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68" r:id="rId4"/>
    <p:sldId id="269" r:id="rId5"/>
    <p:sldId id="258" r:id="rId6"/>
    <p:sldId id="259" r:id="rId7"/>
    <p:sldId id="270" r:id="rId8"/>
    <p:sldId id="271" r:id="rId9"/>
    <p:sldId id="272" r:id="rId10"/>
    <p:sldId id="260" r:id="rId11"/>
    <p:sldId id="273" r:id="rId12"/>
    <p:sldId id="261" r:id="rId1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ko-KR" altLang="en-US" smtClean="0"/>
              <a:t>마스터 부제목 스타일 편집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16793-295B-4E6A-BA2B-39B182CC409A}" type="datetimeFigureOut">
              <a:rPr lang="ko-KR" altLang="en-US" smtClean="0"/>
              <a:pPr/>
              <a:t>2011-10-05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FC761-319E-492D-95F9-E1B142EE62A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0" name="직사각형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16793-295B-4E6A-BA2B-39B182CC409A}" type="datetimeFigureOut">
              <a:rPr lang="ko-KR" altLang="en-US" smtClean="0"/>
              <a:pPr/>
              <a:t>2011-10-05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FC761-319E-492D-95F9-E1B142EE62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직사각형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16793-295B-4E6A-BA2B-39B182CC409A}" type="datetimeFigureOut">
              <a:rPr lang="ko-KR" altLang="en-US" smtClean="0"/>
              <a:pPr/>
              <a:t>2011-10-05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FC761-319E-492D-95F9-E1B142EE62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16793-295B-4E6A-BA2B-39B182CC409A}" type="datetimeFigureOut">
              <a:rPr lang="ko-KR" altLang="en-US" smtClean="0"/>
              <a:pPr/>
              <a:t>2011-10-05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FC761-319E-492D-95F9-E1B142EE62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16793-295B-4E6A-BA2B-39B182CC409A}" type="datetimeFigureOut">
              <a:rPr lang="ko-KR" altLang="en-US" smtClean="0"/>
              <a:pPr/>
              <a:t>2011-10-05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FC761-319E-492D-95F9-E1B142EE62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16793-295B-4E6A-BA2B-39B182CC409A}" type="datetimeFigureOut">
              <a:rPr lang="ko-KR" altLang="en-US" smtClean="0"/>
              <a:pPr/>
              <a:t>2011-10-05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FC761-319E-492D-95F9-E1B142EE62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16793-295B-4E6A-BA2B-39B182CC409A}" type="datetimeFigureOut">
              <a:rPr lang="ko-KR" altLang="en-US" smtClean="0"/>
              <a:pPr/>
              <a:t>2011-10-05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FC761-319E-492D-95F9-E1B142EE62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16793-295B-4E6A-BA2B-39B182CC409A}" type="datetimeFigureOut">
              <a:rPr lang="ko-KR" altLang="en-US" smtClean="0"/>
              <a:pPr/>
              <a:t>2011-10-05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FC761-319E-492D-95F9-E1B142EE62A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12" name="직사각형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ko-KR" altLang="en-US" smtClean="0"/>
              <a:t>그림을 추가하려면 아이콘을 클릭하십시오</a:t>
            </a:r>
            <a:endParaRPr kumimoji="0" lang="en-US" dirty="0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3DD16793-295B-4E6A-BA2B-39B182CC409A}" type="datetimeFigureOut">
              <a:rPr lang="ko-KR" altLang="en-US" smtClean="0"/>
              <a:pPr/>
              <a:t>2011-10-05</a:t>
            </a:fld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직사각형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C67FC761-319E-492D-95F9-E1B142EE62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16793-295B-4E6A-BA2B-39B182CC409A}" type="datetimeFigureOut">
              <a:rPr lang="ko-KR" altLang="en-US" smtClean="0"/>
              <a:pPr/>
              <a:t>2011-10-05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FC761-319E-492D-95F9-E1B142EE62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직사각형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lang="ko-KR" altLang="en-US" smtClean="0"/>
              <a:t>둘째 수준</a:t>
            </a:r>
          </a:p>
          <a:p>
            <a:pPr lvl="2" eaLnBrk="1" latinLnBrk="0" hangingPunct="1"/>
            <a:r>
              <a:rPr lang="ko-KR" altLang="en-US" smtClean="0"/>
              <a:t>셋째 수준</a:t>
            </a:r>
          </a:p>
          <a:p>
            <a:pPr lvl="3" eaLnBrk="1" latinLnBrk="0" hangingPunct="1"/>
            <a:r>
              <a:rPr lang="ko-KR" altLang="en-US" smtClean="0"/>
              <a:t>넷째 수준</a:t>
            </a:r>
          </a:p>
          <a:p>
            <a:pPr lvl="4" eaLnBrk="1" latinLnBrk="0" hangingPunct="1"/>
            <a:r>
              <a:rPr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16793-295B-4E6A-BA2B-39B182CC409A}" type="datetimeFigureOut">
              <a:rPr lang="ko-KR" altLang="en-US" smtClean="0"/>
              <a:pPr/>
              <a:t>2011-10-05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7FC761-319E-492D-95F9-E1B142EE62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직사각형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ko-KR" altLang="en-US" smtClean="0"/>
              <a:t>마스터 제목 스타일 편집</a:t>
            </a:r>
            <a:endParaRPr kumimoji="0" 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ko-KR" altLang="en-US" smtClean="0"/>
              <a:t>마스터 텍스트 스타일을 편집합니다</a:t>
            </a:r>
          </a:p>
          <a:p>
            <a:pPr lvl="1" eaLnBrk="1" latinLnBrk="0" hangingPunct="1"/>
            <a:r>
              <a:rPr kumimoji="0" lang="ko-KR" altLang="en-US" smtClean="0"/>
              <a:t>둘째 수준</a:t>
            </a:r>
          </a:p>
          <a:p>
            <a:pPr lvl="2" eaLnBrk="1" latinLnBrk="0" hangingPunct="1"/>
            <a:r>
              <a:rPr kumimoji="0" lang="ko-KR" altLang="en-US" smtClean="0"/>
              <a:t>셋째 수준</a:t>
            </a:r>
          </a:p>
          <a:p>
            <a:pPr lvl="3" eaLnBrk="1" latinLnBrk="0" hangingPunct="1"/>
            <a:r>
              <a:rPr kumimoji="0" lang="ko-KR" altLang="en-US" smtClean="0"/>
              <a:t>넷째 수준</a:t>
            </a:r>
          </a:p>
          <a:p>
            <a:pPr lvl="4" eaLnBrk="1" latinLnBrk="0" hangingPunct="1"/>
            <a:r>
              <a:rPr kumimoji="0" lang="ko-KR" altLang="en-US" smtClean="0"/>
              <a:t>다섯째 수준</a:t>
            </a:r>
            <a:endParaRPr kumimoji="0" 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3DD16793-295B-4E6A-BA2B-39B182CC409A}" type="datetimeFigureOut">
              <a:rPr lang="ko-KR" altLang="en-US" smtClean="0"/>
              <a:pPr/>
              <a:t>2011-10-05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67FC761-319E-492D-95F9-E1B142EE62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1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1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1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1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1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1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1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1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1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1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1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ssembly.go.kr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dlaw.org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goodlaw@goodlaw.org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mailto:goodlaw@goodlaw.org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5536" y="1844824"/>
            <a:ext cx="84249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법률연맹 </a:t>
            </a:r>
            <a:r>
              <a:rPr lang="en-US" altLang="ko-KR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11’</a:t>
            </a:r>
            <a:r>
              <a:rPr lang="ko-KR" altLang="en-US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가을학기  봉사자</a:t>
            </a:r>
            <a:r>
              <a:rPr lang="en-US" altLang="ko-KR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&amp;</a:t>
            </a:r>
            <a:r>
              <a:rPr lang="ko-KR" altLang="en-US" spc="-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국감모니터위원을  위한</a:t>
            </a:r>
            <a:endParaRPr lang="en-US" altLang="ko-KR" spc="-1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다음_SemiBold" pitchFamily="2" charset="-127"/>
              <a:ea typeface="다음_SemiBold" pitchFamily="2" charset="-127"/>
            </a:endParaRPr>
          </a:p>
          <a:p>
            <a:pPr algn="ctr"/>
            <a:r>
              <a:rPr lang="ko-KR" altLang="en-US" sz="4400" spc="-1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다음_SemiBold" pitchFamily="2" charset="-127"/>
                <a:ea typeface="다음_SemiBold" pitchFamily="2" charset="-127"/>
              </a:rPr>
              <a:t>국정감사</a:t>
            </a:r>
            <a:r>
              <a:rPr lang="ko-KR" altLang="en-US" sz="4400" spc="-100" dirty="0" smtClean="0">
                <a:latin typeface="다음_SemiBold" pitchFamily="2" charset="-127"/>
                <a:ea typeface="다음_SemiBold" pitchFamily="2" charset="-127"/>
              </a:rPr>
              <a:t> </a:t>
            </a:r>
            <a:r>
              <a:rPr lang="ko-KR" altLang="en-US" sz="4400" spc="-100" dirty="0" smtClean="0">
                <a:solidFill>
                  <a:srgbClr val="C00000"/>
                </a:solidFill>
                <a:latin typeface="다음_SemiBold" pitchFamily="2" charset="-127"/>
                <a:ea typeface="다음_SemiBold" pitchFamily="2" charset="-127"/>
              </a:rPr>
              <a:t>재택</a:t>
            </a:r>
            <a:r>
              <a:rPr lang="ko-KR" altLang="en-US" sz="4400" spc="-1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다음_SemiBold" pitchFamily="2" charset="-127"/>
                <a:ea typeface="다음_SemiBold" pitchFamily="2" charset="-127"/>
              </a:rPr>
              <a:t>모니터링</a:t>
            </a:r>
            <a:r>
              <a:rPr lang="ko-KR" altLang="en-US" sz="4400" spc="-100" dirty="0" smtClean="0">
                <a:latin typeface="다음_SemiBold" pitchFamily="2" charset="-127"/>
                <a:ea typeface="다음_SemiBold" pitchFamily="2" charset="-127"/>
              </a:rPr>
              <a:t> </a:t>
            </a:r>
            <a:r>
              <a:rPr lang="ko-KR" altLang="en-US" sz="4400" spc="-100" dirty="0">
                <a:solidFill>
                  <a:schemeClr val="accent6">
                    <a:lumMod val="20000"/>
                    <a:lumOff val="80000"/>
                  </a:schemeClr>
                </a:solidFill>
                <a:latin typeface="다음_SemiBold" pitchFamily="2" charset="-127"/>
                <a:ea typeface="다음_SemiBold" pitchFamily="2" charset="-127"/>
              </a:rPr>
              <a:t>방</a:t>
            </a:r>
            <a:r>
              <a:rPr lang="ko-KR" altLang="en-US" sz="4400" spc="-100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다음_SemiBold" pitchFamily="2" charset="-127"/>
                <a:ea typeface="다음_SemiBold" pitchFamily="2" charset="-127"/>
              </a:rPr>
              <a:t>법 안내</a:t>
            </a:r>
            <a:endParaRPr lang="en-US" altLang="ko-KR" sz="4400" spc="-100" dirty="0" smtClean="0">
              <a:solidFill>
                <a:schemeClr val="accent6">
                  <a:lumMod val="20000"/>
                  <a:lumOff val="80000"/>
                </a:schemeClr>
              </a:solidFill>
              <a:latin typeface="다음_SemiBold" pitchFamily="2" charset="-127"/>
              <a:ea typeface="다음_SemiBold" pitchFamily="2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76256" y="6310481"/>
            <a:ext cx="21602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200" spc="-100" dirty="0" smtClean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법률소비자연맹</a:t>
            </a:r>
            <a:r>
              <a:rPr lang="ko-KR" altLang="en-US" sz="2200" spc="-1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HY목판L" pitchFamily="18" charset="-127"/>
                <a:ea typeface="HY목판L" pitchFamily="18" charset="-127"/>
              </a:rPr>
              <a:t>  </a:t>
            </a:r>
            <a:endParaRPr lang="ko-KR" altLang="en-US" sz="2200" spc="-100" dirty="0">
              <a:solidFill>
                <a:schemeClr val="bg2">
                  <a:lumMod val="40000"/>
                  <a:lumOff val="60000"/>
                </a:schemeClr>
              </a:solidFill>
              <a:latin typeface="HY목판L" pitchFamily="18" charset="-127"/>
              <a:ea typeface="HY목판L" pitchFamily="18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옥션고딕 B" pitchFamily="2" charset="-127"/>
                <a:ea typeface="옥션고딕 B" pitchFamily="2" charset="-127"/>
              </a:rPr>
              <a:t>1. </a:t>
            </a:r>
            <a:r>
              <a:rPr lang="ko-KR" altLang="en-US" dirty="0" smtClean="0">
                <a:latin typeface="옥션고딕 B" pitchFamily="2" charset="-127"/>
                <a:ea typeface="옥션고딕 B" pitchFamily="2" charset="-127"/>
              </a:rPr>
              <a:t>모니터링 영상은 어디에</a:t>
            </a:r>
            <a:r>
              <a:rPr lang="en-US" altLang="ko-KR" dirty="0" smtClean="0">
                <a:latin typeface="옥션고딕 B" pitchFamily="2" charset="-127"/>
                <a:ea typeface="옥션고딕 B" pitchFamily="2" charset="-127"/>
              </a:rPr>
              <a:t>?</a:t>
            </a:r>
            <a:endParaRPr lang="ko-KR" altLang="en-US" dirty="0">
              <a:latin typeface="옥션고딕 B" pitchFamily="2" charset="-127"/>
              <a:ea typeface="옥션고딕 B" pitchFamily="2" charset="-127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772816"/>
            <a:ext cx="5782469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444208" y="1916832"/>
            <a:ext cx="253845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1. </a:t>
            </a:r>
            <a:r>
              <a:rPr lang="ko-KR" altLang="en-US" dirty="0" smtClean="0"/>
              <a:t>국회 홈페이지</a:t>
            </a:r>
            <a:endParaRPr lang="en-US" altLang="ko-KR" dirty="0"/>
          </a:p>
          <a:p>
            <a:r>
              <a:rPr lang="en-US" altLang="ko-KR" dirty="0" smtClean="0"/>
              <a:t>(</a:t>
            </a:r>
            <a:r>
              <a:rPr lang="en-US" altLang="ko-KR" dirty="0" smtClean="0">
                <a:hlinkClick r:id="rId3"/>
              </a:rPr>
              <a:t>www.assembly.go.kr</a:t>
            </a:r>
            <a:r>
              <a:rPr lang="en-US" altLang="ko-KR" dirty="0" smtClean="0"/>
              <a:t>)</a:t>
            </a:r>
            <a:r>
              <a:rPr lang="ko-KR" altLang="en-US" dirty="0" smtClean="0"/>
              <a:t>에</a:t>
            </a:r>
            <a:endParaRPr lang="en-US" altLang="ko-KR" dirty="0" smtClean="0"/>
          </a:p>
          <a:p>
            <a:r>
              <a:rPr lang="ko-KR" altLang="en-US" dirty="0" smtClean="0"/>
              <a:t>접속합니다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2. </a:t>
            </a:r>
            <a:r>
              <a:rPr lang="ko-KR" altLang="en-US" dirty="0" smtClean="0"/>
              <a:t>홈페이지 </a:t>
            </a:r>
            <a:r>
              <a:rPr lang="ko-KR" altLang="en-US" dirty="0" err="1" smtClean="0"/>
              <a:t>메인의</a:t>
            </a:r>
            <a:r>
              <a:rPr lang="ko-KR" altLang="en-US" dirty="0" smtClean="0"/>
              <a:t> </a:t>
            </a:r>
            <a:endParaRPr lang="en-US" altLang="ko-KR" dirty="0" smtClean="0"/>
          </a:p>
          <a:p>
            <a:r>
              <a:rPr lang="ko-KR" altLang="en-US" dirty="0" smtClean="0"/>
              <a:t>우측 하단쯤에 </a:t>
            </a:r>
            <a:r>
              <a:rPr lang="ko-KR" altLang="en-US" dirty="0"/>
              <a:t> </a:t>
            </a:r>
            <a:r>
              <a:rPr lang="ko-KR" altLang="en-US" dirty="0" smtClean="0"/>
              <a:t>있는 </a:t>
            </a:r>
            <a:endParaRPr lang="ko-KR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00192" y="3645024"/>
            <a:ext cx="1944216" cy="865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타원 6"/>
          <p:cNvSpPr/>
          <p:nvPr/>
        </p:nvSpPr>
        <p:spPr>
          <a:xfrm>
            <a:off x="3203848" y="4005064"/>
            <a:ext cx="1368152" cy="936104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156176" y="4653136"/>
            <a:ext cx="304762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ko-KR" dirty="0" smtClean="0"/>
              <a:t>‘</a:t>
            </a:r>
            <a:r>
              <a:rPr lang="ko-KR" altLang="en-US" dirty="0" smtClean="0"/>
              <a:t>인터넷의사중계</a:t>
            </a:r>
            <a:r>
              <a:rPr lang="en-US" altLang="ko-KR" dirty="0" smtClean="0"/>
              <a:t>’</a:t>
            </a:r>
            <a:r>
              <a:rPr lang="ko-KR" altLang="en-US" dirty="0" smtClean="0"/>
              <a:t>를 통해</a:t>
            </a:r>
            <a:endParaRPr lang="en-US" altLang="ko-KR" dirty="0" smtClean="0"/>
          </a:p>
          <a:p>
            <a:pPr>
              <a:spcAft>
                <a:spcPts val="600"/>
              </a:spcAft>
            </a:pPr>
            <a:r>
              <a:rPr lang="ko-KR" altLang="en-US" dirty="0" smtClean="0">
                <a:solidFill>
                  <a:schemeClr val="accent4">
                    <a:lumMod val="75000"/>
                  </a:schemeClr>
                </a:solidFill>
              </a:rPr>
              <a:t>실시간</a:t>
            </a:r>
            <a:r>
              <a:rPr lang="ko-KR" altLang="en-US" dirty="0" smtClean="0"/>
              <a:t>으로 국회에서 열리는</a:t>
            </a:r>
            <a:endParaRPr lang="en-US" altLang="ko-KR" dirty="0" smtClean="0"/>
          </a:p>
          <a:p>
            <a:pPr>
              <a:spcAft>
                <a:spcPts val="600"/>
              </a:spcAft>
            </a:pPr>
            <a:r>
              <a:rPr lang="ko-KR" altLang="en-US" dirty="0" smtClean="0"/>
              <a:t>국감 모니터링이 가능하며</a:t>
            </a:r>
            <a:endParaRPr lang="ko-KR" altLang="en-US" dirty="0"/>
          </a:p>
        </p:txBody>
      </p:sp>
      <p:cxnSp>
        <p:nvCxnSpPr>
          <p:cNvPr id="11" name="직선 화살표 연결선 10"/>
          <p:cNvCxnSpPr>
            <a:endCxn id="1027" idx="1"/>
          </p:cNvCxnSpPr>
          <p:nvPr/>
        </p:nvCxnSpPr>
        <p:spPr>
          <a:xfrm flipV="1">
            <a:off x="4572000" y="4077916"/>
            <a:ext cx="1728192" cy="359196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옥션고딕 B" pitchFamily="2" charset="-127"/>
                <a:ea typeface="옥션고딕 B" pitchFamily="2" charset="-127"/>
              </a:rPr>
              <a:t>1. </a:t>
            </a:r>
            <a:r>
              <a:rPr lang="ko-KR" altLang="en-US" dirty="0" smtClean="0">
                <a:latin typeface="옥션고딕 B" pitchFamily="2" charset="-127"/>
                <a:ea typeface="옥션고딕 B" pitchFamily="2" charset="-127"/>
              </a:rPr>
              <a:t>모니터링 영상은 어디에</a:t>
            </a:r>
            <a:r>
              <a:rPr lang="en-US" altLang="ko-KR" dirty="0" smtClean="0">
                <a:latin typeface="옥션고딕 B" pitchFamily="2" charset="-127"/>
                <a:ea typeface="옥션고딕 B" pitchFamily="2" charset="-127"/>
              </a:rPr>
              <a:t>?</a:t>
            </a:r>
            <a:endParaRPr lang="ko-KR" altLang="en-US" dirty="0">
              <a:latin typeface="옥션고딕 B" pitchFamily="2" charset="-127"/>
              <a:ea typeface="옥션고딕 B" pitchFamily="2" charset="-127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772816"/>
            <a:ext cx="5782469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2636912"/>
            <a:ext cx="2362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228184" y="1916832"/>
            <a:ext cx="275588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altLang="ko-KR" dirty="0" smtClean="0"/>
              <a:t>- </a:t>
            </a:r>
            <a:r>
              <a:rPr lang="ko-KR" altLang="en-US" dirty="0" smtClean="0"/>
              <a:t>이미 </a:t>
            </a:r>
            <a:r>
              <a:rPr lang="ko-KR" altLang="en-US" dirty="0" smtClean="0">
                <a:solidFill>
                  <a:schemeClr val="accent4">
                    <a:lumMod val="75000"/>
                  </a:schemeClr>
                </a:solidFill>
              </a:rPr>
              <a:t>지나간</a:t>
            </a:r>
            <a:r>
              <a:rPr lang="ko-KR" altLang="en-US" dirty="0" smtClean="0"/>
              <a:t> 국정감사를 </a:t>
            </a:r>
            <a:endParaRPr lang="en-US" altLang="ko-KR" dirty="0" smtClean="0"/>
          </a:p>
          <a:p>
            <a:pPr>
              <a:spcAft>
                <a:spcPts val="600"/>
              </a:spcAft>
            </a:pPr>
            <a:r>
              <a:rPr lang="ko-KR" altLang="en-US" dirty="0" smtClean="0"/>
              <a:t>모니터링 하고자 한다면</a:t>
            </a: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11" name="타원 10"/>
          <p:cNvSpPr/>
          <p:nvPr/>
        </p:nvSpPr>
        <p:spPr>
          <a:xfrm>
            <a:off x="3203848" y="4797152"/>
            <a:ext cx="1440160" cy="9361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7236296" y="3501008"/>
            <a:ext cx="648072" cy="1440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6" name="직선 화살표 연결선 15"/>
          <p:cNvCxnSpPr/>
          <p:nvPr/>
        </p:nvCxnSpPr>
        <p:spPr>
          <a:xfrm flipV="1">
            <a:off x="4644008" y="3645024"/>
            <a:ext cx="2520280" cy="144016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189115" y="4221088"/>
            <a:ext cx="2919389" cy="143116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ko-KR" altLang="en-US" dirty="0" smtClean="0"/>
              <a:t>국회정보 시스템 </a:t>
            </a:r>
            <a:r>
              <a:rPr lang="ko-KR" altLang="en-US" dirty="0" err="1" smtClean="0"/>
              <a:t>안에있는</a:t>
            </a:r>
            <a:endParaRPr lang="en-US" altLang="ko-KR" dirty="0" smtClean="0"/>
          </a:p>
          <a:p>
            <a:pPr>
              <a:spcAft>
                <a:spcPts val="600"/>
              </a:spcAft>
            </a:pPr>
            <a:r>
              <a:rPr lang="en-US" altLang="ko-KR" dirty="0" smtClean="0"/>
              <a:t>‘</a:t>
            </a:r>
            <a:r>
              <a:rPr lang="ko-KR" altLang="en-US" dirty="0" smtClean="0"/>
              <a:t>영상회의록</a:t>
            </a:r>
            <a:r>
              <a:rPr lang="en-US" altLang="ko-KR" dirty="0" smtClean="0"/>
              <a:t>’</a:t>
            </a:r>
            <a:r>
              <a:rPr lang="ko-KR" altLang="en-US" dirty="0" smtClean="0"/>
              <a:t>을 클릭하시면 </a:t>
            </a:r>
            <a:endParaRPr lang="en-US" altLang="ko-KR" dirty="0" smtClean="0"/>
          </a:p>
          <a:p>
            <a:pPr>
              <a:spcAft>
                <a:spcPts val="600"/>
              </a:spcAft>
            </a:pPr>
            <a:r>
              <a:rPr lang="ko-KR" altLang="en-US" dirty="0" smtClean="0"/>
              <a:t>지나간 영상을 </a:t>
            </a:r>
            <a:r>
              <a:rPr lang="en-US" altLang="ko-KR" dirty="0" smtClean="0"/>
              <a:t>(</a:t>
            </a:r>
            <a:r>
              <a:rPr lang="ko-KR" altLang="en-US" dirty="0" smtClean="0"/>
              <a:t>국회에서</a:t>
            </a:r>
            <a:endParaRPr lang="en-US" altLang="ko-KR" dirty="0" smtClean="0"/>
          </a:p>
          <a:p>
            <a:pPr>
              <a:spcAft>
                <a:spcPts val="600"/>
              </a:spcAft>
            </a:pPr>
            <a:r>
              <a:rPr lang="ko-KR" altLang="en-US" dirty="0" smtClean="0"/>
              <a:t>있었던</a:t>
            </a:r>
            <a:r>
              <a:rPr lang="en-US" altLang="ko-KR" dirty="0" smtClean="0"/>
              <a:t>) </a:t>
            </a:r>
            <a:r>
              <a:rPr lang="ko-KR" altLang="en-US" dirty="0" smtClean="0"/>
              <a:t>보실 수 있습니다</a:t>
            </a:r>
            <a:endParaRPr lang="ko-KR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옥션고딕 B" pitchFamily="2" charset="-127"/>
                <a:ea typeface="옥션고딕 B" pitchFamily="2" charset="-127"/>
              </a:rPr>
              <a:t>1. </a:t>
            </a:r>
            <a:r>
              <a:rPr lang="ko-KR" altLang="en-US" dirty="0" smtClean="0">
                <a:latin typeface="옥션고딕 B" pitchFamily="2" charset="-127"/>
                <a:ea typeface="옥션고딕 B" pitchFamily="2" charset="-127"/>
              </a:rPr>
              <a:t>모니터링 영상은 어디에</a:t>
            </a:r>
            <a:r>
              <a:rPr lang="en-US" altLang="ko-KR" dirty="0" smtClean="0">
                <a:latin typeface="옥션고딕 B" pitchFamily="2" charset="-127"/>
                <a:ea typeface="옥션고딕 B" pitchFamily="2" charset="-127"/>
              </a:rPr>
              <a:t>?</a:t>
            </a:r>
            <a:endParaRPr lang="ko-KR" altLang="en-US" dirty="0">
              <a:latin typeface="옥션고딕 B" pitchFamily="2" charset="-127"/>
              <a:ea typeface="옥션고딕 B" pitchFamily="2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28184" y="1916832"/>
            <a:ext cx="281679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Tx/>
              <a:buChar char="-"/>
            </a:pPr>
            <a:r>
              <a:rPr lang="ko-KR" altLang="en-US" dirty="0" smtClean="0"/>
              <a:t>영상회의록시스템 에</a:t>
            </a:r>
            <a:endParaRPr lang="en-US" altLang="ko-KR" dirty="0" smtClean="0"/>
          </a:p>
          <a:p>
            <a:r>
              <a:rPr lang="ko-KR" altLang="en-US" dirty="0" smtClean="0"/>
              <a:t>들어가서  원하는  날짜나</a:t>
            </a:r>
            <a:endParaRPr lang="en-US" altLang="ko-KR" dirty="0" smtClean="0"/>
          </a:p>
          <a:p>
            <a:r>
              <a:rPr lang="ko-KR" altLang="en-US" dirty="0" smtClean="0"/>
              <a:t>위원회를 택하여 재생되는</a:t>
            </a:r>
            <a:endParaRPr lang="en-US" altLang="ko-KR" dirty="0" smtClean="0"/>
          </a:p>
          <a:p>
            <a:r>
              <a:rPr lang="ko-KR" altLang="en-US" dirty="0" smtClean="0"/>
              <a:t>영상을 보고 모니터링을 </a:t>
            </a:r>
            <a:endParaRPr lang="en-US" altLang="ko-KR" dirty="0" smtClean="0"/>
          </a:p>
          <a:p>
            <a:r>
              <a:rPr lang="ko-KR" altLang="en-US" dirty="0" smtClean="0"/>
              <a:t>하시면 됩니다</a:t>
            </a: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11" name="타원 10"/>
          <p:cNvSpPr/>
          <p:nvPr/>
        </p:nvSpPr>
        <p:spPr>
          <a:xfrm>
            <a:off x="3203848" y="4797152"/>
            <a:ext cx="1440160" cy="9361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6156176" y="5373216"/>
            <a:ext cx="29501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ko-KR" altLang="en-US" dirty="0" smtClean="0">
                <a:solidFill>
                  <a:srgbClr val="FF0000"/>
                </a:solidFill>
              </a:rPr>
              <a:t>주의사항</a:t>
            </a:r>
            <a:r>
              <a:rPr lang="en-US" altLang="ko-KR" dirty="0" smtClean="0">
                <a:solidFill>
                  <a:srgbClr val="FF0000"/>
                </a:solidFill>
              </a:rPr>
              <a:t>!!!</a:t>
            </a:r>
          </a:p>
          <a:p>
            <a:r>
              <a:rPr lang="en-US" altLang="ko-KR" dirty="0"/>
              <a:t> </a:t>
            </a:r>
            <a:r>
              <a:rPr lang="en-US" altLang="ko-KR" dirty="0" smtClean="0"/>
              <a:t> - </a:t>
            </a:r>
            <a:r>
              <a:rPr lang="ko-KR" altLang="en-US" dirty="0" smtClean="0"/>
              <a:t>모니터 가능한 일자는</a:t>
            </a:r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  </a:t>
            </a:r>
            <a:r>
              <a:rPr lang="en-US" altLang="ko-KR" dirty="0" smtClean="0">
                <a:solidFill>
                  <a:srgbClr val="C00000"/>
                </a:solidFill>
              </a:rPr>
              <a:t>2011</a:t>
            </a:r>
            <a:r>
              <a:rPr lang="ko-KR" altLang="en-US" dirty="0" smtClean="0">
                <a:solidFill>
                  <a:srgbClr val="C00000"/>
                </a:solidFill>
              </a:rPr>
              <a:t>년도</a:t>
            </a:r>
            <a:r>
              <a:rPr lang="ko-KR" altLang="en-US" dirty="0" smtClean="0"/>
              <a:t> 국정감사입니다</a:t>
            </a:r>
            <a:endParaRPr lang="en-US" altLang="ko-KR" dirty="0" smtClean="0"/>
          </a:p>
          <a:p>
            <a:r>
              <a:rPr lang="en-US" altLang="ko-KR" dirty="0" smtClean="0"/>
              <a:t>       (2011.9.17~2011.10.7)</a:t>
            </a:r>
            <a:endParaRPr lang="ko-KR" alt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1773555"/>
            <a:ext cx="5781675" cy="4625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3501008"/>
            <a:ext cx="2169717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옥션고딕 B" pitchFamily="2" charset="-127"/>
                <a:ea typeface="옥션고딕 B" pitchFamily="2" charset="-127"/>
              </a:rPr>
              <a:t>2. </a:t>
            </a:r>
            <a:r>
              <a:rPr lang="ko-KR" altLang="en-US" dirty="0" smtClean="0">
                <a:latin typeface="옥션고딕 B" pitchFamily="2" charset="-127"/>
                <a:ea typeface="옥션고딕 B" pitchFamily="2" charset="-127"/>
              </a:rPr>
              <a:t>모니터 보고서는 어디에</a:t>
            </a:r>
            <a:r>
              <a:rPr lang="en-US" altLang="ko-KR" dirty="0" smtClean="0">
                <a:latin typeface="옥션고딕 B" pitchFamily="2" charset="-127"/>
                <a:ea typeface="옥션고딕 B" pitchFamily="2" charset="-127"/>
              </a:rPr>
              <a:t>?</a:t>
            </a:r>
            <a:endParaRPr lang="ko-KR" altLang="en-US" dirty="0">
              <a:latin typeface="옥션고딕 B" pitchFamily="2" charset="-127"/>
              <a:ea typeface="옥션고딕 B" pitchFamily="2" charset="-127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628800"/>
            <a:ext cx="5976664" cy="4608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228184" y="2132856"/>
            <a:ext cx="2816797" cy="45397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  <a:buFontTx/>
              <a:buChar char="-"/>
            </a:pPr>
            <a:r>
              <a:rPr lang="ko-KR" altLang="en-US" dirty="0" smtClean="0"/>
              <a:t>모니터링 보고서 양식은</a:t>
            </a:r>
            <a:endParaRPr lang="en-US" altLang="ko-KR" dirty="0" smtClean="0"/>
          </a:p>
          <a:p>
            <a:pPr>
              <a:spcAft>
                <a:spcPts val="600"/>
              </a:spcAft>
            </a:pPr>
            <a:r>
              <a:rPr lang="ko-KR" altLang="en-US" dirty="0" smtClean="0"/>
              <a:t>법률연맹 홈페이지</a:t>
            </a:r>
            <a:endParaRPr lang="en-US" altLang="ko-KR" dirty="0" smtClean="0"/>
          </a:p>
          <a:p>
            <a:pPr>
              <a:spcAft>
                <a:spcPts val="600"/>
              </a:spcAft>
            </a:pPr>
            <a:r>
              <a:rPr lang="en-US" altLang="ko-KR" dirty="0" smtClean="0"/>
              <a:t>(</a:t>
            </a:r>
            <a:r>
              <a:rPr lang="en-US" altLang="ko-KR" dirty="0" smtClean="0">
                <a:hlinkClick r:id="rId3"/>
              </a:rPr>
              <a:t>www.goodlaw.org</a:t>
            </a:r>
            <a:r>
              <a:rPr lang="en-US" altLang="ko-KR" dirty="0" smtClean="0"/>
              <a:t>)</a:t>
            </a:r>
            <a:r>
              <a:rPr lang="ko-KR" altLang="en-US" dirty="0" smtClean="0"/>
              <a:t>의</a:t>
            </a:r>
            <a:endParaRPr lang="en-US" altLang="ko-KR" dirty="0" smtClean="0"/>
          </a:p>
          <a:p>
            <a:pPr>
              <a:spcAft>
                <a:spcPts val="600"/>
              </a:spcAft>
            </a:pPr>
            <a:r>
              <a:rPr lang="ko-KR" altLang="en-US" dirty="0" err="1" smtClean="0"/>
              <a:t>국정감사모니터단</a:t>
            </a:r>
            <a:endParaRPr lang="en-US" altLang="ko-KR" dirty="0" smtClean="0"/>
          </a:p>
          <a:p>
            <a:pPr>
              <a:spcAft>
                <a:spcPts val="600"/>
              </a:spcAft>
            </a:pPr>
            <a:r>
              <a:rPr lang="en-US" altLang="ko-KR" dirty="0" smtClean="0"/>
              <a:t>&gt; </a:t>
            </a:r>
            <a:r>
              <a:rPr lang="ko-KR" altLang="en-US" dirty="0" smtClean="0"/>
              <a:t>공지사항에</a:t>
            </a:r>
            <a:endParaRPr lang="en-US" altLang="ko-KR" dirty="0" smtClean="0"/>
          </a:p>
          <a:p>
            <a:pPr>
              <a:spcAft>
                <a:spcPts val="600"/>
              </a:spcAft>
            </a:pPr>
            <a:r>
              <a:rPr lang="ko-KR" altLang="en-US" dirty="0" smtClean="0"/>
              <a:t>올려놓았으니</a:t>
            </a:r>
            <a:r>
              <a:rPr lang="en-US" altLang="ko-KR" dirty="0" smtClean="0"/>
              <a:t>,</a:t>
            </a:r>
          </a:p>
          <a:p>
            <a:pPr>
              <a:spcAft>
                <a:spcPts val="600"/>
              </a:spcAft>
            </a:pPr>
            <a:endParaRPr lang="en-US" altLang="ko-KR" dirty="0"/>
          </a:p>
          <a:p>
            <a:pPr>
              <a:spcAft>
                <a:spcPts val="600"/>
              </a:spcAft>
            </a:pPr>
            <a:r>
              <a:rPr lang="ko-KR" altLang="en-US" dirty="0" smtClean="0">
                <a:solidFill>
                  <a:schemeClr val="accent4">
                    <a:lumMod val="75000"/>
                  </a:schemeClr>
                </a:solidFill>
              </a:rPr>
              <a:t>화상모니터링용</a:t>
            </a:r>
            <a:r>
              <a:rPr lang="ko-KR" altLang="en-US" dirty="0" smtClean="0"/>
              <a:t> 보고서</a:t>
            </a:r>
            <a:r>
              <a:rPr lang="ko-KR" altLang="en-US" dirty="0"/>
              <a:t>를</a:t>
            </a:r>
            <a:r>
              <a:rPr lang="en-US" altLang="ko-KR" dirty="0" smtClean="0"/>
              <a:t> </a:t>
            </a:r>
          </a:p>
          <a:p>
            <a:pPr>
              <a:spcAft>
                <a:spcPts val="600"/>
              </a:spcAft>
            </a:pPr>
            <a:r>
              <a:rPr lang="ko-KR" altLang="en-US" dirty="0" smtClean="0"/>
              <a:t> 다운로드 하여</a:t>
            </a:r>
            <a:endParaRPr lang="en-US" altLang="ko-KR" dirty="0" smtClean="0"/>
          </a:p>
          <a:p>
            <a:pPr>
              <a:spcAft>
                <a:spcPts val="600"/>
              </a:spcAft>
            </a:pPr>
            <a:r>
              <a:rPr lang="ko-KR" altLang="en-US" dirty="0" smtClean="0"/>
              <a:t>작성해주시면 </a:t>
            </a:r>
            <a:endParaRPr lang="en-US" altLang="ko-KR" dirty="0" smtClean="0"/>
          </a:p>
          <a:p>
            <a:pPr>
              <a:spcAft>
                <a:spcPts val="600"/>
              </a:spcAft>
            </a:pPr>
            <a:r>
              <a:rPr lang="ko-KR" altLang="en-US" dirty="0" smtClean="0"/>
              <a:t>됩니다</a:t>
            </a:r>
            <a:endParaRPr lang="en-US" altLang="ko-KR" dirty="0" smtClean="0"/>
          </a:p>
          <a:p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>
            <a:off x="1979712" y="4221088"/>
            <a:ext cx="1872208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옥션고딕 B" pitchFamily="2" charset="-127"/>
                <a:ea typeface="옥션고딕 B" pitchFamily="2" charset="-127"/>
              </a:rPr>
              <a:t>3. </a:t>
            </a:r>
            <a:r>
              <a:rPr lang="ko-KR" altLang="en-US" dirty="0" smtClean="0">
                <a:latin typeface="옥션고딕 B" pitchFamily="2" charset="-127"/>
                <a:ea typeface="옥션고딕 B" pitchFamily="2" charset="-127"/>
              </a:rPr>
              <a:t>보고서 작성시 유의점은</a:t>
            </a:r>
            <a:r>
              <a:rPr lang="en-US" altLang="ko-KR" dirty="0" smtClean="0">
                <a:latin typeface="옥션고딕 B" pitchFamily="2" charset="-127"/>
                <a:ea typeface="옥션고딕 B" pitchFamily="2" charset="-127"/>
              </a:rPr>
              <a:t>?</a:t>
            </a:r>
            <a:endParaRPr lang="ko-KR" altLang="en-US" dirty="0">
              <a:latin typeface="옥션고딕 B" pitchFamily="2" charset="-127"/>
              <a:ea typeface="옥션고딕 B" pitchFamily="2" charset="-127"/>
            </a:endParaRPr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772816"/>
            <a:ext cx="5136482" cy="462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436096" y="2776860"/>
            <a:ext cx="3555782" cy="284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FontTx/>
              <a:buChar char="-"/>
            </a:pPr>
            <a:r>
              <a:rPr lang="ko-KR" altLang="en-US" dirty="0" smtClean="0"/>
              <a:t>보고서  </a:t>
            </a:r>
            <a:r>
              <a:rPr lang="ko-KR" altLang="en-US" dirty="0" err="1" smtClean="0"/>
              <a:t>첫장에서</a:t>
            </a:r>
            <a:endParaRPr lang="en-US" altLang="ko-KR" dirty="0" smtClean="0"/>
          </a:p>
          <a:p>
            <a:pPr>
              <a:spcAft>
                <a:spcPts val="600"/>
              </a:spcAft>
            </a:pPr>
            <a:r>
              <a:rPr lang="en-US" altLang="ko-KR" dirty="0" smtClean="0"/>
              <a:t>‘</a:t>
            </a:r>
            <a:r>
              <a:rPr lang="ko-KR" altLang="en-US" dirty="0" smtClean="0"/>
              <a:t>모니터 일시</a:t>
            </a:r>
            <a:r>
              <a:rPr lang="en-US" altLang="ko-KR" dirty="0" smtClean="0"/>
              <a:t>’</a:t>
            </a:r>
            <a:r>
              <a:rPr lang="ko-KR" altLang="en-US" dirty="0" smtClean="0"/>
              <a:t>는 </a:t>
            </a:r>
            <a:endParaRPr lang="en-US" altLang="ko-KR" dirty="0" smtClean="0"/>
          </a:p>
          <a:p>
            <a:pPr>
              <a:spcAft>
                <a:spcPts val="600"/>
              </a:spcAft>
            </a:pPr>
            <a:r>
              <a:rPr lang="ko-KR" altLang="en-US" dirty="0" smtClean="0"/>
              <a:t>국정감사가 있었던 날짜가 아니라</a:t>
            </a:r>
            <a:endParaRPr lang="en-US" altLang="ko-KR" dirty="0" smtClean="0"/>
          </a:p>
          <a:p>
            <a:pPr>
              <a:spcAft>
                <a:spcPts val="600"/>
              </a:spcAft>
            </a:pPr>
            <a:r>
              <a:rPr lang="ko-KR" altLang="en-US" dirty="0" smtClean="0">
                <a:solidFill>
                  <a:srgbClr val="FF0000"/>
                </a:solidFill>
              </a:rPr>
              <a:t>모니터위원 본인이 모니터링을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pPr>
              <a:spcAft>
                <a:spcPts val="600"/>
              </a:spcAft>
            </a:pPr>
            <a:r>
              <a:rPr lang="ko-KR" altLang="en-US" dirty="0" smtClean="0">
                <a:solidFill>
                  <a:srgbClr val="FF0000"/>
                </a:solidFill>
              </a:rPr>
              <a:t>한 날짜</a:t>
            </a:r>
            <a:r>
              <a:rPr lang="ko-KR" altLang="en-US" dirty="0" smtClean="0"/>
              <a:t>를 적어주시는 것입니다</a:t>
            </a:r>
            <a:r>
              <a:rPr lang="en-US" altLang="ko-KR" dirty="0" smtClean="0"/>
              <a:t>.</a:t>
            </a:r>
          </a:p>
          <a:p>
            <a:pPr>
              <a:spcAft>
                <a:spcPts val="600"/>
              </a:spcAft>
            </a:pPr>
            <a:r>
              <a:rPr lang="ko-KR" altLang="en-US" dirty="0" smtClean="0"/>
              <a:t>국정감사가 있었던 날짜는</a:t>
            </a:r>
            <a:endParaRPr lang="en-US" altLang="ko-KR" dirty="0"/>
          </a:p>
          <a:p>
            <a:pPr>
              <a:spcAft>
                <a:spcPts val="600"/>
              </a:spcAft>
            </a:pPr>
            <a:r>
              <a:rPr lang="ko-KR" altLang="en-US" dirty="0" smtClean="0"/>
              <a:t>양식의 뒷부분에 적는 곳이 </a:t>
            </a:r>
            <a:endParaRPr lang="en-US" altLang="ko-KR" dirty="0" smtClean="0"/>
          </a:p>
          <a:p>
            <a:pPr>
              <a:spcAft>
                <a:spcPts val="600"/>
              </a:spcAft>
            </a:pPr>
            <a:r>
              <a:rPr lang="ko-KR" altLang="en-US" dirty="0" smtClean="0"/>
              <a:t>있습니</a:t>
            </a:r>
            <a:r>
              <a:rPr lang="ko-KR" altLang="en-US" dirty="0"/>
              <a:t>다</a:t>
            </a:r>
            <a:endParaRPr lang="en-US" altLang="ko-KR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옥션고딕 B" pitchFamily="2" charset="-127"/>
                <a:ea typeface="옥션고딕 B" pitchFamily="2" charset="-127"/>
              </a:rPr>
              <a:t>3. </a:t>
            </a:r>
            <a:r>
              <a:rPr lang="ko-KR" altLang="en-US" dirty="0" smtClean="0">
                <a:latin typeface="옥션고딕 B" pitchFamily="2" charset="-127"/>
                <a:ea typeface="옥션고딕 B" pitchFamily="2" charset="-127"/>
              </a:rPr>
              <a:t>보고서 작성시 유의점은</a:t>
            </a:r>
            <a:r>
              <a:rPr lang="en-US" altLang="ko-KR" dirty="0" smtClean="0">
                <a:latin typeface="옥션고딕 B" pitchFamily="2" charset="-127"/>
                <a:ea typeface="옥션고딕 B" pitchFamily="2" charset="-127"/>
              </a:rPr>
              <a:t>?</a:t>
            </a:r>
            <a:endParaRPr lang="ko-KR" altLang="en-US" dirty="0">
              <a:latin typeface="옥션고딕 B" pitchFamily="2" charset="-127"/>
              <a:ea typeface="옥션고딕 B" pitchFamily="2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36096" y="2776860"/>
            <a:ext cx="3555782" cy="28469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FontTx/>
              <a:buChar char="-"/>
            </a:pPr>
            <a:r>
              <a:rPr lang="ko-KR" altLang="en-US" dirty="0" smtClean="0"/>
              <a:t>보고서 </a:t>
            </a:r>
            <a:r>
              <a:rPr lang="ko-KR" altLang="en-US" dirty="0" err="1" smtClean="0"/>
              <a:t>두번째</a:t>
            </a:r>
            <a:r>
              <a:rPr lang="ko-KR" altLang="en-US" dirty="0" smtClean="0"/>
              <a:t> 페이지에서</a:t>
            </a:r>
            <a:endParaRPr lang="en-US" altLang="ko-KR" dirty="0" smtClean="0"/>
          </a:p>
          <a:p>
            <a:pPr>
              <a:spcAft>
                <a:spcPts val="600"/>
              </a:spcAft>
            </a:pPr>
            <a:r>
              <a:rPr lang="ko-KR" altLang="en-US" dirty="0" smtClean="0">
                <a:solidFill>
                  <a:schemeClr val="accent4">
                    <a:lumMod val="75000"/>
                  </a:schemeClr>
                </a:solidFill>
              </a:rPr>
              <a:t>출석 및 질의현황표</a:t>
            </a:r>
            <a:r>
              <a:rPr lang="ko-KR" altLang="en-US" dirty="0" smtClean="0"/>
              <a:t>도</a:t>
            </a:r>
            <a:r>
              <a:rPr lang="ko-KR" altLang="en-US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ko-KR" altLang="en-US" dirty="0" smtClean="0"/>
              <a:t>반드시 </a:t>
            </a:r>
            <a:endParaRPr lang="en-US" altLang="ko-KR" dirty="0" smtClean="0"/>
          </a:p>
          <a:p>
            <a:pPr>
              <a:spcAft>
                <a:spcPts val="600"/>
              </a:spcAft>
            </a:pPr>
            <a:r>
              <a:rPr lang="ko-KR" altLang="en-US" dirty="0" smtClean="0"/>
              <a:t>작성하셔야  하며</a:t>
            </a:r>
            <a:r>
              <a:rPr lang="en-US" altLang="ko-KR" dirty="0" smtClean="0"/>
              <a:t>, </a:t>
            </a:r>
          </a:p>
          <a:p>
            <a:pPr>
              <a:spcAft>
                <a:spcPts val="600"/>
              </a:spcAft>
            </a:pPr>
            <a:r>
              <a:rPr lang="ko-KR" altLang="en-US" dirty="0" smtClean="0">
                <a:solidFill>
                  <a:schemeClr val="accent4">
                    <a:lumMod val="75000"/>
                  </a:schemeClr>
                </a:solidFill>
              </a:rPr>
              <a:t>질의시간 총계 </a:t>
            </a:r>
            <a:r>
              <a:rPr lang="ko-KR" altLang="en-US" dirty="0" smtClean="0"/>
              <a:t>부분도 </a:t>
            </a:r>
            <a:endParaRPr lang="en-US" altLang="ko-KR" dirty="0"/>
          </a:p>
          <a:p>
            <a:pPr>
              <a:spcAft>
                <a:spcPts val="600"/>
              </a:spcAft>
            </a:pPr>
            <a:r>
              <a:rPr lang="ko-KR" altLang="en-US" dirty="0" smtClean="0"/>
              <a:t>꼭 작성하셔야 합니다</a:t>
            </a:r>
            <a:r>
              <a:rPr lang="en-US" altLang="ko-KR" dirty="0" smtClean="0"/>
              <a:t>!!!</a:t>
            </a:r>
          </a:p>
          <a:p>
            <a:pPr>
              <a:spcAft>
                <a:spcPts val="600"/>
              </a:spcAft>
            </a:pPr>
            <a:r>
              <a:rPr lang="en-US" altLang="ko-KR" dirty="0" smtClean="0"/>
              <a:t>(</a:t>
            </a:r>
            <a:r>
              <a:rPr lang="ko-KR" altLang="en-US" dirty="0" smtClean="0"/>
              <a:t>간혹 작성을 하지 않아</a:t>
            </a:r>
            <a:endParaRPr lang="en-US" altLang="ko-KR" dirty="0" smtClean="0"/>
          </a:p>
          <a:p>
            <a:pPr>
              <a:spcAft>
                <a:spcPts val="600"/>
              </a:spcAft>
            </a:pPr>
            <a:r>
              <a:rPr lang="ko-KR" altLang="en-US" dirty="0" smtClean="0"/>
              <a:t>뒤늦게 보충하시는 분이 계십니다</a:t>
            </a:r>
            <a:r>
              <a:rPr lang="en-US" altLang="ko-KR" dirty="0" smtClean="0"/>
              <a:t>)</a:t>
            </a:r>
          </a:p>
          <a:p>
            <a:pPr>
              <a:spcAft>
                <a:spcPts val="600"/>
              </a:spcAft>
            </a:pPr>
            <a:endParaRPr lang="en-US" altLang="ko-KR" dirty="0" smtClean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2031365"/>
            <a:ext cx="5137150" cy="4109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옥션고딕 B" pitchFamily="2" charset="-127"/>
                <a:ea typeface="옥션고딕 B" pitchFamily="2" charset="-127"/>
              </a:rPr>
              <a:t>3. </a:t>
            </a:r>
            <a:r>
              <a:rPr lang="ko-KR" altLang="en-US" dirty="0" smtClean="0">
                <a:latin typeface="옥션고딕 B" pitchFamily="2" charset="-127"/>
                <a:ea typeface="옥션고딕 B" pitchFamily="2" charset="-127"/>
              </a:rPr>
              <a:t>보고서 작성시 유의점은</a:t>
            </a:r>
            <a:r>
              <a:rPr lang="en-US" altLang="ko-KR" dirty="0" smtClean="0">
                <a:latin typeface="옥션고딕 B" pitchFamily="2" charset="-127"/>
                <a:ea typeface="옥션고딕 B" pitchFamily="2" charset="-127"/>
              </a:rPr>
              <a:t>?</a:t>
            </a:r>
            <a:endParaRPr lang="ko-KR" altLang="en-US" dirty="0">
              <a:latin typeface="옥션고딕 B" pitchFamily="2" charset="-127"/>
              <a:ea typeface="옥션고딕 B" pitchFamily="2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36096" y="2204864"/>
            <a:ext cx="3555782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FontTx/>
              <a:buChar char="-"/>
            </a:pPr>
            <a:r>
              <a:rPr lang="en-US" altLang="ko-KR" dirty="0" smtClean="0"/>
              <a:t> ‘</a:t>
            </a:r>
            <a:r>
              <a:rPr lang="ko-KR" altLang="en-US" dirty="0" smtClean="0"/>
              <a:t>국정감사의 시간</a:t>
            </a:r>
            <a:r>
              <a:rPr lang="en-US" altLang="ko-KR" dirty="0" smtClean="0"/>
              <a:t>’ </a:t>
            </a:r>
            <a:r>
              <a:rPr lang="ko-KR" altLang="en-US" dirty="0" smtClean="0"/>
              <a:t>부분에</a:t>
            </a:r>
            <a:endParaRPr lang="en-US" altLang="ko-KR" dirty="0" smtClean="0"/>
          </a:p>
          <a:p>
            <a:pPr>
              <a:spcAft>
                <a:spcPts val="600"/>
              </a:spcAft>
            </a:pPr>
            <a:r>
              <a:rPr lang="en-US" altLang="ko-KR" dirty="0" smtClean="0"/>
              <a:t>   </a:t>
            </a:r>
            <a:r>
              <a:rPr lang="ko-KR" altLang="en-US" dirty="0" smtClean="0"/>
              <a:t>국정감사 영상을 보고 </a:t>
            </a:r>
            <a:endParaRPr lang="en-US" altLang="ko-KR" dirty="0" smtClean="0"/>
          </a:p>
          <a:p>
            <a:pPr>
              <a:spcAft>
                <a:spcPts val="600"/>
              </a:spcAft>
            </a:pPr>
            <a:r>
              <a:rPr lang="ko-KR" altLang="en-US" dirty="0" smtClean="0"/>
              <a:t>   </a:t>
            </a:r>
            <a:r>
              <a:rPr lang="ko-KR" altLang="en-US" dirty="0" smtClean="0">
                <a:solidFill>
                  <a:schemeClr val="accent4">
                    <a:lumMod val="75000"/>
                  </a:schemeClr>
                </a:solidFill>
              </a:rPr>
              <a:t>실제 국감이 있었던 일자</a:t>
            </a:r>
            <a:r>
              <a:rPr lang="ko-KR" altLang="en-US" dirty="0" smtClean="0"/>
              <a:t>를</a:t>
            </a:r>
            <a:r>
              <a:rPr lang="ko-KR" altLang="en-US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endParaRPr lang="en-US" altLang="ko-KR" dirty="0" smtClean="0">
              <a:solidFill>
                <a:schemeClr val="accent4">
                  <a:lumMod val="75000"/>
                </a:schemeClr>
              </a:solidFill>
            </a:endParaRPr>
          </a:p>
          <a:p>
            <a:pPr>
              <a:spcAft>
                <a:spcPts val="600"/>
              </a:spcAft>
            </a:pPr>
            <a:r>
              <a:rPr lang="en-US" altLang="ko-KR" dirty="0" smtClean="0"/>
              <a:t>   </a:t>
            </a:r>
            <a:r>
              <a:rPr lang="ko-KR" altLang="en-US" dirty="0" smtClean="0"/>
              <a:t>적으시고요</a:t>
            </a:r>
            <a:r>
              <a:rPr lang="en-US" altLang="ko-KR" dirty="0" smtClean="0"/>
              <a:t>,</a:t>
            </a:r>
          </a:p>
          <a:p>
            <a:pPr>
              <a:spcAft>
                <a:spcPts val="600"/>
              </a:spcAft>
            </a:pPr>
            <a:endParaRPr lang="en-US" altLang="ko-KR" dirty="0" smtClean="0"/>
          </a:p>
          <a:p>
            <a:pPr>
              <a:spcAft>
                <a:spcPts val="600"/>
              </a:spcAft>
            </a:pPr>
            <a:r>
              <a:rPr lang="ko-KR" altLang="en-US" dirty="0" smtClean="0"/>
              <a:t>   정확한 시작시간과 종료시간은</a:t>
            </a:r>
            <a:endParaRPr lang="en-US" altLang="ko-KR" dirty="0" smtClean="0"/>
          </a:p>
          <a:p>
            <a:pPr>
              <a:spcAft>
                <a:spcPts val="600"/>
              </a:spcAft>
            </a:pPr>
            <a:r>
              <a:rPr lang="en-US" altLang="ko-KR" dirty="0" smtClean="0"/>
              <a:t>   </a:t>
            </a:r>
            <a:r>
              <a:rPr lang="ko-KR" altLang="en-US" dirty="0" smtClean="0"/>
              <a:t>실시간으로 국감을 본 것이</a:t>
            </a:r>
            <a:endParaRPr lang="en-US" altLang="ko-KR" dirty="0" smtClean="0"/>
          </a:p>
          <a:p>
            <a:pPr>
              <a:spcAft>
                <a:spcPts val="600"/>
              </a:spcAft>
            </a:pPr>
            <a:r>
              <a:rPr lang="en-US" altLang="ko-KR" dirty="0" smtClean="0"/>
              <a:t>   </a:t>
            </a:r>
            <a:r>
              <a:rPr lang="ko-KR" altLang="en-US" dirty="0" smtClean="0"/>
              <a:t>아니라</a:t>
            </a:r>
            <a:r>
              <a:rPr lang="en-US" altLang="ko-KR" dirty="0" smtClean="0"/>
              <a:t>,  </a:t>
            </a:r>
            <a:r>
              <a:rPr lang="ko-KR" altLang="en-US" dirty="0" smtClean="0"/>
              <a:t>동영상인 관계로 </a:t>
            </a:r>
            <a:endParaRPr lang="en-US" altLang="ko-KR" dirty="0" smtClean="0"/>
          </a:p>
          <a:p>
            <a:pPr>
              <a:spcAft>
                <a:spcPts val="600"/>
              </a:spcAft>
            </a:pPr>
            <a:r>
              <a:rPr lang="en-US" altLang="ko-KR" dirty="0" smtClean="0"/>
              <a:t>    </a:t>
            </a:r>
            <a:r>
              <a:rPr lang="ko-KR" altLang="en-US" dirty="0" smtClean="0"/>
              <a:t>알기 어렵기에</a:t>
            </a:r>
            <a:endParaRPr lang="en-US" altLang="ko-KR" dirty="0" smtClean="0"/>
          </a:p>
          <a:p>
            <a:pPr>
              <a:spcAft>
                <a:spcPts val="600"/>
              </a:spcAft>
            </a:pPr>
            <a:r>
              <a:rPr lang="en-US" altLang="ko-KR" dirty="0" smtClean="0"/>
              <a:t>   </a:t>
            </a:r>
            <a:r>
              <a:rPr lang="ko-KR" altLang="en-US" dirty="0" smtClean="0">
                <a:solidFill>
                  <a:srgbClr val="FF0000"/>
                </a:solidFill>
              </a:rPr>
              <a:t>총 진행시간만</a:t>
            </a:r>
            <a:r>
              <a:rPr lang="ko-KR" altLang="en-US" dirty="0" smtClean="0"/>
              <a:t>  적어주세요</a:t>
            </a:r>
            <a:r>
              <a:rPr lang="en-US" altLang="ko-KR" dirty="0" smtClean="0"/>
              <a:t>^^</a:t>
            </a:r>
          </a:p>
          <a:p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</a:t>
            </a: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204864"/>
            <a:ext cx="5137150" cy="3192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옥션고딕 B" pitchFamily="2" charset="-127"/>
                <a:ea typeface="옥션고딕 B" pitchFamily="2" charset="-127"/>
              </a:rPr>
              <a:t>3. </a:t>
            </a:r>
            <a:r>
              <a:rPr lang="ko-KR" altLang="en-US" dirty="0" smtClean="0">
                <a:latin typeface="옥션고딕 B" pitchFamily="2" charset="-127"/>
                <a:ea typeface="옥션고딕 B" pitchFamily="2" charset="-127"/>
              </a:rPr>
              <a:t>보고서 작성시 유의점은</a:t>
            </a:r>
            <a:r>
              <a:rPr lang="en-US" altLang="ko-KR" dirty="0" smtClean="0">
                <a:latin typeface="옥션고딕 B" pitchFamily="2" charset="-127"/>
                <a:ea typeface="옥션고딕 B" pitchFamily="2" charset="-127"/>
              </a:rPr>
              <a:t>?</a:t>
            </a:r>
            <a:endParaRPr lang="ko-KR" altLang="en-US" dirty="0">
              <a:latin typeface="옥션고딕 B" pitchFamily="2" charset="-127"/>
              <a:ea typeface="옥션고딕 B" pitchFamily="2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36096" y="2776860"/>
            <a:ext cx="3555782" cy="312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FontTx/>
              <a:buChar char="-"/>
            </a:pPr>
            <a:r>
              <a:rPr lang="en-US" altLang="ko-KR" dirty="0" smtClean="0"/>
              <a:t> </a:t>
            </a:r>
            <a:r>
              <a:rPr lang="ko-KR" altLang="en-US" dirty="0" smtClean="0"/>
              <a:t>질의 답변요지는 </a:t>
            </a:r>
            <a:endParaRPr lang="en-US" altLang="ko-KR" dirty="0" smtClean="0"/>
          </a:p>
          <a:p>
            <a:pPr>
              <a:spcAft>
                <a:spcPts val="600"/>
              </a:spcAft>
            </a:pPr>
            <a:r>
              <a:rPr lang="en-US" altLang="ko-KR" dirty="0" smtClean="0"/>
              <a:t>  </a:t>
            </a:r>
            <a:r>
              <a:rPr lang="ko-KR" altLang="en-US" dirty="0" smtClean="0"/>
              <a:t>국감시작부터 끝까지의 </a:t>
            </a:r>
            <a:endParaRPr lang="en-US" altLang="ko-KR" dirty="0" smtClean="0"/>
          </a:p>
          <a:p>
            <a:pPr>
              <a:spcAft>
                <a:spcPts val="600"/>
              </a:spcAft>
            </a:pPr>
            <a:r>
              <a:rPr lang="ko-KR" altLang="en-US" dirty="0" smtClean="0">
                <a:solidFill>
                  <a:srgbClr val="FF0000"/>
                </a:solidFill>
              </a:rPr>
              <a:t>모든 내용</a:t>
            </a:r>
            <a:r>
              <a:rPr lang="ko-KR" altLang="en-US" dirty="0" smtClean="0"/>
              <a:t>을 속기하듯이 자세하게</a:t>
            </a:r>
            <a:endParaRPr lang="en-US" altLang="ko-KR" dirty="0" smtClean="0"/>
          </a:p>
          <a:p>
            <a:pPr>
              <a:spcAft>
                <a:spcPts val="600"/>
              </a:spcAft>
            </a:pPr>
            <a:r>
              <a:rPr lang="ko-KR" altLang="en-US" dirty="0" smtClean="0"/>
              <a:t>기록해주셔야 인정이 됩니다</a:t>
            </a:r>
            <a:endParaRPr lang="en-US" altLang="ko-KR" dirty="0" smtClean="0"/>
          </a:p>
          <a:p>
            <a:pPr>
              <a:spcAft>
                <a:spcPts val="600"/>
              </a:spcAft>
            </a:pPr>
            <a:r>
              <a:rPr lang="ko-KR" altLang="en-US" dirty="0" smtClean="0"/>
              <a:t>내용이 많으면 </a:t>
            </a:r>
            <a:endParaRPr lang="en-US" altLang="ko-KR" dirty="0" smtClean="0"/>
          </a:p>
          <a:p>
            <a:pPr>
              <a:spcAft>
                <a:spcPts val="600"/>
              </a:spcAft>
            </a:pPr>
            <a:r>
              <a:rPr lang="ko-KR" altLang="en-US" dirty="0" smtClean="0"/>
              <a:t>안내되어 있는 것처럼</a:t>
            </a:r>
            <a:endParaRPr lang="en-US" altLang="ko-KR" dirty="0" smtClean="0"/>
          </a:p>
          <a:p>
            <a:pPr>
              <a:spcAft>
                <a:spcPts val="600"/>
              </a:spcAft>
            </a:pPr>
            <a:r>
              <a:rPr lang="ko-KR" altLang="en-US" dirty="0" err="1" smtClean="0"/>
              <a:t>가변란에</a:t>
            </a:r>
            <a:r>
              <a:rPr lang="ko-KR" altLang="en-US" dirty="0" smtClean="0"/>
              <a:t> 기록하여 주셔도 됩니다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/>
              <a:t> </a:t>
            </a:r>
            <a:r>
              <a:rPr lang="en-US" altLang="ko-KR" dirty="0" smtClean="0"/>
              <a:t> </a:t>
            </a:r>
          </a:p>
        </p:txBody>
      </p:sp>
      <p:pic>
        <p:nvPicPr>
          <p:cNvPr id="819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916832"/>
            <a:ext cx="4680520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옥션고딕 B" pitchFamily="2" charset="-127"/>
                <a:ea typeface="옥션고딕 B" pitchFamily="2" charset="-127"/>
              </a:rPr>
              <a:t>4. </a:t>
            </a:r>
            <a:r>
              <a:rPr lang="ko-KR" altLang="en-US" dirty="0" smtClean="0">
                <a:latin typeface="옥션고딕 B" pitchFamily="2" charset="-127"/>
                <a:ea typeface="옥션고딕 B" pitchFamily="2" charset="-127"/>
              </a:rPr>
              <a:t>모니터 보고서 제출은 어떻게</a:t>
            </a:r>
            <a:r>
              <a:rPr lang="en-US" altLang="ko-KR" dirty="0" smtClean="0">
                <a:latin typeface="옥션고딕 B" pitchFamily="2" charset="-127"/>
                <a:ea typeface="옥션고딕 B" pitchFamily="2" charset="-127"/>
              </a:rPr>
              <a:t>?</a:t>
            </a:r>
            <a:endParaRPr lang="ko-KR" altLang="en-US" dirty="0">
              <a:latin typeface="옥션고딕 B" pitchFamily="2" charset="-127"/>
              <a:ea typeface="옥션고딕 B" pitchFamily="2" charset="-127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700808"/>
            <a:ext cx="8280919" cy="3692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95536" y="5733256"/>
            <a:ext cx="86052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ko-KR" altLang="en-US" dirty="0" smtClean="0">
                <a:solidFill>
                  <a:srgbClr val="FF0000"/>
                </a:solidFill>
              </a:rPr>
              <a:t>주의사항 </a:t>
            </a:r>
            <a:endParaRPr lang="en-US" altLang="ko-KR" dirty="0" smtClean="0">
              <a:solidFill>
                <a:srgbClr val="FF0000"/>
              </a:solidFill>
            </a:endParaRPr>
          </a:p>
          <a:p>
            <a:r>
              <a:rPr lang="en-US" altLang="ko-KR" dirty="0"/>
              <a:t> </a:t>
            </a:r>
            <a:r>
              <a:rPr lang="en-US" altLang="ko-KR" dirty="0" smtClean="0"/>
              <a:t> </a:t>
            </a:r>
            <a:r>
              <a:rPr lang="ko-KR" altLang="en-US" dirty="0" smtClean="0"/>
              <a:t>보고서를 </a:t>
            </a:r>
            <a:r>
              <a:rPr lang="ko-KR" altLang="en-US" dirty="0" err="1" smtClean="0"/>
              <a:t>올리실때는</a:t>
            </a:r>
            <a:r>
              <a:rPr lang="ko-KR" altLang="en-US" dirty="0" smtClean="0"/>
              <a:t> </a:t>
            </a:r>
            <a:r>
              <a:rPr lang="en-US" altLang="ko-KR" dirty="0" smtClean="0"/>
              <a:t>,</a:t>
            </a:r>
            <a:r>
              <a:rPr lang="ko-KR" altLang="en-US" dirty="0" smtClean="0"/>
              <a:t> 제목이나 내용에 반드시 </a:t>
            </a:r>
            <a:r>
              <a:rPr lang="ko-KR" altLang="en-US" dirty="0" smtClean="0">
                <a:solidFill>
                  <a:srgbClr val="FF0000"/>
                </a:solidFill>
              </a:rPr>
              <a:t>본인의 소속과 이름</a:t>
            </a:r>
            <a:r>
              <a:rPr lang="ko-KR" altLang="en-US" dirty="0" smtClean="0"/>
              <a:t>을</a:t>
            </a:r>
            <a:r>
              <a:rPr lang="ko-KR" altLang="en-US" dirty="0" smtClean="0">
                <a:solidFill>
                  <a:srgbClr val="FF0000"/>
                </a:solidFill>
              </a:rPr>
              <a:t> </a:t>
            </a:r>
            <a:r>
              <a:rPr lang="ko-KR" altLang="en-US" dirty="0" smtClean="0"/>
              <a:t>명시해주세요</a:t>
            </a:r>
            <a:endParaRPr lang="ko-KR" alt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옥션고딕 B" pitchFamily="2" charset="-127"/>
                <a:ea typeface="옥션고딕 B" pitchFamily="2" charset="-127"/>
              </a:rPr>
              <a:t>5. </a:t>
            </a:r>
            <a:r>
              <a:rPr lang="ko-KR" altLang="en-US" dirty="0" smtClean="0">
                <a:latin typeface="옥션고딕 B" pitchFamily="2" charset="-127"/>
                <a:ea typeface="옥션고딕 B" pitchFamily="2" charset="-127"/>
              </a:rPr>
              <a:t>보고서 제출은 언제까지</a:t>
            </a:r>
            <a:r>
              <a:rPr lang="en-US" altLang="ko-KR" dirty="0" smtClean="0">
                <a:latin typeface="옥션고딕 B" pitchFamily="2" charset="-127"/>
                <a:ea typeface="옥션고딕 B" pitchFamily="2" charset="-127"/>
              </a:rPr>
              <a:t>?</a:t>
            </a:r>
            <a:endParaRPr lang="ko-KR" altLang="en-US" dirty="0">
              <a:latin typeface="옥션고딕 B" pitchFamily="2" charset="-127"/>
              <a:ea typeface="옥션고딕 B" pitchFamily="2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1988840"/>
            <a:ext cx="864096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 smtClean="0"/>
              <a:t>보고서는</a:t>
            </a:r>
            <a:endParaRPr lang="en-US" altLang="ko-KR" sz="3600" dirty="0" smtClean="0"/>
          </a:p>
          <a:p>
            <a:pPr algn="ctr"/>
            <a:r>
              <a:rPr lang="en-US" altLang="ko-KR" sz="6000" b="1" spc="-1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“10</a:t>
            </a:r>
            <a:r>
              <a:rPr lang="ko-KR" altLang="en-US" sz="6000" b="1" spc="-1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월 </a:t>
            </a:r>
            <a:r>
              <a:rPr lang="en-US" altLang="ko-KR" sz="6000" b="1" spc="-1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</a:t>
            </a:r>
            <a:r>
              <a:rPr lang="ko-KR" altLang="en-US" sz="6000" b="1" spc="-1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일</a:t>
            </a:r>
            <a:r>
              <a:rPr lang="en-US" altLang="ko-KR" sz="6000" b="1" spc="-100" dirty="0" smtClean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(sun)”</a:t>
            </a:r>
            <a:r>
              <a:rPr lang="ko-KR" altLang="en-US" sz="3600" dirty="0" smtClean="0"/>
              <a:t>까지</a:t>
            </a:r>
            <a:r>
              <a:rPr lang="en-US" altLang="ko-KR" sz="3600" dirty="0" smtClean="0"/>
              <a:t> </a:t>
            </a:r>
          </a:p>
          <a:p>
            <a:pPr algn="ctr"/>
            <a:r>
              <a:rPr lang="ko-KR" altLang="en-US" sz="3600" dirty="0" smtClean="0"/>
              <a:t>제출해주셔야 합니다</a:t>
            </a:r>
            <a:r>
              <a:rPr lang="en-US" altLang="ko-KR" sz="3600" dirty="0" smtClean="0"/>
              <a:t>!!!</a:t>
            </a:r>
          </a:p>
          <a:p>
            <a:pPr algn="ctr"/>
            <a:r>
              <a:rPr lang="ko-KR" altLang="en-US" dirty="0" smtClean="0">
                <a:solidFill>
                  <a:srgbClr val="0070C0"/>
                </a:solidFill>
                <a:ea typeface="문체부 쓰기 정체" pitchFamily="17" charset="-127"/>
              </a:rPr>
              <a:t>모니터 전에  </a:t>
            </a:r>
            <a:r>
              <a:rPr lang="en-US" altLang="ko-KR" dirty="0" smtClean="0">
                <a:solidFill>
                  <a:srgbClr val="0070C0"/>
                </a:solidFill>
                <a:ea typeface="문체부 쓰기 정체" pitchFamily="17" charset="-127"/>
                <a:hlinkClick r:id="rId2"/>
              </a:rPr>
              <a:t>goodlaw@goodlaw.org</a:t>
            </a:r>
            <a:r>
              <a:rPr lang="ko-KR" altLang="en-US" dirty="0" smtClean="0">
                <a:solidFill>
                  <a:srgbClr val="0070C0"/>
                </a:solidFill>
                <a:ea typeface="문체부 쓰기 정체" pitchFamily="17" charset="-127"/>
              </a:rPr>
              <a:t>로</a:t>
            </a:r>
            <a:endParaRPr lang="en-US" altLang="ko-KR" dirty="0" smtClean="0">
              <a:solidFill>
                <a:srgbClr val="0070C0"/>
              </a:solidFill>
              <a:ea typeface="문체부 쓰기 정체" pitchFamily="17" charset="-127"/>
            </a:endParaRPr>
          </a:p>
          <a:p>
            <a:pPr algn="ctr"/>
            <a:r>
              <a:rPr lang="en-US" altLang="ko-KR" dirty="0" smtClean="0">
                <a:solidFill>
                  <a:srgbClr val="0070C0"/>
                </a:solidFill>
                <a:ea typeface="문체부 쓰기 정체" pitchFamily="17" charset="-127"/>
              </a:rPr>
              <a:t>1.</a:t>
            </a:r>
            <a:r>
              <a:rPr lang="ko-KR" altLang="en-US" dirty="0" smtClean="0">
                <a:solidFill>
                  <a:srgbClr val="0070C0"/>
                </a:solidFill>
                <a:ea typeface="문체부 쓰기 정체" pitchFamily="17" charset="-127"/>
              </a:rPr>
              <a:t>이름</a:t>
            </a:r>
            <a:r>
              <a:rPr lang="en-US" altLang="ko-KR" dirty="0" smtClean="0">
                <a:solidFill>
                  <a:srgbClr val="0070C0"/>
                </a:solidFill>
                <a:ea typeface="문체부 쓰기 정체" pitchFamily="17" charset="-127"/>
              </a:rPr>
              <a:t>2.</a:t>
            </a:r>
            <a:r>
              <a:rPr lang="ko-KR" altLang="en-US" dirty="0" smtClean="0">
                <a:solidFill>
                  <a:srgbClr val="0070C0"/>
                </a:solidFill>
                <a:ea typeface="문체부 쓰기 정체" pitchFamily="17" charset="-127"/>
              </a:rPr>
              <a:t>학교</a:t>
            </a:r>
            <a:r>
              <a:rPr lang="en-US" altLang="ko-KR" dirty="0" smtClean="0">
                <a:solidFill>
                  <a:srgbClr val="0070C0"/>
                </a:solidFill>
                <a:ea typeface="문체부 쓰기 정체" pitchFamily="17" charset="-127"/>
              </a:rPr>
              <a:t>3.</a:t>
            </a:r>
            <a:r>
              <a:rPr lang="ko-KR" altLang="en-US" dirty="0" smtClean="0">
                <a:solidFill>
                  <a:srgbClr val="0070C0"/>
                </a:solidFill>
                <a:ea typeface="문체부 쓰기 정체" pitchFamily="17" charset="-127"/>
              </a:rPr>
              <a:t>모니터예정위원회</a:t>
            </a:r>
            <a:r>
              <a:rPr lang="en-US" altLang="ko-KR" dirty="0" smtClean="0">
                <a:solidFill>
                  <a:srgbClr val="0070C0"/>
                </a:solidFill>
                <a:ea typeface="문체부 쓰기 정체" pitchFamily="17" charset="-127"/>
              </a:rPr>
              <a:t>(</a:t>
            </a:r>
            <a:r>
              <a:rPr lang="ko-KR" altLang="en-US" dirty="0" err="1" smtClean="0">
                <a:solidFill>
                  <a:srgbClr val="0070C0"/>
                </a:solidFill>
                <a:ea typeface="문체부 쓰기 정체" pitchFamily="17" charset="-127"/>
              </a:rPr>
              <a:t>국감일포함</a:t>
            </a:r>
            <a:r>
              <a:rPr lang="en-US" altLang="ko-KR" dirty="0" smtClean="0">
                <a:solidFill>
                  <a:srgbClr val="0070C0"/>
                </a:solidFill>
                <a:ea typeface="문체부 쓰기 정체" pitchFamily="17" charset="-127"/>
              </a:rPr>
              <a:t>)</a:t>
            </a:r>
            <a:r>
              <a:rPr lang="ko-KR" altLang="en-US" dirty="0" smtClean="0">
                <a:solidFill>
                  <a:srgbClr val="0070C0"/>
                </a:solidFill>
                <a:ea typeface="문체부 쓰기 정체" pitchFamily="17" charset="-127"/>
              </a:rPr>
              <a:t>을 보내주신 후  모니터하셔야해요</a:t>
            </a:r>
            <a:r>
              <a:rPr lang="en-US" altLang="ko-KR" dirty="0" smtClean="0">
                <a:solidFill>
                  <a:srgbClr val="0070C0"/>
                </a:solidFill>
                <a:ea typeface="문체부 쓰기 정체" pitchFamily="17" charset="-127"/>
              </a:rPr>
              <a:t>)</a:t>
            </a:r>
            <a:endParaRPr lang="en-US" altLang="ko-KR" dirty="0" smtClean="0">
              <a:solidFill>
                <a:srgbClr val="0070C0"/>
              </a:solidFill>
              <a:ea typeface="문체부 쓰기 정체" pitchFamily="17" charset="-127"/>
            </a:endParaRPr>
          </a:p>
          <a:p>
            <a:pPr algn="ctr"/>
            <a:r>
              <a:rPr lang="ko-KR" altLang="en-US" sz="3600" dirty="0" smtClean="0"/>
              <a:t>늦어질 경우</a:t>
            </a:r>
            <a:r>
              <a:rPr lang="en-US" altLang="ko-KR" sz="3600" dirty="0" smtClean="0"/>
              <a:t>,</a:t>
            </a:r>
          </a:p>
          <a:p>
            <a:pPr algn="ctr"/>
            <a:r>
              <a:rPr lang="ko-KR" altLang="en-US" sz="3600" dirty="0" smtClean="0"/>
              <a:t>국정감사 평가에 반영이 안됩니다</a:t>
            </a:r>
            <a:endParaRPr lang="en-US" altLang="ko-KR" sz="3600" dirty="0" smtClean="0"/>
          </a:p>
          <a:p>
            <a:pPr algn="ctr"/>
            <a:r>
              <a:rPr lang="en-US" altLang="ko-KR" sz="3600" dirty="0" smtClean="0"/>
              <a:t>(</a:t>
            </a:r>
            <a:r>
              <a:rPr lang="ko-KR" altLang="en-US" sz="3600" dirty="0" err="1" smtClean="0"/>
              <a:t>기간내</a:t>
            </a:r>
            <a:r>
              <a:rPr lang="ko-KR" altLang="en-US" sz="3600" dirty="0" smtClean="0"/>
              <a:t>  미제출시 제출 </a:t>
            </a:r>
            <a:r>
              <a:rPr lang="ko-KR" altLang="en-US" sz="3600" spc="-100" dirty="0" err="1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다음_SemiBold" pitchFamily="2" charset="-127"/>
                <a:ea typeface="다음_SemiBold" pitchFamily="2" charset="-127"/>
              </a:rPr>
              <a:t>인정안됨</a:t>
            </a:r>
            <a:r>
              <a:rPr lang="en-US" altLang="ko-KR" sz="3600" dirty="0" smtClean="0"/>
              <a:t>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latin typeface="옥션고딕 B" pitchFamily="2" charset="-127"/>
                <a:ea typeface="옥션고딕 B" pitchFamily="2" charset="-127"/>
              </a:rPr>
              <a:t>6. </a:t>
            </a:r>
            <a:r>
              <a:rPr lang="ko-KR" altLang="en-US" dirty="0" smtClean="0">
                <a:latin typeface="옥션고딕 B" pitchFamily="2" charset="-127"/>
                <a:ea typeface="옥션고딕 B" pitchFamily="2" charset="-127"/>
              </a:rPr>
              <a:t>기타 문의사항은</a:t>
            </a:r>
            <a:r>
              <a:rPr lang="en-US" altLang="ko-KR" dirty="0" smtClean="0">
                <a:latin typeface="옥션고딕 B" pitchFamily="2" charset="-127"/>
                <a:ea typeface="옥션고딕 B" pitchFamily="2" charset="-127"/>
              </a:rPr>
              <a:t>?</a:t>
            </a:r>
            <a:endParaRPr lang="ko-KR" altLang="en-US" dirty="0">
              <a:latin typeface="옥션고딕 B" pitchFamily="2" charset="-127"/>
              <a:ea typeface="옥션고딕 B" pitchFamily="2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755576" y="2348880"/>
            <a:ext cx="7931224" cy="3096344"/>
          </a:xfrm>
        </p:spPr>
        <p:txBody>
          <a:bodyPr>
            <a:normAutofit lnSpcReduction="10000"/>
          </a:bodyPr>
          <a:lstStyle/>
          <a:p>
            <a:pPr marL="633222" indent="-514350">
              <a:spcAft>
                <a:spcPts val="600"/>
              </a:spcAft>
              <a:buAutoNum type="arabicPeriod"/>
            </a:pPr>
            <a:r>
              <a:rPr lang="ko-KR" altLang="en-US" sz="2800" spc="100" dirty="0" smtClean="0"/>
              <a:t>법률연맹 홈페이지 봉사</a:t>
            </a:r>
            <a:r>
              <a:rPr lang="en-US" altLang="ko-KR" sz="2800" spc="100" dirty="0" smtClean="0"/>
              <a:t>Q&amp;A</a:t>
            </a:r>
            <a:r>
              <a:rPr lang="ko-KR" altLang="en-US" sz="2800" spc="100" dirty="0" smtClean="0"/>
              <a:t>게시판이나</a:t>
            </a:r>
            <a:endParaRPr lang="en-US" altLang="ko-KR" sz="2800" spc="100" dirty="0" smtClean="0"/>
          </a:p>
          <a:p>
            <a:pPr marL="633222" indent="-514350">
              <a:spcAft>
                <a:spcPts val="600"/>
              </a:spcAft>
              <a:buAutoNum type="arabicPeriod"/>
            </a:pPr>
            <a:r>
              <a:rPr lang="ko-KR" altLang="en-US" sz="2800" spc="100" dirty="0" smtClean="0"/>
              <a:t>법률연맹 </a:t>
            </a:r>
            <a:r>
              <a:rPr lang="ko-KR" altLang="en-US" sz="2800" spc="100" dirty="0" err="1" smtClean="0"/>
              <a:t>이메일</a:t>
            </a:r>
            <a:r>
              <a:rPr lang="en-US" altLang="ko-KR" sz="2800" spc="100" dirty="0" smtClean="0"/>
              <a:t>(</a:t>
            </a:r>
            <a:r>
              <a:rPr lang="en-US" altLang="ko-KR" sz="2800" spc="100" dirty="0" smtClean="0">
                <a:hlinkClick r:id="rId2"/>
              </a:rPr>
              <a:t>goodlaw@goodlaw.org</a:t>
            </a:r>
            <a:r>
              <a:rPr lang="en-US" altLang="ko-KR" sz="2800" spc="100" dirty="0" smtClean="0"/>
              <a:t>)</a:t>
            </a:r>
          </a:p>
          <a:p>
            <a:pPr marL="633222" indent="-514350">
              <a:spcAft>
                <a:spcPts val="600"/>
              </a:spcAft>
              <a:buAutoNum type="arabicPeriod"/>
            </a:pPr>
            <a:r>
              <a:rPr lang="ko-KR" altLang="en-US" sz="2800" spc="100" dirty="0" smtClean="0"/>
              <a:t>또는 </a:t>
            </a:r>
            <a:r>
              <a:rPr lang="en-US" altLang="ko-KR" sz="2800" spc="100" dirty="0" smtClean="0"/>
              <a:t>02)523-8760~7</a:t>
            </a:r>
            <a:r>
              <a:rPr lang="ko-KR" altLang="en-US" sz="2800" spc="100" dirty="0" smtClean="0"/>
              <a:t>으로 </a:t>
            </a:r>
            <a:r>
              <a:rPr lang="ko-KR" altLang="en-US" sz="2800" spc="100" dirty="0" err="1" smtClean="0"/>
              <a:t>전화문의주시면</a:t>
            </a:r>
            <a:endParaRPr lang="en-US" altLang="ko-KR" sz="2800" spc="100" dirty="0" smtClean="0"/>
          </a:p>
          <a:p>
            <a:pPr>
              <a:spcAft>
                <a:spcPts val="600"/>
              </a:spcAft>
              <a:buNone/>
            </a:pPr>
            <a:r>
              <a:rPr lang="en-US" altLang="ko-KR" sz="2800" spc="100" dirty="0" smtClean="0"/>
              <a:t>       </a:t>
            </a:r>
            <a:r>
              <a:rPr lang="ko-KR" altLang="en-US" sz="2800" spc="100" dirty="0" smtClean="0"/>
              <a:t>친절하게 답해드리겠습니다</a:t>
            </a:r>
            <a:r>
              <a:rPr lang="en-US" altLang="ko-KR" sz="2800" spc="100" dirty="0" smtClean="0"/>
              <a:t>^^</a:t>
            </a:r>
          </a:p>
          <a:p>
            <a:pPr algn="ctr">
              <a:buNone/>
            </a:pPr>
            <a:endParaRPr lang="en-US" altLang="ko-KR" spc="100" dirty="0" smtClean="0"/>
          </a:p>
          <a:p>
            <a:pPr>
              <a:buNone/>
            </a:pPr>
            <a:r>
              <a:rPr lang="ko-KR" altLang="en-US" spc="100" dirty="0" smtClean="0"/>
              <a:t>                           감사합니다</a:t>
            </a:r>
            <a:endParaRPr lang="en-US" altLang="ko-KR" spc="100" dirty="0" smtClean="0"/>
          </a:p>
          <a:p>
            <a:pPr>
              <a:buNone/>
            </a:pPr>
            <a:endParaRPr lang="en-US" altLang="ko-KR" spc="100" dirty="0" smtClean="0"/>
          </a:p>
        </p:txBody>
      </p:sp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5661248"/>
            <a:ext cx="508157" cy="50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3529042" y="5661248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법률소비자연</a:t>
            </a:r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목판L" pitchFamily="18" charset="-127"/>
                <a:ea typeface="HY목판L" pitchFamily="18" charset="-127"/>
              </a:rPr>
              <a:t>맹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모듈">
  <a:themeElements>
    <a:clrScheme name="모듈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모듈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모듈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170</TotalTime>
  <Words>377</Words>
  <Application>Microsoft Office PowerPoint</Application>
  <PresentationFormat>화면 슬라이드 쇼(4:3)</PresentationFormat>
  <Paragraphs>102</Paragraphs>
  <Slides>12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12</vt:i4>
      </vt:variant>
    </vt:vector>
  </HeadingPairs>
  <TitlesOfParts>
    <vt:vector size="13" baseType="lpstr">
      <vt:lpstr>모듈</vt:lpstr>
      <vt:lpstr>슬라이드 1</vt:lpstr>
      <vt:lpstr>1. 모니터링 영상은 어디에?</vt:lpstr>
      <vt:lpstr>1. 모니터링 영상은 어디에?</vt:lpstr>
      <vt:lpstr>1. 모니터링 영상은 어디에?</vt:lpstr>
      <vt:lpstr>2. 모니터 보고서는 어디에?</vt:lpstr>
      <vt:lpstr>3. 보고서 작성시 유의점은?</vt:lpstr>
      <vt:lpstr>3. 보고서 작성시 유의점은?</vt:lpstr>
      <vt:lpstr>3. 보고서 작성시 유의점은?</vt:lpstr>
      <vt:lpstr>3. 보고서 작성시 유의점은?</vt:lpstr>
      <vt:lpstr>4. 모니터 보고서 제출은 어떻게?</vt:lpstr>
      <vt:lpstr>5. 보고서 제출은 언제까지?</vt:lpstr>
      <vt:lpstr>6. 기타 문의사항은?</vt:lpstr>
    </vt:vector>
  </TitlesOfParts>
  <Company>Extra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XPuser</dc:creator>
  <cp:lastModifiedBy>SYSTEM</cp:lastModifiedBy>
  <cp:revision>53</cp:revision>
  <dcterms:created xsi:type="dcterms:W3CDTF">2010-09-30T03:59:22Z</dcterms:created>
  <dcterms:modified xsi:type="dcterms:W3CDTF">2011-10-05T11:33:27Z</dcterms:modified>
</cp:coreProperties>
</file>