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avi" ContentType="video/avi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1"/>
  </p:notesMasterIdLst>
  <p:handoutMasterIdLst>
    <p:handoutMasterId r:id="rId32"/>
  </p:handoutMasterIdLst>
  <p:sldIdLst>
    <p:sldId id="257" r:id="rId4"/>
    <p:sldId id="264" r:id="rId5"/>
    <p:sldId id="321" r:id="rId6"/>
    <p:sldId id="343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44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269" r:id="rId27"/>
    <p:sldId id="341" r:id="rId28"/>
    <p:sldId id="342" r:id="rId29"/>
    <p:sldId id="308" r:id="rId30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221" autoAdjust="0"/>
    <p:restoredTop sz="94660"/>
  </p:normalViewPr>
  <p:slideViewPr>
    <p:cSldViewPr>
      <p:cViewPr varScale="1"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48148;&#53461;%20&#54868;&#47732;\&#44536;&#47000;&#54532;&#5085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48148;&#53461;%20&#54868;&#47732;\&#44536;&#47000;&#54532;&#508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48148;&#53461;%20&#54868;&#47732;\&#44536;&#47000;&#54532;&#5085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48148;&#53461;%20&#54868;&#47732;\&#44536;&#47000;&#54532;&#5085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48148;&#53461;%20&#54868;&#47732;\&#44536;&#47000;&#54532;&#508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8"/>
  <c:chart>
    <c:autoTitleDeleted val="1"/>
    <c:plotArea>
      <c:layout>
        <c:manualLayout>
          <c:layoutTarget val="inner"/>
          <c:xMode val="edge"/>
          <c:yMode val="edge"/>
          <c:x val="2.9523947284185198E-2"/>
          <c:y val="5.6969438383914793E-2"/>
          <c:w val="0.93888888888888955"/>
          <c:h val="0.81094123651210415"/>
        </c:manualLayout>
      </c:layout>
      <c:lineChart>
        <c:grouping val="standard"/>
        <c:ser>
          <c:idx val="0"/>
          <c:order val="0"/>
          <c:tx>
            <c:strRef>
              <c:f>Sheet8!$E$7</c:f>
              <c:strCache>
                <c:ptCount val="1"/>
                <c:pt idx="0">
                  <c:v>계</c:v>
                </c:pt>
              </c:strCache>
            </c:strRef>
          </c:tx>
          <c:dLbls>
            <c:dLbl>
              <c:idx val="0"/>
              <c:layout>
                <c:manualLayout>
                  <c:x val="-6.6666666666666693E-2"/>
                  <c:y val="-9.7222222222222376E-2"/>
                </c:manualLayout>
              </c:layout>
              <c:showVal val="1"/>
            </c:dLbl>
            <c:dLbl>
              <c:idx val="1"/>
              <c:layout>
                <c:manualLayout>
                  <c:x val="-5.0000000000000031E-2"/>
                  <c:y val="-0.11111111111111124"/>
                </c:manualLayout>
              </c:layout>
              <c:showVal val="1"/>
            </c:dLbl>
            <c:dLbl>
              <c:idx val="2"/>
              <c:layout>
                <c:manualLayout>
                  <c:x val="-8.3333333333333412E-2"/>
                  <c:y val="-0.14351851851851852"/>
                </c:manualLayout>
              </c:layout>
              <c:showVal val="1"/>
            </c:dLbl>
            <c:dLbl>
              <c:idx val="3"/>
              <c:layout>
                <c:manualLayout>
                  <c:x val="-0.14722222222222248"/>
                  <c:y val="-1.3888888888888925E-2"/>
                </c:manualLayout>
              </c:layout>
              <c:showVal val="1"/>
            </c:dLbl>
            <c:dLbl>
              <c:idx val="4"/>
              <c:layout>
                <c:manualLayout>
                  <c:x val="-4.7222222222222318E-2"/>
                  <c:y val="-9.722222222222226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HY헤드라인M" pitchFamily="18" charset="-127"/>
                    <a:ea typeface="HY헤드라인M" pitchFamily="18" charset="-127"/>
                  </a:defRPr>
                </a:pPr>
                <a:endParaRPr lang="ko-KR"/>
              </a:p>
            </c:txPr>
            <c:showVal val="1"/>
          </c:dLbls>
          <c:cat>
            <c:strRef>
              <c:f>Sheet8!$D$8:$D$12</c:f>
              <c:strCache>
                <c:ptCount val="5"/>
                <c:pt idx="0">
                  <c:v>2008년</c:v>
                </c:pt>
                <c:pt idx="1">
                  <c:v>2009년</c:v>
                </c:pt>
                <c:pt idx="2">
                  <c:v>2010년</c:v>
                </c:pt>
                <c:pt idx="3">
                  <c:v>2011년</c:v>
                </c:pt>
                <c:pt idx="4">
                  <c:v>2012년</c:v>
                </c:pt>
              </c:strCache>
            </c:strRef>
          </c:cat>
          <c:val>
            <c:numRef>
              <c:f>Sheet8!$E$8:$E$12</c:f>
              <c:numCache>
                <c:formatCode>General</c:formatCode>
                <c:ptCount val="5"/>
                <c:pt idx="0">
                  <c:v>280</c:v>
                </c:pt>
                <c:pt idx="1">
                  <c:v>210</c:v>
                </c:pt>
                <c:pt idx="2">
                  <c:v>155</c:v>
                </c:pt>
                <c:pt idx="3" formatCode="#,##0">
                  <c:v>1647</c:v>
                </c:pt>
                <c:pt idx="4" formatCode="#,##0">
                  <c:v>1440</c:v>
                </c:pt>
              </c:numCache>
            </c:numRef>
          </c:val>
        </c:ser>
        <c:dLbls/>
        <c:marker val="1"/>
        <c:axId val="116973952"/>
        <c:axId val="116975488"/>
      </c:lineChart>
      <c:catAx>
        <c:axId val="1169739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HY헤드라인M" pitchFamily="18" charset="-127"/>
                <a:ea typeface="HY헤드라인M" pitchFamily="18" charset="-127"/>
              </a:defRPr>
            </a:pPr>
            <a:endParaRPr lang="ko-KR"/>
          </a:p>
        </c:txPr>
        <c:crossAx val="116975488"/>
        <c:crosses val="autoZero"/>
        <c:auto val="1"/>
        <c:lblAlgn val="ctr"/>
        <c:lblOffset val="100"/>
      </c:catAx>
      <c:valAx>
        <c:axId val="116975488"/>
        <c:scaling>
          <c:orientation val="minMax"/>
        </c:scaling>
        <c:delete val="1"/>
        <c:axPos val="l"/>
        <c:numFmt formatCode="General" sourceLinked="1"/>
        <c:tickLblPos val="none"/>
        <c:crossAx val="116973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9886930126043488E-3"/>
          <c:y val="0.15135601816248434"/>
          <c:w val="0.93527332088549298"/>
          <c:h val="0.8151117267163545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o-KR" altLang="en-US" sz="2000" b="1">
                        <a:latin typeface="HY견고딕" pitchFamily="18" charset="-127"/>
                        <a:ea typeface="HY견고딕" pitchFamily="18" charset="-127"/>
                      </a:rPr>
                      <a:t>경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부선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 93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20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 (22%)</a:t>
                    </a:r>
                    <a:endParaRPr lang="en-US" altLang="ko-KR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o-KR" altLang="en-US" sz="2000" b="1">
                        <a:latin typeface="HY견고딕" pitchFamily="18" charset="-127"/>
                        <a:ea typeface="HY견고딕" pitchFamily="18" charset="-127"/>
                      </a:rPr>
                      <a:t>호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남선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 18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 (4%)</a:t>
                    </a:r>
                    <a:endParaRPr lang="en-US" altLang="ko-KR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2069259329608539"/>
                  <c:y val="-0.2933775756517679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2000" b="1">
                        <a:latin typeface="HY견고딕" pitchFamily="18" charset="-127"/>
                        <a:ea typeface="HY견고딕" pitchFamily="18" charset="-127"/>
                      </a:rPr>
                      <a:t>경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수선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(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전철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) 133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 (32%)</a:t>
                    </a:r>
                    <a:endParaRPr lang="en-US" altLang="ko-KR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9.6419954234475608E-2"/>
                  <c:y val="-0.1278539397498402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2000" b="1">
                        <a:latin typeface="HY견고딕" pitchFamily="18" charset="-127"/>
                        <a:ea typeface="HY견고딕" pitchFamily="18" charset="-127"/>
                      </a:rPr>
                      <a:t>경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인선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(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전철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) 120</a:t>
                    </a:r>
                    <a:r>
                      <a:rPr lang="ko-KR" altLang="en-US" sz="20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r>
                      <a:rPr lang="en-US" altLang="ko-KR" sz="2000">
                        <a:latin typeface="HY견고딕" pitchFamily="18" charset="-127"/>
                        <a:ea typeface="HY견고딕" pitchFamily="18" charset="-127"/>
                      </a:rPr>
                      <a:t> (28%)</a:t>
                    </a:r>
                    <a:endParaRPr lang="ko-KR" altLang="en-US"/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8.4805373327694999E-2"/>
                  <c:y val="4.1922470374864546E-2"/>
                </c:manualLayout>
              </c:layout>
              <c:tx>
                <c:rich>
                  <a:bodyPr/>
                  <a:lstStyle/>
                  <a:p>
                    <a:r>
                      <a:rPr lang="ko-KR" sz="2000" b="1" dirty="0">
                        <a:latin typeface="HY견고딕" pitchFamily="18" charset="-127"/>
                        <a:ea typeface="HY견고딕" pitchFamily="18" charset="-127"/>
                      </a:rPr>
                      <a:t>기</a:t>
                    </a:r>
                    <a:r>
                      <a:rPr lang="ko-KR" sz="2000" dirty="0">
                        <a:latin typeface="HY견고딕" pitchFamily="18" charset="-127"/>
                        <a:ea typeface="HY견고딕" pitchFamily="18" charset="-127"/>
                      </a:rPr>
                      <a:t>타선</a:t>
                    </a:r>
                    <a:r>
                      <a:rPr lang="en-US" sz="2000" dirty="0">
                        <a:latin typeface="HY견고딕" pitchFamily="18" charset="-127"/>
                        <a:ea typeface="HY견고딕" pitchFamily="18" charset="-127"/>
                      </a:rPr>
                      <a:t> 57</a:t>
                    </a:r>
                    <a:r>
                      <a:rPr lang="ko-KR" sz="2000" dirty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r>
                      <a:rPr lang="en-US" sz="2000" dirty="0">
                        <a:latin typeface="HY견고딕" pitchFamily="18" charset="-127"/>
                        <a:ea typeface="HY견고딕" pitchFamily="18" charset="-127"/>
                      </a:rPr>
                      <a:t> (14%)</a:t>
                    </a:r>
                    <a:endParaRPr lang="en-US" dirty="0"/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latin typeface="HY견고딕" pitchFamily="18" charset="-127"/>
                    <a:ea typeface="HY견고딕" pitchFamily="18" charset="-127"/>
                  </a:defRPr>
                </a:pPr>
                <a:endParaRPr lang="ko-KR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Sheet1!$F$4:$F$8</c:f>
              <c:strCache>
                <c:ptCount val="5"/>
                <c:pt idx="0">
                  <c:v>경부선</c:v>
                </c:pt>
                <c:pt idx="1">
                  <c:v>호남선</c:v>
                </c:pt>
                <c:pt idx="2">
                  <c:v>경수선(전철)</c:v>
                </c:pt>
                <c:pt idx="3">
                  <c:v>경인선(전철)</c:v>
                </c:pt>
                <c:pt idx="4">
                  <c:v>기타선</c:v>
                </c:pt>
              </c:strCache>
            </c:strRef>
          </c:cat>
          <c:val>
            <c:numRef>
              <c:f>Sheet1!$G$4:$G$8</c:f>
              <c:numCache>
                <c:formatCode>General</c:formatCode>
                <c:ptCount val="5"/>
                <c:pt idx="0">
                  <c:v>93</c:v>
                </c:pt>
                <c:pt idx="1">
                  <c:v>18</c:v>
                </c:pt>
                <c:pt idx="2">
                  <c:v>133</c:v>
                </c:pt>
                <c:pt idx="3">
                  <c:v>120</c:v>
                </c:pt>
                <c:pt idx="4">
                  <c:v>57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4408891956578513E-2"/>
          <c:y val="0.19690953171782144"/>
          <c:w val="0.96643783371472169"/>
          <c:h val="0.6652851473278526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6.1022120518688114E-3"/>
                  <c:y val="-1.583531274742675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defRPr>
                    </a:pPr>
                    <a:r>
                      <a:rPr lang="en-US" altLang="en-US" sz="1600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rPr>
                      <a:t>180</a:t>
                    </a:r>
                    <a:r>
                      <a:rPr lang="ko-KR" altLang="en-US" sz="1600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solidFill>
                        <a:srgbClr val="C00000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defRPr>
                    </a:pPr>
                    <a:r>
                      <a:rPr lang="en-US" altLang="ko-KR" sz="1600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rPr>
                      <a:t>(43%)</a:t>
                    </a:r>
                    <a:endParaRPr lang="en-US" altLang="en-US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6.1022120518688114E-3"/>
                  <c:y val="-2.850356294536817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>
                        <a:latin typeface="HY견고딕" pitchFamily="18" charset="-127"/>
                        <a:ea typeface="HY견고딕" pitchFamily="18" charset="-127"/>
                      </a:rPr>
                      <a:t>31</a:t>
                    </a:r>
                    <a:r>
                      <a:rPr lang="ko-KR" altLang="en-US" sz="16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>
                        <a:latin typeface="HY견고딕" pitchFamily="18" charset="-127"/>
                        <a:ea typeface="HY견고딕" pitchFamily="18" charset="-127"/>
                      </a:rPr>
                      <a:t>(7%)</a:t>
                    </a:r>
                    <a:endParaRPr lang="en-US" alt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7.6277650648360028E-3"/>
                  <c:y val="-1.58353127474267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>
                        <a:latin typeface="HY견고딕" pitchFamily="18" charset="-127"/>
                        <a:ea typeface="HY견고딕" pitchFamily="18" charset="-127"/>
                      </a:rPr>
                      <a:t>36</a:t>
                    </a:r>
                    <a:r>
                      <a:rPr lang="ko-KR" altLang="en-US" sz="16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>
                        <a:latin typeface="HY견고딕" pitchFamily="18" charset="-127"/>
                        <a:ea typeface="HY견고딕" pitchFamily="18" charset="-127"/>
                      </a:rPr>
                      <a:t>(9%)</a:t>
                    </a:r>
                    <a:endParaRPr lang="en-US" alt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9.1533180778032349E-3"/>
                  <c:y val="-2.533650039588274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>
                        <a:latin typeface="HY견고딕" pitchFamily="18" charset="-127"/>
                        <a:ea typeface="HY견고딕" pitchFamily="18" charset="-127"/>
                      </a:rPr>
                      <a:t>30</a:t>
                    </a:r>
                    <a:r>
                      <a:rPr lang="ko-KR" altLang="en-US" sz="16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>
                        <a:latin typeface="HY견고딕" pitchFamily="18" charset="-127"/>
                        <a:ea typeface="HY견고딕" pitchFamily="18" charset="-127"/>
                      </a:rPr>
                      <a:t>(7%)</a:t>
                    </a:r>
                    <a:endParaRPr lang="en-US" alt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7.6277650648360028E-3"/>
                  <c:y val="-1.900237529691222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>
                        <a:latin typeface="HY견고딕" pitchFamily="18" charset="-127"/>
                        <a:ea typeface="HY견고딕" pitchFamily="18" charset="-127"/>
                      </a:rPr>
                      <a:t>40</a:t>
                    </a:r>
                    <a:r>
                      <a:rPr lang="ko-KR" altLang="en-US" sz="16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(10%)</a:t>
                    </a:r>
                    <a:endParaRPr lang="en-US" alt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6.1022120518688114E-3"/>
                  <c:y val="-1.266825019794140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dirty="0">
                        <a:latin typeface="HY견고딕" pitchFamily="18" charset="-127"/>
                        <a:ea typeface="HY견고딕" pitchFamily="18" charset="-127"/>
                      </a:rPr>
                      <a:t>79</a:t>
                    </a:r>
                    <a:r>
                      <a:rPr lang="ko-KR" altLang="en-US" sz="1600" dirty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dirty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 dirty="0">
                        <a:latin typeface="HY견고딕" pitchFamily="18" charset="-127"/>
                        <a:ea typeface="HY견고딕" pitchFamily="18" charset="-127"/>
                      </a:rPr>
                      <a:t>(19%)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7.6277650648360028E-3"/>
                  <c:y val="-1.900237529691222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>
                        <a:latin typeface="HY견고딕" pitchFamily="18" charset="-127"/>
                        <a:ea typeface="HY견고딕" pitchFamily="18" charset="-127"/>
                      </a:rPr>
                      <a:t>19</a:t>
                    </a:r>
                    <a:r>
                      <a:rPr lang="ko-KR" altLang="en-US" sz="16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(5%)</a:t>
                    </a:r>
                    <a:endParaRPr lang="en-US" alt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9.1533180778032349E-3"/>
                  <c:y val="-1.900237529691222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>
                        <a:latin typeface="HY견고딕" pitchFamily="18" charset="-127"/>
                        <a:ea typeface="HY견고딕" pitchFamily="18" charset="-127"/>
                      </a:rPr>
                      <a:t>6</a:t>
                    </a:r>
                    <a:r>
                      <a:rPr lang="ko-KR" altLang="en-US" sz="160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(1%)</a:t>
                    </a:r>
                    <a:endParaRPr lang="en-US" alt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HY견고딕" pitchFamily="18" charset="-127"/>
                    <a:ea typeface="HY견고딕" pitchFamily="18" charset="-127"/>
                  </a:defRPr>
                </a:pPr>
                <a:endParaRPr lang="ko-KR"/>
              </a:p>
            </c:txPr>
            <c:showVal val="1"/>
          </c:dLbls>
          <c:cat>
            <c:strRef>
              <c:f>Sheet2!$F$10:$F$17</c:f>
              <c:strCache>
                <c:ptCount val="8"/>
                <c:pt idx="0">
                  <c:v>06시~09시</c:v>
                </c:pt>
                <c:pt idx="1">
                  <c:v>09시~12시</c:v>
                </c:pt>
                <c:pt idx="2">
                  <c:v>12시~:16시</c:v>
                </c:pt>
                <c:pt idx="3">
                  <c:v>16시~18시</c:v>
                </c:pt>
                <c:pt idx="4">
                  <c:v>18시~20시</c:v>
                </c:pt>
                <c:pt idx="5">
                  <c:v>20시~00시</c:v>
                </c:pt>
                <c:pt idx="6">
                  <c:v>00시~03시</c:v>
                </c:pt>
                <c:pt idx="7">
                  <c:v>03시~06시</c:v>
                </c:pt>
              </c:strCache>
            </c:strRef>
          </c:cat>
          <c:val>
            <c:numRef>
              <c:f>Sheet2!$G$10:$G$17</c:f>
              <c:numCache>
                <c:formatCode>0_ </c:formatCode>
                <c:ptCount val="8"/>
                <c:pt idx="0">
                  <c:v>180</c:v>
                </c:pt>
                <c:pt idx="1">
                  <c:v>31</c:v>
                </c:pt>
                <c:pt idx="2">
                  <c:v>36</c:v>
                </c:pt>
                <c:pt idx="3">
                  <c:v>30</c:v>
                </c:pt>
                <c:pt idx="4">
                  <c:v>40</c:v>
                </c:pt>
                <c:pt idx="5">
                  <c:v>79</c:v>
                </c:pt>
                <c:pt idx="6">
                  <c:v>19</c:v>
                </c:pt>
                <c:pt idx="7">
                  <c:v>6</c:v>
                </c:pt>
              </c:numCache>
            </c:numRef>
          </c:val>
        </c:ser>
        <c:dLbls>
          <c:showVal val="1"/>
        </c:dLbls>
        <c:shape val="cylinder"/>
        <c:axId val="117318400"/>
        <c:axId val="117319936"/>
        <c:axId val="0"/>
      </c:bar3DChart>
      <c:dateAx>
        <c:axId val="117318400"/>
        <c:scaling>
          <c:orientation val="minMax"/>
        </c:scaling>
        <c:axPos val="b"/>
        <c:majorTickMark val="none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sz="1200" b="1">
                <a:latin typeface="HY견고딕" pitchFamily="18" charset="-127"/>
                <a:ea typeface="HY견고딕" pitchFamily="18" charset="-127"/>
              </a:defRPr>
            </a:pPr>
            <a:endParaRPr lang="ko-KR"/>
          </a:p>
        </c:txPr>
        <c:crossAx val="117319936"/>
        <c:crosses val="autoZero"/>
        <c:lblOffset val="100"/>
        <c:baseTimeUnit val="days"/>
      </c:dateAx>
      <c:valAx>
        <c:axId val="117319936"/>
        <c:scaling>
          <c:orientation val="minMax"/>
        </c:scaling>
        <c:delete val="1"/>
        <c:axPos val="l"/>
        <c:numFmt formatCode="0_ " sourceLinked="1"/>
        <c:tickLblPos val="none"/>
        <c:crossAx val="11731840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4649864293409991E-2"/>
          <c:y val="0.22973395931142468"/>
          <c:w val="0.95070027141318347"/>
          <c:h val="0.64352642539400884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4.3369498106767797E-3"/>
                  <c:y val="-1.793714689552300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>
                        <a:latin typeface="HY견고딕" pitchFamily="18" charset="-127"/>
                        <a:ea typeface="HY견고딕" pitchFamily="18" charset="-127"/>
                      </a:rPr>
                      <a:t>12</a:t>
                    </a:r>
                    <a:r>
                      <a:rPr lang="ko-KR" altLang="en-US" sz="1600" b="1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1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1">
                        <a:latin typeface="HY견고딕" pitchFamily="18" charset="-127"/>
                        <a:ea typeface="HY견고딕" pitchFamily="18" charset="-127"/>
                      </a:rPr>
                      <a:t>(3%)</a:t>
                    </a:r>
                    <a:endParaRPr lang="en-US" alt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242143361940380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>
                        <a:latin typeface="HY견고딕" pitchFamily="18" charset="-127"/>
                        <a:ea typeface="HY견고딕" pitchFamily="18" charset="-127"/>
                      </a:rPr>
                      <a:t>57</a:t>
                    </a:r>
                    <a:r>
                      <a:rPr lang="ko-KR" altLang="en-US" sz="1600" b="1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1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(14%)</a:t>
                    </a:r>
                    <a:endParaRPr lang="en-US" alt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6738996213536028E-3"/>
                  <c:y val="-1.345286017164225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defRPr>
                    </a:pPr>
                    <a:r>
                      <a:rPr lang="en-US" altLang="en-US" sz="1600" b="1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rPr>
                      <a:t>151</a:t>
                    </a:r>
                    <a:r>
                      <a:rPr lang="ko-KR" altLang="en-US" sz="1600" b="1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1">
                      <a:solidFill>
                        <a:srgbClr val="C00000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defRPr>
                    </a:pPr>
                    <a:r>
                      <a:rPr lang="en-US" altLang="ko-KR" sz="1600" b="1" i="0" u="none" strike="noStrike" baseline="0"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rPr>
                      <a:t>(37%)</a:t>
                    </a:r>
                    <a:endParaRPr lang="en-US" altLang="en-US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1.1565199495138092E-2"/>
                  <c:y val="-1.569500353358262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>
                        <a:latin typeface="HY견고딕" pitchFamily="18" charset="-127"/>
                        <a:ea typeface="HY견고딕" pitchFamily="18" charset="-127"/>
                      </a:rPr>
                      <a:t>105</a:t>
                    </a:r>
                    <a:r>
                      <a:rPr lang="ko-KR" altLang="en-US" sz="1600" b="1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1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(26%)</a:t>
                    </a:r>
                    <a:endParaRPr lang="en-US" alt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2.8912998737845156E-3"/>
                  <c:y val="-8.96857344776150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>
                        <a:latin typeface="HY견고딕" pitchFamily="18" charset="-127"/>
                        <a:ea typeface="HY견고딕" pitchFamily="18" charset="-127"/>
                      </a:rPr>
                      <a:t>54</a:t>
                    </a:r>
                    <a:r>
                      <a:rPr lang="ko-KR" altLang="en-US" sz="1600" b="1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1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(13%)</a:t>
                    </a:r>
                    <a:endParaRPr lang="en-US" alt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-1.345286017164225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>
                        <a:latin typeface="HY견고딕" pitchFamily="18" charset="-127"/>
                        <a:ea typeface="HY견고딕" pitchFamily="18" charset="-127"/>
                      </a:rPr>
                      <a:t>28</a:t>
                    </a:r>
                    <a:r>
                      <a:rPr lang="ko-KR" altLang="en-US" sz="1600" b="1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1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1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(7%)</a:t>
                    </a:r>
                    <a:endParaRPr lang="en-US" alt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HY견고딕" pitchFamily="18" charset="-127"/>
                    <a:ea typeface="HY견고딕" pitchFamily="18" charset="-127"/>
                  </a:defRPr>
                </a:pPr>
                <a:endParaRPr lang="ko-KR"/>
              </a:p>
            </c:txPr>
            <c:showVal val="1"/>
          </c:dLbls>
          <c:cat>
            <c:strRef>
              <c:f>Sheet3!$G$8:$G$13</c:f>
              <c:strCache>
                <c:ptCount val="6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  <c:pt idx="3">
                  <c:v>40대</c:v>
                </c:pt>
                <c:pt idx="4">
                  <c:v>50대</c:v>
                </c:pt>
                <c:pt idx="5">
                  <c:v>60대이상</c:v>
                </c:pt>
              </c:strCache>
            </c:strRef>
          </c:cat>
          <c:val>
            <c:numRef>
              <c:f>Sheet3!$H$8:$H$13</c:f>
              <c:numCache>
                <c:formatCode>General</c:formatCode>
                <c:ptCount val="6"/>
                <c:pt idx="0">
                  <c:v>12</c:v>
                </c:pt>
                <c:pt idx="1">
                  <c:v>57</c:v>
                </c:pt>
                <c:pt idx="2">
                  <c:v>151</c:v>
                </c:pt>
                <c:pt idx="3">
                  <c:v>105</c:v>
                </c:pt>
                <c:pt idx="4">
                  <c:v>54</c:v>
                </c:pt>
                <c:pt idx="5">
                  <c:v>28</c:v>
                </c:pt>
              </c:numCache>
            </c:numRef>
          </c:val>
        </c:ser>
        <c:dLbls>
          <c:showVal val="1"/>
        </c:dLbls>
        <c:shape val="box"/>
        <c:axId val="117369856"/>
        <c:axId val="117543680"/>
        <c:axId val="0"/>
      </c:bar3DChart>
      <c:catAx>
        <c:axId val="117369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latin typeface="HY견고딕" pitchFamily="18" charset="-127"/>
                <a:ea typeface="HY견고딕" pitchFamily="18" charset="-127"/>
              </a:defRPr>
            </a:pPr>
            <a:endParaRPr lang="ko-KR"/>
          </a:p>
        </c:txPr>
        <c:crossAx val="117543680"/>
        <c:crosses val="autoZero"/>
        <c:auto val="1"/>
        <c:lblAlgn val="ctr"/>
        <c:lblOffset val="100"/>
      </c:catAx>
      <c:valAx>
        <c:axId val="117543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36985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4363233665559252E-2"/>
          <c:y val="0.19125183994208148"/>
          <c:w val="0.95127353266888515"/>
          <c:h val="0.68254398818446549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4.4296788482835114E-3"/>
                  <c:y val="-1.1142061281337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3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(1%)</a:t>
                    </a:r>
                    <a:endParaRPr lang="en-US" altLang="en-US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0302460185547051E-17"/>
                  <c:y val="-2.22841225626742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10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0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(2%)</a:t>
                    </a:r>
                    <a:endParaRPr lang="en-US" altLang="en-US" sz="1400" b="1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857010213556174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8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ko-KR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ko-KR" sz="1600" b="0" i="0" u="none" strike="noStrike" baseline="0">
                        <a:latin typeface="HY견고딕" pitchFamily="18" charset="-127"/>
                        <a:ea typeface="HY견고딕" pitchFamily="18" charset="-127"/>
                      </a:rPr>
                      <a:t>(2%)</a:t>
                    </a:r>
                    <a:endParaRPr lang="en-US" altLang="en-US" sz="1400" b="1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21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en-US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(5%)</a:t>
                    </a:r>
                    <a:endParaRPr lang="en-US" alt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40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en-US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(10%)</a:t>
                    </a:r>
                    <a:endParaRPr lang="en-US" altLang="en-US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102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en-US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(24%)</a:t>
                    </a:r>
                    <a:endParaRPr lang="en-US" altLang="en-US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11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en-US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(3%)</a:t>
                    </a:r>
                    <a:endParaRPr lang="en-US" altLang="en-US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39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en-US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(9%)</a:t>
                    </a:r>
                    <a:endParaRPr lang="en-US" altLang="en-US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187</a:t>
                    </a:r>
                    <a:r>
                      <a:rPr lang="ko-KR" altLang="en-US" sz="1600" b="0">
                        <a:latin typeface="HY견고딕" pitchFamily="18" charset="-127"/>
                        <a:ea typeface="HY견고딕" pitchFamily="18" charset="-127"/>
                      </a:rPr>
                      <a:t>건</a:t>
                    </a:r>
                    <a:endParaRPr lang="en-US" altLang="en-US" sz="1600" b="0">
                      <a:latin typeface="HY견고딕" pitchFamily="18" charset="-127"/>
                      <a:ea typeface="HY견고딕" pitchFamily="18" charset="-127"/>
                    </a:endParaRPr>
                  </a:p>
                  <a:p>
                    <a:r>
                      <a:rPr lang="en-US" altLang="en-US" sz="1600" b="0">
                        <a:latin typeface="HY견고딕" pitchFamily="18" charset="-127"/>
                        <a:ea typeface="HY견고딕" pitchFamily="18" charset="-127"/>
                      </a:rPr>
                      <a:t>(44%)</a:t>
                    </a:r>
                    <a:endParaRPr lang="en-US" altLang="en-US">
                      <a:latin typeface="휴먼명조" pitchFamily="2" charset="-127"/>
                      <a:ea typeface="휴먼명조" pitchFamily="2" charset="-127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0">
                    <a:latin typeface="HY견고딕" pitchFamily="18" charset="-127"/>
                    <a:ea typeface="HY견고딕" pitchFamily="18" charset="-127"/>
                  </a:defRPr>
                </a:pPr>
                <a:endParaRPr lang="ko-KR"/>
              </a:p>
            </c:txPr>
            <c:showVal val="1"/>
          </c:dLbls>
          <c:cat>
            <c:strRef>
              <c:f>Sheet5!$F$9:$F$17</c:f>
              <c:strCache>
                <c:ptCount val="9"/>
                <c:pt idx="0">
                  <c:v>서울</c:v>
                </c:pt>
                <c:pt idx="1">
                  <c:v>영등포</c:v>
                </c:pt>
                <c:pt idx="2">
                  <c:v>부산</c:v>
                </c:pt>
                <c:pt idx="3">
                  <c:v>동대구</c:v>
                </c:pt>
                <c:pt idx="4">
                  <c:v>부평</c:v>
                </c:pt>
                <c:pt idx="5">
                  <c:v>구로</c:v>
                </c:pt>
                <c:pt idx="6">
                  <c:v>안양</c:v>
                </c:pt>
                <c:pt idx="7">
                  <c:v>가산</c:v>
                </c:pt>
                <c:pt idx="8">
                  <c:v>기타</c:v>
                </c:pt>
              </c:strCache>
            </c:strRef>
          </c:cat>
          <c:val>
            <c:numRef>
              <c:f>Sheet5!$G$9:$G$17</c:f>
              <c:numCache>
                <c:formatCode>General</c:formatCode>
                <c:ptCount val="9"/>
                <c:pt idx="0">
                  <c:v>3</c:v>
                </c:pt>
                <c:pt idx="1">
                  <c:v>10</c:v>
                </c:pt>
                <c:pt idx="2">
                  <c:v>8</c:v>
                </c:pt>
                <c:pt idx="3">
                  <c:v>21</c:v>
                </c:pt>
                <c:pt idx="4">
                  <c:v>40</c:v>
                </c:pt>
                <c:pt idx="5">
                  <c:v>102</c:v>
                </c:pt>
                <c:pt idx="6">
                  <c:v>11</c:v>
                </c:pt>
                <c:pt idx="7">
                  <c:v>39</c:v>
                </c:pt>
                <c:pt idx="8">
                  <c:v>187</c:v>
                </c:pt>
              </c:numCache>
            </c:numRef>
          </c:val>
        </c:ser>
        <c:dLbls>
          <c:showVal val="1"/>
        </c:dLbls>
        <c:shape val="cylinder"/>
        <c:axId val="117637504"/>
        <c:axId val="117639040"/>
        <c:axId val="0"/>
      </c:bar3DChart>
      <c:catAx>
        <c:axId val="117637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0">
                <a:latin typeface="HY견고딕" pitchFamily="18" charset="-127"/>
                <a:ea typeface="HY견고딕" pitchFamily="18" charset="-127"/>
              </a:defRPr>
            </a:pPr>
            <a:endParaRPr lang="ko-KR"/>
          </a:p>
        </c:txPr>
        <c:crossAx val="117639040"/>
        <c:crosses val="autoZero"/>
        <c:auto val="1"/>
        <c:lblAlgn val="ctr"/>
        <c:lblOffset val="100"/>
      </c:catAx>
      <c:valAx>
        <c:axId val="1176390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63750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4585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103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9160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828081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800" spc="-150" dirty="0" smtClean="0">
                <a:solidFill>
                  <a:srgbClr val="002060"/>
                </a:solidFill>
                <a:ea typeface="HY동녘M" pitchFamily="18" charset="-127"/>
              </a:rPr>
              <a:t>한국철도공사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 </a:t>
            </a:r>
            <a:r>
              <a:rPr lang="ko-KR" altLang="en-US" sz="4800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700808"/>
            <a:ext cx="727233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안전하고 풍요로운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삶을 창조하는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Green Network</a:t>
            </a:r>
            <a:r>
              <a:rPr lang="ko-KR" altLang="en-US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한국철도공사</a:t>
            </a: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94480" y="240730"/>
            <a:ext cx="7072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3200" smtClean="0">
                <a:latin typeface="HY헤드라인M" pitchFamily="18" charset="-127"/>
                <a:ea typeface="HY헤드라인M" pitchFamily="18" charset="-127"/>
              </a:rPr>
              <a:t>KTX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종사자 현장민원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不通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호소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865" y="1895637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운전실 청결 등 환경개선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창문 등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밀폐기능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개선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산천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제어장치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및 차량 전면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통유리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‘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와이프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개선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차량 고장 및 성능관련 임원진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차량제작사와의 정례회의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차량제작 공장 현장 견학 및 교육 정례화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평상時 및 비상時 승객안전 도모 위한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부기장제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부활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74968" y="1607605"/>
            <a:ext cx="8311793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621865" y="5309630"/>
            <a:ext cx="37261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87624" y="5228040"/>
            <a:ext cx="760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현장 목소리 더 가까이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공감과 수용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필요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3923928" y="21328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047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980728"/>
          </a:xfrm>
        </p:spPr>
        <p:txBody>
          <a:bodyPr>
            <a:no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개방역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승강장 </a:t>
            </a:r>
            <a:r>
              <a:rPr lang="ko-KR" altLang="en-US" sz="2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음용시설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전철내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화장실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全無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상업시설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YES’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승객편의시설엔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NO’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3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5" y="1940021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169439"/>
              </p:ext>
            </p:extLst>
          </p:nvPr>
        </p:nvGraphicFramePr>
        <p:xfrm>
          <a:off x="251520" y="1268760"/>
          <a:ext cx="8532945" cy="5447640"/>
        </p:xfrm>
        <a:graphic>
          <a:graphicData uri="http://schemas.openxmlformats.org/drawingml/2006/table">
            <a:tbl>
              <a:tblPr/>
              <a:tblGrid>
                <a:gridCol w="1049327"/>
                <a:gridCol w="822881"/>
                <a:gridCol w="1141270"/>
                <a:gridCol w="1162986"/>
                <a:gridCol w="1152128"/>
                <a:gridCol w="936104"/>
                <a:gridCol w="1368152"/>
                <a:gridCol w="900097"/>
              </a:tblGrid>
              <a:tr h="2379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6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 수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휴지통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음용</a:t>
                      </a:r>
                      <a:r>
                        <a:rPr lang="ko-KR" altLang="en-US" sz="1600" b="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시설</a:t>
                      </a:r>
                      <a:endParaRPr lang="ko-KR" altLang="en-US" sz="16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수유실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전동  휠체어</a:t>
                      </a:r>
                      <a:endParaRPr lang="ko-KR" altLang="en-US" sz="16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에어컨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7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맞이방</a:t>
                      </a:r>
                      <a:endParaRPr lang="ko-KR" altLang="en-US" sz="16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-3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타는곳</a:t>
                      </a:r>
                      <a:endParaRPr lang="ko-KR" altLang="en-US" sz="16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합 계</a:t>
                      </a:r>
                      <a:endParaRPr lang="ko-KR" altLang="en-US" sz="20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199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318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1,200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88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27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경부선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32</a:t>
                      </a: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229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경원선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37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분당선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23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34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중앙선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24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경인선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경의선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122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경춘선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안산선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일산선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37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수인선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15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49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과천선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23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장항선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36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  <a:endParaRPr lang="en-US" sz="23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 </a:t>
                      </a:r>
                    </a:p>
                  </a:txBody>
                  <a:tcPr marL="13440" marR="13440" marT="13440" marB="1344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971600" y="74161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81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92" y="1124744"/>
            <a:ext cx="90730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본 의원실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년간 객차내의 화장실 설치 등 편의시설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보강 요구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화장실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설치 비용이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막대하여 ‘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장기적인 검토 사항’이라는 답변만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되풀이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외국의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경우도 전례가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없다는 주장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20866" y="225874"/>
            <a:ext cx="856944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‘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전철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객차안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화장실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’-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전례가 없다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(?)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pic>
        <p:nvPicPr>
          <p:cNvPr id="6" name="그림 5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260" y="2604784"/>
            <a:ext cx="4181284" cy="4064576"/>
          </a:xfrm>
          <a:prstGeom prst="rect">
            <a:avLst/>
          </a:prstGeom>
        </p:spPr>
      </p:pic>
      <p:pic>
        <p:nvPicPr>
          <p:cNvPr id="7" name="그림 6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300" y="2604784"/>
            <a:ext cx="4176464" cy="406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132" y="597590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4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※ </a:t>
            </a:r>
            <a:r>
              <a:rPr lang="ko-KR" altLang="en-US" sz="24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 본  후 </a:t>
            </a:r>
            <a:r>
              <a:rPr lang="ko-KR" altLang="en-US" sz="2400" spc="-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쿠</a:t>
            </a:r>
            <a:r>
              <a:rPr lang="ko-KR" altLang="en-US" sz="24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오 카   </a:t>
            </a:r>
            <a:r>
              <a:rPr lang="ko-KR" altLang="en-US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지 하 철  객 차  안 </a:t>
            </a:r>
            <a:r>
              <a:rPr lang="en-US" altLang="ko-KR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‘ </a:t>
            </a:r>
            <a:r>
              <a:rPr lang="ko-KR" altLang="en-US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 장 실 </a:t>
            </a:r>
            <a:r>
              <a:rPr lang="en-US" altLang="ko-KR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8841" y="1100936"/>
            <a:ext cx="8893496" cy="1391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179512" y="1700808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179512" y="2132856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63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승강장 화장실문제2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7986712" cy="4525963"/>
          </a:xfr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온양온천역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→서울시청역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시간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분 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소요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화장실 문제 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어떻게 생각하세요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? (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영상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167635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화장실을 설치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했으면 좋겠어요</a:t>
            </a: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~</a:t>
            </a:r>
            <a:endParaRPr lang="ko-KR" altLang="en-US" sz="2400" b="1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승강장 화장실 문제 1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438" y="1600200"/>
            <a:ext cx="7986712" cy="4525963"/>
          </a:xfr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구로역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→ </a:t>
            </a:r>
            <a:r>
              <a:rPr lang="ko-KR" altLang="en-US" sz="2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온양온천역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시간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분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소요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급한 일이 생기면 어떻게 하세요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2521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화장실을 설치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했으면 좋겠네요</a:t>
            </a: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~</a:t>
            </a:r>
            <a:endParaRPr lang="ko-KR" altLang="en-US" sz="2400" b="1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25760" y="228600"/>
            <a:ext cx="8892480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철도 역사 </a:t>
            </a:r>
            <a:r>
              <a:rPr lang="ko-KR" altLang="en-US" spc="-3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석면재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검출 </a:t>
            </a:r>
            <a:r>
              <a:rPr lang="en-US" altLang="ko-KR" spc="-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- 8</a:t>
            </a:r>
            <a:r>
              <a:rPr lang="ko-KR" altLang="en-US" spc="-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년간 실태조사만 </a:t>
            </a:r>
            <a:r>
              <a:rPr lang="en-US" altLang="ko-KR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(?)</a:t>
            </a:r>
            <a:endParaRPr lang="ko-KR" altLang="en-US" spc="-300" dirty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3456895"/>
              </p:ext>
            </p:extLst>
          </p:nvPr>
        </p:nvGraphicFramePr>
        <p:xfrm>
          <a:off x="323528" y="1772816"/>
          <a:ext cx="8460937" cy="3008368"/>
        </p:xfrm>
        <a:graphic>
          <a:graphicData uri="http://schemas.openxmlformats.org/drawingml/2006/table">
            <a:tbl>
              <a:tblPr/>
              <a:tblGrid>
                <a:gridCol w="720123"/>
                <a:gridCol w="792135"/>
                <a:gridCol w="720123"/>
                <a:gridCol w="792135"/>
                <a:gridCol w="864148"/>
                <a:gridCol w="720123"/>
                <a:gridCol w="792135"/>
                <a:gridCol w="864148"/>
                <a:gridCol w="720123"/>
                <a:gridCol w="720123"/>
                <a:gridCol w="755621"/>
              </a:tblGrid>
              <a:tr h="7840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4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교체 완료</a:t>
                      </a:r>
                      <a:endParaRPr lang="ko-KR" altLang="en-US" sz="14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교체 계획</a:t>
                      </a:r>
                      <a:endParaRPr lang="ko-KR" altLang="en-US" sz="14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소계</a:t>
                      </a:r>
                      <a:endParaRPr lang="ko-KR" altLang="en-US" sz="14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09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13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15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’</a:t>
                      </a:r>
                      <a:r>
                        <a:rPr lang="en-US" altLang="ko-KR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16</a:t>
                      </a:r>
                      <a:r>
                        <a:rPr lang="ko-KR" altLang="en-US" sz="18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3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364</a:t>
                      </a: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70</a:t>
                      </a: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30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294</a:t>
                      </a: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70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133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40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17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93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34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15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endParaRPr lang="ko-KR" altLang="en-US" sz="1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624" marR="17624" marT="17624" marB="176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오른쪽 화살표 1"/>
          <p:cNvSpPr/>
          <p:nvPr/>
        </p:nvSpPr>
        <p:spPr>
          <a:xfrm>
            <a:off x="561938" y="541328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530120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부족한 예산</a:t>
            </a:r>
            <a:r>
              <a:rPr lang="en-US" altLang="ko-KR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’, </a:t>
            </a:r>
            <a:r>
              <a:rPr lang="ko-KR" altLang="en-US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우선순위 설정</a:t>
            </a:r>
            <a:r>
              <a:rPr lang="en-US" altLang="ko-KR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단계적 추진</a:t>
            </a:r>
            <a:endParaRPr lang="ko-KR" altLang="en-US" sz="27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6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KTX –</a:t>
            </a:r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산천 ▷ 전반적으로</a:t>
            </a:r>
            <a:r>
              <a:rPr lang="en-US" altLang="ko-KR" sz="3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개선</a:t>
            </a:r>
            <a:r>
              <a:rPr lang="en-US" altLang="ko-KR" sz="3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아닌 </a:t>
            </a:r>
            <a:r>
              <a:rPr lang="en-US" altLang="ko-KR" sz="32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개악</a:t>
            </a:r>
            <a:r>
              <a:rPr lang="en-US" altLang="ko-KR" sz="32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0932263"/>
              </p:ext>
            </p:extLst>
          </p:nvPr>
        </p:nvGraphicFramePr>
        <p:xfrm>
          <a:off x="323528" y="1514124"/>
          <a:ext cx="8496944" cy="1728192"/>
        </p:xfrm>
        <a:graphic>
          <a:graphicData uri="http://schemas.openxmlformats.org/drawingml/2006/table">
            <a:tbl>
              <a:tblPr/>
              <a:tblGrid>
                <a:gridCol w="1440160"/>
                <a:gridCol w="665278"/>
                <a:gridCol w="846890"/>
                <a:gridCol w="1296144"/>
                <a:gridCol w="864733"/>
                <a:gridCol w="700428"/>
                <a:gridCol w="728262"/>
                <a:gridCol w="889054"/>
                <a:gridCol w="619246"/>
                <a:gridCol w="446749"/>
              </a:tblGrid>
              <a:tr h="883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KTX 1</a:t>
                      </a:r>
                      <a:endParaRPr lang="en-US" sz="20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보조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객차전기</a:t>
                      </a:r>
                      <a:r>
                        <a:rPr lang="en-US" altLang="ko-KR" sz="200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공기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제동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견인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제어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차상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컴퓨터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차체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4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지난 </a:t>
                      </a:r>
                      <a:r>
                        <a:rPr lang="en-US" altLang="ko-KR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2400" b="1" spc="-3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년간</a:t>
                      </a:r>
                      <a:endParaRPr lang="ko-KR" altLang="en-US" sz="2400" b="1" spc="-3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312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60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52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25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97</a:t>
                      </a:r>
                      <a:endParaRPr lang="en-US" sz="1100" b="1" spc="-3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41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535378"/>
              </p:ext>
            </p:extLst>
          </p:nvPr>
        </p:nvGraphicFramePr>
        <p:xfrm>
          <a:off x="305525" y="3358731"/>
          <a:ext cx="8532949" cy="1705002"/>
        </p:xfrm>
        <a:graphic>
          <a:graphicData uri="http://schemas.openxmlformats.org/drawingml/2006/table">
            <a:tbl>
              <a:tblPr/>
              <a:tblGrid>
                <a:gridCol w="1471197"/>
                <a:gridCol w="662039"/>
                <a:gridCol w="838059"/>
                <a:gridCol w="1295180"/>
                <a:gridCol w="838057"/>
                <a:gridCol w="685683"/>
                <a:gridCol w="761870"/>
                <a:gridCol w="914245"/>
                <a:gridCol w="609496"/>
                <a:gridCol w="457123"/>
              </a:tblGrid>
              <a:tr h="77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KTX </a:t>
                      </a: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산천</a:t>
                      </a:r>
                      <a:endParaRPr lang="ko-KR" altLang="en-US" sz="1000" spc="-30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기계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보조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객차전기</a:t>
                      </a:r>
                      <a:r>
                        <a:rPr lang="en-US" altLang="ko-KR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공기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제동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견인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제어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차상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컴퓨터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차체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장치</a:t>
                      </a:r>
                      <a:endParaRPr lang="ko-KR" altLang="en-US" sz="12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ko-KR" altLang="en-US" sz="200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6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지난 </a:t>
                      </a:r>
                      <a:r>
                        <a:rPr lang="en-US" altLang="ko-KR" sz="2400" b="1" spc="-3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2400" b="1" spc="-3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년간</a:t>
                      </a: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75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15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</a:t>
                      </a:r>
                      <a:endParaRPr lang="en-US" sz="1100" b="1" spc="-3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en-US" sz="11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60" marR="17860" marT="17860" marB="178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24328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(</a:t>
            </a:r>
            <a:r>
              <a:rPr lang="ko-KR" altLang="en-US" dirty="0" smtClean="0"/>
              <a:t>단위</a:t>
            </a:r>
            <a:r>
              <a:rPr lang="en-US" altLang="ko-KR" dirty="0" smtClean="0"/>
              <a:t>:</a:t>
            </a:r>
            <a:r>
              <a:rPr lang="ko-KR" altLang="en-US" dirty="0" smtClean="0"/>
              <a:t> 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238" y="5277401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□   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년 기준</a:t>
            </a:r>
            <a:r>
              <a:rPr lang="en-US" altLang="ko-KR" sz="2400" spc="-3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KTX 1,920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량 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 KTX-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산천 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240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량 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운행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중 </a:t>
            </a:r>
            <a:endParaRPr lang="en-US" altLang="ko-KR" sz="2400" spc="-3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 고장횟수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KTX-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산천 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 KTX 128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으로 심각</a:t>
            </a:r>
            <a:endParaRPr lang="ko-KR" altLang="en-US" sz="2400" spc="-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1520" y="5277401"/>
            <a:ext cx="864096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11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KTX·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열차 수화물 </a:t>
            </a:r>
            <a:r>
              <a:rPr lang="ko-KR" altLang="en-US" spc="-3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보관대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민원 내용</a:t>
            </a:r>
            <a:endParaRPr lang="ko-KR" altLang="en-US" spc="-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3130819"/>
              </p:ext>
            </p:extLst>
          </p:nvPr>
        </p:nvGraphicFramePr>
        <p:xfrm>
          <a:off x="251520" y="1052736"/>
          <a:ext cx="8640960" cy="4824536"/>
        </p:xfrm>
        <a:graphic>
          <a:graphicData uri="http://schemas.openxmlformats.org/drawingml/2006/table">
            <a:tbl>
              <a:tblPr/>
              <a:tblGrid>
                <a:gridCol w="2232248"/>
                <a:gridCol w="6408712"/>
              </a:tblGrid>
              <a:tr h="648072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열차종별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1403" marR="11403" marT="11403" marB="114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민원내용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1403" marR="11403" marT="11403" marB="114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2893">
                <a:tc rowSpan="3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KTX</a:t>
                      </a:r>
                    </a:p>
                  </a:txBody>
                  <a:tcPr marL="11403" marR="11403" marT="11403" marB="114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자전거 전용 화물 공간 요구</a:t>
                      </a:r>
                    </a:p>
                  </a:txBody>
                  <a:tcPr marL="11403" marR="11403" marT="11403" marB="114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5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물품보관장소 부족 및 도난방지를 </a:t>
                      </a:r>
                      <a:r>
                        <a:rPr lang="ko-KR" altLang="en-US" sz="2400" b="1" kern="0" spc="-15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위한</a:t>
                      </a:r>
                      <a:endParaRPr lang="en-US" altLang="ko-KR" sz="2400" b="1" kern="0" spc="-15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5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잠금 </a:t>
                      </a:r>
                      <a:r>
                        <a:rPr lang="ko-KR" altLang="en-US" sz="2400" b="1" kern="0" spc="-15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시설 필요 민원</a:t>
                      </a:r>
                    </a:p>
                  </a:txBody>
                  <a:tcPr marL="11403" marR="11403" marT="11403" marB="114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입석고객의 물품보관소 점유</a:t>
                      </a:r>
                    </a:p>
                  </a:txBody>
                  <a:tcPr marL="11403" marR="11403" marT="11403" marB="114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27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새마을호</a:t>
                      </a:r>
                    </a:p>
                  </a:txBody>
                  <a:tcPr marL="11403" marR="11403" marT="11403" marB="114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자전거 전용 화물 공간 요구 및 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물품보관장소 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부족</a:t>
                      </a:r>
                    </a:p>
                  </a:txBody>
                  <a:tcPr marL="11403" marR="11403" marT="11403" marB="114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24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무궁화호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1403" marR="11403" marT="11403" marB="114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자전거 전용 화물 공간 요구 </a:t>
                      </a: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및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38100" marR="381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물품보관장소 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부족</a:t>
                      </a:r>
                    </a:p>
                  </a:txBody>
                  <a:tcPr marL="11403" marR="11403" marT="11403" marB="114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547664" y="60932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새마을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무궁화호는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별도의 수화물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보관대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없음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115616" y="616530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5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4024788478"/>
              </p:ext>
            </p:extLst>
          </p:nvPr>
        </p:nvGraphicFramePr>
        <p:xfrm>
          <a:off x="431540" y="1052736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pc="-300" dirty="0" err="1" smtClean="0">
                <a:solidFill>
                  <a:schemeClr val="accent4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코레일</a:t>
            </a:r>
            <a:r>
              <a:rPr lang="ko-KR" altLang="en-US" spc="-300" dirty="0" smtClean="0">
                <a:solidFill>
                  <a:schemeClr val="accent4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300" dirty="0" smtClean="0">
                <a:solidFill>
                  <a:schemeClr val="accent4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pc="-300" dirty="0" err="1" smtClean="0">
                <a:solidFill>
                  <a:schemeClr val="accent4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노선별</a:t>
            </a:r>
            <a:r>
              <a:rPr lang="ko-KR" altLang="en-US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열차성범죄 현황 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(2009~</a:t>
            </a:r>
            <a:r>
              <a:rPr lang="ko-KR" altLang="en-US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800" spc="-300" dirty="0">
              <a:solidFill>
                <a:srgbClr val="FF0000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899592" y="609329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경수선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전철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경인선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전철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경부선 순서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1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69437916"/>
              </p:ext>
            </p:extLst>
          </p:nvPr>
        </p:nvGraphicFramePr>
        <p:xfrm>
          <a:off x="107504" y="548680"/>
          <a:ext cx="888559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pc="-300" dirty="0" err="1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코레일</a:t>
            </a:r>
            <a:r>
              <a:rPr lang="ko-KR" altLang="en-US" spc="-3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3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pc="-3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시간대별 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열차성범죄 현황 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(2009~</a:t>
            </a:r>
            <a:r>
              <a:rPr lang="ko-KR" altLang="en-US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800" spc="-300" dirty="0">
              <a:solidFill>
                <a:srgbClr val="FF0000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539552" y="6021288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43608" y="59492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아침 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~9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저녁 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~12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 사이 가장 높아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1888962"/>
              </p:ext>
            </p:extLst>
          </p:nvPr>
        </p:nvGraphicFramePr>
        <p:xfrm>
          <a:off x="575555" y="1493194"/>
          <a:ext cx="7992889" cy="3105150"/>
        </p:xfrm>
        <a:graphic>
          <a:graphicData uri="http://schemas.openxmlformats.org/drawingml/2006/table">
            <a:tbl>
              <a:tblPr/>
              <a:tblGrid>
                <a:gridCol w="1489744"/>
                <a:gridCol w="1300629"/>
                <a:gridCol w="1300629"/>
                <a:gridCol w="1300629"/>
                <a:gridCol w="1300629"/>
                <a:gridCol w="1300629"/>
              </a:tblGrid>
              <a:tr h="491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 도</a:t>
                      </a:r>
                      <a:endParaRPr lang="ko-KR" altLang="en-US" sz="2400" spc="-3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  <a:endParaRPr lang="en-US" sz="2400" spc="-3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en-US" sz="2400" spc="-3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en-US" sz="2400" spc="-3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en-US" sz="2400" spc="-3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en-US" sz="2400" spc="-3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부채총계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59,485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67,963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87,547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96,580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108,068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영업손익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△ </a:t>
                      </a:r>
                      <a:r>
                        <a:rPr lang="en-US" altLang="ko-KR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6,414</a:t>
                      </a:r>
                      <a:endParaRPr lang="ko-KR" alt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△ </a:t>
                      </a:r>
                      <a:r>
                        <a:rPr lang="en-US" altLang="ko-KR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7,374</a:t>
                      </a:r>
                      <a:endParaRPr lang="ko-KR" alt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△ </a:t>
                      </a:r>
                      <a:r>
                        <a:rPr lang="en-US" altLang="ko-KR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6,861</a:t>
                      </a:r>
                      <a:endParaRPr lang="ko-KR" alt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△ </a:t>
                      </a:r>
                      <a:r>
                        <a:rPr lang="en-US" altLang="ko-KR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5,287</a:t>
                      </a:r>
                      <a:endParaRPr lang="ko-KR" alt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△ </a:t>
                      </a:r>
                      <a:r>
                        <a:rPr lang="en-US" altLang="ko-KR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4,767</a:t>
                      </a:r>
                      <a:endParaRPr lang="ko-KR" alt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당기순이익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1,333</a:t>
                      </a:r>
                      <a:endParaRPr 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5,140</a:t>
                      </a:r>
                      <a:endParaRPr 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6,486</a:t>
                      </a:r>
                      <a:endParaRPr 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3,808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3,123</a:t>
                      </a:r>
                      <a:endParaRPr 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이자비용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2,581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2,824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3,372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4,193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4,352</a:t>
                      </a:r>
                      <a:endParaRPr lang="en-US" sz="2400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88224" y="108663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49" y="4743516"/>
            <a:ext cx="8712968" cy="11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spc="-150" dirty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 2011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년 현재 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부채총계 </a:t>
            </a:r>
            <a:r>
              <a:rPr lang="en-US" altLang="ko-KR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10.8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조원 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– 5</a:t>
            </a:r>
            <a:r>
              <a:rPr lang="ko-KR" altLang="en-US" sz="2400" spc="-150" dirty="0" err="1" smtClean="0">
                <a:latin typeface="HY견고딕" pitchFamily="18" charset="-127"/>
                <a:ea typeface="HY견고딕" pitchFamily="18" charset="-127"/>
              </a:rPr>
              <a:t>년前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 비해 약 </a:t>
            </a:r>
            <a:r>
              <a:rPr lang="en-US" altLang="ko-KR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조원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spc="-150" dirty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年 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spc="-150" dirty="0" err="1" smtClean="0"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 이상 이자비용 상환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年 </a:t>
            </a:r>
            <a:r>
              <a:rPr lang="en-US" altLang="ko-KR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spc="-15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영업손실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지속 돼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07503" y="4773963"/>
            <a:ext cx="8842613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눈덩이처럼 불어나는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4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부채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761078" y="6345323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27769" y="622250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부채 축소 등 재무건전성 개선 위한 특단의 조치 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필요</a:t>
            </a:r>
            <a:endParaRPr lang="ko-KR" altLang="en-US" sz="2400" spc="-15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549363372"/>
              </p:ext>
            </p:extLst>
          </p:nvPr>
        </p:nvGraphicFramePr>
        <p:xfrm>
          <a:off x="179512" y="260648"/>
          <a:ext cx="8784976" cy="56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25760" y="133643"/>
            <a:ext cx="8892480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pc="-3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코레일</a:t>
            </a:r>
            <a:r>
              <a:rPr lang="ko-KR" altLang="en-US" spc="-3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3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pc="-3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연령대별 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열차성범죄 현황 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(2009~</a:t>
            </a:r>
            <a:r>
              <a:rPr lang="ko-KR" altLang="en-US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pc="-300" dirty="0">
              <a:solidFill>
                <a:srgbClr val="FF0000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1331640" y="616530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79712" y="6021288"/>
            <a:ext cx="663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40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20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50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 순서</a:t>
            </a:r>
            <a:endParaRPr lang="ko-KR" altLang="en-US" sz="3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8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3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1700187109"/>
              </p:ext>
            </p:extLst>
          </p:nvPr>
        </p:nvGraphicFramePr>
        <p:xfrm>
          <a:off x="251520" y="548680"/>
          <a:ext cx="871296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pc="-3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코레일</a:t>
            </a:r>
            <a:r>
              <a:rPr lang="ko-KR" altLang="en-US" spc="-3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3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pc="-3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역사별</a:t>
            </a:r>
            <a:r>
              <a:rPr lang="ko-KR" altLang="en-US" spc="-3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열차성범죄 현황 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(2009~</a:t>
            </a:r>
            <a:r>
              <a:rPr lang="ko-KR" altLang="en-US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sz="28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pc="-300" dirty="0">
              <a:solidFill>
                <a:srgbClr val="FF0000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611560" y="616530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6021288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서울 </a:t>
            </a:r>
            <a:r>
              <a:rPr lang="ko-KR" altLang="en-US" sz="2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구로역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부평역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가산디지털역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동대구역</a:t>
            </a:r>
            <a:r>
              <a:rPr lang="en-US" altLang="ko-KR" sz="2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순서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新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지역문화 만드는 철도문화 관광 활성화 필요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▷ 호남선 충남 「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연산역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」 사례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59485" cy="10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3745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644008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▷ 체험 관광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교육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「레일그린」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492897"/>
            <a:ext cx="3960440" cy="24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860032" y="537321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우리나라 철도여행도 체험관광과 교육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지역에 도움이 되는 방향으로 더욱 확대되어야 함</a:t>
            </a:r>
            <a:endParaRPr lang="ko-KR" altLang="en-US" sz="2000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2" y="5085184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연산역은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 단순한 </a:t>
            </a:r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보여주기식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 철도문화를 넘어 체험관광이 무엇인지 보여줌</a:t>
            </a:r>
            <a:endParaRPr lang="en-US" altLang="ko-KR" sz="2000" b="1" dirty="0" smtClean="0">
              <a:latin typeface="휴먼명조" pitchFamily="2" charset="-127"/>
              <a:ea typeface="휴먼명조" pitchFamily="2" charset="-127"/>
            </a:endParaRPr>
          </a:p>
          <a:p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이러한 철도관광 사례가 더욱 확대되어야 함</a:t>
            </a:r>
            <a:endParaRPr lang="ko-KR" altLang="en-US" sz="2000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79512" y="5013176"/>
            <a:ext cx="410445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4499992" y="5013176"/>
            <a:ext cx="446449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95536" y="5229200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395536" y="6093296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4716016" y="5517232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840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907704" y="476672"/>
            <a:ext cx="66967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산하기관 </a:t>
            </a:r>
            <a:r>
              <a:rPr lang="ko-KR" altLang="en-US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남발</a:t>
            </a:r>
            <a:r>
              <a:rPr lang="ko-KR" altLang="en-US" sz="32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 된 것 아닌가</a:t>
            </a:r>
            <a:r>
              <a:rPr lang="en-US" altLang="ko-KR" sz="32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?</a:t>
            </a:r>
            <a:endParaRPr kumimoji="0" lang="ko-KR" altLang="en-US" sz="3200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5"/>
            <a:ext cx="158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39"/>
            <a:ext cx="136815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1512168" cy="63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89239"/>
            <a:ext cx="1584176" cy="32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04664"/>
            <a:ext cx="1872208" cy="69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1"/>
            <a:ext cx="152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모서리가 둥근 직사각형 41"/>
          <p:cNvSpPr/>
          <p:nvPr/>
        </p:nvSpPr>
        <p:spPr>
          <a:xfrm>
            <a:off x="251520" y="1556792"/>
            <a:ext cx="8640960" cy="4680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2483768" y="191683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운송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하역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육해공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수출입사업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한일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RSR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사업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3768" y="278092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국내외 관광개발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KTX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등 승무서비스 및 판매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83768" y="378904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역세권개발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광고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주차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신용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교통카드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VAN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사업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83768" y="465313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경비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건널목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궤도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전기 등 고속차량정비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55776" y="55892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편의점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카페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특산품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자판기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KTX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광고전매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4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" y="200465"/>
            <a:ext cx="8435280" cy="792088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자살 등 사상사고 경험</a:t>
            </a:r>
            <a:r>
              <a:rPr lang="en-US" altLang="ko-KR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목격</a:t>
            </a:r>
            <a:r>
              <a:rPr lang="en-US" altLang="ko-KR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기관사 대책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56132" y="2276872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677998"/>
              </p:ext>
            </p:extLst>
          </p:nvPr>
        </p:nvGraphicFramePr>
        <p:xfrm>
          <a:off x="179512" y="1124744"/>
          <a:ext cx="8784976" cy="4464494"/>
        </p:xfrm>
        <a:graphic>
          <a:graphicData uri="http://schemas.openxmlformats.org/drawingml/2006/table">
            <a:tbl>
              <a:tblPr/>
              <a:tblGrid>
                <a:gridCol w="2664296"/>
                <a:gridCol w="1080120"/>
                <a:gridCol w="1104134"/>
                <a:gridCol w="1109848"/>
                <a:gridCol w="2826578"/>
              </a:tblGrid>
              <a:tr h="611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소속</a:t>
                      </a:r>
                      <a:r>
                        <a:rPr lang="en-US" altLang="ko-KR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사업소</a:t>
                      </a:r>
                      <a:r>
                        <a:rPr lang="en-US" altLang="ko-KR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9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 명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직 명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발생일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원인 및 사유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3000"/>
                      </a:schemeClr>
                    </a:solidFill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코레일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en-US" altLang="ko-KR" sz="2000" b="1" spc="-30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마산기관차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이 </a:t>
                      </a: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</a:t>
                      </a:r>
                      <a:r>
                        <a:rPr lang="en-US" sz="2000" b="1" spc="-30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'08.11.06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우울증 추정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코레일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en-US" altLang="ko-KR" sz="2000" b="1" spc="-30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마산기관차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김 </a:t>
                      </a: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</a:t>
                      </a:r>
                      <a:r>
                        <a:rPr lang="en-US" sz="2000" b="1" spc="-30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'09.06.04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우울증</a:t>
                      </a: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지병</a:t>
                      </a: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허리 수술</a:t>
                      </a: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코레일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en-US" altLang="ko-KR" sz="2000" b="1" spc="-30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순천기관차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정 </a:t>
                      </a: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</a:t>
                      </a:r>
                      <a:r>
                        <a:rPr lang="en-US" sz="2000" b="1" spc="-30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'10.03.31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결혼문제 갈등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코레일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en-US" altLang="ko-KR" sz="2000" b="1" spc="-30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영주기관차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임 </a:t>
                      </a:r>
                      <a:r>
                        <a:rPr 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O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'11.05.15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채무관계</a:t>
                      </a: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가정불화</a:t>
                      </a: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코레일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en-US" altLang="ko-KR" sz="2000" b="1" spc="-30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용산기관차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박 </a:t>
                      </a:r>
                      <a:r>
                        <a:rPr 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O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'12.06.11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우울증 추정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코레일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en-US" altLang="ko-KR" sz="2000" b="1" spc="-30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구로승무사업소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최 </a:t>
                      </a: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</a:t>
                      </a:r>
                      <a:r>
                        <a:rPr lang="en-US" sz="2000" b="1" spc="-30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'12.06.23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우울증 추정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서울도시철도공사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이 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</a:t>
                      </a:r>
                      <a:r>
                        <a:rPr lang="en-US" altLang="ko-KR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'12.03.12</a:t>
                      </a:r>
                      <a:endParaRPr lang="en-US" altLang="ko-KR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우울증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추정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대구도시철도공사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강 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 </a:t>
                      </a:r>
                      <a:r>
                        <a:rPr lang="en-US" altLang="ko-KR" sz="2000" b="1" spc="-30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O</a:t>
                      </a:r>
                      <a:endParaRPr lang="en-US" altLang="ko-KR" sz="2000" b="1" spc="-30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기관사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'10.07.29</a:t>
                      </a: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채무관계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가정불화</a:t>
                      </a:r>
                      <a:r>
                        <a:rPr lang="en-US" altLang="ko-KR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b="1" spc="-30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8" marR="17838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5641417"/>
            <a:ext cx="80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정신질환 판정</a:t>
            </a:r>
            <a:r>
              <a:rPr lang="en-US" altLang="ko-KR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spc="-150" dirty="0" smtClean="0">
                <a:latin typeface="HY견고딕" pitchFamily="18" charset="-127"/>
                <a:ea typeface="HY견고딕" pitchFamily="18" charset="-127"/>
              </a:rPr>
              <a:t>사유로 인한 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철도기관사 자살자 </a:t>
            </a:r>
            <a:r>
              <a:rPr lang="en-US" altLang="ko-KR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200" spc="-150" dirty="0" smtClean="0">
                <a:latin typeface="HY견고딕" pitchFamily="18" charset="-127"/>
                <a:ea typeface="HY견고딕" pitchFamily="18" charset="-127"/>
              </a:rPr>
              <a:t>(62.5%) </a:t>
            </a:r>
          </a:p>
          <a:p>
            <a:pPr>
              <a:lnSpc>
                <a:spcPct val="150000"/>
              </a:lnSpc>
            </a:pPr>
            <a:r>
              <a:rPr lang="ko-KR" altLang="en-US" sz="2200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spc="-15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정신건강 유지종합대책</a:t>
            </a:r>
            <a:r>
              <a:rPr lang="en-US" altLang="ko-KR" sz="22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200" spc="-150" dirty="0" smtClean="0">
                <a:latin typeface="HY견고딕" pitchFamily="18" charset="-127"/>
                <a:ea typeface="HY견고딕" pitchFamily="18" charset="-127"/>
              </a:rPr>
              <a:t>시급</a:t>
            </a:r>
            <a:endParaRPr lang="ko-KR" altLang="en-US" sz="2200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611560" y="5857441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11560" y="636149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75358" y="332656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spc="-300" dirty="0" err="1" smtClean="0">
                <a:latin typeface="HY헤드라인M" pitchFamily="18" charset="-127"/>
                <a:ea typeface="HY헤드라인M" pitchFamily="18" charset="-127"/>
                <a:cs typeface="+mj-cs"/>
              </a:rPr>
              <a:t>역세권</a:t>
            </a:r>
            <a:r>
              <a:rPr lang="ko-KR" altLang="en-US" sz="36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 개발 및 민자유치</a:t>
            </a:r>
            <a:endParaRPr lang="en-US" altLang="ko-KR" sz="3600" spc="-300" dirty="0" smtClean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2445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KTX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광명 역사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구미 역사 개발 中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2529"/>
            <a:ext cx="3747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172529"/>
            <a:ext cx="48643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553197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앞으로 개발계획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신중</a:t>
            </a:r>
            <a:endParaRPr lang="ko-KR" altLang="en-US" sz="3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015716" y="5614371"/>
            <a:ext cx="360040" cy="44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315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71600" y="260648"/>
            <a:ext cx="7249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용산역세권개발사업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개발 및 보상 지연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71600" y="4797152"/>
          <a:ext cx="7221627" cy="626364"/>
        </p:xfrm>
        <a:graphic>
          <a:graphicData uri="http://schemas.openxmlformats.org/drawingml/2006/table">
            <a:tbl>
              <a:tblPr/>
              <a:tblGrid>
                <a:gridCol w="1712783"/>
                <a:gridCol w="1377211"/>
                <a:gridCol w="1377211"/>
                <a:gridCol w="1377211"/>
                <a:gridCol w="1377211"/>
              </a:tblGrid>
              <a:tr h="2082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낙찰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진행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취하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7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tx1"/>
                          </a:solidFill>
                          <a:ea typeface="휴먼명조"/>
                        </a:rPr>
                        <a:t>계</a:t>
                      </a:r>
                      <a:endParaRPr lang="ko-KR" alt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30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21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2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7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71600" y="5949280"/>
          <a:ext cx="7200800" cy="626364"/>
        </p:xfrm>
        <a:graphic>
          <a:graphicData uri="http://schemas.openxmlformats.org/drawingml/2006/table">
            <a:tbl>
              <a:tblPr/>
              <a:tblGrid>
                <a:gridCol w="1753797"/>
                <a:gridCol w="1599228"/>
                <a:gridCol w="2165985"/>
                <a:gridCol w="1681790"/>
              </a:tblGrid>
              <a:tr h="2364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대출</a:t>
                      </a:r>
                      <a:r>
                        <a:rPr lang="ko-KR" altLang="en-US" sz="1050" b="0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세대수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총대출금액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평균대출금액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8B8"/>
                    </a:solidFill>
                  </a:tcPr>
                </a:tc>
              </a:tr>
              <a:tr h="255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tx1"/>
                          </a:solidFill>
                          <a:ea typeface="휴먼명조"/>
                        </a:rPr>
                        <a:t>계</a:t>
                      </a:r>
                      <a:r>
                        <a:rPr lang="en-US" altLang="ko-KR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1"/>
                          </a:solidFill>
                          <a:ea typeface="휴먼명조"/>
                        </a:rPr>
                        <a:t>평균</a:t>
                      </a:r>
                      <a:r>
                        <a:rPr lang="en-US" altLang="ko-KR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1,250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430,230,427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344,184</a:t>
                      </a:r>
                      <a:endParaRPr lang="en-US" sz="105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899592" y="1052736"/>
            <a:ext cx="7344816" cy="3168352"/>
            <a:chOff x="899592" y="1052736"/>
            <a:chExt cx="7344816" cy="3168352"/>
          </a:xfrm>
        </p:grpSpPr>
        <p:grpSp>
          <p:nvGrpSpPr>
            <p:cNvPr id="9" name="그룹 8"/>
            <p:cNvGrpSpPr/>
            <p:nvPr/>
          </p:nvGrpSpPr>
          <p:grpSpPr>
            <a:xfrm>
              <a:off x="899592" y="1052736"/>
              <a:ext cx="7344816" cy="3168352"/>
              <a:chOff x="899592" y="1052736"/>
              <a:chExt cx="7344816" cy="3168352"/>
            </a:xfrm>
          </p:grpSpPr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1124744"/>
                <a:ext cx="7200800" cy="3096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899592" y="1052736"/>
                <a:ext cx="7344816" cy="316835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1" name="직선 연결선 10"/>
            <p:cNvCxnSpPr/>
            <p:nvPr/>
          </p:nvCxnSpPr>
          <p:spPr>
            <a:xfrm>
              <a:off x="1331640" y="1628800"/>
              <a:ext cx="648072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99592" y="443711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□ 서부이촌동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보상지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내 </a:t>
            </a:r>
            <a:r>
              <a:rPr lang="ko-KR" altLang="en-US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경매 현황</a:t>
            </a:r>
            <a:endParaRPr lang="ko-KR" altLang="en-US" sz="1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58924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□ 서부이촌동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보상지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대출 현황</a:t>
            </a:r>
            <a:endParaRPr lang="ko-KR" altLang="en-US" sz="1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566124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단위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천원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525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rmAutofit/>
          </a:bodyPr>
          <a:lstStyle/>
          <a:p>
            <a:pPr algn="ctr"/>
            <a:r>
              <a:rPr lang="en-US" altLang="ko-KR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KTX </a:t>
            </a:r>
            <a:r>
              <a:rPr lang="ko-KR" altLang="en-US" spc="-3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고속철</a:t>
            </a:r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지연현황</a:t>
            </a:r>
            <a:endParaRPr lang="ko-KR" altLang="en-US" spc="-300" dirty="0">
              <a:solidFill>
                <a:srgbClr val="FF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728619"/>
              </p:ext>
            </p:extLst>
          </p:nvPr>
        </p:nvGraphicFramePr>
        <p:xfrm>
          <a:off x="107504" y="1124744"/>
          <a:ext cx="8856986" cy="4936540"/>
        </p:xfrm>
        <a:graphic>
          <a:graphicData uri="http://schemas.openxmlformats.org/drawingml/2006/table">
            <a:tbl>
              <a:tblPr/>
              <a:tblGrid>
                <a:gridCol w="936106"/>
                <a:gridCol w="936104"/>
                <a:gridCol w="936104"/>
                <a:gridCol w="864094"/>
                <a:gridCol w="864096"/>
                <a:gridCol w="936104"/>
                <a:gridCol w="749964"/>
                <a:gridCol w="897877"/>
                <a:gridCol w="897877"/>
                <a:gridCol w="838660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600" b="0" kern="0" spc="-2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정시율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지연율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지연유형별 시간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영업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차량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선로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신호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운전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endParaRPr lang="ko-KR" altLang="en-US" sz="16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/>
                      <a:r>
                        <a:rPr lang="ko-KR" altLang="en-US" sz="1600" b="0" dirty="0" smtClean="0"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endParaRPr lang="en-US" altLang="ko-KR" sz="16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92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2007</a:t>
                      </a:r>
                      <a:endParaRPr lang="ko-KR" altLang="en-US" sz="2000" b="1" kern="0" spc="-2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99.8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0.2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3,320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104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FF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739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651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1,259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125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442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latin typeface="휴먼명조" pitchFamily="2" charset="-127"/>
                          <a:ea typeface="휴먼명조" pitchFamily="2" charset="-127"/>
                        </a:rPr>
                        <a:t>2008</a:t>
                      </a:r>
                      <a:endParaRPr lang="ko-KR" altLang="en-US" sz="20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99.8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0.2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2,900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64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946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122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765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115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762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latin typeface="휴먼명조" pitchFamily="2" charset="-127"/>
                          <a:ea typeface="휴먼명조" pitchFamily="2" charset="-127"/>
                        </a:rPr>
                        <a:t>2009</a:t>
                      </a:r>
                      <a:endParaRPr lang="ko-KR" altLang="en-US" sz="20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99.8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0.2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3,817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74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1,081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273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354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209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1,826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latin typeface="휴먼명조" pitchFamily="2" charset="-127"/>
                          <a:ea typeface="휴먼명조" pitchFamily="2" charset="-127"/>
                        </a:rPr>
                        <a:t>2010</a:t>
                      </a:r>
                      <a:endParaRPr lang="ko-KR" altLang="en-US" sz="20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99.7</a:t>
                      </a:r>
                      <a:endParaRPr lang="en-US" sz="2000" b="1" kern="0" spc="0">
                        <a:solidFill>
                          <a:srgbClr val="0000FF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0.3</a:t>
                      </a:r>
                      <a:endParaRPr lang="en-US" sz="2000" b="1" kern="0" spc="0">
                        <a:solidFill>
                          <a:srgbClr val="0000FF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5,433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157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FF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2,243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422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1,930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190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508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latin typeface="휴먼명조" pitchFamily="2" charset="-127"/>
                          <a:ea typeface="휴먼명조" pitchFamily="2" charset="-127"/>
                        </a:rPr>
                        <a:t>2011</a:t>
                      </a:r>
                      <a:endParaRPr lang="ko-KR" altLang="en-US" sz="20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99.8</a:t>
                      </a:r>
                      <a:endParaRPr lang="en-US" sz="2000" b="1" kern="0" spc="0">
                        <a:solidFill>
                          <a:srgbClr val="0000FF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0.2</a:t>
                      </a:r>
                      <a:endParaRPr lang="en-US" sz="2000" b="1" kern="0" spc="0">
                        <a:solidFill>
                          <a:srgbClr val="0000FF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4,141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225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FF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1,640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130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293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1,746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107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latin typeface="휴먼명조" pitchFamily="2" charset="-127"/>
                          <a:ea typeface="휴먼명조" pitchFamily="2" charset="-127"/>
                        </a:rPr>
                        <a:t>2012.6</a:t>
                      </a:r>
                      <a:endParaRPr lang="ko-KR" altLang="en-US" sz="20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99.9</a:t>
                      </a:r>
                      <a:endParaRPr lang="en-US" sz="2000" b="1" kern="0" spc="0">
                        <a:solidFill>
                          <a:srgbClr val="0000FF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0.1</a:t>
                      </a:r>
                      <a:endParaRPr lang="en-US" sz="2000" b="1" kern="0" spc="0" dirty="0">
                        <a:solidFill>
                          <a:srgbClr val="0000FF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466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34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FF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386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-　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63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79512" y="0"/>
            <a:ext cx="8435280" cy="936104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철도노선 경쟁체제</a:t>
            </a:r>
            <a:r>
              <a:rPr lang="en-US" altLang="ko-KR" sz="4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4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도입 진단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1942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□  경쟁체제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도입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spc="-300" dirty="0" err="1" smtClean="0"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사장은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찬성</a:t>
            </a:r>
            <a:r>
              <a:rPr lang="en-US" altLang="ko-KR" sz="2400" spc="-3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노조는 결사 반대   </a:t>
            </a:r>
            <a:endParaRPr lang="en-US" altLang="ko-KR" sz="2400" spc="-300" dirty="0">
              <a:latin typeface="HY견고딕" pitchFamily="18" charset="-127"/>
              <a:ea typeface="HY견고딕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□‘</a:t>
            </a:r>
            <a:r>
              <a:rPr lang="en-US" altLang="ko-KR" sz="2400" spc="-300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2400" spc="-300" dirty="0" err="1">
                <a:latin typeface="HY견고딕" pitchFamily="18" charset="-127"/>
                <a:ea typeface="HY견고딕" pitchFamily="18" charset="-127"/>
              </a:rPr>
              <a:t>년개통예정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3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수서發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경부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․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호남선 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대상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철도노선</a:t>
            </a:r>
            <a:endParaRPr lang="en-US" altLang="ko-KR" sz="2400" spc="-3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400" spc="-300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sz="2400" spc="-3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「</a:t>
            </a:r>
            <a:r>
              <a:rPr lang="ko-KR" altLang="en-US" sz="2400" spc="-300" dirty="0" err="1" smtClean="0"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보다 낮은 요금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유지」조건 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국민 설득 중</a:t>
            </a:r>
            <a:endParaRPr lang="en-US" altLang="ko-KR" sz="2400" spc="-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23528" y="1183603"/>
            <a:ext cx="8352928" cy="20259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3548" y="3640405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□  여론조사 결과  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–  </a:t>
            </a:r>
            <a:r>
              <a:rPr lang="ko-KR" altLang="en-US" sz="2400" spc="-3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국토부찬성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64.5% 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對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경실련찬성 </a:t>
            </a:r>
            <a:r>
              <a:rPr lang="en-US" altLang="ko-KR" sz="2400" spc="-3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29.7%</a:t>
            </a:r>
          </a:p>
          <a:p>
            <a:pPr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□  민심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파악 단계부터‘극과 극’행태</a:t>
            </a:r>
            <a:r>
              <a:rPr lang="en-US" altLang="ko-KR" sz="2400" spc="-300" dirty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spc="-300" dirty="0">
                <a:latin typeface="HY견고딕" pitchFamily="18" charset="-127"/>
                <a:ea typeface="HY견고딕" pitchFamily="18" charset="-127"/>
              </a:rPr>
              <a:t>최종결정까지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험난</a:t>
            </a:r>
            <a:endParaRPr lang="en-US" altLang="ko-KR" sz="2400" spc="-3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400" spc="-300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철도역사 및 </a:t>
            </a:r>
            <a:r>
              <a:rPr lang="ko-KR" altLang="en-US" sz="2400" spc="-300" dirty="0" err="1" smtClean="0">
                <a:latin typeface="HY견고딕" pitchFamily="18" charset="-127"/>
                <a:ea typeface="HY견고딕" pitchFamily="18" charset="-127"/>
              </a:rPr>
              <a:t>관제권까지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회수 예정 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spc="-300" dirty="0" err="1" smtClean="0"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압박</a:t>
            </a:r>
            <a:endParaRPr lang="en-US" altLang="ko-KR" sz="2400" spc="-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      민심 </a:t>
            </a:r>
            <a:r>
              <a:rPr lang="en-US" altLang="ko-KR" sz="2400" spc="-3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spc="-300" dirty="0" smtClean="0">
                <a:latin typeface="HY견고딕" pitchFamily="18" charset="-127"/>
                <a:ea typeface="HY견고딕" pitchFamily="18" charset="-127"/>
              </a:rPr>
              <a:t>민의를 바탕으로 한  이해와 설득 작업 필요</a:t>
            </a:r>
            <a:endParaRPr lang="en-US" altLang="ko-KR" sz="2400" spc="-3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3501008"/>
            <a:ext cx="8352928" cy="2587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539552" y="50131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39552" y="551723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4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철도 화물 수송의 확대 필요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2761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지속적인 화물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물류대란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가능성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   - </a:t>
            </a:r>
            <a:r>
              <a:rPr lang="ko-KR" altLang="en-US" sz="2400" dirty="0" smtClean="0">
                <a:latin typeface="+mn-ea"/>
              </a:rPr>
              <a:t>구족적인 문제로 화물연합의 물류대란 반복</a:t>
            </a:r>
            <a:endParaRPr lang="en-US" altLang="ko-KR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     * </a:t>
            </a:r>
            <a:r>
              <a:rPr lang="ko-KR" altLang="en-US" sz="2400" dirty="0" err="1" smtClean="0">
                <a:latin typeface="+mn-ea"/>
              </a:rPr>
              <a:t>고속철의</a:t>
            </a:r>
            <a:r>
              <a:rPr lang="ko-KR" altLang="en-US" sz="2400" dirty="0" smtClean="0">
                <a:latin typeface="+mn-ea"/>
              </a:rPr>
              <a:t> 화물수송 </a:t>
            </a:r>
            <a:r>
              <a:rPr lang="ko-KR" altLang="en-US" sz="2400" dirty="0" err="1" smtClean="0">
                <a:latin typeface="+mn-ea"/>
              </a:rPr>
              <a:t>부담율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37%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여객수송보다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「화물 수송 경쟁체제」 도입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우선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   - </a:t>
            </a:r>
            <a:r>
              <a:rPr lang="ko-KR" altLang="en-US" sz="2400" dirty="0" smtClean="0">
                <a:latin typeface="+mn-ea"/>
              </a:rPr>
              <a:t>여객수송보다 국가 경쟁력 강화에 직접 기여</a:t>
            </a:r>
            <a:endParaRPr lang="en-US" altLang="ko-KR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   - </a:t>
            </a:r>
            <a:r>
              <a:rPr lang="ko-KR" altLang="en-US" sz="2400" dirty="0" smtClean="0">
                <a:latin typeface="+mn-ea"/>
              </a:rPr>
              <a:t>경쟁체제 도입이 보다 용이하고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더 큰 효과가능</a:t>
            </a:r>
            <a:endParaRPr lang="en-US" altLang="ko-KR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     * 2014</a:t>
            </a:r>
            <a:r>
              <a:rPr lang="ko-KR" altLang="en-US" sz="2400" dirty="0" smtClean="0">
                <a:latin typeface="+mn-ea"/>
              </a:rPr>
              <a:t>년에 고속철도 대전</a:t>
            </a:r>
            <a:r>
              <a:rPr lang="en-US" altLang="ko-KR" sz="2400" dirty="0" smtClean="0">
                <a:latin typeface="+mn-ea"/>
              </a:rPr>
              <a:t>·</a:t>
            </a:r>
            <a:r>
              <a:rPr lang="ko-KR" altLang="en-US" sz="2400" dirty="0" smtClean="0">
                <a:latin typeface="+mn-ea"/>
              </a:rPr>
              <a:t>대구 도심구간 공사완료</a:t>
            </a:r>
            <a:endParaRPr lang="en-US" altLang="ko-KR" sz="2400" dirty="0" smtClean="0">
              <a:latin typeface="+mn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4" y="1013510"/>
            <a:ext cx="8136904" cy="4752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95937" y="607203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화물수송 사업 활성화 및 경쟁체제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적급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도입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827584" y="6112219"/>
            <a:ext cx="432048" cy="381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9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1988840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1411" y="105780"/>
            <a:ext cx="8892480" cy="936104"/>
          </a:xfrm>
        </p:spPr>
        <p:txBody>
          <a:bodyPr>
            <a:noAutofit/>
          </a:bodyPr>
          <a:lstStyle/>
          <a:p>
            <a:pPr fontAlgn="base"/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철도驛舍 국유화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추진 상황 진단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478388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sz="2400" b="1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현행법상 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철도시설</a:t>
            </a: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운영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의</a:t>
            </a:r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분리방향에 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맞게 國有化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입장</a:t>
            </a:r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/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sz="2400" b="1" dirty="0" err="1" smtClean="0"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철도운영 자산으로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국유화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돼 있는데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,‘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국유화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’?</a:t>
            </a:r>
            <a:endParaRPr lang="ko-KR" altLang="en-US" sz="2400" b="1" dirty="0">
              <a:latin typeface="HY견고딕" pitchFamily="18" charset="-127"/>
              <a:ea typeface="HY견고딕" pitchFamily="18" charset="-127"/>
            </a:endParaRPr>
          </a:p>
          <a:p>
            <a:pPr fontAlgn="base" latinLnBrk="1"/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sz="2400" b="1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b="1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경영개선 측면’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對 </a:t>
            </a: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b="1" dirty="0" err="1" smtClean="0"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‘재무구조 급격악화 초래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z="24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□ 동일노선 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경쟁체제 도입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‘底意’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와</a:t>
            </a:r>
            <a:r>
              <a:rPr lang="en-US" altLang="ko-KR" sz="2400" b="1" dirty="0" smtClean="0">
                <a:solidFill>
                  <a:srgbClr val="1903BD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   驛舍국유화 </a:t>
            </a:r>
            <a:r>
              <a:rPr lang="ko-KR" altLang="en-US" sz="2400" b="1" dirty="0" err="1" smtClean="0">
                <a:latin typeface="HY견고딕" pitchFamily="18" charset="-127"/>
                <a:ea typeface="HY견고딕" pitchFamily="18" charset="-127"/>
              </a:rPr>
              <a:t>관제권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회수 추진시기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‘疑惑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z="24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43508" y="1005136"/>
            <a:ext cx="8892988" cy="5736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527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43695"/>
              </p:ext>
            </p:extLst>
          </p:nvPr>
        </p:nvGraphicFramePr>
        <p:xfrm>
          <a:off x="342851" y="908720"/>
          <a:ext cx="8568950" cy="5687664"/>
        </p:xfrm>
        <a:graphic>
          <a:graphicData uri="http://schemas.openxmlformats.org/drawingml/2006/table">
            <a:tbl>
              <a:tblPr/>
              <a:tblGrid>
                <a:gridCol w="730564"/>
                <a:gridCol w="781604"/>
                <a:gridCol w="1224136"/>
                <a:gridCol w="1224136"/>
                <a:gridCol w="1296144"/>
                <a:gridCol w="1224136"/>
                <a:gridCol w="1296144"/>
                <a:gridCol w="792086"/>
              </a:tblGrid>
              <a:tr h="51212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한국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KTX)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일본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신칸센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중국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CRH)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프랑스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TGV)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독일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ICE)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</a:tr>
              <a:tr h="100004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최신차량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KTX-</a:t>
                      </a:r>
                      <a:r>
                        <a:rPr lang="ko-KR" altLang="en-US" sz="18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산천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(10</a:t>
                      </a:r>
                      <a:r>
                        <a:rPr lang="ko-KR" altLang="en-US" sz="18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량 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8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편성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-17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동력집중식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E5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22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(10</a:t>
                      </a:r>
                      <a:r>
                        <a:rPr lang="ko-KR" altLang="en-US" sz="1800" b="1" kern="0" spc="-22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량 </a:t>
                      </a:r>
                      <a:r>
                        <a:rPr lang="en-US" altLang="ko-KR" sz="1800" b="1" kern="0" spc="-22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800" b="1" kern="0" spc="-22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편성</a:t>
                      </a:r>
                      <a:r>
                        <a:rPr lang="en-US" altLang="ko-KR" sz="1800" b="1" kern="0" spc="-22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-170" dirty="0" err="1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동력분산식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CRH380B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2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(16</a:t>
                      </a:r>
                      <a:r>
                        <a:rPr lang="ko-KR" altLang="en-US" sz="1800" b="1" kern="0" spc="-2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량 </a:t>
                      </a:r>
                      <a:r>
                        <a:rPr lang="en-US" altLang="ko-KR" sz="1800" b="1" kern="0" spc="-2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800" b="1" kern="0" spc="-2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편성</a:t>
                      </a:r>
                      <a:r>
                        <a:rPr lang="en-US" altLang="ko-KR" sz="1800" b="1" kern="0" spc="-2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-17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동력분산식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AGV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2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(10</a:t>
                      </a:r>
                      <a:r>
                        <a:rPr lang="ko-KR" altLang="en-US" sz="1800" b="1" kern="0" spc="-2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량 </a:t>
                      </a:r>
                      <a:r>
                        <a:rPr lang="en-US" altLang="ko-KR" sz="1800" b="1" kern="0" spc="-2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800" b="1" kern="0" spc="-2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편성</a:t>
                      </a:r>
                      <a:r>
                        <a:rPr lang="en-US" altLang="ko-KR" sz="1800" b="1" kern="0" spc="-2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-17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동력분산식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ICE-3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(8</a:t>
                      </a:r>
                      <a:r>
                        <a:rPr lang="ko-KR" altLang="en-US" sz="18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량 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8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편성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-17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동력분산식</a:t>
                      </a:r>
                      <a:r>
                        <a:rPr lang="en-US" altLang="ko-KR" sz="1800" b="1" kern="0" spc="-17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최고운행속도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300km/h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300km/h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350km/h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320km/h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320km/h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5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표정속도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197km/h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240km/h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329km/h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270km/h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250km/h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5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3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수송분담율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31%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35%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11%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7%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5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국산화율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88%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71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운임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km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당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서울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부산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동경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신오사카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광저우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우한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파리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리용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프랑크푸르트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뮌헨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6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800" b="1" kern="0" spc="-6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10.3</a:t>
                      </a:r>
                      <a:r>
                        <a:rPr lang="ko-KR" altLang="en-US" sz="1800" b="1" kern="0" spc="-6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 기준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거리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418km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553km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1,068km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429km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348km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634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운임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￦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55,500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￥</a:t>
                      </a:r>
                      <a:r>
                        <a:rPr lang="en-US" altLang="ko-KR" sz="1800" b="1" kern="0" spc="-1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14,050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sng" kern="0" spc="-1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(</a:t>
                      </a:r>
                      <a:r>
                        <a:rPr lang="ko-KR" altLang="en-US" sz="1800" b="1" u="sng" kern="0" spc="-1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￦</a:t>
                      </a:r>
                      <a:r>
                        <a:rPr lang="en-US" altLang="ko-KR" sz="1800" b="1" u="sng" kern="0" spc="-1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171,691)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元</a:t>
                      </a:r>
                      <a:r>
                        <a:rPr lang="en-US" altLang="ko-KR" sz="1800" b="1" kern="0" spc="-13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490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sng" kern="0" spc="-1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(</a:t>
                      </a:r>
                      <a:r>
                        <a:rPr lang="ko-KR" altLang="en-US" sz="1800" b="1" u="sng" kern="0" spc="-1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￦</a:t>
                      </a:r>
                      <a:r>
                        <a:rPr lang="en-US" altLang="ko-KR" sz="1800" b="1" u="sng" kern="0" spc="-1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81,193)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€</a:t>
                      </a:r>
                      <a:r>
                        <a:rPr lang="en-US" altLang="ko-KR" sz="1800" b="1" kern="0" spc="-13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70.0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sng" kern="0" spc="-1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(</a:t>
                      </a:r>
                      <a:r>
                        <a:rPr lang="ko-KR" altLang="en-US" sz="1800" b="1" u="sng" kern="0" spc="-1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￦</a:t>
                      </a:r>
                      <a:r>
                        <a:rPr lang="en-US" altLang="ko-KR" sz="1800" b="1" u="sng" kern="0" spc="-1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106,990)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€</a:t>
                      </a:r>
                      <a:r>
                        <a:rPr lang="en-US" altLang="ko-KR" sz="1800" b="1" kern="0" spc="-1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91.0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sng" kern="0" spc="-1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(</a:t>
                      </a:r>
                      <a:r>
                        <a:rPr lang="ko-KR" altLang="en-US" sz="1800" b="1" u="sng" kern="0" spc="-1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￦</a:t>
                      </a:r>
                      <a:r>
                        <a:rPr lang="en-US" altLang="ko-KR" sz="1800" b="1" u="sng" kern="0" spc="-1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139,087)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3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운임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￦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133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￦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311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￦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76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￦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249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￦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262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42851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국내외 고속열차 비교</a:t>
            </a:r>
            <a:endParaRPr lang="ko-KR" altLang="en-US" sz="3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51520" y="260648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철도 안전 대책</a:t>
            </a:r>
            <a:r>
              <a:rPr lang="en-US" altLang="ko-KR" sz="32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,  </a:t>
            </a:r>
            <a:r>
              <a:rPr lang="ko-KR" altLang="en-US" sz="3200" spc="-3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국민 체감도 제고 필요</a:t>
            </a:r>
            <a:endParaRPr kumimoji="0" lang="ko-KR" altLang="en-US" sz="3200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3529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2011.2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광명역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탈선사고 이후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안전성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’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‘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정시성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定時性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)’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이미지 악화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코레일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등 추진 안전대책 실천력 미흡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다른 소속 승무원들의 비상時 초동 조치에 한계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* 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기장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·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승무팀장은 「</a:t>
            </a:r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코레일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」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점표원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(2~3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명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은 「</a:t>
            </a:r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코레일관광개발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」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  음식판매원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(1~2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명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은 「</a:t>
            </a:r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코레일유통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」 소속 등</a:t>
            </a:r>
            <a:endParaRPr lang="en-US" altLang="ko-KR" sz="2000" b="1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* 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철도공안은 </a:t>
            </a:r>
            <a:r>
              <a:rPr lang="ko-KR" altLang="en-US" sz="2000" b="1" dirty="0" err="1" smtClean="0">
                <a:latin typeface="휴먼명조" pitchFamily="2" charset="-127"/>
                <a:ea typeface="휴먼명조" pitchFamily="2" charset="-127"/>
              </a:rPr>
              <a:t>국토부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 소속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,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 不정기적으로 탑승 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약 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10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여명이 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3</a:t>
            </a:r>
            <a:r>
              <a:rPr lang="ko-KR" altLang="en-US" sz="2000" b="1" dirty="0" smtClean="0">
                <a:latin typeface="휴먼명조" pitchFamily="2" charset="-127"/>
                <a:ea typeface="휴먼명조" pitchFamily="2" charset="-127"/>
              </a:rPr>
              <a:t>교대</a:t>
            </a:r>
            <a:r>
              <a:rPr lang="en-US" altLang="ko-KR" sz="2000" b="1" dirty="0" smtClean="0">
                <a:latin typeface="휴먼명조" pitchFamily="2" charset="-127"/>
                <a:ea typeface="휴먼명조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980728"/>
            <a:ext cx="8496944" cy="4320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403648" y="558924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7776864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비상時 승무원 지휘체계 정립과</a:t>
            </a:r>
            <a:endParaRPr lang="en-US" altLang="ko-KR" sz="28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초동조치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역량 제고 시급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865516"/>
              </p:ext>
            </p:extLst>
          </p:nvPr>
        </p:nvGraphicFramePr>
        <p:xfrm>
          <a:off x="148506" y="1556792"/>
          <a:ext cx="8712964" cy="4482049"/>
        </p:xfrm>
        <a:graphic>
          <a:graphicData uri="http://schemas.openxmlformats.org/drawingml/2006/table">
            <a:tbl>
              <a:tblPr/>
              <a:tblGrid>
                <a:gridCol w="792088"/>
                <a:gridCol w="792088"/>
                <a:gridCol w="576064"/>
                <a:gridCol w="576064"/>
                <a:gridCol w="576064"/>
                <a:gridCol w="576064"/>
                <a:gridCol w="648072"/>
                <a:gridCol w="648072"/>
                <a:gridCol w="535062"/>
                <a:gridCol w="504056"/>
                <a:gridCol w="504056"/>
                <a:gridCol w="648072"/>
                <a:gridCol w="689074"/>
                <a:gridCol w="648068"/>
              </a:tblGrid>
              <a:tr h="576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kern="0" spc="0" dirty="0">
                          <a:solidFill>
                            <a:srgbClr val="FF0000"/>
                          </a:solidFill>
                          <a:effectLst/>
                          <a:ea typeface="휴먼고딕"/>
                        </a:rPr>
                        <a:t>계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2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3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4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5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6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7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8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9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10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11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12</a:t>
                      </a: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고딕"/>
                        </a:rPr>
                        <a:t>월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97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08</a:t>
                      </a: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280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85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09</a:t>
                      </a: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210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</a:t>
                      </a: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155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</a:t>
                      </a:r>
                      <a:r>
                        <a:rPr lang="ko-KR" altLang="en-US" sz="2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1,647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48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192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279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106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60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166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188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131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153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216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 spc="0" dirty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1,440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198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242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462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155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126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</a:t>
                      </a:r>
                      <a:endParaRPr lang="en-US" sz="2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77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96</a:t>
                      </a:r>
                      <a:endParaRPr 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10933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(</a:t>
            </a:r>
            <a:r>
              <a:rPr lang="ko-KR" altLang="en-US" dirty="0" smtClean="0"/>
              <a:t>단위</a:t>
            </a:r>
            <a:r>
              <a:rPr lang="en-US" altLang="ko-KR" dirty="0" smtClean="0"/>
              <a:t>: 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39759" y="262389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최근 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년간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(12. 8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現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) KTX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대차불안정 발생 현황 </a:t>
            </a:r>
          </a:p>
        </p:txBody>
      </p:sp>
    </p:spTree>
    <p:extLst>
      <p:ext uri="{BB962C8B-B14F-4D97-AF65-F5344CB8AC3E}">
        <p14:creationId xmlns:p14="http://schemas.microsoft.com/office/powerpoint/2010/main" xmlns="" val="14961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369" y="4090"/>
            <a:ext cx="8964488" cy="824136"/>
          </a:xfrm>
        </p:spPr>
        <p:txBody>
          <a:bodyPr>
            <a:noAutofit/>
          </a:bodyPr>
          <a:lstStyle/>
          <a:p>
            <a:pPr algn="ctr"/>
            <a:r>
              <a:rPr lang="ko-KR" altLang="en-US" sz="30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차량</a:t>
            </a:r>
            <a:r>
              <a:rPr lang="en-US" altLang="ko-KR" sz="30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0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대차불안정</a:t>
            </a:r>
            <a:r>
              <a:rPr lang="en-US" altLang="ko-KR" sz="30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’, </a:t>
            </a:r>
            <a:r>
              <a:rPr lang="ko-KR" altLang="en-US" sz="30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최근 폭발적 급증 </a:t>
            </a:r>
            <a:r>
              <a:rPr lang="en-US" altLang="ko-KR" sz="30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30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대형사고 우려</a:t>
            </a:r>
            <a:endParaRPr lang="ko-KR" altLang="en-US" sz="3000" spc="-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xmlns="" val="1084570804"/>
              </p:ext>
            </p:extLst>
          </p:nvPr>
        </p:nvGraphicFramePr>
        <p:xfrm>
          <a:off x="830197" y="1052736"/>
          <a:ext cx="74888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4153" y="4820335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‘객차 대차설계 오류’ 추정</a:t>
            </a:r>
            <a:endParaRPr lang="en-US" altLang="ko-KR" sz="2400" spc="-15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     –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소프트웨어 프로그램 도입은 임시처방책 불과</a:t>
            </a:r>
          </a:p>
          <a:p>
            <a:pPr fontAlgn="base">
              <a:lnSpc>
                <a:spcPct val="150000"/>
              </a:lnSpc>
            </a:pPr>
            <a:r>
              <a:rPr lang="en-US" altLang="ko-KR" sz="2400" spc="-15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특히</a:t>
            </a:r>
            <a:r>
              <a:rPr lang="en-US" altLang="ko-KR" sz="2400" spc="-15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산천 차량</a:t>
            </a:r>
            <a:r>
              <a:rPr lang="en-US" altLang="ko-KR" sz="2400" spc="-15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대차설계 재검토 </a:t>
            </a:r>
            <a:r>
              <a:rPr lang="ko-KR" altLang="en-US" sz="2400" spc="-150" dirty="0" smtClean="0">
                <a:latin typeface="HY견고딕" pitchFamily="18" charset="-127"/>
                <a:ea typeface="HY견고딕" pitchFamily="18" charset="-127"/>
              </a:rPr>
              <a:t>필요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51520" y="4820335"/>
            <a:ext cx="8568952" cy="1879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525165" y="5075003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25165" y="614537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092280" y="7240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(</a:t>
            </a:r>
            <a:r>
              <a:rPr lang="ko-KR" altLang="en-US" b="1" dirty="0" smtClean="0"/>
              <a:t>단위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건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811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1321</TotalTime>
  <Words>1912</Words>
  <Application>Microsoft Office PowerPoint</Application>
  <PresentationFormat>화면 슬라이드 쇼(4:3)</PresentationFormat>
  <Paragraphs>729</Paragraphs>
  <Slides>27</Slides>
  <Notes>3</Notes>
  <HiddenSlides>0</HiddenSlides>
  <MMClips>2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GreenWave_BusPresentation</vt:lpstr>
      <vt:lpstr>Custom Design</vt:lpstr>
      <vt:lpstr>2012년도 한국철도공사 국정감사</vt:lpstr>
      <vt:lpstr>슬라이드 2</vt:lpstr>
      <vt:lpstr>‘철도노선 경쟁체제’ 도입 진단</vt:lpstr>
      <vt:lpstr>철도 화물 수송의 확대 필요</vt:lpstr>
      <vt:lpstr> ‘철도驛舍 국유화’추진 상황 진단</vt:lpstr>
      <vt:lpstr>슬라이드 6</vt:lpstr>
      <vt:lpstr>슬라이드 7</vt:lpstr>
      <vt:lpstr>슬라이드 8</vt:lpstr>
      <vt:lpstr>차량‘대차불안정’, 최근 폭발적 급증 - 대형사고 우려</vt:lpstr>
      <vt:lpstr>슬라이드 10</vt:lpstr>
      <vt:lpstr>개방역 승강장 음용시설·전철내 화장실  全無      상업시설 ‘YES’, 승객편의시설엔‘NO’</vt:lpstr>
      <vt:lpstr>슬라이드 12</vt:lpstr>
      <vt:lpstr>온양온천역→서울시청역 2시간 30분 소요 화장실 문제 어떻게 생각하세요? (영상)</vt:lpstr>
      <vt:lpstr>구로역→ 온양온천역 2시간 10분 소요 급한 일이 생기면 어떻게 하세요?</vt:lpstr>
      <vt:lpstr>철도 역사 석면재 검출 - 8년간 실태조사만 (?)</vt:lpstr>
      <vt:lpstr>KTX –산천 ▷ 전반적으로‘개선’아닌 ‘개악’</vt:lpstr>
      <vt:lpstr>KTX·열차 수화물 보관대 민원 내용</vt:lpstr>
      <vt:lpstr>코레일 - 노선별 열차성범죄 현황 (2009~현재)</vt:lpstr>
      <vt:lpstr>코레일 - 시간대별 열차성범죄 현황 (2009~현재)</vt:lpstr>
      <vt:lpstr>코레일 - 연령대별 열차성범죄 현황 (2009~현재)</vt:lpstr>
      <vt:lpstr>코레일 - 역사별 열차성범죄 현황 (2009~현재)</vt:lpstr>
      <vt:lpstr>슬라이드 22</vt:lpstr>
      <vt:lpstr>슬라이드 23</vt:lpstr>
      <vt:lpstr>자살 등 사상사고 경험(목격)기관사 대책</vt:lpstr>
      <vt:lpstr>슬라이드 25</vt:lpstr>
      <vt:lpstr>슬라이드 26</vt:lpstr>
      <vt:lpstr>KTX 고속철 지연현황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krc</cp:lastModifiedBy>
  <cp:revision>152</cp:revision>
  <dcterms:created xsi:type="dcterms:W3CDTF">2012-07-05T05:30:17Z</dcterms:created>
  <dcterms:modified xsi:type="dcterms:W3CDTF">2012-10-11T04:39:08Z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