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42"/>
  </p:notesMasterIdLst>
  <p:handoutMasterIdLst>
    <p:handoutMasterId r:id="rId43"/>
  </p:handoutMasterIdLst>
  <p:sldIdLst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5" r:id="rId25"/>
    <p:sldId id="304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8" r:id="rId37"/>
    <p:sldId id="329" r:id="rId38"/>
    <p:sldId id="330" r:id="rId39"/>
    <p:sldId id="331" r:id="rId40"/>
    <p:sldId id="332" r:id="rId41"/>
  </p:sldIdLst>
  <p:sldSz cx="9144000" cy="6858000" type="screen4x3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660"/>
  </p:normalViewPr>
  <p:slideViewPr>
    <p:cSldViewPr>
      <p:cViewPr varScale="1">
        <p:scale>
          <a:sx n="68" d="100"/>
          <a:sy n="68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070" y="-84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0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71669-0A30-4176-BF4E-94FC231DFAAE}" type="datetimeFigureOut">
              <a:rPr lang="ko-KR" altLang="en-US" smtClean="0"/>
              <a:t>2012-10-22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F907-5683-48E1-8893-7BDDD51CA8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48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E6E7-C5EE-4BCD-831B-E6097A3567F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10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5"/>
          <p:cNvSpPr>
            <a:spLocks/>
          </p:cNvSpPr>
          <p:nvPr userDrawn="1"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6" name="Teardrop 15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ardrop 14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91" name="Group 67"/>
          <p:cNvGrpSpPr>
            <a:grpSpLocks noChangeAspect="1"/>
          </p:cNvGrpSpPr>
          <p:nvPr userDrawn="1"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7"/>
            <p:cNvGrpSpPr>
              <a:grpSpLocks noChangeAspect="1"/>
            </p:cNvGrpSpPr>
            <p:nvPr userDrawn="1"/>
          </p:nvGrpSpPr>
          <p:grpSpPr bwMode="auto">
            <a:xfrm flipH="1" flipV="1">
              <a:off x="152398" y="152400"/>
              <a:ext cx="1066802" cy="689114"/>
              <a:chOff x="2497" y="1995"/>
              <a:chExt cx="805" cy="52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Rectangle 69"/>
              <p:cNvSpPr>
                <a:spLocks noChangeArrowheads="1"/>
              </p:cNvSpPr>
              <p:nvPr userDrawn="1"/>
            </p:nvSpPr>
            <p:spPr bwMode="auto">
              <a:xfrm>
                <a:off x="3043" y="2467"/>
                <a:ext cx="46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70"/>
              <p:cNvSpPr>
                <a:spLocks noChangeArrowheads="1"/>
              </p:cNvSpPr>
              <p:nvPr userDrawn="1"/>
            </p:nvSpPr>
            <p:spPr bwMode="auto">
              <a:xfrm>
                <a:off x="2699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Rectangle 71"/>
              <p:cNvSpPr>
                <a:spLocks noChangeArrowheads="1"/>
              </p:cNvSpPr>
              <p:nvPr userDrawn="1"/>
            </p:nvSpPr>
            <p:spPr bwMode="auto">
              <a:xfrm>
                <a:off x="2598" y="2467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72"/>
              <p:cNvSpPr>
                <a:spLocks noChangeArrowheads="1"/>
              </p:cNvSpPr>
              <p:nvPr userDrawn="1"/>
            </p:nvSpPr>
            <p:spPr bwMode="auto">
              <a:xfrm>
                <a:off x="2497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73"/>
              <p:cNvSpPr>
                <a:spLocks noChangeArrowheads="1"/>
              </p:cNvSpPr>
              <p:nvPr userDrawn="1"/>
            </p:nvSpPr>
            <p:spPr bwMode="auto">
              <a:xfrm>
                <a:off x="3148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74"/>
              <p:cNvSpPr>
                <a:spLocks noChangeArrowheads="1"/>
              </p:cNvSpPr>
              <p:nvPr userDrawn="1"/>
            </p:nvSpPr>
            <p:spPr bwMode="auto">
              <a:xfrm>
                <a:off x="3254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75"/>
              <p:cNvSpPr>
                <a:spLocks noChangeArrowheads="1"/>
              </p:cNvSpPr>
              <p:nvPr userDrawn="1"/>
            </p:nvSpPr>
            <p:spPr bwMode="auto">
              <a:xfrm>
                <a:off x="3148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6"/>
              <p:cNvSpPr>
                <a:spLocks noChangeArrowheads="1"/>
              </p:cNvSpPr>
              <p:nvPr userDrawn="1"/>
            </p:nvSpPr>
            <p:spPr bwMode="auto">
              <a:xfrm>
                <a:off x="3254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7"/>
              <p:cNvSpPr>
                <a:spLocks noChangeArrowheads="1"/>
              </p:cNvSpPr>
              <p:nvPr userDrawn="1"/>
            </p:nvSpPr>
            <p:spPr bwMode="auto">
              <a:xfrm>
                <a:off x="3148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8"/>
              <p:cNvSpPr>
                <a:spLocks noChangeArrowheads="1"/>
              </p:cNvSpPr>
              <p:nvPr userDrawn="1"/>
            </p:nvSpPr>
            <p:spPr bwMode="auto">
              <a:xfrm>
                <a:off x="3254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9"/>
              <p:cNvSpPr>
                <a:spLocks noChangeArrowheads="1"/>
              </p:cNvSpPr>
              <p:nvPr userDrawn="1"/>
            </p:nvSpPr>
            <p:spPr bwMode="auto">
              <a:xfrm>
                <a:off x="2940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80"/>
              <p:cNvSpPr>
                <a:spLocks noChangeArrowheads="1"/>
              </p:cNvSpPr>
              <p:nvPr userDrawn="1"/>
            </p:nvSpPr>
            <p:spPr bwMode="auto">
              <a:xfrm>
                <a:off x="3046" y="2206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81"/>
              <p:cNvSpPr>
                <a:spLocks noChangeArrowheads="1"/>
              </p:cNvSpPr>
              <p:nvPr userDrawn="1"/>
            </p:nvSpPr>
            <p:spPr bwMode="auto">
              <a:xfrm>
                <a:off x="2839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82"/>
              <p:cNvSpPr>
                <a:spLocks noChangeArrowheads="1"/>
              </p:cNvSpPr>
              <p:nvPr userDrawn="1"/>
            </p:nvSpPr>
            <p:spPr bwMode="auto">
              <a:xfrm>
                <a:off x="3148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83"/>
              <p:cNvSpPr>
                <a:spLocks noChangeArrowheads="1"/>
              </p:cNvSpPr>
              <p:nvPr userDrawn="1"/>
            </p:nvSpPr>
            <p:spPr bwMode="auto">
              <a:xfrm>
                <a:off x="3254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84"/>
              <p:cNvSpPr>
                <a:spLocks noChangeArrowheads="1"/>
              </p:cNvSpPr>
              <p:nvPr userDrawn="1"/>
            </p:nvSpPr>
            <p:spPr bwMode="auto">
              <a:xfrm>
                <a:off x="2940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85"/>
              <p:cNvSpPr>
                <a:spLocks noChangeArrowheads="1"/>
              </p:cNvSpPr>
              <p:nvPr userDrawn="1"/>
            </p:nvSpPr>
            <p:spPr bwMode="auto">
              <a:xfrm>
                <a:off x="3046" y="2305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86"/>
              <p:cNvSpPr>
                <a:spLocks noChangeArrowheads="1"/>
              </p:cNvSpPr>
              <p:nvPr userDrawn="1"/>
            </p:nvSpPr>
            <p:spPr bwMode="auto">
              <a:xfrm>
                <a:off x="2839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87"/>
              <p:cNvSpPr>
                <a:spLocks noChangeArrowheads="1"/>
              </p:cNvSpPr>
              <p:nvPr userDrawn="1"/>
            </p:nvSpPr>
            <p:spPr bwMode="auto">
              <a:xfrm>
                <a:off x="3148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88"/>
              <p:cNvSpPr>
                <a:spLocks noChangeArrowheads="1"/>
              </p:cNvSpPr>
              <p:nvPr userDrawn="1"/>
            </p:nvSpPr>
            <p:spPr bwMode="auto">
              <a:xfrm>
                <a:off x="3254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8054975" y="0"/>
              <a:ext cx="1089025" cy="2663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1295400" y="5715000"/>
              <a:ext cx="6858000" cy="9144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8646-8CEC-4AE4-B1E7-ADF9D885FD96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~1\USER\LOCALS~1\Temp\Hnc\BinData\EMB000002680008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2060848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95288" y="548680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  <a:ea typeface="HY견고딕" pitchFamily="18" charset="-127"/>
              </a:rPr>
              <a:t>2012</a:t>
            </a:r>
            <a:r>
              <a:rPr lang="ko-KR" altLang="en-US" spc="-150" dirty="0" smtClean="0">
                <a:solidFill>
                  <a:schemeClr val="tx1"/>
                </a:solidFill>
                <a:ea typeface="HY동녘M" pitchFamily="18" charset="-127"/>
              </a:rPr>
              <a:t>년도 </a:t>
            </a:r>
            <a:r>
              <a:rPr lang="ko-KR" altLang="en-US" spc="-150" dirty="0" smtClean="0">
                <a:solidFill>
                  <a:srgbClr val="0070C0"/>
                </a:solidFill>
                <a:ea typeface="HY동녘M" pitchFamily="18" charset="-127"/>
              </a:rPr>
              <a:t>한국토지주택공사</a:t>
            </a:r>
            <a:r>
              <a:rPr lang="ko-KR" altLang="en-US" spc="-150" dirty="0" smtClean="0">
                <a:solidFill>
                  <a:schemeClr val="tx1"/>
                </a:solidFill>
                <a:ea typeface="HY동녘M" pitchFamily="18" charset="-127"/>
              </a:rPr>
              <a:t> </a:t>
            </a:r>
            <a:r>
              <a:rPr lang="ko-KR" altLang="en-US" spc="-150" dirty="0">
                <a:solidFill>
                  <a:schemeClr val="tx1"/>
                </a:solidFill>
                <a:ea typeface="HY동녘M" pitchFamily="18" charset="-127"/>
              </a:rPr>
              <a:t>국정감사</a:t>
            </a:r>
            <a:endParaRPr lang="ko-KR" alt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5576" y="1933575"/>
            <a:ext cx="727233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견명조" pitchFamily="18" charset="-127"/>
                <a:ea typeface="HY견명조" pitchFamily="18" charset="-127"/>
              </a:rPr>
              <a:t>국정감사 목표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아름답고 </a:t>
            </a:r>
            <a:r>
              <a:rPr kumimoji="0" lang="ko-KR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살기좋은</a:t>
            </a: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국토와 도시를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chemeClr val="bg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창조하는 전문기업</a:t>
            </a: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3600" b="1" kern="0" dirty="0" smtClean="0"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한국토지주택공사 診斷</a:t>
            </a:r>
            <a:endParaRPr lang="en-US" altLang="ko-KR" sz="3600" b="1" kern="0" dirty="0" smtClean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신명조" pitchFamily="18" charset="-127"/>
                <a:ea typeface="HY신명조" pitchFamily="18" charset="-127"/>
              </a:rPr>
              <a:t/>
            </a:r>
            <a:br>
              <a:rPr kumimoji="0" lang="ko-KR" alt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신명조" pitchFamily="18" charset="-127"/>
                <a:ea typeface="HY신명조" pitchFamily="18" charset="-127"/>
              </a:rPr>
            </a:b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 bwMode="auto">
          <a:xfrm>
            <a:off x="755576" y="5805264"/>
            <a:ext cx="734481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73050" indent="-273050"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kumimoji="0" lang="ko-KR" altLang="en-US" sz="2600" dirty="0" smtClean="0">
                <a:latin typeface="HY헤드라인M" pitchFamily="18" charset="-127"/>
                <a:ea typeface="HY헤드라인M" pitchFamily="18" charset="-127"/>
              </a:rPr>
              <a:t>국토해양위원회 </a:t>
            </a:r>
            <a:r>
              <a:rPr kumimoji="0" lang="ko-KR" altLang="en-US" sz="2600" dirty="0">
                <a:latin typeface="HY헤드라인M" pitchFamily="18" charset="-127"/>
                <a:ea typeface="HY헤드라인M" pitchFamily="18" charset="-127"/>
              </a:rPr>
              <a:t>국회의원 이명수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충남 아산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en-US" altLang="ko-KR" sz="26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04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해외 신도시 조성 성공 사례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5120" y="602797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미국 교육도시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어바인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&gt;</a:t>
            </a:r>
            <a:endParaRPr lang="ko-KR" altLang="en-US" sz="24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4097" name="_x325311272" descr="EMB000017d82e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338638" cy="470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_x325312232" descr="EMB000017d82e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15253"/>
            <a:ext cx="4375150" cy="46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해외 신도시 조성 성공 사례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5120" y="599381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브라질 생태도시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꾸리찌바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&gt;</a:t>
            </a:r>
            <a:endParaRPr lang="ko-KR" altLang="en-US" sz="24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3073" name="_x275335704" descr="EMB000017d82e4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3888"/>
            <a:ext cx="4670053" cy="48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_x325311272" descr="EMB000017d82e4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08" y="1053888"/>
            <a:ext cx="3888432" cy="47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LH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차원의 주택현안과제 대응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071491"/>
              </p:ext>
            </p:extLst>
          </p:nvPr>
        </p:nvGraphicFramePr>
        <p:xfrm>
          <a:off x="395536" y="1196752"/>
          <a:ext cx="8280920" cy="5332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696744"/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ysClr val="windowText" lastClr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대 상</a:t>
                      </a:r>
                      <a:endParaRPr lang="ko-KR" altLang="en-US" sz="2400" dirty="0">
                        <a:solidFill>
                          <a:sysClr val="windowText" lastClr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ysClr val="windowText" lastClr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내  용</a:t>
                      </a:r>
                      <a:endParaRPr lang="ko-KR" altLang="en-US" sz="2400" dirty="0">
                        <a:solidFill>
                          <a:sysClr val="windowText" lastClr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250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신혼</a:t>
                      </a:r>
                      <a:endParaRPr lang="en-US" altLang="ko-KR" sz="2800" b="1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부부</a:t>
                      </a:r>
                      <a:endParaRPr lang="ko-KR" altLang="en-US" sz="28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특별분양</a:t>
                      </a: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비율 확대</a:t>
                      </a:r>
                      <a:endParaRPr lang="en-US" altLang="ko-KR" sz="3200" b="1" baseline="0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457200" indent="-457200" latinLnBrk="1">
                        <a:buFontTx/>
                        <a:buChar char="-"/>
                      </a:pP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보증금 없이 월세 위주의</a:t>
                      </a:r>
                      <a:endParaRPr lang="en-US" altLang="ko-KR" sz="3200" b="1" baseline="0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 임대주택증대</a:t>
                      </a:r>
                      <a:r>
                        <a:rPr lang="en-US" altLang="ko-KR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endParaRPr lang="ko-KR" altLang="en-US" sz="32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250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대학생</a:t>
                      </a:r>
                      <a:endParaRPr lang="ko-KR" altLang="en-US" sz="28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국민주택기금 등 활용</a:t>
                      </a:r>
                      <a:endParaRPr lang="en-US" altLang="ko-KR" sz="3200" b="1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457200" indent="-457200" latinLnBrk="1">
                        <a:buFontTx/>
                        <a:buChar char="-"/>
                      </a:pP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기숙사 건축 참여</a:t>
                      </a:r>
                      <a:r>
                        <a:rPr lang="en-US" altLang="ko-KR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대학 및 소재 </a:t>
                      </a:r>
                      <a:r>
                        <a:rPr lang="ko-KR" altLang="en-US" sz="3200" b="1" baseline="0" dirty="0" err="1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지자체와</a:t>
                      </a:r>
                      <a:r>
                        <a:rPr lang="ko-KR" altLang="en-US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협력 강화</a:t>
                      </a:r>
                      <a:endParaRPr lang="ko-KR" altLang="en-US" sz="32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250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임대주택</a:t>
                      </a:r>
                      <a:endParaRPr lang="en-US" altLang="ko-KR" sz="2800" b="1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거주자</a:t>
                      </a:r>
                      <a:endParaRPr lang="ko-KR" altLang="en-US" sz="28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  <a:r>
                        <a:rPr lang="en-US" altLang="ko-KR" sz="3200" b="1" baseline="0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임대주택 사업의 양적 확대</a:t>
                      </a:r>
                      <a:endParaRPr lang="en-US" altLang="ko-KR" sz="3200" b="1" dirty="0" smtClean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latinLnBrk="1"/>
                      <a:r>
                        <a:rPr lang="en-US" altLang="ko-KR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 </a:t>
                      </a:r>
                      <a:r>
                        <a:rPr lang="ko-KR" altLang="en-US" sz="3200" b="1" dirty="0" smtClean="0">
                          <a:solidFill>
                            <a:sysClr val="windowText" lastClr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임대주택 품질의 향상 등</a:t>
                      </a:r>
                      <a:endParaRPr lang="ko-KR" altLang="en-US" sz="3200" b="1" dirty="0">
                        <a:solidFill>
                          <a:sysClr val="windowText" lastClr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8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최근 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년간 아파트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하자 발생 평균 </a:t>
            </a:r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9600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건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467544" y="1484784"/>
          <a:ext cx="8064895" cy="4248471"/>
        </p:xfrm>
        <a:graphic>
          <a:graphicData uri="http://schemas.openxmlformats.org/drawingml/2006/table">
            <a:tbl>
              <a:tblPr/>
              <a:tblGrid>
                <a:gridCol w="1897127"/>
                <a:gridCol w="1541942"/>
                <a:gridCol w="1541942"/>
                <a:gridCol w="1541942"/>
                <a:gridCol w="1541942"/>
              </a:tblGrid>
              <a:tr h="10255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연 도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‘09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‘10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‘12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255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세대수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80,066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87,421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79,059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19,054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5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건</a:t>
                      </a:r>
                      <a:r>
                        <a:rPr lang="en-US" altLang="ko-KR" sz="2800" b="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/</a:t>
                      </a:r>
                      <a:r>
                        <a:rPr lang="ko-KR" altLang="en-US" sz="2800" b="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호</a:t>
                      </a:r>
                      <a:endParaRPr lang="ko-KR" altLang="en-US" sz="1800" b="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0.11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0.11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0.20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0.21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1171905">
                <a:tc>
                  <a:txBody>
                    <a:bodyPr/>
                    <a:lstStyle/>
                    <a:p>
                      <a:pPr marL="0" marR="0" indent="-38989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합 계</a:t>
                      </a:r>
                      <a:endParaRPr lang="ko-KR" altLang="en-US" sz="1800" b="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8,930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9,906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15,818</a:t>
                      </a:r>
                      <a:endParaRPr lang="en-US" sz="1800" b="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3,966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4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LH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에 대한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민원 제기 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매년 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만건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접수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95536" y="1484784"/>
          <a:ext cx="8208912" cy="4320480"/>
        </p:xfrm>
        <a:graphic>
          <a:graphicData uri="http://schemas.openxmlformats.org/drawingml/2006/table">
            <a:tbl>
              <a:tblPr/>
              <a:tblGrid>
                <a:gridCol w="1077879"/>
                <a:gridCol w="1197883"/>
                <a:gridCol w="1004516"/>
                <a:gridCol w="1004516"/>
                <a:gridCol w="1051488"/>
                <a:gridCol w="1051488"/>
                <a:gridCol w="910571"/>
                <a:gridCol w="910571"/>
              </a:tblGrid>
              <a:tr h="72008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연도</a:t>
                      </a:r>
                    </a:p>
                  </a:txBody>
                  <a:tcPr marL="17379" marR="17379" marT="17379" marB="1737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접수민원</a:t>
                      </a: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민원유형별 </a:t>
                      </a: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건수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200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사업계획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</a:t>
                      </a: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득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제품공급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설계시공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관리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900" kern="0" spc="-16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기타</a:t>
                      </a:r>
                      <a:endParaRPr lang="ko-KR" altLang="en-US" sz="1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09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32,897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3,239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9,848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8,538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2,234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8,947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32,717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610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2,117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5,319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8,468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5,941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10,262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31,579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2,532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1,336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4,369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6,673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7,518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9,151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12.6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14,699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2,040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471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1,676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3,108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3,337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4,068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379" marR="17379" marT="17379" marB="1737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0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수선유지비 집행누계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빠르게 증가</a:t>
            </a:r>
            <a:endParaRPr lang="ko-KR" altLang="en-US" sz="32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39676"/>
              </p:ext>
            </p:extLst>
          </p:nvPr>
        </p:nvGraphicFramePr>
        <p:xfrm>
          <a:off x="395536" y="1412776"/>
          <a:ext cx="8136903" cy="4968552"/>
        </p:xfrm>
        <a:graphic>
          <a:graphicData uri="http://schemas.openxmlformats.org/drawingml/2006/table">
            <a:tbl>
              <a:tblPr/>
              <a:tblGrid>
                <a:gridCol w="792088"/>
                <a:gridCol w="1373007"/>
                <a:gridCol w="1149982"/>
                <a:gridCol w="1149982"/>
                <a:gridCol w="1194362"/>
                <a:gridCol w="1238741"/>
                <a:gridCol w="1238741"/>
              </a:tblGrid>
              <a:tr h="56922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</a:p>
                  </a:txBody>
                  <a:tcPr marL="8251" marR="8251" marT="8251" marB="82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2008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2009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2010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2012.07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87068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합계</a:t>
                      </a:r>
                    </a:p>
                  </a:txBody>
                  <a:tcPr marL="8251" marR="8251" marT="8251" marB="82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세대수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호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348,661 </a:t>
                      </a:r>
                      <a:endParaRPr lang="en-US" sz="20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397,634 </a:t>
                      </a:r>
                      <a:endParaRPr 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463,478 </a:t>
                      </a:r>
                      <a:endParaRPr 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512,706 </a:t>
                      </a:r>
                      <a:endParaRPr 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534,653</a:t>
                      </a:r>
                      <a:endParaRPr 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적립액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742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999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1,221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1,275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822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집행액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1,758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1,879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1,520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1,054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560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-7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적립액누계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4,439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5,438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6,659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7,934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8,756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5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-70" dirty="0" err="1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집행액누계</a:t>
                      </a:r>
                      <a:endParaRPr lang="ko-KR" altLang="en-US" sz="2000" b="1" kern="0" spc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6,833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8,712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10,232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11,286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11,846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누계 차액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-2,394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-3,275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-3,573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-3,352 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-3,090</a:t>
                      </a:r>
                    </a:p>
                  </a:txBody>
                  <a:tcPr marL="8251" marR="8251" marT="8251" marB="82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04248" y="99611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단위</a:t>
            </a:r>
            <a:r>
              <a:rPr lang="en-US" altLang="ko-KR" sz="1600" b="1" dirty="0" smtClean="0"/>
              <a:t>: </a:t>
            </a:r>
            <a:r>
              <a:rPr lang="ko-KR" altLang="en-US" sz="1600" b="1" dirty="0" smtClean="0"/>
              <a:t>호</a:t>
            </a:r>
            <a:r>
              <a:rPr lang="en-US" altLang="ko-KR" sz="1600" b="1" dirty="0" smtClean="0"/>
              <a:t>, </a:t>
            </a:r>
            <a:r>
              <a:rPr lang="ko-KR" altLang="en-US" sz="1600" b="1" dirty="0" err="1" smtClean="0"/>
              <a:t>억원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958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민원관련 소송패소로 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년간 </a:t>
            </a:r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965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억 지출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67544" y="1556792"/>
          <a:ext cx="8208912" cy="4640688"/>
        </p:xfrm>
        <a:graphic>
          <a:graphicData uri="http://schemas.openxmlformats.org/drawingml/2006/table">
            <a:tbl>
              <a:tblPr/>
              <a:tblGrid>
                <a:gridCol w="3054636"/>
                <a:gridCol w="5154276"/>
              </a:tblGrid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년도</a:t>
                      </a: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총 </a:t>
                      </a:r>
                      <a:r>
                        <a:rPr lang="ko-KR" altLang="en-US" sz="2800" b="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패소액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원</a:t>
                      </a: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28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2009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14,046,860,163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2010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32,906,261,152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2011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42,242,579,651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2012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7,357,118,000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a typeface="휴먼명조"/>
                        </a:rPr>
                        <a:t>합계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96,552,818,966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0696" marR="90696" marT="45348" marB="4534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2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20517"/>
              </p:ext>
            </p:extLst>
          </p:nvPr>
        </p:nvGraphicFramePr>
        <p:xfrm>
          <a:off x="107504" y="1844824"/>
          <a:ext cx="8928992" cy="4495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/>
              </a:tblGrid>
              <a:tr h="505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1. </a:t>
                      </a:r>
                      <a:r>
                        <a:rPr lang="ko-KR" altLang="en-US" sz="1800" b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고품격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주택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·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단지 조성을 위한 설계용역방식 다양화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지구단위계획 수립단계 주택부문 참여 강화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임대주택 설계성능 향상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현장밀착형 기술지원 및 </a:t>
                      </a:r>
                      <a:r>
                        <a:rPr lang="ko-KR" altLang="en-US" sz="1800" b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설계환류체계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강화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공사 진행단계 </a:t>
                      </a:r>
                      <a:r>
                        <a:rPr lang="ko-KR" altLang="en-US" sz="1800" b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토탈디자인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강화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6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6.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수목 생육환경 개선방안 수립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7.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지하주차장 고품질 조명설계 추진</a:t>
                      </a:r>
                      <a:endParaRPr lang="en-US" altLang="ko-KR" sz="1800" b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고객이 만족하는 하자처리시스템 구축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2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9. 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고령자</a:t>
                      </a:r>
                      <a:r>
                        <a:rPr lang="en-US" altLang="ko-KR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·</a:t>
                      </a:r>
                      <a:r>
                        <a:rPr lang="ko-KR" altLang="en-US" sz="1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독거노인을 위한 안전확인시스템 구축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1680" y="127493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설계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시공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감리 등 전반적 개선 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-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539552" y="11663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LH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주택의 주택품질 향상 대책 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대안</a:t>
            </a:r>
            <a:r>
              <a:rPr lang="en-US" altLang="ko-KR" sz="3600" dirty="0"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47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~1\USER\LOCALS~1\Temp\Hnc\BinData\EMB000002680008.gif"/>
          <p:cNvPicPr>
            <a:picLocks noChangeAspect="1" noChangeArrowheads="1"/>
          </p:cNvPicPr>
          <p:nvPr/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2060848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59290"/>
              </p:ext>
            </p:extLst>
          </p:nvPr>
        </p:nvGraphicFramePr>
        <p:xfrm>
          <a:off x="179512" y="1556792"/>
          <a:ext cx="4248472" cy="4923916"/>
        </p:xfrm>
        <a:graphic>
          <a:graphicData uri="http://schemas.openxmlformats.org/drawingml/2006/table">
            <a:tbl>
              <a:tblPr/>
              <a:tblGrid>
                <a:gridCol w="735313"/>
                <a:gridCol w="1280911"/>
                <a:gridCol w="1080120"/>
                <a:gridCol w="1152128"/>
              </a:tblGrid>
              <a:tr h="43205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지역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주민복지관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보육시설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합계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서울</a:t>
                      </a:r>
                      <a:endParaRPr lang="ko-KR" alt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인천</a:t>
                      </a:r>
                      <a:endParaRPr lang="ko-KR" alt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23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29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부산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12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14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대구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19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15</a:t>
                      </a:r>
                      <a:endParaRPr 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34</a:t>
                      </a:r>
                      <a:endParaRPr lang="en-US" sz="1700" kern="0" spc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latin typeface="HY견고딕" pitchFamily="18" charset="-127"/>
                          <a:ea typeface="HY견고딕" pitchFamily="18" charset="-127"/>
                        </a:rPr>
                        <a:t>대전</a:t>
                      </a:r>
                      <a:endParaRPr lang="ko-KR" altLang="en-US" sz="17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16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latin typeface="HY견고딕" pitchFamily="18" charset="-127"/>
                          <a:ea typeface="HY견고딕" pitchFamily="18" charset="-127"/>
                        </a:rPr>
                        <a:t>광주</a:t>
                      </a:r>
                      <a:endParaRPr lang="ko-KR" altLang="en-US" sz="17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33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34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latin typeface="HY견고딕" pitchFamily="18" charset="-127"/>
                          <a:ea typeface="HY견고딕" pitchFamily="18" charset="-127"/>
                        </a:rPr>
                        <a:t>울산</a:t>
                      </a:r>
                      <a:endParaRPr lang="ko-KR" altLang="en-US" sz="17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10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700" dirty="0" smtClean="0">
                          <a:latin typeface="HY견고딕" pitchFamily="18" charset="-127"/>
                          <a:ea typeface="HY견고딕" pitchFamily="18" charset="-127"/>
                        </a:rPr>
                        <a:t>경기</a:t>
                      </a:r>
                      <a:endParaRPr lang="ko-KR" altLang="en-US" sz="17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27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228</a:t>
                      </a:r>
                    </a:p>
                  </a:txBody>
                  <a:tcPr marL="91068" marR="91068" marT="45534" marB="4553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0438"/>
              </p:ext>
            </p:extLst>
          </p:nvPr>
        </p:nvGraphicFramePr>
        <p:xfrm>
          <a:off x="4716016" y="1556584"/>
          <a:ext cx="3960440" cy="5059820"/>
        </p:xfrm>
        <a:graphic>
          <a:graphicData uri="http://schemas.openxmlformats.org/drawingml/2006/table">
            <a:tbl>
              <a:tblPr/>
              <a:tblGrid>
                <a:gridCol w="685461"/>
                <a:gridCol w="1330763"/>
                <a:gridCol w="1080120"/>
                <a:gridCol w="864096"/>
              </a:tblGrid>
              <a:tr h="45959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지역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주민복지관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보육시설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합계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강원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28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31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충남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44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충북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35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경남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36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경북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32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38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전북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38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41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전남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30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9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제주</a:t>
                      </a:r>
                      <a:endParaRPr lang="ko-KR" altLang="en-US" sz="17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7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총계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551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82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633</a:t>
                      </a:r>
                    </a:p>
                  </a:txBody>
                  <a:tcPr marL="90985" marR="90985" marT="45493" marB="4549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14" name="제목 2"/>
          <p:cNvSpPr txBox="1">
            <a:spLocks/>
          </p:cNvSpPr>
          <p:nvPr/>
        </p:nvSpPr>
        <p:spPr>
          <a:xfrm>
            <a:off x="179512" y="332656"/>
            <a:ext cx="8856984" cy="786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LH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공공임대주택 내 복리시설 현황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42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23528" y="404664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임대주택 품질 향상 방안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설계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916832"/>
            <a:ext cx="8964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○  「읍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면」 등 지역 구분 없이 설계 기준 상향 조정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○  지하주차 출입 개선 등 노약자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장애인 편의 제고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○  실용성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하자 예방 및 디자인을 고려한 자재적용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○  특히 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「마감재」 품질 향상 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싸구려라는 인식 탈피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○  공공 복지시설 안정적으로 확보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7504" y="1706616"/>
            <a:ext cx="8928992" cy="38106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3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772816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□ 한국토지공사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대한주택공사 역대 사장 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역대정권의 ‘거수기’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□ 역대 정권의 ‘성과 위주 토지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주택공급정책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!’ - “</a:t>
            </a: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철저한 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YES”</a:t>
            </a:r>
            <a:endParaRPr lang="ko-KR" altLang="en-US" sz="2100" dirty="0" smtClean="0">
              <a:solidFill>
                <a:schemeClr val="accent2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□ 전문성과 능력 부족한 사장들의 “줄줄이 구속 과거 사례”도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□ 수요와 공급</a:t>
            </a:r>
            <a:r>
              <a:rPr lang="en-US" altLang="ko-KR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 smtClean="0">
                <a:solidFill>
                  <a:schemeClr val="accent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투자와 회수의 기본 조차 지키기 어려운 비만집단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역대 사장의 정치적 임용과</a:t>
            </a:r>
            <a:endParaRPr lang="en-US" altLang="ko-KR" sz="3600" dirty="0" smtClean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LH</a:t>
            </a:r>
            <a:r>
              <a:rPr lang="ko-KR" altLang="en-US" sz="3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채무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의 연관성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29309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공공성 회복과 강화 통한 독자적 영역 확대 도모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전문성과 능력 겸비한 </a:t>
            </a:r>
            <a:r>
              <a:rPr lang="ko-KR" altLang="en-US" sz="2000" b="1" dirty="0">
                <a:latin typeface="휴먼명조" pitchFamily="2" charset="-127"/>
                <a:ea typeface="휴먼명조" pitchFamily="2" charset="-127"/>
              </a:rPr>
              <a:t>「</a:t>
            </a: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내부 사장」 탄생할 시기 도래 </a:t>
            </a:r>
            <a:endParaRPr lang="en-US" altLang="ko-KR" sz="2000" b="1" dirty="0" smtClean="0">
              <a:latin typeface="휴먼명조" pitchFamily="2" charset="-127"/>
              <a:ea typeface="휴먼명조" pitchFamily="2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‘단순 주거기능 주택사업’ 지양</a:t>
            </a: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, 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‘</a:t>
            </a: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문화</a:t>
            </a: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·</a:t>
            </a: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복지 등 복합공간건설’ 선도</a:t>
            </a:r>
          </a:p>
        </p:txBody>
      </p:sp>
      <p:sp>
        <p:nvSpPr>
          <p:cNvPr id="7" name="오른쪽 화살표 6"/>
          <p:cNvSpPr/>
          <p:nvPr/>
        </p:nvSpPr>
        <p:spPr>
          <a:xfrm>
            <a:off x="611560" y="4509120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4221088"/>
            <a:ext cx="8424936" cy="2088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611560" y="4941168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>
            <a:off x="611560" y="5445224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2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632" y="1340768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accent4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과거 주택과 택지가 절대적으로 부족했던 시기에는 현재의 토지와 주택 개발체제가 정책목표를 달성하는데 기여했었음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235460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그러나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372" y="2816271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▲  동일산업 중복투자</a:t>
            </a: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·</a:t>
            </a: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조직확대 등 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방만경영과 경쟁적 택지개발 초래 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b="1" dirty="0" smtClean="0">
                <a:latin typeface="휴먼명조" pitchFamily="2" charset="-127"/>
                <a:ea typeface="휴먼명조" pitchFamily="2" charset="-127"/>
              </a:rPr>
              <a:t>▲  高수익지역에서의 과잉개발경쟁 수도권 등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난개발과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 인구집중문제 발생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068020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＊ 진정한 공기업의 선진화는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세기와 기후변화에 걸맞은 새로운 건축 및 건설문화 창출에 앞장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사람 중심의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질 높은 주거복지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택지개발과 공급 등 공익적인 사업역량을 향상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3953380"/>
            <a:ext cx="8640960" cy="24999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오른쪽 화살표 1"/>
          <p:cNvSpPr/>
          <p:nvPr/>
        </p:nvSpPr>
        <p:spPr>
          <a:xfrm>
            <a:off x="1120032" y="5938384"/>
            <a:ext cx="360040" cy="23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47664" y="582340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양보다 질 위주의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R&amp;D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투자 대폭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·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확대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·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강화 필요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39552" y="2606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기후변화 및 미래 택지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·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주택사업 관련</a:t>
            </a:r>
            <a:endParaRPr lang="en-US" altLang="ko-KR" sz="3600" dirty="0" smtClean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R&amp;D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ko-KR" alt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투자 미흡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3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최저가 낙찰제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를 통한 시공업체 선정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31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31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부실 건설업체 </a:t>
            </a:r>
            <a:r>
              <a:rPr lang="ko-KR" altLang="en-US" sz="31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참여 가능</a:t>
            </a:r>
            <a:endParaRPr lang="ko-KR" altLang="en-US" sz="31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한쪽 모서리가 둥근 사각형 5"/>
          <p:cNvSpPr/>
          <p:nvPr/>
        </p:nvSpPr>
        <p:spPr>
          <a:xfrm>
            <a:off x="755576" y="1628800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한쪽 모서리가 둥근 사각형 4"/>
          <p:cNvSpPr/>
          <p:nvPr/>
        </p:nvSpPr>
        <p:spPr>
          <a:xfrm>
            <a:off x="755576" y="1628800"/>
            <a:ext cx="1584176" cy="5354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4696" tIns="134112" rIns="234696" bIns="134112" numCol="1" spcCol="1270" anchor="b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200" dirty="0" smtClean="0"/>
          </a:p>
        </p:txBody>
      </p:sp>
      <p:sp>
        <p:nvSpPr>
          <p:cNvPr id="9" name="한쪽 모서리가 둥근 사각형 8"/>
          <p:cNvSpPr/>
          <p:nvPr/>
        </p:nvSpPr>
        <p:spPr>
          <a:xfrm>
            <a:off x="2483768" y="2276872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3454945"/>
              <a:satOff val="-3990"/>
              <a:lumOff val="-392"/>
              <a:alphaOff val="0"/>
            </a:schemeClr>
          </a:lnRef>
          <a:fillRef idx="3">
            <a:schemeClr val="accent5">
              <a:hueOff val="3454945"/>
              <a:satOff val="-3990"/>
              <a:lumOff val="-392"/>
              <a:alphaOff val="0"/>
            </a:schemeClr>
          </a:fillRef>
          <a:effectRef idx="3">
            <a:schemeClr val="accent5">
              <a:hueOff val="3454945"/>
              <a:satOff val="-3990"/>
              <a:lumOff val="-392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한쪽 모서리가 둥근 사각형 11"/>
          <p:cNvSpPr/>
          <p:nvPr/>
        </p:nvSpPr>
        <p:spPr>
          <a:xfrm>
            <a:off x="755576" y="4293096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6909890"/>
              <a:satOff val="-7980"/>
              <a:lumOff val="-784"/>
              <a:alphaOff val="0"/>
            </a:schemeClr>
          </a:lnRef>
          <a:fillRef idx="3">
            <a:schemeClr val="accent5">
              <a:hueOff val="6909890"/>
              <a:satOff val="-7980"/>
              <a:lumOff val="-784"/>
              <a:alphaOff val="0"/>
            </a:schemeClr>
          </a:fillRef>
          <a:effectRef idx="3">
            <a:schemeClr val="accent5">
              <a:hueOff val="6909890"/>
              <a:satOff val="-7980"/>
              <a:lumOff val="-784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한쪽 모서리가 둥근 사각형 14"/>
          <p:cNvSpPr/>
          <p:nvPr/>
        </p:nvSpPr>
        <p:spPr>
          <a:xfrm>
            <a:off x="755576" y="5517232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10364835"/>
              <a:satOff val="-11970"/>
              <a:lumOff val="-1176"/>
              <a:alphaOff val="0"/>
            </a:schemeClr>
          </a:lnRef>
          <a:fillRef idx="3">
            <a:schemeClr val="accent5">
              <a:hueOff val="10364835"/>
              <a:satOff val="-11970"/>
              <a:lumOff val="-1176"/>
              <a:alphaOff val="0"/>
            </a:schemeClr>
          </a:fillRef>
          <a:effectRef idx="3">
            <a:schemeClr val="accent5">
              <a:hueOff val="10364835"/>
              <a:satOff val="-11970"/>
              <a:lumOff val="-1176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한쪽 모서리가 둥근 사각형 17"/>
          <p:cNvSpPr/>
          <p:nvPr/>
        </p:nvSpPr>
        <p:spPr>
          <a:xfrm>
            <a:off x="755576" y="2996952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3454945"/>
              <a:satOff val="-3990"/>
              <a:lumOff val="-392"/>
              <a:alphaOff val="0"/>
            </a:schemeClr>
          </a:lnRef>
          <a:fillRef idx="3">
            <a:schemeClr val="accent5">
              <a:hueOff val="3454945"/>
              <a:satOff val="-3990"/>
              <a:lumOff val="-392"/>
              <a:alphaOff val="0"/>
            </a:schemeClr>
          </a:fillRef>
          <a:effectRef idx="3">
            <a:schemeClr val="accent5">
              <a:hueOff val="3454945"/>
              <a:satOff val="-3990"/>
              <a:lumOff val="-392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한쪽 모서리가 둥근 사각형 20"/>
          <p:cNvSpPr/>
          <p:nvPr/>
        </p:nvSpPr>
        <p:spPr>
          <a:xfrm>
            <a:off x="2483768" y="3645024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6909890"/>
              <a:satOff val="-7980"/>
              <a:lumOff val="-784"/>
              <a:alphaOff val="0"/>
            </a:schemeClr>
          </a:lnRef>
          <a:fillRef idx="3">
            <a:schemeClr val="accent5">
              <a:hueOff val="6909890"/>
              <a:satOff val="-7980"/>
              <a:lumOff val="-784"/>
              <a:alphaOff val="0"/>
            </a:schemeClr>
          </a:fillRef>
          <a:effectRef idx="3">
            <a:schemeClr val="accent5">
              <a:hueOff val="6909890"/>
              <a:satOff val="-7980"/>
              <a:lumOff val="-784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한쪽 모서리가 둥근 사각형 23"/>
          <p:cNvSpPr/>
          <p:nvPr/>
        </p:nvSpPr>
        <p:spPr>
          <a:xfrm>
            <a:off x="2483768" y="4941168"/>
            <a:ext cx="1440160" cy="535446"/>
          </a:xfrm>
          <a:prstGeom prst="round1Rect">
            <a:avLst/>
          </a:prstGeom>
        </p:spPr>
        <p:style>
          <a:lnRef idx="1">
            <a:schemeClr val="accent5">
              <a:hueOff val="10364835"/>
              <a:satOff val="-11970"/>
              <a:lumOff val="-1176"/>
              <a:alphaOff val="0"/>
            </a:schemeClr>
          </a:lnRef>
          <a:fillRef idx="3">
            <a:schemeClr val="accent5">
              <a:hueOff val="10364835"/>
              <a:satOff val="-11970"/>
              <a:lumOff val="-1176"/>
              <a:alphaOff val="0"/>
            </a:schemeClr>
          </a:fillRef>
          <a:effectRef idx="3">
            <a:schemeClr val="accent5">
              <a:hueOff val="10364835"/>
              <a:satOff val="-11970"/>
              <a:lumOff val="-1176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한쪽 모서리가 둥근 사각형 26"/>
          <p:cNvSpPr/>
          <p:nvPr/>
        </p:nvSpPr>
        <p:spPr>
          <a:xfrm>
            <a:off x="4139952" y="3501008"/>
            <a:ext cx="1512168" cy="864096"/>
          </a:xfrm>
          <a:prstGeom prst="round1Rect">
            <a:avLst/>
          </a:prstGeom>
        </p:spPr>
        <p:style>
          <a:lnRef idx="1">
            <a:schemeClr val="accent5">
              <a:hueOff val="10364835"/>
              <a:satOff val="-11970"/>
              <a:lumOff val="-1176"/>
              <a:alphaOff val="0"/>
            </a:schemeClr>
          </a:lnRef>
          <a:fillRef idx="3">
            <a:schemeClr val="accent5">
              <a:hueOff val="10364835"/>
              <a:satOff val="-11970"/>
              <a:lumOff val="-1176"/>
              <a:alphaOff val="0"/>
            </a:schemeClr>
          </a:fillRef>
          <a:effectRef idx="3">
            <a:schemeClr val="accent5">
              <a:hueOff val="10364835"/>
              <a:satOff val="-11970"/>
              <a:lumOff val="-1176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extBox 34"/>
          <p:cNvSpPr txBox="1"/>
          <p:nvPr/>
        </p:nvSpPr>
        <p:spPr>
          <a:xfrm>
            <a:off x="755576" y="17008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건축물 설계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5576" y="30689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착공 시공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5576" y="43651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감리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5576" y="5589240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0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건물보존등기</a:t>
            </a:r>
            <a:endParaRPr lang="ko-KR" altLang="en-US" sz="17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83768" y="2348880"/>
            <a:ext cx="158417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건축허가신청</a:t>
            </a:r>
            <a:endParaRPr lang="ko-KR" altLang="en-US" sz="17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3768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시공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3768" y="50131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준공검사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9952" y="3645024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시공업체선정</a:t>
            </a:r>
            <a:endParaRPr lang="en-US" altLang="ko-KR" sz="17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최저가낙찰제</a:t>
            </a:r>
            <a:endParaRPr lang="ko-KR" altLang="en-US" sz="1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오른쪽 화살표 42"/>
          <p:cNvSpPr/>
          <p:nvPr/>
        </p:nvSpPr>
        <p:spPr>
          <a:xfrm>
            <a:off x="5940152" y="3573016"/>
            <a:ext cx="648072" cy="64807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폭발 1 43"/>
          <p:cNvSpPr/>
          <p:nvPr/>
        </p:nvSpPr>
        <p:spPr>
          <a:xfrm>
            <a:off x="6660232" y="2708920"/>
            <a:ext cx="2304256" cy="2304256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부실시공업체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참여가능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6" name="직선 화살표 연결선 45"/>
          <p:cNvCxnSpPr/>
          <p:nvPr/>
        </p:nvCxnSpPr>
        <p:spPr>
          <a:xfrm>
            <a:off x="2267744" y="1916832"/>
            <a:ext cx="2880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2267744" y="3284984"/>
            <a:ext cx="2880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/>
          <p:nvPr/>
        </p:nvCxnSpPr>
        <p:spPr>
          <a:xfrm>
            <a:off x="2267744" y="4581128"/>
            <a:ext cx="2880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 rot="10800000" flipV="1">
            <a:off x="2267744" y="2924944"/>
            <a:ext cx="288032" cy="2787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 rot="10800000" flipV="1">
            <a:off x="2267744" y="4221088"/>
            <a:ext cx="288032" cy="2787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 rot="10800000" flipV="1">
            <a:off x="2267744" y="5589240"/>
            <a:ext cx="288032" cy="2787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23528" y="1268760"/>
          <a:ext cx="8496946" cy="4968554"/>
        </p:xfrm>
        <a:graphic>
          <a:graphicData uri="http://schemas.openxmlformats.org/drawingml/2006/table">
            <a:tbl>
              <a:tblPr/>
              <a:tblGrid>
                <a:gridCol w="930843"/>
                <a:gridCol w="817712"/>
                <a:gridCol w="817890"/>
                <a:gridCol w="817712"/>
                <a:gridCol w="817890"/>
                <a:gridCol w="817712"/>
                <a:gridCol w="817890"/>
                <a:gridCol w="889397"/>
                <a:gridCol w="889397"/>
                <a:gridCol w="880503"/>
              </a:tblGrid>
              <a:tr h="9880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추락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협착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낙하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비래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충돌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감전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붕괴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기타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796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2009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101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41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13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14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2010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108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42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18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13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2011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89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30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24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2012.6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27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endParaRPr lang="en-US" sz="14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</a:t>
                      </a:r>
                      <a:endParaRPr lang="en-US" sz="14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계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325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120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62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43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33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15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4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47</a:t>
                      </a:r>
                      <a:endParaRPr 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건설현장 재해발생 현황 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(2009~2012.6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월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36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건설현장 재해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지난 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년간 </a:t>
            </a:r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44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명 사망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51520" y="1484784"/>
          <a:ext cx="8496944" cy="4736592"/>
        </p:xfrm>
        <a:graphic>
          <a:graphicData uri="http://schemas.openxmlformats.org/drawingml/2006/table">
            <a:tbl>
              <a:tblPr/>
              <a:tblGrid>
                <a:gridCol w="1462998"/>
                <a:gridCol w="1462998"/>
                <a:gridCol w="1462998"/>
                <a:gridCol w="1498551"/>
                <a:gridCol w="1498551"/>
                <a:gridCol w="1110848"/>
              </a:tblGrid>
              <a:tr h="65835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연도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재해건수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재해자수</a:t>
                      </a:r>
                      <a:r>
                        <a:rPr lang="en-US" altLang="ko-KR" sz="2400" b="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2400" b="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명</a:t>
                      </a:r>
                      <a:r>
                        <a:rPr lang="en-US" altLang="ko-KR" sz="2400" b="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600" b="0" kern="0" spc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비고</a:t>
                      </a:r>
                      <a:endParaRPr lang="ko-KR" altLang="en-US" sz="1600" b="0" kern="0" spc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583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사망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부상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2009</a:t>
                      </a:r>
                      <a:endParaRPr lang="en-US" sz="28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101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15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92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107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　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2010</a:t>
                      </a:r>
                      <a:endParaRPr lang="en-US" sz="28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108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110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　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2011</a:t>
                      </a:r>
                      <a:endParaRPr lang="en-US" sz="28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80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　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2012. 6.</a:t>
                      </a:r>
                      <a:endParaRPr lang="en-US" sz="28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27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18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27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합계</a:t>
                      </a:r>
                      <a:endParaRPr lang="ko-KR" altLang="en-US" sz="28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325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44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289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333</a:t>
                      </a:r>
                      <a:endParaRPr lang="en-US" sz="1600" kern="0" spc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　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92280" y="10527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(2009~2012.6</a:t>
            </a:r>
            <a:r>
              <a:rPr lang="ko-KR" altLang="en-US" dirty="0" smtClean="0"/>
              <a:t>월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52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752" y="260647"/>
            <a:ext cx="9036496" cy="12349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LH</a:t>
            </a:r>
            <a:r>
              <a:rPr lang="ko-KR" altLang="en-US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공사 본사</a:t>
            </a:r>
            <a:r>
              <a:rPr lang="en-US" altLang="ko-KR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지하 </a:t>
            </a:r>
            <a:r>
              <a:rPr lang="ko-KR" altLang="en-US" sz="4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화재발생시 </a:t>
            </a:r>
            <a:r>
              <a:rPr lang="en-US" altLang="ko-KR" sz="4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4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무방비</a:t>
            </a:r>
            <a:r>
              <a:rPr lang="en-US" altLang="ko-KR" sz="4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상태</a:t>
            </a:r>
            <a:endParaRPr lang="ko-KR" altLang="en-US" sz="2800" dirty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010" y="2555981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○ 지하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~ 4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제연설비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설치돼 있으나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모든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방화문에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   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벽돌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고임목 등으로 강제 고정시켜 개방한 상태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불법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010" y="369726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○ 지하주차장 화재발생시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비상계단으로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유독가스가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대량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유입되고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비상계단으로 대피하는 인명의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질식사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79512" y="2217118"/>
            <a:ext cx="8769458" cy="2960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오른쪽 화살표 6"/>
          <p:cNvSpPr/>
          <p:nvPr/>
        </p:nvSpPr>
        <p:spPr>
          <a:xfrm>
            <a:off x="885709" y="5707502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71600" y="559513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자체 건물 유지</a:t>
            </a:r>
            <a:r>
              <a:rPr lang="en-US" altLang="ko-KR" sz="32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32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관리 시급 개선해야</a:t>
            </a:r>
            <a:endParaRPr lang="ko-KR" altLang="en-US" sz="32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3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" y="1268760"/>
            <a:ext cx="4435156" cy="544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562237" y="5778288"/>
            <a:ext cx="4413501" cy="838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◀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지하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층</a:t>
            </a:r>
            <a:r>
              <a:rPr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주차장과</a:t>
            </a:r>
            <a:endParaRPr lang="en-US" altLang="ko-KR" sz="240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승강장 입구 개방상태</a:t>
            </a:r>
            <a:endParaRPr lang="ko-KR" altLang="en-US" sz="24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92" y="1268760"/>
            <a:ext cx="441562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타원 3"/>
          <p:cNvSpPr/>
          <p:nvPr/>
        </p:nvSpPr>
        <p:spPr>
          <a:xfrm>
            <a:off x="3229595" y="5693283"/>
            <a:ext cx="936104" cy="100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827584" y="1862935"/>
            <a:ext cx="1944216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2751286" y="2903174"/>
            <a:ext cx="1892722" cy="9900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/>
          <p:cNvSpPr txBox="1">
            <a:spLocks/>
          </p:cNvSpPr>
          <p:nvPr/>
        </p:nvSpPr>
        <p:spPr>
          <a:xfrm>
            <a:off x="529208" y="58560"/>
            <a:ext cx="8229600" cy="1076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LH</a:t>
            </a:r>
            <a:r>
              <a:rPr lang="ko-KR" altLang="en-US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본사 지하 승강장</a:t>
            </a:r>
            <a:r>
              <a:rPr lang="en-US" altLang="ko-KR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·</a:t>
            </a:r>
            <a:r>
              <a:rPr lang="ko-KR" altLang="en-US" sz="3200" noProof="0" dirty="0" err="1" smtClean="0">
                <a:latin typeface="HY헤드라인M" pitchFamily="18" charset="-127"/>
                <a:ea typeface="HY헤드라인M" pitchFamily="18" charset="-127"/>
                <a:cs typeface="+mj-cs"/>
              </a:rPr>
              <a:t>제연구역</a:t>
            </a:r>
            <a:r>
              <a:rPr lang="ko-KR" altLang="en-US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 비상계단</a:t>
            </a:r>
            <a:endParaRPr lang="en-US" altLang="ko-KR" sz="3200" noProof="0" dirty="0" smtClean="0"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유지</a:t>
            </a:r>
            <a:r>
              <a:rPr lang="en-US" altLang="ko-KR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·</a:t>
            </a:r>
            <a:r>
              <a:rPr lang="ko-KR" altLang="en-US" sz="3200" noProof="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관리실태 </a:t>
            </a:r>
            <a:r>
              <a:rPr lang="en-US" altLang="ko-KR" sz="3200" noProof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3200" noProof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금일 </a:t>
            </a:r>
            <a:r>
              <a:rPr lang="en-US" altLang="ko-KR" sz="3200" noProof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11</a:t>
            </a:r>
            <a:r>
              <a:rPr lang="ko-KR" altLang="en-US" sz="3200" noProof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시 현재</a:t>
            </a:r>
            <a:r>
              <a:rPr lang="en-US" altLang="ko-KR" sz="3200" noProof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9553" y="4594553"/>
            <a:ext cx="475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latin typeface="HY헤드라인M" pitchFamily="18" charset="-127"/>
                <a:ea typeface="HY헤드라인M" pitchFamily="18" charset="-127"/>
              </a:rPr>
              <a:t>▲ </a:t>
            </a:r>
            <a:r>
              <a:rPr lang="ko-KR" altLang="en-US" sz="23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소방용방화문</a:t>
            </a:r>
            <a:r>
              <a:rPr lang="ko-KR" altLang="en-US" sz="2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3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개방금지 </a:t>
            </a:r>
            <a:r>
              <a:rPr lang="ko-KR" altLang="en-US" sz="23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안내문</a:t>
            </a:r>
            <a:endParaRPr lang="ko-KR" altLang="en-US" sz="23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330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" y="9593"/>
            <a:ext cx="9129428" cy="684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타원 5"/>
          <p:cNvSpPr/>
          <p:nvPr/>
        </p:nvSpPr>
        <p:spPr>
          <a:xfrm>
            <a:off x="6516216" y="5229200"/>
            <a:ext cx="1512168" cy="1544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7413" y="188640"/>
            <a:ext cx="910129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&lt; 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지하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층 승강장과 비상계단 개방상태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27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91" y="-25686"/>
            <a:ext cx="4611699" cy="688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75" y="-25686"/>
            <a:ext cx="4572000" cy="688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타원 5"/>
          <p:cNvSpPr/>
          <p:nvPr/>
        </p:nvSpPr>
        <p:spPr>
          <a:xfrm>
            <a:off x="971600" y="4494622"/>
            <a:ext cx="1139314" cy="1111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>
            <a:stCxn id="6" idx="6"/>
          </p:cNvCxnSpPr>
          <p:nvPr/>
        </p:nvCxnSpPr>
        <p:spPr>
          <a:xfrm flipV="1">
            <a:off x="2110914" y="4062574"/>
            <a:ext cx="3973254" cy="98757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제목 1"/>
          <p:cNvSpPr txBox="1">
            <a:spLocks/>
          </p:cNvSpPr>
          <p:nvPr/>
        </p:nvSpPr>
        <p:spPr>
          <a:xfrm>
            <a:off x="-25291" y="44624"/>
            <a:ext cx="915259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&lt; </a:t>
            </a:r>
            <a:r>
              <a:rPr lang="ko-KR" altLang="en-US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지하 </a:t>
            </a:r>
            <a:r>
              <a:rPr lang="en-US" altLang="ko-KR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층 </a:t>
            </a:r>
            <a:r>
              <a:rPr lang="ko-KR" altLang="en-US" sz="3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제연구역내</a:t>
            </a:r>
            <a:r>
              <a:rPr lang="ko-KR" altLang="en-US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출입방화문</a:t>
            </a:r>
            <a:r>
              <a:rPr lang="ko-KR" altLang="en-US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벽돌 고임 상태</a:t>
            </a:r>
            <a:r>
              <a:rPr lang="en-US" altLang="ko-KR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9287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9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81" y="1196752"/>
            <a:ext cx="5299993" cy="397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타원 5"/>
          <p:cNvSpPr/>
          <p:nvPr/>
        </p:nvSpPr>
        <p:spPr>
          <a:xfrm>
            <a:off x="3779912" y="5496692"/>
            <a:ext cx="1139314" cy="1111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/>
          <p:nvPr/>
        </p:nvCxnSpPr>
        <p:spPr>
          <a:xfrm flipV="1">
            <a:off x="4660839" y="4149080"/>
            <a:ext cx="847265" cy="134761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/>
          <p:cNvSpPr txBox="1">
            <a:spLocks/>
          </p:cNvSpPr>
          <p:nvPr/>
        </p:nvSpPr>
        <p:spPr>
          <a:xfrm>
            <a:off x="-94112" y="152676"/>
            <a:ext cx="923811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지하 </a:t>
            </a:r>
            <a:r>
              <a:rPr lang="en-US" altLang="ko-K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층 </a:t>
            </a:r>
            <a:r>
              <a:rPr lang="ko-KR" alt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제연구역내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출입방화문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벽돌고임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상태</a:t>
            </a: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&gt;</a:t>
            </a:r>
            <a:endParaRPr lang="ko-KR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28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67544" y="21382"/>
            <a:ext cx="8229600" cy="527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PF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사업 총괄현황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  <a:cs typeface="+mj-cs"/>
              </a:rPr>
              <a:t>(2012.9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  <a:cs typeface="+mj-cs"/>
              </a:rPr>
              <a:t>현재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859916"/>
              </p:ext>
            </p:extLst>
          </p:nvPr>
        </p:nvGraphicFramePr>
        <p:xfrm>
          <a:off x="227856" y="692696"/>
          <a:ext cx="8708975" cy="5832648"/>
        </p:xfrm>
        <a:graphic>
          <a:graphicData uri="http://schemas.openxmlformats.org/drawingml/2006/table">
            <a:tbl>
              <a:tblPr/>
              <a:tblGrid>
                <a:gridCol w="1436166"/>
                <a:gridCol w="1008112"/>
                <a:gridCol w="864096"/>
                <a:gridCol w="720080"/>
                <a:gridCol w="936104"/>
                <a:gridCol w="936104"/>
                <a:gridCol w="2808313"/>
              </a:tblGrid>
              <a:tr h="24491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지 구 명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(SPC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명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사업면적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건축연면적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총사업비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토지비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출자현황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사업기간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진행현황 및 처리계획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</a:tr>
              <a:tr h="177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자본금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출자현황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292" marR="5292" marT="5292" marB="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성남판교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알파돔시티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356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50,147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(23,601)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4,637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1,290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(27.8%)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07.12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18.12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(11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546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자산선매입을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통한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경영정상화방안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주상복합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12.10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월 착공예정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화성동탄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메타폴리스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246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15,850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(3,084)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528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105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(19.9%)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04.4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11.3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46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단계사업계획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협의중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아산배방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펜타포트개발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171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12,016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(2,382)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603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120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(19.9%)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05.12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(7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주상복합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완료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(‘11.10)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단계 사업계획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조정중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파주운정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유니온아크개발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318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26,431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(8,132)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830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165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(19.9%)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08.6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14.12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국토부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PF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조정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협의중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광명역세권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엠시에타개발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163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12,449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(3,354)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521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106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(20.3%)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06.8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15.12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국토부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PF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조정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협의중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남양주별내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메가볼시티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97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9,009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(2,579)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605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85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(14.0%)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08.9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16.12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자금조달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완료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(‘12.7)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-6096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PF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조정 확정으로 사업계획변경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추진중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대전엑스포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스마트시티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167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9,330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(1,754)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476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95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(19.9%)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04.6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09.12</a:t>
                      </a:r>
                      <a:endParaRPr lang="ko-KR" alt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(5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6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단계 업무복합부지 착공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상업복합부지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매각추진중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용인동백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쥬네브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64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4,460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(958)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329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145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(44.0%)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'03.5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'08.12</a:t>
                      </a:r>
                      <a:endParaRPr lang="ko-KR" alt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(5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7</a:t>
                      </a: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월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사업정상화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방안 시행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-6096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상가임대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등을 통한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활성화방안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추진중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용인동백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모닝브릿지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8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1,990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(474)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120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23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(19.9%)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05.6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12.6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(7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토지비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회수완료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미분양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해소 후 청산추진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5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서울남부교정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비채누리개발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신축 </a:t>
                      </a: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24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en-US" altLang="ko-KR" sz="1200" b="1" kern="0" spc="0" dirty="0" smtClean="0">
                        <a:solidFill>
                          <a:srgbClr val="000000"/>
                        </a:solidFill>
                        <a:latin typeface="휴먼명조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이적 </a:t>
                      </a: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134</a:t>
                      </a:r>
                      <a:r>
                        <a:rPr lang="ko-KR" altLang="en-US" sz="12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16,322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(5,879)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291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49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(16.7%)</a:t>
                      </a:r>
                      <a:endParaRPr lang="en-US" sz="1100" b="1" kern="0" spc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‘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08.6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’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15.12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(7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개월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2139" marR="2139" marT="2139" marB="2139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사업계획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조정협의중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고도완화 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제한 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추진중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02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개 사업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1,724</a:t>
                      </a:r>
                      <a:r>
                        <a:rPr lang="ko-KR" altLang="en-US" sz="1400" b="1" kern="0" spc="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천평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158,004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(52,197)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8,940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2,182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292" marR="5292" marT="5292" marB="529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매년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증가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하는 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LH 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금융부채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58588"/>
              </p:ext>
            </p:extLst>
          </p:nvPr>
        </p:nvGraphicFramePr>
        <p:xfrm>
          <a:off x="467544" y="1268760"/>
          <a:ext cx="8208914" cy="5040560"/>
        </p:xfrm>
        <a:graphic>
          <a:graphicData uri="http://schemas.openxmlformats.org/drawingml/2006/table">
            <a:tbl>
              <a:tblPr/>
              <a:tblGrid>
                <a:gridCol w="360040"/>
                <a:gridCol w="2132790"/>
                <a:gridCol w="1429021"/>
                <a:gridCol w="1429021"/>
                <a:gridCol w="1429021"/>
                <a:gridCol w="1429021"/>
              </a:tblGrid>
              <a:tr h="575372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r>
                        <a:rPr lang="en-US" altLang="ko-KR" sz="16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6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조원</a:t>
                      </a:r>
                      <a:r>
                        <a:rPr lang="en-US" altLang="ko-KR" sz="16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‘</a:t>
                      </a:r>
                      <a:r>
                        <a:rPr lang="en-US" altLang="ko-KR" sz="1800" b="1" kern="0" spc="-3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09.9(</a:t>
                      </a:r>
                      <a:r>
                        <a:rPr lang="ko-KR" altLang="en-US" sz="1800" b="1" kern="0" spc="-3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통합</a:t>
                      </a:r>
                      <a:r>
                        <a:rPr lang="en-US" altLang="ko-KR" sz="1800" b="1" kern="0" spc="-3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'09.12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-3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  <a:endParaRPr lang="en-US" sz="1200" kern="0" spc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2796">
                <a:tc>
                  <a:txBody>
                    <a:bodyPr/>
                    <a:lstStyle/>
                    <a:p>
                      <a:pPr marL="0" marR="0" indent="12954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6096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자산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128.1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130.0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147.9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033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158.5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6985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부채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107.9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109.2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121.5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130.6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06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-30" dirty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8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금융부채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72.2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75.1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91.6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97.8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537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06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-30" dirty="0">
                          <a:solidFill>
                            <a:srgbClr val="000000"/>
                          </a:solidFill>
                          <a:latin typeface="휴먼명조"/>
                        </a:rPr>
                        <a:t>- </a:t>
                      </a:r>
                      <a:r>
                        <a:rPr lang="ko-KR" altLang="en-US" sz="1800" b="1" kern="0" spc="-30" dirty="0" err="1">
                          <a:solidFill>
                            <a:srgbClr val="000000"/>
                          </a:solidFill>
                          <a:latin typeface="휴먼명조"/>
                          <a:ea typeface="휴먼명조"/>
                        </a:rPr>
                        <a:t>비금융부채</a:t>
                      </a:r>
                      <a:endParaRPr lang="ko-KR" altLang="en-US" sz="1800" b="1" kern="0" spc="-3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35.7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34.1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29.9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32.8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32">
                <a:tc>
                  <a:txBody>
                    <a:bodyPr/>
                    <a:lstStyle/>
                    <a:p>
                      <a:pPr marL="0" marR="0" indent="12954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6096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자본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20.2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20.8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26.4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27.9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32">
                <a:tc gridSpan="2">
                  <a:txBody>
                    <a:bodyPr/>
                    <a:lstStyle/>
                    <a:p>
                      <a:pPr marL="0" marR="0" indent="2082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부채비율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534%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524%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461%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468%</a:t>
                      </a:r>
                      <a:endParaRPr lang="en-US" sz="11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32">
                <a:tc gridSpan="2">
                  <a:txBody>
                    <a:bodyPr/>
                    <a:lstStyle/>
                    <a:p>
                      <a:pPr marL="0" marR="0" indent="2082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3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 b="1" kern="0" spc="-30" dirty="0">
                          <a:solidFill>
                            <a:srgbClr val="000000"/>
                          </a:solidFill>
                          <a:ea typeface="휴먼명조"/>
                        </a:rPr>
                        <a:t>금융부채비율</a:t>
                      </a:r>
                      <a:r>
                        <a:rPr lang="en-US" altLang="ko-KR" sz="1600" b="1" kern="0" spc="-3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357%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360%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347%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94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350%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1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4401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용인동백 </a:t>
            </a:r>
            <a:r>
              <a:rPr lang="ko-KR" altLang="en-US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쥬네브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모습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주말에도 인적이 </a:t>
            </a:r>
            <a:r>
              <a:rPr lang="ko-KR" altLang="en-US" sz="31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거의 없고</a:t>
            </a:r>
            <a:r>
              <a:rPr lang="en-US" altLang="ko-KR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대부분 미분양 상태임</a:t>
            </a:r>
            <a:endParaRPr lang="ko-KR" altLang="en-US" dirty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5841" name="_x153864592" descr="EMB00000dc40d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48472" cy="4185927"/>
          </a:xfrm>
          <a:prstGeom prst="rect">
            <a:avLst/>
          </a:prstGeom>
          <a:noFill/>
        </p:spPr>
      </p:pic>
      <p:pic>
        <p:nvPicPr>
          <p:cNvPr id="35843" name="_x158786928" descr="EMB00000dc40d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240436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5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67544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최근 </a:t>
            </a: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5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년간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민간건설사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ko-KR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택지분양금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현황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39552" y="1196752"/>
          <a:ext cx="8064898" cy="4805344"/>
        </p:xfrm>
        <a:graphic>
          <a:graphicData uri="http://schemas.openxmlformats.org/drawingml/2006/table">
            <a:tbl>
              <a:tblPr/>
              <a:tblGrid>
                <a:gridCol w="1313569"/>
                <a:gridCol w="1313569"/>
                <a:gridCol w="1313569"/>
                <a:gridCol w="1313569"/>
                <a:gridCol w="1405311"/>
                <a:gridCol w="1405311"/>
              </a:tblGrid>
              <a:tr h="20485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공급금액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a)</a:t>
                      </a:r>
                      <a:endParaRPr 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수납금액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b)</a:t>
                      </a:r>
                      <a:endParaRPr 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미납금액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8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연체금액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c)</a:t>
                      </a:r>
                      <a:endParaRPr 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6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납기미도래액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(=a-b-c)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</a:tr>
              <a:tr h="20485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99,091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38,502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25,511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35,722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원 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99,091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38,448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24,920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35,722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약정이자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24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연체이자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48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568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75,095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37,927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25,674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12,834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원 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75,095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37,811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24,450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12,834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약정이자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17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연체이자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98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1,222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2010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82,604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35,089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27,229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23,019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원 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82,604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35,001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24,583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23,019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약정이자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연체이자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82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2,644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59,995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27,326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19,446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16,557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원 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59,995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26,249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17,188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16,557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약정이자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연체이자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1,076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2,256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2012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(7.31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기준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25,226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13,274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8,527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5,141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원 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25,226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12,761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7,323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5,141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약정이자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a typeface="휴먼명조"/>
                        </a:rPr>
                        <a:t>연체이자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512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1,200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3616" marR="13616" marT="13616" marB="136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9087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ko-KR" altLang="en-US" sz="1200" dirty="0" smtClean="0"/>
              <a:t>단위</a:t>
            </a:r>
            <a:r>
              <a:rPr lang="en-US" altLang="ko-KR" sz="1200" dirty="0" smtClean="0"/>
              <a:t>: </a:t>
            </a:r>
            <a:r>
              <a:rPr lang="ko-KR" altLang="en-US" sz="1200" dirty="0" err="1" smtClean="0"/>
              <a:t>억원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6165304"/>
            <a:ext cx="5976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sz="1050" b="1" dirty="0" smtClean="0"/>
              <a:t>* </a:t>
            </a:r>
            <a:r>
              <a:rPr lang="ko-KR" altLang="en-US" sz="1050" b="1" dirty="0" err="1" smtClean="0"/>
              <a:t>납기미도래</a:t>
            </a:r>
            <a:r>
              <a:rPr lang="ko-KR" altLang="en-US" sz="1050" b="1" dirty="0" smtClean="0"/>
              <a:t> 금액 </a:t>
            </a:r>
            <a:r>
              <a:rPr lang="en-US" altLang="ko-KR" sz="1050" b="1" dirty="0" smtClean="0"/>
              <a:t>= </a:t>
            </a:r>
            <a:r>
              <a:rPr lang="ko-KR" altLang="en-US" sz="1050" b="1" dirty="0" smtClean="0"/>
              <a:t>공급금액</a:t>
            </a:r>
            <a:r>
              <a:rPr lang="en-US" altLang="ko-KR" sz="1050" b="1" dirty="0" smtClean="0"/>
              <a:t>(</a:t>
            </a:r>
            <a:r>
              <a:rPr lang="ko-KR" altLang="en-US" sz="1050" b="1" dirty="0" smtClean="0"/>
              <a:t>원금</a:t>
            </a:r>
            <a:r>
              <a:rPr lang="en-US" altLang="ko-KR" sz="1050" b="1" dirty="0" smtClean="0"/>
              <a:t>) - </a:t>
            </a:r>
            <a:r>
              <a:rPr lang="ko-KR" altLang="en-US" sz="1050" b="1" dirty="0" smtClean="0"/>
              <a:t>수납금액</a:t>
            </a:r>
            <a:r>
              <a:rPr lang="en-US" altLang="ko-KR" sz="1050" b="1" dirty="0" smtClean="0"/>
              <a:t>(</a:t>
            </a:r>
            <a:r>
              <a:rPr lang="ko-KR" altLang="en-US" sz="1050" b="1" dirty="0" smtClean="0"/>
              <a:t>원금</a:t>
            </a:r>
            <a:r>
              <a:rPr lang="en-US" altLang="ko-KR" sz="1050" b="1" dirty="0" smtClean="0"/>
              <a:t>) - </a:t>
            </a:r>
            <a:r>
              <a:rPr lang="ko-KR" altLang="en-US" sz="1050" b="1" dirty="0" smtClean="0"/>
              <a:t>연체금액</a:t>
            </a:r>
            <a:r>
              <a:rPr lang="en-US" altLang="ko-KR" sz="1050" b="1" dirty="0" smtClean="0"/>
              <a:t>(</a:t>
            </a:r>
            <a:r>
              <a:rPr lang="ko-KR" altLang="en-US" sz="1050" b="1" dirty="0" smtClean="0"/>
              <a:t>원금</a:t>
            </a:r>
            <a:r>
              <a:rPr lang="en-US" altLang="ko-KR" sz="1050" b="1" dirty="0" smtClean="0"/>
              <a:t>)</a:t>
            </a:r>
            <a:endParaRPr lang="ko-KR" altLang="en-US" sz="1050" b="1" dirty="0" smtClean="0"/>
          </a:p>
          <a:p>
            <a:pPr fontAlgn="base" latinLnBrk="1"/>
            <a:r>
              <a:rPr lang="ko-KR" altLang="en-US" sz="1050" b="1" dirty="0" smtClean="0"/>
              <a:t>** 미납금액 </a:t>
            </a:r>
            <a:r>
              <a:rPr lang="en-US" altLang="ko-KR" sz="1050" b="1" dirty="0" smtClean="0"/>
              <a:t>= </a:t>
            </a:r>
            <a:r>
              <a:rPr lang="ko-KR" altLang="en-US" sz="1050" b="1" dirty="0" smtClean="0"/>
              <a:t>연체금액 </a:t>
            </a:r>
            <a:r>
              <a:rPr lang="en-US" altLang="ko-KR" sz="1050" b="1" dirty="0" smtClean="0"/>
              <a:t>+ </a:t>
            </a:r>
            <a:r>
              <a:rPr lang="ko-KR" altLang="en-US" sz="1050" b="1" dirty="0" err="1" smtClean="0"/>
              <a:t>납기미도래</a:t>
            </a:r>
            <a:r>
              <a:rPr lang="ko-KR" altLang="en-US" sz="1050" b="1" dirty="0" smtClean="0"/>
              <a:t> 금액</a:t>
            </a:r>
          </a:p>
        </p:txBody>
      </p:sp>
    </p:spTree>
    <p:extLst>
      <p:ext uri="{BB962C8B-B14F-4D97-AF65-F5344CB8AC3E}">
        <p14:creationId xmlns:p14="http://schemas.microsoft.com/office/powerpoint/2010/main" val="12569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6008"/>
              </p:ext>
            </p:extLst>
          </p:nvPr>
        </p:nvGraphicFramePr>
        <p:xfrm>
          <a:off x="179512" y="980728"/>
          <a:ext cx="8784976" cy="5618152"/>
        </p:xfrm>
        <a:graphic>
          <a:graphicData uri="http://schemas.openxmlformats.org/drawingml/2006/table">
            <a:tbl>
              <a:tblPr/>
              <a:tblGrid>
                <a:gridCol w="2341552"/>
                <a:gridCol w="2341552"/>
                <a:gridCol w="2050936"/>
                <a:gridCol w="2050936"/>
              </a:tblGrid>
              <a:tr h="5283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296" marR="17296" marT="17296" marB="1729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용도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필지수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면적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천㎡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36542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원형지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 미분양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공동주택용지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61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8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단독주택용지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블록형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6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76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137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조성지 미분양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공동주택용지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251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10,114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단독주택용지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5,194 </a:t>
                      </a:r>
                      <a:endParaRPr 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2,537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상업업무시설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1,295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2,323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산업유통시설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899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7,761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공공시설용지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188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1,353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 타 용 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775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4,545 </a:t>
                      </a: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a typeface="휴먼명조"/>
                        </a:rPr>
                        <a:t>소 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8,602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28,633 </a:t>
                      </a:r>
                      <a:endParaRPr lang="en-US" sz="12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합 계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8,609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28,770 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296" marR="17296" marT="17296" marB="1729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미분양 현황 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(2012.8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월 기준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06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0801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미분양 현황 </a:t>
            </a:r>
            <a:r>
              <a:rPr lang="en-US" altLang="ko-KR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주택 및 상가</a:t>
            </a:r>
            <a:r>
              <a:rPr lang="en-US" altLang="ko-KR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, 2012. 8</a:t>
            </a:r>
            <a:r>
              <a:rPr lang="ko-KR" altLang="en-US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월 기준</a:t>
            </a:r>
            <a:r>
              <a:rPr lang="en-US" altLang="ko-KR" sz="31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3100" dirty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192904"/>
              </p:ext>
            </p:extLst>
          </p:nvPr>
        </p:nvGraphicFramePr>
        <p:xfrm>
          <a:off x="467544" y="1268760"/>
          <a:ext cx="8208912" cy="5256580"/>
        </p:xfrm>
        <a:graphic>
          <a:graphicData uri="http://schemas.openxmlformats.org/drawingml/2006/table">
            <a:tbl>
              <a:tblPr/>
              <a:tblGrid>
                <a:gridCol w="2736247"/>
                <a:gridCol w="2736247"/>
                <a:gridCol w="2736418"/>
              </a:tblGrid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주택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호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상가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호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7,175</a:t>
                      </a:r>
                      <a:endParaRPr lang="en-US" sz="14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93</a:t>
                      </a:r>
                      <a:endParaRPr lang="en-US" sz="140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서울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67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경기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4,719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54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부산울산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인천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371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강원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228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충북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17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대전충남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406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전북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광주전남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823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대구경북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544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경남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제주</a:t>
                      </a:r>
                    </a:p>
                  </a:txBody>
                  <a:tcPr marL="14734" marR="14734" marT="14734" marB="14734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</a:p>
                  </a:txBody>
                  <a:tcPr marL="14734" marR="14734" marT="14734" marB="14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9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5002" y="26064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신도시 해제관련 후속조치 이행</a:t>
            </a:r>
            <a:endParaRPr lang="ko-KR" altLang="en-US" sz="4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044" y="1408707"/>
            <a:ext cx="8126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</a:t>
            </a:r>
            <a:r>
              <a:rPr lang="ko-KR" altLang="en-US" sz="28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북천안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I.C  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연결도로</a:t>
            </a:r>
            <a:endParaRPr lang="en-US" altLang="ko-KR" sz="28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</a:t>
            </a:r>
            <a:r>
              <a:rPr lang="ko-KR" altLang="en-US" sz="28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탕정전철역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신설</a:t>
            </a:r>
            <a:endParaRPr lang="en-US" altLang="ko-KR" sz="28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자동 </a:t>
            </a:r>
            <a:r>
              <a:rPr lang="ko-KR" altLang="en-US" sz="28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크린넷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집하장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시설 및 운영 개선</a:t>
            </a:r>
            <a:endParaRPr lang="en-US" altLang="ko-KR" sz="28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56" y="3717032"/>
            <a:ext cx="3888432" cy="209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3717032"/>
            <a:ext cx="3707904" cy="286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95536" y="1221972"/>
            <a:ext cx="8496944" cy="2304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296516" y="3501008"/>
            <a:ext cx="856895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택지개발지구 단독주택지 지역우선 배정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840" y="4365104"/>
            <a:ext cx="7920880" cy="193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</a:t>
            </a:r>
            <a:r>
              <a:rPr lang="en-US" altLang="ko-KR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LH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에서 분양하고 단독주택 용지의 경우</a:t>
            </a:r>
            <a:endParaRPr lang="en-US" altLang="ko-KR" sz="28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    전국 분양보다 당해 지역 우선 배정 강화</a:t>
            </a:r>
            <a:endParaRPr lang="en-US" altLang="ko-KR" sz="28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    (</a:t>
            </a:r>
            <a:r>
              <a:rPr lang="ko-KR" altLang="en-US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무주택 세대주 등</a:t>
            </a:r>
            <a:r>
              <a:rPr lang="en-US" altLang="ko-KR" sz="28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84176" y="1886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황해경제자유구역 촉진</a:t>
            </a:r>
            <a:endParaRPr lang="ko-KR" altLang="en-US" sz="4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544" y="126876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추진현황</a:t>
            </a:r>
            <a:endParaRPr lang="en-US" altLang="ko-KR" sz="32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◎  문제점 및 대책</a:t>
            </a:r>
            <a:endParaRPr lang="en-US" altLang="ko-KR" sz="32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1124745"/>
            <a:ext cx="2656036" cy="191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539552" y="980728"/>
            <a:ext cx="7920880" cy="2232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39552" y="4416096"/>
            <a:ext cx="7920880" cy="2109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58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84176" y="332656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400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세종시</a:t>
            </a:r>
            <a:r>
              <a:rPr lang="ko-KR" altLang="en-US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건설 지원 관련</a:t>
            </a:r>
            <a:endParaRPr lang="ko-KR" altLang="en-US" sz="4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059684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100" dirty="0" smtClean="0">
                <a:latin typeface="HY견고딕" pitchFamily="18" charset="-127"/>
                <a:ea typeface="HY견고딕" pitchFamily="18" charset="-127"/>
              </a:rPr>
              <a:t>□  생활편익시설 조기설치 유도로 </a:t>
            </a:r>
            <a:r>
              <a:rPr lang="ko-KR" altLang="en-US" sz="31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정주여건 마련</a:t>
            </a:r>
            <a:endParaRPr lang="en-US" altLang="ko-KR" sz="3100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100" dirty="0" smtClean="0">
                <a:latin typeface="HY견고딕" pitchFamily="18" charset="-127"/>
                <a:ea typeface="HY견고딕" pitchFamily="18" charset="-127"/>
              </a:rPr>
              <a:t>□  추진중인 </a:t>
            </a:r>
            <a:r>
              <a:rPr lang="ko-KR" altLang="en-US" sz="31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기반시설 공사 조기 완공</a:t>
            </a:r>
            <a:endParaRPr lang="en-US" altLang="ko-KR" sz="3100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31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100" dirty="0" smtClean="0">
                <a:latin typeface="HY견고딕" pitchFamily="18" charset="-127"/>
                <a:ea typeface="HY견고딕" pitchFamily="18" charset="-127"/>
              </a:rPr>
              <a:t>* </a:t>
            </a:r>
            <a:r>
              <a:rPr lang="ko-KR" altLang="en-US" sz="3100" dirty="0" smtClean="0">
                <a:latin typeface="HY견고딕" pitchFamily="18" charset="-127"/>
                <a:ea typeface="HY견고딕" pitchFamily="18" charset="-127"/>
              </a:rPr>
              <a:t>방음벽 공사 관련 민원사항</a:t>
            </a:r>
            <a:endParaRPr lang="ko-KR" altLang="en-US" sz="3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2008" y="1700808"/>
            <a:ext cx="8964488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0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84176" y="1886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우리말 </a:t>
            </a:r>
            <a:r>
              <a:rPr lang="en-US" altLang="ko-KR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APT</a:t>
            </a:r>
            <a:r>
              <a:rPr lang="ko-KR" altLang="en-US" sz="4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명칭 확산</a:t>
            </a:r>
            <a:endParaRPr lang="ko-KR" altLang="en-US" sz="4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360" y="1196752"/>
            <a:ext cx="914501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□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LH 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및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민간건설사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외국어 사용 다수</a:t>
            </a:r>
            <a:endParaRPr lang="en-US" altLang="ko-KR" sz="3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2" y="3192552"/>
            <a:ext cx="8759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휴먼명조" pitchFamily="2" charset="-127"/>
                <a:ea typeface="휴먼명조" pitchFamily="2" charset="-127"/>
              </a:rPr>
              <a:t>예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)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휴먼시아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알파돔시티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smtClean="0">
                <a:latin typeface="휴먼명조" pitchFamily="2" charset="-127"/>
                <a:ea typeface="휴먼명조" pitchFamily="2" charset="-127"/>
              </a:rPr>
              <a:t>메타폴리스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펜타포트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유니온아크</a:t>
            </a:r>
            <a:endParaRPr lang="en-US" altLang="ko-KR" sz="2400" b="1" dirty="0" smtClean="0">
              <a:latin typeface="휴먼명조" pitchFamily="2" charset="-127"/>
              <a:ea typeface="휴먼명조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휴먼명조" pitchFamily="2" charset="-127"/>
                <a:ea typeface="휴먼명조" pitchFamily="2" charset="-127"/>
              </a:rPr>
              <a:t>  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엠시에타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메가볼시티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smtClean="0">
                <a:latin typeface="휴먼명조" pitchFamily="2" charset="-127"/>
                <a:ea typeface="휴먼명조" pitchFamily="2" charset="-127"/>
              </a:rPr>
              <a:t>스마트시티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쥬네브</a:t>
            </a:r>
            <a:r>
              <a:rPr lang="en-US" altLang="ko-KR" sz="2400" b="1" dirty="0" smtClean="0">
                <a:latin typeface="휴먼명조" pitchFamily="2" charset="-127"/>
                <a:ea typeface="휴먼명조" pitchFamily="2" charset="-127"/>
              </a:rPr>
              <a:t>, </a:t>
            </a:r>
            <a:r>
              <a:rPr lang="ko-KR" altLang="en-US" sz="2400" b="1" dirty="0" err="1" smtClean="0">
                <a:latin typeface="휴먼명조" pitchFamily="2" charset="-127"/>
                <a:ea typeface="휴먼명조" pitchFamily="2" charset="-127"/>
              </a:rPr>
              <a:t>모닝브릿지</a:t>
            </a:r>
            <a:endParaRPr lang="en-US" altLang="ko-KR" sz="2400" b="1" dirty="0" smtClean="0">
              <a:latin typeface="휴먼명조" pitchFamily="2" charset="-127"/>
              <a:ea typeface="휴먼명조" pitchFamily="2" charset="-127"/>
            </a:endParaRPr>
          </a:p>
          <a:p>
            <a:endParaRPr lang="en-US" altLang="ko-KR" sz="2400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    우리말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APT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및 상가 명칭 사용 규정화하여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LH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선도하에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   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적극권장 필요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＊ 내일 한글날 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(10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77368" y="4816158"/>
            <a:ext cx="288032" cy="274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129704" y="2351226"/>
            <a:ext cx="8928992" cy="42461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40048" y="2510819"/>
            <a:ext cx="850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&lt;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현재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LH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공사가 시행중인 신도시 및 복합상가 명칭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9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75544" y="53982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기  타</a:t>
            </a:r>
            <a:endParaRPr lang="ko-KR" altLang="en-US" sz="5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032" y="2004226"/>
            <a:ext cx="81741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40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실버</a:t>
            </a: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일자리</a:t>
            </a:r>
            <a:r>
              <a:rPr lang="en-US" altLang="ko-KR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청년 일자리 창출</a:t>
            </a:r>
            <a:endParaRPr lang="en-US" altLang="ko-KR" sz="40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4000" dirty="0" err="1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비정규직</a:t>
            </a: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 관리</a:t>
            </a:r>
            <a:endParaRPr lang="en-US" altLang="ko-KR" sz="40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□  「노조」와 지속적인 대화</a:t>
            </a:r>
            <a:endParaRPr lang="ko-KR" altLang="en-US" sz="4000" dirty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1772816"/>
            <a:ext cx="8568952" cy="42484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12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7856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임직원 상여금 및 성과급 지급현황</a:t>
            </a:r>
            <a:endParaRPr lang="ko-KR" altLang="en-US" sz="3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4462"/>
              </p:ext>
            </p:extLst>
          </p:nvPr>
        </p:nvGraphicFramePr>
        <p:xfrm>
          <a:off x="467544" y="1340768"/>
          <a:ext cx="8208912" cy="4968550"/>
        </p:xfrm>
        <a:graphic>
          <a:graphicData uri="http://schemas.openxmlformats.org/drawingml/2006/table">
            <a:tbl>
              <a:tblPr/>
              <a:tblGrid>
                <a:gridCol w="2821822"/>
                <a:gridCol w="2693545"/>
                <a:gridCol w="2693545"/>
              </a:tblGrid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  <a:endParaRPr 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2012.8</a:t>
                      </a:r>
                      <a:endParaRPr 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사장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-50" dirty="0">
                          <a:solidFill>
                            <a:srgbClr val="000000"/>
                          </a:solidFill>
                          <a:latin typeface="휴먼명조"/>
                        </a:rPr>
                        <a:t>115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-50" dirty="0">
                          <a:solidFill>
                            <a:srgbClr val="000000"/>
                          </a:solidFill>
                          <a:latin typeface="휴먼명조"/>
                        </a:rPr>
                        <a:t>121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감사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46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-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상임이사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201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334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2,915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3,454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11,258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11,492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28,821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30,002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33,940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28,403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 등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5,216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4,662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합계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868" marR="17868" marT="17868" marB="17868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latin typeface="휴먼명조"/>
                        </a:rPr>
                        <a:t>82,512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78,468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68" marR="17868" marT="17868" marB="17868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20272" y="100232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단위</a:t>
            </a:r>
            <a:r>
              <a:rPr lang="en-US" altLang="ko-KR" sz="1600" b="1" dirty="0" smtClean="0"/>
              <a:t>: </a:t>
            </a:r>
            <a:r>
              <a:rPr lang="ko-KR" altLang="en-US" sz="1600" b="1" dirty="0" err="1" smtClean="0"/>
              <a:t>백만원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613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직급별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초과인원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발생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323528" y="2060848"/>
          <a:ext cx="8496946" cy="2952329"/>
        </p:xfrm>
        <a:graphic>
          <a:graphicData uri="http://schemas.openxmlformats.org/drawingml/2006/table">
            <a:tbl>
              <a:tblPr/>
              <a:tblGrid>
                <a:gridCol w="925788"/>
                <a:gridCol w="836359"/>
                <a:gridCol w="638251"/>
                <a:gridCol w="638251"/>
                <a:gridCol w="638251"/>
                <a:gridCol w="786832"/>
                <a:gridCol w="836359"/>
                <a:gridCol w="737305"/>
                <a:gridCol w="836359"/>
                <a:gridCol w="885886"/>
                <a:gridCol w="737305"/>
              </a:tblGrid>
              <a:tr h="11464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임원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4/5</a:t>
                      </a: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6/7</a:t>
                      </a: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전문직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별정직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업무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1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협력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F"/>
                    </a:solidFill>
                  </a:tcPr>
                </a:tc>
              </a:tr>
              <a:tr h="6019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정원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6,100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75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428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1,771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3,530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119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133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37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9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현원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6,696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75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461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1,885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3,088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548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226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243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164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9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초과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596</a:t>
                      </a:r>
                      <a:endParaRPr lang="en-US" sz="1200" b="1" kern="0" spc="0" dirty="0">
                        <a:solidFill>
                          <a:srgbClr val="FF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△</a:t>
                      </a:r>
                      <a:r>
                        <a:rPr lang="en-US" altLang="ko-KR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-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33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△</a:t>
                      </a:r>
                      <a:r>
                        <a:rPr lang="en-US" altLang="ko-KR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442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429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226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110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-1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703" marR="17703" marT="17703" marB="17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00192" y="16288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/>
              <a:t>(</a:t>
            </a:r>
            <a:r>
              <a:rPr lang="ko-KR" altLang="en-US" dirty="0" smtClean="0"/>
              <a:t>기준</a:t>
            </a:r>
            <a:r>
              <a:rPr lang="en-US" altLang="ko-KR" dirty="0" smtClean="0"/>
              <a:t>: 2012. 6. 30 </a:t>
            </a:r>
            <a:r>
              <a:rPr lang="ko-KR" altLang="en-US" dirty="0" smtClean="0"/>
              <a:t>현재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11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340768"/>
            <a:ext cx="88569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지난 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30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년간 토지개발과 주택건설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단순주거기능의 획일적 도시 양산</a:t>
            </a:r>
            <a:endParaRPr lang="en-US" altLang="ko-KR" sz="21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명품 신도시 및 미래지향적 주택 건설 위한 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대 혁신  요구사항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67544" y="26064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신도시 건설의 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‘</a:t>
            </a:r>
            <a:r>
              <a:rPr lang="ko-KR" altLang="en-US" sz="36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옅은 빛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’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과 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‘</a:t>
            </a:r>
            <a:r>
              <a:rPr lang="ko-KR" altLang="en-US" sz="3600" dirty="0" smtClean="0">
                <a:solidFill>
                  <a:srgbClr val="80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짙은 그림자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’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708920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① 신도시 개발 수익 및 아파트 분양 원가 투명화 공개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② ‘자체감리제도’ 개선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 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민간사업자 </a:t>
            </a:r>
            <a:r>
              <a:rPr lang="ko-KR" altLang="en-US" b="1" dirty="0" err="1" smtClean="0">
                <a:latin typeface="휴먼명조" pitchFamily="2" charset="-127"/>
                <a:ea typeface="휴먼명조" pitchFamily="2" charset="-127"/>
              </a:rPr>
              <a:t>처럼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 ‘외부감리제도’ 수용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③ </a:t>
            </a:r>
            <a:r>
              <a:rPr lang="ko-KR" altLang="en-US" b="1" dirty="0" err="1" smtClean="0">
                <a:latin typeface="휴먼명조" pitchFamily="2" charset="-127"/>
                <a:ea typeface="휴먼명조" pitchFamily="2" charset="-127"/>
              </a:rPr>
              <a:t>토지강제수용권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·</a:t>
            </a:r>
            <a:r>
              <a:rPr lang="ko-KR" altLang="en-US" b="1" dirty="0" err="1" smtClean="0">
                <a:latin typeface="휴먼명조" pitchFamily="2" charset="-127"/>
                <a:ea typeface="휴먼명조" pitchFamily="2" charset="-127"/>
              </a:rPr>
              <a:t>독점개발사업권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 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- 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공공택지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·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주택 확충 전제 경우만 허용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④ 공공주택지를 제외한 업무 및 상업용지 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– 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철저히 최고가 경쟁입찰 판매</a:t>
            </a:r>
            <a:endParaRPr lang="en-US" altLang="ko-KR" b="1" dirty="0" smtClean="0">
              <a:latin typeface="휴먼명조" pitchFamily="2" charset="-127"/>
              <a:ea typeface="휴먼명조" pitchFamily="2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⑤ 획일적</a:t>
            </a:r>
            <a:r>
              <a:rPr lang="en-US" altLang="ko-KR" b="1" dirty="0" smtClean="0">
                <a:latin typeface="휴먼명조" pitchFamily="2" charset="-127"/>
                <a:ea typeface="휴먼명조" pitchFamily="2" charset="-127"/>
              </a:rPr>
              <a:t>·</a:t>
            </a:r>
            <a:r>
              <a:rPr lang="ko-KR" altLang="en-US" b="1" dirty="0" smtClean="0">
                <a:latin typeface="휴먼명조" pitchFamily="2" charset="-127"/>
                <a:ea typeface="휴먼명조" pitchFamily="2" charset="-127"/>
              </a:rPr>
              <a:t>규격적 건축 구조 및 디자인 획기적 향상</a:t>
            </a:r>
          </a:p>
          <a:p>
            <a:pPr>
              <a:lnSpc>
                <a:spcPct val="150000"/>
              </a:lnSpc>
            </a:pPr>
            <a:endParaRPr lang="ko-KR" altLang="en-US" b="1" dirty="0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2564904"/>
            <a:ext cx="8496944" cy="24482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5157192"/>
            <a:ext cx="8445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민간을 포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함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 주택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건설 문화의 선도적 역할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(Leader)</a:t>
            </a:r>
            <a:endParaRPr lang="en-US" altLang="ko-KR" sz="2400" dirty="0" smtClean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  대한민국을  넘어 세계적 토지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주택 관련 명문 기관화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467544" y="595746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6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61448" cy="478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신도시 건설의 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‘</a:t>
            </a:r>
            <a:r>
              <a:rPr lang="ko-KR" altLang="en-US" sz="36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옅은 빛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’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과 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‘</a:t>
            </a:r>
            <a:r>
              <a:rPr lang="ko-KR" altLang="en-US" sz="3600" dirty="0" smtClean="0">
                <a:solidFill>
                  <a:srgbClr val="80000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짙은 그림자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’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51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해외 신도시 조성 성공 사례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609329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일본 연구학원도시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쓰꾸바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&gt;</a:t>
            </a:r>
            <a:endParaRPr lang="ko-KR" altLang="en-US" sz="24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7" y="1145591"/>
            <a:ext cx="3447199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45591"/>
            <a:ext cx="3888432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2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해외 신도시 조성 성공 사례</a:t>
            </a:r>
            <a:endParaRPr kumimoji="0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1025" name="_x325312392" descr="EMB000017d82d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7991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275335704" descr="EMB000017d82df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27538" cy="48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5120" y="599381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&lt;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영국의 생태도시 </a:t>
            </a:r>
            <a:r>
              <a:rPr lang="ko-KR" altLang="en-US" sz="2400" dirty="0" err="1" smtClean="0">
                <a:latin typeface="HY견명조" pitchFamily="18" charset="-127"/>
                <a:ea typeface="HY견명조" pitchFamily="18" charset="-127"/>
              </a:rPr>
              <a:t>밀턴케인즈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&gt;</a:t>
            </a:r>
            <a:endParaRPr lang="ko-KR" altLang="en-US" sz="2400" dirty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73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Wave_BusPresentat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3AB631-2C77-48E2-965F-5E9DD0990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GreenWave_BusPresentation</Template>
  <TotalTime>606</TotalTime>
  <Words>2039</Words>
  <Application>Microsoft Office PowerPoint</Application>
  <PresentationFormat>화면 슬라이드 쇼(4:3)</PresentationFormat>
  <Paragraphs>875</Paragraphs>
  <Slides>38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38</vt:i4>
      </vt:variant>
    </vt:vector>
  </HeadingPairs>
  <TitlesOfParts>
    <vt:vector size="40" baseType="lpstr">
      <vt:lpstr>GreenWave_BusPresentation</vt:lpstr>
      <vt:lpstr>Custom Design</vt:lpstr>
      <vt:lpstr>2012년도 한국토지주택공사 국정감사</vt:lpstr>
      <vt:lpstr>PowerPoint 프레젠테이션</vt:lpstr>
      <vt:lpstr>매년 증가하는 LH 금융부채</vt:lpstr>
      <vt:lpstr>임직원 상여금 및 성과급 지급현황</vt:lpstr>
      <vt:lpstr>직급별 초과인원 발생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LH차원의 주택현안과제 대응</vt:lpstr>
      <vt:lpstr>최근 4년간 아파트 하자 발생 평균 9600건</vt:lpstr>
      <vt:lpstr>LH에 대한 민원 제기 매년 3만건 접수</vt:lpstr>
      <vt:lpstr>수선유지비 집행누계 빠르게 증가</vt:lpstr>
      <vt:lpstr>민원관련 소송패소로 4년간 965억 지출</vt:lpstr>
      <vt:lpstr>PowerPoint 프레젠테이션</vt:lpstr>
      <vt:lpstr>PowerPoint 프레젠테이션</vt:lpstr>
      <vt:lpstr>PowerPoint 프레젠테이션</vt:lpstr>
      <vt:lpstr>PowerPoint 프레젠테이션</vt:lpstr>
      <vt:lpstr>최저가 낙찰제를 통한 시공업체 선정 - 부실 건설업체 참여 가능</vt:lpstr>
      <vt:lpstr>PowerPoint 프레젠테이션</vt:lpstr>
      <vt:lpstr>건설현장 재해, 지난 4년간 44명 사망</vt:lpstr>
      <vt:lpstr>LH공사 본사 지하 화재발생시 ‘무방비’상태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용인동백 쥬네브 모습 주말에도 인적이 거의 없고, 대부분 미분양 상태임</vt:lpstr>
      <vt:lpstr>PowerPoint 프레젠테이션</vt:lpstr>
      <vt:lpstr>PowerPoint 프레젠테이션</vt:lpstr>
      <vt:lpstr>미분양 현황 (주택 및 상가, 2012. 8월 기준)</vt:lpstr>
      <vt:lpstr>신도시 해제관련 후속조치 이행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[Business Communication]</dc:title>
  <dc:creator>USER</dc:creator>
  <cp:lastModifiedBy>ASSEMBLY</cp:lastModifiedBy>
  <cp:revision>102</cp:revision>
  <dcterms:created xsi:type="dcterms:W3CDTF">2012-07-05T05:30:17Z</dcterms:created>
  <dcterms:modified xsi:type="dcterms:W3CDTF">2012-10-22T05:57:53Z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TC103853799990</vt:lpwstr>
  </property>
</Properties>
</file>