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4"/>
  </p:notesMasterIdLst>
  <p:handoutMasterIdLst>
    <p:handoutMasterId r:id="rId25"/>
  </p:handoutMasterIdLst>
  <p:sldIdLst>
    <p:sldId id="257" r:id="rId4"/>
    <p:sldId id="281" r:id="rId5"/>
    <p:sldId id="280" r:id="rId6"/>
    <p:sldId id="258" r:id="rId7"/>
    <p:sldId id="263" r:id="rId8"/>
    <p:sldId id="264" r:id="rId9"/>
    <p:sldId id="276" r:id="rId10"/>
    <p:sldId id="277" r:id="rId11"/>
    <p:sldId id="266" r:id="rId12"/>
    <p:sldId id="267" r:id="rId13"/>
    <p:sldId id="265" r:id="rId14"/>
    <p:sldId id="270" r:id="rId15"/>
    <p:sldId id="269" r:id="rId16"/>
    <p:sldId id="278" r:id="rId17"/>
    <p:sldId id="279" r:id="rId18"/>
    <p:sldId id="272" r:id="rId19"/>
    <p:sldId id="273" r:id="rId20"/>
    <p:sldId id="274" r:id="rId21"/>
    <p:sldId id="275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3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103" d="100"/>
          <a:sy n="103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01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F1C7-F6F0-4D2C-9301-6D3C1C7A0F6C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E6E7-C5EE-4BCD-831B-E6097A3567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2640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288" y="54868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z="4800" spc="-150" dirty="0" smtClean="0">
                <a:solidFill>
                  <a:schemeClr val="tx1"/>
                </a:solidFill>
                <a:ea typeface="HY동녘M" pitchFamily="18" charset="-127"/>
              </a:rPr>
              <a:t>년도 국정감사</a:t>
            </a:r>
            <a:endParaRPr lang="ko-KR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1933575"/>
            <a:ext cx="7272337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부산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여수광양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인천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울산항만공사</a:t>
            </a:r>
            <a:endParaRPr lang="en-US" altLang="ko-KR" sz="3200" b="1" kern="0" dirty="0" smtClean="0">
              <a:solidFill>
                <a:srgbClr val="0070C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한국해양수산연수원</a:t>
            </a:r>
            <a:endParaRPr lang="en-US" altLang="ko-KR" sz="3200" b="1" kern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선박안전기술공단</a:t>
            </a:r>
            <a:endParaRPr kumimoji="0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kern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診斷</a:t>
            </a:r>
            <a:endParaRPr lang="en-US" altLang="ko-KR" sz="3600" b="1" kern="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47392" y="127872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인근 지역 피해 호소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창원시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진해구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연도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마을주민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국토부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감사원 모두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현행법상으로는 보상방법 없다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endParaRPr lang="ko-KR" altLang="en-US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공사측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“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섬지역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특성상 무허가건물 소유주 양산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해법모색을 위한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노력하겠다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”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34073" y="612142"/>
            <a:ext cx="7019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서컨테이너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부두 축조 공사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주민들과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갈등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中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51520" y="1278720"/>
            <a:ext cx="8496944" cy="17543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11560" y="6161472"/>
            <a:ext cx="8208912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ko-KR" altLang="en-US" sz="200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환경영향평가 미흡사항 점검 등 통해 피해호소 주민 위한 대책 필요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03548" y="629452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94944"/>
            <a:ext cx="3960440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67544" y="5383177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부산항만공사 본사를 항의 방문한</a:t>
            </a:r>
            <a:endParaRPr lang="en-US" altLang="ko-K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창원시 </a:t>
            </a:r>
            <a:r>
              <a:rPr lang="ko-KR" alt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진해구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연도 주민들</a:t>
            </a:r>
          </a:p>
        </p:txBody>
      </p:sp>
      <p:pic>
        <p:nvPicPr>
          <p:cNvPr id="1028" name="_x26854544" descr="EMB000010d475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94945"/>
            <a:ext cx="4119172" cy="2592288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4644008" y="5383176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연도 마을 앞 </a:t>
            </a:r>
            <a:r>
              <a:rPr lang="ko-KR" alt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준설토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투기장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호안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공사</a:t>
            </a:r>
            <a:endParaRPr lang="en-US" altLang="ko-K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/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마을 앞에는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7m 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높이의 방벽이 세워짐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16632"/>
            <a:ext cx="1733184" cy="33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64078" y="283441"/>
            <a:ext cx="401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항만공사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안전사고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진단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1520" y="1052736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최근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년간 안전사고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사망자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중상자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116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발생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사고유형은 충돌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(32%),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추락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(20%),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협착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(13%),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낙상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(12%)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순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항만사고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일반근무환경보다 열악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해 대부분 중상으로 이어져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107504" y="980728"/>
            <a:ext cx="8784976" cy="14108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6484758"/>
              </p:ext>
            </p:extLst>
          </p:nvPr>
        </p:nvGraphicFramePr>
        <p:xfrm>
          <a:off x="235782" y="2821461"/>
          <a:ext cx="8712970" cy="1655064"/>
        </p:xfrm>
        <a:graphic>
          <a:graphicData uri="http://schemas.openxmlformats.org/drawingml/2006/table">
            <a:tbl>
              <a:tblPr/>
              <a:tblGrid>
                <a:gridCol w="1244710"/>
                <a:gridCol w="1244710"/>
                <a:gridCol w="1244710"/>
                <a:gridCol w="1244710"/>
                <a:gridCol w="1244710"/>
                <a:gridCol w="1244710"/>
                <a:gridCol w="1244710"/>
              </a:tblGrid>
              <a:tr h="3143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2007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10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사망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11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a typeface="휴먼명조"/>
                        </a:rPr>
                        <a:t>중상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45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31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17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14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9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116</a:t>
                      </a:r>
                      <a:endParaRPr 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a typeface="휴먼명조"/>
                        </a:rPr>
                        <a:t>계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47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37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19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15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9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127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9577583"/>
              </p:ext>
            </p:extLst>
          </p:nvPr>
        </p:nvGraphicFramePr>
        <p:xfrm>
          <a:off x="235782" y="4909693"/>
          <a:ext cx="8712967" cy="1229046"/>
        </p:xfrm>
        <a:graphic>
          <a:graphicData uri="http://schemas.openxmlformats.org/drawingml/2006/table">
            <a:tbl>
              <a:tblPr/>
              <a:tblGrid>
                <a:gridCol w="726035"/>
                <a:gridCol w="726217"/>
                <a:gridCol w="726035"/>
                <a:gridCol w="726217"/>
                <a:gridCol w="726035"/>
                <a:gridCol w="726217"/>
                <a:gridCol w="726035"/>
                <a:gridCol w="726217"/>
                <a:gridCol w="726035"/>
                <a:gridCol w="726217"/>
                <a:gridCol w="726035"/>
                <a:gridCol w="725672"/>
              </a:tblGrid>
              <a:tr h="376978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충돌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추락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협착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낙상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기타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69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건수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비율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건수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비율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건수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a typeface="휴먼명조"/>
                        </a:rPr>
                        <a:t>비율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건수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a typeface="휴먼명조"/>
                        </a:rPr>
                        <a:t>비율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a typeface="휴먼명조"/>
                        </a:rPr>
                        <a:t>건수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a typeface="휴먼명조"/>
                        </a:rPr>
                        <a:t>비율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a typeface="휴먼명조"/>
                        </a:rPr>
                        <a:t>건수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a typeface="휴먼명조"/>
                        </a:rPr>
                        <a:t>비율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41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32.3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25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19.7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17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13.4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15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11.8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29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22.8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127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100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34" marR="64734" marT="17897" marB="1789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56270" y="2461421"/>
            <a:ext cx="3746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최근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년간 안전사고 현황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건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6270" y="4549653"/>
            <a:ext cx="2916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사고유형 현황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건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%)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23814" y="6277845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직원들의 안전보장 시스템 구축을 통해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안전사고의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철저한 예방 필요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451806" y="6349853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1733184" cy="33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53143" y="548680"/>
            <a:ext cx="51844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항만배후단지 재정지원 </a:t>
            </a:r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확대 필요</a:t>
            </a:r>
            <a:endParaRPr lang="ko-KR" altLang="en-US" sz="2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7584" y="126876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인천항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다른 항만에 비해 사용료 및 배후단지 임대료 수준 높아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높은 임대료 부담 → 신규기업 및 투자유치 저해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196752"/>
            <a:ext cx="770485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39552" y="6315804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인천항 활성화 위한 정부지원 확대 등 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다양한 대책과 실천 필요</a:t>
            </a:r>
            <a:endParaRPr lang="ko-KR" altLang="en-US" sz="2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36114" y="6423235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83568" y="3284984"/>
          <a:ext cx="7848873" cy="2841024"/>
        </p:xfrm>
        <a:graphic>
          <a:graphicData uri="http://schemas.openxmlformats.org/drawingml/2006/table">
            <a:tbl>
              <a:tblPr/>
              <a:tblGrid>
                <a:gridCol w="603759"/>
                <a:gridCol w="1207519"/>
                <a:gridCol w="1207519"/>
                <a:gridCol w="1207519"/>
                <a:gridCol w="1207519"/>
                <a:gridCol w="1207519"/>
                <a:gridCol w="1207519"/>
              </a:tblGrid>
              <a:tr h="38846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부산항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A)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0088" marR="60088" marT="16613" marB="16613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인천항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B)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0088" marR="60088" marT="16613" marB="16613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기타항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C)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(B/C)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(A/B)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22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일반</a:t>
                      </a:r>
                      <a:endParaRPr lang="en-US" altLang="ko-KR" sz="1600" kern="0" spc="0" dirty="0" smtClean="0">
                        <a:solidFill>
                          <a:srgbClr val="000000"/>
                        </a:solidFill>
                        <a:ea typeface="휴먼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화물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외항입항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323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306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184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166.3%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105.6%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2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a typeface="휴먼명조"/>
                        </a:rPr>
                        <a:t>외항출항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192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192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114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168.4%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100.0%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a typeface="휴먼명조"/>
                        </a:rPr>
                        <a:t>컨테이너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4,200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4,200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2,600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161.5%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100.0%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a typeface="휴먼명조"/>
                        </a:rPr>
                        <a:t>창고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1,288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1,288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1,029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125.2%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100.0%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a typeface="휴먼명조"/>
                        </a:rPr>
                        <a:t>야적장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571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571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420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136.0%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100.0%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0088" marR="60088" marT="16613" marB="166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2051720" y="2996952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 latinLnBrk="1"/>
            <a:r>
              <a:rPr lang="en-US" altLang="ko-KR" sz="1200" b="1" dirty="0" smtClean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1200" b="1" dirty="0" smtClean="0">
                <a:latin typeface="휴먼명조" pitchFamily="2" charset="-127"/>
                <a:ea typeface="휴먼명조" pitchFamily="2" charset="-127"/>
              </a:rPr>
              <a:t>「무역항의 항만시설 사용 및 사용료에 관한 규정」</a:t>
            </a:r>
            <a:r>
              <a:rPr lang="en-US" altLang="ko-KR" sz="1200" b="1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1200" b="1" dirty="0" err="1" smtClean="0">
                <a:latin typeface="휴먼명조" pitchFamily="2" charset="-127"/>
                <a:ea typeface="휴먼명조" pitchFamily="2" charset="-127"/>
              </a:rPr>
              <a:t>국토부</a:t>
            </a:r>
            <a:r>
              <a:rPr lang="ko-KR" altLang="en-US" sz="1200" b="1" dirty="0" smtClean="0">
                <a:latin typeface="휴먼명조" pitchFamily="2" charset="-127"/>
                <a:ea typeface="휴먼명조" pitchFamily="2" charset="-127"/>
              </a:rPr>
              <a:t> 고시</a:t>
            </a:r>
            <a:r>
              <a:rPr lang="en-US" altLang="ko-KR" sz="1200" b="1" dirty="0" smtClean="0">
                <a:latin typeface="휴먼명조" pitchFamily="2" charset="-127"/>
                <a:ea typeface="휴먼명조" pitchFamily="2" charset="-127"/>
              </a:rPr>
              <a:t>)</a:t>
            </a:r>
            <a:r>
              <a:rPr lang="ko-KR" altLang="en-US" sz="1200" b="1" dirty="0" smtClean="0">
                <a:latin typeface="휴먼명조" pitchFamily="2" charset="-127"/>
                <a:ea typeface="휴먼명조" pitchFamily="2" charset="-127"/>
              </a:rPr>
              <a:t> </a:t>
            </a:r>
            <a:endParaRPr lang="ko-KR" altLang="en-US" sz="1200" b="1" dirty="0"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9552" y="2564904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1600" dirty="0" err="1" smtClean="0">
                <a:latin typeface="HY견고딕" pitchFamily="18" charset="-127"/>
                <a:ea typeface="HY견고딕" pitchFamily="18" charset="-127"/>
              </a:rPr>
              <a:t>항만별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항만시설 사용료 부과기준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단위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/1㎡, 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211649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7165" y="608523"/>
            <a:ext cx="7956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각기 다른 운영 주체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’-‘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일관성 있는 안전관리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허점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4783" y="1213654"/>
            <a:ext cx="8494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최근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년간 인천항 안전사고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사망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경상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79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중상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67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 발생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하역시설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장비 관리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등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운영 주체가 각기 달라 일관성 있는 안전관리에 허점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44783" y="1141646"/>
            <a:ext cx="8401294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3220390"/>
              </p:ext>
            </p:extLst>
          </p:nvPr>
        </p:nvGraphicFramePr>
        <p:xfrm>
          <a:off x="537165" y="2754859"/>
          <a:ext cx="8208913" cy="1950720"/>
        </p:xfrm>
        <a:graphic>
          <a:graphicData uri="http://schemas.openxmlformats.org/drawingml/2006/table">
            <a:tbl>
              <a:tblPr/>
              <a:tblGrid>
                <a:gridCol w="1185479"/>
                <a:gridCol w="1025107"/>
                <a:gridCol w="1170572"/>
                <a:gridCol w="1122084"/>
                <a:gridCol w="1073596"/>
                <a:gridCol w="1558479"/>
                <a:gridCol w="1073596"/>
              </a:tblGrid>
              <a:tr h="2559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'08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'09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'10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'11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2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'12</a:t>
                      </a:r>
                      <a:r>
                        <a:rPr lang="ko-KR" altLang="en-US" sz="1400" b="0" kern="0" spc="-12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 상반기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총합계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사망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-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9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휴먼명조"/>
                        </a:rPr>
                        <a:t>경상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10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17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17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24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11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79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휴먼명조"/>
                        </a:rPr>
                        <a:t>중상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21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15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13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11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7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67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1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휴먼명조"/>
                        </a:rPr>
                        <a:t>총합계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33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34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30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39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19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155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93149" y="2394819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최근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년간 인천항 안전사고 현황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8413859"/>
              </p:ext>
            </p:extLst>
          </p:nvPr>
        </p:nvGraphicFramePr>
        <p:xfrm>
          <a:off x="544090" y="5156264"/>
          <a:ext cx="8208999" cy="1131570"/>
        </p:xfrm>
        <a:graphic>
          <a:graphicData uri="http://schemas.openxmlformats.org/drawingml/2006/table">
            <a:tbl>
              <a:tblPr/>
              <a:tblGrid>
                <a:gridCol w="912111"/>
                <a:gridCol w="912111"/>
                <a:gridCol w="912111"/>
                <a:gridCol w="912111"/>
                <a:gridCol w="912111"/>
                <a:gridCol w="912111"/>
                <a:gridCol w="912111"/>
                <a:gridCol w="912111"/>
                <a:gridCol w="912111"/>
              </a:tblGrid>
              <a:tr h="2856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충돌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낙상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추락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끼임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난동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전복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기타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56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건수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15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15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a typeface="휴먼명조"/>
                        </a:rPr>
                        <a:t>비율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38.8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18.8</a:t>
                      </a:r>
                      <a:endParaRPr 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18.8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2.5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1.25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10</a:t>
                      </a:r>
                      <a:endParaRPr lang="en-US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100</a:t>
                      </a:r>
                      <a:endParaRPr 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400074" y="4796224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/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□  사고유형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건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%)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3629" y="6376270"/>
            <a:ext cx="821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항만시설 등 운영주체 간의 유기적 협조와 안전에 대한 교육 강화 필요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256058" y="6432309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211649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192021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979712" y="764704"/>
            <a:ext cx="54890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항만공사 경영관리 진단 </a:t>
            </a:r>
            <a:r>
              <a:rPr lang="en-US" altLang="ko-KR" sz="26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부채대책</a:t>
            </a:r>
            <a:endParaRPr lang="ko-KR" altLang="en-US" sz="2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03740" y="1534838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부채 </a:t>
            </a:r>
            <a:r>
              <a:rPr lang="en-US" altLang="ko-KR" sz="2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조의 여수광양항만공사</a:t>
            </a:r>
            <a:r>
              <a:rPr lang="en-US" altLang="ko-KR" sz="22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한국컨테이너부두공단時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발생한 부채원리금 전액 떠안고 출범</a:t>
            </a:r>
            <a:r>
              <a:rPr lang="en-US" altLang="ko-KR" sz="22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다른 항만에 비해 </a:t>
            </a:r>
            <a:r>
              <a:rPr lang="ko-KR" altLang="en-US" sz="2200" dirty="0" err="1">
                <a:latin typeface="HY견고딕" pitchFamily="18" charset="-127"/>
                <a:ea typeface="HY견고딕" pitchFamily="18" charset="-127"/>
              </a:rPr>
              <a:t>부채율</a:t>
            </a: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 높아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303740" y="1534838"/>
            <a:ext cx="849694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5366974"/>
              </p:ext>
            </p:extLst>
          </p:nvPr>
        </p:nvGraphicFramePr>
        <p:xfrm>
          <a:off x="323528" y="3573016"/>
          <a:ext cx="8491224" cy="1227164"/>
        </p:xfrm>
        <a:graphic>
          <a:graphicData uri="http://schemas.openxmlformats.org/drawingml/2006/table">
            <a:tbl>
              <a:tblPr/>
              <a:tblGrid>
                <a:gridCol w="2122806"/>
                <a:gridCol w="2122806"/>
                <a:gridCol w="2122806"/>
                <a:gridCol w="2122806"/>
              </a:tblGrid>
              <a:tr h="5338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자산총계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부채총계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자본총계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33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금액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백만원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2,501,441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1,015,712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 pitchFamily="2" charset="-127"/>
                          <a:ea typeface="휴먼명조" pitchFamily="2" charset="-127"/>
                        </a:rPr>
                        <a:t>1,485,728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2717897" y="3051094"/>
            <a:ext cx="3751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여수광양항만공사 재무현황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67544" y="5487615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효율적인 항만의 관리 및 운영을 위해 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재무건전성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강화 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필요</a:t>
            </a:r>
          </a:p>
        </p:txBody>
      </p:sp>
      <p:sp>
        <p:nvSpPr>
          <p:cNvPr id="12" name="오른쪽 화살표 11"/>
          <p:cNvSpPr/>
          <p:nvPr/>
        </p:nvSpPr>
        <p:spPr>
          <a:xfrm>
            <a:off x="179512" y="5559622"/>
            <a:ext cx="288032" cy="3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692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192021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907704" y="520624"/>
            <a:ext cx="55178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6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광양항</a:t>
            </a:r>
            <a:r>
              <a:rPr lang="ko-KR" altLang="en-US" sz="2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국제여객터미널 </a:t>
            </a:r>
            <a:r>
              <a:rPr lang="ko-KR" altLang="en-US" sz="2600" dirty="0" smtClean="0">
                <a:latin typeface="HY헤드라인M" pitchFamily="18" charset="-127"/>
                <a:ea typeface="HY헤드라인M" pitchFamily="18" charset="-127"/>
              </a:rPr>
              <a:t>활성화 문제</a:t>
            </a:r>
            <a:endParaRPr lang="ko-KR" altLang="en-US" sz="2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96752"/>
            <a:ext cx="84969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적자누적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독도 분쟁 영향 승객 급감 사유로 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일간 카페리 운항 중단 상태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카페리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재운항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올해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월 예정이었으나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2013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이후로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재연기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국제여객터미널 사용료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승객출항이용료 징수 등 수익도 급감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79512" y="1196752"/>
            <a:ext cx="8856984" cy="13388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95" y="2693252"/>
            <a:ext cx="4025902" cy="31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8160" y="60883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항만 및 지역경제 활성화 위해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카페리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재운항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등 다양한 대책 필요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40352" y="6141947"/>
            <a:ext cx="310367" cy="292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796" y="2693252"/>
            <a:ext cx="4199384" cy="31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2693252"/>
            <a:ext cx="3168352" cy="37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광양항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국제여객터미널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5312" y="2693252"/>
            <a:ext cx="3168352" cy="37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광양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일본 </a:t>
            </a: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카페리호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1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3687" y="385500"/>
            <a:ext cx="6155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「태영</a:t>
            </a:r>
            <a:r>
              <a:rPr lang="en-US" altLang="ko-KR" sz="2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GLS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부두」 </a:t>
            </a:r>
            <a:r>
              <a:rPr lang="ko-KR" altLang="en-US" sz="2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노무공급 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관련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분쟁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7653" y="105273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국가부두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안의 민자부두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항운노조의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작업권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노무공급권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분쟁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420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들인 민자부두 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개월째 부두정상운영 차질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항운노조와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태영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GLS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하역분쟁으로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새우등 터지는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울산항만공사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95536" y="1052736"/>
            <a:ext cx="8352928" cy="1477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59025"/>
            <a:ext cx="1956123" cy="3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655665" y="6045418"/>
            <a:ext cx="82089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울산항만청</a:t>
            </a:r>
            <a:r>
              <a:rPr lang="en-US" altLang="ko-KR" sz="22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노동부</a:t>
            </a:r>
            <a:r>
              <a:rPr lang="en-US" altLang="ko-KR" sz="22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경찰 등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관계기관 협력체제 유지 필요</a:t>
            </a:r>
            <a:endParaRPr lang="ko-KR" altLang="en-US" sz="2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525600" y="6261442"/>
            <a:ext cx="26012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9" name="_x162315624" descr="EMB0000038883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00" y="2780928"/>
            <a:ext cx="4535531" cy="32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78156" y="27809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울산 외항에 머물러 있는 칠레에서 펄프를 싣고 온 ‘</a:t>
            </a:r>
            <a:r>
              <a:rPr lang="ko-KR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스타카펠라호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'&gt;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148064" y="2780928"/>
            <a:ext cx="3600400" cy="326449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328084" y="3389389"/>
            <a:ext cx="32403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노사문제로 인해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지난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일 칠레에서 펄프를 싣고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울산항에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들어 온 선박이 하역을 하지 못한 채 바다에 떠 있는 초유의 사태가 벌어짐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91634" y="530110"/>
            <a:ext cx="5213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선박안전점검 제대로 하고 있나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8992"/>
            <a:ext cx="1800201" cy="47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410123" y="1252059"/>
            <a:ext cx="85555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해양사고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해마다 증가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– 2010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961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척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1,197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척 발생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인명피해도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247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명에서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280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명으로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매년 증가 추세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「기관손상사고」가 해양사고 전체 사고원인의 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분의 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에 해당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395536" y="1243425"/>
            <a:ext cx="8327489" cy="1477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79512" y="6039675"/>
            <a:ext cx="8746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선박검사   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체계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방법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검사요원 등 개선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철저한 검사 필요 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0133293"/>
              </p:ext>
            </p:extLst>
          </p:nvPr>
        </p:nvGraphicFramePr>
        <p:xfrm>
          <a:off x="466655" y="3381494"/>
          <a:ext cx="8349124" cy="2567786"/>
        </p:xfrm>
        <a:graphic>
          <a:graphicData uri="http://schemas.openxmlformats.org/drawingml/2006/table">
            <a:tbl>
              <a:tblPr/>
              <a:tblGrid>
                <a:gridCol w="1989496"/>
                <a:gridCol w="1589907"/>
                <a:gridCol w="1589907"/>
                <a:gridCol w="1589907"/>
                <a:gridCol w="1589907"/>
              </a:tblGrid>
              <a:tr h="3445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 망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 종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부 상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F"/>
                    </a:solidFill>
                  </a:tcPr>
                </a:tc>
              </a:tr>
              <a:tr h="4446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86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247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280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計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544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1,224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평균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1747445" y="2888159"/>
            <a:ext cx="6003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중앙해양안전심판원의 인명피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해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사고 통계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1763688" y="6309320"/>
            <a:ext cx="216024" cy="221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259107" y="548680"/>
            <a:ext cx="6769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 err="1">
                <a:latin typeface="HY헤드라인M" pitchFamily="18" charset="-127"/>
                <a:ea typeface="HY헤드라인M" pitchFamily="18" charset="-127"/>
              </a:rPr>
              <a:t>해기사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 국가자격증 시험문제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신뢰성 문제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0"/>
            <a:ext cx="22861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555306" y="126876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국가자격증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해기사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시험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「정답이의신청」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최근 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년간 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1,135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건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년부터 감소되고 있지만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정답 변경도 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93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건이나 돼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국가자격증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시험에 대한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신뢰도 저하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우려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1196752"/>
            <a:ext cx="8352928" cy="1549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88066" y="6243209"/>
            <a:ext cx="84406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dirty="0">
                <a:latin typeface="HY견고딕" pitchFamily="18" charset="-127"/>
                <a:ea typeface="HY견고딕" pitchFamily="18" charset="-127"/>
              </a:rPr>
              <a:t>철저한 검토와 검증된 출제위원 선정으로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시험 신뢰성 제고</a:t>
            </a:r>
            <a:endParaRPr lang="ko-KR" altLang="en-US" sz="2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52300" y="6358624"/>
            <a:ext cx="235766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472411" y="2921169"/>
            <a:ext cx="6302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해기사시험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문제이의신청 현황 및 정답변경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현황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3260413"/>
              </p:ext>
            </p:extLst>
          </p:nvPr>
        </p:nvGraphicFramePr>
        <p:xfrm>
          <a:off x="494706" y="3429000"/>
          <a:ext cx="8352927" cy="2651760"/>
        </p:xfrm>
        <a:graphic>
          <a:graphicData uri="http://schemas.openxmlformats.org/drawingml/2006/table">
            <a:tbl>
              <a:tblPr/>
              <a:tblGrid>
                <a:gridCol w="1468032"/>
                <a:gridCol w="1512073"/>
                <a:gridCol w="1682931"/>
                <a:gridCol w="1942225"/>
                <a:gridCol w="1747666"/>
              </a:tblGrid>
              <a:tr h="28734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분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출제문제수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이의신청건수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이의신청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문제수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정답변경건수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873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2007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5,235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2008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15,640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392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34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2009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13,860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23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2010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13,860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127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2011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13,875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113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2012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.</a:t>
                      </a:r>
                      <a:r>
                        <a:rPr lang="ko-KR" altLang="en-US" sz="1600" kern="0" spc="0" baseline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</a:t>
                      </a:r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9</a:t>
                      </a:r>
                      <a:r>
                        <a:rPr lang="ko-KR" altLang="en-US" sz="1600" kern="0" spc="0" baseline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 현재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3,490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48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합계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1,135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880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93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_x173445776" descr="EMB0000038883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2592287" cy="13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051720" y="547300"/>
            <a:ext cx="5333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실습선 노후에 따른 안전성 문제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" y="0"/>
            <a:ext cx="1656184" cy="39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330502" y="1372932"/>
            <a:ext cx="84899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해양수산연수원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보유 실습선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진수한지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37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년된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것도 있어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노후실습선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안전성 문제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및 필수부품공급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차질로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교육실효성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저하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58493" y="1268760"/>
            <a:ext cx="8561978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83568" y="6274359"/>
            <a:ext cx="8352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교육생들의 안전확보 및 관리효율성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이용편의를 위한 대책마련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필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요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381172" y="6374386"/>
            <a:ext cx="281058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19477"/>
              </p:ext>
            </p:extLst>
          </p:nvPr>
        </p:nvGraphicFramePr>
        <p:xfrm>
          <a:off x="258493" y="2980904"/>
          <a:ext cx="8496944" cy="3198802"/>
        </p:xfrm>
        <a:graphic>
          <a:graphicData uri="http://schemas.openxmlformats.org/drawingml/2006/table">
            <a:tbl>
              <a:tblPr/>
              <a:tblGrid>
                <a:gridCol w="1289171"/>
                <a:gridCol w="2376264"/>
                <a:gridCol w="2448272"/>
                <a:gridCol w="2383237"/>
              </a:tblGrid>
              <a:tr h="4320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err="1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한반도호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 err="1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한우리호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600" b="0" kern="0" spc="0" dirty="0" err="1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갈매기호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국 적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대한민국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대한민국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대한민국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진수일자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1975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</a:t>
                      </a: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08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1989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</a:t>
                      </a: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05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1992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</a:t>
                      </a: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05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총톤수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3,491.77 </a:t>
                      </a:r>
                      <a:r>
                        <a:rPr lang="ko-KR" altLang="en-US" sz="2000" b="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톤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4,108.00 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톤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367 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톤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탑승인원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228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180</a:t>
                      </a:r>
                      <a:r>
                        <a:rPr lang="ko-KR" altLang="en-US" sz="2000" b="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6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실습선 사진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3" name="_x173444896" descr="EMB00000388833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941" y="4797152"/>
            <a:ext cx="2376264" cy="13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_x173446576" descr="EMB0000038883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797152"/>
            <a:ext cx="2304257" cy="138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275856" y="2495810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실습선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보유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현황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" y="0"/>
            <a:ext cx="22861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95448" y="116632"/>
            <a:ext cx="4697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선진항만 정책 관련 문제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368" y="1012965"/>
            <a:ext cx="84969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□  행정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공급자 중심에서 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고객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어민 등 수요자 중심 전환</a:t>
            </a:r>
            <a:endParaRPr lang="en-US" altLang="ko-KR" sz="22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□  항만 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선석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선좌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의 적정한 개발 유도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 ○  선택과 집중 또는 지역별 분산 특화 개발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000" dirty="0" smtClean="0">
                <a:latin typeface="휴먼명조" pitchFamily="2" charset="-127"/>
                <a:ea typeface="휴먼명조" pitchFamily="2" charset="-127"/>
              </a:rPr>
              <a:t>  * </a:t>
            </a:r>
            <a:r>
              <a:rPr lang="ko-KR" altLang="en-US" sz="2000" dirty="0" smtClean="0">
                <a:latin typeface="휴먼명조" pitchFamily="2" charset="-127"/>
                <a:ea typeface="휴먼명조" pitchFamily="2" charset="-127"/>
              </a:rPr>
              <a:t>과다 </a:t>
            </a:r>
            <a:r>
              <a:rPr lang="ko-KR" altLang="en-US" sz="2000" dirty="0" err="1" smtClean="0">
                <a:latin typeface="휴먼명조" pitchFamily="2" charset="-127"/>
                <a:ea typeface="휴먼명조" pitchFamily="2" charset="-127"/>
              </a:rPr>
              <a:t>시설시</a:t>
            </a:r>
            <a:r>
              <a:rPr lang="ko-KR" altLang="en-US" sz="2000" dirty="0" smtClean="0">
                <a:latin typeface="휴먼명조" pitchFamily="2" charset="-127"/>
                <a:ea typeface="휴먼명조" pitchFamily="2" charset="-127"/>
              </a:rPr>
              <a:t> 국가적으로 자원낭비</a:t>
            </a:r>
            <a:r>
              <a:rPr lang="en-US" altLang="ko-KR" sz="2000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2000" dirty="0" smtClean="0">
                <a:latin typeface="휴먼명조" pitchFamily="2" charset="-127"/>
                <a:ea typeface="휴먼명조" pitchFamily="2" charset="-127"/>
              </a:rPr>
              <a:t>환경훼손</a:t>
            </a:r>
            <a:r>
              <a:rPr lang="en-US" altLang="ko-KR" sz="2000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sz="2000" dirty="0" smtClean="0">
                <a:latin typeface="휴먼명조" pitchFamily="2" charset="-127"/>
                <a:ea typeface="휴먼명조" pitchFamily="2" charset="-127"/>
              </a:rPr>
              <a:t>지난친 지역경쟁 등</a:t>
            </a:r>
            <a:endParaRPr lang="en-US" altLang="ko-KR" sz="2000" dirty="0" smtClean="0">
              <a:latin typeface="휴먼명조" pitchFamily="2" charset="-127"/>
              <a:ea typeface="휴먼명조" pitchFamily="2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선박 안전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과 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항만 보안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및 안전대책 강화</a:t>
            </a:r>
            <a:endParaRPr lang="en-US" altLang="ko-KR" sz="22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□  지방항만청과 지역 항만 공사와의 연계성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체계성 제고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2200" dirty="0" err="1" smtClean="0">
                <a:latin typeface="HY견고딕" pitchFamily="18" charset="-127"/>
                <a:ea typeface="HY견고딕" pitchFamily="18" charset="-127"/>
              </a:rPr>
              <a:t>항만별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개별공사의 설립과 통합운영 문제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□  항만공사의 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재정경영 구조적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근본적 개선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등</a:t>
            </a:r>
            <a:endParaRPr lang="en-US" altLang="ko-KR" sz="2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51520" y="876225"/>
            <a:ext cx="8640960" cy="57211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08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1464" y="891382"/>
            <a:ext cx="28898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70000"/>
              </a:lnSpc>
            </a:pPr>
            <a:r>
              <a:rPr lang="ko-KR" altLang="en-US" sz="2000" kern="0" spc="-9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당진시</a:t>
            </a:r>
            <a:r>
              <a:rPr lang="ko-KR" altLang="en-US" sz="2000" kern="0" spc="-9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kern="0" spc="-9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토지 등록 </a:t>
            </a:r>
            <a:r>
              <a:rPr lang="ko-KR" altLang="en-US" sz="2000" kern="0" spc="-9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현황</a:t>
            </a:r>
            <a:endParaRPr lang="en-US" altLang="ko-KR" sz="2000" kern="0" spc="-9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>
              <a:lnSpc>
                <a:spcPct val="170000"/>
              </a:lnSpc>
            </a:pPr>
            <a:r>
              <a:rPr lang="en-US" altLang="ko-KR" sz="2000" kern="0" spc="-9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000" kern="0" spc="-9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21</a:t>
            </a:r>
            <a:r>
              <a:rPr lang="ko-KR" altLang="en-US" sz="2000" kern="0" spc="-9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필지</a:t>
            </a:r>
            <a:r>
              <a:rPr lang="en-US" altLang="ko-KR" sz="2000" kern="0" spc="-9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/1,598,226</a:t>
            </a:r>
            <a:r>
              <a:rPr lang="ko-KR" altLang="en-US" sz="2000" kern="0" spc="-9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㎡</a:t>
            </a:r>
            <a:r>
              <a:rPr lang="en-US" altLang="ko-KR" sz="2000" kern="0" spc="-9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100" kern="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5388946"/>
              </p:ext>
            </p:extLst>
          </p:nvPr>
        </p:nvGraphicFramePr>
        <p:xfrm>
          <a:off x="156748" y="2331542"/>
          <a:ext cx="2628292" cy="3144774"/>
        </p:xfrm>
        <a:graphic>
          <a:graphicData uri="http://schemas.openxmlformats.org/drawingml/2006/table">
            <a:tbl>
              <a:tblPr/>
              <a:tblGrid>
                <a:gridCol w="2628292"/>
              </a:tblGrid>
              <a:tr h="113031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①  헌법재판소 판결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 (2004.9.23)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 :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필지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(32,834.8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㎡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②  지방자치법 개정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 (2009.4.1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전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등록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필지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(649,641.2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㎡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③  지방자치법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개정 이후 등록 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  :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필지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(915,750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㎡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88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70849" y="532327"/>
            <a:ext cx="5859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해양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항만분야 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R&amp;D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기능 제고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10313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현황 및 문제점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해양강국 대한민국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 비전과 추진전략을 선도해갈 두뇌역할 강화 필요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각 개별 연구기관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인력활용 등 보다 체계적인 연구 협력 미흡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활용도 낮음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개선 대책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기본적으로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연구재원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전문인력 확충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연구 실효성 제고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각 연구기관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인력 간 연구과제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방법 등 연계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협력 체제 강화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해외공동연구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학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관 협력 클러스터 활성화로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연구 내용의 질 향상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9512" y="1472742"/>
            <a:ext cx="8712968" cy="40741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6041" y="589518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21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세기 해양의 세기에 부응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연구활성화 및 연구활용도 제고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36001" y="596719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항만공사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항만개발 관련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「위상」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불분명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□  항만공사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항만개발과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관리의 전문성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효율성 도모 위해 설립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□  그러나 지방해양항만청과 항만공사간 항만개발 주체의 이원화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22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중복 등으로 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업무영역의 충돌 발생</a:t>
            </a:r>
            <a:endParaRPr lang="en-US" altLang="ko-KR" sz="22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□  더욱이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항만기본계획 수립권한을 국토부가 가진 상태에서 </a:t>
            </a:r>
            <a:endParaRPr lang="en-US" altLang="ko-KR" sz="2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2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항만공사의</a:t>
            </a:r>
            <a:r>
              <a:rPr lang="en-US" altLang="ko-KR" sz="2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입지와 위상이 크게 훼손</a:t>
            </a:r>
            <a:endParaRPr lang="ko-KR" altLang="en-US" sz="2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07504" y="1340768"/>
            <a:ext cx="8892480" cy="36111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5280618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항만공사법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의 기본 취지에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걸맞는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항만운영체제 구축 필요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107504" y="5461509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6066345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항만별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개별공사의 설립과 통합운영 문제와 연계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95536" y="141277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성과목표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측정의 기준과 내용이 부재한 인센티브제도 운용이 문제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지난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년간 인센티브 총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집행액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883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억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지난해만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125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매년 증가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620688"/>
            <a:ext cx="8446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1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항만물동량 확대 위한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인센티브 제도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기준 부재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280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1340768"/>
            <a:ext cx="8568952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361" name="_x133939408" descr="EMB0000152465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828209"/>
            <a:ext cx="8784975" cy="28330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800" y="2630935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연도별 인센티브 지급 현황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5665931"/>
            <a:ext cx="86521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항만사용료 감면제도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와 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인센티브제도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의 통합 또는</a:t>
            </a:r>
            <a:endParaRPr lang="en-US" altLang="ko-KR" sz="22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항만사용료 인하 방안 등 검토 필요</a:t>
            </a:r>
            <a:endParaRPr lang="ko-KR" altLang="en-US" sz="2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6632"/>
            <a:ext cx="1733184" cy="33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오른쪽 화살표 1"/>
          <p:cNvSpPr/>
          <p:nvPr/>
        </p:nvSpPr>
        <p:spPr>
          <a:xfrm>
            <a:off x="539552" y="6021288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35696" y="404664"/>
            <a:ext cx="5314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부산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북항재개발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사업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점검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보완 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1124744"/>
            <a:ext cx="84969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부산북항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재개발 지구의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접근성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원활하지 않아 부산역과 연계개발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이전비용  과다에 따른 종합적인 先 예비타당성 조사 실시 필요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부산북항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재개발사업 변경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민간사업성 확대에 따른 공공성 훼손 문제 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35088" y="6237312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전문가</a:t>
            </a:r>
            <a:r>
              <a:rPr lang="en-US" altLang="ko-KR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시민의견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 수렴 등 통한 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절차상 합의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가 우선돼야</a:t>
            </a:r>
            <a:endParaRPr lang="ko-KR" altLang="en-US" sz="2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9512" y="980728"/>
            <a:ext cx="8712968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6840760" cy="328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2051720" y="5589240"/>
            <a:ext cx="2821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부산 </a:t>
            </a:r>
            <a:r>
              <a:rPr lang="ko-KR" alt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북항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재개발 대상지 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4339" name="_x133098120" descr="EMB0000152465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149080"/>
            <a:ext cx="2209896" cy="1656184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732240" y="4149080"/>
            <a:ext cx="2232248" cy="16561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561938" y="6344743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16632"/>
            <a:ext cx="1733184" cy="33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12697" y="548680"/>
            <a:ext cx="5572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부산항 컨테이너부두 임대료 문제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1733184" cy="33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19675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부산항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전체 하역요금 수준 세계항만과 비교하여 매우 낮아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부산항 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상하이항 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일본 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18~20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만원 수준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 부두운영사간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물량확보 경쟁으로 덤핑 심화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운영사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경영악화 및 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외국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선사들만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이익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23528" y="1196752"/>
            <a:ext cx="8496944" cy="19389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22412" y="5835975"/>
            <a:ext cx="8352928" cy="943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업계의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자율로부터 부두운영자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통합 등으로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유도하고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이를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중재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․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조정하는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등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정부 역할 필요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1046105" y="6199790"/>
            <a:ext cx="28553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2" y="3266690"/>
            <a:ext cx="4013936" cy="256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3423" y="3299793"/>
            <a:ext cx="32956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522412" y="3266690"/>
            <a:ext cx="4176464" cy="25527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851276" y="3266690"/>
            <a:ext cx="3681164" cy="25527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30072" y="3717033"/>
            <a:ext cx="4013936" cy="82600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012160" y="2348880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22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1733184" cy="33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339752" y="706588"/>
            <a:ext cx="4374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항만시설사용료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징수 개선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1532649"/>
            <a:ext cx="8568952" cy="9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부산항만공사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올해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월까지 항만시설사용료 </a:t>
            </a:r>
            <a:r>
              <a:rPr lang="ko-KR" altLang="en-US" sz="2000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미납액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18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억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천만원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누적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전화통화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고지서발부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공문송부 등 소극적 방법에 의한 回收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251520" y="1460641"/>
            <a:ext cx="8712968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95536" y="5506816"/>
            <a:ext cx="8531046" cy="9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항만시설사용료 미납금은 공사 재정에 적지 않은 영향을 미치므로 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징수시스템의 적극적인 개선 필요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474193" y="5624336"/>
            <a:ext cx="288032" cy="255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718062" y="3143982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[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항만시설사용료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미납금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현황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6006183"/>
              </p:ext>
            </p:extLst>
          </p:nvPr>
        </p:nvGraphicFramePr>
        <p:xfrm>
          <a:off x="280902" y="3891321"/>
          <a:ext cx="8712969" cy="1296144"/>
        </p:xfrm>
        <a:graphic>
          <a:graphicData uri="http://schemas.openxmlformats.org/drawingml/2006/table">
            <a:tbl>
              <a:tblPr/>
              <a:tblGrid>
                <a:gridCol w="1368150"/>
                <a:gridCol w="1296144"/>
                <a:gridCol w="1296144"/>
                <a:gridCol w="1224136"/>
                <a:gridCol w="1283555"/>
                <a:gridCol w="1122420"/>
                <a:gridCol w="1122420"/>
              </a:tblGrid>
              <a:tr h="5984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160" dirty="0" err="1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선박입항료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 err="1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접안료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정박료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 err="1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화물료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기타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합계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97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미납금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509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404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389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1,863 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191178" y="3538877"/>
            <a:ext cx="1810111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명조" pitchFamily="2" charset="-127"/>
                <a:ea typeface="휴먼명조" pitchFamily="2" charset="-127"/>
                <a:cs typeface="굴림" pitchFamily="50" charset="-127"/>
              </a:rPr>
              <a:t>(</a:t>
            </a:r>
            <a:r>
              <a:rPr kumimoji="1" lang="ko-KR" altLang="en-US" sz="1600" dirty="0">
                <a:latin typeface="휴먼명조" pitchFamily="2" charset="-127"/>
                <a:ea typeface="휴먼명조" pitchFamily="2" charset="-127"/>
                <a:cs typeface="굴림" pitchFamily="50" charset="-127"/>
              </a:rPr>
              <a:t>단위</a:t>
            </a:r>
            <a:r>
              <a:rPr kumimoji="1" lang="en-US" altLang="ko-KR" sz="1600" dirty="0">
                <a:latin typeface="휴먼명조" pitchFamily="2" charset="-127"/>
                <a:ea typeface="휴먼명조" pitchFamily="2" charset="-127"/>
                <a:cs typeface="굴림" pitchFamily="50" charset="-127"/>
              </a:rPr>
              <a:t>: </a:t>
            </a:r>
            <a:r>
              <a:rPr kumimoji="1" lang="ko-KR" altLang="en-US" sz="1600" dirty="0" err="1">
                <a:latin typeface="휴먼명조" pitchFamily="2" charset="-127"/>
                <a:ea typeface="휴먼명조" pitchFamily="2" charset="-127"/>
                <a:cs typeface="굴림" pitchFamily="50" charset="-127"/>
              </a:rPr>
              <a:t>백만원</a:t>
            </a:r>
            <a:r>
              <a:rPr kumimoji="1" lang="en-US" altLang="ko-KR" sz="1600" dirty="0">
                <a:latin typeface="휴먼명조" pitchFamily="2" charset="-127"/>
                <a:ea typeface="휴먼명조" pitchFamily="2" charset="-127"/>
                <a:cs typeface="굴림" pitchFamily="50" charset="-127"/>
              </a:rPr>
              <a:t>, %)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명조" pitchFamily="2" charset="-127"/>
              <a:ea typeface="휴먼명조" pitchFamily="2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5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50829" y="545253"/>
            <a:ext cx="6545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항만개발時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설계변경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에 따른 공사비 증가 문제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1124744"/>
            <a:ext cx="88204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최근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년간 설계변경에 따른 계약금액 변경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49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증액 금액만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217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억원</a:t>
            </a:r>
            <a:endParaRPr lang="ko-KR" altLang="en-US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설계변경 사유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설계서와 현장상태의 상이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민원발생에 의한 공사지연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물가변동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등 잦은 설계변경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3040" y="6170879"/>
            <a:ext cx="86409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설계변경 등 공사비 부풀리기 수단으로 악용되지 않도록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엄격한 기준 마련 필요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251520" y="6314895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79512" y="1124744"/>
            <a:ext cx="8784976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4620616"/>
              </p:ext>
            </p:extLst>
          </p:nvPr>
        </p:nvGraphicFramePr>
        <p:xfrm>
          <a:off x="251520" y="3241398"/>
          <a:ext cx="8568953" cy="2708496"/>
        </p:xfrm>
        <a:graphic>
          <a:graphicData uri="http://schemas.openxmlformats.org/drawingml/2006/table">
            <a:tbl>
              <a:tblPr/>
              <a:tblGrid>
                <a:gridCol w="1250604"/>
                <a:gridCol w="1250604"/>
                <a:gridCol w="2084340"/>
                <a:gridCol w="2084340"/>
                <a:gridCol w="1899065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연도별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변경공사 건수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계약금액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변경금액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증액금액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08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126,890,115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137,213,215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10,323,100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259,819,231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272,142,420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9,323,191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</a:t>
                      </a:r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45,652,863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47,350,925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1,698,062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r>
                        <a:rPr lang="ko-KR" altLang="en-US" sz="1800" b="0" i="0" u="none" strike="noStrike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37,152,953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37,577,539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424,586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8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합계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469,515,162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494,284,099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21,768,939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1619672" y="2881358"/>
            <a:ext cx="5902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최근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년간 설계변경에 따른 공사비 증가 현황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천원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1733184" cy="33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1029</TotalTime>
  <Words>1605</Words>
  <Application>Microsoft Office PowerPoint</Application>
  <PresentationFormat>화면 슬라이드 쇼(4:3)</PresentationFormat>
  <Paragraphs>443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22" baseType="lpstr">
      <vt:lpstr>GreenWave_BusPresentation</vt:lpstr>
      <vt:lpstr>Custom Design</vt:lpstr>
      <vt:lpstr>2012년도 국정감사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keywords/>
  <cp:lastModifiedBy>USER</cp:lastModifiedBy>
  <cp:revision>145</cp:revision>
  <dcterms:created xsi:type="dcterms:W3CDTF">2012-07-05T05:30:17Z</dcterms:created>
  <dcterms:modified xsi:type="dcterms:W3CDTF">2012-10-22T12:33:19Z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