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haansoftxls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3"/>
  </p:notesMasterIdLst>
  <p:handoutMasterIdLst>
    <p:handoutMasterId r:id="rId34"/>
  </p:handoutMasterIdLst>
  <p:sldIdLst>
    <p:sldId id="288" r:id="rId4"/>
    <p:sldId id="301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92" r:id="rId19"/>
    <p:sldId id="293" r:id="rId20"/>
    <p:sldId id="294" r:id="rId21"/>
    <p:sldId id="277" r:id="rId22"/>
    <p:sldId id="278" r:id="rId23"/>
    <p:sldId id="279" r:id="rId24"/>
    <p:sldId id="298" r:id="rId25"/>
    <p:sldId id="295" r:id="rId26"/>
    <p:sldId id="300" r:id="rId27"/>
    <p:sldId id="296" r:id="rId28"/>
    <p:sldId id="282" r:id="rId29"/>
    <p:sldId id="297" r:id="rId30"/>
    <p:sldId id="291" r:id="rId31"/>
    <p:sldId id="287" r:id="rId32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3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3" d="100"/>
          <a:sy n="103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3128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01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F1C7-F6F0-4D2C-9301-6D3C1C7A0F6C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E6E7-C5EE-4BCD-831B-E6097A3567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2640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E6E7-C5EE-4BCD-831B-E6097A3567F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C2FF6-3FA3-4908-B1FF-4B14918EE21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E6E7-C5EE-4BCD-831B-E6097A3567F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7610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111111111111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195736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288" y="54868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z="4800" dirty="0" smtClean="0">
                <a:solidFill>
                  <a:schemeClr val="tx1"/>
                </a:solidFill>
                <a:ea typeface="HY동녘M" pitchFamily="18" charset="-127"/>
              </a:rPr>
              <a:t>년도 </a:t>
            </a:r>
            <a:r>
              <a:rPr lang="ko-KR" altLang="en-US" sz="4800" b="1" dirty="0" smtClean="0">
                <a:solidFill>
                  <a:schemeClr val="accent4">
                    <a:lumMod val="75000"/>
                  </a:schemeClr>
                </a:solidFill>
                <a:ea typeface="HY동녘M" pitchFamily="18" charset="-127"/>
              </a:rPr>
              <a:t>綜合</a:t>
            </a:r>
            <a:r>
              <a:rPr lang="ko-KR" altLang="en-US" sz="4800" dirty="0" smtClean="0">
                <a:solidFill>
                  <a:schemeClr val="accent4">
                    <a:lumMod val="75000"/>
                  </a:schemeClr>
                </a:solidFill>
                <a:ea typeface="HY동녘M" pitchFamily="18" charset="-127"/>
              </a:rPr>
              <a:t> </a:t>
            </a:r>
            <a:r>
              <a:rPr lang="ko-KR" altLang="en-US" sz="4800" dirty="0" smtClean="0">
                <a:solidFill>
                  <a:schemeClr val="tx1"/>
                </a:solidFill>
                <a:ea typeface="HY동녘M" pitchFamily="18" charset="-127"/>
              </a:rPr>
              <a:t>국정감사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2276872"/>
            <a:ext cx="727233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신명조" pitchFamily="18" charset="-127"/>
                <a:ea typeface="HY신명조" pitchFamily="18" charset="-127"/>
              </a:rPr>
              <a:t/>
            </a:r>
            <a:br>
              <a:rPr kumimoji="0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신명조" pitchFamily="18" charset="-127"/>
                <a:ea typeface="HY신명조" pitchFamily="18" charset="-127"/>
              </a:rPr>
            </a:b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71598" y="1916832"/>
            <a:ext cx="7056313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600" b="1" kern="0" dirty="0" smtClean="0">
                <a:solidFill>
                  <a:srgbClr val="C00000"/>
                </a:solidFill>
                <a:latin typeface="HY견명조" pitchFamily="18" charset="-127"/>
                <a:ea typeface="HY견명조" pitchFamily="18" charset="-127"/>
              </a:rPr>
              <a:t>국정감사 목표</a:t>
            </a:r>
            <a:endParaRPr lang="en-US" altLang="ko-KR" sz="3600" b="1" kern="0" dirty="0" smtClean="0">
              <a:solidFill>
                <a:srgbClr val="C00000"/>
              </a:solidFill>
              <a:latin typeface="HY견명조" pitchFamily="18" charset="-127"/>
              <a:ea typeface="HY견명조" pitchFamily="18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100" b="1" kern="0" dirty="0" smtClean="0">
              <a:solidFill>
                <a:srgbClr val="FF0000"/>
              </a:solidFill>
              <a:latin typeface="HY견명조" pitchFamily="18" charset="-127"/>
              <a:ea typeface="HY견명조" pitchFamily="18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4800" kern="0" dirty="0" err="1" smtClean="0">
                <a:solidFill>
                  <a:schemeClr val="accent4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領土ㆍ領海ㆍ領空</a:t>
            </a:r>
            <a:r>
              <a:rPr lang="ko-KR" altLang="en-US" sz="4800" kern="0" dirty="0" smtClean="0">
                <a:solidFill>
                  <a:schemeClr val="accent4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관리 </a:t>
            </a:r>
            <a:r>
              <a:rPr lang="ko-KR" altLang="en-US" sz="4400" kern="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대한민국 診斷</a:t>
            </a:r>
            <a:endParaRPr lang="en-US" altLang="ko-KR" sz="4400" kern="0" dirty="0" smtClean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38469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611560" y="0"/>
            <a:ext cx="8028384" cy="115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500" dirty="0" smtClean="0">
                <a:latin typeface="HY헤드라인M" pitchFamily="18" charset="-127"/>
                <a:ea typeface="HY헤드라인M" pitchFamily="18" charset="-127"/>
              </a:rPr>
              <a:t>공기업 혁신 事案</a:t>
            </a:r>
            <a:r>
              <a:rPr lang="en-US" altLang="ko-KR" sz="250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ko-KR" sz="2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⑥ </a:t>
            </a:r>
            <a:r>
              <a:rPr lang="ko-KR" altLang="en-US" sz="2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퇴직자</a:t>
            </a:r>
            <a:r>
              <a:rPr lang="en-US" altLang="ko-KR" sz="2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자회사 </a:t>
            </a:r>
            <a:r>
              <a:rPr lang="en-US" altLang="ko-KR" sz="2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특정기업</a:t>
            </a:r>
            <a:r>
              <a:rPr lang="en-US" altLang="ko-KR" sz="2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“ </a:t>
            </a:r>
            <a:r>
              <a:rPr lang="ko-KR" altLang="en-US" sz="2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일감 몰아주기</a:t>
            </a:r>
            <a:r>
              <a:rPr lang="en-US" altLang="ko-KR" sz="2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  <a:endParaRPr lang="ko-KR" altLang="en-US" sz="25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9512" y="1340768"/>
            <a:ext cx="8784976" cy="2592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1340768"/>
            <a:ext cx="8208912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LH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→ 특정 공사 및 시설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장비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발주時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특정기업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도로공사 → 민자도로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휴게소 및 퇴직자 고속도로 영업소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철도공사 → 산하주식회사 업무와 기능 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폐합 통한 공기업 선진화 도모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수자원공사 → 특정 공사 및 시설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장비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발주時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특정기업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인천국제공항공사 → 재벌중심 면세점 구조 개선 통한 국산명품 매장 확대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철도시설공단 → ‘전 직원 간부화’ 의혹과 부정적 인식 해소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95364" y="6275199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3569" y="6237312"/>
            <a:ext cx="828091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특혜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“일감 몰아주기” 의혹 해소로 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「공공성」 회복 필</a:t>
            </a:r>
            <a:r>
              <a:rPr lang="ko-KR" altLang="en-US" sz="2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요</a:t>
            </a:r>
          </a:p>
        </p:txBody>
      </p:sp>
      <p:pic>
        <p:nvPicPr>
          <p:cNvPr id="13" name="그림 12" descr="6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9" y="4149081"/>
            <a:ext cx="4104456" cy="177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그림 17" descr="7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437112"/>
            <a:ext cx="3744417" cy="1233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직사각형 9"/>
          <p:cNvSpPr/>
          <p:nvPr/>
        </p:nvSpPr>
        <p:spPr>
          <a:xfrm>
            <a:off x="539552" y="4077072"/>
            <a:ext cx="4320480" cy="194421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52591"/>
              </p:ext>
            </p:extLst>
          </p:nvPr>
        </p:nvGraphicFramePr>
        <p:xfrm>
          <a:off x="467544" y="3861048"/>
          <a:ext cx="8280920" cy="25922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3471"/>
                <a:gridCol w="1523486"/>
                <a:gridCol w="1428269"/>
                <a:gridCol w="4345694"/>
              </a:tblGrid>
              <a:tr h="4016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연 번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품 목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중 량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 고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81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오징어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3,092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톤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화학약품 사용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중량 증가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젓갈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1,129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톤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미신고 불법제조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해삼소라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446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턴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화학약품 사용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중량 증가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aseline="0" dirty="0" err="1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알굴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378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톤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미 등록업체 생산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생산일지 조작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가오리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187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톤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화학약품 사용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허위표기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b="0" baseline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제목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3456" cy="620688"/>
          </a:xfrm>
        </p:spPr>
        <p:txBody>
          <a:bodyPr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해경의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유해식품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원산지 위반단속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관계기관과 협조 강화</a:t>
            </a:r>
            <a:endParaRPr lang="ko-KR" altLang="en-US" sz="2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51520" y="980728"/>
            <a:ext cx="8663247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45816" y="1052737"/>
            <a:ext cx="85329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수입품에 대한 단속 곤란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    세관과의 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통관자료 업무협조</a:t>
            </a:r>
            <a:r>
              <a:rPr lang="en-US" altLang="ko-KR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필요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해역별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국가별 수산물에 대한 유전자 정보 불충분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원산지 육안상 구별           </a:t>
            </a: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곤란으로 수사지연 및 현장 즉시단속 난항</a:t>
            </a: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국립수산과학원</a:t>
            </a:r>
            <a:r>
              <a:rPr lang="en-US" altLang="ko-KR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농수산물검역검사본부의 충분한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정보구축 및 업무지원 필요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  전담 공무원 세관 등 파견 조치</a:t>
            </a: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3586176" y="1196753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467544" y="249289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555776" y="3356992"/>
            <a:ext cx="423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유해수산식품사범 단속 품목 현황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원산지 위반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단속 주요사례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그림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4176464" cy="2304256"/>
          </a:xfrm>
          <a:prstGeom prst="rect">
            <a:avLst/>
          </a:prstGeom>
        </p:spPr>
      </p:pic>
      <p:pic>
        <p:nvPicPr>
          <p:cNvPr id="6" name="그림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340768"/>
            <a:ext cx="4104456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134076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언론보도</a:t>
            </a:r>
            <a:r>
              <a:rPr lang="en-US" altLang="ko-KR" sz="20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(MBN </a:t>
            </a:r>
            <a:r>
              <a:rPr lang="ko-KR" altLang="en-US" sz="20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등</a:t>
            </a:r>
            <a:r>
              <a:rPr lang="en-US" altLang="ko-KR" sz="20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20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3528" y="90872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일본산 수산물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명태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러시아산 둔갑 유통사범 검거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속초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3528" y="386104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대외무역법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원산지 거짓표시 수출 등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위반사범 검거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5" name="그림 14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93096"/>
            <a:ext cx="4176464" cy="237626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67544" y="1340768"/>
            <a:ext cx="8280920" cy="23042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6" name="그림 15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293096"/>
            <a:ext cx="4176464" cy="2376264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67544" y="4293096"/>
            <a:ext cx="8280920" cy="23762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588224" y="429309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언론보도</a:t>
            </a:r>
            <a:r>
              <a:rPr lang="en-US" altLang="ko-KR" sz="20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(YTN </a:t>
            </a:r>
            <a:r>
              <a:rPr lang="ko-KR" altLang="en-US" sz="20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등</a:t>
            </a:r>
            <a:r>
              <a:rPr lang="en-US" altLang="ko-KR" sz="20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20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340768"/>
            <a:ext cx="878497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지방청장 직급상향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경무관 → 치안감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및 지방청 </a:t>
            </a:r>
            <a:r>
              <a:rPr lang="ko-KR" altLang="en-US" sz="1900" dirty="0" err="1" smtClean="0">
                <a:latin typeface="HY견고딕" pitchFamily="18" charset="-127"/>
                <a:ea typeface="HY견고딕" pitchFamily="18" charset="-127"/>
              </a:rPr>
              <a:t>차장제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경무관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도입필요</a:t>
            </a:r>
            <a:endParaRPr lang="ko-KR" altLang="en-US" sz="19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해양경찰청 위상 강화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- ①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직급 상향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필요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dirty="0" smtClean="0"/>
              <a:t>○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직급상향</a:t>
            </a:r>
            <a:r>
              <a:rPr lang="en-US" altLang="ko-KR" b="1" dirty="0" smtClean="0"/>
              <a:t>) </a:t>
            </a:r>
            <a:r>
              <a:rPr lang="ko-KR" altLang="en-US" dirty="0" smtClean="0"/>
              <a:t>강력한 지휘권 확립으로 해상치안</a:t>
            </a:r>
            <a:r>
              <a:rPr lang="en-US" altLang="ko-KR" dirty="0" smtClean="0"/>
              <a:t>․</a:t>
            </a:r>
            <a:r>
              <a:rPr lang="ko-KR" altLang="en-US" dirty="0" smtClean="0"/>
              <a:t>안보역량 강화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23528" y="2564904"/>
          <a:ext cx="8496944" cy="894588"/>
        </p:xfrm>
        <a:graphic>
          <a:graphicData uri="http://schemas.openxmlformats.org/drawingml/2006/table">
            <a:tbl>
              <a:tblPr/>
              <a:tblGrid>
                <a:gridCol w="1261023"/>
                <a:gridCol w="2411915"/>
                <a:gridCol w="2662455"/>
                <a:gridCol w="2161551"/>
              </a:tblGrid>
              <a:tr h="419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05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동해지방청장</a:t>
                      </a:r>
                      <a:r>
                        <a:rPr lang="en-US" altLang="ko-KR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해경</a:t>
                      </a:r>
                      <a:r>
                        <a:rPr lang="en-US" altLang="ko-KR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05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경북</a:t>
                      </a:r>
                      <a:r>
                        <a:rPr lang="en-US" altLang="ko-KR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‧</a:t>
                      </a:r>
                      <a:r>
                        <a:rPr lang="ko-KR" altLang="en-US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강원지방청장</a:t>
                      </a:r>
                      <a:r>
                        <a:rPr lang="en-US" altLang="ko-KR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600" b="0" kern="0" spc="0" baseline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육경</a:t>
                      </a:r>
                      <a:r>
                        <a:rPr lang="en-US" altLang="ko-KR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05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함대사령관</a:t>
                      </a:r>
                      <a:endParaRPr lang="ko-KR" altLang="en-US" sz="105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직급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경무관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❀</a:t>
                      </a:r>
                      <a:r>
                        <a:rPr lang="en-US" altLang="ko-KR" sz="1800" kern="0" spc="-10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10">
                          <a:solidFill>
                            <a:srgbClr val="000000"/>
                          </a:solidFill>
                          <a:ea typeface="휴먼명조"/>
                        </a:rPr>
                        <a:t>치안감</a:t>
                      </a:r>
                      <a:r>
                        <a:rPr lang="en-US" altLang="ko-KR" sz="1800" kern="0" spc="-11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800" kern="0" spc="-110">
                          <a:solidFill>
                            <a:srgbClr val="000000"/>
                          </a:solidFill>
                          <a:ea typeface="휴먼명조"/>
                        </a:rPr>
                        <a:t>❀❀</a:t>
                      </a:r>
                      <a:r>
                        <a:rPr lang="en-US" altLang="ko-KR" sz="1800" kern="0" spc="-11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소장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★★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251520" y="414908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dirty="0" smtClean="0"/>
              <a:t>○ 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차장제</a:t>
            </a:r>
            <a:r>
              <a:rPr lang="ko-KR" altLang="en-US" b="1" dirty="0" smtClean="0"/>
              <a:t> 신설</a:t>
            </a:r>
            <a:r>
              <a:rPr lang="en-US" altLang="ko-KR" b="1" dirty="0" smtClean="0"/>
              <a:t>) </a:t>
            </a:r>
            <a:r>
              <a:rPr lang="ko-KR" altLang="en-US" dirty="0" smtClean="0"/>
              <a:t>각종 현안에 대한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시간 常時 지휘체계 유지 필요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23528" y="4653136"/>
          <a:ext cx="8496943" cy="1382821"/>
        </p:xfrm>
        <a:graphic>
          <a:graphicData uri="http://schemas.openxmlformats.org/drawingml/2006/table">
            <a:tbl>
              <a:tblPr/>
              <a:tblGrid>
                <a:gridCol w="774940"/>
                <a:gridCol w="1708793"/>
                <a:gridCol w="2733325"/>
                <a:gridCol w="1639854"/>
                <a:gridCol w="1640031"/>
              </a:tblGrid>
              <a:tr h="5470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05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81" marR="17881" marT="17881" marB="17881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海警지방청차장</a:t>
                      </a:r>
                      <a:endParaRPr lang="ko-KR" altLang="en-US" sz="105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81" marR="17881" marT="17881" marB="17881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baseline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육경지방청차장</a:t>
                      </a:r>
                      <a:endParaRPr lang="ko-KR" altLang="en-US" sz="105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81" marR="17881" marT="17881" marB="17881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함대부사령관</a:t>
                      </a:r>
                      <a:endParaRPr lang="ko-KR" altLang="en-US" sz="105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81" marR="17881" marT="17881" marB="178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baseline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中해사국</a:t>
                      </a:r>
                      <a:r>
                        <a:rPr lang="ko-KR" altLang="en-US" sz="16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차장</a:t>
                      </a:r>
                      <a:endParaRPr lang="ko-KR" altLang="en-US" sz="105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81" marR="17881" marT="17881" marB="178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357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직 급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881" marR="17881" marT="17881" marB="17881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0" dirty="0" err="1">
                          <a:solidFill>
                            <a:srgbClr val="000000"/>
                          </a:solidFill>
                          <a:ea typeface="휴먼명조"/>
                        </a:rPr>
                        <a:t>없</a:t>
                      </a:r>
                      <a:r>
                        <a:rPr lang="ko-KR" altLang="en-US" sz="1800" kern="0" spc="-100" dirty="0">
                          <a:solidFill>
                            <a:srgbClr val="000000"/>
                          </a:solidFill>
                          <a:ea typeface="휴먼명조"/>
                        </a:rPr>
                        <a:t> 음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881" marR="17881" marT="17881" marB="17881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 dirty="0">
                          <a:solidFill>
                            <a:srgbClr val="000000"/>
                          </a:solidFill>
                          <a:ea typeface="휴먼명조"/>
                        </a:rPr>
                        <a:t>경무관</a:t>
                      </a:r>
                      <a:r>
                        <a:rPr lang="en-US" altLang="ko-KR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800" kern="0" spc="-40" dirty="0">
                          <a:solidFill>
                            <a:srgbClr val="000000"/>
                          </a:solidFill>
                          <a:ea typeface="휴먼명조"/>
                        </a:rPr>
                        <a:t>❀</a:t>
                      </a:r>
                      <a:r>
                        <a:rPr lang="en-US" altLang="ko-KR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)/</a:t>
                      </a:r>
                      <a:r>
                        <a:rPr lang="ko-KR" altLang="en-US" sz="1800" kern="0" spc="-40" dirty="0">
                          <a:solidFill>
                            <a:srgbClr val="000000"/>
                          </a:solidFill>
                          <a:ea typeface="휴먼명조"/>
                        </a:rPr>
                        <a:t>치안감</a:t>
                      </a:r>
                      <a:r>
                        <a:rPr lang="en-US" altLang="ko-KR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800" kern="0" spc="-40" dirty="0">
                          <a:solidFill>
                            <a:srgbClr val="000000"/>
                          </a:solidFill>
                          <a:ea typeface="휴먼명조"/>
                        </a:rPr>
                        <a:t>❀❀</a:t>
                      </a:r>
                      <a:r>
                        <a:rPr lang="en-US" altLang="ko-KR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30" dirty="0">
                          <a:solidFill>
                            <a:srgbClr val="000000"/>
                          </a:solidFill>
                          <a:latin typeface="휴먼명조"/>
                        </a:rPr>
                        <a:t>*</a:t>
                      </a:r>
                      <a:r>
                        <a:rPr lang="ko-KR" altLang="en-US" sz="1800" kern="0" spc="-30" dirty="0" err="1">
                          <a:solidFill>
                            <a:srgbClr val="000000"/>
                          </a:solidFill>
                          <a:ea typeface="휴먼명조"/>
                        </a:rPr>
                        <a:t>부산청</a:t>
                      </a:r>
                      <a:r>
                        <a:rPr lang="ko-KR" altLang="en-US" sz="1800" kern="0" spc="-30" dirty="0">
                          <a:solidFill>
                            <a:srgbClr val="000000"/>
                          </a:solidFill>
                          <a:ea typeface="휴먼명조"/>
                        </a:rPr>
                        <a:t> </a:t>
                      </a:r>
                      <a:r>
                        <a:rPr lang="en-US" altLang="ko-KR" sz="1800" kern="0" spc="-30" dirty="0">
                          <a:solidFill>
                            <a:srgbClr val="000000"/>
                          </a:solidFill>
                          <a:latin typeface="휴먼명조"/>
                        </a:rPr>
                        <a:t>3</a:t>
                      </a:r>
                      <a:r>
                        <a:rPr lang="ko-KR" altLang="en-US" sz="1800" kern="0" spc="-30" dirty="0" err="1">
                          <a:solidFill>
                            <a:srgbClr val="000000"/>
                          </a:solidFill>
                          <a:ea typeface="휴먼명조"/>
                        </a:rPr>
                        <a:t>부장제</a:t>
                      </a:r>
                      <a:r>
                        <a:rPr lang="en-US" altLang="ko-KR" sz="1800" kern="0" spc="-3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800" kern="0" spc="-30" dirty="0">
                          <a:solidFill>
                            <a:srgbClr val="000000"/>
                          </a:solidFill>
                          <a:ea typeface="휴먼명조"/>
                        </a:rPr>
                        <a:t>경무관</a:t>
                      </a:r>
                      <a:r>
                        <a:rPr lang="en-US" altLang="ko-KR" sz="1800" kern="0" spc="-30" dirty="0">
                          <a:solidFill>
                            <a:srgbClr val="000000"/>
                          </a:solidFill>
                          <a:latin typeface="휴먼명조"/>
                        </a:rPr>
                        <a:t>3)</a:t>
                      </a:r>
                      <a:r>
                        <a:rPr lang="ko-KR" altLang="en-US" sz="1800" kern="0" spc="-130" dirty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881" marR="17881" marT="17881" marB="17881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준장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★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7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800" kern="0" spc="-70">
                          <a:solidFill>
                            <a:srgbClr val="000000"/>
                          </a:solidFill>
                          <a:ea typeface="휴먼명조"/>
                        </a:rPr>
                        <a:t>목포</a:t>
                      </a:r>
                      <a:r>
                        <a:rPr lang="en-US" altLang="ko-KR" sz="1800" kern="0" spc="-7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1800" kern="0" spc="-70">
                          <a:solidFill>
                            <a:srgbClr val="000000"/>
                          </a:solidFill>
                          <a:ea typeface="휴먼명조"/>
                        </a:rPr>
                        <a:t>평택</a:t>
                      </a:r>
                      <a:r>
                        <a:rPr lang="en-US" altLang="ko-KR" sz="1800" kern="0" spc="-7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1800" kern="0" spc="-70">
                          <a:solidFill>
                            <a:srgbClr val="000000"/>
                          </a:solidFill>
                          <a:ea typeface="휴먼명조"/>
                        </a:rPr>
                        <a:t>동해</a:t>
                      </a:r>
                      <a:r>
                        <a:rPr lang="en-US" altLang="ko-KR" sz="1800" kern="0" spc="-7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881" marR="17881" marT="17881" marB="178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경무관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❀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급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*</a:t>
                      </a:r>
                      <a:r>
                        <a:rPr lang="ko-KR" altLang="en-US" sz="1800" kern="0" spc="-360" dirty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차장제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881" marR="17881" marT="17881" marB="178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11487" y="332656"/>
            <a:ext cx="7609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해양경찰청 위상 강화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②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NLL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분쟁 대비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관련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119675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해양경비의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심장인‘함정’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297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척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일본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420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척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907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척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해양경비의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눈이 되는‘항공기’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23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일본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73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212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동북아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영토분쟁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불법조업 증대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인력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장비 대폭 보강 시급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경찰청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‘제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중대’인식 극복 위한 자체 역량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전문성 높여야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99922" y="1160748"/>
            <a:ext cx="8568952" cy="201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67544" y="6237312"/>
            <a:ext cx="8481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美</a:t>
            </a:r>
            <a:r>
              <a:rPr lang="en-US" altLang="ko-KR" sz="2200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日 해양치안기관 </a:t>
            </a:r>
            <a:r>
              <a:rPr lang="ko-KR" altLang="en-US" sz="2200" dirty="0" err="1">
                <a:latin typeface="HY견고딕" pitchFamily="18" charset="-127"/>
                <a:ea typeface="HY견고딕" pitchFamily="18" charset="-127"/>
              </a:rPr>
              <a:t>準군사조직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 편성</a:t>
            </a:r>
            <a:r>
              <a:rPr lang="en-US" altLang="ko-KR" sz="22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인력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’,‘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장비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보강</a:t>
            </a:r>
            <a:endParaRPr lang="ko-KR" altLang="en-US" sz="2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23528" y="638132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23" y="3428999"/>
            <a:ext cx="3068689" cy="24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742673" cy="24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428999"/>
            <a:ext cx="2759976" cy="245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1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23073" y="188640"/>
            <a:ext cx="641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해양집행업무 </a:t>
            </a:r>
            <a:r>
              <a:rPr lang="ko-KR" altLang="en-US" sz="28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해경청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중심 체</a:t>
            </a:r>
            <a:r>
              <a:rPr lang="ko-KR" altLang="en-US" sz="2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계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필요성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980728"/>
            <a:ext cx="864096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□  해양집행업무 </a:t>
            </a:r>
            <a:r>
              <a:rPr lang="ko-KR" altLang="en-US" sz="1700" dirty="0" err="1" smtClean="0">
                <a:latin typeface="HY견고딕" pitchFamily="18" charset="-127"/>
                <a:ea typeface="HY견고딕" pitchFamily="18" charset="-127"/>
              </a:rPr>
              <a:t>분산ㆍ중복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 → 국가행정의 비효율성 및 對국민 해양서비스 약화 초래</a:t>
            </a:r>
            <a:endParaRPr lang="en-US" altLang="ko-KR" sz="17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51520" y="1484784"/>
          <a:ext cx="8640960" cy="288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6"/>
                <a:gridCol w="2232248"/>
                <a:gridCol w="3168352"/>
                <a:gridCol w="2016224"/>
              </a:tblGrid>
              <a:tr h="4163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 야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해양경찰청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국토해양부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기타 기관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86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해상안전</a:t>
                      </a:r>
                      <a:endParaRPr lang="ko-KR" altLang="en-US" sz="18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연안</a:t>
                      </a:r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VTS,</a:t>
                      </a:r>
                      <a:r>
                        <a:rPr lang="en-US" altLang="ko-KR" sz="180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r>
                        <a:rPr lang="ko-KR" altLang="en-US" sz="180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교통관리</a:t>
                      </a:r>
                      <a:r>
                        <a:rPr lang="en-US" altLang="ko-KR" sz="180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, </a:t>
                      </a:r>
                      <a:r>
                        <a:rPr lang="ko-KR" altLang="en-US" sz="180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불법조업 단속</a:t>
                      </a:r>
                      <a:endParaRPr lang="ko-KR" altLang="en-US" sz="18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항만</a:t>
                      </a:r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VTS, </a:t>
                      </a:r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항로표지</a:t>
                      </a:r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800" dirty="0" err="1" smtClean="0">
                          <a:latin typeface="휴먼명조" pitchFamily="2" charset="-127"/>
                          <a:ea typeface="휴먼명조" pitchFamily="2" charset="-127"/>
                        </a:rPr>
                        <a:t>항만국통제</a:t>
                      </a:r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수로조사 등</a:t>
                      </a:r>
                      <a:endParaRPr lang="ko-KR" altLang="en-US" sz="18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불법조업단속</a:t>
                      </a:r>
                      <a:endParaRPr lang="en-US" altLang="ko-KR" sz="1800" dirty="0" smtClean="0"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800" dirty="0" err="1" smtClean="0">
                          <a:latin typeface="휴먼명조" pitchFamily="2" charset="-127"/>
                          <a:ea typeface="휴먼명조" pitchFamily="2" charset="-127"/>
                        </a:rPr>
                        <a:t>농식품부</a:t>
                      </a:r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8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86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항만보안</a:t>
                      </a:r>
                      <a:endParaRPr lang="ko-KR" altLang="en-US" sz="18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PSI, </a:t>
                      </a:r>
                      <a:r>
                        <a:rPr lang="ko-KR" altLang="en-US" sz="180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선박</a:t>
                      </a:r>
                      <a:r>
                        <a:rPr lang="en-US" altLang="ko-KR" sz="180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80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어선</a:t>
                      </a:r>
                      <a:r>
                        <a:rPr lang="en-US" altLang="ko-KR" sz="180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r>
                        <a:rPr lang="ko-KR" altLang="en-US" sz="180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통제</a:t>
                      </a:r>
                      <a:endParaRPr lang="ko-KR" altLang="en-US" sz="180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선박 및 항만보안</a:t>
                      </a:r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해적센터 운영</a:t>
                      </a:r>
                      <a:endParaRPr lang="ko-KR" altLang="en-US" sz="18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항만보안기관 지도</a:t>
                      </a:r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경찰청</a:t>
                      </a:r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8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6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해양오염</a:t>
                      </a:r>
                      <a:endParaRPr lang="ko-KR" altLang="en-US" sz="18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휴먼명조" pitchFamily="2" charset="-127"/>
                          <a:ea typeface="휴먼명조" pitchFamily="2" charset="-127"/>
                        </a:rPr>
                        <a:t>해양시설ㆍ내국적선박</a:t>
                      </a:r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 검사</a:t>
                      </a:r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해양오염방제</a:t>
                      </a:r>
                      <a:endParaRPr lang="ko-KR" altLang="en-US" sz="18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휴먼명조" pitchFamily="2" charset="-127"/>
                          <a:ea typeface="휴먼명조" pitchFamily="2" charset="-127"/>
                        </a:rPr>
                        <a:t>해양시설ㆍ외국적</a:t>
                      </a:r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 선박 검사</a:t>
                      </a:r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해양환경공단 </a:t>
                      </a:r>
                      <a:r>
                        <a:rPr lang="ko-KR" altLang="en-US" sz="1800" dirty="0" err="1" smtClean="0">
                          <a:latin typeface="휴먼명조" pitchFamily="2" charset="-127"/>
                          <a:ea typeface="휴먼명조" pitchFamily="2" charset="-127"/>
                        </a:rPr>
                        <a:t>지도ㆍ감독</a:t>
                      </a:r>
                      <a:endParaRPr lang="ko-KR" altLang="en-US" sz="18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휴먼명조" pitchFamily="2" charset="-127"/>
                          <a:ea typeface="휴먼명조" pitchFamily="2" charset="-127"/>
                        </a:rPr>
                        <a:t>연안 오염방제</a:t>
                      </a:r>
                      <a:endParaRPr lang="en-US" altLang="ko-KR" sz="1800" dirty="0" smtClean="0"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800" dirty="0" err="1" smtClean="0">
                          <a:latin typeface="휴먼명조" pitchFamily="2" charset="-127"/>
                          <a:ea typeface="휴먼명조" pitchFamily="2" charset="-127"/>
                        </a:rPr>
                        <a:t>지자체</a:t>
                      </a:r>
                      <a:r>
                        <a:rPr lang="en-US" altLang="ko-KR" sz="1800" dirty="0" smtClean="0"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8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251520" y="4581128"/>
            <a:ext cx="864096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458112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미ㆍ일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등 선진국 경우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강력한 집행력 가진 해안치안기관에서 총괄수행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 →  미 코스트가드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[USCG]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및 일 해상보안청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[JCG]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으로 일원화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733256"/>
            <a:ext cx="8748464" cy="901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향후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 분산된 해양집행업무를 집행력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900" dirty="0" err="1" smtClean="0">
                <a:latin typeface="HY견고딕" pitchFamily="18" charset="-127"/>
                <a:ea typeface="HY견고딕" pitchFamily="18" charset="-127"/>
              </a:rPr>
              <a:t>함정ㆍ항공기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 등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이 확보된 해경청으로 통합하여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의 허베이스피리트호 사건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발생을 방지해야 함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251520" y="587727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>
            <a:lum bright="41000" contrast="-42000"/>
          </a:blip>
          <a:srcRect/>
          <a:stretch>
            <a:fillRect/>
          </a:stretch>
        </p:blipFill>
        <p:spPr bwMode="auto">
          <a:xfrm>
            <a:off x="4427984" y="3501008"/>
            <a:ext cx="43924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lum bright="53000" contrast="-63000"/>
          </a:blip>
          <a:srcRect/>
          <a:stretch>
            <a:fillRect/>
          </a:stretch>
        </p:blipFill>
        <p:spPr bwMode="auto">
          <a:xfrm>
            <a:off x="0" y="836712"/>
            <a:ext cx="46863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827584" y="332656"/>
            <a:ext cx="7669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영해 안보 관련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독도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이어도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경비태세 강화 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1556792"/>
            <a:ext cx="72373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日本 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순시선 독도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출현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횟수 연간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90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회 이상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지난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년간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429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회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독도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경비 한국 함정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척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경계를 위한 일본 순시선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척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끊임없는 독도 침범’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日영토화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야욕의 근거 삼을 듯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11560" y="3429000"/>
            <a:ext cx="81369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中國 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이어도 침범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‘12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년 상반기만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건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매년 증가 추세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센카쿠열도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중국명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댜오위다오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영토분쟁 다음은 ‘이어도’ 차례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남중국해의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중</a:t>
            </a:r>
            <a:r>
              <a:rPr lang="en-US" altLang="ko-KR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일간 ‘분쟁 양상’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참고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한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대책과 훈련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필요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5536" y="1412776"/>
            <a:ext cx="8352928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5536" y="3356992"/>
            <a:ext cx="8352928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1560" y="551723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주변 해역 감시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경비 태세 강화 위한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함정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장비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인력 보강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등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* NLL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관련 서해상 어로한계선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경비 강화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등 조치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467544" y="566124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149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79512" y="764705"/>
          <a:ext cx="8784980" cy="5904657"/>
        </p:xfrm>
        <a:graphic>
          <a:graphicData uri="http://schemas.openxmlformats.org/drawingml/2006/table">
            <a:tbl>
              <a:tblPr/>
              <a:tblGrid>
                <a:gridCol w="1512168"/>
                <a:gridCol w="864096"/>
                <a:gridCol w="720080"/>
                <a:gridCol w="720080"/>
                <a:gridCol w="720080"/>
                <a:gridCol w="1296144"/>
                <a:gridCol w="2952332"/>
              </a:tblGrid>
              <a:tr h="35776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기관명</a:t>
                      </a:r>
                      <a:endParaRPr lang="ko-KR" altLang="en-US" sz="140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본사 </a:t>
                      </a:r>
                      <a:r>
                        <a:rPr lang="ko-KR" altLang="en-US" sz="1400" b="0" kern="0" spc="0" baseline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이전지</a:t>
                      </a:r>
                      <a:endParaRPr lang="ko-KR" altLang="en-US" sz="140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2851" marR="82851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서울사무소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 고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4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소재지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잔류율</a:t>
                      </a:r>
                      <a:endParaRPr lang="ko-KR" altLang="en-US" sz="140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인원</a:t>
                      </a:r>
                      <a:endParaRPr lang="ko-KR" altLang="en-US" sz="140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사유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0" spc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611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LH</a:t>
                      </a: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공사</a:t>
                      </a: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경남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2851" marR="82851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서울본부</a:t>
                      </a:r>
                      <a:endParaRPr lang="en-US" altLang="ko-KR" sz="1700" spc="0" baseline="0" dirty="0" smtClean="0"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활용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호화 신축청사 논란 </a:t>
                      </a:r>
                      <a:endParaRPr lang="en-US" altLang="ko-KR" sz="1700" spc="0" baseline="0" dirty="0" smtClean="0"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연면적</a:t>
                      </a:r>
                      <a:r>
                        <a:rPr lang="en-US" altLang="ko-KR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147,385</a:t>
                      </a: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㎡</a:t>
                      </a:r>
                      <a:r>
                        <a:rPr lang="en-US" altLang="ko-KR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 44,584</a:t>
                      </a: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평</a:t>
                      </a:r>
                      <a:r>
                        <a:rPr lang="en-US" altLang="ko-KR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주택관리공단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경남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2851" marR="82851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검토 중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시설안전공단</a:t>
                      </a: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경남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2851" marR="82851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검토 중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교통안전공단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경북 </a:t>
                      </a:r>
                    </a:p>
                  </a:txBody>
                  <a:tcPr marL="82851" marR="82851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안산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5%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</a:t>
                      </a: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명</a:t>
                      </a:r>
                      <a:endParaRPr 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항공시설</a:t>
                      </a:r>
                      <a:endParaRPr lang="en-US" altLang="ko-KR" sz="1700" kern="0" spc="0" baseline="0" dirty="0" smtClean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위치고정성</a:t>
                      </a: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건설관리공사</a:t>
                      </a: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경북 </a:t>
                      </a:r>
                    </a:p>
                  </a:txBody>
                  <a:tcPr marL="82851" marR="82851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강남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4%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명</a:t>
                      </a:r>
                      <a:endParaRPr 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수도권관할</a:t>
                      </a:r>
                      <a:endParaRPr lang="en-US" altLang="ko-KR" sz="1700" kern="0" spc="0" baseline="0" dirty="0" smtClean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7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현장감독</a:t>
                      </a:r>
                      <a:r>
                        <a:rPr lang="en-US" altLang="ko-KR" sz="17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한국도로공사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경북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2851" marR="82851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지사활용</a:t>
                      </a: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호화 신축청사 논란 </a:t>
                      </a: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연면적</a:t>
                      </a:r>
                      <a:r>
                        <a:rPr lang="en-US" altLang="ko-KR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110,401</a:t>
                      </a: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㎡</a:t>
                      </a:r>
                      <a:r>
                        <a:rPr lang="en-US" altLang="ko-KR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 33,396</a:t>
                      </a: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평</a:t>
                      </a:r>
                      <a:r>
                        <a:rPr lang="en-US" altLang="ko-KR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한국감정원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대구 </a:t>
                      </a:r>
                    </a:p>
                  </a:txBody>
                  <a:tcPr marL="82851" marR="82851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강남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12%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55</a:t>
                      </a: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명</a:t>
                      </a:r>
                      <a:endParaRPr 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수도권 관할지사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대한주택보증</a:t>
                      </a: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부산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2851" marR="82851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검토 중</a:t>
                      </a: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대한지적공사</a:t>
                      </a: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전북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2851" marR="82851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700" spc="0" baseline="0" dirty="0" smtClean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ko-KR" altLang="en-US" sz="1700" spc="0" baseline="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검토 중</a:t>
                      </a: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7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467544" y="188640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산하기관 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혁신도시 이전과 수도권 사무소 설치 현황</a:t>
            </a:r>
            <a:endParaRPr lang="ko-KR" altLang="en-US" sz="2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0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95536" y="116632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 smtClean="0">
                <a:latin typeface="HY헤드라인M" pitchFamily="18" charset="-127"/>
                <a:ea typeface="HY헤드라인M" pitchFamily="18" charset="-127"/>
              </a:rPr>
              <a:t>지방으로 이전하는 </a:t>
            </a:r>
            <a:r>
              <a:rPr lang="ko-KR" altLang="en-US" sz="3200" spc="-15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공공기관 서울사무소</a:t>
            </a:r>
            <a:endParaRPr lang="ko-KR" altLang="en-US" sz="3200" spc="-15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79512" y="1052736"/>
          <a:ext cx="8784976" cy="5616623"/>
        </p:xfrm>
        <a:graphic>
          <a:graphicData uri="http://schemas.openxmlformats.org/drawingml/2006/table">
            <a:tbl>
              <a:tblPr/>
              <a:tblGrid>
                <a:gridCol w="2342660"/>
                <a:gridCol w="1113724"/>
                <a:gridCol w="1080120"/>
                <a:gridCol w="1152128"/>
                <a:gridCol w="1008112"/>
                <a:gridCol w="2088232"/>
              </a:tblGrid>
              <a:tr h="35755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기관명</a:t>
                      </a:r>
                      <a:endParaRPr lang="ko-KR" altLang="en-US" sz="140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6225" marR="16225" marT="16225" marB="162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본사 </a:t>
                      </a:r>
                      <a:r>
                        <a:rPr lang="ko-KR" altLang="en-US" sz="1400" b="0" kern="0" spc="0" baseline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이전지</a:t>
                      </a:r>
                      <a:endParaRPr lang="ko-KR" altLang="en-US" sz="140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2851" marR="82851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서울사무소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849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소재지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규모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0" kern="0" spc="0" baseline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잔류율</a:t>
                      </a:r>
                      <a:r>
                        <a:rPr lang="en-US" altLang="ko-KR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40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조직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인원</a:t>
                      </a:r>
                      <a:r>
                        <a:rPr lang="en-US" altLang="ko-KR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400" b="0" kern="0" spc="0" baseline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baseline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사유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75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한국자산관리공사</a:t>
                      </a:r>
                    </a:p>
                  </a:txBody>
                  <a:tcPr marL="16225" marR="16225" marT="16225" marB="162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부산 </a:t>
                      </a:r>
                    </a:p>
                  </a:txBody>
                  <a:tcPr marL="82851" marR="82851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관악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32%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291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금융업무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한국예탁결제원</a:t>
                      </a:r>
                    </a:p>
                  </a:txBody>
                  <a:tcPr marL="16225" marR="16225" marT="16225" marB="162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부산 </a:t>
                      </a:r>
                    </a:p>
                  </a:txBody>
                  <a:tcPr marL="82851" marR="82851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고양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45%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180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금융업무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한국장학재단</a:t>
                      </a:r>
                    </a:p>
                  </a:txBody>
                  <a:tcPr marL="16225" marR="16225" marT="16225" marB="162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대구</a:t>
                      </a:r>
                    </a:p>
                  </a:txBody>
                  <a:tcPr marL="82851" marR="82851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중구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18%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50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수도권 접수상당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한국문화예술위원회</a:t>
                      </a:r>
                    </a:p>
                  </a:txBody>
                  <a:tcPr marL="16225" marR="16225" marT="16225" marB="162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광주전남</a:t>
                      </a:r>
                    </a:p>
                  </a:txBody>
                  <a:tcPr marL="82851" marR="82851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종로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33%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49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수도권 문화복리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한국인터넷진흥원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舊 한국인터넷진흥원 </a:t>
                      </a:r>
                      <a:r>
                        <a:rPr lang="en-US" altLang="ko-KR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+ </a:t>
                      </a: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한국정보보호진흥원</a:t>
                      </a:r>
                      <a:r>
                        <a:rPr lang="en-US" altLang="ko-KR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500" kern="0" spc="0" baseline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광주전남</a:t>
                      </a:r>
                    </a:p>
                  </a:txBody>
                  <a:tcPr marL="82851" marR="82851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서초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22%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146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특수시설 </a:t>
                      </a:r>
                      <a:r>
                        <a:rPr lang="ko-KR" altLang="en-US" sz="1500" kern="0" spc="0" baseline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상시국제업무</a:t>
                      </a:r>
                      <a:endParaRPr lang="ko-KR" altLang="en-US" sz="15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수도권관할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대한적십자사</a:t>
                      </a:r>
                    </a:p>
                  </a:txBody>
                  <a:tcPr marL="16225" marR="16225" marT="16225" marB="162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강원 </a:t>
                      </a:r>
                    </a:p>
                  </a:txBody>
                  <a:tcPr marL="82851" marR="82851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중구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50%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70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상시국제구호업무</a:t>
                      </a:r>
                      <a:endParaRPr lang="ko-KR" altLang="en-US" sz="15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중앙공무원교육원</a:t>
                      </a:r>
                    </a:p>
                  </a:txBody>
                  <a:tcPr marL="16225" marR="16225" marT="16225" marB="162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충북</a:t>
                      </a:r>
                    </a:p>
                  </a:txBody>
                  <a:tcPr marL="82851" marR="82851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과천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31%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47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특수기능 수도권교육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국민연금공단</a:t>
                      </a:r>
                    </a:p>
                  </a:txBody>
                  <a:tcPr marL="16225" marR="16225" marT="16225" marB="162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전북 </a:t>
                      </a:r>
                    </a:p>
                  </a:txBody>
                  <a:tcPr marL="82851" marR="82851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송파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19%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135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금융업무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국방기술품질원</a:t>
                      </a:r>
                    </a:p>
                  </a:txBody>
                  <a:tcPr marL="16225" marR="16225" marT="16225" marB="162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경남 </a:t>
                      </a:r>
                    </a:p>
                  </a:txBody>
                  <a:tcPr marL="82851" marR="82851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동대문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18%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80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수도권관할</a:t>
                      </a:r>
                      <a:r>
                        <a:rPr lang="en-US" altLang="ko-KR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업체관리</a:t>
                      </a:r>
                      <a:r>
                        <a:rPr lang="en-US" altLang="ko-KR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500" kern="0" spc="0" baseline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공무원연금공단</a:t>
                      </a:r>
                    </a:p>
                  </a:txBody>
                  <a:tcPr marL="16225" marR="16225" marT="16225" marB="162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제주 </a:t>
                      </a:r>
                    </a:p>
                  </a:txBody>
                  <a:tcPr marL="82851" marR="82851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강남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21%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baseline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71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금융업무</a:t>
                      </a:r>
                    </a:p>
                  </a:txBody>
                  <a:tcPr marL="16225" marR="16225" marT="16225" marB="1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21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대강 사업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후속관리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- ① </a:t>
            </a:r>
            <a:r>
              <a:rPr lang="ko-KR" altLang="en-US" sz="2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부실공사 논란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조치</a:t>
            </a:r>
            <a:endParaRPr lang="en-US" altLang="ko-KR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1700808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대한하천학회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대강 부실공사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함안보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댐 하부 유실가능성 제기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함안보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보 상류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물받이공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보 하류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바닥보호공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심각한 훼손 주장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43508" y="1556792"/>
            <a:ext cx="4752528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07704" y="3789040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VS</a:t>
            </a:r>
            <a:endParaRPr lang="ko-KR" altLang="en-US" sz="2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4653136"/>
            <a:ext cx="4144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수자원공사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정밀진단 결과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보수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보강공사로‘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無문제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’입장 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79512" y="4365104"/>
            <a:ext cx="4680520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1560" y="59492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治水 百年大計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반대입장 경청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상시점검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및 관리체계 강화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1" name="_x249640912" descr="EMB0000112c62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1280"/>
            <a:ext cx="3888432" cy="4253983"/>
          </a:xfrm>
          <a:prstGeom prst="rect">
            <a:avLst/>
          </a:prstGeom>
          <a:noFill/>
        </p:spPr>
      </p:pic>
      <p:sp>
        <p:nvSpPr>
          <p:cNvPr id="12" name="타원 11"/>
          <p:cNvSpPr/>
          <p:nvPr/>
        </p:nvSpPr>
        <p:spPr>
          <a:xfrm>
            <a:off x="5940152" y="4005064"/>
            <a:ext cx="1728192" cy="144016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113362" y="1623755"/>
            <a:ext cx="3635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구미보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「</a:t>
            </a:r>
            <a:r>
              <a:rPr lang="ko-KR" alt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물받이공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」이 주저앉은 모습 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764704"/>
            <a:ext cx="66247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K-water</a:t>
            </a:r>
            <a:r>
              <a:rPr lang="ko-KR" altLang="en-US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소관사항을 넘어서</a:t>
            </a:r>
            <a:endParaRPr lang="ko-KR" altLang="en-US" sz="24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395536" y="616530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325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208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700" dirty="0" smtClean="0">
                <a:latin typeface="HY헤드라인M" pitchFamily="18" charset="-127"/>
                <a:ea typeface="HY헤드라인M" pitchFamily="18" charset="-127"/>
              </a:rPr>
              <a:t>가두리 양식장</a:t>
            </a:r>
            <a:r>
              <a:rPr lang="en-US" altLang="ko-KR" sz="270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700" dirty="0" smtClean="0">
                <a:latin typeface="HY헤드라인M" pitchFamily="18" charset="-127"/>
                <a:ea typeface="HY헤드라인M" pitchFamily="18" charset="-127"/>
              </a:rPr>
              <a:t>이라 불리는 </a:t>
            </a:r>
            <a:r>
              <a:rPr lang="ko-KR" altLang="en-US" sz="27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고속도로 휴게소</a:t>
            </a:r>
            <a:endParaRPr lang="ko-KR" altLang="en-US" sz="27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500457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위생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청결문제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지난해 위생점검 실태 결과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여전히 식중독 유발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세균인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황색포도구상균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검출업체 발생</a:t>
            </a:r>
            <a:endParaRPr lang="en-US" altLang="ko-KR" sz="20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음료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정수문제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발암물질 발생 정수사건 계기로 정기검사 외에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자체 불시검사 통해 예방 필요</a:t>
            </a:r>
            <a:endParaRPr lang="en-US" altLang="ko-KR" sz="20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음식가격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질 문제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휴게운영권자들의 수수료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입점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업체에 대한  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50%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수수료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징수 문제 개선 없이는 해결 요원</a:t>
            </a:r>
            <a:endParaRPr lang="en-US" altLang="ko-KR" sz="20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외국계 담배회사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입점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시도 문제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독도는 일본영토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주장 </a:t>
            </a:r>
            <a:endParaRPr lang="en-US" altLang="ko-KR" sz="20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한국역사왜곡 교과서 집필단체 후원기업인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일본기업의 진입 보류</a:t>
            </a:r>
            <a:endParaRPr lang="en-US" altLang="ko-KR" sz="20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9512" y="1125320"/>
            <a:ext cx="8784976" cy="45359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4916" y="5902705"/>
            <a:ext cx="86409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고속도로 휴게소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에 대한 전반적인 </a:t>
            </a:r>
            <a:r>
              <a:rPr lang="ko-KR" altLang="en-US" sz="2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부정적 여론 해소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에 노력 필요</a:t>
            </a:r>
            <a:endParaRPr lang="ko-KR" altLang="en-US" sz="23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152662" y="6014274"/>
            <a:ext cx="285404" cy="223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729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600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600" dirty="0">
                <a:latin typeface="HY헤드라인M" pitchFamily="18" charset="-127"/>
                <a:ea typeface="HY헤드라인M" pitchFamily="18" charset="-127"/>
              </a:rPr>
              <a:t>대강 사업</a:t>
            </a:r>
            <a:r>
              <a:rPr lang="en-US" altLang="ko-KR" sz="26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600" dirty="0">
                <a:latin typeface="HY헤드라인M" pitchFamily="18" charset="-127"/>
                <a:ea typeface="HY헤드라인M" pitchFamily="18" charset="-127"/>
              </a:rPr>
              <a:t>후속관리 </a:t>
            </a:r>
            <a:r>
              <a:rPr lang="en-US" altLang="ko-KR" sz="2600" dirty="0" smtClean="0">
                <a:latin typeface="HY헤드라인M" pitchFamily="18" charset="-127"/>
                <a:ea typeface="HY헤드라인M" pitchFamily="18" charset="-127"/>
              </a:rPr>
              <a:t>- ② 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가뭄해소 및 홍수방어 </a:t>
            </a:r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논란조치</a:t>
            </a:r>
            <a:endParaRPr lang="ko-KR" altLang="en-US" sz="2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11560" y="1052736"/>
            <a:ext cx="77768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대강 사업으로 홍수 없다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..“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태풍‘산바’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쑥대밭 됐다”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낙동강 본류‘생태공원’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고령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성주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김천 등 支川 제방유실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침수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중형급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태풍 산바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경상도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관통시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평균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96.8㎜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홍수대비 시급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1052736"/>
            <a:ext cx="8640960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5" name="_x248965936" descr="EMB0000112c6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176464" cy="4104456"/>
          </a:xfrm>
          <a:prstGeom prst="rect">
            <a:avLst/>
          </a:prstGeom>
          <a:noFill/>
        </p:spPr>
      </p:pic>
      <p:pic>
        <p:nvPicPr>
          <p:cNvPr id="6147" name="_x26164856" descr="EMB0000112c6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4320480" cy="41044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2564904"/>
            <a:ext cx="399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▼ 태풍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산바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달성보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소수력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발전소 침수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564904"/>
            <a:ext cx="432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▼ 태풍 </a:t>
            </a:r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산바</a:t>
            </a:r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고령군 </a:t>
            </a:r>
            <a:r>
              <a:rPr lang="ko-KR" altLang="en-US" sz="1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우곡면</a:t>
            </a:r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우곡교에서</a:t>
            </a:r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본 낙동강 홍수 모습</a:t>
            </a:r>
            <a:endParaRPr lang="ko-KR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5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320480" cy="3528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941168"/>
            <a:ext cx="40324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관계기관 느림보 대응으로 일관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『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수질오염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』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방지에 최선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환경부 등 협조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51520" y="4797152"/>
            <a:ext cx="432048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131840" y="6021288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(10</a:t>
            </a:r>
            <a:r>
              <a:rPr lang="ko-KR" altLang="en-US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251520" y="623731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39552" y="6093296"/>
            <a:ext cx="417646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오염물질처리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차단시설 최우선 추진</a:t>
            </a:r>
            <a:endParaRPr lang="ko-KR" altLang="en-US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788024" y="4797152"/>
            <a:ext cx="4176464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5148064" y="4941168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조류발생 억제 및 효과적인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조류제거 위한 방안 수립과 실천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67544" y="4365104"/>
            <a:ext cx="38779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금강 </a:t>
            </a:r>
            <a:r>
              <a:rPr lang="ko-KR" alt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백제보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상류서 물고기 떼죽음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95536" y="0"/>
            <a:ext cx="8424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대강 사업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후속관리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– </a:t>
            </a:r>
          </a:p>
          <a:p>
            <a:pPr algn="ctr" fontAlgn="base">
              <a:lnSpc>
                <a:spcPct val="150000"/>
              </a:lnSpc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③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물고기 집단 폐사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국민 식수원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위협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조치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148064" y="609329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5004048" y="5934670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장기적으로 과학적이고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체계적인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하천관리방안 필요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536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수자원공사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-‘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물관리부족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에서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8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물관리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강국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그림 4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120680" cy="3600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5616" y="4581128"/>
            <a:ext cx="72728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물 이용 종합계획 → 사람과 자연에 맑고 충분한 물 공급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치수 종합계획 → 기후변화에 안전한 국토기반 구축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하천환경 종합계획 → 생명이 살아있는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물환경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조성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수자원 조사연구 및 기술개발 계획 →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물관련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기술의 선진화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수자원 미래과제 대응전략 추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진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→ 수자원 미래과제 선제 대응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899592" y="4509120"/>
            <a:ext cx="7272808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93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84776" cy="576064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주택현안과제 적극 대응 필요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3319970"/>
              </p:ext>
            </p:extLst>
          </p:nvPr>
        </p:nvGraphicFramePr>
        <p:xfrm>
          <a:off x="308633" y="908720"/>
          <a:ext cx="8456991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6872815"/>
              </a:tblGrid>
              <a:tr h="6120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ysClr val="windowText" lastClr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 상</a:t>
                      </a:r>
                      <a:endParaRPr lang="ko-KR" altLang="en-US" sz="1800" b="0" dirty="0">
                        <a:solidFill>
                          <a:sysClr val="windowText" lastClr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ysClr val="windowText" lastClr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내  용</a:t>
                      </a:r>
                      <a:endParaRPr lang="ko-KR" altLang="en-US" sz="1800" b="0" dirty="0">
                        <a:solidFill>
                          <a:sysClr val="windowText" lastClr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7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부도공공</a:t>
                      </a:r>
                      <a:endParaRPr lang="en-US" altLang="ko-KR" sz="1800" b="1" dirty="0" smtClean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임대아파트</a:t>
                      </a:r>
                      <a:endParaRPr lang="ko-KR" altLang="en-US" sz="1800" b="0" dirty="0">
                        <a:solidFill>
                          <a:sysClr val="windowText" lastClr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· </a:t>
                      </a:r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모든 행정력 동원</a:t>
                      </a:r>
                      <a:r>
                        <a:rPr lang="en-US" altLang="ko-KR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우선적으로 해소</a:t>
                      </a:r>
                      <a:r>
                        <a:rPr lang="en-US" altLang="ko-KR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제도적 보완</a:t>
                      </a:r>
                      <a:endParaRPr lang="en-US" altLang="ko-KR" sz="1800" b="1" dirty="0" smtClean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algn="l" latinLnBrk="1"/>
                      <a:r>
                        <a:rPr lang="en-US" altLang="ko-KR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· LH</a:t>
                      </a:r>
                      <a:r>
                        <a:rPr lang="en-US" altLang="ko-KR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중심 추진</a:t>
                      </a:r>
                      <a:r>
                        <a:rPr lang="en-US" altLang="ko-KR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 </a:t>
                      </a:r>
                      <a:r>
                        <a:rPr lang="ko-KR" altLang="en-US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대형 건설업체 아파트 건설과 연계 참여 유도</a:t>
                      </a:r>
                      <a:endParaRPr lang="ko-KR" altLang="en-US" sz="1800" b="0" dirty="0">
                        <a:solidFill>
                          <a:sysClr val="windowText" lastClr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신혼부부</a:t>
                      </a:r>
                      <a:endParaRPr lang="ko-KR" altLang="en-US" sz="1800" b="1" dirty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· </a:t>
                      </a:r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특별분양</a:t>
                      </a:r>
                      <a:r>
                        <a:rPr lang="ko-KR" altLang="en-US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비율 확대</a:t>
                      </a:r>
                      <a:endParaRPr lang="en-US" altLang="ko-KR" sz="1800" b="1" baseline="0" dirty="0" smtClean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457200" indent="-457200" latinLnBrk="1">
                        <a:buFontTx/>
                        <a:buNone/>
                      </a:pPr>
                      <a:r>
                        <a:rPr lang="en-US" altLang="ko-KR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· </a:t>
                      </a:r>
                      <a:r>
                        <a:rPr lang="ko-KR" altLang="en-US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보증금 없이 월세 위주의</a:t>
                      </a:r>
                      <a:r>
                        <a:rPr lang="en-US" altLang="ko-KR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임대주택증대</a:t>
                      </a:r>
                      <a:r>
                        <a:rPr lang="en-US" altLang="ko-KR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endParaRPr lang="ko-KR" altLang="en-US" sz="1800" b="1" dirty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대학생</a:t>
                      </a:r>
                      <a:endParaRPr lang="ko-KR" altLang="en-US" sz="1800" b="1" dirty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· </a:t>
                      </a:r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국민주택기금 등 활용</a:t>
                      </a:r>
                      <a:endParaRPr lang="en-US" altLang="ko-KR" sz="1800" b="1" dirty="0" smtClean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457200" indent="-457200" latinLnBrk="1">
                        <a:buFontTx/>
                        <a:buNone/>
                      </a:pPr>
                      <a:r>
                        <a:rPr lang="en-US" altLang="ko-KR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· </a:t>
                      </a:r>
                      <a:r>
                        <a:rPr lang="ko-KR" altLang="en-US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기숙사 건축 참여</a:t>
                      </a:r>
                      <a:r>
                        <a:rPr lang="en-US" altLang="ko-KR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,</a:t>
                      </a:r>
                      <a:r>
                        <a:rPr lang="ko-KR" altLang="en-US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대학 및 소재 </a:t>
                      </a:r>
                      <a:r>
                        <a:rPr lang="ko-KR" altLang="en-US" sz="1800" b="1" baseline="0" dirty="0" err="1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지자체와</a:t>
                      </a:r>
                      <a:r>
                        <a:rPr lang="ko-KR" altLang="en-US" sz="1800" b="1" baseline="0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협력 강화</a:t>
                      </a:r>
                      <a:endParaRPr lang="ko-KR" altLang="en-US" sz="1800" b="1" dirty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1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임대주택</a:t>
                      </a:r>
                      <a:endParaRPr lang="en-US" altLang="ko-KR" sz="1800" b="1" dirty="0" smtClean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거주자</a:t>
                      </a:r>
                      <a:endParaRPr lang="ko-KR" altLang="en-US" sz="1800" b="1" dirty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· </a:t>
                      </a:r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임대주택 사업의 양적 확대</a:t>
                      </a:r>
                      <a:endParaRPr lang="en-US" altLang="ko-KR" sz="1800" b="1" dirty="0" smtClean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latinLnBrk="1"/>
                      <a:r>
                        <a:rPr lang="en-US" altLang="ko-KR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· </a:t>
                      </a:r>
                      <a:r>
                        <a:rPr lang="ko-KR" altLang="en-US" sz="1800" b="1" dirty="0" smtClean="0">
                          <a:solidFill>
                            <a:sysClr val="windowText" lastClr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임대주택 품질의 향상 등</a:t>
                      </a:r>
                      <a:endParaRPr lang="ko-KR" altLang="en-US" sz="1800" b="1" dirty="0">
                        <a:solidFill>
                          <a:sysClr val="windowText" lastClr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오른쪽 화살표 2"/>
          <p:cNvSpPr/>
          <p:nvPr/>
        </p:nvSpPr>
        <p:spPr>
          <a:xfrm>
            <a:off x="556438" y="6103222"/>
            <a:ext cx="2408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15315" y="6016406"/>
            <a:ext cx="773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저소득층 주거안정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지원 강화 위해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특별 대책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으로 추진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2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5025"/>
            <a:ext cx="914400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39552" y="319832"/>
            <a:ext cx="81013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KTX </a:t>
            </a:r>
            <a:r>
              <a:rPr lang="ko-KR" altLang="en-US" sz="22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대차불안정</a:t>
            </a:r>
            <a:r>
              <a:rPr lang="en-US" altLang="ko-KR" sz="22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2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잦은 고장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200" dirty="0" err="1">
                <a:latin typeface="HY헤드라인M" pitchFamily="18" charset="-127"/>
                <a:ea typeface="HY헤드라인M" pitchFamily="18" charset="-127"/>
              </a:rPr>
              <a:t>경부고속철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단계 궤도의 문제점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13777" y="1045388"/>
            <a:ext cx="85689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KTX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대차불안정은 지난해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(1,647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올해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(1,440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. 8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월 現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) 10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이상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급증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상황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독일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프랑스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일본의 경우보다 그 횟수가 많고 크기도 매우 큼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KTX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산천의 대차설계 오류 여부를 포함한 차량에 대한 전반적인 재점검 필요</a:t>
            </a:r>
          </a:p>
          <a:p>
            <a:pPr fontAlgn="base" latinLnBrk="1">
              <a:lnSpc>
                <a:spcPct val="150000"/>
              </a:lnSpc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KTX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잦은 고장문제는 궤도 구조 및 재료 선정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경부고속철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단계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대구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부산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공사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과정 등의 부적정성이 있었다는 주장이 있음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허위사실 근거로 방침을 득한 궤도구조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설계 과업지시서 위반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저속철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운행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Rheda2000’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궤도구조 적용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개량된 궤도구조의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無검증절차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적용 등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無실적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無검증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신규 분기기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·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선로전환기 선정 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급작스런 설계변경 통한 無실적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無검증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레일체결장치 적용과 독점공급 부여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197753" y="976139"/>
            <a:ext cx="8784976" cy="47769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24630" y="580684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국토부</a:t>
            </a:r>
            <a:r>
              <a:rPr lang="en-US" altLang="ko-KR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KTX 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고장문제에 적극 개입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하여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KTX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산천 및 노반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궤도의 문제점 등을 정확하게 밝혀 향후 건설되는 고속철도에 그 결과를 반영해야 할 것임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279626" y="594928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620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대중교통 정책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의 대폭 강화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052736"/>
            <a:ext cx="81014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현황 및 문제점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 ○  자가용 차량 대수의 지속적 증가 속에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교통난 심화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  -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서울시 경우 전체 차량 소유의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70%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가 자가용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수송분담율은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30%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 ○  도시뿐만 아니라 농촌의 경우에도 </a:t>
            </a:r>
            <a:r>
              <a:rPr lang="ko-KR" altLang="en-US" sz="1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주차난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점차 심화 추세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 ○  정부차원의 중장기 대책 중 실효성 있는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교통난 완화대책 미흡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개선 대책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확고한 의지와 체계적인 실천 노력 필요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 ○  교통 공급 측면 이외에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「수요관리」 측면 더욱 확대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 ○  자가용 규제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– (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예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 2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대 이상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보유시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차고지 증명제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도입 검토 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일본 동경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 ○  주차장 설치에 대한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「인센티브」 대폭 강화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 ○  도시 교통 흐름의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완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급에 따른 대책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1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도시內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고속도로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급행 도시철도 등 도입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 ○  버스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택시 제도 개선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각종 교통 시설 관리 체계 효율화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51520" y="836712"/>
            <a:ext cx="8640960" cy="5832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300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내용 개체 틀 14"/>
          <p:cNvGraphicFramePr>
            <a:graphicFrameLocks noGrp="1"/>
          </p:cNvGraphicFramePr>
          <p:nvPr>
            <p:ph idx="1"/>
          </p:nvPr>
        </p:nvGraphicFramePr>
        <p:xfrm>
          <a:off x="179512" y="2060848"/>
          <a:ext cx="4248472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486"/>
                <a:gridCol w="1025493"/>
                <a:gridCol w="1025493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7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r>
                        <a:rPr lang="ko-KR" altLang="en-US" sz="17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7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r>
                        <a:rPr lang="ko-KR" altLang="en-US" sz="17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7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용인</a:t>
                      </a:r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r>
                        <a:rPr lang="ko-KR" altLang="en-US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서울 고속도로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52.3%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79.3%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인천대교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72.1%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67.8%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인천공항 고속도로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42.5%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54.0%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천안</a:t>
                      </a:r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r>
                        <a:rPr lang="ko-KR" altLang="en-US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논산 고속도로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57.4%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61.2%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대구</a:t>
                      </a:r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r>
                        <a:rPr lang="ko-KR" altLang="en-US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부산 고속도로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55.1%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55.2%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부산</a:t>
                      </a:r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r>
                        <a:rPr lang="ko-KR" altLang="en-US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울산 고속도로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52.2%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48.9%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4572000" y="2060848"/>
          <a:ext cx="4318695" cy="3024336"/>
        </p:xfrm>
        <a:graphic>
          <a:graphicData uri="http://schemas.openxmlformats.org/presentationml/2006/ole">
            <p:oleObj spid="_x0000_s1037" name="워크시트" r:id="rId3" imgW="6019800" imgH="276225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82983" y="1783849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단위</a:t>
            </a:r>
            <a:r>
              <a:rPr lang="en-US" altLang="ko-KR" sz="1200" dirty="0" smtClean="0">
                <a:latin typeface="+mj-ea"/>
                <a:ea typeface="+mj-ea"/>
              </a:rPr>
              <a:t>:  </a:t>
            </a:r>
            <a:r>
              <a:rPr lang="ko-KR" altLang="en-US" sz="1200" dirty="0" err="1" smtClean="0">
                <a:latin typeface="+mj-ea"/>
                <a:ea typeface="+mj-ea"/>
              </a:rPr>
              <a:t>억원</a:t>
            </a:r>
            <a:r>
              <a:rPr lang="en-US" altLang="ko-KR" sz="1200" dirty="0" smtClean="0">
                <a:latin typeface="+mj-ea"/>
                <a:ea typeface="+mj-ea"/>
              </a:rPr>
              <a:t>)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86044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민자고속도로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가지 불편한 진실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再發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없어야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514" y="1396802"/>
            <a:ext cx="41404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예타時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예측수요 對 실제교통량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(%)</a:t>
            </a:r>
            <a:endParaRPr lang="ko-KR" altLang="en-US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6026" y="1412776"/>
            <a:ext cx="41404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연도별 최소운영수입보장 지급현황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1" y="5381600"/>
            <a:ext cx="41404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예타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및 예측수요 용역 조사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법적 책임 강구 필요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6025" y="5381600"/>
            <a:ext cx="41404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민간투자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적자보전 상례화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민자대상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범위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방법 재검토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395536" y="551723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4716016" y="551723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79512" y="5301208"/>
            <a:ext cx="424847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4572000" y="5303205"/>
            <a:ext cx="438319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76" y="135582"/>
            <a:ext cx="8496944" cy="54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300" dirty="0" smtClean="0">
                <a:latin typeface="HY헤드라인M" pitchFamily="18" charset="-127"/>
                <a:ea typeface="HY헤드라인M" pitchFamily="18" charset="-127"/>
              </a:rPr>
              <a:t>충남도청 </a:t>
            </a:r>
            <a:r>
              <a:rPr lang="ko-KR" altLang="en-US" sz="2300" dirty="0" err="1" smtClean="0">
                <a:latin typeface="HY헤드라인M" pitchFamily="18" charset="-127"/>
                <a:ea typeface="HY헤드라인M" pitchFamily="18" charset="-127"/>
              </a:rPr>
              <a:t>이전지</a:t>
            </a:r>
            <a:r>
              <a:rPr lang="en-US" altLang="ko-KR" sz="23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300" dirty="0" smtClean="0">
                <a:latin typeface="HY헤드라인M" pitchFamily="18" charset="-127"/>
                <a:ea typeface="HY헤드라인M" pitchFamily="18" charset="-127"/>
              </a:rPr>
              <a:t>내포신도시</a:t>
            </a:r>
            <a:r>
              <a:rPr lang="en-US" altLang="ko-KR" sz="23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300" dirty="0" smtClean="0">
                <a:latin typeface="HY헤드라인M" pitchFamily="18" charset="-127"/>
                <a:ea typeface="HY헤드라인M" pitchFamily="18" charset="-127"/>
              </a:rPr>
              <a:t>진입도로 등 </a:t>
            </a:r>
            <a:r>
              <a:rPr lang="ko-KR" altLang="en-US" sz="2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기반시설 지원 시급</a:t>
            </a:r>
            <a:endParaRPr lang="ko-KR" altLang="en-US" sz="23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993405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예산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수덕사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IC 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당진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~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대전간 고속도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~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도청 이전 신도시간 연계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8.4km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-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현재 도 국가지원 지방도 및 산업단지 진입도로 이상의 기능 수행 예상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2013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년까지 도청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교육청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경찰청 등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기관 이전계획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신도시 조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성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차질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수도권 전철 아산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신창역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→ 홍성까지 우선 연장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별도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삽교역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신설 검토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서해안 고속도로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당진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천안간 고속도로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경부고속도로 등 조기 착수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추진 등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43508" y="921396"/>
            <a:ext cx="8856984" cy="2657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77072"/>
            <a:ext cx="5295900" cy="266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36418" y="3688709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충남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내포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신도시 진입도로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4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16632"/>
            <a:ext cx="8784976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공항기능마비ㆍ고속도로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대형참사ㆍ해운항만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사고속출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최대원인은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안개ㆍ해무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24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484784"/>
            <a:ext cx="8640960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3040" y="1484784"/>
            <a:ext cx="8389440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연간 항공 및 육상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항만분야에서의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안개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로 인한 피해 </a:t>
            </a:r>
            <a:r>
              <a:rPr lang="ko-KR" altLang="en-US" sz="19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수조원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추정</a:t>
            </a:r>
            <a:endParaRPr lang="en-US" altLang="ko-KR" sz="19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인천국제공항 → 주요 결항사유는 안개 등 기상문제가 원인</a:t>
            </a:r>
            <a:endParaRPr lang="en-US" altLang="ko-KR" sz="19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주요 고속도로 → 천안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논산고속도로 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90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중 추돌사고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(2011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등</a:t>
            </a:r>
            <a:endParaRPr lang="en-US" altLang="ko-KR" sz="19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인천항 → 안개 짙은 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3~6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, 5~7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월에 사고 집중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395536" y="6303605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6165304"/>
            <a:ext cx="82089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물류마비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인명참사 방지하는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안개 소산대책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실천 시급</a:t>
            </a:r>
          </a:p>
        </p:txBody>
      </p:sp>
      <p:pic>
        <p:nvPicPr>
          <p:cNvPr id="9" name="_x171781096" descr="EMB00000fe804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2736304" cy="23942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3645024"/>
            <a:ext cx="25922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인천공항철도 </a:t>
            </a:r>
            <a:r>
              <a:rPr lang="ko-KR" alt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운서역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앞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1" name="내용 개체 틀 8" descr="천안-논산 90중 추돌사고.jpg"/>
          <p:cNvPicPr>
            <a:picLocks noChangeAspect="1"/>
          </p:cNvPicPr>
          <p:nvPr/>
        </p:nvPicPr>
        <p:blipFill>
          <a:blip r:embed="rId3" cstate="print"/>
          <a:srcRect t="10150"/>
          <a:stretch>
            <a:fillRect/>
          </a:stretch>
        </p:blipFill>
        <p:spPr>
          <a:xfrm>
            <a:off x="3203848" y="3573016"/>
            <a:ext cx="2736304" cy="2376264"/>
          </a:xfrm>
          <a:prstGeom prst="rect">
            <a:avLst/>
          </a:prstGeom>
        </p:spPr>
      </p:pic>
      <p:pic>
        <p:nvPicPr>
          <p:cNvPr id="12" name="_x164014352" descr="EMB00000fe804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645024"/>
            <a:ext cx="2736304" cy="2304256"/>
          </a:xfrm>
          <a:prstGeom prst="rect">
            <a:avLst/>
          </a:prstGeom>
          <a:noFill/>
        </p:spPr>
      </p:pic>
      <p:sp>
        <p:nvSpPr>
          <p:cNvPr id="13" name="텍스트 개체 틀 6"/>
          <p:cNvSpPr txBox="1">
            <a:spLocks/>
          </p:cNvSpPr>
          <p:nvPr/>
        </p:nvSpPr>
        <p:spPr>
          <a:xfrm>
            <a:off x="3131840" y="3645024"/>
            <a:ext cx="2808312" cy="3163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ctr" latinLnBrk="1">
              <a:spcBef>
                <a:spcPct val="20000"/>
              </a:spcBef>
              <a:defRPr/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천안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논산고속도로</a:t>
            </a:r>
            <a:r>
              <a:rPr kumimoji="0" lang="ko-KR" altLang="en-US" sz="1400" b="0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추돌사고 </a:t>
            </a:r>
            <a:r>
              <a:rPr kumimoji="0" lang="en-US" altLang="ko-KR" sz="1400" b="0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&gt;</a:t>
            </a:r>
            <a:endParaRPr kumimoji="0" lang="ko-KR" altLang="en-US" sz="14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3573016"/>
            <a:ext cx="27363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안개로 인한 해상 충돌사고 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8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87624" y="188640"/>
            <a:ext cx="6830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멀쩡한 논밭 갈아엎고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자전거길 낸다고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??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908720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충남 삽교천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65km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하천부지 논밭에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720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투입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자전거도로 추진</a:t>
            </a: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연말에 업체 결정되면 내년 보상에 들어가는 등 본격 공사 추진 예정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국토부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하천 환경 살리기 위해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” VS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농민들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자전거도로 비효율적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”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51520" y="836712"/>
            <a:ext cx="8568952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P1020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3914281" cy="2880320"/>
          </a:xfrm>
          <a:prstGeom prst="rect">
            <a:avLst/>
          </a:prstGeom>
        </p:spPr>
      </p:pic>
      <p:pic>
        <p:nvPicPr>
          <p:cNvPr id="11" name="그림 10" descr="P1020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5" y="2492896"/>
            <a:ext cx="3840427" cy="288032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691680" y="537321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자전거 도로 건설 예정인 충남 삽교천 하천부지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55576" y="5805264"/>
            <a:ext cx="820891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우리가 만든 땅 끝까지 싸우겠다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.”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대책위 구성 등 본격 저항 나서</a:t>
            </a:r>
            <a:endParaRPr lang="en-US" altLang="ko-KR" sz="19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국가토지관리 입장에서 현존상태 우선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치수관련 사업만 추진토록 조정</a:t>
            </a:r>
            <a:endParaRPr lang="ko-KR" altLang="en-US" sz="19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467544" y="594928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21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116632"/>
            <a:ext cx="8604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국토해양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단기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대 현안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 -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해소와 보완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등 시급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052736"/>
            <a:ext cx="8712968" cy="4464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31540" y="1268760"/>
            <a:ext cx="8352928" cy="40395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독도 </a:t>
            </a:r>
            <a:r>
              <a:rPr lang="ko-KR" altLang="en-US" sz="1900" dirty="0" err="1" smtClean="0">
                <a:latin typeface="HY견고딕" pitchFamily="18" charset="-127"/>
                <a:ea typeface="HY견고딕" pitchFamily="18" charset="-127"/>
              </a:rPr>
              <a:t>ㆍ이어도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 등 영토수호 관련 → 실효성 점유 강화사업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9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차질없이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해양에서의 영토분쟁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불법조업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범죄대비 → 해양경찰청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위상강화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</a:p>
          <a:p>
            <a:pPr>
              <a:lnSpc>
                <a:spcPct val="150000"/>
              </a:lnSpc>
            </a:pPr>
            <a:endParaRPr lang="en-US" altLang="ko-KR" sz="19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대강 사업 이후 유지관리 → 治水와 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900" dirty="0" err="1" smtClean="0">
                <a:latin typeface="HY견고딕" pitchFamily="18" charset="-127"/>
                <a:ea typeface="HY견고딕" pitchFamily="18" charset="-127"/>
              </a:rPr>
              <a:t>대강보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 주변환경 복원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총력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9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900" dirty="0" err="1" smtClean="0">
                <a:latin typeface="HY견고딕" pitchFamily="18" charset="-127"/>
                <a:ea typeface="HY견고딕" pitchFamily="18" charset="-127"/>
              </a:rPr>
              <a:t>대강변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900" dirty="0" err="1" smtClean="0">
                <a:latin typeface="HY견고딕" pitchFamily="18" charset="-127"/>
                <a:ea typeface="HY견고딕" pitchFamily="18" charset="-127"/>
              </a:rPr>
              <a:t>친수구역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 조성사업 → 사업타당성 및 효율성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先재고 </a:t>
            </a:r>
            <a:r>
              <a:rPr lang="ko-KR" altLang="en-US" sz="19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後추진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</a:p>
          <a:p>
            <a:pPr>
              <a:lnSpc>
                <a:spcPct val="150000"/>
              </a:lnSpc>
            </a:pPr>
            <a:endParaRPr lang="en-US" altLang="ko-KR" sz="19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인천국제공항 민영화 추진 → 對국민 동의와 재검토로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갈등 해소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철도경쟁체제 도입 추진 → 對국민 설득과 이해 통해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점진적 추진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부동산 거래 침체 → 서민주거안정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부동산 규제 완화 등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다각 노력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sz="19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98" y="5738872"/>
            <a:ext cx="8424936" cy="94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大選 기간 악용한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국내외 위협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위험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갈등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현안에 냉철 대비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국토해양정책의 큰 </a:t>
            </a: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흐름속에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단기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임시 보다 근본적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구조적 대책 강구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421290" y="588288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71600" y="260648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공기업 혁신과제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적극 추진</a:t>
            </a:r>
            <a:endParaRPr lang="ko-KR" altLang="en-US" sz="32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49288" y="1052736"/>
            <a:ext cx="835292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문제점 총괄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22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〇 평가대비 경영성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기업성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위주 운영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「공공성」상대적 약화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〇 단기 현안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평가과제에 집중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중장기 비전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․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발전전략 추진 미흡</a:t>
            </a:r>
          </a:p>
          <a:p>
            <a:pPr fontAlgn="base" latinLnBrk="1">
              <a:lnSpc>
                <a:spcPct val="150000"/>
              </a:lnSpc>
            </a:pPr>
            <a:endParaRPr lang="en-US" altLang="ko-KR" sz="8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〇 간부직의 경우 비전문가의 정치적 임용으로 업무추진의 일관성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안전성 저해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〇 자회사의 지나친 남발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퇴직자에 부여하는 인센티브 과도</a:t>
            </a:r>
          </a:p>
          <a:p>
            <a:pPr fontAlgn="base" latinLnBrk="1">
              <a:lnSpc>
                <a:spcPct val="150000"/>
              </a:lnSpc>
            </a:pPr>
            <a:endParaRPr lang="en-US" altLang="ko-KR" sz="8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〇 대부분 만성적자 구조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정부재정에 의존 심리 과다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근본적 대책 추진 미흡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〇 외부용역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(Outsourcing)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남발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비정규직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문제 양산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업무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심화성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저하</a:t>
            </a:r>
          </a:p>
          <a:p>
            <a:pPr fontAlgn="base" latinLnBrk="1">
              <a:lnSpc>
                <a:spcPct val="150000"/>
              </a:lnSpc>
            </a:pPr>
            <a:endParaRPr lang="en-US" altLang="ko-KR" sz="8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〇 내부자체 감사기능 미흡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반복적 지적 불구 혁신추진 역량 매우 미흡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〇 노조와의 대화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접촉 미흡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여성직원에 대한 관심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배려 부족 등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79512" y="1052736"/>
            <a:ext cx="8784976" cy="4680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27584" y="5733256"/>
            <a:ext cx="7813376" cy="9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국토해양부의 감독기능 미약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국회內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「공기업 혁신특위」구성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국민적 공감바탕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으로 혁신과제 지속적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정책적 추진 반드시 필요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683568" y="594928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38469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1115616" y="33265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공기업 혁신 事案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①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재무건전성 부문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9512" y="1052736"/>
            <a:ext cx="8784976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496944" cy="20544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□  향후 </a:t>
            </a:r>
            <a:r>
              <a:rPr lang="ko-KR" altLang="en-US" sz="1700" spc="1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부채</a:t>
            </a: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 급증 예정 대표 공기업 → 수자원공사</a:t>
            </a:r>
            <a:r>
              <a:rPr lang="en-US" altLang="ko-KR" sz="1700" spc="1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도로공사 등 </a:t>
            </a:r>
            <a:endParaRPr lang="en-US" altLang="ko-KR" sz="1700" spc="1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□  부채 중</a:t>
            </a:r>
            <a:r>
              <a:rPr lang="en-US" altLang="ko-KR" sz="1700" spc="1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700" spc="1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금융부채</a:t>
            </a:r>
            <a:r>
              <a:rPr lang="en-US" altLang="ko-KR" sz="1700" spc="1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가중 대표 공기업 → </a:t>
            </a:r>
            <a:r>
              <a:rPr lang="en-US" altLang="ko-KR" sz="1700" spc="100" dirty="0" smtClean="0">
                <a:latin typeface="HY견고딕" pitchFamily="18" charset="-127"/>
                <a:ea typeface="HY견고딕" pitchFamily="18" charset="-127"/>
              </a:rPr>
              <a:t>LH</a:t>
            </a: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공사</a:t>
            </a:r>
            <a:r>
              <a:rPr lang="en-US" altLang="ko-KR" sz="1700" spc="1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도로공사</a:t>
            </a:r>
            <a:r>
              <a:rPr lang="en-US" altLang="ko-KR" sz="1700" spc="1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수자원공사 등</a:t>
            </a:r>
            <a:endParaRPr lang="en-US" altLang="ko-KR" sz="1700" spc="1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□  부채 중</a:t>
            </a:r>
            <a:r>
              <a:rPr lang="en-US" altLang="ko-KR" sz="1700" spc="1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금융부채</a:t>
            </a:r>
            <a:r>
              <a:rPr lang="en-US" altLang="ko-KR" sz="1700" spc="1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및</a:t>
            </a:r>
            <a:r>
              <a:rPr lang="en-US" altLang="ko-KR" sz="1700" spc="1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700" spc="1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영업손실</a:t>
            </a:r>
            <a:r>
              <a:rPr lang="en-US" altLang="ko-KR" sz="1700" spc="1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가중 대표 공기업 → 철도공사 등</a:t>
            </a:r>
            <a:endParaRPr lang="en-US" altLang="ko-KR" sz="1700" spc="1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1700" spc="1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수익구조</a:t>
            </a: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 내실화 및 다변화 필요 대표 공기업 → 인천국제공항공사 등</a:t>
            </a:r>
            <a:endParaRPr lang="en-US" altLang="ko-KR" sz="1700" spc="1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□  최근 신규 사업 집중 추진</a:t>
            </a:r>
            <a:r>
              <a:rPr lang="en-US" altLang="ko-KR" sz="1700" spc="1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700" spc="1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부채 증가예상 </a:t>
            </a:r>
            <a:r>
              <a:rPr lang="ko-KR" altLang="en-US" sz="1700" spc="100" dirty="0" smtClean="0">
                <a:latin typeface="HY견고딕" pitchFamily="18" charset="-127"/>
                <a:ea typeface="HY견고딕" pitchFamily="18" charset="-127"/>
              </a:rPr>
              <a:t>대표 공기업 → 한국공항공사 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6237312"/>
            <a:ext cx="712879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선제적 대책 수립</a:t>
            </a:r>
            <a:r>
              <a:rPr lang="en-US" altLang="ko-KR" sz="2200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차질 없는 지원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자구책 실천돼야</a:t>
            </a:r>
          </a:p>
        </p:txBody>
      </p:sp>
      <p:graphicFrame>
        <p:nvGraphicFramePr>
          <p:cNvPr id="9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046556"/>
              </p:ext>
            </p:extLst>
          </p:nvPr>
        </p:nvGraphicFramePr>
        <p:xfrm>
          <a:off x="251520" y="3700620"/>
          <a:ext cx="8712969" cy="234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4323"/>
                <a:gridCol w="2904323"/>
                <a:gridCol w="2904323"/>
              </a:tblGrid>
              <a:tr h="2917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기관명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 부채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 부채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순위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17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한국토지주택공사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121.5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130.6  (1)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한국도로공사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23.7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24.6  (5)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한국철도시설공단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14.0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15.6  (7)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한국철도공사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13.5  (9)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한국수자원공사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8.0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12.6  (10)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계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179.8(59.1%)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196.9(51.3%)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3568" y="3284984"/>
            <a:ext cx="78488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정부부처 산하 부채규모 상위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기관 중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국토부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산하 기관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971600" y="630932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8748464" cy="3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755576" y="332656"/>
            <a:ext cx="81003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공기업 혁신 事案 </a:t>
            </a:r>
            <a:r>
              <a:rPr lang="en-US" altLang="ko-KR" sz="26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en-US" altLang="ko-KR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② 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전문성 및 </a:t>
            </a:r>
            <a:r>
              <a:rPr lang="en-US" altLang="ko-KR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R&amp;D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강화</a:t>
            </a:r>
            <a:endParaRPr lang="ko-KR" altLang="en-US" sz="2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41784" y="980728"/>
            <a:ext cx="855069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7989143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공기업 사장 등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CEO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→ 낙하산 인사 지양 등 통해 전문성 회복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산하기관間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과열경쟁 및 중복 투자문제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→ 컨트롤 타워 역할 강화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산하기관別 미래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지속가능한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발전과 進路 모색 →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R&amp;D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기능 수행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5733256"/>
            <a:ext cx="730932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자율과 책임 강화 속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에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자생력과 독립성 부여하되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내실 경영과 현장 중심으로의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관리감독 강화 필요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1259632" y="609329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38469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38469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1043608" y="404664"/>
            <a:ext cx="75608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공기업 혁신 事案 </a:t>
            </a:r>
            <a:r>
              <a:rPr lang="en-US" altLang="ko-KR" sz="26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en-US" altLang="ko-KR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③ </a:t>
            </a:r>
            <a:r>
              <a:rPr lang="ko-KR" altLang="en-US" sz="26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新사업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6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심사ㆍ관리강화</a:t>
            </a:r>
            <a:endParaRPr lang="ko-KR" altLang="en-US" sz="2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23528" y="1052736"/>
            <a:ext cx="864096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1052736"/>
            <a:ext cx="8208912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도로공사 → 광고판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태양광 사업의 법적 기준 마련과 타당성 재검토</a:t>
            </a:r>
            <a:endParaRPr lang="en-US" altLang="ko-KR" sz="19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수자원공사 → </a:t>
            </a:r>
            <a:r>
              <a:rPr lang="ko-KR" altLang="en-US" sz="1900" dirty="0" err="1" smtClean="0">
                <a:latin typeface="HY견고딕" pitchFamily="18" charset="-127"/>
                <a:ea typeface="HY견고딕" pitchFamily="18" charset="-127"/>
              </a:rPr>
              <a:t>친수구역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수면태양광 발전사업의 효율성 강화</a:t>
            </a:r>
            <a:endParaRPr lang="en-US" altLang="ko-KR" sz="19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한국공항공사 → 김포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김해공항 골프장 개발 및 제주공항 확장사업</a:t>
            </a:r>
            <a:endParaRPr lang="en-US" altLang="ko-KR" sz="19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□  철도시설공단 → 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KTX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호남선 </a:t>
            </a:r>
            <a:r>
              <a:rPr lang="ko-KR" altLang="en-US" sz="1900" dirty="0" err="1" smtClean="0">
                <a:latin typeface="HY견고딕" pitchFamily="18" charset="-127"/>
                <a:ea typeface="HY견고딕" pitchFamily="18" charset="-127"/>
              </a:rPr>
              <a:t>고속철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 건설 사업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6165304"/>
            <a:ext cx="813690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사업 타당성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효율성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내실화 위한 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철저한 점검과 관리 필요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12976"/>
            <a:ext cx="4176464" cy="280831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95536" y="321297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합천댐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수면태양광발전소 </a:t>
            </a:r>
            <a:r>
              <a:rPr lang="ko-KR" alt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상용화모델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(1) </a:t>
            </a:r>
          </a:p>
          <a:p>
            <a:pPr algn="ctr" fontAlgn="base"/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합천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500kW) ]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3212976"/>
            <a:ext cx="40324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고속도로 </a:t>
            </a:r>
            <a:r>
              <a:rPr lang="ko-KR" alt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폐도를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활용한 태양광 발전소 가상도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467544" y="630932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38469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1043608" y="404664"/>
            <a:ext cx="7200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공기업 혁신 事案 </a:t>
            </a:r>
            <a:r>
              <a:rPr lang="en-US" altLang="ko-KR" sz="26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en-US" altLang="ko-KR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④ 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국민과 고객 중심</a:t>
            </a:r>
            <a:endParaRPr lang="ko-KR" altLang="en-US" sz="2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9512" y="1052736"/>
            <a:ext cx="8784976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424936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LH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→ 공공임대 및 분양주택 확대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재개발사업의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공공성 회복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도로공사 → 민자도로 및 민자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임대휴게소 등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휴게소 문화 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화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철도공사 → 광역철도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승객편의시설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화장실 등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개설과 보완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인천국제공항공사 → 인천국제공항 승객 및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환승객 편의시설 개설과 확대 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철도시설공단 → 주요 철도역사 주변 주차장 및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지역 활성화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29000"/>
            <a:ext cx="2952328" cy="272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_x169475328" descr="EMB00000b100aa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28999"/>
            <a:ext cx="288730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179512" y="5805264"/>
            <a:ext cx="2880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일본 하이웨이 오아시스 휴게소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156176" y="5589240"/>
            <a:ext cx="2827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중국 상해 </a:t>
            </a:r>
            <a:r>
              <a:rPr lang="ko-KR" altLang="en-US" sz="1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푸동</a:t>
            </a:r>
            <a:r>
              <a:rPr lang="ko-KR" altLang="en-US" sz="1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공항 탑승동內 </a:t>
            </a:r>
            <a:endParaRPr lang="en-US" altLang="ko-KR" sz="14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노트북 및 휴대폰 충전시설</a:t>
            </a:r>
            <a:r>
              <a:rPr lang="en-US" altLang="ko-KR" sz="1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8" name="그림 17" descr="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429000"/>
            <a:ext cx="2832273" cy="2736304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3131841" y="5805264"/>
            <a:ext cx="28083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일본 나고야</a:t>
            </a:r>
            <a:r>
              <a:rPr lang="en-US" altLang="ko-K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전철승강장內 화장실</a:t>
            </a:r>
            <a:r>
              <a:rPr lang="en-US" altLang="ko-K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584" y="6309320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편의시설 대폭 개선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서비스 확대 등 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공기업 인식 개선 필요</a:t>
            </a:r>
            <a:endParaRPr lang="ko-KR" altLang="en-US" sz="2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611560" y="645333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38469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1115616" y="476672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공기업 혁신 事案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⑤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현장민원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소통과 공감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24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980728"/>
            <a:ext cx="8640960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424936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LH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→ 공공주택 하자민원 및 도급 對 하도급문제 적극 해소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도로공사 → 민자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임대 휴게운영권자 및 수수료업소간 민원 적극 해소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철도공사 → 철도경쟁체제 도입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·KTX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등 철도운영 관련 노사간 갈등 해소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인천국제공항공사 → 인천공항 민영화 추진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재벌중심 면세점 구조 개선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철도시설공단 → 지방 철도역사 주차장 및 폐 역사 활성화 적극 추진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309320"/>
            <a:ext cx="777686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노사間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·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지역주민 間 민원 해소 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현장 목소리 더 가까이”</a:t>
            </a:r>
            <a:endParaRPr lang="ko-KR" altLang="en-US" sz="2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9" name="그림 18" descr="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73016"/>
            <a:ext cx="3528392" cy="2330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그림 19" descr="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73016"/>
            <a:ext cx="3177926" cy="2313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오른쪽 화살표 9"/>
          <p:cNvSpPr/>
          <p:nvPr/>
        </p:nvSpPr>
        <p:spPr>
          <a:xfrm>
            <a:off x="539552" y="645333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1502</TotalTime>
  <Words>2748</Words>
  <Application>Microsoft Office PowerPoint</Application>
  <PresentationFormat>화면 슬라이드 쇼(4:3)</PresentationFormat>
  <Paragraphs>494</Paragraphs>
  <Slides>29</Slides>
  <Notes>3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2" baseType="lpstr">
      <vt:lpstr>GreenWave_BusPresentation</vt:lpstr>
      <vt:lpstr>Custom Design</vt:lpstr>
      <vt:lpstr>워크시트</vt:lpstr>
      <vt:lpstr>2012년도 綜合 국정감사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해경의 유해식품·원산지 위반단속 - 관계기관과 협조 강화</vt:lpstr>
      <vt:lpstr>원산지 위반 단속 주요사례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주택현안과제 적극 대응 필요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keywords/>
  <cp:lastModifiedBy>USER</cp:lastModifiedBy>
  <cp:revision>201</cp:revision>
  <dcterms:created xsi:type="dcterms:W3CDTF">2012-07-05T05:30:17Z</dcterms:created>
  <dcterms:modified xsi:type="dcterms:W3CDTF">2012-10-24T04:51:27Z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