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60" r:id="rId3"/>
  </p:sldMasterIdLst>
  <p:notesMasterIdLst>
    <p:notesMasterId r:id="rId22"/>
  </p:notesMasterIdLst>
  <p:handoutMasterIdLst>
    <p:handoutMasterId r:id="rId23"/>
  </p:handoutMasterIdLst>
  <p:sldIdLst>
    <p:sldId id="257" r:id="rId4"/>
    <p:sldId id="259" r:id="rId5"/>
    <p:sldId id="260" r:id="rId6"/>
    <p:sldId id="258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5" r:id="rId19"/>
    <p:sldId id="274" r:id="rId20"/>
    <p:sldId id="273" r:id="rId21"/>
  </p:sldIdLst>
  <p:sldSz cx="9144000" cy="6858000" type="screen4x3"/>
  <p:notesSz cx="6789738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3" autoAdjust="0"/>
    <p:restoredTop sz="94660"/>
  </p:normalViewPr>
  <p:slideViewPr>
    <p:cSldViewPr>
      <p:cViewPr varScale="1">
        <p:scale>
          <a:sx n="68" d="100"/>
          <a:sy n="68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8" d="100"/>
          <a:sy n="78" d="100"/>
        </p:scale>
        <p:origin x="-2070" y="-84"/>
      </p:cViewPr>
      <p:guideLst>
        <p:guide orient="horz" pos="3128"/>
        <p:guide pos="213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5947" y="0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FF8FC-8473-4DFD-87CC-D576DA80B410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5947" y="9431599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422161-F0FA-48FB-AB7F-FA9B9B1E1F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7353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5947" y="0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E5F1C7-F6F0-4D2C-9301-6D3C1C7A0F6C}" type="datetimeFigureOut">
              <a:rPr lang="ko-KR" altLang="en-US" smtClean="0"/>
              <a:pPr/>
              <a:t>2012-10-16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2813" y="744538"/>
            <a:ext cx="4964112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8974" y="4716661"/>
            <a:ext cx="5431790" cy="4468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5947" y="9431599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F0E6E7-C5EE-4BCD-831B-E6097A3567F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7679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10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8054975" y="0"/>
            <a:ext cx="1089025" cy="266316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32" y="0"/>
              </a:cxn>
              <a:cxn ang="0">
                <a:pos x="1432" y="3492"/>
              </a:cxn>
              <a:cxn ang="0">
                <a:pos x="1419" y="3252"/>
              </a:cxn>
              <a:cxn ang="0">
                <a:pos x="1406" y="3024"/>
              </a:cxn>
              <a:cxn ang="0">
                <a:pos x="1393" y="2807"/>
              </a:cxn>
              <a:cxn ang="0">
                <a:pos x="1379" y="2601"/>
              </a:cxn>
              <a:cxn ang="0">
                <a:pos x="1364" y="2407"/>
              </a:cxn>
              <a:cxn ang="0">
                <a:pos x="1348" y="2222"/>
              </a:cxn>
              <a:cxn ang="0">
                <a:pos x="1330" y="2047"/>
              </a:cxn>
              <a:cxn ang="0">
                <a:pos x="1311" y="1881"/>
              </a:cxn>
              <a:cxn ang="0">
                <a:pos x="1291" y="1726"/>
              </a:cxn>
              <a:cxn ang="0">
                <a:pos x="1268" y="1580"/>
              </a:cxn>
              <a:cxn ang="0">
                <a:pos x="1245" y="1442"/>
              </a:cxn>
              <a:cxn ang="0">
                <a:pos x="1218" y="1313"/>
              </a:cxn>
              <a:cxn ang="0">
                <a:pos x="1190" y="1192"/>
              </a:cxn>
              <a:cxn ang="0">
                <a:pos x="1158" y="1078"/>
              </a:cxn>
              <a:cxn ang="0">
                <a:pos x="1125" y="973"/>
              </a:cxn>
              <a:cxn ang="0">
                <a:pos x="1089" y="873"/>
              </a:cxn>
              <a:cxn ang="0">
                <a:pos x="1049" y="781"/>
              </a:cxn>
              <a:cxn ang="0">
                <a:pos x="1007" y="696"/>
              </a:cxn>
              <a:cxn ang="0">
                <a:pos x="962" y="617"/>
              </a:cxn>
              <a:cxn ang="0">
                <a:pos x="913" y="544"/>
              </a:cxn>
              <a:cxn ang="0">
                <a:pos x="860" y="475"/>
              </a:cxn>
              <a:cxn ang="0">
                <a:pos x="804" y="413"/>
              </a:cxn>
              <a:cxn ang="0">
                <a:pos x="744" y="354"/>
              </a:cxn>
              <a:cxn ang="0">
                <a:pos x="680" y="301"/>
              </a:cxn>
              <a:cxn ang="0">
                <a:pos x="611" y="252"/>
              </a:cxn>
              <a:cxn ang="0">
                <a:pos x="539" y="206"/>
              </a:cxn>
              <a:cxn ang="0">
                <a:pos x="461" y="165"/>
              </a:cxn>
              <a:cxn ang="0">
                <a:pos x="379" y="128"/>
              </a:cxn>
              <a:cxn ang="0">
                <a:pos x="292" y="92"/>
              </a:cxn>
              <a:cxn ang="0">
                <a:pos x="200" y="59"/>
              </a:cxn>
              <a:cxn ang="0">
                <a:pos x="103" y="28"/>
              </a:cxn>
              <a:cxn ang="0">
                <a:pos x="0" y="0"/>
              </a:cxn>
            </a:cxnLst>
            <a:rect l="0" t="0" r="r" b="b"/>
            <a:pathLst>
              <a:path w="1432" h="3492">
                <a:moveTo>
                  <a:pt x="0" y="0"/>
                </a:moveTo>
                <a:lnTo>
                  <a:pt x="1432" y="0"/>
                </a:lnTo>
                <a:lnTo>
                  <a:pt x="1432" y="3492"/>
                </a:lnTo>
                <a:lnTo>
                  <a:pt x="1419" y="3252"/>
                </a:lnTo>
                <a:lnTo>
                  <a:pt x="1406" y="3024"/>
                </a:lnTo>
                <a:lnTo>
                  <a:pt x="1393" y="2807"/>
                </a:lnTo>
                <a:lnTo>
                  <a:pt x="1379" y="2601"/>
                </a:lnTo>
                <a:lnTo>
                  <a:pt x="1364" y="2407"/>
                </a:lnTo>
                <a:lnTo>
                  <a:pt x="1348" y="2222"/>
                </a:lnTo>
                <a:lnTo>
                  <a:pt x="1330" y="2047"/>
                </a:lnTo>
                <a:lnTo>
                  <a:pt x="1311" y="1881"/>
                </a:lnTo>
                <a:lnTo>
                  <a:pt x="1291" y="1726"/>
                </a:lnTo>
                <a:lnTo>
                  <a:pt x="1268" y="1580"/>
                </a:lnTo>
                <a:lnTo>
                  <a:pt x="1245" y="1442"/>
                </a:lnTo>
                <a:lnTo>
                  <a:pt x="1218" y="1313"/>
                </a:lnTo>
                <a:lnTo>
                  <a:pt x="1190" y="1192"/>
                </a:lnTo>
                <a:lnTo>
                  <a:pt x="1158" y="1078"/>
                </a:lnTo>
                <a:lnTo>
                  <a:pt x="1125" y="973"/>
                </a:lnTo>
                <a:lnTo>
                  <a:pt x="1089" y="873"/>
                </a:lnTo>
                <a:lnTo>
                  <a:pt x="1049" y="781"/>
                </a:lnTo>
                <a:lnTo>
                  <a:pt x="1007" y="696"/>
                </a:lnTo>
                <a:lnTo>
                  <a:pt x="962" y="617"/>
                </a:lnTo>
                <a:lnTo>
                  <a:pt x="913" y="544"/>
                </a:lnTo>
                <a:lnTo>
                  <a:pt x="860" y="475"/>
                </a:lnTo>
                <a:lnTo>
                  <a:pt x="804" y="413"/>
                </a:lnTo>
                <a:lnTo>
                  <a:pt x="744" y="354"/>
                </a:lnTo>
                <a:lnTo>
                  <a:pt x="680" y="301"/>
                </a:lnTo>
                <a:lnTo>
                  <a:pt x="611" y="252"/>
                </a:lnTo>
                <a:lnTo>
                  <a:pt x="539" y="206"/>
                </a:lnTo>
                <a:lnTo>
                  <a:pt x="461" y="165"/>
                </a:lnTo>
                <a:lnTo>
                  <a:pt x="379" y="128"/>
                </a:lnTo>
                <a:lnTo>
                  <a:pt x="292" y="92"/>
                </a:lnTo>
                <a:lnTo>
                  <a:pt x="200" y="59"/>
                </a:lnTo>
                <a:lnTo>
                  <a:pt x="103" y="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Freeform 105"/>
          <p:cNvSpPr>
            <a:spLocks/>
          </p:cNvSpPr>
          <p:nvPr userDrawn="1"/>
        </p:nvSpPr>
        <p:spPr bwMode="auto">
          <a:xfrm>
            <a:off x="1295400" y="5715000"/>
            <a:ext cx="6858000" cy="914400"/>
          </a:xfrm>
          <a:custGeom>
            <a:avLst/>
            <a:gdLst/>
            <a:ahLst/>
            <a:cxnLst>
              <a:cxn ang="0">
                <a:pos x="17264" y="180"/>
              </a:cxn>
              <a:cxn ang="0">
                <a:pos x="16706" y="689"/>
              </a:cxn>
              <a:cxn ang="0">
                <a:pos x="15959" y="1141"/>
              </a:cxn>
              <a:cxn ang="0">
                <a:pos x="15050" y="1535"/>
              </a:cxn>
              <a:cxn ang="0">
                <a:pos x="14003" y="1871"/>
              </a:cxn>
              <a:cxn ang="0">
                <a:pos x="12844" y="2151"/>
              </a:cxn>
              <a:cxn ang="0">
                <a:pos x="11599" y="2374"/>
              </a:cxn>
              <a:cxn ang="0">
                <a:pos x="10294" y="2540"/>
              </a:cxn>
              <a:cxn ang="0">
                <a:pos x="8951" y="2649"/>
              </a:cxn>
              <a:cxn ang="0">
                <a:pos x="7599" y="2704"/>
              </a:cxn>
              <a:cxn ang="0">
                <a:pos x="6264" y="2702"/>
              </a:cxn>
              <a:cxn ang="0">
                <a:pos x="4968" y="2645"/>
              </a:cxn>
              <a:cxn ang="0">
                <a:pos x="3740" y="2534"/>
              </a:cxn>
              <a:cxn ang="0">
                <a:pos x="2603" y="2367"/>
              </a:cxn>
              <a:cxn ang="0">
                <a:pos x="1584" y="2147"/>
              </a:cxn>
              <a:cxn ang="0">
                <a:pos x="708" y="1871"/>
              </a:cxn>
              <a:cxn ang="0">
                <a:pos x="0" y="1543"/>
              </a:cxn>
              <a:cxn ang="0">
                <a:pos x="341" y="1635"/>
              </a:cxn>
              <a:cxn ang="0">
                <a:pos x="1155" y="1920"/>
              </a:cxn>
              <a:cxn ang="0">
                <a:pos x="2121" y="2151"/>
              </a:cxn>
              <a:cxn ang="0">
                <a:pos x="3215" y="2331"/>
              </a:cxn>
              <a:cxn ang="0">
                <a:pos x="4413" y="2457"/>
              </a:cxn>
              <a:cxn ang="0">
                <a:pos x="5686" y="2531"/>
              </a:cxn>
              <a:cxn ang="0">
                <a:pos x="7011" y="2550"/>
              </a:cxn>
              <a:cxn ang="0">
                <a:pos x="8361" y="2515"/>
              </a:cxn>
              <a:cxn ang="0">
                <a:pos x="9712" y="2426"/>
              </a:cxn>
              <a:cxn ang="0">
                <a:pos x="11037" y="2283"/>
              </a:cxn>
              <a:cxn ang="0">
                <a:pos x="12311" y="2084"/>
              </a:cxn>
              <a:cxn ang="0">
                <a:pos x="13509" y="1831"/>
              </a:cxn>
              <a:cxn ang="0">
                <a:pos x="14604" y="1522"/>
              </a:cxn>
              <a:cxn ang="0">
                <a:pos x="15571" y="1158"/>
              </a:cxn>
              <a:cxn ang="0">
                <a:pos x="16386" y="737"/>
              </a:cxn>
              <a:cxn ang="0">
                <a:pos x="17021" y="260"/>
              </a:cxn>
            </a:cxnLst>
            <a:rect l="0" t="0" r="r" b="b"/>
            <a:pathLst>
              <a:path w="17264" h="2710">
                <a:moveTo>
                  <a:pt x="17264" y="0"/>
                </a:moveTo>
                <a:lnTo>
                  <a:pt x="17264" y="180"/>
                </a:lnTo>
                <a:lnTo>
                  <a:pt x="17010" y="442"/>
                </a:lnTo>
                <a:lnTo>
                  <a:pt x="16706" y="689"/>
                </a:lnTo>
                <a:lnTo>
                  <a:pt x="16354" y="923"/>
                </a:lnTo>
                <a:lnTo>
                  <a:pt x="15959" y="1141"/>
                </a:lnTo>
                <a:lnTo>
                  <a:pt x="15524" y="1345"/>
                </a:lnTo>
                <a:lnTo>
                  <a:pt x="15050" y="1535"/>
                </a:lnTo>
                <a:lnTo>
                  <a:pt x="14543" y="1710"/>
                </a:lnTo>
                <a:lnTo>
                  <a:pt x="14003" y="1871"/>
                </a:lnTo>
                <a:lnTo>
                  <a:pt x="13437" y="2018"/>
                </a:lnTo>
                <a:lnTo>
                  <a:pt x="12844" y="2151"/>
                </a:lnTo>
                <a:lnTo>
                  <a:pt x="12232" y="2269"/>
                </a:lnTo>
                <a:lnTo>
                  <a:pt x="11599" y="2374"/>
                </a:lnTo>
                <a:lnTo>
                  <a:pt x="10952" y="2464"/>
                </a:lnTo>
                <a:lnTo>
                  <a:pt x="10294" y="2540"/>
                </a:lnTo>
                <a:lnTo>
                  <a:pt x="9625" y="2602"/>
                </a:lnTo>
                <a:lnTo>
                  <a:pt x="8951" y="2649"/>
                </a:lnTo>
                <a:lnTo>
                  <a:pt x="8275" y="2684"/>
                </a:lnTo>
                <a:lnTo>
                  <a:pt x="7599" y="2704"/>
                </a:lnTo>
                <a:lnTo>
                  <a:pt x="6928" y="2710"/>
                </a:lnTo>
                <a:lnTo>
                  <a:pt x="6264" y="2702"/>
                </a:lnTo>
                <a:lnTo>
                  <a:pt x="5609" y="2681"/>
                </a:lnTo>
                <a:lnTo>
                  <a:pt x="4968" y="2645"/>
                </a:lnTo>
                <a:lnTo>
                  <a:pt x="4344" y="2597"/>
                </a:lnTo>
                <a:lnTo>
                  <a:pt x="3740" y="2534"/>
                </a:lnTo>
                <a:lnTo>
                  <a:pt x="3158" y="2457"/>
                </a:lnTo>
                <a:lnTo>
                  <a:pt x="2603" y="2367"/>
                </a:lnTo>
                <a:lnTo>
                  <a:pt x="2077" y="2264"/>
                </a:lnTo>
                <a:lnTo>
                  <a:pt x="1584" y="2147"/>
                </a:lnTo>
                <a:lnTo>
                  <a:pt x="1126" y="2016"/>
                </a:lnTo>
                <a:lnTo>
                  <a:pt x="708" y="1871"/>
                </a:lnTo>
                <a:lnTo>
                  <a:pt x="331" y="1714"/>
                </a:lnTo>
                <a:lnTo>
                  <a:pt x="0" y="1543"/>
                </a:lnTo>
                <a:lnTo>
                  <a:pt x="0" y="1474"/>
                </a:lnTo>
                <a:lnTo>
                  <a:pt x="341" y="1635"/>
                </a:lnTo>
                <a:lnTo>
                  <a:pt x="727" y="1784"/>
                </a:lnTo>
                <a:lnTo>
                  <a:pt x="1155" y="1920"/>
                </a:lnTo>
                <a:lnTo>
                  <a:pt x="1621" y="2042"/>
                </a:lnTo>
                <a:lnTo>
                  <a:pt x="2121" y="2151"/>
                </a:lnTo>
                <a:lnTo>
                  <a:pt x="2654" y="2249"/>
                </a:lnTo>
                <a:lnTo>
                  <a:pt x="3215" y="2331"/>
                </a:lnTo>
                <a:lnTo>
                  <a:pt x="3803" y="2401"/>
                </a:lnTo>
                <a:lnTo>
                  <a:pt x="4413" y="2457"/>
                </a:lnTo>
                <a:lnTo>
                  <a:pt x="5041" y="2500"/>
                </a:lnTo>
                <a:lnTo>
                  <a:pt x="5686" y="2531"/>
                </a:lnTo>
                <a:lnTo>
                  <a:pt x="6343" y="2547"/>
                </a:lnTo>
                <a:lnTo>
                  <a:pt x="7011" y="2550"/>
                </a:lnTo>
                <a:lnTo>
                  <a:pt x="7685" y="2539"/>
                </a:lnTo>
                <a:lnTo>
                  <a:pt x="8361" y="2515"/>
                </a:lnTo>
                <a:lnTo>
                  <a:pt x="9039" y="2478"/>
                </a:lnTo>
                <a:lnTo>
                  <a:pt x="9712" y="2426"/>
                </a:lnTo>
                <a:lnTo>
                  <a:pt x="10379" y="2361"/>
                </a:lnTo>
                <a:lnTo>
                  <a:pt x="11037" y="2283"/>
                </a:lnTo>
                <a:lnTo>
                  <a:pt x="11682" y="2190"/>
                </a:lnTo>
                <a:lnTo>
                  <a:pt x="12311" y="2084"/>
                </a:lnTo>
                <a:lnTo>
                  <a:pt x="12921" y="1964"/>
                </a:lnTo>
                <a:lnTo>
                  <a:pt x="13509" y="1831"/>
                </a:lnTo>
                <a:lnTo>
                  <a:pt x="14070" y="1683"/>
                </a:lnTo>
                <a:lnTo>
                  <a:pt x="14604" y="1522"/>
                </a:lnTo>
                <a:lnTo>
                  <a:pt x="15105" y="1347"/>
                </a:lnTo>
                <a:lnTo>
                  <a:pt x="15571" y="1158"/>
                </a:lnTo>
                <a:lnTo>
                  <a:pt x="15999" y="954"/>
                </a:lnTo>
                <a:lnTo>
                  <a:pt x="16386" y="737"/>
                </a:lnTo>
                <a:lnTo>
                  <a:pt x="16728" y="506"/>
                </a:lnTo>
                <a:lnTo>
                  <a:pt x="17021" y="260"/>
                </a:lnTo>
                <a:lnTo>
                  <a:pt x="17264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30000"/>
                </a:schemeClr>
              </a:gs>
              <a:gs pos="50000">
                <a:schemeClr val="accent2"/>
              </a:gs>
              <a:gs pos="100000">
                <a:schemeClr val="bg1">
                  <a:alpha val="30000"/>
                </a:schemeClr>
              </a:gs>
            </a:gsLst>
            <a:lin ang="0" scaled="1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2" name="Group 31"/>
          <p:cNvGrpSpPr/>
          <p:nvPr userDrawn="1"/>
        </p:nvGrpSpPr>
        <p:grpSpPr>
          <a:xfrm rot="10800000">
            <a:off x="0" y="4520045"/>
            <a:ext cx="2057400" cy="2337955"/>
            <a:chOff x="7467600" y="0"/>
            <a:chExt cx="1676400" cy="1905000"/>
          </a:xfrm>
        </p:grpSpPr>
        <p:sp>
          <p:nvSpPr>
            <p:cNvPr id="16" name="Teardrop 15"/>
            <p:cNvSpPr/>
            <p:nvPr userDrawn="1"/>
          </p:nvSpPr>
          <p:spPr>
            <a:xfrm>
              <a:off x="7620000" y="381000"/>
              <a:ext cx="1524000" cy="1524000"/>
            </a:xfrm>
            <a:prstGeom prst="teardrop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ardrop 14"/>
            <p:cNvSpPr/>
            <p:nvPr userDrawn="1"/>
          </p:nvSpPr>
          <p:spPr>
            <a:xfrm>
              <a:off x="7467600" y="0"/>
              <a:ext cx="1143000" cy="1143000"/>
            </a:xfrm>
            <a:prstGeom prst="teardrop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ardrop 13"/>
            <p:cNvSpPr/>
            <p:nvPr userDrawn="1"/>
          </p:nvSpPr>
          <p:spPr>
            <a:xfrm>
              <a:off x="7772400" y="0"/>
              <a:ext cx="1371600" cy="1371600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 userDrawn="1"/>
        </p:nvGrpSpPr>
        <p:grpSpPr>
          <a:xfrm>
            <a:off x="6781801" y="3975905"/>
            <a:ext cx="2033178" cy="2590798"/>
            <a:chOff x="5123427" y="2586247"/>
            <a:chExt cx="3113140" cy="3966952"/>
          </a:xfrm>
        </p:grpSpPr>
        <p:sp>
          <p:nvSpPr>
            <p:cNvPr id="1034" name="Freeform 10"/>
            <p:cNvSpPr>
              <a:spLocks/>
            </p:cNvSpPr>
            <p:nvPr userDrawn="1"/>
          </p:nvSpPr>
          <p:spPr bwMode="auto">
            <a:xfrm>
              <a:off x="5123427" y="2633869"/>
              <a:ext cx="1201172" cy="3890755"/>
            </a:xfrm>
            <a:custGeom>
              <a:avLst/>
              <a:gdLst/>
              <a:ahLst/>
              <a:cxnLst>
                <a:cxn ang="0">
                  <a:pos x="272" y="264"/>
                </a:cxn>
                <a:cxn ang="0">
                  <a:pos x="256" y="324"/>
                </a:cxn>
                <a:cxn ang="0">
                  <a:pos x="252" y="382"/>
                </a:cxn>
                <a:cxn ang="0">
                  <a:pos x="248" y="446"/>
                </a:cxn>
                <a:cxn ang="0">
                  <a:pos x="254" y="478"/>
                </a:cxn>
                <a:cxn ang="0">
                  <a:pos x="254" y="530"/>
                </a:cxn>
                <a:cxn ang="0">
                  <a:pos x="234" y="606"/>
                </a:cxn>
                <a:cxn ang="0">
                  <a:pos x="208" y="746"/>
                </a:cxn>
                <a:cxn ang="0">
                  <a:pos x="206" y="814"/>
                </a:cxn>
                <a:cxn ang="0">
                  <a:pos x="198" y="830"/>
                </a:cxn>
                <a:cxn ang="0">
                  <a:pos x="208" y="844"/>
                </a:cxn>
                <a:cxn ang="0">
                  <a:pos x="240" y="860"/>
                </a:cxn>
                <a:cxn ang="0">
                  <a:pos x="240" y="876"/>
                </a:cxn>
                <a:cxn ang="0">
                  <a:pos x="234" y="882"/>
                </a:cxn>
                <a:cxn ang="0">
                  <a:pos x="212" y="888"/>
                </a:cxn>
                <a:cxn ang="0">
                  <a:pos x="194" y="882"/>
                </a:cxn>
                <a:cxn ang="0">
                  <a:pos x="164" y="872"/>
                </a:cxn>
                <a:cxn ang="0">
                  <a:pos x="152" y="884"/>
                </a:cxn>
                <a:cxn ang="0">
                  <a:pos x="120" y="894"/>
                </a:cxn>
                <a:cxn ang="0">
                  <a:pos x="92" y="886"/>
                </a:cxn>
                <a:cxn ang="0">
                  <a:pos x="86" y="880"/>
                </a:cxn>
                <a:cxn ang="0">
                  <a:pos x="84" y="852"/>
                </a:cxn>
                <a:cxn ang="0">
                  <a:pos x="70" y="842"/>
                </a:cxn>
                <a:cxn ang="0">
                  <a:pos x="72" y="814"/>
                </a:cxn>
                <a:cxn ang="0">
                  <a:pos x="60" y="766"/>
                </a:cxn>
                <a:cxn ang="0">
                  <a:pos x="52" y="694"/>
                </a:cxn>
                <a:cxn ang="0">
                  <a:pos x="50" y="626"/>
                </a:cxn>
                <a:cxn ang="0">
                  <a:pos x="50" y="500"/>
                </a:cxn>
                <a:cxn ang="0">
                  <a:pos x="42" y="432"/>
                </a:cxn>
                <a:cxn ang="0">
                  <a:pos x="36" y="422"/>
                </a:cxn>
                <a:cxn ang="0">
                  <a:pos x="42" y="414"/>
                </a:cxn>
                <a:cxn ang="0">
                  <a:pos x="36" y="406"/>
                </a:cxn>
                <a:cxn ang="0">
                  <a:pos x="24" y="392"/>
                </a:cxn>
                <a:cxn ang="0">
                  <a:pos x="12" y="366"/>
                </a:cxn>
                <a:cxn ang="0">
                  <a:pos x="4" y="338"/>
                </a:cxn>
                <a:cxn ang="0">
                  <a:pos x="4" y="272"/>
                </a:cxn>
                <a:cxn ang="0">
                  <a:pos x="30" y="186"/>
                </a:cxn>
                <a:cxn ang="0">
                  <a:pos x="66" y="142"/>
                </a:cxn>
                <a:cxn ang="0">
                  <a:pos x="114" y="128"/>
                </a:cxn>
                <a:cxn ang="0">
                  <a:pos x="128" y="126"/>
                </a:cxn>
                <a:cxn ang="0">
                  <a:pos x="142" y="128"/>
                </a:cxn>
                <a:cxn ang="0">
                  <a:pos x="152" y="100"/>
                </a:cxn>
                <a:cxn ang="0">
                  <a:pos x="146" y="88"/>
                </a:cxn>
                <a:cxn ang="0">
                  <a:pos x="146" y="72"/>
                </a:cxn>
                <a:cxn ang="0">
                  <a:pos x="152" y="60"/>
                </a:cxn>
                <a:cxn ang="0">
                  <a:pos x="144" y="42"/>
                </a:cxn>
                <a:cxn ang="0">
                  <a:pos x="146" y="34"/>
                </a:cxn>
                <a:cxn ang="0">
                  <a:pos x="168" y="8"/>
                </a:cxn>
                <a:cxn ang="0">
                  <a:pos x="186" y="4"/>
                </a:cxn>
                <a:cxn ang="0">
                  <a:pos x="192" y="2"/>
                </a:cxn>
                <a:cxn ang="0">
                  <a:pos x="220" y="6"/>
                </a:cxn>
                <a:cxn ang="0">
                  <a:pos x="232" y="16"/>
                </a:cxn>
                <a:cxn ang="0">
                  <a:pos x="248" y="38"/>
                </a:cxn>
                <a:cxn ang="0">
                  <a:pos x="250" y="64"/>
                </a:cxn>
                <a:cxn ang="0">
                  <a:pos x="240" y="70"/>
                </a:cxn>
                <a:cxn ang="0">
                  <a:pos x="232" y="88"/>
                </a:cxn>
                <a:cxn ang="0">
                  <a:pos x="214" y="128"/>
                </a:cxn>
                <a:cxn ang="0">
                  <a:pos x="220" y="150"/>
                </a:cxn>
                <a:cxn ang="0">
                  <a:pos x="256" y="172"/>
                </a:cxn>
                <a:cxn ang="0">
                  <a:pos x="276" y="216"/>
                </a:cxn>
              </a:cxnLst>
              <a:rect l="0" t="0" r="r" b="b"/>
              <a:pathLst>
                <a:path w="276" h="894">
                  <a:moveTo>
                    <a:pt x="276" y="216"/>
                  </a:moveTo>
                  <a:lnTo>
                    <a:pt x="276" y="216"/>
                  </a:lnTo>
                  <a:lnTo>
                    <a:pt x="272" y="264"/>
                  </a:lnTo>
                  <a:lnTo>
                    <a:pt x="272" y="264"/>
                  </a:lnTo>
                  <a:lnTo>
                    <a:pt x="256" y="324"/>
                  </a:lnTo>
                  <a:lnTo>
                    <a:pt x="256" y="324"/>
                  </a:lnTo>
                  <a:lnTo>
                    <a:pt x="252" y="346"/>
                  </a:lnTo>
                  <a:lnTo>
                    <a:pt x="252" y="382"/>
                  </a:lnTo>
                  <a:lnTo>
                    <a:pt x="252" y="382"/>
                  </a:lnTo>
                  <a:lnTo>
                    <a:pt x="252" y="406"/>
                  </a:lnTo>
                  <a:lnTo>
                    <a:pt x="252" y="426"/>
                  </a:lnTo>
                  <a:lnTo>
                    <a:pt x="248" y="446"/>
                  </a:lnTo>
                  <a:lnTo>
                    <a:pt x="248" y="446"/>
                  </a:lnTo>
                  <a:lnTo>
                    <a:pt x="254" y="478"/>
                  </a:lnTo>
                  <a:lnTo>
                    <a:pt x="254" y="478"/>
                  </a:lnTo>
                  <a:lnTo>
                    <a:pt x="256" y="506"/>
                  </a:lnTo>
                  <a:lnTo>
                    <a:pt x="254" y="530"/>
                  </a:lnTo>
                  <a:lnTo>
                    <a:pt x="254" y="530"/>
                  </a:lnTo>
                  <a:lnTo>
                    <a:pt x="240" y="584"/>
                  </a:lnTo>
                  <a:lnTo>
                    <a:pt x="240" y="584"/>
                  </a:lnTo>
                  <a:lnTo>
                    <a:pt x="234" y="606"/>
                  </a:lnTo>
                  <a:lnTo>
                    <a:pt x="224" y="658"/>
                  </a:lnTo>
                  <a:lnTo>
                    <a:pt x="224" y="658"/>
                  </a:lnTo>
                  <a:lnTo>
                    <a:pt x="208" y="746"/>
                  </a:lnTo>
                  <a:lnTo>
                    <a:pt x="208" y="746"/>
                  </a:lnTo>
                  <a:lnTo>
                    <a:pt x="206" y="772"/>
                  </a:lnTo>
                  <a:lnTo>
                    <a:pt x="206" y="814"/>
                  </a:lnTo>
                  <a:lnTo>
                    <a:pt x="196" y="822"/>
                  </a:lnTo>
                  <a:lnTo>
                    <a:pt x="196" y="822"/>
                  </a:lnTo>
                  <a:lnTo>
                    <a:pt x="198" y="830"/>
                  </a:lnTo>
                  <a:lnTo>
                    <a:pt x="200" y="836"/>
                  </a:lnTo>
                  <a:lnTo>
                    <a:pt x="200" y="836"/>
                  </a:lnTo>
                  <a:lnTo>
                    <a:pt x="208" y="844"/>
                  </a:lnTo>
                  <a:lnTo>
                    <a:pt x="218" y="852"/>
                  </a:lnTo>
                  <a:lnTo>
                    <a:pt x="218" y="852"/>
                  </a:lnTo>
                  <a:lnTo>
                    <a:pt x="240" y="860"/>
                  </a:lnTo>
                  <a:lnTo>
                    <a:pt x="240" y="860"/>
                  </a:lnTo>
                  <a:lnTo>
                    <a:pt x="242" y="868"/>
                  </a:lnTo>
                  <a:lnTo>
                    <a:pt x="240" y="876"/>
                  </a:lnTo>
                  <a:lnTo>
                    <a:pt x="240" y="876"/>
                  </a:lnTo>
                  <a:lnTo>
                    <a:pt x="238" y="880"/>
                  </a:lnTo>
                  <a:lnTo>
                    <a:pt x="234" y="882"/>
                  </a:lnTo>
                  <a:lnTo>
                    <a:pt x="220" y="886"/>
                  </a:lnTo>
                  <a:lnTo>
                    <a:pt x="220" y="886"/>
                  </a:lnTo>
                  <a:lnTo>
                    <a:pt x="212" y="888"/>
                  </a:lnTo>
                  <a:lnTo>
                    <a:pt x="204" y="886"/>
                  </a:lnTo>
                  <a:lnTo>
                    <a:pt x="204" y="886"/>
                  </a:lnTo>
                  <a:lnTo>
                    <a:pt x="194" y="882"/>
                  </a:lnTo>
                  <a:lnTo>
                    <a:pt x="184" y="880"/>
                  </a:lnTo>
                  <a:lnTo>
                    <a:pt x="184" y="880"/>
                  </a:lnTo>
                  <a:lnTo>
                    <a:pt x="164" y="872"/>
                  </a:lnTo>
                  <a:lnTo>
                    <a:pt x="164" y="872"/>
                  </a:lnTo>
                  <a:lnTo>
                    <a:pt x="152" y="870"/>
                  </a:lnTo>
                  <a:lnTo>
                    <a:pt x="152" y="884"/>
                  </a:lnTo>
                  <a:lnTo>
                    <a:pt x="148" y="894"/>
                  </a:lnTo>
                  <a:lnTo>
                    <a:pt x="148" y="894"/>
                  </a:lnTo>
                  <a:lnTo>
                    <a:pt x="120" y="894"/>
                  </a:lnTo>
                  <a:lnTo>
                    <a:pt x="120" y="894"/>
                  </a:lnTo>
                  <a:lnTo>
                    <a:pt x="108" y="892"/>
                  </a:lnTo>
                  <a:lnTo>
                    <a:pt x="92" y="886"/>
                  </a:lnTo>
                  <a:lnTo>
                    <a:pt x="92" y="886"/>
                  </a:lnTo>
                  <a:lnTo>
                    <a:pt x="88" y="884"/>
                  </a:lnTo>
                  <a:lnTo>
                    <a:pt x="86" y="880"/>
                  </a:lnTo>
                  <a:lnTo>
                    <a:pt x="84" y="874"/>
                  </a:lnTo>
                  <a:lnTo>
                    <a:pt x="84" y="866"/>
                  </a:lnTo>
                  <a:lnTo>
                    <a:pt x="84" y="852"/>
                  </a:lnTo>
                  <a:lnTo>
                    <a:pt x="84" y="852"/>
                  </a:lnTo>
                  <a:lnTo>
                    <a:pt x="74" y="848"/>
                  </a:lnTo>
                  <a:lnTo>
                    <a:pt x="70" y="842"/>
                  </a:lnTo>
                  <a:lnTo>
                    <a:pt x="70" y="842"/>
                  </a:lnTo>
                  <a:lnTo>
                    <a:pt x="72" y="838"/>
                  </a:lnTo>
                  <a:lnTo>
                    <a:pt x="72" y="814"/>
                  </a:lnTo>
                  <a:lnTo>
                    <a:pt x="72" y="814"/>
                  </a:lnTo>
                  <a:lnTo>
                    <a:pt x="60" y="766"/>
                  </a:lnTo>
                  <a:lnTo>
                    <a:pt x="60" y="766"/>
                  </a:lnTo>
                  <a:lnTo>
                    <a:pt x="56" y="754"/>
                  </a:lnTo>
                  <a:lnTo>
                    <a:pt x="54" y="738"/>
                  </a:lnTo>
                  <a:lnTo>
                    <a:pt x="52" y="694"/>
                  </a:lnTo>
                  <a:lnTo>
                    <a:pt x="52" y="694"/>
                  </a:lnTo>
                  <a:lnTo>
                    <a:pt x="50" y="626"/>
                  </a:lnTo>
                  <a:lnTo>
                    <a:pt x="50" y="626"/>
                  </a:lnTo>
                  <a:lnTo>
                    <a:pt x="50" y="538"/>
                  </a:lnTo>
                  <a:lnTo>
                    <a:pt x="50" y="538"/>
                  </a:lnTo>
                  <a:lnTo>
                    <a:pt x="50" y="500"/>
                  </a:lnTo>
                  <a:lnTo>
                    <a:pt x="56" y="448"/>
                  </a:lnTo>
                  <a:lnTo>
                    <a:pt x="56" y="448"/>
                  </a:lnTo>
                  <a:lnTo>
                    <a:pt x="42" y="432"/>
                  </a:lnTo>
                  <a:lnTo>
                    <a:pt x="42" y="432"/>
                  </a:lnTo>
                  <a:lnTo>
                    <a:pt x="38" y="424"/>
                  </a:lnTo>
                  <a:lnTo>
                    <a:pt x="36" y="422"/>
                  </a:lnTo>
                  <a:lnTo>
                    <a:pt x="38" y="418"/>
                  </a:lnTo>
                  <a:lnTo>
                    <a:pt x="38" y="418"/>
                  </a:lnTo>
                  <a:lnTo>
                    <a:pt x="42" y="414"/>
                  </a:lnTo>
                  <a:lnTo>
                    <a:pt x="42" y="414"/>
                  </a:lnTo>
                  <a:lnTo>
                    <a:pt x="40" y="410"/>
                  </a:lnTo>
                  <a:lnTo>
                    <a:pt x="36" y="406"/>
                  </a:lnTo>
                  <a:lnTo>
                    <a:pt x="36" y="406"/>
                  </a:lnTo>
                  <a:lnTo>
                    <a:pt x="24" y="392"/>
                  </a:lnTo>
                  <a:lnTo>
                    <a:pt x="24" y="392"/>
                  </a:lnTo>
                  <a:lnTo>
                    <a:pt x="18" y="382"/>
                  </a:lnTo>
                  <a:lnTo>
                    <a:pt x="12" y="366"/>
                  </a:lnTo>
                  <a:lnTo>
                    <a:pt x="12" y="366"/>
                  </a:lnTo>
                  <a:lnTo>
                    <a:pt x="12" y="350"/>
                  </a:lnTo>
                  <a:lnTo>
                    <a:pt x="12" y="350"/>
                  </a:lnTo>
                  <a:lnTo>
                    <a:pt x="4" y="338"/>
                  </a:lnTo>
                  <a:lnTo>
                    <a:pt x="0" y="322"/>
                  </a:lnTo>
                  <a:lnTo>
                    <a:pt x="4" y="272"/>
                  </a:lnTo>
                  <a:lnTo>
                    <a:pt x="4" y="272"/>
                  </a:lnTo>
                  <a:lnTo>
                    <a:pt x="22" y="208"/>
                  </a:lnTo>
                  <a:lnTo>
                    <a:pt x="22" y="208"/>
                  </a:lnTo>
                  <a:lnTo>
                    <a:pt x="30" y="186"/>
                  </a:lnTo>
                  <a:lnTo>
                    <a:pt x="40" y="168"/>
                  </a:lnTo>
                  <a:lnTo>
                    <a:pt x="52" y="154"/>
                  </a:lnTo>
                  <a:lnTo>
                    <a:pt x="66" y="142"/>
                  </a:lnTo>
                  <a:lnTo>
                    <a:pt x="66" y="142"/>
                  </a:lnTo>
                  <a:lnTo>
                    <a:pt x="86" y="138"/>
                  </a:lnTo>
                  <a:lnTo>
                    <a:pt x="114" y="128"/>
                  </a:lnTo>
                  <a:lnTo>
                    <a:pt x="114" y="128"/>
                  </a:lnTo>
                  <a:lnTo>
                    <a:pt x="120" y="126"/>
                  </a:lnTo>
                  <a:lnTo>
                    <a:pt x="128" y="126"/>
                  </a:lnTo>
                  <a:lnTo>
                    <a:pt x="134" y="126"/>
                  </a:lnTo>
                  <a:lnTo>
                    <a:pt x="142" y="128"/>
                  </a:lnTo>
                  <a:lnTo>
                    <a:pt x="142" y="128"/>
                  </a:lnTo>
                  <a:lnTo>
                    <a:pt x="150" y="108"/>
                  </a:lnTo>
                  <a:lnTo>
                    <a:pt x="150" y="108"/>
                  </a:lnTo>
                  <a:lnTo>
                    <a:pt x="152" y="100"/>
                  </a:lnTo>
                  <a:lnTo>
                    <a:pt x="150" y="92"/>
                  </a:lnTo>
                  <a:lnTo>
                    <a:pt x="150" y="92"/>
                  </a:lnTo>
                  <a:lnTo>
                    <a:pt x="146" y="88"/>
                  </a:lnTo>
                  <a:lnTo>
                    <a:pt x="146" y="82"/>
                  </a:lnTo>
                  <a:lnTo>
                    <a:pt x="146" y="82"/>
                  </a:lnTo>
                  <a:lnTo>
                    <a:pt x="146" y="72"/>
                  </a:lnTo>
                  <a:lnTo>
                    <a:pt x="148" y="64"/>
                  </a:lnTo>
                  <a:lnTo>
                    <a:pt x="148" y="64"/>
                  </a:lnTo>
                  <a:lnTo>
                    <a:pt x="152" y="60"/>
                  </a:lnTo>
                  <a:lnTo>
                    <a:pt x="152" y="60"/>
                  </a:lnTo>
                  <a:lnTo>
                    <a:pt x="146" y="50"/>
                  </a:lnTo>
                  <a:lnTo>
                    <a:pt x="144" y="42"/>
                  </a:lnTo>
                  <a:lnTo>
                    <a:pt x="144" y="42"/>
                  </a:lnTo>
                  <a:lnTo>
                    <a:pt x="144" y="38"/>
                  </a:lnTo>
                  <a:lnTo>
                    <a:pt x="146" y="34"/>
                  </a:lnTo>
                  <a:lnTo>
                    <a:pt x="152" y="26"/>
                  </a:lnTo>
                  <a:lnTo>
                    <a:pt x="152" y="26"/>
                  </a:lnTo>
                  <a:lnTo>
                    <a:pt x="168" y="8"/>
                  </a:lnTo>
                  <a:lnTo>
                    <a:pt x="168" y="8"/>
                  </a:lnTo>
                  <a:lnTo>
                    <a:pt x="178" y="4"/>
                  </a:lnTo>
                  <a:lnTo>
                    <a:pt x="186" y="4"/>
                  </a:lnTo>
                  <a:lnTo>
                    <a:pt x="186" y="4"/>
                  </a:lnTo>
                  <a:lnTo>
                    <a:pt x="190" y="4"/>
                  </a:lnTo>
                  <a:lnTo>
                    <a:pt x="192" y="2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220" y="6"/>
                  </a:lnTo>
                  <a:lnTo>
                    <a:pt x="220" y="6"/>
                  </a:lnTo>
                  <a:lnTo>
                    <a:pt x="226" y="8"/>
                  </a:lnTo>
                  <a:lnTo>
                    <a:pt x="232" y="16"/>
                  </a:lnTo>
                  <a:lnTo>
                    <a:pt x="240" y="26"/>
                  </a:lnTo>
                  <a:lnTo>
                    <a:pt x="248" y="38"/>
                  </a:lnTo>
                  <a:lnTo>
                    <a:pt x="248" y="38"/>
                  </a:lnTo>
                  <a:lnTo>
                    <a:pt x="250" y="48"/>
                  </a:lnTo>
                  <a:lnTo>
                    <a:pt x="252" y="56"/>
                  </a:lnTo>
                  <a:lnTo>
                    <a:pt x="250" y="64"/>
                  </a:lnTo>
                  <a:lnTo>
                    <a:pt x="244" y="68"/>
                  </a:lnTo>
                  <a:lnTo>
                    <a:pt x="244" y="68"/>
                  </a:lnTo>
                  <a:lnTo>
                    <a:pt x="240" y="70"/>
                  </a:lnTo>
                  <a:lnTo>
                    <a:pt x="238" y="72"/>
                  </a:lnTo>
                  <a:lnTo>
                    <a:pt x="232" y="88"/>
                  </a:lnTo>
                  <a:lnTo>
                    <a:pt x="232" y="88"/>
                  </a:lnTo>
                  <a:lnTo>
                    <a:pt x="232" y="98"/>
                  </a:lnTo>
                  <a:lnTo>
                    <a:pt x="230" y="110"/>
                  </a:lnTo>
                  <a:lnTo>
                    <a:pt x="214" y="128"/>
                  </a:lnTo>
                  <a:lnTo>
                    <a:pt x="214" y="128"/>
                  </a:lnTo>
                  <a:lnTo>
                    <a:pt x="208" y="140"/>
                  </a:lnTo>
                  <a:lnTo>
                    <a:pt x="220" y="150"/>
                  </a:lnTo>
                  <a:lnTo>
                    <a:pt x="220" y="150"/>
                  </a:lnTo>
                  <a:lnTo>
                    <a:pt x="256" y="172"/>
                  </a:lnTo>
                  <a:lnTo>
                    <a:pt x="256" y="172"/>
                  </a:lnTo>
                  <a:lnTo>
                    <a:pt x="272" y="192"/>
                  </a:lnTo>
                  <a:lnTo>
                    <a:pt x="272" y="192"/>
                  </a:lnTo>
                  <a:lnTo>
                    <a:pt x="276" y="216"/>
                  </a:lnTo>
                  <a:lnTo>
                    <a:pt x="276" y="216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" name="Freeform 15"/>
            <p:cNvSpPr>
              <a:spLocks/>
            </p:cNvSpPr>
            <p:nvPr userDrawn="1"/>
          </p:nvSpPr>
          <p:spPr bwMode="auto">
            <a:xfrm>
              <a:off x="6705599" y="2586247"/>
              <a:ext cx="1096722" cy="3890753"/>
            </a:xfrm>
            <a:custGeom>
              <a:avLst/>
              <a:gdLst/>
              <a:ahLst/>
              <a:cxnLst>
                <a:cxn ang="0">
                  <a:pos x="252" y="290"/>
                </a:cxn>
                <a:cxn ang="0">
                  <a:pos x="236" y="342"/>
                </a:cxn>
                <a:cxn ang="0">
                  <a:pos x="230" y="392"/>
                </a:cxn>
                <a:cxn ang="0">
                  <a:pos x="232" y="444"/>
                </a:cxn>
                <a:cxn ang="0">
                  <a:pos x="232" y="484"/>
                </a:cxn>
                <a:cxn ang="0">
                  <a:pos x="216" y="588"/>
                </a:cxn>
                <a:cxn ang="0">
                  <a:pos x="212" y="646"/>
                </a:cxn>
                <a:cxn ang="0">
                  <a:pos x="220" y="722"/>
                </a:cxn>
                <a:cxn ang="0">
                  <a:pos x="222" y="794"/>
                </a:cxn>
                <a:cxn ang="0">
                  <a:pos x="212" y="836"/>
                </a:cxn>
                <a:cxn ang="0">
                  <a:pos x="222" y="866"/>
                </a:cxn>
                <a:cxn ang="0">
                  <a:pos x="220" y="888"/>
                </a:cxn>
                <a:cxn ang="0">
                  <a:pos x="208" y="894"/>
                </a:cxn>
                <a:cxn ang="0">
                  <a:pos x="182" y="890"/>
                </a:cxn>
                <a:cxn ang="0">
                  <a:pos x="176" y="850"/>
                </a:cxn>
                <a:cxn ang="0">
                  <a:pos x="158" y="828"/>
                </a:cxn>
                <a:cxn ang="0">
                  <a:pos x="154" y="728"/>
                </a:cxn>
                <a:cxn ang="0">
                  <a:pos x="150" y="706"/>
                </a:cxn>
                <a:cxn ang="0">
                  <a:pos x="120" y="540"/>
                </a:cxn>
                <a:cxn ang="0">
                  <a:pos x="108" y="686"/>
                </a:cxn>
                <a:cxn ang="0">
                  <a:pos x="108" y="820"/>
                </a:cxn>
                <a:cxn ang="0">
                  <a:pos x="80" y="866"/>
                </a:cxn>
                <a:cxn ang="0">
                  <a:pos x="66" y="882"/>
                </a:cxn>
                <a:cxn ang="0">
                  <a:pos x="22" y="884"/>
                </a:cxn>
                <a:cxn ang="0">
                  <a:pos x="12" y="878"/>
                </a:cxn>
                <a:cxn ang="0">
                  <a:pos x="26" y="862"/>
                </a:cxn>
                <a:cxn ang="0">
                  <a:pos x="50" y="810"/>
                </a:cxn>
                <a:cxn ang="0">
                  <a:pos x="48" y="778"/>
                </a:cxn>
                <a:cxn ang="0">
                  <a:pos x="52" y="734"/>
                </a:cxn>
                <a:cxn ang="0">
                  <a:pos x="48" y="712"/>
                </a:cxn>
                <a:cxn ang="0">
                  <a:pos x="52" y="628"/>
                </a:cxn>
                <a:cxn ang="0">
                  <a:pos x="46" y="598"/>
                </a:cxn>
                <a:cxn ang="0">
                  <a:pos x="22" y="478"/>
                </a:cxn>
                <a:cxn ang="0">
                  <a:pos x="22" y="358"/>
                </a:cxn>
                <a:cxn ang="0">
                  <a:pos x="0" y="276"/>
                </a:cxn>
                <a:cxn ang="0">
                  <a:pos x="4" y="244"/>
                </a:cxn>
                <a:cxn ang="0">
                  <a:pos x="18" y="198"/>
                </a:cxn>
                <a:cxn ang="0">
                  <a:pos x="22" y="166"/>
                </a:cxn>
                <a:cxn ang="0">
                  <a:pos x="34" y="152"/>
                </a:cxn>
                <a:cxn ang="0">
                  <a:pos x="68" y="142"/>
                </a:cxn>
                <a:cxn ang="0">
                  <a:pos x="100" y="124"/>
                </a:cxn>
                <a:cxn ang="0">
                  <a:pos x="104" y="92"/>
                </a:cxn>
                <a:cxn ang="0">
                  <a:pos x="100" y="78"/>
                </a:cxn>
                <a:cxn ang="0">
                  <a:pos x="94" y="48"/>
                </a:cxn>
                <a:cxn ang="0">
                  <a:pos x="106" y="12"/>
                </a:cxn>
                <a:cxn ang="0">
                  <a:pos x="134" y="0"/>
                </a:cxn>
                <a:cxn ang="0">
                  <a:pos x="156" y="4"/>
                </a:cxn>
                <a:cxn ang="0">
                  <a:pos x="172" y="14"/>
                </a:cxn>
                <a:cxn ang="0">
                  <a:pos x="178" y="26"/>
                </a:cxn>
                <a:cxn ang="0">
                  <a:pos x="174" y="48"/>
                </a:cxn>
                <a:cxn ang="0">
                  <a:pos x="172" y="76"/>
                </a:cxn>
                <a:cxn ang="0">
                  <a:pos x="166" y="110"/>
                </a:cxn>
                <a:cxn ang="0">
                  <a:pos x="182" y="128"/>
                </a:cxn>
                <a:cxn ang="0">
                  <a:pos x="216" y="148"/>
                </a:cxn>
                <a:cxn ang="0">
                  <a:pos x="244" y="166"/>
                </a:cxn>
              </a:cxnLst>
              <a:rect l="0" t="0" r="r" b="b"/>
              <a:pathLst>
                <a:path w="252" h="894">
                  <a:moveTo>
                    <a:pt x="252" y="262"/>
                  </a:moveTo>
                  <a:lnTo>
                    <a:pt x="252" y="262"/>
                  </a:lnTo>
                  <a:lnTo>
                    <a:pt x="252" y="290"/>
                  </a:lnTo>
                  <a:lnTo>
                    <a:pt x="250" y="310"/>
                  </a:lnTo>
                  <a:lnTo>
                    <a:pt x="250" y="310"/>
                  </a:lnTo>
                  <a:lnTo>
                    <a:pt x="236" y="342"/>
                  </a:lnTo>
                  <a:lnTo>
                    <a:pt x="236" y="342"/>
                  </a:lnTo>
                  <a:lnTo>
                    <a:pt x="228" y="360"/>
                  </a:lnTo>
                  <a:lnTo>
                    <a:pt x="230" y="392"/>
                  </a:lnTo>
                  <a:lnTo>
                    <a:pt x="230" y="392"/>
                  </a:lnTo>
                  <a:lnTo>
                    <a:pt x="232" y="444"/>
                  </a:lnTo>
                  <a:lnTo>
                    <a:pt x="232" y="444"/>
                  </a:lnTo>
                  <a:lnTo>
                    <a:pt x="234" y="456"/>
                  </a:lnTo>
                  <a:lnTo>
                    <a:pt x="238" y="478"/>
                  </a:lnTo>
                  <a:lnTo>
                    <a:pt x="232" y="484"/>
                  </a:lnTo>
                  <a:lnTo>
                    <a:pt x="222" y="490"/>
                  </a:lnTo>
                  <a:lnTo>
                    <a:pt x="222" y="490"/>
                  </a:lnTo>
                  <a:lnTo>
                    <a:pt x="216" y="588"/>
                  </a:lnTo>
                  <a:lnTo>
                    <a:pt x="216" y="588"/>
                  </a:lnTo>
                  <a:lnTo>
                    <a:pt x="212" y="646"/>
                  </a:lnTo>
                  <a:lnTo>
                    <a:pt x="212" y="646"/>
                  </a:lnTo>
                  <a:lnTo>
                    <a:pt x="218" y="694"/>
                  </a:lnTo>
                  <a:lnTo>
                    <a:pt x="220" y="722"/>
                  </a:lnTo>
                  <a:lnTo>
                    <a:pt x="220" y="722"/>
                  </a:lnTo>
                  <a:lnTo>
                    <a:pt x="222" y="770"/>
                  </a:lnTo>
                  <a:lnTo>
                    <a:pt x="222" y="794"/>
                  </a:lnTo>
                  <a:lnTo>
                    <a:pt x="222" y="794"/>
                  </a:lnTo>
                  <a:lnTo>
                    <a:pt x="224" y="828"/>
                  </a:lnTo>
                  <a:lnTo>
                    <a:pt x="212" y="836"/>
                  </a:lnTo>
                  <a:lnTo>
                    <a:pt x="212" y="836"/>
                  </a:lnTo>
                  <a:lnTo>
                    <a:pt x="220" y="856"/>
                  </a:lnTo>
                  <a:lnTo>
                    <a:pt x="220" y="856"/>
                  </a:lnTo>
                  <a:lnTo>
                    <a:pt x="222" y="866"/>
                  </a:lnTo>
                  <a:lnTo>
                    <a:pt x="222" y="884"/>
                  </a:lnTo>
                  <a:lnTo>
                    <a:pt x="222" y="884"/>
                  </a:lnTo>
                  <a:lnTo>
                    <a:pt x="220" y="888"/>
                  </a:lnTo>
                  <a:lnTo>
                    <a:pt x="218" y="892"/>
                  </a:lnTo>
                  <a:lnTo>
                    <a:pt x="214" y="892"/>
                  </a:lnTo>
                  <a:lnTo>
                    <a:pt x="208" y="894"/>
                  </a:lnTo>
                  <a:lnTo>
                    <a:pt x="208" y="894"/>
                  </a:lnTo>
                  <a:lnTo>
                    <a:pt x="196" y="892"/>
                  </a:lnTo>
                  <a:lnTo>
                    <a:pt x="182" y="890"/>
                  </a:lnTo>
                  <a:lnTo>
                    <a:pt x="182" y="890"/>
                  </a:lnTo>
                  <a:lnTo>
                    <a:pt x="176" y="876"/>
                  </a:lnTo>
                  <a:lnTo>
                    <a:pt x="176" y="850"/>
                  </a:lnTo>
                  <a:lnTo>
                    <a:pt x="176" y="850"/>
                  </a:lnTo>
                  <a:lnTo>
                    <a:pt x="174" y="836"/>
                  </a:lnTo>
                  <a:lnTo>
                    <a:pt x="158" y="828"/>
                  </a:lnTo>
                  <a:lnTo>
                    <a:pt x="158" y="746"/>
                  </a:lnTo>
                  <a:lnTo>
                    <a:pt x="158" y="746"/>
                  </a:lnTo>
                  <a:lnTo>
                    <a:pt x="154" y="728"/>
                  </a:lnTo>
                  <a:lnTo>
                    <a:pt x="154" y="728"/>
                  </a:lnTo>
                  <a:lnTo>
                    <a:pt x="150" y="706"/>
                  </a:lnTo>
                  <a:lnTo>
                    <a:pt x="150" y="706"/>
                  </a:lnTo>
                  <a:lnTo>
                    <a:pt x="146" y="648"/>
                  </a:lnTo>
                  <a:lnTo>
                    <a:pt x="134" y="586"/>
                  </a:lnTo>
                  <a:lnTo>
                    <a:pt x="120" y="540"/>
                  </a:lnTo>
                  <a:lnTo>
                    <a:pt x="108" y="652"/>
                  </a:lnTo>
                  <a:lnTo>
                    <a:pt x="108" y="652"/>
                  </a:lnTo>
                  <a:lnTo>
                    <a:pt x="108" y="686"/>
                  </a:lnTo>
                  <a:lnTo>
                    <a:pt x="108" y="686"/>
                  </a:lnTo>
                  <a:lnTo>
                    <a:pt x="106" y="768"/>
                  </a:lnTo>
                  <a:lnTo>
                    <a:pt x="108" y="820"/>
                  </a:lnTo>
                  <a:lnTo>
                    <a:pt x="100" y="830"/>
                  </a:lnTo>
                  <a:lnTo>
                    <a:pt x="100" y="860"/>
                  </a:lnTo>
                  <a:lnTo>
                    <a:pt x="80" y="866"/>
                  </a:lnTo>
                  <a:lnTo>
                    <a:pt x="70" y="868"/>
                  </a:lnTo>
                  <a:lnTo>
                    <a:pt x="66" y="882"/>
                  </a:lnTo>
                  <a:lnTo>
                    <a:pt x="66" y="882"/>
                  </a:lnTo>
                  <a:lnTo>
                    <a:pt x="42" y="884"/>
                  </a:lnTo>
                  <a:lnTo>
                    <a:pt x="42" y="884"/>
                  </a:lnTo>
                  <a:lnTo>
                    <a:pt x="22" y="884"/>
                  </a:lnTo>
                  <a:lnTo>
                    <a:pt x="16" y="882"/>
                  </a:lnTo>
                  <a:lnTo>
                    <a:pt x="12" y="878"/>
                  </a:lnTo>
                  <a:lnTo>
                    <a:pt x="12" y="878"/>
                  </a:lnTo>
                  <a:lnTo>
                    <a:pt x="10" y="874"/>
                  </a:lnTo>
                  <a:lnTo>
                    <a:pt x="12" y="868"/>
                  </a:lnTo>
                  <a:lnTo>
                    <a:pt x="26" y="862"/>
                  </a:lnTo>
                  <a:lnTo>
                    <a:pt x="52" y="824"/>
                  </a:lnTo>
                  <a:lnTo>
                    <a:pt x="50" y="810"/>
                  </a:lnTo>
                  <a:lnTo>
                    <a:pt x="50" y="810"/>
                  </a:lnTo>
                  <a:lnTo>
                    <a:pt x="48" y="792"/>
                  </a:lnTo>
                  <a:lnTo>
                    <a:pt x="48" y="778"/>
                  </a:lnTo>
                  <a:lnTo>
                    <a:pt x="48" y="778"/>
                  </a:lnTo>
                  <a:lnTo>
                    <a:pt x="48" y="754"/>
                  </a:lnTo>
                  <a:lnTo>
                    <a:pt x="48" y="754"/>
                  </a:lnTo>
                  <a:lnTo>
                    <a:pt x="52" y="734"/>
                  </a:lnTo>
                  <a:lnTo>
                    <a:pt x="52" y="734"/>
                  </a:lnTo>
                  <a:lnTo>
                    <a:pt x="48" y="712"/>
                  </a:lnTo>
                  <a:lnTo>
                    <a:pt x="48" y="712"/>
                  </a:lnTo>
                  <a:lnTo>
                    <a:pt x="48" y="684"/>
                  </a:lnTo>
                  <a:lnTo>
                    <a:pt x="48" y="684"/>
                  </a:lnTo>
                  <a:lnTo>
                    <a:pt x="52" y="628"/>
                  </a:lnTo>
                  <a:lnTo>
                    <a:pt x="52" y="628"/>
                  </a:lnTo>
                  <a:lnTo>
                    <a:pt x="48" y="614"/>
                  </a:lnTo>
                  <a:lnTo>
                    <a:pt x="46" y="598"/>
                  </a:lnTo>
                  <a:lnTo>
                    <a:pt x="46" y="598"/>
                  </a:lnTo>
                  <a:lnTo>
                    <a:pt x="40" y="484"/>
                  </a:lnTo>
                  <a:lnTo>
                    <a:pt x="22" y="478"/>
                  </a:lnTo>
                  <a:lnTo>
                    <a:pt x="28" y="372"/>
                  </a:lnTo>
                  <a:lnTo>
                    <a:pt x="22" y="358"/>
                  </a:lnTo>
                  <a:lnTo>
                    <a:pt x="22" y="358"/>
                  </a:lnTo>
                  <a:lnTo>
                    <a:pt x="8" y="312"/>
                  </a:lnTo>
                  <a:lnTo>
                    <a:pt x="8" y="312"/>
                  </a:lnTo>
                  <a:lnTo>
                    <a:pt x="0" y="276"/>
                  </a:lnTo>
                  <a:lnTo>
                    <a:pt x="0" y="276"/>
                  </a:lnTo>
                  <a:lnTo>
                    <a:pt x="2" y="254"/>
                  </a:lnTo>
                  <a:lnTo>
                    <a:pt x="4" y="244"/>
                  </a:lnTo>
                  <a:lnTo>
                    <a:pt x="8" y="236"/>
                  </a:lnTo>
                  <a:lnTo>
                    <a:pt x="8" y="236"/>
                  </a:lnTo>
                  <a:lnTo>
                    <a:pt x="18" y="198"/>
                  </a:lnTo>
                  <a:lnTo>
                    <a:pt x="18" y="198"/>
                  </a:lnTo>
                  <a:lnTo>
                    <a:pt x="22" y="166"/>
                  </a:lnTo>
                  <a:lnTo>
                    <a:pt x="22" y="166"/>
                  </a:lnTo>
                  <a:lnTo>
                    <a:pt x="26" y="162"/>
                  </a:lnTo>
                  <a:lnTo>
                    <a:pt x="34" y="152"/>
                  </a:lnTo>
                  <a:lnTo>
                    <a:pt x="34" y="152"/>
                  </a:lnTo>
                  <a:lnTo>
                    <a:pt x="40" y="148"/>
                  </a:lnTo>
                  <a:lnTo>
                    <a:pt x="46" y="146"/>
                  </a:lnTo>
                  <a:lnTo>
                    <a:pt x="68" y="142"/>
                  </a:lnTo>
                  <a:lnTo>
                    <a:pt x="68" y="142"/>
                  </a:lnTo>
                  <a:lnTo>
                    <a:pt x="80" y="138"/>
                  </a:lnTo>
                  <a:lnTo>
                    <a:pt x="100" y="124"/>
                  </a:lnTo>
                  <a:lnTo>
                    <a:pt x="104" y="110"/>
                  </a:lnTo>
                  <a:lnTo>
                    <a:pt x="104" y="110"/>
                  </a:lnTo>
                  <a:lnTo>
                    <a:pt x="104" y="92"/>
                  </a:lnTo>
                  <a:lnTo>
                    <a:pt x="104" y="92"/>
                  </a:lnTo>
                  <a:lnTo>
                    <a:pt x="100" y="78"/>
                  </a:lnTo>
                  <a:lnTo>
                    <a:pt x="100" y="78"/>
                  </a:lnTo>
                  <a:lnTo>
                    <a:pt x="94" y="54"/>
                  </a:lnTo>
                  <a:lnTo>
                    <a:pt x="94" y="54"/>
                  </a:lnTo>
                  <a:lnTo>
                    <a:pt x="94" y="48"/>
                  </a:lnTo>
                  <a:lnTo>
                    <a:pt x="94" y="42"/>
                  </a:lnTo>
                  <a:lnTo>
                    <a:pt x="100" y="24"/>
                  </a:lnTo>
                  <a:lnTo>
                    <a:pt x="106" y="12"/>
                  </a:lnTo>
                  <a:lnTo>
                    <a:pt x="106" y="12"/>
                  </a:lnTo>
                  <a:lnTo>
                    <a:pt x="122" y="4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46" y="0"/>
                  </a:lnTo>
                  <a:lnTo>
                    <a:pt x="156" y="4"/>
                  </a:lnTo>
                  <a:lnTo>
                    <a:pt x="164" y="8"/>
                  </a:lnTo>
                  <a:lnTo>
                    <a:pt x="172" y="14"/>
                  </a:lnTo>
                  <a:lnTo>
                    <a:pt x="172" y="14"/>
                  </a:lnTo>
                  <a:lnTo>
                    <a:pt x="176" y="18"/>
                  </a:lnTo>
                  <a:lnTo>
                    <a:pt x="178" y="22"/>
                  </a:lnTo>
                  <a:lnTo>
                    <a:pt x="178" y="26"/>
                  </a:lnTo>
                  <a:lnTo>
                    <a:pt x="178" y="30"/>
                  </a:lnTo>
                  <a:lnTo>
                    <a:pt x="178" y="30"/>
                  </a:lnTo>
                  <a:lnTo>
                    <a:pt x="174" y="48"/>
                  </a:lnTo>
                  <a:lnTo>
                    <a:pt x="174" y="48"/>
                  </a:lnTo>
                  <a:lnTo>
                    <a:pt x="172" y="76"/>
                  </a:lnTo>
                  <a:lnTo>
                    <a:pt x="172" y="76"/>
                  </a:lnTo>
                  <a:lnTo>
                    <a:pt x="168" y="98"/>
                  </a:lnTo>
                  <a:lnTo>
                    <a:pt x="166" y="110"/>
                  </a:lnTo>
                  <a:lnTo>
                    <a:pt x="166" y="110"/>
                  </a:lnTo>
                  <a:lnTo>
                    <a:pt x="174" y="122"/>
                  </a:lnTo>
                  <a:lnTo>
                    <a:pt x="178" y="126"/>
                  </a:lnTo>
                  <a:lnTo>
                    <a:pt x="182" y="128"/>
                  </a:lnTo>
                  <a:lnTo>
                    <a:pt x="182" y="128"/>
                  </a:lnTo>
                  <a:lnTo>
                    <a:pt x="196" y="138"/>
                  </a:lnTo>
                  <a:lnTo>
                    <a:pt x="216" y="148"/>
                  </a:lnTo>
                  <a:lnTo>
                    <a:pt x="216" y="148"/>
                  </a:lnTo>
                  <a:lnTo>
                    <a:pt x="224" y="154"/>
                  </a:lnTo>
                  <a:lnTo>
                    <a:pt x="244" y="166"/>
                  </a:lnTo>
                  <a:lnTo>
                    <a:pt x="252" y="216"/>
                  </a:lnTo>
                  <a:lnTo>
                    <a:pt x="252" y="262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" name="Freeform 11"/>
            <p:cNvSpPr>
              <a:spLocks noEditPoints="1"/>
            </p:cNvSpPr>
            <p:nvPr userDrawn="1"/>
          </p:nvSpPr>
          <p:spPr bwMode="auto">
            <a:xfrm>
              <a:off x="5966634" y="2908500"/>
              <a:ext cx="1541046" cy="3644699"/>
            </a:xfrm>
            <a:custGeom>
              <a:avLst/>
              <a:gdLst/>
              <a:ahLst/>
              <a:cxnLst>
                <a:cxn ang="0">
                  <a:pos x="60" y="20"/>
                </a:cxn>
                <a:cxn ang="0">
                  <a:pos x="86" y="0"/>
                </a:cxn>
                <a:cxn ang="0">
                  <a:pos x="126" y="10"/>
                </a:cxn>
                <a:cxn ang="0">
                  <a:pos x="152" y="46"/>
                </a:cxn>
                <a:cxn ang="0">
                  <a:pos x="150" y="72"/>
                </a:cxn>
                <a:cxn ang="0">
                  <a:pos x="132" y="88"/>
                </a:cxn>
                <a:cxn ang="0">
                  <a:pos x="130" y="100"/>
                </a:cxn>
                <a:cxn ang="0">
                  <a:pos x="100" y="136"/>
                </a:cxn>
                <a:cxn ang="0">
                  <a:pos x="106" y="146"/>
                </a:cxn>
                <a:cxn ang="0">
                  <a:pos x="120" y="150"/>
                </a:cxn>
                <a:cxn ang="0">
                  <a:pos x="146" y="194"/>
                </a:cxn>
                <a:cxn ang="0">
                  <a:pos x="170" y="264"/>
                </a:cxn>
                <a:cxn ang="0">
                  <a:pos x="196" y="354"/>
                </a:cxn>
                <a:cxn ang="0">
                  <a:pos x="304" y="556"/>
                </a:cxn>
                <a:cxn ang="0">
                  <a:pos x="320" y="618"/>
                </a:cxn>
                <a:cxn ang="0">
                  <a:pos x="314" y="696"/>
                </a:cxn>
                <a:cxn ang="0">
                  <a:pos x="314" y="784"/>
                </a:cxn>
                <a:cxn ang="0">
                  <a:pos x="318" y="806"/>
                </a:cxn>
                <a:cxn ang="0">
                  <a:pos x="372" y="850"/>
                </a:cxn>
                <a:cxn ang="0">
                  <a:pos x="378" y="856"/>
                </a:cxn>
                <a:cxn ang="0">
                  <a:pos x="344" y="876"/>
                </a:cxn>
                <a:cxn ang="0">
                  <a:pos x="280" y="870"/>
                </a:cxn>
                <a:cxn ang="0">
                  <a:pos x="254" y="864"/>
                </a:cxn>
                <a:cxn ang="0">
                  <a:pos x="248" y="838"/>
                </a:cxn>
                <a:cxn ang="0">
                  <a:pos x="254" y="818"/>
                </a:cxn>
                <a:cxn ang="0">
                  <a:pos x="260" y="766"/>
                </a:cxn>
                <a:cxn ang="0">
                  <a:pos x="264" y="640"/>
                </a:cxn>
                <a:cxn ang="0">
                  <a:pos x="254" y="606"/>
                </a:cxn>
                <a:cxn ang="0">
                  <a:pos x="232" y="608"/>
                </a:cxn>
                <a:cxn ang="0">
                  <a:pos x="126" y="672"/>
                </a:cxn>
                <a:cxn ang="0">
                  <a:pos x="124" y="790"/>
                </a:cxn>
                <a:cxn ang="0">
                  <a:pos x="134" y="830"/>
                </a:cxn>
                <a:cxn ang="0">
                  <a:pos x="162" y="880"/>
                </a:cxn>
                <a:cxn ang="0">
                  <a:pos x="144" y="894"/>
                </a:cxn>
                <a:cxn ang="0">
                  <a:pos x="102" y="892"/>
                </a:cxn>
                <a:cxn ang="0">
                  <a:pos x="76" y="880"/>
                </a:cxn>
                <a:cxn ang="0">
                  <a:pos x="70" y="868"/>
                </a:cxn>
                <a:cxn ang="0">
                  <a:pos x="76" y="830"/>
                </a:cxn>
                <a:cxn ang="0">
                  <a:pos x="68" y="722"/>
                </a:cxn>
                <a:cxn ang="0">
                  <a:pos x="66" y="632"/>
                </a:cxn>
                <a:cxn ang="0">
                  <a:pos x="56" y="614"/>
                </a:cxn>
                <a:cxn ang="0">
                  <a:pos x="60" y="572"/>
                </a:cxn>
                <a:cxn ang="0">
                  <a:pos x="58" y="484"/>
                </a:cxn>
                <a:cxn ang="0">
                  <a:pos x="6" y="374"/>
                </a:cxn>
                <a:cxn ang="0">
                  <a:pos x="4" y="178"/>
                </a:cxn>
                <a:cxn ang="0">
                  <a:pos x="10" y="150"/>
                </a:cxn>
                <a:cxn ang="0">
                  <a:pos x="18" y="114"/>
                </a:cxn>
                <a:cxn ang="0">
                  <a:pos x="28" y="94"/>
                </a:cxn>
                <a:cxn ang="0">
                  <a:pos x="38" y="80"/>
                </a:cxn>
                <a:cxn ang="0">
                  <a:pos x="44" y="50"/>
                </a:cxn>
                <a:cxn ang="0">
                  <a:pos x="38" y="284"/>
                </a:cxn>
                <a:cxn ang="0">
                  <a:pos x="42" y="370"/>
                </a:cxn>
                <a:cxn ang="0">
                  <a:pos x="54" y="422"/>
                </a:cxn>
                <a:cxn ang="0">
                  <a:pos x="70" y="390"/>
                </a:cxn>
                <a:cxn ang="0">
                  <a:pos x="74" y="340"/>
                </a:cxn>
                <a:cxn ang="0">
                  <a:pos x="50" y="262"/>
                </a:cxn>
                <a:cxn ang="0">
                  <a:pos x="44" y="242"/>
                </a:cxn>
                <a:cxn ang="0">
                  <a:pos x="38" y="266"/>
                </a:cxn>
              </a:cxnLst>
              <a:rect l="0" t="0" r="r" b="b"/>
              <a:pathLst>
                <a:path w="378" h="894">
                  <a:moveTo>
                    <a:pt x="46" y="44"/>
                  </a:moveTo>
                  <a:lnTo>
                    <a:pt x="46" y="44"/>
                  </a:lnTo>
                  <a:lnTo>
                    <a:pt x="60" y="20"/>
                  </a:lnTo>
                  <a:lnTo>
                    <a:pt x="60" y="20"/>
                  </a:lnTo>
                  <a:lnTo>
                    <a:pt x="64" y="14"/>
                  </a:lnTo>
                  <a:lnTo>
                    <a:pt x="70" y="8"/>
                  </a:lnTo>
                  <a:lnTo>
                    <a:pt x="78" y="4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102" y="2"/>
                  </a:lnTo>
                  <a:lnTo>
                    <a:pt x="116" y="6"/>
                  </a:lnTo>
                  <a:lnTo>
                    <a:pt x="126" y="10"/>
                  </a:lnTo>
                  <a:lnTo>
                    <a:pt x="136" y="18"/>
                  </a:lnTo>
                  <a:lnTo>
                    <a:pt x="144" y="26"/>
                  </a:lnTo>
                  <a:lnTo>
                    <a:pt x="148" y="34"/>
                  </a:lnTo>
                  <a:lnTo>
                    <a:pt x="152" y="46"/>
                  </a:lnTo>
                  <a:lnTo>
                    <a:pt x="152" y="58"/>
                  </a:lnTo>
                  <a:lnTo>
                    <a:pt x="152" y="58"/>
                  </a:lnTo>
                  <a:lnTo>
                    <a:pt x="152" y="66"/>
                  </a:lnTo>
                  <a:lnTo>
                    <a:pt x="150" y="72"/>
                  </a:lnTo>
                  <a:lnTo>
                    <a:pt x="146" y="76"/>
                  </a:lnTo>
                  <a:lnTo>
                    <a:pt x="142" y="80"/>
                  </a:lnTo>
                  <a:lnTo>
                    <a:pt x="142" y="80"/>
                  </a:lnTo>
                  <a:lnTo>
                    <a:pt x="132" y="88"/>
                  </a:lnTo>
                  <a:lnTo>
                    <a:pt x="132" y="88"/>
                  </a:lnTo>
                  <a:lnTo>
                    <a:pt x="134" y="92"/>
                  </a:lnTo>
                  <a:lnTo>
                    <a:pt x="134" y="92"/>
                  </a:lnTo>
                  <a:lnTo>
                    <a:pt x="130" y="100"/>
                  </a:lnTo>
                  <a:lnTo>
                    <a:pt x="124" y="108"/>
                  </a:lnTo>
                  <a:lnTo>
                    <a:pt x="114" y="120"/>
                  </a:lnTo>
                  <a:lnTo>
                    <a:pt x="100" y="130"/>
                  </a:lnTo>
                  <a:lnTo>
                    <a:pt x="100" y="136"/>
                  </a:lnTo>
                  <a:lnTo>
                    <a:pt x="100" y="136"/>
                  </a:lnTo>
                  <a:lnTo>
                    <a:pt x="100" y="140"/>
                  </a:lnTo>
                  <a:lnTo>
                    <a:pt x="102" y="144"/>
                  </a:lnTo>
                  <a:lnTo>
                    <a:pt x="106" y="146"/>
                  </a:lnTo>
                  <a:lnTo>
                    <a:pt x="110" y="148"/>
                  </a:lnTo>
                  <a:lnTo>
                    <a:pt x="110" y="148"/>
                  </a:lnTo>
                  <a:lnTo>
                    <a:pt x="116" y="148"/>
                  </a:lnTo>
                  <a:lnTo>
                    <a:pt x="120" y="150"/>
                  </a:lnTo>
                  <a:lnTo>
                    <a:pt x="124" y="154"/>
                  </a:lnTo>
                  <a:lnTo>
                    <a:pt x="126" y="158"/>
                  </a:lnTo>
                  <a:lnTo>
                    <a:pt x="126" y="158"/>
                  </a:lnTo>
                  <a:lnTo>
                    <a:pt x="146" y="194"/>
                  </a:lnTo>
                  <a:lnTo>
                    <a:pt x="154" y="204"/>
                  </a:lnTo>
                  <a:lnTo>
                    <a:pt x="162" y="210"/>
                  </a:lnTo>
                  <a:lnTo>
                    <a:pt x="162" y="210"/>
                  </a:lnTo>
                  <a:lnTo>
                    <a:pt x="170" y="264"/>
                  </a:lnTo>
                  <a:lnTo>
                    <a:pt x="174" y="302"/>
                  </a:lnTo>
                  <a:lnTo>
                    <a:pt x="174" y="302"/>
                  </a:lnTo>
                  <a:lnTo>
                    <a:pt x="182" y="324"/>
                  </a:lnTo>
                  <a:lnTo>
                    <a:pt x="196" y="354"/>
                  </a:lnTo>
                  <a:lnTo>
                    <a:pt x="240" y="442"/>
                  </a:lnTo>
                  <a:lnTo>
                    <a:pt x="240" y="442"/>
                  </a:lnTo>
                  <a:lnTo>
                    <a:pt x="286" y="528"/>
                  </a:lnTo>
                  <a:lnTo>
                    <a:pt x="304" y="556"/>
                  </a:lnTo>
                  <a:lnTo>
                    <a:pt x="316" y="578"/>
                  </a:lnTo>
                  <a:lnTo>
                    <a:pt x="316" y="578"/>
                  </a:lnTo>
                  <a:lnTo>
                    <a:pt x="320" y="596"/>
                  </a:lnTo>
                  <a:lnTo>
                    <a:pt x="320" y="618"/>
                  </a:lnTo>
                  <a:lnTo>
                    <a:pt x="320" y="618"/>
                  </a:lnTo>
                  <a:lnTo>
                    <a:pt x="318" y="648"/>
                  </a:lnTo>
                  <a:lnTo>
                    <a:pt x="314" y="696"/>
                  </a:lnTo>
                  <a:lnTo>
                    <a:pt x="314" y="696"/>
                  </a:lnTo>
                  <a:lnTo>
                    <a:pt x="312" y="740"/>
                  </a:lnTo>
                  <a:lnTo>
                    <a:pt x="312" y="772"/>
                  </a:lnTo>
                  <a:lnTo>
                    <a:pt x="312" y="784"/>
                  </a:lnTo>
                  <a:lnTo>
                    <a:pt x="314" y="784"/>
                  </a:lnTo>
                  <a:lnTo>
                    <a:pt x="314" y="784"/>
                  </a:lnTo>
                  <a:lnTo>
                    <a:pt x="316" y="796"/>
                  </a:lnTo>
                  <a:lnTo>
                    <a:pt x="318" y="806"/>
                  </a:lnTo>
                  <a:lnTo>
                    <a:pt x="318" y="806"/>
                  </a:lnTo>
                  <a:lnTo>
                    <a:pt x="326" y="822"/>
                  </a:lnTo>
                  <a:lnTo>
                    <a:pt x="338" y="836"/>
                  </a:lnTo>
                  <a:lnTo>
                    <a:pt x="354" y="844"/>
                  </a:lnTo>
                  <a:lnTo>
                    <a:pt x="372" y="850"/>
                  </a:lnTo>
                  <a:lnTo>
                    <a:pt x="372" y="850"/>
                  </a:lnTo>
                  <a:lnTo>
                    <a:pt x="376" y="852"/>
                  </a:lnTo>
                  <a:lnTo>
                    <a:pt x="378" y="856"/>
                  </a:lnTo>
                  <a:lnTo>
                    <a:pt x="378" y="856"/>
                  </a:lnTo>
                  <a:lnTo>
                    <a:pt x="376" y="866"/>
                  </a:lnTo>
                  <a:lnTo>
                    <a:pt x="370" y="872"/>
                  </a:lnTo>
                  <a:lnTo>
                    <a:pt x="358" y="874"/>
                  </a:lnTo>
                  <a:lnTo>
                    <a:pt x="344" y="876"/>
                  </a:lnTo>
                  <a:lnTo>
                    <a:pt x="344" y="876"/>
                  </a:lnTo>
                  <a:lnTo>
                    <a:pt x="312" y="872"/>
                  </a:lnTo>
                  <a:lnTo>
                    <a:pt x="312" y="872"/>
                  </a:lnTo>
                  <a:lnTo>
                    <a:pt x="280" y="870"/>
                  </a:lnTo>
                  <a:lnTo>
                    <a:pt x="280" y="870"/>
                  </a:lnTo>
                  <a:lnTo>
                    <a:pt x="268" y="870"/>
                  </a:lnTo>
                  <a:lnTo>
                    <a:pt x="260" y="868"/>
                  </a:lnTo>
                  <a:lnTo>
                    <a:pt x="254" y="864"/>
                  </a:lnTo>
                  <a:lnTo>
                    <a:pt x="252" y="858"/>
                  </a:lnTo>
                  <a:lnTo>
                    <a:pt x="252" y="858"/>
                  </a:lnTo>
                  <a:lnTo>
                    <a:pt x="250" y="852"/>
                  </a:lnTo>
                  <a:lnTo>
                    <a:pt x="248" y="838"/>
                  </a:lnTo>
                  <a:lnTo>
                    <a:pt x="248" y="838"/>
                  </a:lnTo>
                  <a:lnTo>
                    <a:pt x="250" y="828"/>
                  </a:lnTo>
                  <a:lnTo>
                    <a:pt x="254" y="818"/>
                  </a:lnTo>
                  <a:lnTo>
                    <a:pt x="254" y="818"/>
                  </a:lnTo>
                  <a:lnTo>
                    <a:pt x="260" y="804"/>
                  </a:lnTo>
                  <a:lnTo>
                    <a:pt x="260" y="804"/>
                  </a:lnTo>
                  <a:lnTo>
                    <a:pt x="260" y="766"/>
                  </a:lnTo>
                  <a:lnTo>
                    <a:pt x="260" y="766"/>
                  </a:lnTo>
                  <a:lnTo>
                    <a:pt x="262" y="702"/>
                  </a:lnTo>
                  <a:lnTo>
                    <a:pt x="262" y="702"/>
                  </a:lnTo>
                  <a:lnTo>
                    <a:pt x="264" y="640"/>
                  </a:lnTo>
                  <a:lnTo>
                    <a:pt x="264" y="640"/>
                  </a:lnTo>
                  <a:lnTo>
                    <a:pt x="262" y="624"/>
                  </a:lnTo>
                  <a:lnTo>
                    <a:pt x="258" y="610"/>
                  </a:lnTo>
                  <a:lnTo>
                    <a:pt x="258" y="610"/>
                  </a:lnTo>
                  <a:lnTo>
                    <a:pt x="254" y="606"/>
                  </a:lnTo>
                  <a:lnTo>
                    <a:pt x="246" y="606"/>
                  </a:lnTo>
                  <a:lnTo>
                    <a:pt x="246" y="606"/>
                  </a:lnTo>
                  <a:lnTo>
                    <a:pt x="232" y="608"/>
                  </a:lnTo>
                  <a:lnTo>
                    <a:pt x="232" y="608"/>
                  </a:lnTo>
                  <a:lnTo>
                    <a:pt x="136" y="628"/>
                  </a:lnTo>
                  <a:lnTo>
                    <a:pt x="136" y="628"/>
                  </a:lnTo>
                  <a:lnTo>
                    <a:pt x="130" y="648"/>
                  </a:lnTo>
                  <a:lnTo>
                    <a:pt x="126" y="672"/>
                  </a:lnTo>
                  <a:lnTo>
                    <a:pt x="124" y="702"/>
                  </a:lnTo>
                  <a:lnTo>
                    <a:pt x="124" y="736"/>
                  </a:lnTo>
                  <a:lnTo>
                    <a:pt x="124" y="736"/>
                  </a:lnTo>
                  <a:lnTo>
                    <a:pt x="124" y="790"/>
                  </a:lnTo>
                  <a:lnTo>
                    <a:pt x="124" y="790"/>
                  </a:lnTo>
                  <a:lnTo>
                    <a:pt x="126" y="806"/>
                  </a:lnTo>
                  <a:lnTo>
                    <a:pt x="130" y="818"/>
                  </a:lnTo>
                  <a:lnTo>
                    <a:pt x="134" y="830"/>
                  </a:lnTo>
                  <a:lnTo>
                    <a:pt x="140" y="840"/>
                  </a:lnTo>
                  <a:lnTo>
                    <a:pt x="140" y="840"/>
                  </a:lnTo>
                  <a:lnTo>
                    <a:pt x="152" y="860"/>
                  </a:lnTo>
                  <a:lnTo>
                    <a:pt x="162" y="880"/>
                  </a:lnTo>
                  <a:lnTo>
                    <a:pt x="162" y="880"/>
                  </a:lnTo>
                  <a:lnTo>
                    <a:pt x="160" y="886"/>
                  </a:lnTo>
                  <a:lnTo>
                    <a:pt x="154" y="892"/>
                  </a:lnTo>
                  <a:lnTo>
                    <a:pt x="144" y="894"/>
                  </a:lnTo>
                  <a:lnTo>
                    <a:pt x="132" y="894"/>
                  </a:lnTo>
                  <a:lnTo>
                    <a:pt x="132" y="894"/>
                  </a:lnTo>
                  <a:lnTo>
                    <a:pt x="116" y="894"/>
                  </a:lnTo>
                  <a:lnTo>
                    <a:pt x="102" y="892"/>
                  </a:lnTo>
                  <a:lnTo>
                    <a:pt x="90" y="888"/>
                  </a:lnTo>
                  <a:lnTo>
                    <a:pt x="80" y="882"/>
                  </a:lnTo>
                  <a:lnTo>
                    <a:pt x="80" y="882"/>
                  </a:lnTo>
                  <a:lnTo>
                    <a:pt x="76" y="880"/>
                  </a:lnTo>
                  <a:lnTo>
                    <a:pt x="74" y="876"/>
                  </a:lnTo>
                  <a:lnTo>
                    <a:pt x="72" y="872"/>
                  </a:lnTo>
                  <a:lnTo>
                    <a:pt x="70" y="868"/>
                  </a:lnTo>
                  <a:lnTo>
                    <a:pt x="70" y="868"/>
                  </a:lnTo>
                  <a:lnTo>
                    <a:pt x="74" y="848"/>
                  </a:lnTo>
                  <a:lnTo>
                    <a:pt x="74" y="848"/>
                  </a:lnTo>
                  <a:lnTo>
                    <a:pt x="76" y="830"/>
                  </a:lnTo>
                  <a:lnTo>
                    <a:pt x="76" y="830"/>
                  </a:lnTo>
                  <a:lnTo>
                    <a:pt x="72" y="776"/>
                  </a:lnTo>
                  <a:lnTo>
                    <a:pt x="72" y="776"/>
                  </a:lnTo>
                  <a:lnTo>
                    <a:pt x="68" y="722"/>
                  </a:lnTo>
                  <a:lnTo>
                    <a:pt x="68" y="722"/>
                  </a:lnTo>
                  <a:lnTo>
                    <a:pt x="70" y="676"/>
                  </a:lnTo>
                  <a:lnTo>
                    <a:pt x="74" y="632"/>
                  </a:lnTo>
                  <a:lnTo>
                    <a:pt x="74" y="632"/>
                  </a:lnTo>
                  <a:lnTo>
                    <a:pt x="66" y="632"/>
                  </a:lnTo>
                  <a:lnTo>
                    <a:pt x="60" y="628"/>
                  </a:lnTo>
                  <a:lnTo>
                    <a:pt x="56" y="622"/>
                  </a:lnTo>
                  <a:lnTo>
                    <a:pt x="56" y="614"/>
                  </a:lnTo>
                  <a:lnTo>
                    <a:pt x="56" y="614"/>
                  </a:lnTo>
                  <a:lnTo>
                    <a:pt x="58" y="594"/>
                  </a:lnTo>
                  <a:lnTo>
                    <a:pt x="58" y="594"/>
                  </a:lnTo>
                  <a:lnTo>
                    <a:pt x="60" y="572"/>
                  </a:lnTo>
                  <a:lnTo>
                    <a:pt x="60" y="572"/>
                  </a:lnTo>
                  <a:lnTo>
                    <a:pt x="58" y="528"/>
                  </a:lnTo>
                  <a:lnTo>
                    <a:pt x="58" y="528"/>
                  </a:lnTo>
                  <a:lnTo>
                    <a:pt x="58" y="484"/>
                  </a:lnTo>
                  <a:lnTo>
                    <a:pt x="58" y="484"/>
                  </a:lnTo>
                  <a:lnTo>
                    <a:pt x="46" y="462"/>
                  </a:lnTo>
                  <a:lnTo>
                    <a:pt x="24" y="418"/>
                  </a:lnTo>
                  <a:lnTo>
                    <a:pt x="24" y="418"/>
                  </a:lnTo>
                  <a:lnTo>
                    <a:pt x="6" y="374"/>
                  </a:lnTo>
                  <a:lnTo>
                    <a:pt x="0" y="356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4" y="178"/>
                  </a:lnTo>
                  <a:lnTo>
                    <a:pt x="6" y="170"/>
                  </a:lnTo>
                  <a:lnTo>
                    <a:pt x="8" y="160"/>
                  </a:lnTo>
                  <a:lnTo>
                    <a:pt x="10" y="150"/>
                  </a:lnTo>
                  <a:lnTo>
                    <a:pt x="10" y="150"/>
                  </a:lnTo>
                  <a:lnTo>
                    <a:pt x="10" y="140"/>
                  </a:lnTo>
                  <a:lnTo>
                    <a:pt x="12" y="130"/>
                  </a:lnTo>
                  <a:lnTo>
                    <a:pt x="14" y="120"/>
                  </a:lnTo>
                  <a:lnTo>
                    <a:pt x="18" y="114"/>
                  </a:lnTo>
                  <a:lnTo>
                    <a:pt x="18" y="114"/>
                  </a:lnTo>
                  <a:lnTo>
                    <a:pt x="24" y="102"/>
                  </a:lnTo>
                  <a:lnTo>
                    <a:pt x="28" y="94"/>
                  </a:lnTo>
                  <a:lnTo>
                    <a:pt x="28" y="94"/>
                  </a:lnTo>
                  <a:lnTo>
                    <a:pt x="28" y="88"/>
                  </a:lnTo>
                  <a:lnTo>
                    <a:pt x="30" y="84"/>
                  </a:lnTo>
                  <a:lnTo>
                    <a:pt x="34" y="80"/>
                  </a:lnTo>
                  <a:lnTo>
                    <a:pt x="38" y="80"/>
                  </a:lnTo>
                  <a:lnTo>
                    <a:pt x="40" y="78"/>
                  </a:lnTo>
                  <a:lnTo>
                    <a:pt x="40" y="78"/>
                  </a:lnTo>
                  <a:lnTo>
                    <a:pt x="42" y="58"/>
                  </a:lnTo>
                  <a:lnTo>
                    <a:pt x="44" y="50"/>
                  </a:lnTo>
                  <a:lnTo>
                    <a:pt x="46" y="44"/>
                  </a:lnTo>
                  <a:lnTo>
                    <a:pt x="46" y="44"/>
                  </a:lnTo>
                  <a:close/>
                  <a:moveTo>
                    <a:pt x="38" y="284"/>
                  </a:moveTo>
                  <a:lnTo>
                    <a:pt x="38" y="284"/>
                  </a:lnTo>
                  <a:lnTo>
                    <a:pt x="36" y="302"/>
                  </a:lnTo>
                  <a:lnTo>
                    <a:pt x="36" y="302"/>
                  </a:lnTo>
                  <a:lnTo>
                    <a:pt x="38" y="332"/>
                  </a:lnTo>
                  <a:lnTo>
                    <a:pt x="42" y="370"/>
                  </a:lnTo>
                  <a:lnTo>
                    <a:pt x="42" y="370"/>
                  </a:lnTo>
                  <a:lnTo>
                    <a:pt x="46" y="392"/>
                  </a:lnTo>
                  <a:lnTo>
                    <a:pt x="48" y="410"/>
                  </a:lnTo>
                  <a:lnTo>
                    <a:pt x="54" y="422"/>
                  </a:lnTo>
                  <a:lnTo>
                    <a:pt x="58" y="428"/>
                  </a:lnTo>
                  <a:lnTo>
                    <a:pt x="58" y="428"/>
                  </a:lnTo>
                  <a:lnTo>
                    <a:pt x="64" y="410"/>
                  </a:lnTo>
                  <a:lnTo>
                    <a:pt x="70" y="390"/>
                  </a:lnTo>
                  <a:lnTo>
                    <a:pt x="74" y="368"/>
                  </a:lnTo>
                  <a:lnTo>
                    <a:pt x="74" y="346"/>
                  </a:lnTo>
                  <a:lnTo>
                    <a:pt x="74" y="340"/>
                  </a:lnTo>
                  <a:lnTo>
                    <a:pt x="74" y="340"/>
                  </a:lnTo>
                  <a:lnTo>
                    <a:pt x="66" y="328"/>
                  </a:lnTo>
                  <a:lnTo>
                    <a:pt x="60" y="312"/>
                  </a:lnTo>
                  <a:lnTo>
                    <a:pt x="54" y="290"/>
                  </a:lnTo>
                  <a:lnTo>
                    <a:pt x="50" y="262"/>
                  </a:lnTo>
                  <a:lnTo>
                    <a:pt x="50" y="262"/>
                  </a:lnTo>
                  <a:lnTo>
                    <a:pt x="48" y="248"/>
                  </a:lnTo>
                  <a:lnTo>
                    <a:pt x="46" y="244"/>
                  </a:lnTo>
                  <a:lnTo>
                    <a:pt x="44" y="242"/>
                  </a:lnTo>
                  <a:lnTo>
                    <a:pt x="44" y="242"/>
                  </a:lnTo>
                  <a:lnTo>
                    <a:pt x="42" y="258"/>
                  </a:lnTo>
                  <a:lnTo>
                    <a:pt x="38" y="266"/>
                  </a:lnTo>
                  <a:lnTo>
                    <a:pt x="38" y="266"/>
                  </a:lnTo>
                  <a:lnTo>
                    <a:pt x="38" y="284"/>
                  </a:lnTo>
                  <a:lnTo>
                    <a:pt x="38" y="28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" name="Freeform 14"/>
            <p:cNvSpPr>
              <a:spLocks noEditPoints="1"/>
            </p:cNvSpPr>
            <p:nvPr userDrawn="1"/>
          </p:nvSpPr>
          <p:spPr bwMode="auto">
            <a:xfrm>
              <a:off x="7364125" y="2879927"/>
              <a:ext cx="872442" cy="3644697"/>
            </a:xfrm>
            <a:custGeom>
              <a:avLst/>
              <a:gdLst/>
              <a:ahLst/>
              <a:cxnLst>
                <a:cxn ang="0">
                  <a:pos x="210" y="154"/>
                </a:cxn>
                <a:cxn ang="0">
                  <a:pos x="200" y="164"/>
                </a:cxn>
                <a:cxn ang="0">
                  <a:pos x="210" y="168"/>
                </a:cxn>
                <a:cxn ang="0">
                  <a:pos x="204" y="210"/>
                </a:cxn>
                <a:cxn ang="0">
                  <a:pos x="210" y="310"/>
                </a:cxn>
                <a:cxn ang="0">
                  <a:pos x="204" y="322"/>
                </a:cxn>
                <a:cxn ang="0">
                  <a:pos x="200" y="394"/>
                </a:cxn>
                <a:cxn ang="0">
                  <a:pos x="192" y="422"/>
                </a:cxn>
                <a:cxn ang="0">
                  <a:pos x="200" y="470"/>
                </a:cxn>
                <a:cxn ang="0">
                  <a:pos x="180" y="492"/>
                </a:cxn>
                <a:cxn ang="0">
                  <a:pos x="168" y="554"/>
                </a:cxn>
                <a:cxn ang="0">
                  <a:pos x="166" y="650"/>
                </a:cxn>
                <a:cxn ang="0">
                  <a:pos x="170" y="798"/>
                </a:cxn>
                <a:cxn ang="0">
                  <a:pos x="182" y="834"/>
                </a:cxn>
                <a:cxn ang="0">
                  <a:pos x="170" y="874"/>
                </a:cxn>
                <a:cxn ang="0">
                  <a:pos x="164" y="872"/>
                </a:cxn>
                <a:cxn ang="0">
                  <a:pos x="160" y="862"/>
                </a:cxn>
                <a:cxn ang="0">
                  <a:pos x="146" y="894"/>
                </a:cxn>
                <a:cxn ang="0">
                  <a:pos x="138" y="876"/>
                </a:cxn>
                <a:cxn ang="0">
                  <a:pos x="130" y="864"/>
                </a:cxn>
                <a:cxn ang="0">
                  <a:pos x="106" y="892"/>
                </a:cxn>
                <a:cxn ang="0">
                  <a:pos x="78" y="894"/>
                </a:cxn>
                <a:cxn ang="0">
                  <a:pos x="66" y="878"/>
                </a:cxn>
                <a:cxn ang="0">
                  <a:pos x="82" y="872"/>
                </a:cxn>
                <a:cxn ang="0">
                  <a:pos x="94" y="850"/>
                </a:cxn>
                <a:cxn ang="0">
                  <a:pos x="98" y="820"/>
                </a:cxn>
                <a:cxn ang="0">
                  <a:pos x="82" y="738"/>
                </a:cxn>
                <a:cxn ang="0">
                  <a:pos x="72" y="666"/>
                </a:cxn>
                <a:cxn ang="0">
                  <a:pos x="42" y="526"/>
                </a:cxn>
                <a:cxn ang="0">
                  <a:pos x="28" y="486"/>
                </a:cxn>
                <a:cxn ang="0">
                  <a:pos x="4" y="456"/>
                </a:cxn>
                <a:cxn ang="0">
                  <a:pos x="0" y="404"/>
                </a:cxn>
                <a:cxn ang="0">
                  <a:pos x="30" y="310"/>
                </a:cxn>
                <a:cxn ang="0">
                  <a:pos x="32" y="278"/>
                </a:cxn>
                <a:cxn ang="0">
                  <a:pos x="40" y="248"/>
                </a:cxn>
                <a:cxn ang="0">
                  <a:pos x="32" y="226"/>
                </a:cxn>
                <a:cxn ang="0">
                  <a:pos x="50" y="198"/>
                </a:cxn>
                <a:cxn ang="0">
                  <a:pos x="54" y="180"/>
                </a:cxn>
                <a:cxn ang="0">
                  <a:pos x="44" y="146"/>
                </a:cxn>
                <a:cxn ang="0">
                  <a:pos x="34" y="96"/>
                </a:cxn>
                <a:cxn ang="0">
                  <a:pos x="24" y="50"/>
                </a:cxn>
                <a:cxn ang="0">
                  <a:pos x="54" y="16"/>
                </a:cxn>
                <a:cxn ang="0">
                  <a:pos x="74" y="6"/>
                </a:cxn>
                <a:cxn ang="0">
                  <a:pos x="102" y="0"/>
                </a:cxn>
                <a:cxn ang="0">
                  <a:pos x="124" y="12"/>
                </a:cxn>
                <a:cxn ang="0">
                  <a:pos x="156" y="52"/>
                </a:cxn>
                <a:cxn ang="0">
                  <a:pos x="166" y="84"/>
                </a:cxn>
                <a:cxn ang="0">
                  <a:pos x="178" y="118"/>
                </a:cxn>
                <a:cxn ang="0">
                  <a:pos x="192" y="140"/>
                </a:cxn>
                <a:cxn ang="0">
                  <a:pos x="206" y="146"/>
                </a:cxn>
                <a:cxn ang="0">
                  <a:pos x="146" y="770"/>
                </a:cxn>
                <a:cxn ang="0">
                  <a:pos x="132" y="710"/>
                </a:cxn>
                <a:cxn ang="0">
                  <a:pos x="126" y="734"/>
                </a:cxn>
                <a:cxn ang="0">
                  <a:pos x="128" y="788"/>
                </a:cxn>
                <a:cxn ang="0">
                  <a:pos x="140" y="810"/>
                </a:cxn>
                <a:cxn ang="0">
                  <a:pos x="146" y="780"/>
                </a:cxn>
                <a:cxn ang="0">
                  <a:pos x="176" y="324"/>
                </a:cxn>
                <a:cxn ang="0">
                  <a:pos x="166" y="262"/>
                </a:cxn>
                <a:cxn ang="0">
                  <a:pos x="142" y="304"/>
                </a:cxn>
                <a:cxn ang="0">
                  <a:pos x="138" y="318"/>
                </a:cxn>
                <a:cxn ang="0">
                  <a:pos x="140" y="338"/>
                </a:cxn>
                <a:cxn ang="0">
                  <a:pos x="172" y="380"/>
                </a:cxn>
                <a:cxn ang="0">
                  <a:pos x="176" y="324"/>
                </a:cxn>
              </a:cxnLst>
              <a:rect l="0" t="0" r="r" b="b"/>
              <a:pathLst>
                <a:path w="214" h="894">
                  <a:moveTo>
                    <a:pt x="214" y="148"/>
                  </a:moveTo>
                  <a:lnTo>
                    <a:pt x="214" y="148"/>
                  </a:lnTo>
                  <a:lnTo>
                    <a:pt x="210" y="154"/>
                  </a:lnTo>
                  <a:lnTo>
                    <a:pt x="210" y="154"/>
                  </a:lnTo>
                  <a:lnTo>
                    <a:pt x="204" y="158"/>
                  </a:lnTo>
                  <a:lnTo>
                    <a:pt x="204" y="158"/>
                  </a:lnTo>
                  <a:lnTo>
                    <a:pt x="200" y="162"/>
                  </a:lnTo>
                  <a:lnTo>
                    <a:pt x="200" y="164"/>
                  </a:lnTo>
                  <a:lnTo>
                    <a:pt x="200" y="164"/>
                  </a:lnTo>
                  <a:lnTo>
                    <a:pt x="202" y="166"/>
                  </a:lnTo>
                  <a:lnTo>
                    <a:pt x="210" y="168"/>
                  </a:lnTo>
                  <a:lnTo>
                    <a:pt x="210" y="168"/>
                  </a:lnTo>
                  <a:lnTo>
                    <a:pt x="200" y="180"/>
                  </a:lnTo>
                  <a:lnTo>
                    <a:pt x="200" y="180"/>
                  </a:lnTo>
                  <a:lnTo>
                    <a:pt x="202" y="194"/>
                  </a:lnTo>
                  <a:lnTo>
                    <a:pt x="204" y="210"/>
                  </a:lnTo>
                  <a:lnTo>
                    <a:pt x="204" y="210"/>
                  </a:lnTo>
                  <a:lnTo>
                    <a:pt x="208" y="260"/>
                  </a:lnTo>
                  <a:lnTo>
                    <a:pt x="208" y="260"/>
                  </a:lnTo>
                  <a:lnTo>
                    <a:pt x="210" y="310"/>
                  </a:lnTo>
                  <a:lnTo>
                    <a:pt x="210" y="310"/>
                  </a:lnTo>
                  <a:lnTo>
                    <a:pt x="208" y="316"/>
                  </a:lnTo>
                  <a:lnTo>
                    <a:pt x="204" y="322"/>
                  </a:lnTo>
                  <a:lnTo>
                    <a:pt x="204" y="322"/>
                  </a:lnTo>
                  <a:lnTo>
                    <a:pt x="204" y="366"/>
                  </a:lnTo>
                  <a:lnTo>
                    <a:pt x="204" y="366"/>
                  </a:lnTo>
                  <a:lnTo>
                    <a:pt x="202" y="382"/>
                  </a:lnTo>
                  <a:lnTo>
                    <a:pt x="200" y="394"/>
                  </a:lnTo>
                  <a:lnTo>
                    <a:pt x="196" y="404"/>
                  </a:lnTo>
                  <a:lnTo>
                    <a:pt x="192" y="410"/>
                  </a:lnTo>
                  <a:lnTo>
                    <a:pt x="192" y="410"/>
                  </a:lnTo>
                  <a:lnTo>
                    <a:pt x="192" y="422"/>
                  </a:lnTo>
                  <a:lnTo>
                    <a:pt x="192" y="422"/>
                  </a:lnTo>
                  <a:lnTo>
                    <a:pt x="198" y="446"/>
                  </a:lnTo>
                  <a:lnTo>
                    <a:pt x="200" y="448"/>
                  </a:lnTo>
                  <a:lnTo>
                    <a:pt x="200" y="470"/>
                  </a:lnTo>
                  <a:lnTo>
                    <a:pt x="200" y="470"/>
                  </a:lnTo>
                  <a:lnTo>
                    <a:pt x="194" y="480"/>
                  </a:lnTo>
                  <a:lnTo>
                    <a:pt x="188" y="486"/>
                  </a:lnTo>
                  <a:lnTo>
                    <a:pt x="180" y="492"/>
                  </a:lnTo>
                  <a:lnTo>
                    <a:pt x="170" y="496"/>
                  </a:lnTo>
                  <a:lnTo>
                    <a:pt x="170" y="496"/>
                  </a:lnTo>
                  <a:lnTo>
                    <a:pt x="168" y="554"/>
                  </a:lnTo>
                  <a:lnTo>
                    <a:pt x="168" y="554"/>
                  </a:lnTo>
                  <a:lnTo>
                    <a:pt x="164" y="612"/>
                  </a:lnTo>
                  <a:lnTo>
                    <a:pt x="164" y="612"/>
                  </a:lnTo>
                  <a:lnTo>
                    <a:pt x="166" y="650"/>
                  </a:lnTo>
                  <a:lnTo>
                    <a:pt x="166" y="650"/>
                  </a:lnTo>
                  <a:lnTo>
                    <a:pt x="168" y="688"/>
                  </a:lnTo>
                  <a:lnTo>
                    <a:pt x="168" y="688"/>
                  </a:lnTo>
                  <a:lnTo>
                    <a:pt x="168" y="734"/>
                  </a:lnTo>
                  <a:lnTo>
                    <a:pt x="170" y="798"/>
                  </a:lnTo>
                  <a:lnTo>
                    <a:pt x="172" y="800"/>
                  </a:lnTo>
                  <a:lnTo>
                    <a:pt x="172" y="800"/>
                  </a:lnTo>
                  <a:lnTo>
                    <a:pt x="182" y="834"/>
                  </a:lnTo>
                  <a:lnTo>
                    <a:pt x="182" y="834"/>
                  </a:lnTo>
                  <a:lnTo>
                    <a:pt x="174" y="852"/>
                  </a:lnTo>
                  <a:lnTo>
                    <a:pt x="170" y="868"/>
                  </a:lnTo>
                  <a:lnTo>
                    <a:pt x="170" y="868"/>
                  </a:lnTo>
                  <a:lnTo>
                    <a:pt x="170" y="874"/>
                  </a:lnTo>
                  <a:lnTo>
                    <a:pt x="168" y="876"/>
                  </a:lnTo>
                  <a:lnTo>
                    <a:pt x="168" y="876"/>
                  </a:lnTo>
                  <a:lnTo>
                    <a:pt x="166" y="874"/>
                  </a:lnTo>
                  <a:lnTo>
                    <a:pt x="164" y="872"/>
                  </a:lnTo>
                  <a:lnTo>
                    <a:pt x="164" y="872"/>
                  </a:lnTo>
                  <a:lnTo>
                    <a:pt x="164" y="866"/>
                  </a:lnTo>
                  <a:lnTo>
                    <a:pt x="160" y="862"/>
                  </a:lnTo>
                  <a:lnTo>
                    <a:pt x="160" y="862"/>
                  </a:lnTo>
                  <a:lnTo>
                    <a:pt x="146" y="870"/>
                  </a:lnTo>
                  <a:lnTo>
                    <a:pt x="146" y="872"/>
                  </a:lnTo>
                  <a:lnTo>
                    <a:pt x="146" y="894"/>
                  </a:lnTo>
                  <a:lnTo>
                    <a:pt x="146" y="894"/>
                  </a:lnTo>
                  <a:lnTo>
                    <a:pt x="140" y="894"/>
                  </a:lnTo>
                  <a:lnTo>
                    <a:pt x="138" y="890"/>
                  </a:lnTo>
                  <a:lnTo>
                    <a:pt x="138" y="890"/>
                  </a:lnTo>
                  <a:lnTo>
                    <a:pt x="138" y="876"/>
                  </a:lnTo>
                  <a:lnTo>
                    <a:pt x="138" y="876"/>
                  </a:lnTo>
                  <a:lnTo>
                    <a:pt x="136" y="868"/>
                  </a:lnTo>
                  <a:lnTo>
                    <a:pt x="130" y="864"/>
                  </a:lnTo>
                  <a:lnTo>
                    <a:pt x="130" y="864"/>
                  </a:lnTo>
                  <a:lnTo>
                    <a:pt x="118" y="880"/>
                  </a:lnTo>
                  <a:lnTo>
                    <a:pt x="118" y="880"/>
                  </a:lnTo>
                  <a:lnTo>
                    <a:pt x="112" y="886"/>
                  </a:lnTo>
                  <a:lnTo>
                    <a:pt x="106" y="892"/>
                  </a:lnTo>
                  <a:lnTo>
                    <a:pt x="98" y="894"/>
                  </a:lnTo>
                  <a:lnTo>
                    <a:pt x="90" y="894"/>
                  </a:lnTo>
                  <a:lnTo>
                    <a:pt x="90" y="894"/>
                  </a:lnTo>
                  <a:lnTo>
                    <a:pt x="78" y="894"/>
                  </a:lnTo>
                  <a:lnTo>
                    <a:pt x="70" y="888"/>
                  </a:lnTo>
                  <a:lnTo>
                    <a:pt x="66" y="882"/>
                  </a:lnTo>
                  <a:lnTo>
                    <a:pt x="66" y="882"/>
                  </a:lnTo>
                  <a:lnTo>
                    <a:pt x="66" y="878"/>
                  </a:lnTo>
                  <a:lnTo>
                    <a:pt x="66" y="878"/>
                  </a:lnTo>
                  <a:lnTo>
                    <a:pt x="70" y="874"/>
                  </a:lnTo>
                  <a:lnTo>
                    <a:pt x="70" y="874"/>
                  </a:lnTo>
                  <a:lnTo>
                    <a:pt x="82" y="872"/>
                  </a:lnTo>
                  <a:lnTo>
                    <a:pt x="82" y="872"/>
                  </a:lnTo>
                  <a:lnTo>
                    <a:pt x="86" y="870"/>
                  </a:lnTo>
                  <a:lnTo>
                    <a:pt x="88" y="866"/>
                  </a:lnTo>
                  <a:lnTo>
                    <a:pt x="94" y="850"/>
                  </a:lnTo>
                  <a:lnTo>
                    <a:pt x="94" y="850"/>
                  </a:lnTo>
                  <a:lnTo>
                    <a:pt x="98" y="834"/>
                  </a:lnTo>
                  <a:lnTo>
                    <a:pt x="98" y="820"/>
                  </a:lnTo>
                  <a:lnTo>
                    <a:pt x="98" y="820"/>
                  </a:lnTo>
                  <a:lnTo>
                    <a:pt x="98" y="802"/>
                  </a:lnTo>
                  <a:lnTo>
                    <a:pt x="94" y="782"/>
                  </a:lnTo>
                  <a:lnTo>
                    <a:pt x="90" y="762"/>
                  </a:lnTo>
                  <a:lnTo>
                    <a:pt x="82" y="738"/>
                  </a:lnTo>
                  <a:lnTo>
                    <a:pt x="82" y="738"/>
                  </a:lnTo>
                  <a:lnTo>
                    <a:pt x="78" y="708"/>
                  </a:lnTo>
                  <a:lnTo>
                    <a:pt x="72" y="666"/>
                  </a:lnTo>
                  <a:lnTo>
                    <a:pt x="72" y="666"/>
                  </a:lnTo>
                  <a:lnTo>
                    <a:pt x="50" y="588"/>
                  </a:lnTo>
                  <a:lnTo>
                    <a:pt x="50" y="588"/>
                  </a:lnTo>
                  <a:lnTo>
                    <a:pt x="46" y="562"/>
                  </a:lnTo>
                  <a:lnTo>
                    <a:pt x="42" y="526"/>
                  </a:lnTo>
                  <a:lnTo>
                    <a:pt x="42" y="526"/>
                  </a:lnTo>
                  <a:lnTo>
                    <a:pt x="30" y="488"/>
                  </a:lnTo>
                  <a:lnTo>
                    <a:pt x="28" y="486"/>
                  </a:lnTo>
                  <a:lnTo>
                    <a:pt x="28" y="486"/>
                  </a:lnTo>
                  <a:lnTo>
                    <a:pt x="14" y="484"/>
                  </a:lnTo>
                  <a:lnTo>
                    <a:pt x="14" y="484"/>
                  </a:lnTo>
                  <a:lnTo>
                    <a:pt x="8" y="472"/>
                  </a:lnTo>
                  <a:lnTo>
                    <a:pt x="4" y="456"/>
                  </a:lnTo>
                  <a:lnTo>
                    <a:pt x="2" y="438"/>
                  </a:lnTo>
                  <a:lnTo>
                    <a:pt x="0" y="418"/>
                  </a:lnTo>
                  <a:lnTo>
                    <a:pt x="0" y="404"/>
                  </a:lnTo>
                  <a:lnTo>
                    <a:pt x="0" y="404"/>
                  </a:lnTo>
                  <a:lnTo>
                    <a:pt x="16" y="358"/>
                  </a:lnTo>
                  <a:lnTo>
                    <a:pt x="16" y="358"/>
                  </a:lnTo>
                  <a:lnTo>
                    <a:pt x="30" y="310"/>
                  </a:lnTo>
                  <a:lnTo>
                    <a:pt x="30" y="310"/>
                  </a:lnTo>
                  <a:lnTo>
                    <a:pt x="32" y="300"/>
                  </a:lnTo>
                  <a:lnTo>
                    <a:pt x="32" y="300"/>
                  </a:lnTo>
                  <a:lnTo>
                    <a:pt x="32" y="278"/>
                  </a:lnTo>
                  <a:lnTo>
                    <a:pt x="32" y="278"/>
                  </a:lnTo>
                  <a:lnTo>
                    <a:pt x="32" y="270"/>
                  </a:lnTo>
                  <a:lnTo>
                    <a:pt x="36" y="262"/>
                  </a:lnTo>
                  <a:lnTo>
                    <a:pt x="36" y="262"/>
                  </a:lnTo>
                  <a:lnTo>
                    <a:pt x="40" y="248"/>
                  </a:lnTo>
                  <a:lnTo>
                    <a:pt x="40" y="248"/>
                  </a:lnTo>
                  <a:lnTo>
                    <a:pt x="32" y="232"/>
                  </a:lnTo>
                  <a:lnTo>
                    <a:pt x="32" y="226"/>
                  </a:lnTo>
                  <a:lnTo>
                    <a:pt x="32" y="226"/>
                  </a:lnTo>
                  <a:lnTo>
                    <a:pt x="32" y="216"/>
                  </a:lnTo>
                  <a:lnTo>
                    <a:pt x="36" y="208"/>
                  </a:lnTo>
                  <a:lnTo>
                    <a:pt x="42" y="202"/>
                  </a:lnTo>
                  <a:lnTo>
                    <a:pt x="50" y="198"/>
                  </a:lnTo>
                  <a:lnTo>
                    <a:pt x="50" y="198"/>
                  </a:lnTo>
                  <a:lnTo>
                    <a:pt x="52" y="190"/>
                  </a:lnTo>
                  <a:lnTo>
                    <a:pt x="54" y="180"/>
                  </a:lnTo>
                  <a:lnTo>
                    <a:pt x="54" y="180"/>
                  </a:lnTo>
                  <a:lnTo>
                    <a:pt x="52" y="170"/>
                  </a:lnTo>
                  <a:lnTo>
                    <a:pt x="48" y="158"/>
                  </a:lnTo>
                  <a:lnTo>
                    <a:pt x="48" y="158"/>
                  </a:lnTo>
                  <a:lnTo>
                    <a:pt x="44" y="146"/>
                  </a:lnTo>
                  <a:lnTo>
                    <a:pt x="42" y="136"/>
                  </a:lnTo>
                  <a:lnTo>
                    <a:pt x="42" y="136"/>
                  </a:lnTo>
                  <a:lnTo>
                    <a:pt x="40" y="118"/>
                  </a:lnTo>
                  <a:lnTo>
                    <a:pt x="34" y="96"/>
                  </a:lnTo>
                  <a:lnTo>
                    <a:pt x="34" y="96"/>
                  </a:lnTo>
                  <a:lnTo>
                    <a:pt x="26" y="76"/>
                  </a:lnTo>
                  <a:lnTo>
                    <a:pt x="24" y="54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32" y="38"/>
                  </a:lnTo>
                  <a:lnTo>
                    <a:pt x="42" y="26"/>
                  </a:lnTo>
                  <a:lnTo>
                    <a:pt x="54" y="16"/>
                  </a:lnTo>
                  <a:lnTo>
                    <a:pt x="66" y="8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74" y="6"/>
                  </a:lnTo>
                  <a:lnTo>
                    <a:pt x="84" y="4"/>
                  </a:lnTo>
                  <a:lnTo>
                    <a:pt x="84" y="4"/>
                  </a:lnTo>
                  <a:lnTo>
                    <a:pt x="94" y="0"/>
                  </a:lnTo>
                  <a:lnTo>
                    <a:pt x="102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16" y="6"/>
                  </a:lnTo>
                  <a:lnTo>
                    <a:pt x="124" y="12"/>
                  </a:lnTo>
                  <a:lnTo>
                    <a:pt x="134" y="22"/>
                  </a:lnTo>
                  <a:lnTo>
                    <a:pt x="142" y="34"/>
                  </a:lnTo>
                  <a:lnTo>
                    <a:pt x="142" y="34"/>
                  </a:lnTo>
                  <a:lnTo>
                    <a:pt x="156" y="52"/>
                  </a:lnTo>
                  <a:lnTo>
                    <a:pt x="156" y="52"/>
                  </a:lnTo>
                  <a:lnTo>
                    <a:pt x="162" y="64"/>
                  </a:lnTo>
                  <a:lnTo>
                    <a:pt x="166" y="84"/>
                  </a:lnTo>
                  <a:lnTo>
                    <a:pt x="166" y="84"/>
                  </a:lnTo>
                  <a:lnTo>
                    <a:pt x="170" y="104"/>
                  </a:lnTo>
                  <a:lnTo>
                    <a:pt x="174" y="112"/>
                  </a:lnTo>
                  <a:lnTo>
                    <a:pt x="178" y="118"/>
                  </a:lnTo>
                  <a:lnTo>
                    <a:pt x="178" y="118"/>
                  </a:lnTo>
                  <a:lnTo>
                    <a:pt x="196" y="132"/>
                  </a:lnTo>
                  <a:lnTo>
                    <a:pt x="196" y="132"/>
                  </a:lnTo>
                  <a:lnTo>
                    <a:pt x="192" y="138"/>
                  </a:lnTo>
                  <a:lnTo>
                    <a:pt x="192" y="140"/>
                  </a:lnTo>
                  <a:lnTo>
                    <a:pt x="192" y="140"/>
                  </a:lnTo>
                  <a:lnTo>
                    <a:pt x="198" y="144"/>
                  </a:lnTo>
                  <a:lnTo>
                    <a:pt x="206" y="146"/>
                  </a:lnTo>
                  <a:lnTo>
                    <a:pt x="206" y="146"/>
                  </a:lnTo>
                  <a:lnTo>
                    <a:pt x="214" y="148"/>
                  </a:lnTo>
                  <a:lnTo>
                    <a:pt x="214" y="148"/>
                  </a:lnTo>
                  <a:close/>
                  <a:moveTo>
                    <a:pt x="146" y="770"/>
                  </a:moveTo>
                  <a:lnTo>
                    <a:pt x="146" y="770"/>
                  </a:lnTo>
                  <a:lnTo>
                    <a:pt x="146" y="754"/>
                  </a:lnTo>
                  <a:lnTo>
                    <a:pt x="142" y="738"/>
                  </a:lnTo>
                  <a:lnTo>
                    <a:pt x="138" y="722"/>
                  </a:lnTo>
                  <a:lnTo>
                    <a:pt x="132" y="710"/>
                  </a:lnTo>
                  <a:lnTo>
                    <a:pt x="132" y="710"/>
                  </a:lnTo>
                  <a:lnTo>
                    <a:pt x="128" y="720"/>
                  </a:lnTo>
                  <a:lnTo>
                    <a:pt x="128" y="734"/>
                  </a:lnTo>
                  <a:lnTo>
                    <a:pt x="126" y="734"/>
                  </a:lnTo>
                  <a:lnTo>
                    <a:pt x="126" y="734"/>
                  </a:lnTo>
                  <a:lnTo>
                    <a:pt x="126" y="774"/>
                  </a:lnTo>
                  <a:lnTo>
                    <a:pt x="126" y="774"/>
                  </a:lnTo>
                  <a:lnTo>
                    <a:pt x="128" y="788"/>
                  </a:lnTo>
                  <a:lnTo>
                    <a:pt x="130" y="798"/>
                  </a:lnTo>
                  <a:lnTo>
                    <a:pt x="134" y="806"/>
                  </a:lnTo>
                  <a:lnTo>
                    <a:pt x="138" y="810"/>
                  </a:lnTo>
                  <a:lnTo>
                    <a:pt x="140" y="810"/>
                  </a:lnTo>
                  <a:lnTo>
                    <a:pt x="140" y="810"/>
                  </a:lnTo>
                  <a:lnTo>
                    <a:pt x="142" y="788"/>
                  </a:lnTo>
                  <a:lnTo>
                    <a:pt x="142" y="788"/>
                  </a:lnTo>
                  <a:lnTo>
                    <a:pt x="146" y="780"/>
                  </a:lnTo>
                  <a:lnTo>
                    <a:pt x="146" y="770"/>
                  </a:lnTo>
                  <a:lnTo>
                    <a:pt x="146" y="770"/>
                  </a:lnTo>
                  <a:close/>
                  <a:moveTo>
                    <a:pt x="176" y="324"/>
                  </a:moveTo>
                  <a:lnTo>
                    <a:pt x="176" y="324"/>
                  </a:lnTo>
                  <a:lnTo>
                    <a:pt x="174" y="302"/>
                  </a:lnTo>
                  <a:lnTo>
                    <a:pt x="174" y="284"/>
                  </a:lnTo>
                  <a:lnTo>
                    <a:pt x="170" y="270"/>
                  </a:lnTo>
                  <a:lnTo>
                    <a:pt x="166" y="262"/>
                  </a:lnTo>
                  <a:lnTo>
                    <a:pt x="164" y="264"/>
                  </a:lnTo>
                  <a:lnTo>
                    <a:pt x="164" y="264"/>
                  </a:lnTo>
                  <a:lnTo>
                    <a:pt x="156" y="282"/>
                  </a:lnTo>
                  <a:lnTo>
                    <a:pt x="142" y="304"/>
                  </a:lnTo>
                  <a:lnTo>
                    <a:pt x="140" y="306"/>
                  </a:lnTo>
                  <a:lnTo>
                    <a:pt x="140" y="306"/>
                  </a:lnTo>
                  <a:lnTo>
                    <a:pt x="140" y="314"/>
                  </a:lnTo>
                  <a:lnTo>
                    <a:pt x="138" y="318"/>
                  </a:lnTo>
                  <a:lnTo>
                    <a:pt x="138" y="326"/>
                  </a:lnTo>
                  <a:lnTo>
                    <a:pt x="138" y="326"/>
                  </a:lnTo>
                  <a:lnTo>
                    <a:pt x="138" y="330"/>
                  </a:lnTo>
                  <a:lnTo>
                    <a:pt x="140" y="338"/>
                  </a:lnTo>
                  <a:lnTo>
                    <a:pt x="150" y="354"/>
                  </a:lnTo>
                  <a:lnTo>
                    <a:pt x="150" y="354"/>
                  </a:lnTo>
                  <a:lnTo>
                    <a:pt x="170" y="382"/>
                  </a:lnTo>
                  <a:lnTo>
                    <a:pt x="172" y="380"/>
                  </a:lnTo>
                  <a:lnTo>
                    <a:pt x="172" y="380"/>
                  </a:lnTo>
                  <a:lnTo>
                    <a:pt x="174" y="350"/>
                  </a:lnTo>
                  <a:lnTo>
                    <a:pt x="176" y="324"/>
                  </a:lnTo>
                  <a:lnTo>
                    <a:pt x="176" y="324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091" name="Group 67"/>
          <p:cNvGrpSpPr>
            <a:grpSpLocks noChangeAspect="1"/>
          </p:cNvGrpSpPr>
          <p:nvPr userDrawn="1"/>
        </p:nvGrpSpPr>
        <p:grpSpPr bwMode="auto">
          <a:xfrm flipH="1" flipV="1">
            <a:off x="152398" y="152400"/>
            <a:ext cx="1600202" cy="1033671"/>
            <a:chOff x="2497" y="1995"/>
            <a:chExt cx="805" cy="52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093" name="Rectangle 69"/>
            <p:cNvSpPr>
              <a:spLocks noChangeArrowheads="1"/>
            </p:cNvSpPr>
            <p:nvPr userDrawn="1"/>
          </p:nvSpPr>
          <p:spPr bwMode="auto">
            <a:xfrm>
              <a:off x="3043" y="2467"/>
              <a:ext cx="46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4" name="Rectangle 70"/>
            <p:cNvSpPr>
              <a:spLocks noChangeArrowheads="1"/>
            </p:cNvSpPr>
            <p:nvPr userDrawn="1"/>
          </p:nvSpPr>
          <p:spPr bwMode="auto">
            <a:xfrm>
              <a:off x="2699" y="2467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5" name="Rectangle 71"/>
            <p:cNvSpPr>
              <a:spLocks noChangeArrowheads="1"/>
            </p:cNvSpPr>
            <p:nvPr userDrawn="1"/>
          </p:nvSpPr>
          <p:spPr bwMode="auto">
            <a:xfrm>
              <a:off x="2598" y="2467"/>
              <a:ext cx="47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6" name="Rectangle 72"/>
            <p:cNvSpPr>
              <a:spLocks noChangeArrowheads="1"/>
            </p:cNvSpPr>
            <p:nvPr userDrawn="1"/>
          </p:nvSpPr>
          <p:spPr bwMode="auto">
            <a:xfrm>
              <a:off x="2497" y="2467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7" name="Rectangle 73"/>
            <p:cNvSpPr>
              <a:spLocks noChangeArrowheads="1"/>
            </p:cNvSpPr>
            <p:nvPr userDrawn="1"/>
          </p:nvSpPr>
          <p:spPr bwMode="auto">
            <a:xfrm>
              <a:off x="3148" y="2467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8" name="Rectangle 74"/>
            <p:cNvSpPr>
              <a:spLocks noChangeArrowheads="1"/>
            </p:cNvSpPr>
            <p:nvPr userDrawn="1"/>
          </p:nvSpPr>
          <p:spPr bwMode="auto">
            <a:xfrm>
              <a:off x="3254" y="2467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9" name="Rectangle 75"/>
            <p:cNvSpPr>
              <a:spLocks noChangeArrowheads="1"/>
            </p:cNvSpPr>
            <p:nvPr userDrawn="1"/>
          </p:nvSpPr>
          <p:spPr bwMode="auto">
            <a:xfrm>
              <a:off x="3148" y="2206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0" name="Rectangle 76"/>
            <p:cNvSpPr>
              <a:spLocks noChangeArrowheads="1"/>
            </p:cNvSpPr>
            <p:nvPr userDrawn="1"/>
          </p:nvSpPr>
          <p:spPr bwMode="auto">
            <a:xfrm>
              <a:off x="3254" y="2206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1" name="Rectangle 77"/>
            <p:cNvSpPr>
              <a:spLocks noChangeArrowheads="1"/>
            </p:cNvSpPr>
            <p:nvPr userDrawn="1"/>
          </p:nvSpPr>
          <p:spPr bwMode="auto">
            <a:xfrm>
              <a:off x="3148" y="2100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2" name="Rectangle 78"/>
            <p:cNvSpPr>
              <a:spLocks noChangeArrowheads="1"/>
            </p:cNvSpPr>
            <p:nvPr userDrawn="1"/>
          </p:nvSpPr>
          <p:spPr bwMode="auto">
            <a:xfrm>
              <a:off x="3254" y="2100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3" name="Rectangle 79"/>
            <p:cNvSpPr>
              <a:spLocks noChangeArrowheads="1"/>
            </p:cNvSpPr>
            <p:nvPr userDrawn="1"/>
          </p:nvSpPr>
          <p:spPr bwMode="auto">
            <a:xfrm>
              <a:off x="2940" y="2206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4" name="Rectangle 80"/>
            <p:cNvSpPr>
              <a:spLocks noChangeArrowheads="1"/>
            </p:cNvSpPr>
            <p:nvPr userDrawn="1"/>
          </p:nvSpPr>
          <p:spPr bwMode="auto">
            <a:xfrm>
              <a:off x="3046" y="2206"/>
              <a:ext cx="47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5" name="Rectangle 81"/>
            <p:cNvSpPr>
              <a:spLocks noChangeArrowheads="1"/>
            </p:cNvSpPr>
            <p:nvPr userDrawn="1"/>
          </p:nvSpPr>
          <p:spPr bwMode="auto">
            <a:xfrm>
              <a:off x="2839" y="2206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6" name="Rectangle 82"/>
            <p:cNvSpPr>
              <a:spLocks noChangeArrowheads="1"/>
            </p:cNvSpPr>
            <p:nvPr userDrawn="1"/>
          </p:nvSpPr>
          <p:spPr bwMode="auto">
            <a:xfrm>
              <a:off x="3148" y="2305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7" name="Rectangle 83"/>
            <p:cNvSpPr>
              <a:spLocks noChangeArrowheads="1"/>
            </p:cNvSpPr>
            <p:nvPr userDrawn="1"/>
          </p:nvSpPr>
          <p:spPr bwMode="auto">
            <a:xfrm>
              <a:off x="3254" y="2305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8" name="Rectangle 84"/>
            <p:cNvSpPr>
              <a:spLocks noChangeArrowheads="1"/>
            </p:cNvSpPr>
            <p:nvPr userDrawn="1"/>
          </p:nvSpPr>
          <p:spPr bwMode="auto">
            <a:xfrm>
              <a:off x="2940" y="2305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9" name="Rectangle 85"/>
            <p:cNvSpPr>
              <a:spLocks noChangeArrowheads="1"/>
            </p:cNvSpPr>
            <p:nvPr userDrawn="1"/>
          </p:nvSpPr>
          <p:spPr bwMode="auto">
            <a:xfrm>
              <a:off x="3046" y="2305"/>
              <a:ext cx="47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0" name="Rectangle 86"/>
            <p:cNvSpPr>
              <a:spLocks noChangeArrowheads="1"/>
            </p:cNvSpPr>
            <p:nvPr userDrawn="1"/>
          </p:nvSpPr>
          <p:spPr bwMode="auto">
            <a:xfrm>
              <a:off x="2839" y="2305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1" name="Rectangle 87"/>
            <p:cNvSpPr>
              <a:spLocks noChangeArrowheads="1"/>
            </p:cNvSpPr>
            <p:nvPr userDrawn="1"/>
          </p:nvSpPr>
          <p:spPr bwMode="auto">
            <a:xfrm>
              <a:off x="3148" y="1995"/>
              <a:ext cx="48" cy="4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2" name="Rectangle 88"/>
            <p:cNvSpPr>
              <a:spLocks noChangeArrowheads="1"/>
            </p:cNvSpPr>
            <p:nvPr userDrawn="1"/>
          </p:nvSpPr>
          <p:spPr bwMode="auto">
            <a:xfrm>
              <a:off x="3254" y="1995"/>
              <a:ext cx="48" cy="4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685800" y="1143000"/>
            <a:ext cx="7772400" cy="646331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685800" y="1828800"/>
            <a:ext cx="7772400" cy="46166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3" name="Rectangle 32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7"/>
            <p:cNvGrpSpPr>
              <a:grpSpLocks noChangeAspect="1"/>
            </p:cNvGrpSpPr>
            <p:nvPr userDrawn="1"/>
          </p:nvGrpSpPr>
          <p:grpSpPr bwMode="auto">
            <a:xfrm flipH="1" flipV="1">
              <a:off x="152398" y="152400"/>
              <a:ext cx="1066802" cy="689114"/>
              <a:chOff x="2497" y="1995"/>
              <a:chExt cx="805" cy="520"/>
            </a:xfrm>
            <a:solidFill>
              <a:schemeClr val="accent2">
                <a:lumMod val="20000"/>
                <a:lumOff val="80000"/>
              </a:schemeClr>
            </a:solidFill>
          </p:grpSpPr>
          <p:sp>
            <p:nvSpPr>
              <p:cNvPr id="8" name="Rectangle 69"/>
              <p:cNvSpPr>
                <a:spLocks noChangeArrowheads="1"/>
              </p:cNvSpPr>
              <p:nvPr userDrawn="1"/>
            </p:nvSpPr>
            <p:spPr bwMode="auto">
              <a:xfrm>
                <a:off x="3043" y="2467"/>
                <a:ext cx="46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Rectangle 70"/>
              <p:cNvSpPr>
                <a:spLocks noChangeArrowheads="1"/>
              </p:cNvSpPr>
              <p:nvPr userDrawn="1"/>
            </p:nvSpPr>
            <p:spPr bwMode="auto">
              <a:xfrm>
                <a:off x="2699" y="2467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Rectangle 71"/>
              <p:cNvSpPr>
                <a:spLocks noChangeArrowheads="1"/>
              </p:cNvSpPr>
              <p:nvPr userDrawn="1"/>
            </p:nvSpPr>
            <p:spPr bwMode="auto">
              <a:xfrm>
                <a:off x="2598" y="2467"/>
                <a:ext cx="47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Rectangle 72"/>
              <p:cNvSpPr>
                <a:spLocks noChangeArrowheads="1"/>
              </p:cNvSpPr>
              <p:nvPr userDrawn="1"/>
            </p:nvSpPr>
            <p:spPr bwMode="auto">
              <a:xfrm>
                <a:off x="2497" y="2467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Rectangle 73"/>
              <p:cNvSpPr>
                <a:spLocks noChangeArrowheads="1"/>
              </p:cNvSpPr>
              <p:nvPr userDrawn="1"/>
            </p:nvSpPr>
            <p:spPr bwMode="auto">
              <a:xfrm>
                <a:off x="3148" y="2467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Rectangle 74"/>
              <p:cNvSpPr>
                <a:spLocks noChangeArrowheads="1"/>
              </p:cNvSpPr>
              <p:nvPr userDrawn="1"/>
            </p:nvSpPr>
            <p:spPr bwMode="auto">
              <a:xfrm>
                <a:off x="3254" y="2467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Rectangle 75"/>
              <p:cNvSpPr>
                <a:spLocks noChangeArrowheads="1"/>
              </p:cNvSpPr>
              <p:nvPr userDrawn="1"/>
            </p:nvSpPr>
            <p:spPr bwMode="auto">
              <a:xfrm>
                <a:off x="3148" y="2206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Rectangle 76"/>
              <p:cNvSpPr>
                <a:spLocks noChangeArrowheads="1"/>
              </p:cNvSpPr>
              <p:nvPr userDrawn="1"/>
            </p:nvSpPr>
            <p:spPr bwMode="auto">
              <a:xfrm>
                <a:off x="3254" y="2206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Rectangle 77"/>
              <p:cNvSpPr>
                <a:spLocks noChangeArrowheads="1"/>
              </p:cNvSpPr>
              <p:nvPr userDrawn="1"/>
            </p:nvSpPr>
            <p:spPr bwMode="auto">
              <a:xfrm>
                <a:off x="3148" y="2100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Rectangle 78"/>
              <p:cNvSpPr>
                <a:spLocks noChangeArrowheads="1"/>
              </p:cNvSpPr>
              <p:nvPr userDrawn="1"/>
            </p:nvSpPr>
            <p:spPr bwMode="auto">
              <a:xfrm>
                <a:off x="3254" y="2100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Rectangle 79"/>
              <p:cNvSpPr>
                <a:spLocks noChangeArrowheads="1"/>
              </p:cNvSpPr>
              <p:nvPr userDrawn="1"/>
            </p:nvSpPr>
            <p:spPr bwMode="auto">
              <a:xfrm>
                <a:off x="2940" y="2206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Rectangle 80"/>
              <p:cNvSpPr>
                <a:spLocks noChangeArrowheads="1"/>
              </p:cNvSpPr>
              <p:nvPr userDrawn="1"/>
            </p:nvSpPr>
            <p:spPr bwMode="auto">
              <a:xfrm>
                <a:off x="3046" y="2206"/>
                <a:ext cx="47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Rectangle 81"/>
              <p:cNvSpPr>
                <a:spLocks noChangeArrowheads="1"/>
              </p:cNvSpPr>
              <p:nvPr userDrawn="1"/>
            </p:nvSpPr>
            <p:spPr bwMode="auto">
              <a:xfrm>
                <a:off x="2839" y="2206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Rectangle 82"/>
              <p:cNvSpPr>
                <a:spLocks noChangeArrowheads="1"/>
              </p:cNvSpPr>
              <p:nvPr userDrawn="1"/>
            </p:nvSpPr>
            <p:spPr bwMode="auto">
              <a:xfrm>
                <a:off x="3148" y="2305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Rectangle 83"/>
              <p:cNvSpPr>
                <a:spLocks noChangeArrowheads="1"/>
              </p:cNvSpPr>
              <p:nvPr userDrawn="1"/>
            </p:nvSpPr>
            <p:spPr bwMode="auto">
              <a:xfrm>
                <a:off x="3254" y="2305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Rectangle 84"/>
              <p:cNvSpPr>
                <a:spLocks noChangeArrowheads="1"/>
              </p:cNvSpPr>
              <p:nvPr userDrawn="1"/>
            </p:nvSpPr>
            <p:spPr bwMode="auto">
              <a:xfrm>
                <a:off x="2940" y="2305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Rectangle 85"/>
              <p:cNvSpPr>
                <a:spLocks noChangeArrowheads="1"/>
              </p:cNvSpPr>
              <p:nvPr userDrawn="1"/>
            </p:nvSpPr>
            <p:spPr bwMode="auto">
              <a:xfrm>
                <a:off x="3046" y="2305"/>
                <a:ext cx="47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Rectangle 86"/>
              <p:cNvSpPr>
                <a:spLocks noChangeArrowheads="1"/>
              </p:cNvSpPr>
              <p:nvPr userDrawn="1"/>
            </p:nvSpPr>
            <p:spPr bwMode="auto">
              <a:xfrm>
                <a:off x="2839" y="2305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Rectangle 87"/>
              <p:cNvSpPr>
                <a:spLocks noChangeArrowheads="1"/>
              </p:cNvSpPr>
              <p:nvPr userDrawn="1"/>
            </p:nvSpPr>
            <p:spPr bwMode="auto">
              <a:xfrm>
                <a:off x="3148" y="1995"/>
                <a:ext cx="48" cy="4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Rectangle 88"/>
              <p:cNvSpPr>
                <a:spLocks noChangeArrowheads="1"/>
              </p:cNvSpPr>
              <p:nvPr userDrawn="1"/>
            </p:nvSpPr>
            <p:spPr bwMode="auto">
              <a:xfrm>
                <a:off x="3254" y="1995"/>
                <a:ext cx="48" cy="4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0" name="Freeform 29"/>
            <p:cNvSpPr>
              <a:spLocks/>
            </p:cNvSpPr>
            <p:nvPr userDrawn="1"/>
          </p:nvSpPr>
          <p:spPr bwMode="auto">
            <a:xfrm>
              <a:off x="8054975" y="0"/>
              <a:ext cx="1089025" cy="26631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32" y="0"/>
                </a:cxn>
                <a:cxn ang="0">
                  <a:pos x="1432" y="3492"/>
                </a:cxn>
                <a:cxn ang="0">
                  <a:pos x="1419" y="3252"/>
                </a:cxn>
                <a:cxn ang="0">
                  <a:pos x="1406" y="3024"/>
                </a:cxn>
                <a:cxn ang="0">
                  <a:pos x="1393" y="2807"/>
                </a:cxn>
                <a:cxn ang="0">
                  <a:pos x="1379" y="2601"/>
                </a:cxn>
                <a:cxn ang="0">
                  <a:pos x="1364" y="2407"/>
                </a:cxn>
                <a:cxn ang="0">
                  <a:pos x="1348" y="2222"/>
                </a:cxn>
                <a:cxn ang="0">
                  <a:pos x="1330" y="2047"/>
                </a:cxn>
                <a:cxn ang="0">
                  <a:pos x="1311" y="1881"/>
                </a:cxn>
                <a:cxn ang="0">
                  <a:pos x="1291" y="1726"/>
                </a:cxn>
                <a:cxn ang="0">
                  <a:pos x="1268" y="1580"/>
                </a:cxn>
                <a:cxn ang="0">
                  <a:pos x="1245" y="1442"/>
                </a:cxn>
                <a:cxn ang="0">
                  <a:pos x="1218" y="1313"/>
                </a:cxn>
                <a:cxn ang="0">
                  <a:pos x="1190" y="1192"/>
                </a:cxn>
                <a:cxn ang="0">
                  <a:pos x="1158" y="1078"/>
                </a:cxn>
                <a:cxn ang="0">
                  <a:pos x="1125" y="973"/>
                </a:cxn>
                <a:cxn ang="0">
                  <a:pos x="1089" y="873"/>
                </a:cxn>
                <a:cxn ang="0">
                  <a:pos x="1049" y="781"/>
                </a:cxn>
                <a:cxn ang="0">
                  <a:pos x="1007" y="696"/>
                </a:cxn>
                <a:cxn ang="0">
                  <a:pos x="962" y="617"/>
                </a:cxn>
                <a:cxn ang="0">
                  <a:pos x="913" y="544"/>
                </a:cxn>
                <a:cxn ang="0">
                  <a:pos x="860" y="475"/>
                </a:cxn>
                <a:cxn ang="0">
                  <a:pos x="804" y="413"/>
                </a:cxn>
                <a:cxn ang="0">
                  <a:pos x="744" y="354"/>
                </a:cxn>
                <a:cxn ang="0">
                  <a:pos x="680" y="301"/>
                </a:cxn>
                <a:cxn ang="0">
                  <a:pos x="611" y="252"/>
                </a:cxn>
                <a:cxn ang="0">
                  <a:pos x="539" y="206"/>
                </a:cxn>
                <a:cxn ang="0">
                  <a:pos x="461" y="165"/>
                </a:cxn>
                <a:cxn ang="0">
                  <a:pos x="379" y="128"/>
                </a:cxn>
                <a:cxn ang="0">
                  <a:pos x="292" y="92"/>
                </a:cxn>
                <a:cxn ang="0">
                  <a:pos x="200" y="59"/>
                </a:cxn>
                <a:cxn ang="0">
                  <a:pos x="103" y="28"/>
                </a:cxn>
                <a:cxn ang="0">
                  <a:pos x="0" y="0"/>
                </a:cxn>
              </a:cxnLst>
              <a:rect l="0" t="0" r="r" b="b"/>
              <a:pathLst>
                <a:path w="1432" h="3492">
                  <a:moveTo>
                    <a:pt x="0" y="0"/>
                  </a:moveTo>
                  <a:lnTo>
                    <a:pt x="1432" y="0"/>
                  </a:lnTo>
                  <a:lnTo>
                    <a:pt x="1432" y="3492"/>
                  </a:lnTo>
                  <a:lnTo>
                    <a:pt x="1419" y="3252"/>
                  </a:lnTo>
                  <a:lnTo>
                    <a:pt x="1406" y="3024"/>
                  </a:lnTo>
                  <a:lnTo>
                    <a:pt x="1393" y="2807"/>
                  </a:lnTo>
                  <a:lnTo>
                    <a:pt x="1379" y="2601"/>
                  </a:lnTo>
                  <a:lnTo>
                    <a:pt x="1364" y="2407"/>
                  </a:lnTo>
                  <a:lnTo>
                    <a:pt x="1348" y="2222"/>
                  </a:lnTo>
                  <a:lnTo>
                    <a:pt x="1330" y="2047"/>
                  </a:lnTo>
                  <a:lnTo>
                    <a:pt x="1311" y="1881"/>
                  </a:lnTo>
                  <a:lnTo>
                    <a:pt x="1291" y="1726"/>
                  </a:lnTo>
                  <a:lnTo>
                    <a:pt x="1268" y="1580"/>
                  </a:lnTo>
                  <a:lnTo>
                    <a:pt x="1245" y="1442"/>
                  </a:lnTo>
                  <a:lnTo>
                    <a:pt x="1218" y="1313"/>
                  </a:lnTo>
                  <a:lnTo>
                    <a:pt x="1190" y="1192"/>
                  </a:lnTo>
                  <a:lnTo>
                    <a:pt x="1158" y="1078"/>
                  </a:lnTo>
                  <a:lnTo>
                    <a:pt x="1125" y="973"/>
                  </a:lnTo>
                  <a:lnTo>
                    <a:pt x="1089" y="873"/>
                  </a:lnTo>
                  <a:lnTo>
                    <a:pt x="1049" y="781"/>
                  </a:lnTo>
                  <a:lnTo>
                    <a:pt x="1007" y="696"/>
                  </a:lnTo>
                  <a:lnTo>
                    <a:pt x="962" y="617"/>
                  </a:lnTo>
                  <a:lnTo>
                    <a:pt x="913" y="544"/>
                  </a:lnTo>
                  <a:lnTo>
                    <a:pt x="860" y="475"/>
                  </a:lnTo>
                  <a:lnTo>
                    <a:pt x="804" y="413"/>
                  </a:lnTo>
                  <a:lnTo>
                    <a:pt x="744" y="354"/>
                  </a:lnTo>
                  <a:lnTo>
                    <a:pt x="680" y="301"/>
                  </a:lnTo>
                  <a:lnTo>
                    <a:pt x="611" y="252"/>
                  </a:lnTo>
                  <a:lnTo>
                    <a:pt x="539" y="206"/>
                  </a:lnTo>
                  <a:lnTo>
                    <a:pt x="461" y="165"/>
                  </a:lnTo>
                  <a:lnTo>
                    <a:pt x="379" y="128"/>
                  </a:lnTo>
                  <a:lnTo>
                    <a:pt x="292" y="92"/>
                  </a:lnTo>
                  <a:lnTo>
                    <a:pt x="200" y="59"/>
                  </a:lnTo>
                  <a:lnTo>
                    <a:pt x="10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1"/>
            <p:cNvSpPr>
              <a:spLocks/>
            </p:cNvSpPr>
            <p:nvPr userDrawn="1"/>
          </p:nvSpPr>
          <p:spPr bwMode="auto">
            <a:xfrm>
              <a:off x="1295400" y="5715000"/>
              <a:ext cx="6858000" cy="914400"/>
            </a:xfrm>
            <a:custGeom>
              <a:avLst/>
              <a:gdLst/>
              <a:ahLst/>
              <a:cxnLst>
                <a:cxn ang="0">
                  <a:pos x="17264" y="180"/>
                </a:cxn>
                <a:cxn ang="0">
                  <a:pos x="16706" y="689"/>
                </a:cxn>
                <a:cxn ang="0">
                  <a:pos x="15959" y="1141"/>
                </a:cxn>
                <a:cxn ang="0">
                  <a:pos x="15050" y="1535"/>
                </a:cxn>
                <a:cxn ang="0">
                  <a:pos x="14003" y="1871"/>
                </a:cxn>
                <a:cxn ang="0">
                  <a:pos x="12844" y="2151"/>
                </a:cxn>
                <a:cxn ang="0">
                  <a:pos x="11599" y="2374"/>
                </a:cxn>
                <a:cxn ang="0">
                  <a:pos x="10294" y="2540"/>
                </a:cxn>
                <a:cxn ang="0">
                  <a:pos x="8951" y="2649"/>
                </a:cxn>
                <a:cxn ang="0">
                  <a:pos x="7599" y="2704"/>
                </a:cxn>
                <a:cxn ang="0">
                  <a:pos x="6264" y="2702"/>
                </a:cxn>
                <a:cxn ang="0">
                  <a:pos x="4968" y="2645"/>
                </a:cxn>
                <a:cxn ang="0">
                  <a:pos x="3740" y="2534"/>
                </a:cxn>
                <a:cxn ang="0">
                  <a:pos x="2603" y="2367"/>
                </a:cxn>
                <a:cxn ang="0">
                  <a:pos x="1584" y="2147"/>
                </a:cxn>
                <a:cxn ang="0">
                  <a:pos x="708" y="1871"/>
                </a:cxn>
                <a:cxn ang="0">
                  <a:pos x="0" y="1543"/>
                </a:cxn>
                <a:cxn ang="0">
                  <a:pos x="341" y="1635"/>
                </a:cxn>
                <a:cxn ang="0">
                  <a:pos x="1155" y="1920"/>
                </a:cxn>
                <a:cxn ang="0">
                  <a:pos x="2121" y="2151"/>
                </a:cxn>
                <a:cxn ang="0">
                  <a:pos x="3215" y="2331"/>
                </a:cxn>
                <a:cxn ang="0">
                  <a:pos x="4413" y="2457"/>
                </a:cxn>
                <a:cxn ang="0">
                  <a:pos x="5686" y="2531"/>
                </a:cxn>
                <a:cxn ang="0">
                  <a:pos x="7011" y="2550"/>
                </a:cxn>
                <a:cxn ang="0">
                  <a:pos x="8361" y="2515"/>
                </a:cxn>
                <a:cxn ang="0">
                  <a:pos x="9712" y="2426"/>
                </a:cxn>
                <a:cxn ang="0">
                  <a:pos x="11037" y="2283"/>
                </a:cxn>
                <a:cxn ang="0">
                  <a:pos x="12311" y="2084"/>
                </a:cxn>
                <a:cxn ang="0">
                  <a:pos x="13509" y="1831"/>
                </a:cxn>
                <a:cxn ang="0">
                  <a:pos x="14604" y="1522"/>
                </a:cxn>
                <a:cxn ang="0">
                  <a:pos x="15571" y="1158"/>
                </a:cxn>
                <a:cxn ang="0">
                  <a:pos x="16386" y="737"/>
                </a:cxn>
                <a:cxn ang="0">
                  <a:pos x="17021" y="260"/>
                </a:cxn>
              </a:cxnLst>
              <a:rect l="0" t="0" r="r" b="b"/>
              <a:pathLst>
                <a:path w="17264" h="2710">
                  <a:moveTo>
                    <a:pt x="17264" y="0"/>
                  </a:moveTo>
                  <a:lnTo>
                    <a:pt x="17264" y="180"/>
                  </a:lnTo>
                  <a:lnTo>
                    <a:pt x="17010" y="442"/>
                  </a:lnTo>
                  <a:lnTo>
                    <a:pt x="16706" y="689"/>
                  </a:lnTo>
                  <a:lnTo>
                    <a:pt x="16354" y="923"/>
                  </a:lnTo>
                  <a:lnTo>
                    <a:pt x="15959" y="1141"/>
                  </a:lnTo>
                  <a:lnTo>
                    <a:pt x="15524" y="1345"/>
                  </a:lnTo>
                  <a:lnTo>
                    <a:pt x="15050" y="1535"/>
                  </a:lnTo>
                  <a:lnTo>
                    <a:pt x="14543" y="1710"/>
                  </a:lnTo>
                  <a:lnTo>
                    <a:pt x="14003" y="1871"/>
                  </a:lnTo>
                  <a:lnTo>
                    <a:pt x="13437" y="2018"/>
                  </a:lnTo>
                  <a:lnTo>
                    <a:pt x="12844" y="2151"/>
                  </a:lnTo>
                  <a:lnTo>
                    <a:pt x="12232" y="2269"/>
                  </a:lnTo>
                  <a:lnTo>
                    <a:pt x="11599" y="2374"/>
                  </a:lnTo>
                  <a:lnTo>
                    <a:pt x="10952" y="2464"/>
                  </a:lnTo>
                  <a:lnTo>
                    <a:pt x="10294" y="2540"/>
                  </a:lnTo>
                  <a:lnTo>
                    <a:pt x="9625" y="2602"/>
                  </a:lnTo>
                  <a:lnTo>
                    <a:pt x="8951" y="2649"/>
                  </a:lnTo>
                  <a:lnTo>
                    <a:pt x="8275" y="2684"/>
                  </a:lnTo>
                  <a:lnTo>
                    <a:pt x="7599" y="2704"/>
                  </a:lnTo>
                  <a:lnTo>
                    <a:pt x="6928" y="2710"/>
                  </a:lnTo>
                  <a:lnTo>
                    <a:pt x="6264" y="2702"/>
                  </a:lnTo>
                  <a:lnTo>
                    <a:pt x="5609" y="2681"/>
                  </a:lnTo>
                  <a:lnTo>
                    <a:pt x="4968" y="2645"/>
                  </a:lnTo>
                  <a:lnTo>
                    <a:pt x="4344" y="2597"/>
                  </a:lnTo>
                  <a:lnTo>
                    <a:pt x="3740" y="2534"/>
                  </a:lnTo>
                  <a:lnTo>
                    <a:pt x="3158" y="2457"/>
                  </a:lnTo>
                  <a:lnTo>
                    <a:pt x="2603" y="2367"/>
                  </a:lnTo>
                  <a:lnTo>
                    <a:pt x="2077" y="2264"/>
                  </a:lnTo>
                  <a:lnTo>
                    <a:pt x="1584" y="2147"/>
                  </a:lnTo>
                  <a:lnTo>
                    <a:pt x="1126" y="2016"/>
                  </a:lnTo>
                  <a:lnTo>
                    <a:pt x="708" y="1871"/>
                  </a:lnTo>
                  <a:lnTo>
                    <a:pt x="331" y="1714"/>
                  </a:lnTo>
                  <a:lnTo>
                    <a:pt x="0" y="1543"/>
                  </a:lnTo>
                  <a:lnTo>
                    <a:pt x="0" y="1474"/>
                  </a:lnTo>
                  <a:lnTo>
                    <a:pt x="341" y="1635"/>
                  </a:lnTo>
                  <a:lnTo>
                    <a:pt x="727" y="1784"/>
                  </a:lnTo>
                  <a:lnTo>
                    <a:pt x="1155" y="1920"/>
                  </a:lnTo>
                  <a:lnTo>
                    <a:pt x="1621" y="2042"/>
                  </a:lnTo>
                  <a:lnTo>
                    <a:pt x="2121" y="2151"/>
                  </a:lnTo>
                  <a:lnTo>
                    <a:pt x="2654" y="2249"/>
                  </a:lnTo>
                  <a:lnTo>
                    <a:pt x="3215" y="2331"/>
                  </a:lnTo>
                  <a:lnTo>
                    <a:pt x="3803" y="2401"/>
                  </a:lnTo>
                  <a:lnTo>
                    <a:pt x="4413" y="2457"/>
                  </a:lnTo>
                  <a:lnTo>
                    <a:pt x="5041" y="2500"/>
                  </a:lnTo>
                  <a:lnTo>
                    <a:pt x="5686" y="2531"/>
                  </a:lnTo>
                  <a:lnTo>
                    <a:pt x="6343" y="2547"/>
                  </a:lnTo>
                  <a:lnTo>
                    <a:pt x="7011" y="2550"/>
                  </a:lnTo>
                  <a:lnTo>
                    <a:pt x="7685" y="2539"/>
                  </a:lnTo>
                  <a:lnTo>
                    <a:pt x="8361" y="2515"/>
                  </a:lnTo>
                  <a:lnTo>
                    <a:pt x="9039" y="2478"/>
                  </a:lnTo>
                  <a:lnTo>
                    <a:pt x="9712" y="2426"/>
                  </a:lnTo>
                  <a:lnTo>
                    <a:pt x="10379" y="2361"/>
                  </a:lnTo>
                  <a:lnTo>
                    <a:pt x="11037" y="2283"/>
                  </a:lnTo>
                  <a:lnTo>
                    <a:pt x="11682" y="2190"/>
                  </a:lnTo>
                  <a:lnTo>
                    <a:pt x="12311" y="2084"/>
                  </a:lnTo>
                  <a:lnTo>
                    <a:pt x="12921" y="1964"/>
                  </a:lnTo>
                  <a:lnTo>
                    <a:pt x="13509" y="1831"/>
                  </a:lnTo>
                  <a:lnTo>
                    <a:pt x="14070" y="1683"/>
                  </a:lnTo>
                  <a:lnTo>
                    <a:pt x="14604" y="1522"/>
                  </a:lnTo>
                  <a:lnTo>
                    <a:pt x="15105" y="1347"/>
                  </a:lnTo>
                  <a:lnTo>
                    <a:pt x="15571" y="1158"/>
                  </a:lnTo>
                  <a:lnTo>
                    <a:pt x="15999" y="954"/>
                  </a:lnTo>
                  <a:lnTo>
                    <a:pt x="16386" y="737"/>
                  </a:lnTo>
                  <a:lnTo>
                    <a:pt x="16728" y="506"/>
                  </a:lnTo>
                  <a:lnTo>
                    <a:pt x="17021" y="260"/>
                  </a:lnTo>
                  <a:lnTo>
                    <a:pt x="1726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30000"/>
                  </a:schemeClr>
                </a:gs>
                <a:gs pos="50000">
                  <a:schemeClr val="accent2"/>
                </a:gs>
                <a:gs pos="100000">
                  <a:schemeClr val="bg1">
                    <a:alpha val="3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88646-8CEC-4AE4-B1E7-ADF9D885FD96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F2618-C234-4528-BB60-72360CB0937F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~1\USER\LOCALS~1\Temp\Hnc\BinData\EMB000002680008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58000" contrast="-70000"/>
          </a:blip>
          <a:srcRect/>
          <a:stretch>
            <a:fillRect/>
          </a:stretch>
        </p:blipFill>
        <p:spPr bwMode="auto">
          <a:xfrm>
            <a:off x="2267744" y="2060848"/>
            <a:ext cx="4104455" cy="2713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395288" y="548680"/>
            <a:ext cx="8229600" cy="1252728"/>
          </a:xfrm>
        </p:spPr>
        <p:txBody>
          <a:bodyPr>
            <a:noAutofit/>
          </a:bodyPr>
          <a:lstStyle/>
          <a:p>
            <a:pPr algn="ctr"/>
            <a:r>
              <a:rPr lang="en-US" altLang="ko-KR" sz="4400" dirty="0" smtClean="0">
                <a:solidFill>
                  <a:schemeClr val="tx1"/>
                </a:solidFill>
                <a:ea typeface="HY견고딕" pitchFamily="18" charset="-127"/>
              </a:rPr>
              <a:t>2012</a:t>
            </a:r>
            <a:r>
              <a:rPr lang="ko-KR" altLang="en-US" spc="-150" dirty="0" smtClean="0">
                <a:solidFill>
                  <a:schemeClr val="tx1"/>
                </a:solidFill>
                <a:ea typeface="HY동녘M" pitchFamily="18" charset="-127"/>
              </a:rPr>
              <a:t>년도 </a:t>
            </a:r>
            <a:r>
              <a:rPr lang="ko-KR" altLang="en-US" spc="-150" dirty="0" smtClean="0">
                <a:solidFill>
                  <a:schemeClr val="accent2">
                    <a:lumMod val="50000"/>
                  </a:schemeClr>
                </a:solidFill>
                <a:ea typeface="HY동녘M" pitchFamily="18" charset="-127"/>
              </a:rPr>
              <a:t>인천국제공항공사 </a:t>
            </a:r>
            <a:r>
              <a:rPr lang="ko-KR" altLang="en-US" spc="-150" dirty="0">
                <a:solidFill>
                  <a:schemeClr val="tx1"/>
                </a:solidFill>
                <a:ea typeface="HY동녘M" pitchFamily="18" charset="-127"/>
              </a:rPr>
              <a:t>국정감사</a:t>
            </a:r>
            <a:endParaRPr lang="ko-KR" altLang="en-US" sz="2400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55576" y="1933575"/>
            <a:ext cx="7272337" cy="437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0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Y견명조" pitchFamily="18" charset="-127"/>
                <a:ea typeface="HY견명조" pitchFamily="18" charset="-127"/>
              </a:rPr>
              <a:t>국정감사 목표</a:t>
            </a:r>
            <a:endParaRPr kumimoji="0" lang="en-US" altLang="ko-KR" sz="36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HY견명조" pitchFamily="18" charset="-127"/>
              <a:ea typeface="HY견명조" pitchFamily="18" charset="-127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0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Y견명조" pitchFamily="18" charset="-127"/>
              <a:ea typeface="HY견명조" pitchFamily="18" charset="-127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200" b="1" kern="0" dirty="0" smtClean="0">
                <a:latin typeface="HY헤드라인M" pitchFamily="18" charset="-127"/>
                <a:ea typeface="HY헤드라인M" pitchFamily="18" charset="-127"/>
              </a:rPr>
              <a:t>세계일류 항공강국</a:t>
            </a:r>
            <a:endParaRPr lang="en-US" altLang="ko-KR" sz="32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200" b="1" kern="0" dirty="0" smtClean="0">
                <a:latin typeface="HY헤드라인M" pitchFamily="18" charset="-127"/>
                <a:ea typeface="HY헤드라인M" pitchFamily="18" charset="-127"/>
              </a:rPr>
              <a:t>대한민국항공 안전수호를 위하여</a:t>
            </a:r>
            <a:endParaRPr lang="en-US" altLang="ko-KR" sz="32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600" b="1" kern="0" dirty="0" smtClean="0">
                <a:solidFill>
                  <a:schemeClr val="accent2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인천국제공항공사</a:t>
            </a:r>
            <a:r>
              <a:rPr lang="ko-KR" altLang="en-US" sz="3600" b="1" kern="0" dirty="0" smtClean="0">
                <a:solidFill>
                  <a:schemeClr val="bg2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3600" b="1" kern="0" dirty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診斷</a:t>
            </a:r>
            <a:endParaRPr lang="en-US" altLang="ko-KR" sz="3600" b="1" kern="0" dirty="0">
              <a:solidFill>
                <a:srgbClr val="C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6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Y신명조" pitchFamily="18" charset="-127"/>
                <a:ea typeface="HY신명조" pitchFamily="18" charset="-127"/>
              </a:rPr>
              <a:t/>
            </a:r>
            <a:br>
              <a:rPr kumimoji="0" lang="ko-KR" altLang="en-US" sz="3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Y신명조" pitchFamily="18" charset="-127"/>
                <a:ea typeface="HY신명조" pitchFamily="18" charset="-127"/>
              </a:rPr>
            </a:br>
            <a:endParaRPr kumimoji="0" lang="ko-KR" altLang="en-US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부제목 2"/>
          <p:cNvSpPr txBox="1">
            <a:spLocks/>
          </p:cNvSpPr>
          <p:nvPr/>
        </p:nvSpPr>
        <p:spPr bwMode="auto">
          <a:xfrm>
            <a:off x="755576" y="5805264"/>
            <a:ext cx="7344816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273050" indent="-273050" algn="ctr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kumimoji="0" lang="ko-KR" altLang="en-US" sz="2600" dirty="0" smtClean="0">
                <a:latin typeface="HY헤드라인M" pitchFamily="18" charset="-127"/>
                <a:ea typeface="HY헤드라인M" pitchFamily="18" charset="-127"/>
              </a:rPr>
              <a:t>국토해양위원회 </a:t>
            </a:r>
            <a:r>
              <a:rPr kumimoji="0" lang="ko-KR" altLang="en-US" sz="2600" dirty="0">
                <a:latin typeface="HY헤드라인M" pitchFamily="18" charset="-127"/>
                <a:ea typeface="HY헤드라인M" pitchFamily="18" charset="-127"/>
              </a:rPr>
              <a:t>국회의원 이명수</a:t>
            </a:r>
            <a:r>
              <a:rPr kumimoji="0" lang="en-US" altLang="ko-KR" sz="2400" dirty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kumimoji="0" lang="ko-KR" altLang="en-US" sz="2400" dirty="0">
                <a:latin typeface="HY헤드라인M" pitchFamily="18" charset="-127"/>
                <a:ea typeface="HY헤드라인M" pitchFamily="18" charset="-127"/>
              </a:rPr>
              <a:t>충남 아산</a:t>
            </a:r>
            <a:r>
              <a:rPr kumimoji="0" lang="en-US" altLang="ko-KR" sz="2400" dirty="0">
                <a:latin typeface="HY헤드라인M" pitchFamily="18" charset="-127"/>
                <a:ea typeface="HY헤드라인M" pitchFamily="18" charset="-127"/>
              </a:rPr>
              <a:t>)</a:t>
            </a:r>
            <a:endParaRPr kumimoji="0" lang="en-US" altLang="ko-KR" sz="260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23528" y="260648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 latinLnBrk="1"/>
            <a:r>
              <a:rPr lang="ko-KR" altLang="en-US" sz="28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입국자용 </a:t>
            </a:r>
            <a:r>
              <a:rPr lang="ko-KR" altLang="en-US" sz="2800" dirty="0" err="1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카트</a:t>
            </a:r>
            <a:endParaRPr lang="en-US" altLang="ko-KR" sz="2800" dirty="0" smtClean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  <a:p>
            <a:pPr algn="ctr" fontAlgn="base" latinLnBrk="1"/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인천공항‘없음’對 방콕</a:t>
            </a: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홍콩 공항‘있음’</a:t>
            </a:r>
            <a:endParaRPr lang="ko-KR" altLang="en-US" sz="28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0" y="1772816"/>
            <a:ext cx="4680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ko-KR" altLang="en-US" sz="2000" b="1" dirty="0" smtClean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태국 방콕공항</a:t>
            </a:r>
            <a:endParaRPr lang="en-US" altLang="ko-KR" sz="2000" b="1" dirty="0" smtClean="0">
              <a:solidFill>
                <a:srgbClr val="FF0000"/>
              </a:solidFill>
              <a:latin typeface="HY울릉도M" pitchFamily="18" charset="-127"/>
              <a:ea typeface="HY울릉도M" pitchFamily="18" charset="-127"/>
            </a:endParaRPr>
          </a:p>
          <a:p>
            <a:pPr algn="ctr" fontAlgn="base"/>
            <a:r>
              <a:rPr lang="ko-KR" altLang="en-US" sz="2000" b="1" dirty="0" smtClean="0">
                <a:latin typeface="HY울릉도M" pitchFamily="18" charset="-127"/>
                <a:ea typeface="HY울릉도M" pitchFamily="18" charset="-127"/>
              </a:rPr>
              <a:t>입국자용</a:t>
            </a:r>
            <a:r>
              <a:rPr lang="en-US" altLang="ko-KR" sz="2000" b="1" dirty="0" smtClean="0">
                <a:latin typeface="HY울릉도M" pitchFamily="18" charset="-127"/>
                <a:ea typeface="HY울릉도M" pitchFamily="18" charset="-127"/>
              </a:rPr>
              <a:t>(</a:t>
            </a:r>
            <a:r>
              <a:rPr lang="ko-KR" altLang="en-US" sz="2000" b="1" dirty="0" err="1" smtClean="0">
                <a:latin typeface="HY울릉도M" pitchFamily="18" charset="-127"/>
                <a:ea typeface="HY울릉도M" pitchFamily="18" charset="-127"/>
              </a:rPr>
              <a:t>도착층</a:t>
            </a:r>
            <a:r>
              <a:rPr lang="en-US" altLang="ko-KR" sz="2000" b="1" dirty="0" smtClean="0">
                <a:latin typeface="HY울릉도M" pitchFamily="18" charset="-127"/>
                <a:ea typeface="HY울릉도M" pitchFamily="18" charset="-127"/>
              </a:rPr>
              <a:t>) </a:t>
            </a:r>
            <a:r>
              <a:rPr lang="ko-KR" altLang="en-US" sz="2000" b="1" dirty="0" err="1" smtClean="0">
                <a:latin typeface="HY울릉도M" pitchFamily="18" charset="-127"/>
                <a:ea typeface="HY울릉도M" pitchFamily="18" charset="-127"/>
              </a:rPr>
              <a:t>카트</a:t>
            </a:r>
            <a:r>
              <a:rPr lang="ko-KR" altLang="en-US" sz="2000" b="1" dirty="0" smtClean="0">
                <a:latin typeface="HY울릉도M" pitchFamily="18" charset="-127"/>
                <a:ea typeface="HY울릉도M" pitchFamily="18" charset="-127"/>
              </a:rPr>
              <a:t> 설치 장면</a:t>
            </a:r>
            <a:endParaRPr lang="ko-KR" altLang="en-US" sz="2000" b="1" dirty="0">
              <a:latin typeface="HY울릉도M" pitchFamily="18" charset="-127"/>
              <a:ea typeface="HY울릉도M" pitchFamily="18" charset="-127"/>
            </a:endParaRPr>
          </a:p>
        </p:txBody>
      </p:sp>
      <p:pic>
        <p:nvPicPr>
          <p:cNvPr id="11265" name="_x140599744" descr="EMB000003a0438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492896"/>
            <a:ext cx="4464496" cy="3888432"/>
          </a:xfrm>
          <a:prstGeom prst="rect">
            <a:avLst/>
          </a:prstGeom>
          <a:noFill/>
        </p:spPr>
      </p:pic>
      <p:pic>
        <p:nvPicPr>
          <p:cNvPr id="11267" name="_x154481616" descr="EMB000003a0438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492896"/>
            <a:ext cx="4402138" cy="3888432"/>
          </a:xfrm>
          <a:prstGeom prst="rect">
            <a:avLst/>
          </a:prstGeom>
          <a:noFill/>
        </p:spPr>
      </p:pic>
      <p:sp>
        <p:nvSpPr>
          <p:cNvPr id="8" name="직사각형 7"/>
          <p:cNvSpPr/>
          <p:nvPr/>
        </p:nvSpPr>
        <p:spPr>
          <a:xfrm>
            <a:off x="4572000" y="177281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/>
            <a:r>
              <a:rPr lang="ko-KR" altLang="en-US" sz="2000" b="1" dirty="0" smtClean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홍콩 국제공항</a:t>
            </a:r>
            <a:endParaRPr lang="en-US" altLang="ko-KR" sz="2000" b="1" dirty="0" smtClean="0">
              <a:solidFill>
                <a:srgbClr val="FF0000"/>
              </a:solidFill>
              <a:latin typeface="HY울릉도M" pitchFamily="18" charset="-127"/>
              <a:ea typeface="HY울릉도M" pitchFamily="18" charset="-127"/>
            </a:endParaRPr>
          </a:p>
          <a:p>
            <a:pPr algn="ctr" fontAlgn="base"/>
            <a:r>
              <a:rPr lang="ko-KR" altLang="en-US" sz="2000" b="1" dirty="0" smtClean="0">
                <a:latin typeface="HY울릉도M" pitchFamily="18" charset="-127"/>
                <a:ea typeface="HY울릉도M" pitchFamily="18" charset="-127"/>
              </a:rPr>
              <a:t>입국자용</a:t>
            </a:r>
            <a:r>
              <a:rPr lang="en-US" altLang="ko-KR" sz="2000" b="1" dirty="0" smtClean="0">
                <a:latin typeface="HY울릉도M" pitchFamily="18" charset="-127"/>
                <a:ea typeface="HY울릉도M" pitchFamily="18" charset="-127"/>
              </a:rPr>
              <a:t>(</a:t>
            </a:r>
            <a:r>
              <a:rPr lang="ko-KR" altLang="en-US" sz="2000" b="1" dirty="0" err="1" smtClean="0">
                <a:latin typeface="HY울릉도M" pitchFamily="18" charset="-127"/>
                <a:ea typeface="HY울릉도M" pitchFamily="18" charset="-127"/>
              </a:rPr>
              <a:t>도착층</a:t>
            </a:r>
            <a:r>
              <a:rPr lang="en-US" altLang="ko-KR" sz="2000" b="1" dirty="0" smtClean="0">
                <a:latin typeface="HY울릉도M" pitchFamily="18" charset="-127"/>
                <a:ea typeface="HY울릉도M" pitchFamily="18" charset="-127"/>
              </a:rPr>
              <a:t>) </a:t>
            </a:r>
            <a:r>
              <a:rPr lang="ko-KR" altLang="en-US" sz="2000" b="1" dirty="0" err="1" smtClean="0">
                <a:latin typeface="HY울릉도M" pitchFamily="18" charset="-127"/>
                <a:ea typeface="HY울릉도M" pitchFamily="18" charset="-127"/>
              </a:rPr>
              <a:t>카트</a:t>
            </a:r>
            <a:r>
              <a:rPr lang="ko-KR" altLang="en-US" sz="2000" b="1" dirty="0" smtClean="0">
                <a:latin typeface="HY울릉도M" pitchFamily="18" charset="-127"/>
                <a:ea typeface="HY울릉도M" pitchFamily="18" charset="-127"/>
              </a:rPr>
              <a:t> 설치 장면</a:t>
            </a:r>
            <a:endParaRPr lang="ko-KR" altLang="en-US" sz="2000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107504" y="188640"/>
            <a:ext cx="8856984" cy="11521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619672" y="188640"/>
            <a:ext cx="64107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 latinLnBrk="1"/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인천국제공항 </a:t>
            </a:r>
            <a:r>
              <a:rPr lang="ko-KR" altLang="en-US" sz="28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입국장 면세점 </a:t>
            </a:r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설치 논란</a:t>
            </a:r>
            <a:endParaRPr lang="ko-KR" altLang="en-US" sz="28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323528" y="980728"/>
            <a:ext cx="85689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□“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10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년째 갑론을박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이제는 민심 따라 결론을 내려야 할 때”</a:t>
            </a:r>
          </a:p>
          <a:p>
            <a:pPr fontAlgn="base"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인천공항공사측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제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2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터미널에 입국장 면세점 적극 설치 추진</a:t>
            </a:r>
          </a:p>
          <a:p>
            <a:pPr fontAlgn="base"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現관세법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,‘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출국장 면세점’규정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-‘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입국장 면세점’추가해야</a:t>
            </a:r>
          </a:p>
          <a:p>
            <a:pPr fontAlgn="base"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입국장 면세점 개설 이전에‘면세품 인도장소 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도착층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설치’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부터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10241" name="_x26929768" descr="EMB000003a0438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429000"/>
            <a:ext cx="6192688" cy="3312368"/>
          </a:xfrm>
          <a:prstGeom prst="rect">
            <a:avLst/>
          </a:prstGeom>
          <a:noFill/>
        </p:spPr>
      </p:pic>
      <p:sp>
        <p:nvSpPr>
          <p:cNvPr id="6" name="모서리가 둥근 직사각형 5"/>
          <p:cNvSpPr/>
          <p:nvPr/>
        </p:nvSpPr>
        <p:spPr>
          <a:xfrm>
            <a:off x="179512" y="836712"/>
            <a:ext cx="8712968" cy="19442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1331640" y="2996952"/>
            <a:ext cx="63367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altLang="ko-KR" sz="2000" b="1" dirty="0" smtClean="0">
                <a:latin typeface="HY울릉도M" pitchFamily="18" charset="-127"/>
                <a:ea typeface="HY울릉도M" pitchFamily="18" charset="-127"/>
              </a:rPr>
              <a:t>[ </a:t>
            </a:r>
            <a:r>
              <a:rPr lang="ko-KR" altLang="en-US" sz="2000" b="1" dirty="0" smtClean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방콕 </a:t>
            </a:r>
            <a:r>
              <a:rPr lang="ko-KR" altLang="en-US" sz="2000" b="1" dirty="0" err="1" smtClean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수완나붐공항</a:t>
            </a:r>
            <a:r>
              <a:rPr lang="ko-KR" altLang="en-US" sz="2000" b="1" dirty="0" err="1" smtClean="0">
                <a:latin typeface="HY울릉도M" pitchFamily="18" charset="-127"/>
                <a:ea typeface="HY울릉도M" pitchFamily="18" charset="-127"/>
              </a:rPr>
              <a:t>의</a:t>
            </a:r>
            <a:r>
              <a:rPr lang="ko-KR" altLang="en-US" sz="2000" b="1" dirty="0" smtClean="0">
                <a:latin typeface="HY울릉도M" pitchFamily="18" charset="-127"/>
                <a:ea typeface="HY울릉도M" pitchFamily="18" charset="-127"/>
              </a:rPr>
              <a:t> 입국장</a:t>
            </a:r>
            <a:r>
              <a:rPr lang="en-US" altLang="ko-KR" sz="2000" b="1" dirty="0" smtClean="0">
                <a:latin typeface="HY울릉도M" pitchFamily="18" charset="-127"/>
                <a:ea typeface="HY울릉도M" pitchFamily="18" charset="-127"/>
              </a:rPr>
              <a:t>(</a:t>
            </a:r>
            <a:r>
              <a:rPr lang="ko-KR" altLang="en-US" sz="2000" b="1" dirty="0" err="1" smtClean="0">
                <a:latin typeface="HY울릉도M" pitchFamily="18" charset="-127"/>
                <a:ea typeface="HY울릉도M" pitchFamily="18" charset="-127"/>
              </a:rPr>
              <a:t>도착층</a:t>
            </a:r>
            <a:r>
              <a:rPr lang="en-US" altLang="ko-KR" sz="2000" b="1" dirty="0" smtClean="0">
                <a:latin typeface="HY울릉도M" pitchFamily="18" charset="-127"/>
                <a:ea typeface="HY울릉도M" pitchFamily="18" charset="-127"/>
              </a:rPr>
              <a:t>) </a:t>
            </a:r>
            <a:r>
              <a:rPr lang="ko-KR" altLang="en-US" sz="2000" b="1" dirty="0" smtClean="0">
                <a:latin typeface="HY울릉도M" pitchFamily="18" charset="-127"/>
                <a:ea typeface="HY울릉도M" pitchFamily="18" charset="-127"/>
              </a:rPr>
              <a:t>면세점 장면 </a:t>
            </a:r>
            <a:r>
              <a:rPr lang="en-US" altLang="ko-KR" sz="2000" b="1" dirty="0" smtClean="0">
                <a:latin typeface="HY울릉도M" pitchFamily="18" charset="-127"/>
                <a:ea typeface="HY울릉도M" pitchFamily="18" charset="-127"/>
              </a:rPr>
              <a:t>]</a:t>
            </a:r>
            <a:r>
              <a:rPr lang="ko-KR" altLang="en-US" sz="2000" b="1" dirty="0" smtClean="0">
                <a:latin typeface="HY울릉도M" pitchFamily="18" charset="-127"/>
                <a:ea typeface="HY울릉도M" pitchFamily="18" charset="-127"/>
              </a:rPr>
              <a:t> </a:t>
            </a:r>
            <a:endParaRPr lang="ko-KR" altLang="en-US" sz="2000" b="1" dirty="0">
              <a:latin typeface="HY울릉도M" pitchFamily="18" charset="-127"/>
              <a:ea typeface="HY울릉도M" pitchFamily="18" charset="-127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267744" y="188640"/>
            <a:ext cx="44951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 latinLnBrk="1"/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인천공항 </a:t>
            </a:r>
            <a:r>
              <a:rPr lang="ko-KR" altLang="en-US" sz="28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면세점 임대 </a:t>
            </a:r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실태</a:t>
            </a:r>
            <a:endParaRPr lang="ko-KR" altLang="en-US" sz="28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395536" y="1124744"/>
            <a:ext cx="80648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재벌기업 독식 사업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–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면세점‘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11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년 기준 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총매출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1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조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7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천억원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</a:t>
            </a:r>
          </a:p>
          <a:p>
            <a:pPr fontAlgn="base"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재벌 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3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사 면세점 국산품 홀대 심각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–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‘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11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년 기준 평균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18%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불과 </a:t>
            </a:r>
          </a:p>
          <a:p>
            <a:pPr fontAlgn="base" latinLnBrk="1"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중소기업제품 전용매장 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한국관광공사店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내년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2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월 철수 통보돼 </a:t>
            </a:r>
          </a:p>
          <a:p>
            <a:pPr fontAlgn="base"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명분은‘공기업 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선진화정책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’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-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결과는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‘재벌과 해외명품 살리기’</a:t>
            </a:r>
            <a:endParaRPr lang="ko-KR" altLang="en-US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251520" y="980728"/>
            <a:ext cx="8640960" cy="20162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138311"/>
            <a:ext cx="5472608" cy="283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83568" y="6165304"/>
            <a:ext cx="8208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한국관광공사 국산품 전용면세점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내년 </a:t>
            </a:r>
            <a:r>
              <a:rPr lang="en-US" altLang="ko-KR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2</a:t>
            </a:r>
            <a:r>
              <a:rPr lang="ko-KR" altLang="en-US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월 영업권 박탈 </a:t>
            </a:r>
            <a:r>
              <a:rPr lang="en-US" altLang="ko-KR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- </a:t>
            </a:r>
            <a:r>
              <a:rPr lang="ko-KR" altLang="en-US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재검토해야</a:t>
            </a:r>
            <a:endParaRPr lang="ko-KR" altLang="en-US" sz="2000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오른쪽 화살표 7"/>
          <p:cNvSpPr/>
          <p:nvPr/>
        </p:nvSpPr>
        <p:spPr>
          <a:xfrm>
            <a:off x="323528" y="6237312"/>
            <a:ext cx="21602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8193" name="_x155362520" descr="EMB000003a0438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4" name="직사각형 3"/>
          <p:cNvSpPr/>
          <p:nvPr/>
        </p:nvSpPr>
        <p:spPr>
          <a:xfrm>
            <a:off x="5969733" y="6453336"/>
            <a:ext cx="31742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 latinLnBrk="1"/>
            <a:r>
              <a:rPr lang="en-US" altLang="ko-KR" sz="1400" dirty="0" smtClean="0">
                <a:latin typeface="HY견고딕" pitchFamily="18" charset="-127"/>
                <a:ea typeface="HY견고딕" pitchFamily="18" charset="-127"/>
              </a:rPr>
              <a:t>&lt;</a:t>
            </a:r>
            <a:r>
              <a:rPr lang="ko-KR" altLang="en-US" sz="1400" dirty="0" smtClean="0">
                <a:latin typeface="HY견고딕" pitchFamily="18" charset="-127"/>
                <a:ea typeface="HY견고딕" pitchFamily="18" charset="-127"/>
              </a:rPr>
              <a:t>자료 출처</a:t>
            </a:r>
            <a:r>
              <a:rPr lang="en-US" altLang="ko-KR" sz="1400" dirty="0" smtClean="0">
                <a:latin typeface="HY견고딕" pitchFamily="18" charset="-127"/>
                <a:ea typeface="HY견고딕" pitchFamily="18" charset="-127"/>
              </a:rPr>
              <a:t>: </a:t>
            </a:r>
            <a:r>
              <a:rPr lang="ko-KR" altLang="en-US" sz="1400" dirty="0" smtClean="0">
                <a:latin typeface="HY견고딕" pitchFamily="18" charset="-127"/>
                <a:ea typeface="HY견고딕" pitchFamily="18" charset="-127"/>
              </a:rPr>
              <a:t>인천일보</a:t>
            </a:r>
            <a:r>
              <a:rPr lang="en-US" altLang="ko-KR" sz="1400" dirty="0" smtClean="0">
                <a:latin typeface="HY견고딕" pitchFamily="18" charset="-127"/>
                <a:ea typeface="HY견고딕" pitchFamily="18" charset="-127"/>
              </a:rPr>
              <a:t>, 2012.08.14&gt;</a:t>
            </a:r>
            <a:endParaRPr lang="ko-KR" altLang="en-US" sz="1400" dirty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547664" y="188640"/>
            <a:ext cx="60516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 latinLnBrk="1"/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인천공항 내 </a:t>
            </a:r>
            <a:r>
              <a:rPr lang="ko-KR" altLang="en-US" sz="28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식</a:t>
            </a:r>
            <a:r>
              <a:rPr lang="en-US" altLang="ko-KR" sz="28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28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음료 임대매장 </a:t>
            </a:r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실태</a:t>
            </a:r>
            <a:endParaRPr lang="ko-KR" altLang="en-US" sz="28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179512" y="1052735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 latinLnBrk="1">
              <a:lnSpc>
                <a:spcPct val="150000"/>
              </a:lnSpc>
            </a:pPr>
            <a:r>
              <a:rPr lang="ko-KR" altLang="en-US" sz="2400" dirty="0" err="1" smtClean="0">
                <a:latin typeface="HY견고딕" pitchFamily="18" charset="-127"/>
                <a:ea typeface="HY견고딕" pitchFamily="18" charset="-127"/>
              </a:rPr>
              <a:t>공사측의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임대매장의 임대수익을 통한 무리한 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수익추구로 공항 수익구조의 왜곡      </a:t>
            </a:r>
            <a:r>
              <a:rPr lang="ko-KR" altLang="en-US" sz="24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다변화</a:t>
            </a:r>
            <a:r>
              <a:rPr lang="en-US" altLang="ko-KR" sz="24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sz="24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균형화를 위한 방안 마련이 </a:t>
            </a:r>
            <a:r>
              <a:rPr lang="ko-KR" altLang="en-US" sz="24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시급</a:t>
            </a:r>
            <a:endParaRPr lang="ko-KR" altLang="en-US" sz="24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107504" y="860812"/>
            <a:ext cx="8928992" cy="158417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165067"/>
            <a:ext cx="1656184" cy="1296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3165067"/>
            <a:ext cx="1656184" cy="1296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3165067"/>
            <a:ext cx="1728192" cy="1296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3165068"/>
            <a:ext cx="175540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6296" y="3165068"/>
            <a:ext cx="172819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1" y="4533220"/>
            <a:ext cx="1657885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07704" y="4533220"/>
            <a:ext cx="165618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35896" y="4533220"/>
            <a:ext cx="172819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36095" y="4533220"/>
            <a:ext cx="1728193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236296" y="4533220"/>
            <a:ext cx="172819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395536" y="2733019"/>
            <a:ext cx="83529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200" dirty="0" smtClean="0">
                <a:latin typeface="HY견고딕" pitchFamily="18" charset="-127"/>
                <a:ea typeface="HY견고딕" pitchFamily="18" charset="-127"/>
              </a:rPr>
              <a:t>[</a:t>
            </a:r>
            <a:r>
              <a:rPr lang="ko-KR" altLang="en-US" sz="2200" dirty="0" smtClean="0">
                <a:latin typeface="HY견고딕" pitchFamily="18" charset="-127"/>
                <a:ea typeface="HY견고딕" pitchFamily="18" charset="-127"/>
              </a:rPr>
              <a:t>인천공항 </a:t>
            </a:r>
            <a:r>
              <a:rPr lang="ko-KR" altLang="en-US" sz="2200" dirty="0" err="1" smtClean="0">
                <a:latin typeface="HY견고딕" pitchFamily="18" charset="-127"/>
                <a:ea typeface="HY견고딕" pitchFamily="18" charset="-127"/>
              </a:rPr>
              <a:t>식음료</a:t>
            </a:r>
            <a:r>
              <a:rPr lang="ko-KR" altLang="en-US" sz="2200" dirty="0" smtClean="0">
                <a:latin typeface="HY견고딕" pitchFamily="18" charset="-127"/>
                <a:ea typeface="HY견고딕" pitchFamily="18" charset="-127"/>
              </a:rPr>
              <a:t> 매출 상위 </a:t>
            </a:r>
            <a:r>
              <a:rPr lang="en-US" altLang="ko-KR" sz="2200" dirty="0" smtClean="0">
                <a:latin typeface="HY견고딕" pitchFamily="18" charset="-127"/>
                <a:ea typeface="HY견고딕" pitchFamily="18" charset="-127"/>
              </a:rPr>
              <a:t>10</a:t>
            </a:r>
            <a:r>
              <a:rPr lang="ko-KR" altLang="en-US" sz="2200" dirty="0" smtClean="0">
                <a:latin typeface="HY견고딕" pitchFamily="18" charset="-127"/>
                <a:ea typeface="HY견고딕" pitchFamily="18" charset="-127"/>
              </a:rPr>
              <a:t>개 매장 </a:t>
            </a:r>
            <a:r>
              <a:rPr lang="en-US" altLang="ko-KR" sz="2200" dirty="0" smtClean="0">
                <a:latin typeface="HY견고딕" pitchFamily="18" charset="-127"/>
                <a:ea typeface="HY견고딕" pitchFamily="18" charset="-127"/>
              </a:rPr>
              <a:t>– </a:t>
            </a:r>
            <a:r>
              <a:rPr lang="ko-KR" altLang="en-US" sz="2200" dirty="0" err="1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식사류</a:t>
            </a:r>
            <a:r>
              <a:rPr lang="ko-KR" altLang="en-US" sz="22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2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1</a:t>
            </a:r>
            <a:r>
              <a:rPr lang="ko-KR" altLang="en-US" sz="22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만원</a:t>
            </a:r>
            <a:r>
              <a:rPr lang="en-US" altLang="ko-KR" sz="22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~3</a:t>
            </a:r>
            <a:r>
              <a:rPr lang="ko-KR" altLang="en-US" sz="22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만원 대</a:t>
            </a:r>
            <a:r>
              <a:rPr lang="en-US" altLang="ko-KR" sz="2200" dirty="0" smtClean="0">
                <a:latin typeface="HY견고딕" pitchFamily="18" charset="-127"/>
                <a:ea typeface="HY견고딕" pitchFamily="18" charset="-127"/>
              </a:rPr>
              <a:t>]</a:t>
            </a:r>
            <a:endParaRPr lang="ko-KR" altLang="en-US" sz="22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683568" y="6284839"/>
            <a:ext cx="80648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 latinLnBrk="1"/>
            <a:r>
              <a:rPr lang="ko-KR" altLang="en-US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다양한 승객</a:t>
            </a:r>
            <a:r>
              <a:rPr lang="en-US" altLang="ko-KR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계층</a:t>
            </a:r>
            <a:r>
              <a:rPr lang="en-US" altLang="ko-KR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의 수요와 기호에 맞춘 식</a:t>
            </a:r>
            <a:r>
              <a:rPr lang="en-US" altLang="ko-KR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음료 보완 필요</a:t>
            </a:r>
            <a:endParaRPr lang="ko-KR" altLang="en-US" sz="2000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오른쪽 화살표 4"/>
          <p:cNvSpPr/>
          <p:nvPr/>
        </p:nvSpPr>
        <p:spPr>
          <a:xfrm>
            <a:off x="2735796" y="1772815"/>
            <a:ext cx="25202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오른쪽 화살표 20"/>
          <p:cNvSpPr/>
          <p:nvPr/>
        </p:nvSpPr>
        <p:spPr>
          <a:xfrm>
            <a:off x="251520" y="6021288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539552" y="5929245"/>
            <a:ext cx="83513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 latinLnBrk="1"/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고가 임대료에 따른 식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음료 가격 거품 상승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고가 식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음료 위주 운영</a:t>
            </a:r>
            <a:endParaRPr lang="ko-KR" altLang="en-US" sz="2000" dirty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398203" y="188640"/>
            <a:ext cx="60644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 latinLnBrk="1"/>
            <a:r>
              <a:rPr lang="ko-KR" altLang="en-US" sz="3200" dirty="0" smtClean="0">
                <a:latin typeface="HY헤드라인M" pitchFamily="18" charset="-127"/>
                <a:ea typeface="HY헤드라인M" pitchFamily="18" charset="-127"/>
              </a:rPr>
              <a:t>항공기 </a:t>
            </a:r>
            <a:r>
              <a:rPr lang="ko-KR" altLang="en-US" sz="32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지연</a:t>
            </a:r>
            <a:r>
              <a:rPr lang="en-US" altLang="ko-KR" sz="32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32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결항 </a:t>
            </a:r>
            <a:r>
              <a:rPr lang="ko-KR" altLang="en-US" sz="3200" dirty="0" smtClean="0">
                <a:latin typeface="HY헤드라인M" pitchFamily="18" charset="-127"/>
                <a:ea typeface="HY헤드라인M" pitchFamily="18" charset="-127"/>
              </a:rPr>
              <a:t>및 보상 실태</a:t>
            </a:r>
            <a:endParaRPr lang="ko-KR" altLang="en-US" sz="32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395536" y="1412776"/>
            <a:ext cx="7704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/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□  국제선 보다 </a:t>
            </a:r>
            <a:r>
              <a:rPr lang="ko-KR" altLang="en-US" sz="24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국내선 지연 및 결항 횟수가 휠씬 많아</a:t>
            </a:r>
            <a:endParaRPr lang="ko-KR" altLang="en-US" sz="2400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340906" y="2286379"/>
            <a:ext cx="8496944" cy="2285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900" dirty="0" smtClean="0">
                <a:latin typeface="HY견고딕" pitchFamily="18" charset="-127"/>
                <a:ea typeface="HY견고딕" pitchFamily="18" charset="-127"/>
              </a:rPr>
              <a:t>① 지연횟수</a:t>
            </a:r>
            <a:r>
              <a:rPr lang="en-US" altLang="ko-KR" sz="1900" dirty="0" smtClean="0">
                <a:latin typeface="HY견고딕" pitchFamily="18" charset="-127"/>
                <a:ea typeface="HY견고딕" pitchFamily="18" charset="-127"/>
              </a:rPr>
              <a:t>, `08. 6,286</a:t>
            </a:r>
            <a:r>
              <a:rPr lang="ko-KR" altLang="en-US" sz="1900" dirty="0" smtClean="0">
                <a:latin typeface="HY견고딕" pitchFamily="18" charset="-127"/>
                <a:ea typeface="HY견고딕" pitchFamily="18" charset="-127"/>
              </a:rPr>
              <a:t>회 → </a:t>
            </a:r>
            <a:r>
              <a:rPr lang="en-US" altLang="ko-KR" sz="1900" dirty="0" smtClean="0">
                <a:latin typeface="HY견고딕" pitchFamily="18" charset="-127"/>
                <a:ea typeface="HY견고딕" pitchFamily="18" charset="-127"/>
              </a:rPr>
              <a:t>`10. 12,821</a:t>
            </a:r>
            <a:r>
              <a:rPr lang="ko-KR" altLang="en-US" sz="1900" dirty="0" smtClean="0">
                <a:latin typeface="HY견고딕" pitchFamily="18" charset="-127"/>
                <a:ea typeface="HY견고딕" pitchFamily="18" charset="-127"/>
              </a:rPr>
              <a:t>회 → </a:t>
            </a:r>
            <a:r>
              <a:rPr lang="en-US" altLang="ko-KR" sz="19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`11. 13,152</a:t>
            </a:r>
            <a:r>
              <a:rPr lang="ko-KR" altLang="en-US" sz="19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회</a:t>
            </a:r>
            <a:r>
              <a:rPr lang="en-US" altLang="ko-KR" sz="1900" dirty="0" smtClean="0">
                <a:latin typeface="HY견고딕" pitchFamily="18" charset="-127"/>
                <a:ea typeface="HY견고딕" pitchFamily="18" charset="-127"/>
              </a:rPr>
              <a:t>– </a:t>
            </a:r>
            <a:r>
              <a:rPr lang="ko-KR" altLang="en-US" sz="1900" dirty="0" smtClean="0">
                <a:latin typeface="HY견고딕" pitchFamily="18" charset="-127"/>
                <a:ea typeface="HY견고딕" pitchFamily="18" charset="-127"/>
              </a:rPr>
              <a:t>지속증가</a:t>
            </a:r>
          </a:p>
          <a:p>
            <a:pPr fontAlgn="base">
              <a:lnSpc>
                <a:spcPct val="150000"/>
              </a:lnSpc>
            </a:pPr>
            <a:r>
              <a:rPr lang="ko-KR" altLang="en-US" sz="1900" dirty="0" smtClean="0">
                <a:latin typeface="HY견고딕" pitchFamily="18" charset="-127"/>
                <a:ea typeface="HY견고딕" pitchFamily="18" charset="-127"/>
              </a:rPr>
              <a:t>② 주요 지연사유는 </a:t>
            </a:r>
            <a:r>
              <a:rPr lang="ko-KR" altLang="en-US" sz="19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접속불량</a:t>
            </a:r>
            <a:r>
              <a:rPr lang="en-US" altLang="ko-KR" sz="19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sz="19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정비불량</a:t>
            </a:r>
            <a:r>
              <a:rPr lang="en-US" altLang="ko-KR" sz="19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sz="19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기상문제 </a:t>
            </a:r>
            <a:r>
              <a:rPr lang="ko-KR" altLang="en-US" sz="1900" dirty="0" smtClean="0">
                <a:latin typeface="HY견고딕" pitchFamily="18" charset="-127"/>
                <a:ea typeface="HY견고딕" pitchFamily="18" charset="-127"/>
              </a:rPr>
              <a:t>順으로 많아</a:t>
            </a:r>
          </a:p>
          <a:p>
            <a:pPr fontAlgn="base">
              <a:lnSpc>
                <a:spcPct val="150000"/>
              </a:lnSpc>
            </a:pPr>
            <a:r>
              <a:rPr lang="ko-KR" altLang="en-US" sz="1900" dirty="0" smtClean="0">
                <a:latin typeface="HY견고딕" pitchFamily="18" charset="-127"/>
                <a:ea typeface="HY견고딕" pitchFamily="18" charset="-127"/>
              </a:rPr>
              <a:t>③ 결항횟수</a:t>
            </a:r>
            <a:r>
              <a:rPr lang="en-US" altLang="ko-KR" sz="1900" dirty="0" smtClean="0">
                <a:latin typeface="HY견고딕" pitchFamily="18" charset="-127"/>
                <a:ea typeface="HY견고딕" pitchFamily="18" charset="-127"/>
              </a:rPr>
              <a:t>, `08. 1,969</a:t>
            </a:r>
            <a:r>
              <a:rPr lang="ko-KR" altLang="en-US" sz="1900" dirty="0" smtClean="0">
                <a:latin typeface="HY견고딕" pitchFamily="18" charset="-127"/>
                <a:ea typeface="HY견고딕" pitchFamily="18" charset="-127"/>
              </a:rPr>
              <a:t>회 → </a:t>
            </a:r>
            <a:r>
              <a:rPr lang="en-US" altLang="ko-KR" sz="1900" dirty="0" smtClean="0">
                <a:latin typeface="HY견고딕" pitchFamily="18" charset="-127"/>
                <a:ea typeface="HY견고딕" pitchFamily="18" charset="-127"/>
              </a:rPr>
              <a:t>`10. 3,635</a:t>
            </a:r>
            <a:r>
              <a:rPr lang="ko-KR" altLang="en-US" sz="1900" dirty="0" smtClean="0">
                <a:latin typeface="HY견고딕" pitchFamily="18" charset="-127"/>
                <a:ea typeface="HY견고딕" pitchFamily="18" charset="-127"/>
              </a:rPr>
              <a:t>회 → </a:t>
            </a:r>
            <a:r>
              <a:rPr lang="en-US" altLang="ko-KR" sz="19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`11. 2,776</a:t>
            </a:r>
            <a:r>
              <a:rPr lang="ko-KR" altLang="en-US" sz="19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회</a:t>
            </a:r>
            <a:r>
              <a:rPr lang="en-US" altLang="ko-KR" sz="1900" dirty="0" smtClean="0">
                <a:latin typeface="HY견고딕" pitchFamily="18" charset="-127"/>
                <a:ea typeface="HY견고딕" pitchFamily="18" charset="-127"/>
              </a:rPr>
              <a:t>– </a:t>
            </a:r>
            <a:r>
              <a:rPr lang="ko-KR" altLang="en-US" sz="1900" dirty="0" smtClean="0">
                <a:latin typeface="HY견고딕" pitchFamily="18" charset="-127"/>
                <a:ea typeface="HY견고딕" pitchFamily="18" charset="-127"/>
              </a:rPr>
              <a:t>꾸준한 결항</a:t>
            </a:r>
          </a:p>
          <a:p>
            <a:pPr fontAlgn="base">
              <a:lnSpc>
                <a:spcPct val="150000"/>
              </a:lnSpc>
            </a:pPr>
            <a:r>
              <a:rPr lang="ko-KR" altLang="en-US" sz="1900" dirty="0" smtClean="0">
                <a:latin typeface="HY견고딕" pitchFamily="18" charset="-127"/>
                <a:ea typeface="HY견고딕" pitchFamily="18" charset="-127"/>
              </a:rPr>
              <a:t>④ 주요 결항사유는 기상문제</a:t>
            </a:r>
            <a:r>
              <a:rPr lang="en-US" altLang="ko-KR" sz="1900" dirty="0" smtClean="0"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sz="1900" dirty="0" smtClean="0">
                <a:latin typeface="HY견고딕" pitchFamily="18" charset="-127"/>
                <a:ea typeface="HY견고딕" pitchFamily="18" charset="-127"/>
              </a:rPr>
              <a:t>접속불량 順 </a:t>
            </a:r>
            <a:r>
              <a:rPr lang="en-US" altLang="ko-KR" sz="1900" dirty="0" smtClean="0">
                <a:latin typeface="HY견고딕" pitchFamily="18" charset="-127"/>
                <a:ea typeface="HY견고딕" pitchFamily="18" charset="-127"/>
              </a:rPr>
              <a:t>- </a:t>
            </a:r>
            <a:r>
              <a:rPr lang="ko-KR" altLang="en-US" sz="1900" dirty="0" smtClean="0">
                <a:latin typeface="HY견고딕" pitchFamily="18" charset="-127"/>
                <a:ea typeface="HY견고딕" pitchFamily="18" charset="-127"/>
              </a:rPr>
              <a:t>안개 등 개선 필요</a:t>
            </a:r>
          </a:p>
          <a:p>
            <a:pPr fontAlgn="base" latinLnBrk="1">
              <a:lnSpc>
                <a:spcPct val="150000"/>
              </a:lnSpc>
            </a:pPr>
            <a:r>
              <a:rPr lang="ko-KR" altLang="en-US" sz="1900" dirty="0" smtClean="0">
                <a:latin typeface="HY견고딕" pitchFamily="18" charset="-127"/>
                <a:ea typeface="HY견고딕" pitchFamily="18" charset="-127"/>
              </a:rPr>
              <a:t>⑤ 국제선 경우</a:t>
            </a:r>
            <a:r>
              <a:rPr lang="en-US" altLang="ko-KR" sz="19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1900" dirty="0" smtClean="0">
                <a:latin typeface="HY견고딕" pitchFamily="18" charset="-127"/>
                <a:ea typeface="HY견고딕" pitchFamily="18" charset="-127"/>
              </a:rPr>
              <a:t>베이징</a:t>
            </a:r>
            <a:r>
              <a:rPr lang="en-US" altLang="ko-KR" sz="1900" dirty="0" smtClean="0"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sz="1900" dirty="0" smtClean="0">
                <a:latin typeface="HY견고딕" pitchFamily="18" charset="-127"/>
                <a:ea typeface="HY견고딕" pitchFamily="18" charset="-127"/>
              </a:rPr>
              <a:t>홍콩</a:t>
            </a:r>
            <a:r>
              <a:rPr lang="en-US" altLang="ko-KR" sz="1900" dirty="0" smtClean="0"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sz="1900" dirty="0" err="1" smtClean="0">
                <a:latin typeface="HY견고딕" pitchFamily="18" charset="-127"/>
                <a:ea typeface="HY견고딕" pitchFamily="18" charset="-127"/>
              </a:rPr>
              <a:t>나리타</a:t>
            </a:r>
            <a:r>
              <a:rPr lang="ko-KR" altLang="en-US" sz="1900" dirty="0" smtClean="0">
                <a:latin typeface="HY견고딕" pitchFamily="18" charset="-127"/>
                <a:ea typeface="HY견고딕" pitchFamily="18" charset="-127"/>
              </a:rPr>
              <a:t> 등 </a:t>
            </a:r>
            <a:r>
              <a:rPr lang="ko-KR" altLang="en-US" sz="19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공동운항노선 지연 </a:t>
            </a:r>
            <a:r>
              <a:rPr lang="ko-KR" altLang="en-US" sz="1900" dirty="0" smtClean="0">
                <a:latin typeface="HY견고딕" pitchFamily="18" charset="-127"/>
                <a:ea typeface="HY견고딕" pitchFamily="18" charset="-127"/>
              </a:rPr>
              <a:t>많아</a:t>
            </a:r>
            <a:endParaRPr lang="ko-KR" altLang="en-US" sz="19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179512" y="1988840"/>
            <a:ext cx="8784976" cy="28803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448918" y="5262889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</a:pP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승객보상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배상규정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항공사 자체 운용 </a:t>
            </a:r>
            <a:endParaRPr lang="en-US" altLang="ko-KR" sz="2400" dirty="0" smtClean="0">
              <a:latin typeface="HY견고딕" pitchFamily="18" charset="-127"/>
              <a:ea typeface="HY견고딕" pitchFamily="18" charset="-127"/>
            </a:endParaRPr>
          </a:p>
          <a:p>
            <a:pPr algn="ctr" fontAlgn="base"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- </a:t>
            </a:r>
            <a:r>
              <a:rPr lang="ko-KR" altLang="en-US" sz="24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공사차원 대책 필요</a:t>
            </a:r>
            <a:endParaRPr lang="ko-KR" altLang="en-US" sz="2400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오른쪽 화살표 7"/>
          <p:cNvSpPr/>
          <p:nvPr/>
        </p:nvSpPr>
        <p:spPr>
          <a:xfrm>
            <a:off x="1286780" y="5555226"/>
            <a:ext cx="360026" cy="2052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259632" y="188640"/>
            <a:ext cx="66062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 latinLnBrk="1"/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인천국제공항 경유</a:t>
            </a:r>
            <a:r>
              <a:rPr lang="en-US" altLang="ko-KR" sz="2800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8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외국인 환승객 관리 </a:t>
            </a:r>
            <a:endParaRPr lang="ko-KR" altLang="en-US" sz="2800" dirty="0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395536" y="1052736"/>
            <a:ext cx="835292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11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년 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환승여객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-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전년대비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46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만명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(9.0%)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증가한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566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만명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기록</a:t>
            </a:r>
          </a:p>
          <a:p>
            <a:pPr fontAlgn="base"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국가별 환승객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-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미국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중국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일본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필리핀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베트남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태국 여행객 순 </a:t>
            </a:r>
          </a:p>
          <a:p>
            <a:pPr fontAlgn="base"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對환승객 자체 설문조사 없이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수도권 관광사업 등 추진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251520" y="980728"/>
            <a:ext cx="8496944" cy="14401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755576" y="2492896"/>
            <a:ext cx="8064896" cy="858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환승일정의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‘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지루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피로감’ 고려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, ‘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난타공연’ 등 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활명수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필요</a:t>
            </a:r>
          </a:p>
          <a:p>
            <a:pPr fontAlgn="base"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서비스 향상 위해 설문조사 등 피드백 통해 활성화 필요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오른쪽 화살표 5"/>
          <p:cNvSpPr/>
          <p:nvPr/>
        </p:nvSpPr>
        <p:spPr>
          <a:xfrm>
            <a:off x="467544" y="2636912"/>
            <a:ext cx="21602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오른쪽 화살표 6"/>
          <p:cNvSpPr/>
          <p:nvPr/>
        </p:nvSpPr>
        <p:spPr>
          <a:xfrm>
            <a:off x="467544" y="3068960"/>
            <a:ext cx="21602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501008"/>
            <a:ext cx="3083991" cy="3145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899592" y="350100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모스크바 공항 쉼터</a:t>
            </a:r>
            <a:endParaRPr lang="ko-KR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501008"/>
            <a:ext cx="422150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716016" y="623731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암스테르담 공항 </a:t>
            </a:r>
            <a:r>
              <a:rPr lang="ko-KR" alt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스파시설</a:t>
            </a:r>
            <a:endParaRPr lang="ko-KR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4420127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980728"/>
            <a:ext cx="4716016" cy="58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직사각형 5"/>
          <p:cNvSpPr/>
          <p:nvPr/>
        </p:nvSpPr>
        <p:spPr>
          <a:xfrm>
            <a:off x="467544" y="188639"/>
            <a:ext cx="82189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 latinLnBrk="1"/>
            <a:r>
              <a:rPr lang="ko-KR" altLang="en-US" sz="3200" dirty="0" smtClean="0">
                <a:latin typeface="HY헤드라인M" pitchFamily="18" charset="-127"/>
                <a:ea typeface="HY헤드라인M" pitchFamily="18" charset="-127"/>
              </a:rPr>
              <a:t>장시간 대기자 배려 시설 </a:t>
            </a:r>
            <a:r>
              <a:rPr lang="en-US" altLang="ko-KR" sz="32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32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암스테르담 공항</a:t>
            </a:r>
            <a:r>
              <a:rPr lang="en-US" altLang="ko-KR" sz="32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32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ko-KR" altLang="en-US" sz="3200" dirty="0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333577" y="260648"/>
            <a:ext cx="61718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 latinLnBrk="1"/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인천국제공항 </a:t>
            </a:r>
            <a:r>
              <a:rPr lang="ko-KR" altLang="en-US" sz="28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보안 및 안전 </a:t>
            </a:r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관리체계 </a:t>
            </a:r>
            <a:endParaRPr lang="ko-KR" altLang="en-US" sz="28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251520" y="1196752"/>
            <a:ext cx="87129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보안 검색 중 위험물품 적발건수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지난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5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년간 지속 증가세</a:t>
            </a:r>
          </a:p>
          <a:p>
            <a:pPr fontAlgn="base" latinLnBrk="1"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위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변조 여권 적발 등 불법입국자 숫자도 여전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–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올해 급증</a:t>
            </a:r>
          </a:p>
          <a:p>
            <a:pPr fontAlgn="base" latinLnBrk="1"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□‘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08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년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218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회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, ‘09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년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254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회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, ‘10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년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286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회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, ‘11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년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387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회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, ‘12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년 現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231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회</a:t>
            </a:r>
          </a:p>
          <a:p>
            <a:pPr fontAlgn="base" latinLnBrk="1"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항공기 안전위협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테러用 가능성 높은 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실탄류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도검류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총기류 順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179512" y="1124744"/>
            <a:ext cx="8784976" cy="19442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284983"/>
            <a:ext cx="386715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직사각형 7"/>
          <p:cNvSpPr/>
          <p:nvPr/>
        </p:nvSpPr>
        <p:spPr>
          <a:xfrm>
            <a:off x="683568" y="6237312"/>
            <a:ext cx="82089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 latinLnBrk="1"/>
            <a:r>
              <a:rPr lang="ko-KR" altLang="en-US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항공안전 및 보안 등 외국 사례 연구용역 통한 대처 강화해야</a:t>
            </a:r>
            <a:endParaRPr lang="ko-KR" altLang="en-US" sz="2000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오른쪽 화살표 8"/>
          <p:cNvSpPr/>
          <p:nvPr/>
        </p:nvSpPr>
        <p:spPr>
          <a:xfrm>
            <a:off x="827584" y="6309320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84984"/>
            <a:ext cx="381642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>
            <a:lum bright="50000" contrast="-46000"/>
          </a:blip>
          <a:srcRect/>
          <a:stretch>
            <a:fillRect/>
          </a:stretch>
        </p:blipFill>
        <p:spPr bwMode="auto">
          <a:xfrm>
            <a:off x="0" y="0"/>
            <a:ext cx="919387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971600" y="188640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칭찬받을만한 </a:t>
            </a:r>
            <a:r>
              <a:rPr lang="ko-KR" altLang="en-US" sz="2800" dirty="0" smtClean="0">
                <a:solidFill>
                  <a:srgbClr val="0070C0"/>
                </a:solidFill>
                <a:latin typeface="HY헤드라인M" pitchFamily="18" charset="-127"/>
                <a:ea typeface="HY헤드라인M" pitchFamily="18" charset="-127"/>
              </a:rPr>
              <a:t>인천공항 개항 </a:t>
            </a:r>
            <a:r>
              <a:rPr lang="en-US" altLang="ko-KR" sz="2800" dirty="0" smtClean="0">
                <a:solidFill>
                  <a:srgbClr val="0070C0"/>
                </a:solidFill>
                <a:latin typeface="HY헤드라인M" pitchFamily="18" charset="-127"/>
                <a:ea typeface="HY헤드라인M" pitchFamily="18" charset="-127"/>
              </a:rPr>
              <a:t>10</a:t>
            </a:r>
            <a:r>
              <a:rPr lang="ko-KR" altLang="en-US" sz="2800" dirty="0" smtClean="0">
                <a:solidFill>
                  <a:srgbClr val="0070C0"/>
                </a:solidFill>
                <a:latin typeface="HY헤드라인M" pitchFamily="18" charset="-127"/>
                <a:ea typeface="HY헤드라인M" pitchFamily="18" charset="-127"/>
              </a:rPr>
              <a:t>년 </a:t>
            </a:r>
            <a:r>
              <a:rPr lang="ko-KR" altLang="en-US" sz="2800" dirty="0" err="1" smtClean="0">
                <a:solidFill>
                  <a:srgbClr val="0070C0"/>
                </a:solidFill>
                <a:latin typeface="HY헤드라인M" pitchFamily="18" charset="-127"/>
                <a:ea typeface="HY헤드라인M" pitchFamily="18" charset="-127"/>
              </a:rPr>
              <a:t>성과표</a:t>
            </a:r>
            <a:endParaRPr lang="ko-KR" altLang="en-US" sz="2800" dirty="0">
              <a:solidFill>
                <a:srgbClr val="0070C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539552" y="1268760"/>
            <a:ext cx="820891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 latinLnBrk="1">
              <a:lnSpc>
                <a:spcPct val="150000"/>
              </a:lnSpc>
            </a:pP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1. </a:t>
            </a:r>
            <a:r>
              <a:rPr lang="ko-KR" altLang="en-US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매출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1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조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2860</a:t>
            </a:r>
            <a:r>
              <a:rPr lang="ko-KR" altLang="en-US" sz="2000" dirty="0" err="1" smtClean="0">
                <a:latin typeface="HY견고딕" pitchFamily="18" charset="-127"/>
                <a:ea typeface="HY견고딕" pitchFamily="18" charset="-127"/>
              </a:rPr>
              <a:t>억원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연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11.1%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증가율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)</a:t>
            </a:r>
          </a:p>
          <a:p>
            <a:pPr marL="342900" indent="-342900" fontAlgn="base" latinLnBrk="1">
              <a:lnSpc>
                <a:spcPct val="150000"/>
              </a:lnSpc>
            </a:pP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2. </a:t>
            </a:r>
            <a:r>
              <a:rPr lang="ko-KR" altLang="en-US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누적화물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2000</a:t>
            </a:r>
            <a:r>
              <a:rPr lang="ko-KR" altLang="en-US" sz="2000" dirty="0" err="1" smtClean="0">
                <a:latin typeface="HY견고딕" pitchFamily="18" charset="-127"/>
                <a:ea typeface="HY견고딕" pitchFamily="18" charset="-127"/>
              </a:rPr>
              <a:t>만톤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누적여객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2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억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5000</a:t>
            </a:r>
            <a:r>
              <a:rPr lang="ko-KR" altLang="en-US" sz="2000" dirty="0" err="1" smtClean="0">
                <a:latin typeface="HY견고딕" pitchFamily="18" charset="-127"/>
                <a:ea typeface="HY견고딕" pitchFamily="18" charset="-127"/>
              </a:rPr>
              <a:t>만명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 </a:t>
            </a:r>
            <a:endParaRPr lang="en-US" altLang="ko-KR" sz="2000" dirty="0" smtClean="0">
              <a:latin typeface="HY견고딕" pitchFamily="18" charset="-127"/>
              <a:ea typeface="HY견고딕" pitchFamily="18" charset="-127"/>
            </a:endParaRPr>
          </a:p>
          <a:p>
            <a:pPr marL="342900" indent="-342900" fontAlgn="base" latinLnBrk="1">
              <a:lnSpc>
                <a:spcPct val="150000"/>
              </a:lnSpc>
            </a:pP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3. 67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개 취항 항공사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, 162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개 도시 </a:t>
            </a:r>
            <a:r>
              <a:rPr lang="ko-KR" altLang="en-US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취항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 </a:t>
            </a:r>
            <a:endParaRPr lang="en-US" altLang="ko-KR" sz="2000" dirty="0" smtClean="0">
              <a:latin typeface="HY견고딕" pitchFamily="18" charset="-127"/>
              <a:ea typeface="HY견고딕" pitchFamily="18" charset="-127"/>
            </a:endParaRPr>
          </a:p>
          <a:p>
            <a:pPr marL="342900" indent="-342900" fontAlgn="base" latinLnBrk="1">
              <a:lnSpc>
                <a:spcPct val="150000"/>
              </a:lnSpc>
            </a:pP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4. </a:t>
            </a:r>
            <a:r>
              <a:rPr lang="ko-KR" altLang="en-US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국제화물운송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 세계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2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위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국제여객운송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 세계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8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위</a:t>
            </a:r>
            <a:endParaRPr lang="en-US" altLang="ko-KR" sz="2000" dirty="0" smtClean="0">
              <a:latin typeface="HY견고딕" pitchFamily="18" charset="-127"/>
              <a:ea typeface="HY견고딕" pitchFamily="18" charset="-127"/>
            </a:endParaRPr>
          </a:p>
          <a:p>
            <a:pPr marL="342900" indent="-342900" fontAlgn="base" latinLnBrk="1">
              <a:lnSpc>
                <a:spcPct val="150000"/>
              </a:lnSpc>
            </a:pP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5. </a:t>
            </a:r>
            <a:r>
              <a:rPr lang="ko-KR" altLang="en-US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누적 </a:t>
            </a:r>
            <a:r>
              <a:rPr lang="ko-KR" altLang="en-US" sz="2000" dirty="0" err="1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환승여객</a:t>
            </a:r>
            <a:r>
              <a:rPr lang="ko-KR" altLang="en-US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3500</a:t>
            </a:r>
            <a:r>
              <a:rPr lang="ko-KR" altLang="en-US" sz="2000" dirty="0" err="1" smtClean="0">
                <a:latin typeface="HY견고딕" pitchFamily="18" charset="-127"/>
                <a:ea typeface="HY견고딕" pitchFamily="18" charset="-127"/>
              </a:rPr>
              <a:t>만명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000" dirty="0" err="1" smtClean="0">
                <a:latin typeface="HY견고딕" pitchFamily="18" charset="-127"/>
                <a:ea typeface="HY견고딕" pitchFamily="18" charset="-127"/>
              </a:rPr>
              <a:t>환승률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18%, </a:t>
            </a:r>
            <a:r>
              <a:rPr lang="ko-KR" altLang="en-US" sz="2000" dirty="0" err="1" smtClean="0">
                <a:latin typeface="HY견고딕" pitchFamily="18" charset="-127"/>
                <a:ea typeface="HY견고딕" pitchFamily="18" charset="-127"/>
              </a:rPr>
              <a:t>환적률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50%)</a:t>
            </a:r>
          </a:p>
          <a:p>
            <a:pPr marL="342900" indent="-342900" fontAlgn="base" latinLnBrk="1">
              <a:lnSpc>
                <a:spcPct val="150000"/>
              </a:lnSpc>
            </a:pP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6. 4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년 연속 가장 </a:t>
            </a:r>
            <a:r>
              <a:rPr lang="ko-KR" altLang="en-US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존경 받는 기업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선정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한국능률협회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)</a:t>
            </a:r>
          </a:p>
          <a:p>
            <a:pPr marL="342900" indent="-342900" fontAlgn="base" latinLnBrk="1">
              <a:lnSpc>
                <a:spcPct val="150000"/>
              </a:lnSpc>
            </a:pP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7.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세계 최고 </a:t>
            </a:r>
            <a:r>
              <a:rPr lang="ko-KR" altLang="en-US" sz="2000" dirty="0" err="1" smtClean="0">
                <a:latin typeface="HY견고딕" pitchFamily="18" charset="-127"/>
                <a:ea typeface="HY견고딕" pitchFamily="18" charset="-127"/>
              </a:rPr>
              <a:t>스키폴공항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000" dirty="0" err="1" smtClean="0">
                <a:latin typeface="HY견고딕" pitchFamily="18" charset="-127"/>
                <a:ea typeface="HY견고딕" pitchFamily="18" charset="-127"/>
              </a:rPr>
              <a:t>창이공항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 등 관계자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5200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명 </a:t>
            </a:r>
            <a:r>
              <a:rPr lang="ko-KR" altLang="en-US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벤치마킹 방문</a:t>
            </a:r>
            <a:endParaRPr lang="en-US" altLang="ko-KR" sz="2000" dirty="0" smtClean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  <a:p>
            <a:pPr marL="342900" indent="-342900" fontAlgn="base" latinLnBrk="1">
              <a:lnSpc>
                <a:spcPct val="150000"/>
              </a:lnSpc>
            </a:pP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8.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전세계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1700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개 공항 중 </a:t>
            </a:r>
            <a:r>
              <a:rPr lang="ko-KR" altLang="en-US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공항서비스평가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6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년 연속 세계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1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위 </a:t>
            </a:r>
            <a:endParaRPr lang="en-US" altLang="ko-KR" sz="2000" dirty="0" smtClean="0">
              <a:latin typeface="HY견고딕" pitchFamily="18" charset="-127"/>
              <a:ea typeface="HY견고딕" pitchFamily="18" charset="-127"/>
            </a:endParaRPr>
          </a:p>
          <a:p>
            <a:pPr marL="342900" indent="-342900" fontAlgn="base" latinLnBrk="1">
              <a:lnSpc>
                <a:spcPct val="150000"/>
              </a:lnSpc>
            </a:pP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9. 7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년 연속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1000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억 이상 </a:t>
            </a:r>
            <a:r>
              <a:rPr lang="ko-KR" altLang="en-US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흑자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 달성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(2010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년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3241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억 순이익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)</a:t>
            </a:r>
          </a:p>
          <a:p>
            <a:pPr marL="342900" indent="-342900" fontAlgn="base" latinLnBrk="1">
              <a:lnSpc>
                <a:spcPct val="150000"/>
              </a:lnSpc>
            </a:pP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10. 8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만시간 </a:t>
            </a:r>
            <a:r>
              <a:rPr lang="ko-KR" altLang="en-US" sz="2000" dirty="0" err="1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무중단</a:t>
            </a:r>
            <a:r>
              <a:rPr lang="ko-KR" altLang="en-US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공항운영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(24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시간 가동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) </a:t>
            </a:r>
            <a:endParaRPr lang="ko-KR" altLang="en-US" sz="20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251520" y="1052736"/>
            <a:ext cx="8640960" cy="518457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1271794"/>
              </p:ext>
            </p:extLst>
          </p:nvPr>
        </p:nvGraphicFramePr>
        <p:xfrm>
          <a:off x="179511" y="1196752"/>
          <a:ext cx="8784975" cy="5328594"/>
        </p:xfrm>
        <a:graphic>
          <a:graphicData uri="http://schemas.openxmlformats.org/drawingml/2006/table">
            <a:tbl>
              <a:tblPr/>
              <a:tblGrid>
                <a:gridCol w="1326488"/>
                <a:gridCol w="1326488"/>
                <a:gridCol w="1091668"/>
                <a:gridCol w="1091668"/>
                <a:gridCol w="1077426"/>
                <a:gridCol w="957079"/>
                <a:gridCol w="957079"/>
                <a:gridCol w="957079"/>
              </a:tblGrid>
              <a:tr h="432633">
                <a:tc rowSpan="2"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구분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7419" marR="17419" marT="17419" marB="1741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인천</a:t>
                      </a:r>
                    </a:p>
                  </a:txBody>
                  <a:tcPr marL="17419" marR="17419" marT="17419" marB="1741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 err="1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푸동</a:t>
                      </a:r>
                      <a:endParaRPr lang="en-US" altLang="ko-KR" sz="1800" kern="0" spc="0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(2011)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7419" marR="17419" marT="17419" marB="1741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북경</a:t>
                      </a:r>
                      <a:endParaRPr lang="en-US" altLang="ko-KR" sz="1000" kern="0" spc="0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(2011)</a:t>
                      </a:r>
                      <a:endParaRPr lang="en-US" altLang="ko-KR" sz="3200" kern="0" spc="0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7419" marR="17419" marT="17419" marB="1741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4826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창이</a:t>
                      </a:r>
                      <a:endParaRPr lang="en-US" altLang="ko-KR" sz="1800" kern="0" spc="0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4826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(2011)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7419" marR="17419" marT="17419" marB="1741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32633">
                <a:tc gridSpan="3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2001</a:t>
                      </a:r>
                      <a:endParaRPr lang="en-US" sz="120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7419" marR="17419" marT="17419" marB="1741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2011</a:t>
                      </a:r>
                      <a:endParaRPr lang="en-US" sz="120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7419" marR="17419" marT="17419" marB="1741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557916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시설용량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419" marR="17419" marT="17419" marB="1741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여객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(</a:t>
                      </a:r>
                      <a:r>
                        <a:rPr lang="ko-KR" altLang="en-US" sz="2000" kern="0" spc="0" dirty="0" err="1">
                          <a:solidFill>
                            <a:srgbClr val="000000"/>
                          </a:solidFill>
                          <a:ea typeface="휴먼명조"/>
                        </a:rPr>
                        <a:t>만명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)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419" marR="17419" marT="17419" marB="1741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3,000</a:t>
                      </a:r>
                      <a:endParaRPr lang="en-US" sz="14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419" marR="17419" marT="17419" marB="1741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4,400</a:t>
                      </a:r>
                      <a:endParaRPr lang="en-US" sz="14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419" marR="17419" marT="17419" marB="1741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6,000</a:t>
                      </a:r>
                      <a:endParaRPr lang="en-US" sz="14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419" marR="17419" marT="17419" marB="1741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8,200</a:t>
                      </a:r>
                      <a:endParaRPr lang="en-US" sz="14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419" marR="17419" marT="17419" marB="1741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6,870</a:t>
                      </a:r>
                      <a:endParaRPr lang="en-US" sz="14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419" marR="17419" marT="17419" marB="1741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791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화물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(</a:t>
                      </a:r>
                      <a:r>
                        <a:rPr lang="ko-KR" altLang="en-US" sz="2000" kern="0" spc="0" dirty="0" err="1">
                          <a:solidFill>
                            <a:srgbClr val="000000"/>
                          </a:solidFill>
                          <a:ea typeface="휴먼명조"/>
                        </a:rPr>
                        <a:t>만톤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)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419" marR="17419" marT="17419" marB="1741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270</a:t>
                      </a:r>
                      <a:endParaRPr lang="en-US" sz="14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419" marR="17419" marT="17419" marB="1741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450</a:t>
                      </a:r>
                      <a:endParaRPr lang="en-US" sz="14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419" marR="17419" marT="17419" marB="1741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>
                          <a:solidFill>
                            <a:srgbClr val="000000"/>
                          </a:solidFill>
                          <a:latin typeface="휴먼명조"/>
                        </a:rPr>
                        <a:t>420</a:t>
                      </a:r>
                      <a:endParaRPr lang="en-US" sz="1400" kern="0" spc="0">
                        <a:solidFill>
                          <a:srgbClr val="000000"/>
                        </a:solidFill>
                      </a:endParaRPr>
                    </a:p>
                  </a:txBody>
                  <a:tcPr marL="17419" marR="17419" marT="17419" marB="1741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-</a:t>
                      </a:r>
                      <a:endParaRPr lang="en-US" sz="14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419" marR="17419" marT="17419" marB="1741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320</a:t>
                      </a:r>
                      <a:endParaRPr lang="en-US" sz="14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419" marR="17419" marT="17419" marB="1741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7916">
                <a:tc row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항공수요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419" marR="17419" marT="17419" marB="1741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여객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(</a:t>
                      </a:r>
                      <a:r>
                        <a:rPr lang="ko-KR" altLang="en-US" sz="2000" kern="0" spc="0" dirty="0" err="1">
                          <a:solidFill>
                            <a:srgbClr val="000000"/>
                          </a:solidFill>
                          <a:ea typeface="휴먼명조"/>
                        </a:rPr>
                        <a:t>만명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)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419" marR="17419" marT="17419" marB="17419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전체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419" marR="17419" marT="17419" marB="174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1,454</a:t>
                      </a:r>
                      <a:endParaRPr lang="en-US" sz="14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419" marR="17419" marT="17419" marB="174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3,506</a:t>
                      </a:r>
                      <a:endParaRPr lang="en-US" sz="14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419" marR="17419" marT="17419" marB="174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4,145</a:t>
                      </a:r>
                      <a:endParaRPr lang="en-US" sz="14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419" marR="17419" marT="17419" marB="174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7,740</a:t>
                      </a:r>
                      <a:endParaRPr lang="en-US" sz="14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419" marR="17419" marT="17419" marB="174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4,654</a:t>
                      </a:r>
                      <a:endParaRPr lang="en-US" sz="14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419" marR="17419" marT="17419" marB="174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791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>
                          <a:solidFill>
                            <a:srgbClr val="000000"/>
                          </a:solidFill>
                          <a:ea typeface="휴먼명조"/>
                        </a:rPr>
                        <a:t>국제선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</a:endParaRPr>
                    </a:p>
                  </a:txBody>
                  <a:tcPr marL="17419" marR="17419" marT="17419" marB="174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 dirty="0">
                          <a:solidFill>
                            <a:srgbClr val="FF0000"/>
                          </a:solidFill>
                          <a:latin typeface="휴먼명조"/>
                        </a:rPr>
                        <a:t>1,428</a:t>
                      </a:r>
                      <a:endParaRPr lang="en-US" sz="1400" b="1" kern="0" spc="0" dirty="0">
                        <a:solidFill>
                          <a:srgbClr val="FF0000"/>
                        </a:solidFill>
                      </a:endParaRPr>
                    </a:p>
                  </a:txBody>
                  <a:tcPr marL="17419" marR="17419" marT="17419" marB="17419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 dirty="0">
                          <a:solidFill>
                            <a:srgbClr val="FF0000"/>
                          </a:solidFill>
                          <a:latin typeface="휴먼명조"/>
                        </a:rPr>
                        <a:t>3,454</a:t>
                      </a:r>
                      <a:endParaRPr lang="en-US" sz="1400" b="1" kern="0" spc="0" dirty="0">
                        <a:solidFill>
                          <a:srgbClr val="FF0000"/>
                        </a:solidFill>
                      </a:endParaRPr>
                    </a:p>
                  </a:txBody>
                  <a:tcPr marL="17419" marR="17419" marT="17419" marB="174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 dirty="0">
                          <a:solidFill>
                            <a:srgbClr val="FF0000"/>
                          </a:solidFill>
                          <a:latin typeface="휴먼명조"/>
                        </a:rPr>
                        <a:t>1,534</a:t>
                      </a:r>
                      <a:endParaRPr lang="en-US" sz="1400" b="1" kern="0" spc="0" dirty="0">
                        <a:solidFill>
                          <a:srgbClr val="FF0000"/>
                        </a:solidFill>
                      </a:endParaRPr>
                    </a:p>
                  </a:txBody>
                  <a:tcPr marL="17419" marR="17419" marT="17419" marB="174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 dirty="0">
                          <a:solidFill>
                            <a:srgbClr val="FF0000"/>
                          </a:solidFill>
                          <a:latin typeface="휴먼명조"/>
                        </a:rPr>
                        <a:t>1,506</a:t>
                      </a:r>
                      <a:endParaRPr lang="en-US" sz="1400" b="1" kern="0" spc="0" dirty="0">
                        <a:solidFill>
                          <a:srgbClr val="FF0000"/>
                        </a:solidFill>
                      </a:endParaRPr>
                    </a:p>
                  </a:txBody>
                  <a:tcPr marL="17419" marR="17419" marT="17419" marB="174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 dirty="0">
                          <a:solidFill>
                            <a:srgbClr val="FF0000"/>
                          </a:solidFill>
                          <a:latin typeface="휴먼명조"/>
                        </a:rPr>
                        <a:t>4,543</a:t>
                      </a:r>
                      <a:endParaRPr lang="en-US" sz="1400" b="1" kern="0" spc="0" dirty="0">
                        <a:solidFill>
                          <a:srgbClr val="FF0000"/>
                        </a:solidFill>
                      </a:endParaRPr>
                    </a:p>
                  </a:txBody>
                  <a:tcPr marL="17419" marR="17419" marT="17419" marB="174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791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화물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(</a:t>
                      </a:r>
                      <a:r>
                        <a:rPr lang="ko-KR" altLang="en-US" sz="2000" kern="0" spc="0" dirty="0" err="1">
                          <a:solidFill>
                            <a:srgbClr val="000000"/>
                          </a:solidFill>
                          <a:ea typeface="휴먼명조"/>
                        </a:rPr>
                        <a:t>만톤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)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419" marR="17419" marT="17419" marB="1741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>
                          <a:solidFill>
                            <a:srgbClr val="000000"/>
                          </a:solidFill>
                          <a:ea typeface="휴먼명조"/>
                        </a:rPr>
                        <a:t>전체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</a:endParaRPr>
                    </a:p>
                  </a:txBody>
                  <a:tcPr marL="17419" marR="17419" marT="17419" marB="1741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>
                          <a:solidFill>
                            <a:srgbClr val="000000"/>
                          </a:solidFill>
                          <a:latin typeface="휴먼명조"/>
                        </a:rPr>
                        <a:t>119</a:t>
                      </a:r>
                      <a:endParaRPr lang="en-US" sz="1400" kern="0" spc="0">
                        <a:solidFill>
                          <a:srgbClr val="000000"/>
                        </a:solidFill>
                      </a:endParaRPr>
                    </a:p>
                  </a:txBody>
                  <a:tcPr marL="17419" marR="17419" marT="17419" marB="1741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>
                          <a:solidFill>
                            <a:srgbClr val="000000"/>
                          </a:solidFill>
                          <a:latin typeface="휴먼명조"/>
                        </a:rPr>
                        <a:t>254</a:t>
                      </a:r>
                      <a:endParaRPr lang="en-US" sz="1400" kern="0" spc="0">
                        <a:solidFill>
                          <a:srgbClr val="000000"/>
                        </a:solidFill>
                      </a:endParaRPr>
                    </a:p>
                  </a:txBody>
                  <a:tcPr marL="17419" marR="17419" marT="17419" marB="1741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>
                          <a:solidFill>
                            <a:srgbClr val="000000"/>
                          </a:solidFill>
                          <a:latin typeface="휴먼명조"/>
                        </a:rPr>
                        <a:t>310</a:t>
                      </a:r>
                      <a:endParaRPr lang="en-US" sz="1400" kern="0" spc="0">
                        <a:solidFill>
                          <a:srgbClr val="000000"/>
                        </a:solidFill>
                      </a:endParaRPr>
                    </a:p>
                  </a:txBody>
                  <a:tcPr marL="17419" marR="17419" marT="17419" marB="1741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>
                          <a:solidFill>
                            <a:srgbClr val="000000"/>
                          </a:solidFill>
                          <a:latin typeface="휴먼명조"/>
                        </a:rPr>
                        <a:t>167</a:t>
                      </a:r>
                      <a:endParaRPr lang="en-US" sz="1400" kern="0" spc="0">
                        <a:solidFill>
                          <a:srgbClr val="000000"/>
                        </a:solidFill>
                      </a:endParaRPr>
                    </a:p>
                  </a:txBody>
                  <a:tcPr marL="17419" marR="17419" marT="17419" marB="1741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190</a:t>
                      </a:r>
                      <a:endParaRPr lang="en-US" sz="14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419" marR="17419" marT="17419" marB="1741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791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>
                          <a:solidFill>
                            <a:srgbClr val="000000"/>
                          </a:solidFill>
                          <a:ea typeface="휴먼명조"/>
                        </a:rPr>
                        <a:t>국제선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</a:endParaRPr>
                    </a:p>
                  </a:txBody>
                  <a:tcPr marL="17419" marR="17419" marT="17419" marB="1741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>
                          <a:solidFill>
                            <a:srgbClr val="000000"/>
                          </a:solidFill>
                          <a:latin typeface="휴먼명조"/>
                        </a:rPr>
                        <a:t>119</a:t>
                      </a:r>
                      <a:endParaRPr lang="en-US" sz="1400" kern="0" spc="0">
                        <a:solidFill>
                          <a:srgbClr val="000000"/>
                        </a:solidFill>
                      </a:endParaRPr>
                    </a:p>
                  </a:txBody>
                  <a:tcPr marL="17419" marR="17419" marT="17419" marB="1741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>
                          <a:solidFill>
                            <a:srgbClr val="000000"/>
                          </a:solidFill>
                          <a:latin typeface="휴먼명조"/>
                        </a:rPr>
                        <a:t>254</a:t>
                      </a:r>
                      <a:endParaRPr lang="en-US" sz="1400" kern="0" spc="0">
                        <a:solidFill>
                          <a:srgbClr val="000000"/>
                        </a:solidFill>
                      </a:endParaRPr>
                    </a:p>
                  </a:txBody>
                  <a:tcPr marL="17419" marR="17419" marT="17419" marB="1741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>
                          <a:solidFill>
                            <a:srgbClr val="000000"/>
                          </a:solidFill>
                          <a:latin typeface="휴먼명조"/>
                        </a:rPr>
                        <a:t>229</a:t>
                      </a:r>
                      <a:endParaRPr lang="en-US" sz="1400" kern="0" spc="0">
                        <a:solidFill>
                          <a:srgbClr val="000000"/>
                        </a:solidFill>
                      </a:endParaRPr>
                    </a:p>
                  </a:txBody>
                  <a:tcPr marL="17419" marR="17419" marT="17419" marB="1741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>
                          <a:solidFill>
                            <a:srgbClr val="000000"/>
                          </a:solidFill>
                          <a:latin typeface="휴먼명조"/>
                        </a:rPr>
                        <a:t>64</a:t>
                      </a:r>
                      <a:endParaRPr lang="en-US" sz="1400" kern="0" spc="0">
                        <a:solidFill>
                          <a:srgbClr val="000000"/>
                        </a:solidFill>
                      </a:endParaRPr>
                    </a:p>
                  </a:txBody>
                  <a:tcPr marL="17419" marR="17419" marT="17419" marB="1741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187</a:t>
                      </a:r>
                      <a:endParaRPr lang="en-US" sz="14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419" marR="17419" marT="17419" marB="1741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7916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 dirty="0" smtClean="0">
                          <a:solidFill>
                            <a:srgbClr val="000000"/>
                          </a:solidFill>
                          <a:ea typeface="휴먼명조"/>
                        </a:rPr>
                        <a:t>네트워크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419" marR="17419" marT="17419" marB="1741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취항항공사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419" marR="17419" marT="17419" marB="1741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>
                          <a:solidFill>
                            <a:srgbClr val="000000"/>
                          </a:solidFill>
                          <a:latin typeface="휴먼명조"/>
                        </a:rPr>
                        <a:t>47</a:t>
                      </a:r>
                      <a:endParaRPr lang="en-US" sz="1400" kern="0" spc="0">
                        <a:solidFill>
                          <a:srgbClr val="000000"/>
                        </a:solidFill>
                      </a:endParaRPr>
                    </a:p>
                  </a:txBody>
                  <a:tcPr marL="17419" marR="17419" marT="17419" marB="1741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kern="0" spc="0" dirty="0" smtClean="0">
                          <a:solidFill>
                            <a:srgbClr val="000000"/>
                          </a:solidFill>
                          <a:latin typeface="휴먼명조"/>
                        </a:rPr>
                        <a:t>78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419" marR="17419" marT="17419" marB="1741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>
                          <a:solidFill>
                            <a:srgbClr val="000000"/>
                          </a:solidFill>
                          <a:latin typeface="휴먼명조"/>
                        </a:rPr>
                        <a:t>60</a:t>
                      </a:r>
                      <a:endParaRPr lang="en-US" sz="1400" kern="0" spc="0">
                        <a:solidFill>
                          <a:srgbClr val="000000"/>
                        </a:solidFill>
                      </a:endParaRPr>
                    </a:p>
                  </a:txBody>
                  <a:tcPr marL="17419" marR="17419" marT="17419" marB="1741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>
                          <a:solidFill>
                            <a:srgbClr val="000000"/>
                          </a:solidFill>
                          <a:latin typeface="휴먼명조"/>
                        </a:rPr>
                        <a:t>80</a:t>
                      </a:r>
                      <a:endParaRPr lang="en-US" sz="1400" kern="0" spc="0">
                        <a:solidFill>
                          <a:srgbClr val="000000"/>
                        </a:solidFill>
                      </a:endParaRPr>
                    </a:p>
                  </a:txBody>
                  <a:tcPr marL="17419" marR="17419" marT="17419" marB="1741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90</a:t>
                      </a:r>
                      <a:endParaRPr lang="en-US" sz="14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419" marR="17419" marT="17419" marB="1741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791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 dirty="0" err="1">
                          <a:solidFill>
                            <a:srgbClr val="000000"/>
                          </a:solidFill>
                          <a:ea typeface="휴먼명조"/>
                        </a:rPr>
                        <a:t>취항도시수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419" marR="17419" marT="17419" marB="1741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109</a:t>
                      </a:r>
                      <a:endParaRPr lang="en-US" sz="14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419" marR="17419" marT="17419" marB="1741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174</a:t>
                      </a:r>
                      <a:endParaRPr lang="en-US" sz="14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419" marR="17419" marT="17419" marB="1741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152</a:t>
                      </a:r>
                      <a:endParaRPr lang="en-US" sz="14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419" marR="17419" marT="17419" marB="1741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214</a:t>
                      </a:r>
                      <a:endParaRPr lang="en-US" sz="14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419" marR="17419" marT="17419" marB="1741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200</a:t>
                      </a:r>
                      <a:endParaRPr lang="en-US" sz="14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419" marR="17419" marT="17419" marB="1741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9552" y="188640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 smtClean="0">
                <a:latin typeface="HY헤드라인M" pitchFamily="18" charset="-127"/>
                <a:ea typeface="HY헤드라인M" pitchFamily="18" charset="-127"/>
              </a:rPr>
              <a:t>국제 경쟁력 지표 </a:t>
            </a: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시설</a:t>
            </a: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여객</a:t>
            </a: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화물 물동량 비교표</a:t>
            </a: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)</a:t>
            </a:r>
            <a:endParaRPr lang="ko-KR" altLang="en-US" sz="240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907704" y="188640"/>
            <a:ext cx="56541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 latinLnBrk="1"/>
            <a:r>
              <a:rPr lang="ko-KR" altLang="en-US" sz="3200" smtClean="0">
                <a:latin typeface="HY헤드라인M" pitchFamily="18" charset="-127"/>
                <a:ea typeface="HY헤드라인M" pitchFamily="18" charset="-127"/>
              </a:rPr>
              <a:t>재무 건전성 및 수익구조 진단</a:t>
            </a:r>
            <a:endParaRPr lang="ko-KR" altLang="en-US" sz="320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51520" y="980728"/>
            <a:ext cx="8712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면세점 등 임대수익에 집중된 흑자 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수익구조 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- 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건강성 문제</a:t>
            </a:r>
          </a:p>
          <a:p>
            <a:pPr fontAlgn="base"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  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3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대 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핵심미비사항의 체계적 구축이 우선 필요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23528" y="2060848"/>
            <a:ext cx="856895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①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歐美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주요 항공사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(Core Airlines) 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아시아 거점공항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으로의 유치</a:t>
            </a:r>
          </a:p>
          <a:p>
            <a:pPr fontAlgn="base" latinLnBrk="1"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② 국내 주요도시와의 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Access Transport(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연결교통망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의 다양한 구축 </a:t>
            </a:r>
          </a:p>
          <a:p>
            <a:pPr fontAlgn="base" latinLnBrk="1"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③ 지방 및 야간이용객 위한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‘공항 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24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시간 운용’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과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‘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24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시간 연결교통편’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구축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6165304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진정한 수익 창출 위한 </a:t>
            </a:r>
            <a:r>
              <a:rPr lang="ko-KR" altLang="en-US" sz="24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고객 편의성 위주 투자와 개선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 필요</a:t>
            </a:r>
            <a:endParaRPr lang="ko-KR" altLang="en-US" sz="24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251520" y="1988840"/>
            <a:ext cx="8568952" cy="151216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오른쪽 화살표 8"/>
          <p:cNvSpPr/>
          <p:nvPr/>
        </p:nvSpPr>
        <p:spPr>
          <a:xfrm>
            <a:off x="395536" y="6309320"/>
            <a:ext cx="21602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9458" name="Picture 2" descr="전국 이용자 접근시간이 가장 오래 걸리는 인천 국제공항.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645024"/>
            <a:ext cx="4427116" cy="2376264"/>
          </a:xfrm>
          <a:prstGeom prst="rect">
            <a:avLst/>
          </a:prstGeom>
          <a:noFill/>
        </p:spPr>
      </p:pic>
      <p:sp>
        <p:nvSpPr>
          <p:cNvPr id="11" name="직사각형 10"/>
          <p:cNvSpPr/>
          <p:nvPr/>
        </p:nvSpPr>
        <p:spPr>
          <a:xfrm>
            <a:off x="323528" y="3645024"/>
            <a:ext cx="43924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▼ 전국 이용자 접근시간이 가장 오래 걸리는 인천 국제공항</a:t>
            </a:r>
            <a:endParaRPr lang="ko-KR" alt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19460" name="Picture 4" descr="일본 도쿄 시내에 위치한 하네다 국제공항과 동경만 신도시 오다이바.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645024"/>
            <a:ext cx="3853037" cy="2376264"/>
          </a:xfrm>
          <a:prstGeom prst="rect">
            <a:avLst/>
          </a:prstGeom>
          <a:noFill/>
        </p:spPr>
      </p:pic>
      <p:sp>
        <p:nvSpPr>
          <p:cNvPr id="13" name="직사각형 12"/>
          <p:cNvSpPr/>
          <p:nvPr/>
        </p:nvSpPr>
        <p:spPr>
          <a:xfrm>
            <a:off x="4860032" y="3645024"/>
            <a:ext cx="3816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▼ 일본 도쿄 시내에 위치한 </a:t>
            </a:r>
            <a:r>
              <a:rPr lang="ko-KR" altLang="en-US" sz="1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하네다</a:t>
            </a:r>
            <a:r>
              <a:rPr lang="ko-KR" alt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국제공항과 동경만 신도시 </a:t>
            </a:r>
            <a:r>
              <a:rPr lang="ko-KR" altLang="en-US" sz="1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오다이바</a:t>
            </a:r>
            <a:endParaRPr lang="ko-KR" alt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115616" y="188640"/>
            <a:ext cx="71288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 latinLnBrk="1"/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인천국제공항공사 </a:t>
            </a:r>
            <a:r>
              <a:rPr lang="ko-KR" altLang="en-US" sz="28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민영화 추진 타당성 </a:t>
            </a:r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논란</a:t>
            </a:r>
            <a:endParaRPr lang="ko-KR" altLang="en-US" sz="28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251520" y="1268760"/>
            <a:ext cx="8568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□  인천국제空港 </a:t>
            </a:r>
            <a:r>
              <a:rPr lang="ko-KR" altLang="en-US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민영화 추진은 인천국제恐慌</a:t>
            </a:r>
            <a:r>
              <a:rPr lang="en-US" altLang="ko-KR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공황</a:t>
            </a:r>
            <a:r>
              <a:rPr lang="en-US" altLang="ko-KR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으로 만드는 것</a:t>
            </a:r>
          </a:p>
          <a:p>
            <a:pPr fontAlgn="base">
              <a:lnSpc>
                <a:spcPct val="150000"/>
              </a:lnSpc>
            </a:pP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□  국가대표 관문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자연 독과점사업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흑자 공공사업장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- </a:t>
            </a:r>
            <a:r>
              <a:rPr lang="ko-KR" altLang="en-US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국민의 것</a:t>
            </a:r>
            <a:endParaRPr lang="ko-KR" altLang="en-US" sz="2000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95536" y="2564904"/>
            <a:ext cx="8244408" cy="261610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000" b="0" i="0" u="none" strike="noStrike" cap="none" normalizeH="0" baseline="0" dirty="0" smtClean="0">
                <a:ln>
                  <a:noFill/>
                </a:ln>
                <a:solidFill>
                  <a:srgbClr val="282828"/>
                </a:solidFill>
                <a:effectLst/>
                <a:latin typeface="HY견고딕" pitchFamily="18" charset="-127"/>
                <a:ea typeface="HY견고딕" pitchFamily="18" charset="-127"/>
              </a:rPr>
              <a:t>&lt; </a:t>
            </a:r>
            <a:r>
              <a:rPr kumimoji="1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282828"/>
                </a:solidFill>
                <a:effectLst/>
                <a:latin typeface="HY견고딕" pitchFamily="18" charset="-127"/>
                <a:ea typeface="HY견고딕" pitchFamily="18" charset="-127"/>
              </a:rPr>
              <a:t>정부 지분매각 추진내용 </a:t>
            </a:r>
            <a:r>
              <a:rPr kumimoji="1" lang="en-US" altLang="ko-KR" sz="2000" b="0" i="0" u="none" strike="noStrike" cap="none" normalizeH="0" baseline="0" dirty="0" smtClean="0">
                <a:ln>
                  <a:noFill/>
                </a:ln>
                <a:solidFill>
                  <a:srgbClr val="282828"/>
                </a:solidFill>
                <a:effectLst/>
                <a:latin typeface="HY견고딕" pitchFamily="18" charset="-127"/>
                <a:ea typeface="HY견고딕" pitchFamily="18" charset="-127"/>
              </a:rPr>
              <a:t>&gt;</a:t>
            </a: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2000" dirty="0" smtClean="0">
              <a:solidFill>
                <a:srgbClr val="282828"/>
              </a:solidFill>
              <a:latin typeface="굴림" pitchFamily="50" charset="-127"/>
              <a:ea typeface="휴먼명조" pitchFamily="2" charset="-127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2000" b="1" i="0" u="none" strike="noStrike" cap="none" normalizeH="0" baseline="0" dirty="0" smtClean="0">
                <a:ln>
                  <a:noFill/>
                </a:ln>
                <a:solidFill>
                  <a:srgbClr val="282828"/>
                </a:solidFill>
                <a:effectLst/>
                <a:latin typeface="굴림" pitchFamily="50" charset="-127"/>
                <a:ea typeface="휴먼명조" pitchFamily="2" charset="-127"/>
              </a:rPr>
              <a:t>○</a:t>
            </a:r>
            <a:r>
              <a:rPr kumimoji="1" lang="en-US" altLang="ko-K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휴먼명조" pitchFamily="2" charset="-127"/>
              </a:rPr>
              <a:t> </a:t>
            </a:r>
            <a:r>
              <a:rPr kumimoji="1" lang="ko-KR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휴먼명조" pitchFamily="2" charset="-127"/>
              </a:rPr>
              <a:t>공사법 개정 등 선결과제가 완료되면 </a:t>
            </a:r>
            <a:r>
              <a:rPr kumimoji="1" lang="en-US" altLang="ko-K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휴먼명조" pitchFamily="2" charset="-127"/>
                <a:ea typeface="굴림" pitchFamily="50" charset="-127"/>
              </a:rPr>
              <a:t>1</a:t>
            </a:r>
            <a:r>
              <a:rPr kumimoji="1" lang="ko-KR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휴먼명조" pitchFamily="2" charset="-127"/>
              </a:rPr>
              <a:t>단계로 국내 주식시장에 </a:t>
            </a:r>
            <a:r>
              <a:rPr kumimoji="1" lang="en-US" altLang="ko-K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휴먼명조" pitchFamily="2" charset="-127"/>
                <a:ea typeface="굴림" pitchFamily="50" charset="-127"/>
              </a:rPr>
              <a:t>15% </a:t>
            </a: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000" b="1" dirty="0" smtClean="0">
                <a:solidFill>
                  <a:srgbClr val="000000"/>
                </a:solidFill>
                <a:latin typeface="휴먼명조" pitchFamily="2" charset="-127"/>
                <a:ea typeface="굴림" pitchFamily="50" charset="-127"/>
              </a:rPr>
              <a:t>   </a:t>
            </a:r>
            <a:r>
              <a:rPr kumimoji="1" lang="ko-KR" altLang="en-US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휴먼명조" pitchFamily="2" charset="-127"/>
              </a:rPr>
              <a:t>범위내</a:t>
            </a:r>
            <a:r>
              <a:rPr kumimoji="1" lang="ko-KR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휴먼명조" pitchFamily="2" charset="-127"/>
              </a:rPr>
              <a:t> 기업공개</a:t>
            </a:r>
            <a:r>
              <a:rPr kumimoji="1" lang="en-US" altLang="ko-K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휴먼명조" pitchFamily="2" charset="-127"/>
                <a:ea typeface="굴림" pitchFamily="50" charset="-127"/>
              </a:rPr>
              <a:t>(</a:t>
            </a:r>
            <a:r>
              <a:rPr kumimoji="1" lang="ko-KR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휴먼명조" pitchFamily="2" charset="-127"/>
              </a:rPr>
              <a:t>공모방식 매각</a:t>
            </a:r>
            <a:r>
              <a:rPr kumimoji="1" lang="en-US" altLang="ko-K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휴먼명조" pitchFamily="2" charset="-127"/>
                <a:ea typeface="굴림" pitchFamily="50" charset="-127"/>
              </a:rPr>
              <a:t>)</a:t>
            </a:r>
            <a:r>
              <a:rPr kumimoji="1" lang="ko-KR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휴먼명조" pitchFamily="2" charset="-127"/>
              </a:rPr>
              <a:t>를 추진하고</a:t>
            </a:r>
            <a:r>
              <a:rPr kumimoji="1" lang="en-US" altLang="ko-K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휴먼명조" pitchFamily="2" charset="-127"/>
                <a:ea typeface="굴림" pitchFamily="50" charset="-127"/>
              </a:rPr>
              <a:t>,</a:t>
            </a:r>
            <a:endParaRPr kumimoji="1" lang="en-US" altLang="ko-KR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굴림" pitchFamily="50" charset="-127"/>
              </a:rPr>
              <a:t> </a:t>
            </a:r>
            <a:r>
              <a:rPr kumimoji="1" lang="en-US" altLang="ko-K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 </a:t>
            </a:r>
            <a:endParaRPr kumimoji="1" lang="en-US" altLang="ko-KR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000" b="1" i="0" u="none" strike="noStrike" cap="none" normalizeH="0" baseline="0" dirty="0" smtClean="0">
                <a:ln>
                  <a:noFill/>
                </a:ln>
                <a:solidFill>
                  <a:srgbClr val="282828"/>
                </a:solidFill>
                <a:effectLst/>
                <a:latin typeface="굴림" pitchFamily="50" charset="-127"/>
                <a:ea typeface="휴먼명조" pitchFamily="2" charset="-127"/>
              </a:rPr>
              <a:t>○</a:t>
            </a:r>
            <a:r>
              <a:rPr kumimoji="1" lang="en-US" altLang="ko-K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휴먼명조" pitchFamily="2" charset="-127"/>
              </a:rPr>
              <a:t> </a:t>
            </a:r>
            <a:r>
              <a:rPr kumimoji="1" lang="ko-KR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휴먼명조" pitchFamily="2" charset="-127"/>
              </a:rPr>
              <a:t>나머지는</a:t>
            </a:r>
            <a:r>
              <a:rPr kumimoji="1" lang="en-US" altLang="ko-K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휴먼명조" pitchFamily="2" charset="-127"/>
                <a:ea typeface="굴림" pitchFamily="50" charset="-127"/>
              </a:rPr>
              <a:t>(34%) </a:t>
            </a:r>
            <a:r>
              <a:rPr kumimoji="1" lang="ko-KR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휴먼명조" pitchFamily="2" charset="-127"/>
              </a:rPr>
              <a:t>전략적 제휴 등 매각시기 및 시장상황을 고려</a:t>
            </a:r>
            <a:r>
              <a:rPr kumimoji="1" lang="en-US" altLang="ko-K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휴먼명조" pitchFamily="2" charset="-127"/>
                <a:ea typeface="굴림" pitchFamily="50" charset="-127"/>
              </a:rPr>
              <a:t>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000" b="1" dirty="0" smtClean="0">
                <a:solidFill>
                  <a:srgbClr val="000000"/>
                </a:solidFill>
                <a:latin typeface="휴먼명조" pitchFamily="2" charset="-127"/>
                <a:ea typeface="굴림" pitchFamily="50" charset="-127"/>
              </a:rPr>
              <a:t>   </a:t>
            </a:r>
            <a:r>
              <a:rPr kumimoji="1" lang="ko-KR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휴먼명조" pitchFamily="2" charset="-127"/>
              </a:rPr>
              <a:t>추가상장 여부 검토 </a:t>
            </a:r>
            <a:r>
              <a:rPr kumimoji="1" lang="en-US" altLang="ko-K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휴먼명조" pitchFamily="2" charset="-127"/>
                <a:ea typeface="굴림" pitchFamily="50" charset="-127"/>
              </a:rPr>
              <a:t>(</a:t>
            </a:r>
            <a:r>
              <a:rPr kumimoji="1" lang="en-US" altLang="ko-K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굴림" pitchFamily="50" charset="-127"/>
              </a:rPr>
              <a:t>‘</a:t>
            </a:r>
            <a:r>
              <a:rPr kumimoji="1" lang="en-US" altLang="ko-K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휴먼명조" pitchFamily="2" charset="-127"/>
                <a:ea typeface="굴림" pitchFamily="50" charset="-127"/>
              </a:rPr>
              <a:t>09.12.4. </a:t>
            </a:r>
            <a:r>
              <a:rPr kumimoji="1" lang="ko-KR" altLang="en-US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휴먼명조" pitchFamily="2" charset="-127"/>
              </a:rPr>
              <a:t>국토부</a:t>
            </a:r>
            <a:r>
              <a:rPr kumimoji="1" lang="ko-KR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휴먼명조" pitchFamily="2" charset="-127"/>
              </a:rPr>
              <a:t> </a:t>
            </a:r>
            <a:r>
              <a:rPr kumimoji="1" lang="ko-KR" altLang="en-US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휴먼명조" pitchFamily="2" charset="-127"/>
              </a:rPr>
              <a:t>선진화추진위</a:t>
            </a:r>
            <a:r>
              <a:rPr kumimoji="1" lang="ko-KR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휴먼명조" pitchFamily="2" charset="-127"/>
              </a:rPr>
              <a:t> 발표</a:t>
            </a:r>
            <a:r>
              <a:rPr kumimoji="1" lang="en-US" altLang="ko-K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휴먼명조" pitchFamily="2" charset="-127"/>
                <a:ea typeface="굴림" pitchFamily="50" charset="-127"/>
              </a:rPr>
              <a:t>)</a:t>
            </a:r>
            <a:endParaRPr kumimoji="1" lang="en-US" altLang="ko-KR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굴림" pitchFamily="50" charset="-127"/>
              </a:rPr>
              <a:t> </a:t>
            </a:r>
            <a:r>
              <a:rPr kumimoji="1" lang="en-US" altLang="ko-K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 </a:t>
            </a:r>
            <a:endParaRPr kumimoji="1" lang="en-US" altLang="ko-KR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휴먼명조" pitchFamily="2" charset="-127"/>
              </a:rPr>
              <a:t>※ </a:t>
            </a:r>
            <a:r>
              <a:rPr kumimoji="1" lang="ko-KR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휴먼명조" pitchFamily="2" charset="-127"/>
              </a:rPr>
              <a:t>정부 보유지분 </a:t>
            </a:r>
            <a:r>
              <a:rPr kumimoji="1" lang="en-US" altLang="ko-K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휴먼명조" pitchFamily="2" charset="-127"/>
                <a:ea typeface="굴림" pitchFamily="50" charset="-127"/>
              </a:rPr>
              <a:t>51% </a:t>
            </a:r>
            <a:r>
              <a:rPr kumimoji="1" lang="ko-KR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휴먼명조" pitchFamily="2" charset="-127"/>
              </a:rPr>
              <a:t>이상 유지</a:t>
            </a:r>
            <a:r>
              <a:rPr kumimoji="1" lang="en-US" altLang="ko-K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휴먼명조" pitchFamily="2" charset="-127"/>
                <a:ea typeface="굴림" pitchFamily="50" charset="-127"/>
              </a:rPr>
              <a:t>(49% </a:t>
            </a:r>
            <a:r>
              <a:rPr kumimoji="1" lang="ko-KR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휴먼명조" pitchFamily="2" charset="-127"/>
              </a:rPr>
              <a:t>지분 단계적 매각</a:t>
            </a:r>
            <a:r>
              <a:rPr kumimoji="1" lang="en-US" altLang="ko-K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휴먼명조" pitchFamily="2" charset="-127"/>
                <a:ea typeface="굴림" pitchFamily="50" charset="-127"/>
              </a:rPr>
              <a:t>)</a:t>
            </a:r>
            <a:endParaRPr kumimoji="1" lang="en-US" altLang="ko-K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251520" y="2420888"/>
            <a:ext cx="8568952" cy="29523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83568" y="5733256"/>
            <a:ext cx="82809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dirty="0" smtClean="0">
                <a:latin typeface="HY헤드라인M" pitchFamily="18" charset="-127"/>
                <a:ea typeface="HY헤드라인M" pitchFamily="18" charset="-127"/>
              </a:rPr>
              <a:t>확실한 </a:t>
            </a:r>
            <a:r>
              <a:rPr lang="en-US" altLang="ko-KR" sz="2200" dirty="0" smtClean="0">
                <a:latin typeface="HY헤드라인M" pitchFamily="18" charset="-127"/>
                <a:ea typeface="HY헤드라인M" pitchFamily="18" charset="-127"/>
              </a:rPr>
              <a:t>‘</a:t>
            </a:r>
            <a:r>
              <a:rPr lang="ko-KR" altLang="en-US" sz="2200" dirty="0" smtClean="0">
                <a:latin typeface="HY헤드라인M" pitchFamily="18" charset="-127"/>
                <a:ea typeface="HY헤드라인M" pitchFamily="18" charset="-127"/>
              </a:rPr>
              <a:t>민영화의 명분과 목적</a:t>
            </a:r>
            <a:r>
              <a:rPr lang="en-US" altLang="ko-KR" sz="2200" dirty="0" smtClean="0">
                <a:latin typeface="HY헤드라인M" pitchFamily="18" charset="-127"/>
                <a:ea typeface="HY헤드라인M" pitchFamily="18" charset="-127"/>
              </a:rPr>
              <a:t>’</a:t>
            </a:r>
            <a:r>
              <a:rPr lang="ko-KR" altLang="en-US" sz="2200" dirty="0" smtClean="0">
                <a:latin typeface="HY헤드라인M" pitchFamily="18" charset="-127"/>
                <a:ea typeface="HY헤드라인M" pitchFamily="18" charset="-127"/>
              </a:rPr>
              <a:t>으로 </a:t>
            </a:r>
            <a:r>
              <a:rPr lang="en-US" altLang="ko-KR" sz="22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‘</a:t>
            </a:r>
            <a:r>
              <a:rPr lang="ko-KR" altLang="en-US" sz="22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국민설득</a:t>
            </a:r>
            <a:r>
              <a:rPr lang="en-US" altLang="ko-KR" sz="22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22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동의</a:t>
            </a:r>
            <a:r>
              <a:rPr lang="en-US" altLang="ko-KR" sz="22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’ </a:t>
            </a:r>
            <a:r>
              <a:rPr lang="ko-KR" altLang="en-US" sz="22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필요</a:t>
            </a:r>
            <a:endParaRPr lang="ko-KR" altLang="en-US" sz="2200" dirty="0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오른쪽 화살표 6"/>
          <p:cNvSpPr/>
          <p:nvPr/>
        </p:nvSpPr>
        <p:spPr>
          <a:xfrm>
            <a:off x="251520" y="5805264"/>
            <a:ext cx="28803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79512" y="116632"/>
            <a:ext cx="8784976" cy="1284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 latinLnBrk="1">
              <a:lnSpc>
                <a:spcPct val="150000"/>
              </a:lnSpc>
            </a:pPr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인천국제공항</a:t>
            </a:r>
            <a:r>
              <a:rPr lang="en-US" altLang="ko-KR" sz="2800" dirty="0" smtClean="0"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‘세계</a:t>
            </a:r>
            <a:r>
              <a:rPr lang="en-US" altLang="ko-KR" sz="2800" dirty="0" smtClean="0"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위</a:t>
            </a:r>
            <a:r>
              <a:rPr lang="en-US" altLang="ko-KR" sz="2800" dirty="0" smtClean="0"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명예의 전당’칭호 만큼</a:t>
            </a:r>
            <a:endParaRPr lang="en-US" altLang="ko-KR" sz="2800" dirty="0" smtClean="0">
              <a:latin typeface="HY헤드라인M" pitchFamily="18" charset="-127"/>
              <a:ea typeface="HY헤드라인M" pitchFamily="18" charset="-127"/>
            </a:endParaRPr>
          </a:p>
          <a:p>
            <a:pPr algn="ctr" fontAlgn="base" latinLnBrk="1">
              <a:lnSpc>
                <a:spcPct val="150000"/>
              </a:lnSpc>
            </a:pPr>
            <a:r>
              <a:rPr lang="ko-KR" altLang="en-US" sz="28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‘고객만족도’향상 시급</a:t>
            </a:r>
            <a:endParaRPr lang="ko-KR" altLang="en-US" sz="2800" dirty="0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395536" y="2003648"/>
            <a:ext cx="84969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>
              <a:lnSpc>
                <a:spcPct val="200000"/>
              </a:lnSpc>
            </a:pP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① </a:t>
            </a:r>
            <a:r>
              <a:rPr lang="ko-KR" altLang="en-US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승객 편의시설 부족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–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중국 상해 </a:t>
            </a:r>
            <a:r>
              <a:rPr lang="ko-KR" altLang="en-US" sz="2000" dirty="0" err="1" smtClean="0">
                <a:latin typeface="HY견고딕" pitchFamily="18" charset="-127"/>
                <a:ea typeface="HY견고딕" pitchFamily="18" charset="-127"/>
              </a:rPr>
              <a:t>푸동공항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홍콩 </a:t>
            </a:r>
            <a:r>
              <a:rPr lang="ko-KR" altLang="en-US" sz="2000" dirty="0" err="1" smtClean="0">
                <a:latin typeface="HY견고딕" pitchFamily="18" charset="-127"/>
                <a:ea typeface="HY견고딕" pitchFamily="18" charset="-127"/>
              </a:rPr>
              <a:t>첵랍콕공항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 보다 </a:t>
            </a:r>
          </a:p>
          <a:p>
            <a:pPr fontAlgn="base" latinLnBrk="1">
              <a:lnSpc>
                <a:spcPct val="200000"/>
              </a:lnSpc>
            </a:pP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② </a:t>
            </a:r>
            <a:r>
              <a:rPr lang="ko-KR" altLang="en-US" sz="2000" dirty="0" err="1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항공여객수</a:t>
            </a:r>
            <a:r>
              <a:rPr lang="ko-KR" altLang="en-US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부족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–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북경 수도공항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sz="2000" dirty="0" err="1" smtClean="0">
                <a:latin typeface="HY견고딕" pitchFamily="18" charset="-127"/>
                <a:ea typeface="HY견고딕" pitchFamily="18" charset="-127"/>
              </a:rPr>
              <a:t>푸동공항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sz="2000" dirty="0" err="1" smtClean="0">
                <a:latin typeface="HY견고딕" pitchFamily="18" charset="-127"/>
                <a:ea typeface="HY견고딕" pitchFamily="18" charset="-127"/>
              </a:rPr>
              <a:t>싱가폴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000" dirty="0" err="1" smtClean="0">
                <a:latin typeface="HY견고딕" pitchFamily="18" charset="-127"/>
                <a:ea typeface="HY견고딕" pitchFamily="18" charset="-127"/>
              </a:rPr>
              <a:t>창이공항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 보다</a:t>
            </a:r>
          </a:p>
          <a:p>
            <a:pPr fontAlgn="base" latinLnBrk="1">
              <a:lnSpc>
                <a:spcPct val="200000"/>
              </a:lnSpc>
            </a:pP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③ </a:t>
            </a:r>
            <a:r>
              <a:rPr lang="ko-KR" altLang="en-US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글로벌 네트워크 </a:t>
            </a:r>
            <a:r>
              <a:rPr lang="en-US" altLang="ko-KR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: </a:t>
            </a:r>
            <a:r>
              <a:rPr lang="ko-KR" altLang="en-US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취항항공사 부족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–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북경 수도공항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sz="2000" dirty="0" err="1" smtClean="0">
                <a:latin typeface="HY견고딕" pitchFamily="18" charset="-127"/>
                <a:ea typeface="HY견고딕" pitchFamily="18" charset="-127"/>
              </a:rPr>
              <a:t>창이공항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 보다</a:t>
            </a:r>
          </a:p>
          <a:p>
            <a:pPr fontAlgn="base" latinLnBrk="1">
              <a:lnSpc>
                <a:spcPct val="200000"/>
              </a:lnSpc>
            </a:pP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④ </a:t>
            </a:r>
            <a:r>
              <a:rPr lang="ko-KR" altLang="en-US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글로벌 네트워크 </a:t>
            </a:r>
            <a:r>
              <a:rPr lang="en-US" altLang="ko-KR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: </a:t>
            </a:r>
            <a:r>
              <a:rPr lang="ko-KR" altLang="en-US" sz="2000" dirty="0" err="1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취항도시수</a:t>
            </a:r>
            <a:r>
              <a:rPr lang="ko-KR" altLang="en-US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부족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–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북경 수도공항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sz="2000" dirty="0" err="1" smtClean="0">
                <a:latin typeface="HY견고딕" pitchFamily="18" charset="-127"/>
                <a:ea typeface="HY견고딕" pitchFamily="18" charset="-127"/>
              </a:rPr>
              <a:t>창이공항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 보다</a:t>
            </a:r>
            <a:endParaRPr lang="ko-KR" altLang="en-US" sz="20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323528" y="1931640"/>
            <a:ext cx="8640960" cy="28803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611560" y="5099992"/>
            <a:ext cx="8388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ko-KR" altLang="en-US" sz="24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도전 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받고 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있는 세계최고의 인천공항 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– </a:t>
            </a:r>
            <a:r>
              <a:rPr lang="ko-KR" altLang="en-US" sz="24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끊임없는 개선 필요</a:t>
            </a:r>
            <a:endParaRPr lang="ko-KR" altLang="en-US" sz="2400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오른쪽 화살표 7"/>
          <p:cNvSpPr/>
          <p:nvPr/>
        </p:nvSpPr>
        <p:spPr>
          <a:xfrm>
            <a:off x="323528" y="5172000"/>
            <a:ext cx="28803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467544" y="188640"/>
            <a:ext cx="842493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ko-KR" altLang="en-US" sz="2600" dirty="0" smtClean="0">
                <a:latin typeface="HY헤드라인M" pitchFamily="18" charset="-127"/>
                <a:ea typeface="HY헤드라인M" pitchFamily="18" charset="-127"/>
              </a:rPr>
              <a:t>세계 최우수공항</a:t>
            </a:r>
            <a:r>
              <a:rPr lang="en-US" altLang="ko-KR" sz="2600" dirty="0" smtClean="0"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2600" dirty="0" smtClean="0">
                <a:latin typeface="HY헤드라인M" pitchFamily="18" charset="-127"/>
                <a:ea typeface="HY헤드라인M" pitchFamily="18" charset="-127"/>
              </a:rPr>
              <a:t>명예의 전당의</a:t>
            </a:r>
            <a:r>
              <a:rPr lang="ko-KR" altLang="en-US" sz="26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‘불편한 서비스 진실’</a:t>
            </a:r>
            <a:endParaRPr lang="ko-KR" altLang="en-US" sz="2600" dirty="0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179512" y="1225174"/>
            <a:ext cx="87849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 latinLnBrk="1"/>
            <a:r>
              <a:rPr lang="ko-KR" altLang="en-US" sz="2200" dirty="0" smtClean="0">
                <a:latin typeface="HY견고딕" pitchFamily="18" charset="-127"/>
                <a:ea typeface="HY견고딕" pitchFamily="18" charset="-127"/>
              </a:rPr>
              <a:t>인천공항</a:t>
            </a:r>
            <a:r>
              <a:rPr lang="en-US" altLang="ko-KR" sz="22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2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정수 일반 </a:t>
            </a:r>
            <a:r>
              <a:rPr lang="ko-KR" altLang="en-US" sz="2200" dirty="0" err="1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음용시설</a:t>
            </a:r>
            <a:r>
              <a:rPr lang="ko-KR" altLang="en-US" sz="22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3200" dirty="0" smtClean="0">
                <a:latin typeface="HY견고딕" pitchFamily="18" charset="-127"/>
                <a:ea typeface="HY견고딕" pitchFamily="18" charset="-127"/>
              </a:rPr>
              <a:t>對</a:t>
            </a:r>
            <a:r>
              <a:rPr lang="ko-KR" altLang="en-US" sz="22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200" dirty="0" err="1" smtClean="0">
                <a:latin typeface="HY견고딕" pitchFamily="18" charset="-127"/>
                <a:ea typeface="HY견고딕" pitchFamily="18" charset="-127"/>
              </a:rPr>
              <a:t>푸동공항</a:t>
            </a:r>
            <a:r>
              <a:rPr lang="ko-KR" altLang="en-US" sz="22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‘냉</a:t>
            </a:r>
            <a:r>
              <a:rPr lang="en-US" altLang="ko-KR" sz="22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sz="22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온</a:t>
            </a:r>
            <a:r>
              <a:rPr lang="en-US" altLang="ko-KR" sz="22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sz="22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열 정수기’</a:t>
            </a:r>
            <a:endParaRPr lang="ko-KR" altLang="en-US" sz="2200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14337" name="_x140636344" descr="EMB000003a043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2963" y="7823200"/>
            <a:ext cx="2865437" cy="2109788"/>
          </a:xfrm>
          <a:prstGeom prst="rect">
            <a:avLst/>
          </a:prstGeom>
          <a:noFill/>
        </p:spPr>
      </p:pic>
      <p:pic>
        <p:nvPicPr>
          <p:cNvPr id="14339" name="_x159911648" descr="EMB000003a043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2963" y="7823200"/>
            <a:ext cx="2865437" cy="2109788"/>
          </a:xfrm>
          <a:prstGeom prst="rect">
            <a:avLst/>
          </a:prstGeom>
          <a:noFill/>
        </p:spPr>
      </p:pic>
      <p:pic>
        <p:nvPicPr>
          <p:cNvPr id="14341" name="_x140575824" descr="EMB000003a043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2963" y="7823200"/>
            <a:ext cx="2865437" cy="2109788"/>
          </a:xfrm>
          <a:prstGeom prst="rect">
            <a:avLst/>
          </a:prstGeom>
          <a:noFill/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55982" y="2204864"/>
            <a:ext cx="468052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206" y="4437112"/>
            <a:ext cx="2952328" cy="2276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타원 12"/>
          <p:cNvSpPr/>
          <p:nvPr/>
        </p:nvSpPr>
        <p:spPr>
          <a:xfrm>
            <a:off x="4451518" y="2996952"/>
            <a:ext cx="1368152" cy="1298213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4062" y="2204864"/>
            <a:ext cx="3726414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직선 화살표 연결선 14"/>
          <p:cNvCxnSpPr>
            <a:stCxn id="13" idx="5"/>
          </p:cNvCxnSpPr>
          <p:nvPr/>
        </p:nvCxnSpPr>
        <p:spPr>
          <a:xfrm rot="16200000" flipH="1">
            <a:off x="5625972" y="4098382"/>
            <a:ext cx="332066" cy="34539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모서리가 둥근 직사각형 15"/>
          <p:cNvSpPr/>
          <p:nvPr/>
        </p:nvSpPr>
        <p:spPr>
          <a:xfrm>
            <a:off x="179512" y="1153166"/>
            <a:ext cx="8640960" cy="7200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79512" y="260648"/>
            <a:ext cx="89644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 latinLnBrk="1"/>
            <a:r>
              <a:rPr lang="ko-KR" altLang="en-US" sz="28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노트북</a:t>
            </a:r>
            <a:r>
              <a:rPr lang="en-US" altLang="ko-KR" sz="28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/</a:t>
            </a:r>
            <a:r>
              <a:rPr lang="ko-KR" altLang="en-US" sz="28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휴대폰 충전시설</a:t>
            </a:r>
            <a:endParaRPr lang="en-US" altLang="ko-KR" sz="2800" dirty="0" smtClean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  <a:p>
            <a:pPr algn="ctr" fontAlgn="base" latinLnBrk="1"/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인천공항 </a:t>
            </a: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‘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불편한 </a:t>
            </a:r>
            <a:r>
              <a:rPr lang="ko-KR" altLang="en-US" sz="2800" dirty="0" err="1" smtClean="0">
                <a:latin typeface="HY견고딕" pitchFamily="18" charset="-127"/>
                <a:ea typeface="HY견고딕" pitchFamily="18" charset="-127"/>
              </a:rPr>
              <a:t>띄엄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’</a:t>
            </a:r>
            <a:r>
              <a:rPr lang="ko-KR" altLang="en-US" sz="3600" dirty="0" smtClean="0">
                <a:latin typeface="HY견고딕" pitchFamily="18" charset="-127"/>
                <a:ea typeface="HY견고딕" pitchFamily="18" charset="-127"/>
              </a:rPr>
              <a:t>對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  </a:t>
            </a:r>
            <a:r>
              <a:rPr lang="ko-KR" altLang="en-US" sz="2800" dirty="0" err="1" smtClean="0">
                <a:latin typeface="HY견고딕" pitchFamily="18" charset="-127"/>
                <a:ea typeface="HY견고딕" pitchFamily="18" charset="-127"/>
              </a:rPr>
              <a:t>푸동공항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‘편리한 곳곳’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232444" y="1974031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altLang="ko-KR" sz="2400" b="1" dirty="0" smtClean="0">
                <a:latin typeface="HY울릉도M" pitchFamily="18" charset="-127"/>
                <a:ea typeface="HY울릉도M" pitchFamily="18" charset="-127"/>
              </a:rPr>
              <a:t>[ </a:t>
            </a:r>
            <a:r>
              <a:rPr lang="ko-KR" altLang="en-US" sz="2400" b="1" dirty="0" smtClean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중국 상해 </a:t>
            </a:r>
            <a:r>
              <a:rPr lang="ko-KR" altLang="en-US" sz="2400" b="1" dirty="0" err="1" smtClean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푸동</a:t>
            </a:r>
            <a:r>
              <a:rPr lang="ko-KR" altLang="en-US" sz="2400" b="1" dirty="0" smtClean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 공항 </a:t>
            </a:r>
            <a:r>
              <a:rPr lang="ko-KR" altLang="en-US" sz="2400" b="1" dirty="0" smtClean="0">
                <a:latin typeface="HY울릉도M" pitchFamily="18" charset="-127"/>
                <a:ea typeface="HY울릉도M" pitchFamily="18" charset="-127"/>
              </a:rPr>
              <a:t>탑승동內 노트북 및 휴대폰 충전시설 </a:t>
            </a:r>
            <a:r>
              <a:rPr lang="en-US" altLang="ko-KR" sz="2400" b="1" dirty="0" smtClean="0">
                <a:latin typeface="HY울릉도M" pitchFamily="18" charset="-127"/>
                <a:ea typeface="HY울릉도M" pitchFamily="18" charset="-127"/>
              </a:rPr>
              <a:t>]</a:t>
            </a:r>
            <a:endParaRPr lang="ko-KR" altLang="en-US" sz="2400" b="1" dirty="0">
              <a:latin typeface="HY울릉도M" pitchFamily="18" charset="-127"/>
              <a:ea typeface="HY울릉도M" pitchFamily="18" charset="-127"/>
            </a:endParaRP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708920"/>
            <a:ext cx="432048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타원 5"/>
          <p:cNvSpPr/>
          <p:nvPr/>
        </p:nvSpPr>
        <p:spPr>
          <a:xfrm>
            <a:off x="1403648" y="3212976"/>
            <a:ext cx="1944216" cy="1944216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708920"/>
            <a:ext cx="439962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모서리가 둥근 직사각형 7"/>
          <p:cNvSpPr/>
          <p:nvPr/>
        </p:nvSpPr>
        <p:spPr>
          <a:xfrm>
            <a:off x="107504" y="116632"/>
            <a:ext cx="8856984" cy="13681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260648"/>
            <a:ext cx="86409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 latinLnBrk="1"/>
            <a:r>
              <a:rPr lang="ko-KR" altLang="en-US" sz="28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자동 음료 판매기</a:t>
            </a:r>
            <a:endParaRPr lang="en-US" altLang="ko-KR" sz="2800" dirty="0" smtClean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  <a:p>
            <a:pPr algn="ctr" fontAlgn="base" latinLnBrk="1"/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인천공항‘인색’ </a:t>
            </a:r>
            <a:r>
              <a:rPr lang="ko-KR" altLang="en-US" sz="3600" dirty="0" smtClean="0">
                <a:latin typeface="HY견고딕" pitchFamily="18" charset="-127"/>
                <a:ea typeface="HY견고딕" pitchFamily="18" charset="-127"/>
              </a:rPr>
              <a:t>對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  </a:t>
            </a:r>
            <a:r>
              <a:rPr lang="ko-KR" altLang="en-US" sz="2800" dirty="0" err="1" smtClean="0">
                <a:latin typeface="HY견고딕" pitchFamily="18" charset="-127"/>
                <a:ea typeface="HY견고딕" pitchFamily="18" charset="-127"/>
              </a:rPr>
              <a:t>푸동공항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‘풍부’ 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755576" y="1772816"/>
            <a:ext cx="7776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altLang="ko-KR" sz="2000" b="1" dirty="0" smtClean="0">
                <a:latin typeface="HY울릉도M" pitchFamily="18" charset="-127"/>
                <a:ea typeface="HY울릉도M" pitchFamily="18" charset="-127"/>
              </a:rPr>
              <a:t>[ </a:t>
            </a:r>
            <a:r>
              <a:rPr lang="ko-KR" altLang="en-US" sz="2000" b="1" dirty="0" smtClean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중국 </a:t>
            </a:r>
            <a:r>
              <a:rPr lang="en-US" altLang="ko-KR" sz="2000" b="1" dirty="0" err="1" smtClean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상해</a:t>
            </a:r>
            <a:r>
              <a:rPr lang="en-US" altLang="ko-KR" sz="2000" b="1" dirty="0" smtClean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 </a:t>
            </a:r>
            <a:r>
              <a:rPr lang="en-US" altLang="ko-KR" sz="2000" b="1" dirty="0" err="1" smtClean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푸동공항</a:t>
            </a:r>
            <a:r>
              <a:rPr lang="en-US" altLang="ko-KR" sz="2000" b="1" dirty="0" smtClean="0">
                <a:latin typeface="HY울릉도M" pitchFamily="18" charset="-127"/>
                <a:ea typeface="HY울릉도M" pitchFamily="18" charset="-127"/>
              </a:rPr>
              <a:t> </a:t>
            </a:r>
            <a:r>
              <a:rPr lang="en-US" altLang="ko-KR" sz="2000" b="1" dirty="0" err="1" smtClean="0">
                <a:latin typeface="HY울릉도M" pitchFamily="18" charset="-127"/>
                <a:ea typeface="HY울릉도M" pitchFamily="18" charset="-127"/>
              </a:rPr>
              <a:t>탑승동內</a:t>
            </a:r>
            <a:r>
              <a:rPr lang="en-US" altLang="ko-KR" sz="2000" b="1" dirty="0" smtClean="0">
                <a:latin typeface="HY울릉도M" pitchFamily="18" charset="-127"/>
                <a:ea typeface="HY울릉도M" pitchFamily="18" charset="-127"/>
              </a:rPr>
              <a:t> </a:t>
            </a:r>
            <a:r>
              <a:rPr lang="en-US" altLang="ko-KR" sz="2000" b="1" dirty="0" err="1" smtClean="0">
                <a:latin typeface="HY울릉도M" pitchFamily="18" charset="-127"/>
                <a:ea typeface="HY울릉도M" pitchFamily="18" charset="-127"/>
              </a:rPr>
              <a:t>음료자동판매기</a:t>
            </a:r>
            <a:r>
              <a:rPr lang="en-US" altLang="ko-KR" sz="2000" b="1" dirty="0" smtClean="0">
                <a:latin typeface="HY울릉도M" pitchFamily="18" charset="-127"/>
                <a:ea typeface="HY울릉도M" pitchFamily="18" charset="-127"/>
              </a:rPr>
              <a:t> </a:t>
            </a:r>
            <a:r>
              <a:rPr lang="en-US" altLang="ko-KR" sz="2000" b="1" dirty="0" err="1" smtClean="0">
                <a:latin typeface="HY울릉도M" pitchFamily="18" charset="-127"/>
                <a:ea typeface="HY울릉도M" pitchFamily="18" charset="-127"/>
              </a:rPr>
              <a:t>설치</a:t>
            </a:r>
            <a:r>
              <a:rPr lang="en-US" altLang="ko-KR" sz="2000" b="1" dirty="0" smtClean="0">
                <a:latin typeface="HY울릉도M" pitchFamily="18" charset="-127"/>
                <a:ea typeface="HY울릉도M" pitchFamily="18" charset="-127"/>
              </a:rPr>
              <a:t> </a:t>
            </a:r>
            <a:r>
              <a:rPr lang="en-US" altLang="ko-KR" sz="2000" b="1" dirty="0" err="1" smtClean="0">
                <a:latin typeface="HY울릉도M" pitchFamily="18" charset="-127"/>
                <a:ea typeface="HY울릉도M" pitchFamily="18" charset="-127"/>
              </a:rPr>
              <a:t>사진</a:t>
            </a:r>
            <a:r>
              <a:rPr lang="en-US" altLang="ko-KR" sz="2000" b="1" dirty="0" smtClean="0">
                <a:latin typeface="HY울릉도M" pitchFamily="18" charset="-127"/>
                <a:ea typeface="HY울릉도M" pitchFamily="18" charset="-127"/>
              </a:rPr>
              <a:t> ]</a:t>
            </a:r>
            <a:endParaRPr lang="en-US" altLang="ko-KR" sz="2000" b="1" dirty="0">
              <a:latin typeface="HY울릉도M" pitchFamily="18" charset="-127"/>
              <a:ea typeface="HY울릉도M" pitchFamily="18" charset="-127"/>
            </a:endParaRPr>
          </a:p>
        </p:txBody>
      </p:sp>
      <p:pic>
        <p:nvPicPr>
          <p:cNvPr id="12289" name="_x154481696" descr="EMB000003a0438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348880"/>
            <a:ext cx="8096663" cy="4248472"/>
          </a:xfrm>
          <a:prstGeom prst="rect">
            <a:avLst/>
          </a:prstGeom>
          <a:noFill/>
        </p:spPr>
      </p:pic>
      <p:sp>
        <p:nvSpPr>
          <p:cNvPr id="5" name="모서리가 둥근 직사각형 4"/>
          <p:cNvSpPr/>
          <p:nvPr/>
        </p:nvSpPr>
        <p:spPr>
          <a:xfrm>
            <a:off x="467544" y="116632"/>
            <a:ext cx="8208912" cy="13681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eenWave_BusPresentation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23AB631-2C77-48E2-965F-5E9DD099092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GreenWave_BusPresentation</Template>
  <TotalTime>326</TotalTime>
  <Words>1071</Words>
  <Application>Microsoft Office PowerPoint</Application>
  <PresentationFormat>화면 슬라이드 쇼(4:3)</PresentationFormat>
  <Paragraphs>170</Paragraphs>
  <Slides>18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18</vt:i4>
      </vt:variant>
    </vt:vector>
  </HeadingPairs>
  <TitlesOfParts>
    <vt:vector size="20" baseType="lpstr">
      <vt:lpstr>GreenWave_BusPresentation</vt:lpstr>
      <vt:lpstr>Custom Design</vt:lpstr>
      <vt:lpstr>2012년도 인천국제공항공사 국정감사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[Business Communication]</dc:title>
  <dc:creator>USER</dc:creator>
  <cp:keywords/>
  <cp:lastModifiedBy>ASSEMBLY</cp:lastModifiedBy>
  <cp:revision>46</cp:revision>
  <dcterms:created xsi:type="dcterms:W3CDTF">2012-07-05T05:30:17Z</dcterms:created>
  <dcterms:modified xsi:type="dcterms:W3CDTF">2012-10-16T00:47:03Z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TC103853799990</vt:lpwstr>
  </property>
</Properties>
</file>