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haansoftxlsx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handoutMasterIdLst>
    <p:handoutMasterId r:id="rId30"/>
  </p:handoutMasterIdLst>
  <p:sldIdLst>
    <p:sldId id="282" r:id="rId4"/>
    <p:sldId id="279" r:id="rId5"/>
    <p:sldId id="280" r:id="rId6"/>
    <p:sldId id="281" r:id="rId7"/>
    <p:sldId id="299" r:id="rId8"/>
    <p:sldId id="300" r:id="rId9"/>
    <p:sldId id="283" r:id="rId10"/>
    <p:sldId id="293" r:id="rId11"/>
    <p:sldId id="301" r:id="rId12"/>
    <p:sldId id="284" r:id="rId13"/>
    <p:sldId id="285" r:id="rId14"/>
    <p:sldId id="286" r:id="rId15"/>
    <p:sldId id="302" r:id="rId16"/>
    <p:sldId id="287" r:id="rId17"/>
    <p:sldId id="288" r:id="rId18"/>
    <p:sldId id="289" r:id="rId19"/>
    <p:sldId id="290" r:id="rId20"/>
    <p:sldId id="303" r:id="rId21"/>
    <p:sldId id="291" r:id="rId22"/>
    <p:sldId id="292" r:id="rId23"/>
    <p:sldId id="304" r:id="rId24"/>
    <p:sldId id="305" r:id="rId25"/>
    <p:sldId id="306" r:id="rId26"/>
    <p:sldId id="307" r:id="rId27"/>
    <p:sldId id="308" r:id="rId28"/>
    <p:sldId id="297" r:id="rId29"/>
  </p:sldIdLst>
  <p:sldSz cx="9144000" cy="6858000" type="screen4x3"/>
  <p:notesSz cx="6789738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0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2" autoAdjust="0"/>
    <p:restoredTop sz="94660"/>
  </p:normalViewPr>
  <p:slideViewPr>
    <p:cSldViewPr>
      <p:cViewPr varScale="1">
        <p:scale>
          <a:sx n="68" d="100"/>
          <a:sy n="68" d="100"/>
        </p:scale>
        <p:origin x="-13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2070" y="-84"/>
      </p:cViewPr>
      <p:guideLst>
        <p:guide orient="horz" pos="3128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222222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2007_Workbook333333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4281166399407E-2"/>
          <c:y val="7.3693813432494454E-2"/>
          <c:w val="0.78105210532163027"/>
          <c:h val="0.89397481162223835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4.9022822439591288E-2"/>
                  <c:y val="0.14459769992876609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600" b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0~3</a:t>
                    </a:r>
                    <a:r>
                      <a:rPr lang="ko-KR" altLang="en-US" sz="1600" b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시</a:t>
                    </a:r>
                    <a:endParaRPr lang="en-US" altLang="ko-KR" sz="1600" b="1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r>
                      <a:rPr lang="en-US" altLang="en-US" sz="1600" b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362</a:t>
                    </a:r>
                    <a:r>
                      <a:rPr lang="ko-KR" altLang="en-US" sz="1600" b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건</a:t>
                    </a:r>
                    <a:endParaRPr lang="en-US" altLang="en-US" sz="16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2247690071473542"/>
                  <c:y val="5.6869594898812464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3~6</a:t>
                    </a:r>
                    <a:r>
                      <a:rPr lang="ko-KR" altLang="en-US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시</a:t>
                    </a:r>
                    <a:endParaRPr lang="en-US" altLang="ko-KR" sz="16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r>
                      <a:rPr lang="en-US" altLang="en-US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489</a:t>
                    </a:r>
                    <a:r>
                      <a:rPr lang="ko-KR" altLang="en-US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건</a:t>
                    </a:r>
                    <a:endParaRPr lang="en-US" alt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3373433044476551"/>
                  <c:y val="-0.12576252492413117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6~9</a:t>
                    </a:r>
                    <a:r>
                      <a:rPr lang="ko-KR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시</a:t>
                    </a:r>
                    <a:endParaRPr lang="en-US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r>
                      <a:rPr lang="en-US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533</a:t>
                    </a:r>
                    <a:r>
                      <a:rPr lang="ko-KR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건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9932646372625306E-2"/>
                  <c:y val="-0.26662150842888804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9~12</a:t>
                    </a:r>
                    <a:r>
                      <a:rPr lang="ko-KR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시</a:t>
                    </a:r>
                    <a:endParaRPr lang="en-US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r>
                      <a:rPr lang="en-US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528</a:t>
                    </a:r>
                    <a:r>
                      <a:rPr lang="ko-KR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건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3927306688145771"/>
                  <c:y val="-0.19121632684087753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12~15</a:t>
                    </a:r>
                    <a:r>
                      <a:rPr lang="ko-KR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시</a:t>
                    </a:r>
                    <a:endParaRPr lang="en-US" b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r>
                      <a:rPr lang="en-US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625</a:t>
                    </a:r>
                    <a:r>
                      <a:rPr lang="ko-KR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건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291909060251909"/>
                  <c:y val="2.658405601991936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600" b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15~18</a:t>
                    </a:r>
                    <a:r>
                      <a:rPr lang="ko-KR" altLang="en-US" sz="1600" b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시</a:t>
                    </a:r>
                    <a:endParaRPr lang="en-US" altLang="ko-KR" sz="1600" b="1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r>
                      <a:rPr lang="en-US" altLang="en-US" sz="1600" b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518</a:t>
                    </a:r>
                    <a:r>
                      <a:rPr lang="ko-KR" altLang="en-US" sz="1600" b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건</a:t>
                    </a:r>
                    <a:endParaRPr lang="en-US" altLang="en-US" sz="16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0772900233307416"/>
                  <c:y val="6.9555137148504018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600" b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18~21</a:t>
                    </a:r>
                    <a:r>
                      <a:rPr lang="ko-KR" altLang="en-US" sz="1600" b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시</a:t>
                    </a:r>
                    <a:endParaRPr lang="en-US" altLang="ko-KR" sz="1600" b="1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r>
                      <a:rPr lang="en-US" altLang="en-US" sz="1600" b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308</a:t>
                    </a:r>
                    <a:r>
                      <a:rPr lang="ko-KR" altLang="en-US" sz="1600" b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건</a:t>
                    </a:r>
                    <a:endParaRPr lang="en-US" altLang="en-US" sz="16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6.7914907602858982E-2"/>
                  <c:y val="0.1104394833322613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600" b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21~24</a:t>
                    </a:r>
                    <a:r>
                      <a:rPr lang="ko-KR" altLang="en-US" sz="1600" b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시</a:t>
                    </a:r>
                    <a:endParaRPr lang="en-US" altLang="ko-KR" sz="1600" b="1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r>
                      <a:rPr lang="en-US" altLang="en-US" sz="1600" b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292</a:t>
                    </a:r>
                    <a:r>
                      <a:rPr lang="ko-KR" altLang="en-US" sz="1600" b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건</a:t>
                    </a:r>
                    <a:endParaRPr lang="en-US" altLang="en-US" sz="16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Sheet1!$A$2:$A$9</c:f>
              <c:strCache>
                <c:ptCount val="8"/>
                <c:pt idx="0">
                  <c:v>0~3시</c:v>
                </c:pt>
                <c:pt idx="1">
                  <c:v>3~6시</c:v>
                </c:pt>
                <c:pt idx="2">
                  <c:v>6~9시</c:v>
                </c:pt>
                <c:pt idx="3">
                  <c:v>9~12시</c:v>
                </c:pt>
                <c:pt idx="4">
                  <c:v>12~15시</c:v>
                </c:pt>
                <c:pt idx="5">
                  <c:v>15~18시</c:v>
                </c:pt>
                <c:pt idx="6">
                  <c:v>18~21시</c:v>
                </c:pt>
                <c:pt idx="7">
                  <c:v>21~24시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362</c:v>
                </c:pt>
                <c:pt idx="1">
                  <c:v>489</c:v>
                </c:pt>
                <c:pt idx="2">
                  <c:v>533</c:v>
                </c:pt>
                <c:pt idx="3">
                  <c:v>528</c:v>
                </c:pt>
                <c:pt idx="4">
                  <c:v>625</c:v>
                </c:pt>
                <c:pt idx="5">
                  <c:v>518</c:v>
                </c:pt>
                <c:pt idx="6">
                  <c:v>308</c:v>
                </c:pt>
                <c:pt idx="7">
                  <c:v>292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9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0070C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Sheet1!$A$2:$A$13</c:f>
              <c:strCache>
                <c:ptCount val="12"/>
                <c:pt idx="0">
                  <c:v>1월</c:v>
                </c:pt>
                <c:pt idx="1">
                  <c:v>2월</c:v>
                </c:pt>
                <c:pt idx="2">
                  <c:v>3월</c:v>
                </c:pt>
                <c:pt idx="3">
                  <c:v>4월</c:v>
                </c:pt>
                <c:pt idx="4">
                  <c:v>5월</c:v>
                </c:pt>
                <c:pt idx="5">
                  <c:v>6월</c:v>
                </c:pt>
                <c:pt idx="6">
                  <c:v>7월</c:v>
                </c:pt>
                <c:pt idx="7">
                  <c:v>8월</c:v>
                </c:pt>
                <c:pt idx="8">
                  <c:v>9월</c:v>
                </c:pt>
                <c:pt idx="9">
                  <c:v>10월</c:v>
                </c:pt>
                <c:pt idx="10">
                  <c:v>11월</c:v>
                </c:pt>
                <c:pt idx="11">
                  <c:v>12월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267</c:v>
                </c:pt>
                <c:pt idx="1">
                  <c:v>230</c:v>
                </c:pt>
                <c:pt idx="2">
                  <c:v>236</c:v>
                </c:pt>
                <c:pt idx="3">
                  <c:v>274</c:v>
                </c:pt>
                <c:pt idx="4">
                  <c:v>324</c:v>
                </c:pt>
                <c:pt idx="5">
                  <c:v>367</c:v>
                </c:pt>
                <c:pt idx="6">
                  <c:v>353</c:v>
                </c:pt>
                <c:pt idx="7">
                  <c:v>358</c:v>
                </c:pt>
                <c:pt idx="8">
                  <c:v>319</c:v>
                </c:pt>
                <c:pt idx="9">
                  <c:v>340</c:v>
                </c:pt>
                <c:pt idx="10">
                  <c:v>279</c:v>
                </c:pt>
                <c:pt idx="11">
                  <c:v>308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869504"/>
        <c:axId val="22871040"/>
      </c:barChart>
      <c:catAx>
        <c:axId val="228695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ko-KR"/>
          </a:p>
        </c:txPr>
        <c:crossAx val="22871040"/>
        <c:crosses val="autoZero"/>
        <c:auto val="1"/>
        <c:lblAlgn val="ctr"/>
        <c:lblOffset val="100"/>
        <c:noMultiLvlLbl val="0"/>
      </c:catAx>
      <c:valAx>
        <c:axId val="2287104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ko-KR"/>
          </a:p>
        </c:txPr>
        <c:crossAx val="22869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5947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FF8FC-8473-4DFD-87CC-D576DA80B410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22161-F0FA-48FB-AB7F-FA9B9B1E1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12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8054975" y="0"/>
            <a:ext cx="1089025" cy="266316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105"/>
          <p:cNvSpPr>
            <a:spLocks/>
          </p:cNvSpPr>
          <p:nvPr userDrawn="1"/>
        </p:nvSpPr>
        <p:spPr bwMode="auto">
          <a:xfrm>
            <a:off x="1295400" y="5715000"/>
            <a:ext cx="6858000" cy="9144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30000"/>
                </a:schemeClr>
              </a:gs>
              <a:gs pos="50000">
                <a:schemeClr val="accent2"/>
              </a:gs>
              <a:gs pos="100000">
                <a:schemeClr val="bg1">
                  <a:alpha val="3000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 rot="10800000">
            <a:off x="0" y="4520045"/>
            <a:ext cx="2057400" cy="2337955"/>
            <a:chOff x="7467600" y="0"/>
            <a:chExt cx="1676400" cy="1905000"/>
          </a:xfrm>
        </p:grpSpPr>
        <p:sp>
          <p:nvSpPr>
            <p:cNvPr id="16" name="Teardrop 15"/>
            <p:cNvSpPr/>
            <p:nvPr userDrawn="1"/>
          </p:nvSpPr>
          <p:spPr>
            <a:xfrm>
              <a:off x="7620000" y="381000"/>
              <a:ext cx="1524000" cy="1524000"/>
            </a:xfrm>
            <a:prstGeom prst="teardrop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ardrop 14"/>
            <p:cNvSpPr/>
            <p:nvPr userDrawn="1"/>
          </p:nvSpPr>
          <p:spPr>
            <a:xfrm>
              <a:off x="7467600" y="0"/>
              <a:ext cx="1143000" cy="1143000"/>
            </a:xfrm>
            <a:prstGeom prst="teardrop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ardrop 13"/>
            <p:cNvSpPr/>
            <p:nvPr userDrawn="1"/>
          </p:nvSpPr>
          <p:spPr>
            <a:xfrm>
              <a:off x="7772400" y="0"/>
              <a:ext cx="1371600" cy="1371600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 userDrawn="1"/>
        </p:nvGrpSpPr>
        <p:grpSpPr>
          <a:xfrm>
            <a:off x="6781801" y="3975905"/>
            <a:ext cx="2033178" cy="2590798"/>
            <a:chOff x="5123427" y="2586247"/>
            <a:chExt cx="3113140" cy="3966952"/>
          </a:xfrm>
        </p:grpSpPr>
        <p:sp>
          <p:nvSpPr>
            <p:cNvPr id="1034" name="Freeform 10"/>
            <p:cNvSpPr>
              <a:spLocks/>
            </p:cNvSpPr>
            <p:nvPr userDrawn="1"/>
          </p:nvSpPr>
          <p:spPr bwMode="auto">
            <a:xfrm>
              <a:off x="5123427" y="2633869"/>
              <a:ext cx="1201172" cy="3890755"/>
            </a:xfrm>
            <a:custGeom>
              <a:avLst/>
              <a:gdLst/>
              <a:ahLst/>
              <a:cxnLst>
                <a:cxn ang="0">
                  <a:pos x="272" y="264"/>
                </a:cxn>
                <a:cxn ang="0">
                  <a:pos x="256" y="324"/>
                </a:cxn>
                <a:cxn ang="0">
                  <a:pos x="252" y="382"/>
                </a:cxn>
                <a:cxn ang="0">
                  <a:pos x="248" y="446"/>
                </a:cxn>
                <a:cxn ang="0">
                  <a:pos x="254" y="478"/>
                </a:cxn>
                <a:cxn ang="0">
                  <a:pos x="254" y="530"/>
                </a:cxn>
                <a:cxn ang="0">
                  <a:pos x="234" y="606"/>
                </a:cxn>
                <a:cxn ang="0">
                  <a:pos x="208" y="746"/>
                </a:cxn>
                <a:cxn ang="0">
                  <a:pos x="206" y="814"/>
                </a:cxn>
                <a:cxn ang="0">
                  <a:pos x="198" y="830"/>
                </a:cxn>
                <a:cxn ang="0">
                  <a:pos x="208" y="844"/>
                </a:cxn>
                <a:cxn ang="0">
                  <a:pos x="240" y="860"/>
                </a:cxn>
                <a:cxn ang="0">
                  <a:pos x="240" y="876"/>
                </a:cxn>
                <a:cxn ang="0">
                  <a:pos x="234" y="882"/>
                </a:cxn>
                <a:cxn ang="0">
                  <a:pos x="212" y="888"/>
                </a:cxn>
                <a:cxn ang="0">
                  <a:pos x="194" y="882"/>
                </a:cxn>
                <a:cxn ang="0">
                  <a:pos x="164" y="872"/>
                </a:cxn>
                <a:cxn ang="0">
                  <a:pos x="152" y="884"/>
                </a:cxn>
                <a:cxn ang="0">
                  <a:pos x="120" y="894"/>
                </a:cxn>
                <a:cxn ang="0">
                  <a:pos x="92" y="886"/>
                </a:cxn>
                <a:cxn ang="0">
                  <a:pos x="86" y="880"/>
                </a:cxn>
                <a:cxn ang="0">
                  <a:pos x="84" y="852"/>
                </a:cxn>
                <a:cxn ang="0">
                  <a:pos x="70" y="842"/>
                </a:cxn>
                <a:cxn ang="0">
                  <a:pos x="72" y="814"/>
                </a:cxn>
                <a:cxn ang="0">
                  <a:pos x="60" y="766"/>
                </a:cxn>
                <a:cxn ang="0">
                  <a:pos x="52" y="694"/>
                </a:cxn>
                <a:cxn ang="0">
                  <a:pos x="50" y="626"/>
                </a:cxn>
                <a:cxn ang="0">
                  <a:pos x="50" y="500"/>
                </a:cxn>
                <a:cxn ang="0">
                  <a:pos x="42" y="432"/>
                </a:cxn>
                <a:cxn ang="0">
                  <a:pos x="36" y="422"/>
                </a:cxn>
                <a:cxn ang="0">
                  <a:pos x="42" y="414"/>
                </a:cxn>
                <a:cxn ang="0">
                  <a:pos x="36" y="406"/>
                </a:cxn>
                <a:cxn ang="0">
                  <a:pos x="24" y="392"/>
                </a:cxn>
                <a:cxn ang="0">
                  <a:pos x="12" y="366"/>
                </a:cxn>
                <a:cxn ang="0">
                  <a:pos x="4" y="338"/>
                </a:cxn>
                <a:cxn ang="0">
                  <a:pos x="4" y="272"/>
                </a:cxn>
                <a:cxn ang="0">
                  <a:pos x="30" y="186"/>
                </a:cxn>
                <a:cxn ang="0">
                  <a:pos x="66" y="142"/>
                </a:cxn>
                <a:cxn ang="0">
                  <a:pos x="114" y="128"/>
                </a:cxn>
                <a:cxn ang="0">
                  <a:pos x="128" y="126"/>
                </a:cxn>
                <a:cxn ang="0">
                  <a:pos x="142" y="128"/>
                </a:cxn>
                <a:cxn ang="0">
                  <a:pos x="152" y="100"/>
                </a:cxn>
                <a:cxn ang="0">
                  <a:pos x="146" y="88"/>
                </a:cxn>
                <a:cxn ang="0">
                  <a:pos x="146" y="72"/>
                </a:cxn>
                <a:cxn ang="0">
                  <a:pos x="152" y="60"/>
                </a:cxn>
                <a:cxn ang="0">
                  <a:pos x="144" y="42"/>
                </a:cxn>
                <a:cxn ang="0">
                  <a:pos x="146" y="34"/>
                </a:cxn>
                <a:cxn ang="0">
                  <a:pos x="168" y="8"/>
                </a:cxn>
                <a:cxn ang="0">
                  <a:pos x="186" y="4"/>
                </a:cxn>
                <a:cxn ang="0">
                  <a:pos x="192" y="2"/>
                </a:cxn>
                <a:cxn ang="0">
                  <a:pos x="220" y="6"/>
                </a:cxn>
                <a:cxn ang="0">
                  <a:pos x="232" y="16"/>
                </a:cxn>
                <a:cxn ang="0">
                  <a:pos x="248" y="38"/>
                </a:cxn>
                <a:cxn ang="0">
                  <a:pos x="250" y="64"/>
                </a:cxn>
                <a:cxn ang="0">
                  <a:pos x="240" y="70"/>
                </a:cxn>
                <a:cxn ang="0">
                  <a:pos x="232" y="88"/>
                </a:cxn>
                <a:cxn ang="0">
                  <a:pos x="214" y="128"/>
                </a:cxn>
                <a:cxn ang="0">
                  <a:pos x="220" y="150"/>
                </a:cxn>
                <a:cxn ang="0">
                  <a:pos x="256" y="172"/>
                </a:cxn>
                <a:cxn ang="0">
                  <a:pos x="276" y="216"/>
                </a:cxn>
              </a:cxnLst>
              <a:rect l="0" t="0" r="r" b="b"/>
              <a:pathLst>
                <a:path w="276" h="894">
                  <a:moveTo>
                    <a:pt x="276" y="216"/>
                  </a:moveTo>
                  <a:lnTo>
                    <a:pt x="276" y="216"/>
                  </a:lnTo>
                  <a:lnTo>
                    <a:pt x="272" y="264"/>
                  </a:lnTo>
                  <a:lnTo>
                    <a:pt x="272" y="264"/>
                  </a:lnTo>
                  <a:lnTo>
                    <a:pt x="256" y="324"/>
                  </a:lnTo>
                  <a:lnTo>
                    <a:pt x="256" y="324"/>
                  </a:lnTo>
                  <a:lnTo>
                    <a:pt x="252" y="346"/>
                  </a:lnTo>
                  <a:lnTo>
                    <a:pt x="252" y="382"/>
                  </a:lnTo>
                  <a:lnTo>
                    <a:pt x="252" y="382"/>
                  </a:lnTo>
                  <a:lnTo>
                    <a:pt x="252" y="406"/>
                  </a:lnTo>
                  <a:lnTo>
                    <a:pt x="252" y="426"/>
                  </a:lnTo>
                  <a:lnTo>
                    <a:pt x="248" y="446"/>
                  </a:lnTo>
                  <a:lnTo>
                    <a:pt x="248" y="446"/>
                  </a:lnTo>
                  <a:lnTo>
                    <a:pt x="254" y="478"/>
                  </a:lnTo>
                  <a:lnTo>
                    <a:pt x="254" y="478"/>
                  </a:lnTo>
                  <a:lnTo>
                    <a:pt x="256" y="506"/>
                  </a:lnTo>
                  <a:lnTo>
                    <a:pt x="254" y="530"/>
                  </a:lnTo>
                  <a:lnTo>
                    <a:pt x="254" y="530"/>
                  </a:lnTo>
                  <a:lnTo>
                    <a:pt x="240" y="584"/>
                  </a:lnTo>
                  <a:lnTo>
                    <a:pt x="240" y="584"/>
                  </a:lnTo>
                  <a:lnTo>
                    <a:pt x="234" y="606"/>
                  </a:lnTo>
                  <a:lnTo>
                    <a:pt x="224" y="658"/>
                  </a:lnTo>
                  <a:lnTo>
                    <a:pt x="224" y="658"/>
                  </a:lnTo>
                  <a:lnTo>
                    <a:pt x="208" y="746"/>
                  </a:lnTo>
                  <a:lnTo>
                    <a:pt x="208" y="746"/>
                  </a:lnTo>
                  <a:lnTo>
                    <a:pt x="206" y="772"/>
                  </a:lnTo>
                  <a:lnTo>
                    <a:pt x="206" y="814"/>
                  </a:lnTo>
                  <a:lnTo>
                    <a:pt x="196" y="822"/>
                  </a:lnTo>
                  <a:lnTo>
                    <a:pt x="196" y="822"/>
                  </a:lnTo>
                  <a:lnTo>
                    <a:pt x="198" y="830"/>
                  </a:lnTo>
                  <a:lnTo>
                    <a:pt x="200" y="836"/>
                  </a:lnTo>
                  <a:lnTo>
                    <a:pt x="200" y="836"/>
                  </a:lnTo>
                  <a:lnTo>
                    <a:pt x="208" y="844"/>
                  </a:lnTo>
                  <a:lnTo>
                    <a:pt x="218" y="852"/>
                  </a:lnTo>
                  <a:lnTo>
                    <a:pt x="218" y="852"/>
                  </a:lnTo>
                  <a:lnTo>
                    <a:pt x="240" y="860"/>
                  </a:lnTo>
                  <a:lnTo>
                    <a:pt x="240" y="860"/>
                  </a:lnTo>
                  <a:lnTo>
                    <a:pt x="242" y="868"/>
                  </a:lnTo>
                  <a:lnTo>
                    <a:pt x="240" y="876"/>
                  </a:lnTo>
                  <a:lnTo>
                    <a:pt x="240" y="876"/>
                  </a:lnTo>
                  <a:lnTo>
                    <a:pt x="238" y="880"/>
                  </a:lnTo>
                  <a:lnTo>
                    <a:pt x="234" y="882"/>
                  </a:lnTo>
                  <a:lnTo>
                    <a:pt x="220" y="886"/>
                  </a:lnTo>
                  <a:lnTo>
                    <a:pt x="220" y="886"/>
                  </a:lnTo>
                  <a:lnTo>
                    <a:pt x="212" y="888"/>
                  </a:lnTo>
                  <a:lnTo>
                    <a:pt x="204" y="886"/>
                  </a:lnTo>
                  <a:lnTo>
                    <a:pt x="204" y="886"/>
                  </a:lnTo>
                  <a:lnTo>
                    <a:pt x="194" y="882"/>
                  </a:lnTo>
                  <a:lnTo>
                    <a:pt x="184" y="880"/>
                  </a:lnTo>
                  <a:lnTo>
                    <a:pt x="184" y="880"/>
                  </a:lnTo>
                  <a:lnTo>
                    <a:pt x="164" y="872"/>
                  </a:lnTo>
                  <a:lnTo>
                    <a:pt x="164" y="872"/>
                  </a:lnTo>
                  <a:lnTo>
                    <a:pt x="152" y="870"/>
                  </a:lnTo>
                  <a:lnTo>
                    <a:pt x="152" y="884"/>
                  </a:lnTo>
                  <a:lnTo>
                    <a:pt x="148" y="894"/>
                  </a:lnTo>
                  <a:lnTo>
                    <a:pt x="148" y="894"/>
                  </a:lnTo>
                  <a:lnTo>
                    <a:pt x="120" y="894"/>
                  </a:lnTo>
                  <a:lnTo>
                    <a:pt x="120" y="894"/>
                  </a:lnTo>
                  <a:lnTo>
                    <a:pt x="108" y="892"/>
                  </a:lnTo>
                  <a:lnTo>
                    <a:pt x="92" y="886"/>
                  </a:lnTo>
                  <a:lnTo>
                    <a:pt x="92" y="886"/>
                  </a:lnTo>
                  <a:lnTo>
                    <a:pt x="88" y="884"/>
                  </a:lnTo>
                  <a:lnTo>
                    <a:pt x="86" y="880"/>
                  </a:lnTo>
                  <a:lnTo>
                    <a:pt x="84" y="874"/>
                  </a:lnTo>
                  <a:lnTo>
                    <a:pt x="84" y="866"/>
                  </a:lnTo>
                  <a:lnTo>
                    <a:pt x="84" y="852"/>
                  </a:lnTo>
                  <a:lnTo>
                    <a:pt x="84" y="852"/>
                  </a:lnTo>
                  <a:lnTo>
                    <a:pt x="74" y="848"/>
                  </a:lnTo>
                  <a:lnTo>
                    <a:pt x="70" y="842"/>
                  </a:lnTo>
                  <a:lnTo>
                    <a:pt x="70" y="842"/>
                  </a:lnTo>
                  <a:lnTo>
                    <a:pt x="72" y="838"/>
                  </a:lnTo>
                  <a:lnTo>
                    <a:pt x="72" y="814"/>
                  </a:lnTo>
                  <a:lnTo>
                    <a:pt x="72" y="814"/>
                  </a:lnTo>
                  <a:lnTo>
                    <a:pt x="60" y="766"/>
                  </a:lnTo>
                  <a:lnTo>
                    <a:pt x="60" y="766"/>
                  </a:lnTo>
                  <a:lnTo>
                    <a:pt x="56" y="754"/>
                  </a:lnTo>
                  <a:lnTo>
                    <a:pt x="54" y="738"/>
                  </a:lnTo>
                  <a:lnTo>
                    <a:pt x="52" y="694"/>
                  </a:lnTo>
                  <a:lnTo>
                    <a:pt x="52" y="694"/>
                  </a:lnTo>
                  <a:lnTo>
                    <a:pt x="50" y="626"/>
                  </a:lnTo>
                  <a:lnTo>
                    <a:pt x="50" y="626"/>
                  </a:lnTo>
                  <a:lnTo>
                    <a:pt x="50" y="538"/>
                  </a:lnTo>
                  <a:lnTo>
                    <a:pt x="50" y="538"/>
                  </a:lnTo>
                  <a:lnTo>
                    <a:pt x="50" y="500"/>
                  </a:lnTo>
                  <a:lnTo>
                    <a:pt x="56" y="448"/>
                  </a:lnTo>
                  <a:lnTo>
                    <a:pt x="56" y="448"/>
                  </a:lnTo>
                  <a:lnTo>
                    <a:pt x="42" y="432"/>
                  </a:lnTo>
                  <a:lnTo>
                    <a:pt x="42" y="432"/>
                  </a:lnTo>
                  <a:lnTo>
                    <a:pt x="38" y="424"/>
                  </a:lnTo>
                  <a:lnTo>
                    <a:pt x="36" y="422"/>
                  </a:lnTo>
                  <a:lnTo>
                    <a:pt x="38" y="418"/>
                  </a:lnTo>
                  <a:lnTo>
                    <a:pt x="38" y="418"/>
                  </a:lnTo>
                  <a:lnTo>
                    <a:pt x="42" y="414"/>
                  </a:lnTo>
                  <a:lnTo>
                    <a:pt x="42" y="414"/>
                  </a:lnTo>
                  <a:lnTo>
                    <a:pt x="40" y="410"/>
                  </a:lnTo>
                  <a:lnTo>
                    <a:pt x="36" y="406"/>
                  </a:lnTo>
                  <a:lnTo>
                    <a:pt x="36" y="406"/>
                  </a:lnTo>
                  <a:lnTo>
                    <a:pt x="24" y="392"/>
                  </a:lnTo>
                  <a:lnTo>
                    <a:pt x="24" y="392"/>
                  </a:lnTo>
                  <a:lnTo>
                    <a:pt x="18" y="382"/>
                  </a:lnTo>
                  <a:lnTo>
                    <a:pt x="12" y="366"/>
                  </a:lnTo>
                  <a:lnTo>
                    <a:pt x="12" y="366"/>
                  </a:lnTo>
                  <a:lnTo>
                    <a:pt x="12" y="350"/>
                  </a:lnTo>
                  <a:lnTo>
                    <a:pt x="12" y="350"/>
                  </a:lnTo>
                  <a:lnTo>
                    <a:pt x="4" y="338"/>
                  </a:lnTo>
                  <a:lnTo>
                    <a:pt x="0" y="322"/>
                  </a:lnTo>
                  <a:lnTo>
                    <a:pt x="4" y="272"/>
                  </a:lnTo>
                  <a:lnTo>
                    <a:pt x="4" y="272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30" y="186"/>
                  </a:lnTo>
                  <a:lnTo>
                    <a:pt x="40" y="168"/>
                  </a:lnTo>
                  <a:lnTo>
                    <a:pt x="52" y="154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86" y="138"/>
                  </a:lnTo>
                  <a:lnTo>
                    <a:pt x="114" y="128"/>
                  </a:lnTo>
                  <a:lnTo>
                    <a:pt x="114" y="128"/>
                  </a:lnTo>
                  <a:lnTo>
                    <a:pt x="120" y="126"/>
                  </a:lnTo>
                  <a:lnTo>
                    <a:pt x="128" y="126"/>
                  </a:lnTo>
                  <a:lnTo>
                    <a:pt x="134" y="126"/>
                  </a:lnTo>
                  <a:lnTo>
                    <a:pt x="142" y="128"/>
                  </a:lnTo>
                  <a:lnTo>
                    <a:pt x="142" y="128"/>
                  </a:lnTo>
                  <a:lnTo>
                    <a:pt x="150" y="108"/>
                  </a:lnTo>
                  <a:lnTo>
                    <a:pt x="150" y="108"/>
                  </a:lnTo>
                  <a:lnTo>
                    <a:pt x="152" y="100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46" y="88"/>
                  </a:lnTo>
                  <a:lnTo>
                    <a:pt x="146" y="82"/>
                  </a:lnTo>
                  <a:lnTo>
                    <a:pt x="146" y="82"/>
                  </a:lnTo>
                  <a:lnTo>
                    <a:pt x="146" y="72"/>
                  </a:lnTo>
                  <a:lnTo>
                    <a:pt x="148" y="64"/>
                  </a:lnTo>
                  <a:lnTo>
                    <a:pt x="148" y="64"/>
                  </a:lnTo>
                  <a:lnTo>
                    <a:pt x="152" y="60"/>
                  </a:lnTo>
                  <a:lnTo>
                    <a:pt x="152" y="60"/>
                  </a:lnTo>
                  <a:lnTo>
                    <a:pt x="146" y="50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44" y="38"/>
                  </a:lnTo>
                  <a:lnTo>
                    <a:pt x="146" y="34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68" y="8"/>
                  </a:lnTo>
                  <a:lnTo>
                    <a:pt x="168" y="8"/>
                  </a:lnTo>
                  <a:lnTo>
                    <a:pt x="178" y="4"/>
                  </a:lnTo>
                  <a:lnTo>
                    <a:pt x="186" y="4"/>
                  </a:lnTo>
                  <a:lnTo>
                    <a:pt x="186" y="4"/>
                  </a:lnTo>
                  <a:lnTo>
                    <a:pt x="190" y="4"/>
                  </a:lnTo>
                  <a:lnTo>
                    <a:pt x="192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0" y="6"/>
                  </a:lnTo>
                  <a:lnTo>
                    <a:pt x="220" y="6"/>
                  </a:lnTo>
                  <a:lnTo>
                    <a:pt x="226" y="8"/>
                  </a:lnTo>
                  <a:lnTo>
                    <a:pt x="232" y="16"/>
                  </a:lnTo>
                  <a:lnTo>
                    <a:pt x="240" y="26"/>
                  </a:lnTo>
                  <a:lnTo>
                    <a:pt x="248" y="38"/>
                  </a:lnTo>
                  <a:lnTo>
                    <a:pt x="248" y="38"/>
                  </a:lnTo>
                  <a:lnTo>
                    <a:pt x="250" y="48"/>
                  </a:lnTo>
                  <a:lnTo>
                    <a:pt x="252" y="56"/>
                  </a:lnTo>
                  <a:lnTo>
                    <a:pt x="250" y="64"/>
                  </a:lnTo>
                  <a:lnTo>
                    <a:pt x="244" y="68"/>
                  </a:lnTo>
                  <a:lnTo>
                    <a:pt x="244" y="68"/>
                  </a:lnTo>
                  <a:lnTo>
                    <a:pt x="240" y="70"/>
                  </a:lnTo>
                  <a:lnTo>
                    <a:pt x="238" y="72"/>
                  </a:lnTo>
                  <a:lnTo>
                    <a:pt x="232" y="88"/>
                  </a:lnTo>
                  <a:lnTo>
                    <a:pt x="232" y="88"/>
                  </a:lnTo>
                  <a:lnTo>
                    <a:pt x="232" y="98"/>
                  </a:lnTo>
                  <a:lnTo>
                    <a:pt x="230" y="110"/>
                  </a:lnTo>
                  <a:lnTo>
                    <a:pt x="214" y="128"/>
                  </a:lnTo>
                  <a:lnTo>
                    <a:pt x="214" y="128"/>
                  </a:lnTo>
                  <a:lnTo>
                    <a:pt x="208" y="140"/>
                  </a:lnTo>
                  <a:lnTo>
                    <a:pt x="220" y="150"/>
                  </a:lnTo>
                  <a:lnTo>
                    <a:pt x="220" y="150"/>
                  </a:lnTo>
                  <a:lnTo>
                    <a:pt x="256" y="172"/>
                  </a:lnTo>
                  <a:lnTo>
                    <a:pt x="256" y="172"/>
                  </a:lnTo>
                  <a:lnTo>
                    <a:pt x="272" y="192"/>
                  </a:lnTo>
                  <a:lnTo>
                    <a:pt x="272" y="192"/>
                  </a:lnTo>
                  <a:lnTo>
                    <a:pt x="276" y="216"/>
                  </a:lnTo>
                  <a:lnTo>
                    <a:pt x="276" y="21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 userDrawn="1"/>
          </p:nvSpPr>
          <p:spPr bwMode="auto">
            <a:xfrm>
              <a:off x="6705599" y="2586247"/>
              <a:ext cx="1096722" cy="3890753"/>
            </a:xfrm>
            <a:custGeom>
              <a:avLst/>
              <a:gdLst/>
              <a:ahLst/>
              <a:cxnLst>
                <a:cxn ang="0">
                  <a:pos x="252" y="290"/>
                </a:cxn>
                <a:cxn ang="0">
                  <a:pos x="236" y="342"/>
                </a:cxn>
                <a:cxn ang="0">
                  <a:pos x="230" y="392"/>
                </a:cxn>
                <a:cxn ang="0">
                  <a:pos x="232" y="444"/>
                </a:cxn>
                <a:cxn ang="0">
                  <a:pos x="232" y="484"/>
                </a:cxn>
                <a:cxn ang="0">
                  <a:pos x="216" y="588"/>
                </a:cxn>
                <a:cxn ang="0">
                  <a:pos x="212" y="646"/>
                </a:cxn>
                <a:cxn ang="0">
                  <a:pos x="220" y="722"/>
                </a:cxn>
                <a:cxn ang="0">
                  <a:pos x="222" y="794"/>
                </a:cxn>
                <a:cxn ang="0">
                  <a:pos x="212" y="836"/>
                </a:cxn>
                <a:cxn ang="0">
                  <a:pos x="222" y="866"/>
                </a:cxn>
                <a:cxn ang="0">
                  <a:pos x="220" y="888"/>
                </a:cxn>
                <a:cxn ang="0">
                  <a:pos x="208" y="894"/>
                </a:cxn>
                <a:cxn ang="0">
                  <a:pos x="182" y="890"/>
                </a:cxn>
                <a:cxn ang="0">
                  <a:pos x="176" y="850"/>
                </a:cxn>
                <a:cxn ang="0">
                  <a:pos x="158" y="828"/>
                </a:cxn>
                <a:cxn ang="0">
                  <a:pos x="154" y="728"/>
                </a:cxn>
                <a:cxn ang="0">
                  <a:pos x="150" y="706"/>
                </a:cxn>
                <a:cxn ang="0">
                  <a:pos x="120" y="540"/>
                </a:cxn>
                <a:cxn ang="0">
                  <a:pos x="108" y="686"/>
                </a:cxn>
                <a:cxn ang="0">
                  <a:pos x="108" y="820"/>
                </a:cxn>
                <a:cxn ang="0">
                  <a:pos x="80" y="866"/>
                </a:cxn>
                <a:cxn ang="0">
                  <a:pos x="66" y="882"/>
                </a:cxn>
                <a:cxn ang="0">
                  <a:pos x="22" y="884"/>
                </a:cxn>
                <a:cxn ang="0">
                  <a:pos x="12" y="878"/>
                </a:cxn>
                <a:cxn ang="0">
                  <a:pos x="26" y="862"/>
                </a:cxn>
                <a:cxn ang="0">
                  <a:pos x="50" y="810"/>
                </a:cxn>
                <a:cxn ang="0">
                  <a:pos x="48" y="778"/>
                </a:cxn>
                <a:cxn ang="0">
                  <a:pos x="52" y="734"/>
                </a:cxn>
                <a:cxn ang="0">
                  <a:pos x="48" y="712"/>
                </a:cxn>
                <a:cxn ang="0">
                  <a:pos x="52" y="628"/>
                </a:cxn>
                <a:cxn ang="0">
                  <a:pos x="46" y="598"/>
                </a:cxn>
                <a:cxn ang="0">
                  <a:pos x="22" y="478"/>
                </a:cxn>
                <a:cxn ang="0">
                  <a:pos x="22" y="358"/>
                </a:cxn>
                <a:cxn ang="0">
                  <a:pos x="0" y="276"/>
                </a:cxn>
                <a:cxn ang="0">
                  <a:pos x="4" y="244"/>
                </a:cxn>
                <a:cxn ang="0">
                  <a:pos x="18" y="198"/>
                </a:cxn>
                <a:cxn ang="0">
                  <a:pos x="22" y="166"/>
                </a:cxn>
                <a:cxn ang="0">
                  <a:pos x="34" y="152"/>
                </a:cxn>
                <a:cxn ang="0">
                  <a:pos x="68" y="142"/>
                </a:cxn>
                <a:cxn ang="0">
                  <a:pos x="100" y="124"/>
                </a:cxn>
                <a:cxn ang="0">
                  <a:pos x="104" y="92"/>
                </a:cxn>
                <a:cxn ang="0">
                  <a:pos x="100" y="78"/>
                </a:cxn>
                <a:cxn ang="0">
                  <a:pos x="94" y="48"/>
                </a:cxn>
                <a:cxn ang="0">
                  <a:pos x="106" y="12"/>
                </a:cxn>
                <a:cxn ang="0">
                  <a:pos x="134" y="0"/>
                </a:cxn>
                <a:cxn ang="0">
                  <a:pos x="156" y="4"/>
                </a:cxn>
                <a:cxn ang="0">
                  <a:pos x="172" y="14"/>
                </a:cxn>
                <a:cxn ang="0">
                  <a:pos x="178" y="26"/>
                </a:cxn>
                <a:cxn ang="0">
                  <a:pos x="174" y="48"/>
                </a:cxn>
                <a:cxn ang="0">
                  <a:pos x="172" y="76"/>
                </a:cxn>
                <a:cxn ang="0">
                  <a:pos x="166" y="110"/>
                </a:cxn>
                <a:cxn ang="0">
                  <a:pos x="182" y="128"/>
                </a:cxn>
                <a:cxn ang="0">
                  <a:pos x="216" y="148"/>
                </a:cxn>
                <a:cxn ang="0">
                  <a:pos x="244" y="166"/>
                </a:cxn>
              </a:cxnLst>
              <a:rect l="0" t="0" r="r" b="b"/>
              <a:pathLst>
                <a:path w="252" h="894">
                  <a:moveTo>
                    <a:pt x="252" y="262"/>
                  </a:moveTo>
                  <a:lnTo>
                    <a:pt x="252" y="262"/>
                  </a:lnTo>
                  <a:lnTo>
                    <a:pt x="252" y="290"/>
                  </a:lnTo>
                  <a:lnTo>
                    <a:pt x="250" y="310"/>
                  </a:lnTo>
                  <a:lnTo>
                    <a:pt x="250" y="310"/>
                  </a:lnTo>
                  <a:lnTo>
                    <a:pt x="236" y="342"/>
                  </a:lnTo>
                  <a:lnTo>
                    <a:pt x="236" y="342"/>
                  </a:lnTo>
                  <a:lnTo>
                    <a:pt x="228" y="360"/>
                  </a:lnTo>
                  <a:lnTo>
                    <a:pt x="230" y="392"/>
                  </a:lnTo>
                  <a:lnTo>
                    <a:pt x="230" y="392"/>
                  </a:lnTo>
                  <a:lnTo>
                    <a:pt x="232" y="444"/>
                  </a:lnTo>
                  <a:lnTo>
                    <a:pt x="232" y="444"/>
                  </a:lnTo>
                  <a:lnTo>
                    <a:pt x="234" y="456"/>
                  </a:lnTo>
                  <a:lnTo>
                    <a:pt x="238" y="478"/>
                  </a:lnTo>
                  <a:lnTo>
                    <a:pt x="232" y="484"/>
                  </a:lnTo>
                  <a:lnTo>
                    <a:pt x="222" y="490"/>
                  </a:lnTo>
                  <a:lnTo>
                    <a:pt x="222" y="490"/>
                  </a:lnTo>
                  <a:lnTo>
                    <a:pt x="216" y="588"/>
                  </a:lnTo>
                  <a:lnTo>
                    <a:pt x="216" y="588"/>
                  </a:lnTo>
                  <a:lnTo>
                    <a:pt x="212" y="646"/>
                  </a:lnTo>
                  <a:lnTo>
                    <a:pt x="212" y="646"/>
                  </a:lnTo>
                  <a:lnTo>
                    <a:pt x="218" y="694"/>
                  </a:lnTo>
                  <a:lnTo>
                    <a:pt x="220" y="722"/>
                  </a:lnTo>
                  <a:lnTo>
                    <a:pt x="220" y="722"/>
                  </a:lnTo>
                  <a:lnTo>
                    <a:pt x="222" y="770"/>
                  </a:lnTo>
                  <a:lnTo>
                    <a:pt x="222" y="794"/>
                  </a:lnTo>
                  <a:lnTo>
                    <a:pt x="222" y="794"/>
                  </a:lnTo>
                  <a:lnTo>
                    <a:pt x="224" y="828"/>
                  </a:lnTo>
                  <a:lnTo>
                    <a:pt x="212" y="836"/>
                  </a:lnTo>
                  <a:lnTo>
                    <a:pt x="212" y="836"/>
                  </a:lnTo>
                  <a:lnTo>
                    <a:pt x="220" y="856"/>
                  </a:lnTo>
                  <a:lnTo>
                    <a:pt x="220" y="856"/>
                  </a:lnTo>
                  <a:lnTo>
                    <a:pt x="222" y="866"/>
                  </a:lnTo>
                  <a:lnTo>
                    <a:pt x="222" y="884"/>
                  </a:lnTo>
                  <a:lnTo>
                    <a:pt x="222" y="884"/>
                  </a:lnTo>
                  <a:lnTo>
                    <a:pt x="220" y="888"/>
                  </a:lnTo>
                  <a:lnTo>
                    <a:pt x="218" y="892"/>
                  </a:lnTo>
                  <a:lnTo>
                    <a:pt x="214" y="892"/>
                  </a:lnTo>
                  <a:lnTo>
                    <a:pt x="208" y="894"/>
                  </a:lnTo>
                  <a:lnTo>
                    <a:pt x="208" y="894"/>
                  </a:lnTo>
                  <a:lnTo>
                    <a:pt x="196" y="892"/>
                  </a:lnTo>
                  <a:lnTo>
                    <a:pt x="182" y="890"/>
                  </a:lnTo>
                  <a:lnTo>
                    <a:pt x="182" y="890"/>
                  </a:lnTo>
                  <a:lnTo>
                    <a:pt x="176" y="876"/>
                  </a:lnTo>
                  <a:lnTo>
                    <a:pt x="176" y="850"/>
                  </a:lnTo>
                  <a:lnTo>
                    <a:pt x="176" y="850"/>
                  </a:lnTo>
                  <a:lnTo>
                    <a:pt x="174" y="836"/>
                  </a:lnTo>
                  <a:lnTo>
                    <a:pt x="158" y="828"/>
                  </a:lnTo>
                  <a:lnTo>
                    <a:pt x="158" y="746"/>
                  </a:lnTo>
                  <a:lnTo>
                    <a:pt x="158" y="746"/>
                  </a:lnTo>
                  <a:lnTo>
                    <a:pt x="154" y="728"/>
                  </a:lnTo>
                  <a:lnTo>
                    <a:pt x="154" y="728"/>
                  </a:lnTo>
                  <a:lnTo>
                    <a:pt x="150" y="706"/>
                  </a:lnTo>
                  <a:lnTo>
                    <a:pt x="150" y="706"/>
                  </a:lnTo>
                  <a:lnTo>
                    <a:pt x="146" y="648"/>
                  </a:lnTo>
                  <a:lnTo>
                    <a:pt x="134" y="586"/>
                  </a:lnTo>
                  <a:lnTo>
                    <a:pt x="120" y="540"/>
                  </a:lnTo>
                  <a:lnTo>
                    <a:pt x="108" y="652"/>
                  </a:lnTo>
                  <a:lnTo>
                    <a:pt x="108" y="652"/>
                  </a:lnTo>
                  <a:lnTo>
                    <a:pt x="108" y="686"/>
                  </a:lnTo>
                  <a:lnTo>
                    <a:pt x="108" y="686"/>
                  </a:lnTo>
                  <a:lnTo>
                    <a:pt x="106" y="768"/>
                  </a:lnTo>
                  <a:lnTo>
                    <a:pt x="108" y="820"/>
                  </a:lnTo>
                  <a:lnTo>
                    <a:pt x="100" y="830"/>
                  </a:lnTo>
                  <a:lnTo>
                    <a:pt x="100" y="860"/>
                  </a:lnTo>
                  <a:lnTo>
                    <a:pt x="80" y="866"/>
                  </a:lnTo>
                  <a:lnTo>
                    <a:pt x="70" y="868"/>
                  </a:lnTo>
                  <a:lnTo>
                    <a:pt x="66" y="882"/>
                  </a:lnTo>
                  <a:lnTo>
                    <a:pt x="66" y="882"/>
                  </a:lnTo>
                  <a:lnTo>
                    <a:pt x="42" y="884"/>
                  </a:lnTo>
                  <a:lnTo>
                    <a:pt x="42" y="884"/>
                  </a:lnTo>
                  <a:lnTo>
                    <a:pt x="22" y="884"/>
                  </a:lnTo>
                  <a:lnTo>
                    <a:pt x="16" y="882"/>
                  </a:lnTo>
                  <a:lnTo>
                    <a:pt x="12" y="878"/>
                  </a:lnTo>
                  <a:lnTo>
                    <a:pt x="12" y="878"/>
                  </a:lnTo>
                  <a:lnTo>
                    <a:pt x="10" y="874"/>
                  </a:lnTo>
                  <a:lnTo>
                    <a:pt x="12" y="868"/>
                  </a:lnTo>
                  <a:lnTo>
                    <a:pt x="26" y="862"/>
                  </a:lnTo>
                  <a:lnTo>
                    <a:pt x="52" y="824"/>
                  </a:lnTo>
                  <a:lnTo>
                    <a:pt x="50" y="810"/>
                  </a:lnTo>
                  <a:lnTo>
                    <a:pt x="50" y="810"/>
                  </a:lnTo>
                  <a:lnTo>
                    <a:pt x="48" y="792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8" y="754"/>
                  </a:lnTo>
                  <a:lnTo>
                    <a:pt x="48" y="754"/>
                  </a:lnTo>
                  <a:lnTo>
                    <a:pt x="52" y="734"/>
                  </a:lnTo>
                  <a:lnTo>
                    <a:pt x="52" y="734"/>
                  </a:lnTo>
                  <a:lnTo>
                    <a:pt x="48" y="712"/>
                  </a:lnTo>
                  <a:lnTo>
                    <a:pt x="48" y="712"/>
                  </a:lnTo>
                  <a:lnTo>
                    <a:pt x="48" y="684"/>
                  </a:lnTo>
                  <a:lnTo>
                    <a:pt x="48" y="684"/>
                  </a:lnTo>
                  <a:lnTo>
                    <a:pt x="52" y="628"/>
                  </a:lnTo>
                  <a:lnTo>
                    <a:pt x="52" y="628"/>
                  </a:lnTo>
                  <a:lnTo>
                    <a:pt x="48" y="614"/>
                  </a:lnTo>
                  <a:lnTo>
                    <a:pt x="46" y="598"/>
                  </a:lnTo>
                  <a:lnTo>
                    <a:pt x="46" y="598"/>
                  </a:lnTo>
                  <a:lnTo>
                    <a:pt x="40" y="484"/>
                  </a:lnTo>
                  <a:lnTo>
                    <a:pt x="22" y="478"/>
                  </a:lnTo>
                  <a:lnTo>
                    <a:pt x="28" y="372"/>
                  </a:lnTo>
                  <a:lnTo>
                    <a:pt x="22" y="358"/>
                  </a:lnTo>
                  <a:lnTo>
                    <a:pt x="22" y="358"/>
                  </a:lnTo>
                  <a:lnTo>
                    <a:pt x="8" y="312"/>
                  </a:lnTo>
                  <a:lnTo>
                    <a:pt x="8" y="312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2" y="254"/>
                  </a:lnTo>
                  <a:lnTo>
                    <a:pt x="4" y="244"/>
                  </a:lnTo>
                  <a:lnTo>
                    <a:pt x="8" y="236"/>
                  </a:lnTo>
                  <a:lnTo>
                    <a:pt x="8" y="236"/>
                  </a:lnTo>
                  <a:lnTo>
                    <a:pt x="18" y="198"/>
                  </a:lnTo>
                  <a:lnTo>
                    <a:pt x="18" y="198"/>
                  </a:lnTo>
                  <a:lnTo>
                    <a:pt x="22" y="166"/>
                  </a:lnTo>
                  <a:lnTo>
                    <a:pt x="22" y="166"/>
                  </a:lnTo>
                  <a:lnTo>
                    <a:pt x="26" y="162"/>
                  </a:lnTo>
                  <a:lnTo>
                    <a:pt x="34" y="152"/>
                  </a:lnTo>
                  <a:lnTo>
                    <a:pt x="34" y="152"/>
                  </a:lnTo>
                  <a:lnTo>
                    <a:pt x="40" y="148"/>
                  </a:lnTo>
                  <a:lnTo>
                    <a:pt x="46" y="146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80" y="138"/>
                  </a:lnTo>
                  <a:lnTo>
                    <a:pt x="100" y="124"/>
                  </a:lnTo>
                  <a:lnTo>
                    <a:pt x="104" y="110"/>
                  </a:lnTo>
                  <a:lnTo>
                    <a:pt x="104" y="110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0" y="78"/>
                  </a:lnTo>
                  <a:lnTo>
                    <a:pt x="100" y="78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4" y="48"/>
                  </a:lnTo>
                  <a:lnTo>
                    <a:pt x="94" y="42"/>
                  </a:lnTo>
                  <a:lnTo>
                    <a:pt x="100" y="24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22" y="4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6" y="0"/>
                  </a:lnTo>
                  <a:lnTo>
                    <a:pt x="156" y="4"/>
                  </a:lnTo>
                  <a:lnTo>
                    <a:pt x="164" y="8"/>
                  </a:lnTo>
                  <a:lnTo>
                    <a:pt x="172" y="14"/>
                  </a:lnTo>
                  <a:lnTo>
                    <a:pt x="172" y="14"/>
                  </a:lnTo>
                  <a:lnTo>
                    <a:pt x="176" y="18"/>
                  </a:lnTo>
                  <a:lnTo>
                    <a:pt x="178" y="22"/>
                  </a:lnTo>
                  <a:lnTo>
                    <a:pt x="178" y="26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68" y="98"/>
                  </a:lnTo>
                  <a:lnTo>
                    <a:pt x="166" y="110"/>
                  </a:lnTo>
                  <a:lnTo>
                    <a:pt x="166" y="110"/>
                  </a:lnTo>
                  <a:lnTo>
                    <a:pt x="174" y="122"/>
                  </a:lnTo>
                  <a:lnTo>
                    <a:pt x="178" y="126"/>
                  </a:lnTo>
                  <a:lnTo>
                    <a:pt x="182" y="128"/>
                  </a:lnTo>
                  <a:lnTo>
                    <a:pt x="182" y="128"/>
                  </a:lnTo>
                  <a:lnTo>
                    <a:pt x="196" y="138"/>
                  </a:lnTo>
                  <a:lnTo>
                    <a:pt x="216" y="148"/>
                  </a:lnTo>
                  <a:lnTo>
                    <a:pt x="216" y="148"/>
                  </a:lnTo>
                  <a:lnTo>
                    <a:pt x="224" y="154"/>
                  </a:lnTo>
                  <a:lnTo>
                    <a:pt x="244" y="166"/>
                  </a:lnTo>
                  <a:lnTo>
                    <a:pt x="252" y="216"/>
                  </a:lnTo>
                  <a:lnTo>
                    <a:pt x="252" y="26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 noEditPoints="1"/>
            </p:cNvSpPr>
            <p:nvPr userDrawn="1"/>
          </p:nvSpPr>
          <p:spPr bwMode="auto">
            <a:xfrm>
              <a:off x="5966634" y="2908500"/>
              <a:ext cx="1541046" cy="3644699"/>
            </a:xfrm>
            <a:custGeom>
              <a:avLst/>
              <a:gdLst/>
              <a:ahLst/>
              <a:cxnLst>
                <a:cxn ang="0">
                  <a:pos x="60" y="20"/>
                </a:cxn>
                <a:cxn ang="0">
                  <a:pos x="86" y="0"/>
                </a:cxn>
                <a:cxn ang="0">
                  <a:pos x="126" y="10"/>
                </a:cxn>
                <a:cxn ang="0">
                  <a:pos x="152" y="46"/>
                </a:cxn>
                <a:cxn ang="0">
                  <a:pos x="150" y="72"/>
                </a:cxn>
                <a:cxn ang="0">
                  <a:pos x="132" y="88"/>
                </a:cxn>
                <a:cxn ang="0">
                  <a:pos x="130" y="100"/>
                </a:cxn>
                <a:cxn ang="0">
                  <a:pos x="100" y="136"/>
                </a:cxn>
                <a:cxn ang="0">
                  <a:pos x="106" y="146"/>
                </a:cxn>
                <a:cxn ang="0">
                  <a:pos x="120" y="150"/>
                </a:cxn>
                <a:cxn ang="0">
                  <a:pos x="146" y="194"/>
                </a:cxn>
                <a:cxn ang="0">
                  <a:pos x="170" y="264"/>
                </a:cxn>
                <a:cxn ang="0">
                  <a:pos x="196" y="354"/>
                </a:cxn>
                <a:cxn ang="0">
                  <a:pos x="304" y="556"/>
                </a:cxn>
                <a:cxn ang="0">
                  <a:pos x="320" y="618"/>
                </a:cxn>
                <a:cxn ang="0">
                  <a:pos x="314" y="696"/>
                </a:cxn>
                <a:cxn ang="0">
                  <a:pos x="314" y="784"/>
                </a:cxn>
                <a:cxn ang="0">
                  <a:pos x="318" y="806"/>
                </a:cxn>
                <a:cxn ang="0">
                  <a:pos x="372" y="850"/>
                </a:cxn>
                <a:cxn ang="0">
                  <a:pos x="378" y="856"/>
                </a:cxn>
                <a:cxn ang="0">
                  <a:pos x="344" y="876"/>
                </a:cxn>
                <a:cxn ang="0">
                  <a:pos x="280" y="870"/>
                </a:cxn>
                <a:cxn ang="0">
                  <a:pos x="254" y="864"/>
                </a:cxn>
                <a:cxn ang="0">
                  <a:pos x="248" y="838"/>
                </a:cxn>
                <a:cxn ang="0">
                  <a:pos x="254" y="818"/>
                </a:cxn>
                <a:cxn ang="0">
                  <a:pos x="260" y="766"/>
                </a:cxn>
                <a:cxn ang="0">
                  <a:pos x="264" y="640"/>
                </a:cxn>
                <a:cxn ang="0">
                  <a:pos x="254" y="606"/>
                </a:cxn>
                <a:cxn ang="0">
                  <a:pos x="232" y="608"/>
                </a:cxn>
                <a:cxn ang="0">
                  <a:pos x="126" y="672"/>
                </a:cxn>
                <a:cxn ang="0">
                  <a:pos x="124" y="790"/>
                </a:cxn>
                <a:cxn ang="0">
                  <a:pos x="134" y="830"/>
                </a:cxn>
                <a:cxn ang="0">
                  <a:pos x="162" y="880"/>
                </a:cxn>
                <a:cxn ang="0">
                  <a:pos x="144" y="894"/>
                </a:cxn>
                <a:cxn ang="0">
                  <a:pos x="102" y="892"/>
                </a:cxn>
                <a:cxn ang="0">
                  <a:pos x="76" y="880"/>
                </a:cxn>
                <a:cxn ang="0">
                  <a:pos x="70" y="868"/>
                </a:cxn>
                <a:cxn ang="0">
                  <a:pos x="76" y="830"/>
                </a:cxn>
                <a:cxn ang="0">
                  <a:pos x="68" y="722"/>
                </a:cxn>
                <a:cxn ang="0">
                  <a:pos x="66" y="632"/>
                </a:cxn>
                <a:cxn ang="0">
                  <a:pos x="56" y="614"/>
                </a:cxn>
                <a:cxn ang="0">
                  <a:pos x="60" y="572"/>
                </a:cxn>
                <a:cxn ang="0">
                  <a:pos x="58" y="484"/>
                </a:cxn>
                <a:cxn ang="0">
                  <a:pos x="6" y="374"/>
                </a:cxn>
                <a:cxn ang="0">
                  <a:pos x="4" y="178"/>
                </a:cxn>
                <a:cxn ang="0">
                  <a:pos x="10" y="150"/>
                </a:cxn>
                <a:cxn ang="0">
                  <a:pos x="18" y="114"/>
                </a:cxn>
                <a:cxn ang="0">
                  <a:pos x="28" y="94"/>
                </a:cxn>
                <a:cxn ang="0">
                  <a:pos x="38" y="80"/>
                </a:cxn>
                <a:cxn ang="0">
                  <a:pos x="44" y="50"/>
                </a:cxn>
                <a:cxn ang="0">
                  <a:pos x="38" y="284"/>
                </a:cxn>
                <a:cxn ang="0">
                  <a:pos x="42" y="370"/>
                </a:cxn>
                <a:cxn ang="0">
                  <a:pos x="54" y="422"/>
                </a:cxn>
                <a:cxn ang="0">
                  <a:pos x="70" y="390"/>
                </a:cxn>
                <a:cxn ang="0">
                  <a:pos x="74" y="340"/>
                </a:cxn>
                <a:cxn ang="0">
                  <a:pos x="50" y="262"/>
                </a:cxn>
                <a:cxn ang="0">
                  <a:pos x="44" y="242"/>
                </a:cxn>
                <a:cxn ang="0">
                  <a:pos x="38" y="266"/>
                </a:cxn>
              </a:cxnLst>
              <a:rect l="0" t="0" r="r" b="b"/>
              <a:pathLst>
                <a:path w="378" h="894">
                  <a:moveTo>
                    <a:pt x="46" y="44"/>
                  </a:moveTo>
                  <a:lnTo>
                    <a:pt x="46" y="44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64" y="14"/>
                  </a:lnTo>
                  <a:lnTo>
                    <a:pt x="70" y="8"/>
                  </a:lnTo>
                  <a:lnTo>
                    <a:pt x="78" y="4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102" y="2"/>
                  </a:lnTo>
                  <a:lnTo>
                    <a:pt x="116" y="6"/>
                  </a:lnTo>
                  <a:lnTo>
                    <a:pt x="126" y="10"/>
                  </a:lnTo>
                  <a:lnTo>
                    <a:pt x="136" y="18"/>
                  </a:lnTo>
                  <a:lnTo>
                    <a:pt x="144" y="26"/>
                  </a:lnTo>
                  <a:lnTo>
                    <a:pt x="148" y="34"/>
                  </a:lnTo>
                  <a:lnTo>
                    <a:pt x="152" y="46"/>
                  </a:lnTo>
                  <a:lnTo>
                    <a:pt x="152" y="58"/>
                  </a:lnTo>
                  <a:lnTo>
                    <a:pt x="152" y="58"/>
                  </a:lnTo>
                  <a:lnTo>
                    <a:pt x="152" y="66"/>
                  </a:lnTo>
                  <a:lnTo>
                    <a:pt x="150" y="72"/>
                  </a:lnTo>
                  <a:lnTo>
                    <a:pt x="146" y="76"/>
                  </a:lnTo>
                  <a:lnTo>
                    <a:pt x="142" y="80"/>
                  </a:lnTo>
                  <a:lnTo>
                    <a:pt x="142" y="80"/>
                  </a:lnTo>
                  <a:lnTo>
                    <a:pt x="132" y="88"/>
                  </a:lnTo>
                  <a:lnTo>
                    <a:pt x="132" y="88"/>
                  </a:lnTo>
                  <a:lnTo>
                    <a:pt x="134" y="92"/>
                  </a:lnTo>
                  <a:lnTo>
                    <a:pt x="134" y="92"/>
                  </a:lnTo>
                  <a:lnTo>
                    <a:pt x="130" y="100"/>
                  </a:lnTo>
                  <a:lnTo>
                    <a:pt x="124" y="108"/>
                  </a:lnTo>
                  <a:lnTo>
                    <a:pt x="114" y="120"/>
                  </a:lnTo>
                  <a:lnTo>
                    <a:pt x="100" y="130"/>
                  </a:lnTo>
                  <a:lnTo>
                    <a:pt x="100" y="136"/>
                  </a:lnTo>
                  <a:lnTo>
                    <a:pt x="100" y="136"/>
                  </a:lnTo>
                  <a:lnTo>
                    <a:pt x="100" y="140"/>
                  </a:lnTo>
                  <a:lnTo>
                    <a:pt x="102" y="144"/>
                  </a:lnTo>
                  <a:lnTo>
                    <a:pt x="106" y="146"/>
                  </a:lnTo>
                  <a:lnTo>
                    <a:pt x="110" y="148"/>
                  </a:lnTo>
                  <a:lnTo>
                    <a:pt x="110" y="148"/>
                  </a:lnTo>
                  <a:lnTo>
                    <a:pt x="116" y="148"/>
                  </a:lnTo>
                  <a:lnTo>
                    <a:pt x="120" y="150"/>
                  </a:lnTo>
                  <a:lnTo>
                    <a:pt x="124" y="154"/>
                  </a:lnTo>
                  <a:lnTo>
                    <a:pt x="126" y="158"/>
                  </a:lnTo>
                  <a:lnTo>
                    <a:pt x="126" y="158"/>
                  </a:lnTo>
                  <a:lnTo>
                    <a:pt x="146" y="194"/>
                  </a:lnTo>
                  <a:lnTo>
                    <a:pt x="154" y="204"/>
                  </a:lnTo>
                  <a:lnTo>
                    <a:pt x="162" y="210"/>
                  </a:lnTo>
                  <a:lnTo>
                    <a:pt x="162" y="210"/>
                  </a:lnTo>
                  <a:lnTo>
                    <a:pt x="170" y="264"/>
                  </a:lnTo>
                  <a:lnTo>
                    <a:pt x="174" y="302"/>
                  </a:lnTo>
                  <a:lnTo>
                    <a:pt x="174" y="302"/>
                  </a:lnTo>
                  <a:lnTo>
                    <a:pt x="182" y="324"/>
                  </a:lnTo>
                  <a:lnTo>
                    <a:pt x="196" y="354"/>
                  </a:lnTo>
                  <a:lnTo>
                    <a:pt x="240" y="442"/>
                  </a:lnTo>
                  <a:lnTo>
                    <a:pt x="240" y="442"/>
                  </a:lnTo>
                  <a:lnTo>
                    <a:pt x="286" y="528"/>
                  </a:lnTo>
                  <a:lnTo>
                    <a:pt x="304" y="556"/>
                  </a:lnTo>
                  <a:lnTo>
                    <a:pt x="316" y="578"/>
                  </a:lnTo>
                  <a:lnTo>
                    <a:pt x="316" y="578"/>
                  </a:lnTo>
                  <a:lnTo>
                    <a:pt x="320" y="596"/>
                  </a:lnTo>
                  <a:lnTo>
                    <a:pt x="320" y="618"/>
                  </a:lnTo>
                  <a:lnTo>
                    <a:pt x="320" y="618"/>
                  </a:lnTo>
                  <a:lnTo>
                    <a:pt x="318" y="648"/>
                  </a:lnTo>
                  <a:lnTo>
                    <a:pt x="314" y="696"/>
                  </a:lnTo>
                  <a:lnTo>
                    <a:pt x="314" y="696"/>
                  </a:lnTo>
                  <a:lnTo>
                    <a:pt x="312" y="740"/>
                  </a:lnTo>
                  <a:lnTo>
                    <a:pt x="312" y="772"/>
                  </a:lnTo>
                  <a:lnTo>
                    <a:pt x="312" y="784"/>
                  </a:lnTo>
                  <a:lnTo>
                    <a:pt x="314" y="784"/>
                  </a:lnTo>
                  <a:lnTo>
                    <a:pt x="314" y="784"/>
                  </a:lnTo>
                  <a:lnTo>
                    <a:pt x="316" y="796"/>
                  </a:lnTo>
                  <a:lnTo>
                    <a:pt x="318" y="806"/>
                  </a:lnTo>
                  <a:lnTo>
                    <a:pt x="318" y="806"/>
                  </a:lnTo>
                  <a:lnTo>
                    <a:pt x="326" y="822"/>
                  </a:lnTo>
                  <a:lnTo>
                    <a:pt x="338" y="836"/>
                  </a:lnTo>
                  <a:lnTo>
                    <a:pt x="354" y="844"/>
                  </a:lnTo>
                  <a:lnTo>
                    <a:pt x="372" y="850"/>
                  </a:lnTo>
                  <a:lnTo>
                    <a:pt x="372" y="850"/>
                  </a:lnTo>
                  <a:lnTo>
                    <a:pt x="376" y="852"/>
                  </a:lnTo>
                  <a:lnTo>
                    <a:pt x="378" y="856"/>
                  </a:lnTo>
                  <a:lnTo>
                    <a:pt x="378" y="856"/>
                  </a:lnTo>
                  <a:lnTo>
                    <a:pt x="376" y="866"/>
                  </a:lnTo>
                  <a:lnTo>
                    <a:pt x="370" y="872"/>
                  </a:lnTo>
                  <a:lnTo>
                    <a:pt x="358" y="874"/>
                  </a:lnTo>
                  <a:lnTo>
                    <a:pt x="344" y="876"/>
                  </a:lnTo>
                  <a:lnTo>
                    <a:pt x="344" y="876"/>
                  </a:lnTo>
                  <a:lnTo>
                    <a:pt x="312" y="872"/>
                  </a:lnTo>
                  <a:lnTo>
                    <a:pt x="312" y="872"/>
                  </a:lnTo>
                  <a:lnTo>
                    <a:pt x="280" y="870"/>
                  </a:lnTo>
                  <a:lnTo>
                    <a:pt x="280" y="870"/>
                  </a:lnTo>
                  <a:lnTo>
                    <a:pt x="268" y="870"/>
                  </a:lnTo>
                  <a:lnTo>
                    <a:pt x="260" y="868"/>
                  </a:lnTo>
                  <a:lnTo>
                    <a:pt x="254" y="864"/>
                  </a:lnTo>
                  <a:lnTo>
                    <a:pt x="252" y="858"/>
                  </a:lnTo>
                  <a:lnTo>
                    <a:pt x="252" y="858"/>
                  </a:lnTo>
                  <a:lnTo>
                    <a:pt x="250" y="852"/>
                  </a:lnTo>
                  <a:lnTo>
                    <a:pt x="248" y="838"/>
                  </a:lnTo>
                  <a:lnTo>
                    <a:pt x="248" y="838"/>
                  </a:lnTo>
                  <a:lnTo>
                    <a:pt x="250" y="828"/>
                  </a:lnTo>
                  <a:lnTo>
                    <a:pt x="254" y="818"/>
                  </a:lnTo>
                  <a:lnTo>
                    <a:pt x="254" y="818"/>
                  </a:lnTo>
                  <a:lnTo>
                    <a:pt x="260" y="804"/>
                  </a:lnTo>
                  <a:lnTo>
                    <a:pt x="260" y="804"/>
                  </a:lnTo>
                  <a:lnTo>
                    <a:pt x="260" y="766"/>
                  </a:lnTo>
                  <a:lnTo>
                    <a:pt x="260" y="766"/>
                  </a:lnTo>
                  <a:lnTo>
                    <a:pt x="262" y="702"/>
                  </a:lnTo>
                  <a:lnTo>
                    <a:pt x="262" y="702"/>
                  </a:lnTo>
                  <a:lnTo>
                    <a:pt x="264" y="640"/>
                  </a:lnTo>
                  <a:lnTo>
                    <a:pt x="264" y="640"/>
                  </a:lnTo>
                  <a:lnTo>
                    <a:pt x="262" y="624"/>
                  </a:lnTo>
                  <a:lnTo>
                    <a:pt x="258" y="610"/>
                  </a:lnTo>
                  <a:lnTo>
                    <a:pt x="258" y="610"/>
                  </a:lnTo>
                  <a:lnTo>
                    <a:pt x="254" y="606"/>
                  </a:lnTo>
                  <a:lnTo>
                    <a:pt x="246" y="606"/>
                  </a:lnTo>
                  <a:lnTo>
                    <a:pt x="246" y="606"/>
                  </a:lnTo>
                  <a:lnTo>
                    <a:pt x="232" y="608"/>
                  </a:lnTo>
                  <a:lnTo>
                    <a:pt x="232" y="608"/>
                  </a:lnTo>
                  <a:lnTo>
                    <a:pt x="136" y="628"/>
                  </a:lnTo>
                  <a:lnTo>
                    <a:pt x="136" y="628"/>
                  </a:lnTo>
                  <a:lnTo>
                    <a:pt x="130" y="648"/>
                  </a:lnTo>
                  <a:lnTo>
                    <a:pt x="126" y="672"/>
                  </a:lnTo>
                  <a:lnTo>
                    <a:pt x="124" y="702"/>
                  </a:lnTo>
                  <a:lnTo>
                    <a:pt x="124" y="736"/>
                  </a:lnTo>
                  <a:lnTo>
                    <a:pt x="124" y="736"/>
                  </a:lnTo>
                  <a:lnTo>
                    <a:pt x="124" y="790"/>
                  </a:lnTo>
                  <a:lnTo>
                    <a:pt x="124" y="790"/>
                  </a:lnTo>
                  <a:lnTo>
                    <a:pt x="126" y="806"/>
                  </a:lnTo>
                  <a:lnTo>
                    <a:pt x="130" y="818"/>
                  </a:lnTo>
                  <a:lnTo>
                    <a:pt x="134" y="830"/>
                  </a:lnTo>
                  <a:lnTo>
                    <a:pt x="140" y="840"/>
                  </a:lnTo>
                  <a:lnTo>
                    <a:pt x="140" y="840"/>
                  </a:lnTo>
                  <a:lnTo>
                    <a:pt x="152" y="860"/>
                  </a:lnTo>
                  <a:lnTo>
                    <a:pt x="162" y="880"/>
                  </a:lnTo>
                  <a:lnTo>
                    <a:pt x="162" y="880"/>
                  </a:lnTo>
                  <a:lnTo>
                    <a:pt x="160" y="886"/>
                  </a:lnTo>
                  <a:lnTo>
                    <a:pt x="154" y="892"/>
                  </a:lnTo>
                  <a:lnTo>
                    <a:pt x="144" y="894"/>
                  </a:lnTo>
                  <a:lnTo>
                    <a:pt x="132" y="894"/>
                  </a:lnTo>
                  <a:lnTo>
                    <a:pt x="132" y="894"/>
                  </a:lnTo>
                  <a:lnTo>
                    <a:pt x="116" y="894"/>
                  </a:lnTo>
                  <a:lnTo>
                    <a:pt x="102" y="892"/>
                  </a:lnTo>
                  <a:lnTo>
                    <a:pt x="90" y="888"/>
                  </a:lnTo>
                  <a:lnTo>
                    <a:pt x="80" y="882"/>
                  </a:lnTo>
                  <a:lnTo>
                    <a:pt x="80" y="882"/>
                  </a:lnTo>
                  <a:lnTo>
                    <a:pt x="76" y="880"/>
                  </a:lnTo>
                  <a:lnTo>
                    <a:pt x="74" y="876"/>
                  </a:lnTo>
                  <a:lnTo>
                    <a:pt x="72" y="872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4" y="848"/>
                  </a:lnTo>
                  <a:lnTo>
                    <a:pt x="74" y="848"/>
                  </a:lnTo>
                  <a:lnTo>
                    <a:pt x="76" y="830"/>
                  </a:lnTo>
                  <a:lnTo>
                    <a:pt x="76" y="830"/>
                  </a:lnTo>
                  <a:lnTo>
                    <a:pt x="72" y="776"/>
                  </a:lnTo>
                  <a:lnTo>
                    <a:pt x="72" y="776"/>
                  </a:lnTo>
                  <a:lnTo>
                    <a:pt x="68" y="722"/>
                  </a:lnTo>
                  <a:lnTo>
                    <a:pt x="68" y="722"/>
                  </a:lnTo>
                  <a:lnTo>
                    <a:pt x="70" y="676"/>
                  </a:lnTo>
                  <a:lnTo>
                    <a:pt x="74" y="632"/>
                  </a:lnTo>
                  <a:lnTo>
                    <a:pt x="74" y="632"/>
                  </a:lnTo>
                  <a:lnTo>
                    <a:pt x="66" y="632"/>
                  </a:lnTo>
                  <a:lnTo>
                    <a:pt x="60" y="628"/>
                  </a:lnTo>
                  <a:lnTo>
                    <a:pt x="56" y="622"/>
                  </a:lnTo>
                  <a:lnTo>
                    <a:pt x="56" y="614"/>
                  </a:lnTo>
                  <a:lnTo>
                    <a:pt x="56" y="614"/>
                  </a:lnTo>
                  <a:lnTo>
                    <a:pt x="58" y="594"/>
                  </a:lnTo>
                  <a:lnTo>
                    <a:pt x="58" y="594"/>
                  </a:lnTo>
                  <a:lnTo>
                    <a:pt x="60" y="572"/>
                  </a:lnTo>
                  <a:lnTo>
                    <a:pt x="60" y="572"/>
                  </a:lnTo>
                  <a:lnTo>
                    <a:pt x="58" y="528"/>
                  </a:lnTo>
                  <a:lnTo>
                    <a:pt x="58" y="528"/>
                  </a:lnTo>
                  <a:lnTo>
                    <a:pt x="58" y="484"/>
                  </a:lnTo>
                  <a:lnTo>
                    <a:pt x="58" y="484"/>
                  </a:lnTo>
                  <a:lnTo>
                    <a:pt x="46" y="462"/>
                  </a:lnTo>
                  <a:lnTo>
                    <a:pt x="24" y="418"/>
                  </a:lnTo>
                  <a:lnTo>
                    <a:pt x="24" y="418"/>
                  </a:lnTo>
                  <a:lnTo>
                    <a:pt x="6" y="374"/>
                  </a:lnTo>
                  <a:lnTo>
                    <a:pt x="0" y="356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4" y="178"/>
                  </a:lnTo>
                  <a:lnTo>
                    <a:pt x="6" y="170"/>
                  </a:lnTo>
                  <a:lnTo>
                    <a:pt x="8" y="160"/>
                  </a:lnTo>
                  <a:lnTo>
                    <a:pt x="10" y="150"/>
                  </a:lnTo>
                  <a:lnTo>
                    <a:pt x="10" y="150"/>
                  </a:lnTo>
                  <a:lnTo>
                    <a:pt x="10" y="140"/>
                  </a:lnTo>
                  <a:lnTo>
                    <a:pt x="12" y="130"/>
                  </a:lnTo>
                  <a:lnTo>
                    <a:pt x="14" y="120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24" y="102"/>
                  </a:lnTo>
                  <a:lnTo>
                    <a:pt x="28" y="94"/>
                  </a:lnTo>
                  <a:lnTo>
                    <a:pt x="28" y="94"/>
                  </a:lnTo>
                  <a:lnTo>
                    <a:pt x="28" y="88"/>
                  </a:lnTo>
                  <a:lnTo>
                    <a:pt x="30" y="84"/>
                  </a:lnTo>
                  <a:lnTo>
                    <a:pt x="34" y="80"/>
                  </a:lnTo>
                  <a:lnTo>
                    <a:pt x="38" y="80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42" y="58"/>
                  </a:lnTo>
                  <a:lnTo>
                    <a:pt x="44" y="50"/>
                  </a:lnTo>
                  <a:lnTo>
                    <a:pt x="46" y="44"/>
                  </a:lnTo>
                  <a:lnTo>
                    <a:pt x="46" y="44"/>
                  </a:lnTo>
                  <a:close/>
                  <a:moveTo>
                    <a:pt x="38" y="284"/>
                  </a:moveTo>
                  <a:lnTo>
                    <a:pt x="38" y="284"/>
                  </a:lnTo>
                  <a:lnTo>
                    <a:pt x="36" y="302"/>
                  </a:lnTo>
                  <a:lnTo>
                    <a:pt x="36" y="302"/>
                  </a:lnTo>
                  <a:lnTo>
                    <a:pt x="38" y="332"/>
                  </a:lnTo>
                  <a:lnTo>
                    <a:pt x="42" y="370"/>
                  </a:lnTo>
                  <a:lnTo>
                    <a:pt x="42" y="370"/>
                  </a:lnTo>
                  <a:lnTo>
                    <a:pt x="46" y="392"/>
                  </a:lnTo>
                  <a:lnTo>
                    <a:pt x="48" y="410"/>
                  </a:lnTo>
                  <a:lnTo>
                    <a:pt x="54" y="422"/>
                  </a:lnTo>
                  <a:lnTo>
                    <a:pt x="58" y="428"/>
                  </a:lnTo>
                  <a:lnTo>
                    <a:pt x="58" y="428"/>
                  </a:lnTo>
                  <a:lnTo>
                    <a:pt x="64" y="410"/>
                  </a:lnTo>
                  <a:lnTo>
                    <a:pt x="70" y="390"/>
                  </a:lnTo>
                  <a:lnTo>
                    <a:pt x="74" y="368"/>
                  </a:lnTo>
                  <a:lnTo>
                    <a:pt x="74" y="346"/>
                  </a:lnTo>
                  <a:lnTo>
                    <a:pt x="74" y="340"/>
                  </a:lnTo>
                  <a:lnTo>
                    <a:pt x="74" y="340"/>
                  </a:lnTo>
                  <a:lnTo>
                    <a:pt x="66" y="328"/>
                  </a:lnTo>
                  <a:lnTo>
                    <a:pt x="60" y="312"/>
                  </a:lnTo>
                  <a:lnTo>
                    <a:pt x="54" y="290"/>
                  </a:lnTo>
                  <a:lnTo>
                    <a:pt x="50" y="262"/>
                  </a:lnTo>
                  <a:lnTo>
                    <a:pt x="50" y="262"/>
                  </a:lnTo>
                  <a:lnTo>
                    <a:pt x="48" y="248"/>
                  </a:lnTo>
                  <a:lnTo>
                    <a:pt x="46" y="244"/>
                  </a:lnTo>
                  <a:lnTo>
                    <a:pt x="44" y="242"/>
                  </a:lnTo>
                  <a:lnTo>
                    <a:pt x="44" y="242"/>
                  </a:lnTo>
                  <a:lnTo>
                    <a:pt x="42" y="258"/>
                  </a:lnTo>
                  <a:lnTo>
                    <a:pt x="38" y="266"/>
                  </a:lnTo>
                  <a:lnTo>
                    <a:pt x="38" y="266"/>
                  </a:lnTo>
                  <a:lnTo>
                    <a:pt x="38" y="284"/>
                  </a:lnTo>
                  <a:lnTo>
                    <a:pt x="38" y="28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 noEditPoints="1"/>
            </p:cNvSpPr>
            <p:nvPr userDrawn="1"/>
          </p:nvSpPr>
          <p:spPr bwMode="auto">
            <a:xfrm>
              <a:off x="7364125" y="2879927"/>
              <a:ext cx="872442" cy="3644697"/>
            </a:xfrm>
            <a:custGeom>
              <a:avLst/>
              <a:gdLst/>
              <a:ahLst/>
              <a:cxnLst>
                <a:cxn ang="0">
                  <a:pos x="210" y="154"/>
                </a:cxn>
                <a:cxn ang="0">
                  <a:pos x="200" y="164"/>
                </a:cxn>
                <a:cxn ang="0">
                  <a:pos x="210" y="168"/>
                </a:cxn>
                <a:cxn ang="0">
                  <a:pos x="204" y="210"/>
                </a:cxn>
                <a:cxn ang="0">
                  <a:pos x="210" y="310"/>
                </a:cxn>
                <a:cxn ang="0">
                  <a:pos x="204" y="322"/>
                </a:cxn>
                <a:cxn ang="0">
                  <a:pos x="200" y="394"/>
                </a:cxn>
                <a:cxn ang="0">
                  <a:pos x="192" y="422"/>
                </a:cxn>
                <a:cxn ang="0">
                  <a:pos x="200" y="470"/>
                </a:cxn>
                <a:cxn ang="0">
                  <a:pos x="180" y="492"/>
                </a:cxn>
                <a:cxn ang="0">
                  <a:pos x="168" y="554"/>
                </a:cxn>
                <a:cxn ang="0">
                  <a:pos x="166" y="650"/>
                </a:cxn>
                <a:cxn ang="0">
                  <a:pos x="170" y="798"/>
                </a:cxn>
                <a:cxn ang="0">
                  <a:pos x="182" y="834"/>
                </a:cxn>
                <a:cxn ang="0">
                  <a:pos x="170" y="874"/>
                </a:cxn>
                <a:cxn ang="0">
                  <a:pos x="164" y="872"/>
                </a:cxn>
                <a:cxn ang="0">
                  <a:pos x="160" y="862"/>
                </a:cxn>
                <a:cxn ang="0">
                  <a:pos x="146" y="894"/>
                </a:cxn>
                <a:cxn ang="0">
                  <a:pos x="138" y="876"/>
                </a:cxn>
                <a:cxn ang="0">
                  <a:pos x="130" y="864"/>
                </a:cxn>
                <a:cxn ang="0">
                  <a:pos x="106" y="892"/>
                </a:cxn>
                <a:cxn ang="0">
                  <a:pos x="78" y="894"/>
                </a:cxn>
                <a:cxn ang="0">
                  <a:pos x="66" y="878"/>
                </a:cxn>
                <a:cxn ang="0">
                  <a:pos x="82" y="872"/>
                </a:cxn>
                <a:cxn ang="0">
                  <a:pos x="94" y="850"/>
                </a:cxn>
                <a:cxn ang="0">
                  <a:pos x="98" y="820"/>
                </a:cxn>
                <a:cxn ang="0">
                  <a:pos x="82" y="738"/>
                </a:cxn>
                <a:cxn ang="0">
                  <a:pos x="72" y="666"/>
                </a:cxn>
                <a:cxn ang="0">
                  <a:pos x="42" y="526"/>
                </a:cxn>
                <a:cxn ang="0">
                  <a:pos x="28" y="486"/>
                </a:cxn>
                <a:cxn ang="0">
                  <a:pos x="4" y="456"/>
                </a:cxn>
                <a:cxn ang="0">
                  <a:pos x="0" y="404"/>
                </a:cxn>
                <a:cxn ang="0">
                  <a:pos x="30" y="310"/>
                </a:cxn>
                <a:cxn ang="0">
                  <a:pos x="32" y="278"/>
                </a:cxn>
                <a:cxn ang="0">
                  <a:pos x="40" y="248"/>
                </a:cxn>
                <a:cxn ang="0">
                  <a:pos x="32" y="226"/>
                </a:cxn>
                <a:cxn ang="0">
                  <a:pos x="50" y="198"/>
                </a:cxn>
                <a:cxn ang="0">
                  <a:pos x="54" y="180"/>
                </a:cxn>
                <a:cxn ang="0">
                  <a:pos x="44" y="146"/>
                </a:cxn>
                <a:cxn ang="0">
                  <a:pos x="34" y="96"/>
                </a:cxn>
                <a:cxn ang="0">
                  <a:pos x="24" y="50"/>
                </a:cxn>
                <a:cxn ang="0">
                  <a:pos x="54" y="16"/>
                </a:cxn>
                <a:cxn ang="0">
                  <a:pos x="74" y="6"/>
                </a:cxn>
                <a:cxn ang="0">
                  <a:pos x="102" y="0"/>
                </a:cxn>
                <a:cxn ang="0">
                  <a:pos x="124" y="12"/>
                </a:cxn>
                <a:cxn ang="0">
                  <a:pos x="156" y="52"/>
                </a:cxn>
                <a:cxn ang="0">
                  <a:pos x="166" y="84"/>
                </a:cxn>
                <a:cxn ang="0">
                  <a:pos x="178" y="118"/>
                </a:cxn>
                <a:cxn ang="0">
                  <a:pos x="192" y="140"/>
                </a:cxn>
                <a:cxn ang="0">
                  <a:pos x="206" y="146"/>
                </a:cxn>
                <a:cxn ang="0">
                  <a:pos x="146" y="770"/>
                </a:cxn>
                <a:cxn ang="0">
                  <a:pos x="132" y="710"/>
                </a:cxn>
                <a:cxn ang="0">
                  <a:pos x="126" y="734"/>
                </a:cxn>
                <a:cxn ang="0">
                  <a:pos x="128" y="788"/>
                </a:cxn>
                <a:cxn ang="0">
                  <a:pos x="140" y="810"/>
                </a:cxn>
                <a:cxn ang="0">
                  <a:pos x="146" y="780"/>
                </a:cxn>
                <a:cxn ang="0">
                  <a:pos x="176" y="324"/>
                </a:cxn>
                <a:cxn ang="0">
                  <a:pos x="166" y="262"/>
                </a:cxn>
                <a:cxn ang="0">
                  <a:pos x="142" y="304"/>
                </a:cxn>
                <a:cxn ang="0">
                  <a:pos x="138" y="318"/>
                </a:cxn>
                <a:cxn ang="0">
                  <a:pos x="140" y="338"/>
                </a:cxn>
                <a:cxn ang="0">
                  <a:pos x="172" y="380"/>
                </a:cxn>
                <a:cxn ang="0">
                  <a:pos x="176" y="324"/>
                </a:cxn>
              </a:cxnLst>
              <a:rect l="0" t="0" r="r" b="b"/>
              <a:pathLst>
                <a:path w="214" h="894">
                  <a:moveTo>
                    <a:pt x="214" y="148"/>
                  </a:moveTo>
                  <a:lnTo>
                    <a:pt x="214" y="148"/>
                  </a:lnTo>
                  <a:lnTo>
                    <a:pt x="210" y="154"/>
                  </a:lnTo>
                  <a:lnTo>
                    <a:pt x="210" y="154"/>
                  </a:lnTo>
                  <a:lnTo>
                    <a:pt x="204" y="158"/>
                  </a:lnTo>
                  <a:lnTo>
                    <a:pt x="204" y="158"/>
                  </a:lnTo>
                  <a:lnTo>
                    <a:pt x="200" y="162"/>
                  </a:lnTo>
                  <a:lnTo>
                    <a:pt x="200" y="164"/>
                  </a:lnTo>
                  <a:lnTo>
                    <a:pt x="200" y="164"/>
                  </a:lnTo>
                  <a:lnTo>
                    <a:pt x="202" y="166"/>
                  </a:lnTo>
                  <a:lnTo>
                    <a:pt x="210" y="168"/>
                  </a:lnTo>
                  <a:lnTo>
                    <a:pt x="210" y="168"/>
                  </a:lnTo>
                  <a:lnTo>
                    <a:pt x="200" y="180"/>
                  </a:lnTo>
                  <a:lnTo>
                    <a:pt x="200" y="180"/>
                  </a:lnTo>
                  <a:lnTo>
                    <a:pt x="202" y="194"/>
                  </a:lnTo>
                  <a:lnTo>
                    <a:pt x="204" y="210"/>
                  </a:lnTo>
                  <a:lnTo>
                    <a:pt x="204" y="210"/>
                  </a:lnTo>
                  <a:lnTo>
                    <a:pt x="208" y="260"/>
                  </a:lnTo>
                  <a:lnTo>
                    <a:pt x="208" y="260"/>
                  </a:lnTo>
                  <a:lnTo>
                    <a:pt x="210" y="310"/>
                  </a:lnTo>
                  <a:lnTo>
                    <a:pt x="210" y="310"/>
                  </a:lnTo>
                  <a:lnTo>
                    <a:pt x="208" y="316"/>
                  </a:lnTo>
                  <a:lnTo>
                    <a:pt x="204" y="322"/>
                  </a:lnTo>
                  <a:lnTo>
                    <a:pt x="204" y="322"/>
                  </a:lnTo>
                  <a:lnTo>
                    <a:pt x="204" y="366"/>
                  </a:lnTo>
                  <a:lnTo>
                    <a:pt x="204" y="366"/>
                  </a:lnTo>
                  <a:lnTo>
                    <a:pt x="202" y="382"/>
                  </a:lnTo>
                  <a:lnTo>
                    <a:pt x="200" y="394"/>
                  </a:lnTo>
                  <a:lnTo>
                    <a:pt x="196" y="404"/>
                  </a:lnTo>
                  <a:lnTo>
                    <a:pt x="192" y="410"/>
                  </a:lnTo>
                  <a:lnTo>
                    <a:pt x="192" y="410"/>
                  </a:lnTo>
                  <a:lnTo>
                    <a:pt x="192" y="422"/>
                  </a:lnTo>
                  <a:lnTo>
                    <a:pt x="192" y="422"/>
                  </a:lnTo>
                  <a:lnTo>
                    <a:pt x="198" y="446"/>
                  </a:lnTo>
                  <a:lnTo>
                    <a:pt x="200" y="448"/>
                  </a:lnTo>
                  <a:lnTo>
                    <a:pt x="200" y="470"/>
                  </a:lnTo>
                  <a:lnTo>
                    <a:pt x="200" y="470"/>
                  </a:lnTo>
                  <a:lnTo>
                    <a:pt x="194" y="480"/>
                  </a:lnTo>
                  <a:lnTo>
                    <a:pt x="188" y="486"/>
                  </a:lnTo>
                  <a:lnTo>
                    <a:pt x="180" y="492"/>
                  </a:lnTo>
                  <a:lnTo>
                    <a:pt x="170" y="496"/>
                  </a:lnTo>
                  <a:lnTo>
                    <a:pt x="170" y="496"/>
                  </a:lnTo>
                  <a:lnTo>
                    <a:pt x="168" y="554"/>
                  </a:lnTo>
                  <a:lnTo>
                    <a:pt x="168" y="554"/>
                  </a:lnTo>
                  <a:lnTo>
                    <a:pt x="164" y="612"/>
                  </a:lnTo>
                  <a:lnTo>
                    <a:pt x="164" y="612"/>
                  </a:lnTo>
                  <a:lnTo>
                    <a:pt x="166" y="650"/>
                  </a:lnTo>
                  <a:lnTo>
                    <a:pt x="166" y="650"/>
                  </a:lnTo>
                  <a:lnTo>
                    <a:pt x="168" y="688"/>
                  </a:lnTo>
                  <a:lnTo>
                    <a:pt x="168" y="688"/>
                  </a:lnTo>
                  <a:lnTo>
                    <a:pt x="168" y="734"/>
                  </a:lnTo>
                  <a:lnTo>
                    <a:pt x="170" y="798"/>
                  </a:lnTo>
                  <a:lnTo>
                    <a:pt x="172" y="800"/>
                  </a:lnTo>
                  <a:lnTo>
                    <a:pt x="172" y="800"/>
                  </a:lnTo>
                  <a:lnTo>
                    <a:pt x="182" y="834"/>
                  </a:lnTo>
                  <a:lnTo>
                    <a:pt x="182" y="834"/>
                  </a:lnTo>
                  <a:lnTo>
                    <a:pt x="174" y="852"/>
                  </a:lnTo>
                  <a:lnTo>
                    <a:pt x="170" y="868"/>
                  </a:lnTo>
                  <a:lnTo>
                    <a:pt x="170" y="868"/>
                  </a:lnTo>
                  <a:lnTo>
                    <a:pt x="170" y="874"/>
                  </a:lnTo>
                  <a:lnTo>
                    <a:pt x="168" y="876"/>
                  </a:lnTo>
                  <a:lnTo>
                    <a:pt x="168" y="876"/>
                  </a:lnTo>
                  <a:lnTo>
                    <a:pt x="166" y="874"/>
                  </a:lnTo>
                  <a:lnTo>
                    <a:pt x="164" y="872"/>
                  </a:lnTo>
                  <a:lnTo>
                    <a:pt x="164" y="872"/>
                  </a:lnTo>
                  <a:lnTo>
                    <a:pt x="164" y="866"/>
                  </a:lnTo>
                  <a:lnTo>
                    <a:pt x="160" y="862"/>
                  </a:lnTo>
                  <a:lnTo>
                    <a:pt x="160" y="862"/>
                  </a:lnTo>
                  <a:lnTo>
                    <a:pt x="146" y="870"/>
                  </a:lnTo>
                  <a:lnTo>
                    <a:pt x="146" y="872"/>
                  </a:lnTo>
                  <a:lnTo>
                    <a:pt x="146" y="894"/>
                  </a:lnTo>
                  <a:lnTo>
                    <a:pt x="146" y="894"/>
                  </a:lnTo>
                  <a:lnTo>
                    <a:pt x="140" y="894"/>
                  </a:lnTo>
                  <a:lnTo>
                    <a:pt x="138" y="890"/>
                  </a:lnTo>
                  <a:lnTo>
                    <a:pt x="138" y="890"/>
                  </a:lnTo>
                  <a:lnTo>
                    <a:pt x="138" y="876"/>
                  </a:lnTo>
                  <a:lnTo>
                    <a:pt x="138" y="876"/>
                  </a:lnTo>
                  <a:lnTo>
                    <a:pt x="136" y="868"/>
                  </a:lnTo>
                  <a:lnTo>
                    <a:pt x="130" y="864"/>
                  </a:lnTo>
                  <a:lnTo>
                    <a:pt x="130" y="864"/>
                  </a:lnTo>
                  <a:lnTo>
                    <a:pt x="118" y="880"/>
                  </a:lnTo>
                  <a:lnTo>
                    <a:pt x="118" y="880"/>
                  </a:lnTo>
                  <a:lnTo>
                    <a:pt x="112" y="886"/>
                  </a:lnTo>
                  <a:lnTo>
                    <a:pt x="106" y="892"/>
                  </a:lnTo>
                  <a:lnTo>
                    <a:pt x="98" y="894"/>
                  </a:lnTo>
                  <a:lnTo>
                    <a:pt x="90" y="894"/>
                  </a:lnTo>
                  <a:lnTo>
                    <a:pt x="90" y="894"/>
                  </a:lnTo>
                  <a:lnTo>
                    <a:pt x="78" y="894"/>
                  </a:lnTo>
                  <a:lnTo>
                    <a:pt x="70" y="888"/>
                  </a:lnTo>
                  <a:lnTo>
                    <a:pt x="66" y="882"/>
                  </a:lnTo>
                  <a:lnTo>
                    <a:pt x="66" y="882"/>
                  </a:lnTo>
                  <a:lnTo>
                    <a:pt x="66" y="878"/>
                  </a:lnTo>
                  <a:lnTo>
                    <a:pt x="66" y="878"/>
                  </a:lnTo>
                  <a:lnTo>
                    <a:pt x="70" y="874"/>
                  </a:lnTo>
                  <a:lnTo>
                    <a:pt x="70" y="874"/>
                  </a:lnTo>
                  <a:lnTo>
                    <a:pt x="82" y="872"/>
                  </a:lnTo>
                  <a:lnTo>
                    <a:pt x="82" y="872"/>
                  </a:lnTo>
                  <a:lnTo>
                    <a:pt x="86" y="870"/>
                  </a:lnTo>
                  <a:lnTo>
                    <a:pt x="88" y="866"/>
                  </a:lnTo>
                  <a:lnTo>
                    <a:pt x="94" y="850"/>
                  </a:lnTo>
                  <a:lnTo>
                    <a:pt x="94" y="850"/>
                  </a:lnTo>
                  <a:lnTo>
                    <a:pt x="98" y="834"/>
                  </a:lnTo>
                  <a:lnTo>
                    <a:pt x="98" y="820"/>
                  </a:lnTo>
                  <a:lnTo>
                    <a:pt x="98" y="820"/>
                  </a:lnTo>
                  <a:lnTo>
                    <a:pt x="98" y="802"/>
                  </a:lnTo>
                  <a:lnTo>
                    <a:pt x="94" y="782"/>
                  </a:lnTo>
                  <a:lnTo>
                    <a:pt x="90" y="762"/>
                  </a:lnTo>
                  <a:lnTo>
                    <a:pt x="82" y="738"/>
                  </a:lnTo>
                  <a:lnTo>
                    <a:pt x="82" y="738"/>
                  </a:lnTo>
                  <a:lnTo>
                    <a:pt x="78" y="708"/>
                  </a:lnTo>
                  <a:lnTo>
                    <a:pt x="72" y="666"/>
                  </a:lnTo>
                  <a:lnTo>
                    <a:pt x="72" y="666"/>
                  </a:lnTo>
                  <a:lnTo>
                    <a:pt x="50" y="588"/>
                  </a:lnTo>
                  <a:lnTo>
                    <a:pt x="50" y="588"/>
                  </a:lnTo>
                  <a:lnTo>
                    <a:pt x="46" y="562"/>
                  </a:lnTo>
                  <a:lnTo>
                    <a:pt x="42" y="526"/>
                  </a:lnTo>
                  <a:lnTo>
                    <a:pt x="42" y="526"/>
                  </a:lnTo>
                  <a:lnTo>
                    <a:pt x="30" y="488"/>
                  </a:lnTo>
                  <a:lnTo>
                    <a:pt x="28" y="486"/>
                  </a:lnTo>
                  <a:lnTo>
                    <a:pt x="28" y="486"/>
                  </a:lnTo>
                  <a:lnTo>
                    <a:pt x="14" y="484"/>
                  </a:lnTo>
                  <a:lnTo>
                    <a:pt x="14" y="484"/>
                  </a:lnTo>
                  <a:lnTo>
                    <a:pt x="8" y="472"/>
                  </a:lnTo>
                  <a:lnTo>
                    <a:pt x="4" y="456"/>
                  </a:lnTo>
                  <a:lnTo>
                    <a:pt x="2" y="438"/>
                  </a:lnTo>
                  <a:lnTo>
                    <a:pt x="0" y="418"/>
                  </a:lnTo>
                  <a:lnTo>
                    <a:pt x="0" y="404"/>
                  </a:lnTo>
                  <a:lnTo>
                    <a:pt x="0" y="404"/>
                  </a:lnTo>
                  <a:lnTo>
                    <a:pt x="16" y="358"/>
                  </a:lnTo>
                  <a:lnTo>
                    <a:pt x="16" y="358"/>
                  </a:lnTo>
                  <a:lnTo>
                    <a:pt x="30" y="310"/>
                  </a:lnTo>
                  <a:lnTo>
                    <a:pt x="30" y="310"/>
                  </a:lnTo>
                  <a:lnTo>
                    <a:pt x="32" y="300"/>
                  </a:lnTo>
                  <a:lnTo>
                    <a:pt x="32" y="300"/>
                  </a:lnTo>
                  <a:lnTo>
                    <a:pt x="32" y="278"/>
                  </a:lnTo>
                  <a:lnTo>
                    <a:pt x="32" y="278"/>
                  </a:lnTo>
                  <a:lnTo>
                    <a:pt x="32" y="270"/>
                  </a:lnTo>
                  <a:lnTo>
                    <a:pt x="36" y="262"/>
                  </a:lnTo>
                  <a:lnTo>
                    <a:pt x="36" y="262"/>
                  </a:lnTo>
                  <a:lnTo>
                    <a:pt x="40" y="248"/>
                  </a:lnTo>
                  <a:lnTo>
                    <a:pt x="40" y="248"/>
                  </a:lnTo>
                  <a:lnTo>
                    <a:pt x="32" y="232"/>
                  </a:lnTo>
                  <a:lnTo>
                    <a:pt x="32" y="226"/>
                  </a:lnTo>
                  <a:lnTo>
                    <a:pt x="32" y="226"/>
                  </a:lnTo>
                  <a:lnTo>
                    <a:pt x="32" y="216"/>
                  </a:lnTo>
                  <a:lnTo>
                    <a:pt x="36" y="208"/>
                  </a:lnTo>
                  <a:lnTo>
                    <a:pt x="42" y="202"/>
                  </a:lnTo>
                  <a:lnTo>
                    <a:pt x="50" y="198"/>
                  </a:lnTo>
                  <a:lnTo>
                    <a:pt x="50" y="198"/>
                  </a:lnTo>
                  <a:lnTo>
                    <a:pt x="52" y="190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2" y="170"/>
                  </a:lnTo>
                  <a:lnTo>
                    <a:pt x="48" y="158"/>
                  </a:lnTo>
                  <a:lnTo>
                    <a:pt x="48" y="158"/>
                  </a:lnTo>
                  <a:lnTo>
                    <a:pt x="44" y="146"/>
                  </a:lnTo>
                  <a:lnTo>
                    <a:pt x="42" y="136"/>
                  </a:lnTo>
                  <a:lnTo>
                    <a:pt x="42" y="136"/>
                  </a:lnTo>
                  <a:lnTo>
                    <a:pt x="40" y="118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6" y="76"/>
                  </a:lnTo>
                  <a:lnTo>
                    <a:pt x="24" y="54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32" y="38"/>
                  </a:lnTo>
                  <a:lnTo>
                    <a:pt x="42" y="26"/>
                  </a:lnTo>
                  <a:lnTo>
                    <a:pt x="54" y="16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74" y="6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94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6" y="6"/>
                  </a:lnTo>
                  <a:lnTo>
                    <a:pt x="124" y="12"/>
                  </a:lnTo>
                  <a:lnTo>
                    <a:pt x="134" y="22"/>
                  </a:lnTo>
                  <a:lnTo>
                    <a:pt x="142" y="34"/>
                  </a:lnTo>
                  <a:lnTo>
                    <a:pt x="142" y="34"/>
                  </a:lnTo>
                  <a:lnTo>
                    <a:pt x="156" y="52"/>
                  </a:lnTo>
                  <a:lnTo>
                    <a:pt x="156" y="52"/>
                  </a:lnTo>
                  <a:lnTo>
                    <a:pt x="162" y="64"/>
                  </a:lnTo>
                  <a:lnTo>
                    <a:pt x="166" y="84"/>
                  </a:lnTo>
                  <a:lnTo>
                    <a:pt x="166" y="84"/>
                  </a:lnTo>
                  <a:lnTo>
                    <a:pt x="170" y="104"/>
                  </a:lnTo>
                  <a:lnTo>
                    <a:pt x="174" y="112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96" y="132"/>
                  </a:lnTo>
                  <a:lnTo>
                    <a:pt x="196" y="132"/>
                  </a:lnTo>
                  <a:lnTo>
                    <a:pt x="192" y="138"/>
                  </a:lnTo>
                  <a:lnTo>
                    <a:pt x="192" y="140"/>
                  </a:lnTo>
                  <a:lnTo>
                    <a:pt x="192" y="140"/>
                  </a:lnTo>
                  <a:lnTo>
                    <a:pt x="198" y="144"/>
                  </a:lnTo>
                  <a:lnTo>
                    <a:pt x="206" y="146"/>
                  </a:lnTo>
                  <a:lnTo>
                    <a:pt x="206" y="146"/>
                  </a:lnTo>
                  <a:lnTo>
                    <a:pt x="214" y="148"/>
                  </a:lnTo>
                  <a:lnTo>
                    <a:pt x="214" y="148"/>
                  </a:lnTo>
                  <a:close/>
                  <a:moveTo>
                    <a:pt x="146" y="770"/>
                  </a:moveTo>
                  <a:lnTo>
                    <a:pt x="146" y="770"/>
                  </a:lnTo>
                  <a:lnTo>
                    <a:pt x="146" y="754"/>
                  </a:lnTo>
                  <a:lnTo>
                    <a:pt x="142" y="738"/>
                  </a:lnTo>
                  <a:lnTo>
                    <a:pt x="138" y="722"/>
                  </a:lnTo>
                  <a:lnTo>
                    <a:pt x="132" y="710"/>
                  </a:lnTo>
                  <a:lnTo>
                    <a:pt x="132" y="710"/>
                  </a:lnTo>
                  <a:lnTo>
                    <a:pt x="128" y="720"/>
                  </a:lnTo>
                  <a:lnTo>
                    <a:pt x="128" y="734"/>
                  </a:lnTo>
                  <a:lnTo>
                    <a:pt x="126" y="734"/>
                  </a:lnTo>
                  <a:lnTo>
                    <a:pt x="126" y="734"/>
                  </a:lnTo>
                  <a:lnTo>
                    <a:pt x="126" y="774"/>
                  </a:lnTo>
                  <a:lnTo>
                    <a:pt x="126" y="774"/>
                  </a:lnTo>
                  <a:lnTo>
                    <a:pt x="128" y="788"/>
                  </a:lnTo>
                  <a:lnTo>
                    <a:pt x="130" y="798"/>
                  </a:lnTo>
                  <a:lnTo>
                    <a:pt x="134" y="806"/>
                  </a:lnTo>
                  <a:lnTo>
                    <a:pt x="138" y="810"/>
                  </a:lnTo>
                  <a:lnTo>
                    <a:pt x="140" y="810"/>
                  </a:lnTo>
                  <a:lnTo>
                    <a:pt x="140" y="810"/>
                  </a:lnTo>
                  <a:lnTo>
                    <a:pt x="142" y="788"/>
                  </a:lnTo>
                  <a:lnTo>
                    <a:pt x="142" y="788"/>
                  </a:lnTo>
                  <a:lnTo>
                    <a:pt x="146" y="780"/>
                  </a:lnTo>
                  <a:lnTo>
                    <a:pt x="146" y="770"/>
                  </a:lnTo>
                  <a:lnTo>
                    <a:pt x="146" y="770"/>
                  </a:lnTo>
                  <a:close/>
                  <a:moveTo>
                    <a:pt x="176" y="324"/>
                  </a:moveTo>
                  <a:lnTo>
                    <a:pt x="176" y="324"/>
                  </a:lnTo>
                  <a:lnTo>
                    <a:pt x="174" y="302"/>
                  </a:lnTo>
                  <a:lnTo>
                    <a:pt x="174" y="284"/>
                  </a:lnTo>
                  <a:lnTo>
                    <a:pt x="170" y="270"/>
                  </a:lnTo>
                  <a:lnTo>
                    <a:pt x="166" y="262"/>
                  </a:lnTo>
                  <a:lnTo>
                    <a:pt x="164" y="264"/>
                  </a:lnTo>
                  <a:lnTo>
                    <a:pt x="164" y="264"/>
                  </a:lnTo>
                  <a:lnTo>
                    <a:pt x="156" y="282"/>
                  </a:lnTo>
                  <a:lnTo>
                    <a:pt x="142" y="304"/>
                  </a:lnTo>
                  <a:lnTo>
                    <a:pt x="140" y="306"/>
                  </a:lnTo>
                  <a:lnTo>
                    <a:pt x="140" y="306"/>
                  </a:lnTo>
                  <a:lnTo>
                    <a:pt x="140" y="314"/>
                  </a:lnTo>
                  <a:lnTo>
                    <a:pt x="138" y="318"/>
                  </a:lnTo>
                  <a:lnTo>
                    <a:pt x="138" y="326"/>
                  </a:lnTo>
                  <a:lnTo>
                    <a:pt x="138" y="326"/>
                  </a:lnTo>
                  <a:lnTo>
                    <a:pt x="138" y="330"/>
                  </a:lnTo>
                  <a:lnTo>
                    <a:pt x="140" y="338"/>
                  </a:lnTo>
                  <a:lnTo>
                    <a:pt x="150" y="354"/>
                  </a:lnTo>
                  <a:lnTo>
                    <a:pt x="150" y="354"/>
                  </a:lnTo>
                  <a:lnTo>
                    <a:pt x="170" y="382"/>
                  </a:lnTo>
                  <a:lnTo>
                    <a:pt x="172" y="380"/>
                  </a:lnTo>
                  <a:lnTo>
                    <a:pt x="172" y="380"/>
                  </a:lnTo>
                  <a:lnTo>
                    <a:pt x="174" y="350"/>
                  </a:lnTo>
                  <a:lnTo>
                    <a:pt x="176" y="324"/>
                  </a:lnTo>
                  <a:lnTo>
                    <a:pt x="176" y="32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91" name="Group 67"/>
          <p:cNvGrpSpPr>
            <a:grpSpLocks noChangeAspect="1"/>
          </p:cNvGrpSpPr>
          <p:nvPr userDrawn="1"/>
        </p:nvGrpSpPr>
        <p:grpSpPr bwMode="auto">
          <a:xfrm flipH="1" flipV="1">
            <a:off x="152398" y="152400"/>
            <a:ext cx="1600202" cy="1033671"/>
            <a:chOff x="2497" y="1995"/>
            <a:chExt cx="805" cy="52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93" name="Rectangle 69"/>
            <p:cNvSpPr>
              <a:spLocks noChangeArrowheads="1"/>
            </p:cNvSpPr>
            <p:nvPr userDrawn="1"/>
          </p:nvSpPr>
          <p:spPr bwMode="auto">
            <a:xfrm>
              <a:off x="3043" y="2467"/>
              <a:ext cx="46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4" name="Rectangle 70"/>
            <p:cNvSpPr>
              <a:spLocks noChangeArrowheads="1"/>
            </p:cNvSpPr>
            <p:nvPr userDrawn="1"/>
          </p:nvSpPr>
          <p:spPr bwMode="auto">
            <a:xfrm>
              <a:off x="2699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" name="Rectangle 71"/>
            <p:cNvSpPr>
              <a:spLocks noChangeArrowheads="1"/>
            </p:cNvSpPr>
            <p:nvPr userDrawn="1"/>
          </p:nvSpPr>
          <p:spPr bwMode="auto">
            <a:xfrm>
              <a:off x="2598" y="2467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" name="Rectangle 72"/>
            <p:cNvSpPr>
              <a:spLocks noChangeArrowheads="1"/>
            </p:cNvSpPr>
            <p:nvPr userDrawn="1"/>
          </p:nvSpPr>
          <p:spPr bwMode="auto">
            <a:xfrm>
              <a:off x="2497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auto">
            <a:xfrm>
              <a:off x="3148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Rectangle 74"/>
            <p:cNvSpPr>
              <a:spLocks noChangeArrowheads="1"/>
            </p:cNvSpPr>
            <p:nvPr userDrawn="1"/>
          </p:nvSpPr>
          <p:spPr bwMode="auto">
            <a:xfrm>
              <a:off x="3254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Rectangle 75"/>
            <p:cNvSpPr>
              <a:spLocks noChangeArrowheads="1"/>
            </p:cNvSpPr>
            <p:nvPr userDrawn="1"/>
          </p:nvSpPr>
          <p:spPr bwMode="auto">
            <a:xfrm>
              <a:off x="3148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0" name="Rectangle 76"/>
            <p:cNvSpPr>
              <a:spLocks noChangeArrowheads="1"/>
            </p:cNvSpPr>
            <p:nvPr userDrawn="1"/>
          </p:nvSpPr>
          <p:spPr bwMode="auto">
            <a:xfrm>
              <a:off x="3254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Rectangle 77"/>
            <p:cNvSpPr>
              <a:spLocks noChangeArrowheads="1"/>
            </p:cNvSpPr>
            <p:nvPr userDrawn="1"/>
          </p:nvSpPr>
          <p:spPr bwMode="auto">
            <a:xfrm>
              <a:off x="3148" y="2100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auto">
            <a:xfrm>
              <a:off x="3254" y="2100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3" name="Rectangle 79"/>
            <p:cNvSpPr>
              <a:spLocks noChangeArrowheads="1"/>
            </p:cNvSpPr>
            <p:nvPr userDrawn="1"/>
          </p:nvSpPr>
          <p:spPr bwMode="auto">
            <a:xfrm>
              <a:off x="2940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Rectangle 80"/>
            <p:cNvSpPr>
              <a:spLocks noChangeArrowheads="1"/>
            </p:cNvSpPr>
            <p:nvPr userDrawn="1"/>
          </p:nvSpPr>
          <p:spPr bwMode="auto">
            <a:xfrm>
              <a:off x="3046" y="2206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Rectangle 81"/>
            <p:cNvSpPr>
              <a:spLocks noChangeArrowheads="1"/>
            </p:cNvSpPr>
            <p:nvPr userDrawn="1"/>
          </p:nvSpPr>
          <p:spPr bwMode="auto">
            <a:xfrm>
              <a:off x="2839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auto">
            <a:xfrm>
              <a:off x="3148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Rectangle 83"/>
            <p:cNvSpPr>
              <a:spLocks noChangeArrowheads="1"/>
            </p:cNvSpPr>
            <p:nvPr userDrawn="1"/>
          </p:nvSpPr>
          <p:spPr bwMode="auto">
            <a:xfrm>
              <a:off x="3254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Rectangle 84"/>
            <p:cNvSpPr>
              <a:spLocks noChangeArrowheads="1"/>
            </p:cNvSpPr>
            <p:nvPr userDrawn="1"/>
          </p:nvSpPr>
          <p:spPr bwMode="auto">
            <a:xfrm>
              <a:off x="2940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auto">
            <a:xfrm>
              <a:off x="3046" y="2305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" name="Rectangle 86"/>
            <p:cNvSpPr>
              <a:spLocks noChangeArrowheads="1"/>
            </p:cNvSpPr>
            <p:nvPr userDrawn="1"/>
          </p:nvSpPr>
          <p:spPr bwMode="auto">
            <a:xfrm>
              <a:off x="2839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Rectangle 87"/>
            <p:cNvSpPr>
              <a:spLocks noChangeArrowheads="1"/>
            </p:cNvSpPr>
            <p:nvPr userDrawn="1"/>
          </p:nvSpPr>
          <p:spPr bwMode="auto">
            <a:xfrm>
              <a:off x="3148" y="1995"/>
              <a:ext cx="48" cy="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2" name="Rectangle 88"/>
            <p:cNvSpPr>
              <a:spLocks noChangeArrowheads="1"/>
            </p:cNvSpPr>
            <p:nvPr userDrawn="1"/>
          </p:nvSpPr>
          <p:spPr bwMode="auto">
            <a:xfrm>
              <a:off x="3254" y="1995"/>
              <a:ext cx="48" cy="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5800" y="1143000"/>
            <a:ext cx="7772400" cy="646331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85800" y="1828800"/>
            <a:ext cx="7772400" cy="4616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3" name="Rectangle 32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7"/>
            <p:cNvGrpSpPr>
              <a:grpSpLocks noChangeAspect="1"/>
            </p:cNvGrpSpPr>
            <p:nvPr userDrawn="1"/>
          </p:nvGrpSpPr>
          <p:grpSpPr bwMode="auto">
            <a:xfrm flipH="1" flipV="1">
              <a:off x="152398" y="152400"/>
              <a:ext cx="1066802" cy="689114"/>
              <a:chOff x="2497" y="1995"/>
              <a:chExt cx="805" cy="52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8" name="Rectangle 69"/>
              <p:cNvSpPr>
                <a:spLocks noChangeArrowheads="1"/>
              </p:cNvSpPr>
              <p:nvPr userDrawn="1"/>
            </p:nvSpPr>
            <p:spPr bwMode="auto">
              <a:xfrm>
                <a:off x="3043" y="2467"/>
                <a:ext cx="46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70"/>
              <p:cNvSpPr>
                <a:spLocks noChangeArrowheads="1"/>
              </p:cNvSpPr>
              <p:nvPr userDrawn="1"/>
            </p:nvSpPr>
            <p:spPr bwMode="auto">
              <a:xfrm>
                <a:off x="2699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Rectangle 71"/>
              <p:cNvSpPr>
                <a:spLocks noChangeArrowheads="1"/>
              </p:cNvSpPr>
              <p:nvPr userDrawn="1"/>
            </p:nvSpPr>
            <p:spPr bwMode="auto">
              <a:xfrm>
                <a:off x="2598" y="2467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Rectangle 72"/>
              <p:cNvSpPr>
                <a:spLocks noChangeArrowheads="1"/>
              </p:cNvSpPr>
              <p:nvPr userDrawn="1"/>
            </p:nvSpPr>
            <p:spPr bwMode="auto">
              <a:xfrm>
                <a:off x="2497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Rectangle 73"/>
              <p:cNvSpPr>
                <a:spLocks noChangeArrowheads="1"/>
              </p:cNvSpPr>
              <p:nvPr userDrawn="1"/>
            </p:nvSpPr>
            <p:spPr bwMode="auto">
              <a:xfrm>
                <a:off x="3148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74"/>
              <p:cNvSpPr>
                <a:spLocks noChangeArrowheads="1"/>
              </p:cNvSpPr>
              <p:nvPr userDrawn="1"/>
            </p:nvSpPr>
            <p:spPr bwMode="auto">
              <a:xfrm>
                <a:off x="3254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75"/>
              <p:cNvSpPr>
                <a:spLocks noChangeArrowheads="1"/>
              </p:cNvSpPr>
              <p:nvPr userDrawn="1"/>
            </p:nvSpPr>
            <p:spPr bwMode="auto">
              <a:xfrm>
                <a:off x="3148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76"/>
              <p:cNvSpPr>
                <a:spLocks noChangeArrowheads="1"/>
              </p:cNvSpPr>
              <p:nvPr userDrawn="1"/>
            </p:nvSpPr>
            <p:spPr bwMode="auto">
              <a:xfrm>
                <a:off x="3254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77"/>
              <p:cNvSpPr>
                <a:spLocks noChangeArrowheads="1"/>
              </p:cNvSpPr>
              <p:nvPr userDrawn="1"/>
            </p:nvSpPr>
            <p:spPr bwMode="auto">
              <a:xfrm>
                <a:off x="3148" y="2100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78"/>
              <p:cNvSpPr>
                <a:spLocks noChangeArrowheads="1"/>
              </p:cNvSpPr>
              <p:nvPr userDrawn="1"/>
            </p:nvSpPr>
            <p:spPr bwMode="auto">
              <a:xfrm>
                <a:off x="3254" y="2100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79"/>
              <p:cNvSpPr>
                <a:spLocks noChangeArrowheads="1"/>
              </p:cNvSpPr>
              <p:nvPr userDrawn="1"/>
            </p:nvSpPr>
            <p:spPr bwMode="auto">
              <a:xfrm>
                <a:off x="2940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80"/>
              <p:cNvSpPr>
                <a:spLocks noChangeArrowheads="1"/>
              </p:cNvSpPr>
              <p:nvPr userDrawn="1"/>
            </p:nvSpPr>
            <p:spPr bwMode="auto">
              <a:xfrm>
                <a:off x="3046" y="2206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81"/>
              <p:cNvSpPr>
                <a:spLocks noChangeArrowheads="1"/>
              </p:cNvSpPr>
              <p:nvPr userDrawn="1"/>
            </p:nvSpPr>
            <p:spPr bwMode="auto">
              <a:xfrm>
                <a:off x="2839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82"/>
              <p:cNvSpPr>
                <a:spLocks noChangeArrowheads="1"/>
              </p:cNvSpPr>
              <p:nvPr userDrawn="1"/>
            </p:nvSpPr>
            <p:spPr bwMode="auto">
              <a:xfrm>
                <a:off x="3148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83"/>
              <p:cNvSpPr>
                <a:spLocks noChangeArrowheads="1"/>
              </p:cNvSpPr>
              <p:nvPr userDrawn="1"/>
            </p:nvSpPr>
            <p:spPr bwMode="auto">
              <a:xfrm>
                <a:off x="3254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84"/>
              <p:cNvSpPr>
                <a:spLocks noChangeArrowheads="1"/>
              </p:cNvSpPr>
              <p:nvPr userDrawn="1"/>
            </p:nvSpPr>
            <p:spPr bwMode="auto">
              <a:xfrm>
                <a:off x="2940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85"/>
              <p:cNvSpPr>
                <a:spLocks noChangeArrowheads="1"/>
              </p:cNvSpPr>
              <p:nvPr userDrawn="1"/>
            </p:nvSpPr>
            <p:spPr bwMode="auto">
              <a:xfrm>
                <a:off x="3046" y="2305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86"/>
              <p:cNvSpPr>
                <a:spLocks noChangeArrowheads="1"/>
              </p:cNvSpPr>
              <p:nvPr userDrawn="1"/>
            </p:nvSpPr>
            <p:spPr bwMode="auto">
              <a:xfrm>
                <a:off x="2839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87"/>
              <p:cNvSpPr>
                <a:spLocks noChangeArrowheads="1"/>
              </p:cNvSpPr>
              <p:nvPr userDrawn="1"/>
            </p:nvSpPr>
            <p:spPr bwMode="auto">
              <a:xfrm>
                <a:off x="3148" y="1995"/>
                <a:ext cx="48" cy="4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88"/>
              <p:cNvSpPr>
                <a:spLocks noChangeArrowheads="1"/>
              </p:cNvSpPr>
              <p:nvPr userDrawn="1"/>
            </p:nvSpPr>
            <p:spPr bwMode="auto">
              <a:xfrm>
                <a:off x="3254" y="1995"/>
                <a:ext cx="48" cy="4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8054975" y="0"/>
              <a:ext cx="1089025" cy="26631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1295400" y="5715000"/>
              <a:ext cx="6858000" cy="9144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3000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3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88646-8CEC-4AE4-B1E7-ADF9D885FD96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F2618-C234-4528-BB60-72360CB0937F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2007_Workbook111111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2007_Workbook111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~1\USER\LOCALS~1\Temp\Hnc\BinData\EMB000002680008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2267744" y="2060848"/>
            <a:ext cx="4104455" cy="271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73368" cy="1800200"/>
          </a:xfrm>
        </p:spPr>
        <p:txBody>
          <a:bodyPr>
            <a:noAutofit/>
          </a:bodyPr>
          <a:lstStyle/>
          <a:p>
            <a:pPr algn="ctr"/>
            <a:r>
              <a:rPr lang="en-US" altLang="ko-KR" sz="5400" dirty="0" smtClean="0">
                <a:solidFill>
                  <a:schemeClr val="tx1"/>
                </a:solidFill>
                <a:ea typeface="HY견고딕" pitchFamily="18" charset="-127"/>
              </a:rPr>
              <a:t>2012</a:t>
            </a:r>
            <a:r>
              <a:rPr lang="ko-KR" altLang="en-US" sz="4400" spc="-150" dirty="0" smtClean="0">
                <a:solidFill>
                  <a:schemeClr val="tx1"/>
                </a:solidFill>
                <a:ea typeface="HY동녘M" pitchFamily="18" charset="-127"/>
              </a:rPr>
              <a:t>년도 </a:t>
            </a:r>
            <a:r>
              <a:rPr lang="ko-KR" altLang="en-US" sz="4400" spc="-150" dirty="0">
                <a:solidFill>
                  <a:schemeClr val="tx1"/>
                </a:solidFill>
                <a:ea typeface="HY동녘M" pitchFamily="18" charset="-127"/>
              </a:rPr>
              <a:t>국정감사</a:t>
            </a:r>
            <a:r>
              <a:rPr lang="en-US" altLang="ko-KR" sz="4400" spc="-150" dirty="0" smtClean="0">
                <a:solidFill>
                  <a:schemeClr val="tx1"/>
                </a:solidFill>
                <a:ea typeface="HY동녘M" pitchFamily="18" charset="-127"/>
              </a:rPr>
              <a:t/>
            </a:r>
            <a:br>
              <a:rPr lang="en-US" altLang="ko-KR" sz="4400" spc="-150" dirty="0" smtClean="0">
                <a:solidFill>
                  <a:schemeClr val="tx1"/>
                </a:solidFill>
                <a:ea typeface="HY동녘M" pitchFamily="18" charset="-127"/>
              </a:rPr>
            </a:br>
            <a:r>
              <a:rPr lang="ko-KR" altLang="en-US" sz="4400" spc="-150" dirty="0" smtClean="0">
                <a:solidFill>
                  <a:srgbClr val="0070C0"/>
                </a:solidFill>
                <a:ea typeface="HY동녘M" pitchFamily="18" charset="-127"/>
              </a:rPr>
              <a:t>한국도로공사 </a:t>
            </a:r>
            <a:r>
              <a:rPr lang="en-US" altLang="ko-KR" sz="4400" spc="-150" dirty="0" smtClean="0">
                <a:solidFill>
                  <a:srgbClr val="0070C0"/>
                </a:solidFill>
                <a:ea typeface="HY동녘M" pitchFamily="18" charset="-127"/>
              </a:rPr>
              <a:t>· </a:t>
            </a:r>
            <a:r>
              <a:rPr lang="ko-KR" altLang="en-US" sz="4400" spc="-150" dirty="0" smtClean="0">
                <a:solidFill>
                  <a:srgbClr val="002060"/>
                </a:solidFill>
                <a:ea typeface="HY동녘M" pitchFamily="18" charset="-127"/>
              </a:rPr>
              <a:t>교통안전공단</a:t>
            </a:r>
            <a:r>
              <a:rPr lang="ko-KR" altLang="en-US" sz="4400" spc="-150" dirty="0" smtClean="0">
                <a:solidFill>
                  <a:schemeClr val="tx1"/>
                </a:solidFill>
                <a:ea typeface="HY동녘M" pitchFamily="18" charset="-127"/>
              </a:rPr>
              <a:t> </a:t>
            </a:r>
            <a:endParaRPr lang="ko-KR" altLang="en-US" sz="32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11606" y="2060848"/>
            <a:ext cx="727233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Y견명조" pitchFamily="18" charset="-127"/>
                <a:ea typeface="HY견명조" pitchFamily="18" charset="-127"/>
              </a:rPr>
              <a:t>국정감사 </a:t>
            </a:r>
            <a:r>
              <a:rPr kumimoji="0" lang="ko-KR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Y견명조" pitchFamily="18" charset="-127"/>
                <a:ea typeface="HY견명조" pitchFamily="18" charset="-127"/>
              </a:rPr>
              <a:t>목표</a:t>
            </a:r>
            <a:endParaRPr lang="en-US" altLang="ko-KR" sz="3600" b="1" kern="0" dirty="0">
              <a:solidFill>
                <a:srgbClr val="C00000"/>
              </a:solidFill>
              <a:latin typeface="HY견명조" pitchFamily="18" charset="-127"/>
              <a:ea typeface="HY견명조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600" b="1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b="1" kern="0" noProof="0" dirty="0" smtClean="0">
                <a:solidFill>
                  <a:schemeClr val="bg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세계로 향하는</a:t>
            </a:r>
            <a:endParaRPr lang="en-US" altLang="ko-KR" sz="3600" b="1" kern="0" noProof="0" dirty="0" smtClean="0">
              <a:solidFill>
                <a:schemeClr val="bg2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0" cap="none" spc="0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rPr>
              <a:t>스마트 도로교통 서비스</a:t>
            </a:r>
            <a:r>
              <a:rPr kumimoji="0" lang="ko-KR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6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000" b="1" kern="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診斷</a:t>
            </a:r>
            <a:endParaRPr kumimoji="0" lang="ko-KR" alt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부제목 2"/>
          <p:cNvSpPr txBox="1">
            <a:spLocks/>
          </p:cNvSpPr>
          <p:nvPr/>
        </p:nvSpPr>
        <p:spPr bwMode="auto">
          <a:xfrm>
            <a:off x="755576" y="5805264"/>
            <a:ext cx="7344816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73050" indent="-273050" algn="ctr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kumimoji="0" lang="ko-KR" altLang="en-US" sz="2600" dirty="0" smtClean="0">
                <a:latin typeface="HY헤드라인M" pitchFamily="18" charset="-127"/>
                <a:ea typeface="HY헤드라인M" pitchFamily="18" charset="-127"/>
              </a:rPr>
              <a:t>국토해양위원회 </a:t>
            </a:r>
            <a:r>
              <a:rPr kumimoji="0" lang="ko-KR" altLang="en-US" sz="2600" dirty="0">
                <a:latin typeface="HY헤드라인M" pitchFamily="18" charset="-127"/>
                <a:ea typeface="HY헤드라인M" pitchFamily="18" charset="-127"/>
              </a:rPr>
              <a:t>국회의원 이명수</a:t>
            </a:r>
            <a:r>
              <a:rPr kumimoji="0" lang="en-US" altLang="ko-KR" sz="240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2400" dirty="0">
                <a:latin typeface="HY헤드라인M" pitchFamily="18" charset="-127"/>
                <a:ea typeface="HY헤드라인M" pitchFamily="18" charset="-127"/>
              </a:rPr>
              <a:t>충남 아산</a:t>
            </a:r>
            <a:r>
              <a:rPr kumimoji="0" lang="en-US" altLang="ko-KR" sz="2400" dirty="0">
                <a:latin typeface="HY헤드라인M" pitchFamily="18" charset="-127"/>
                <a:ea typeface="HY헤드라인M" pitchFamily="18" charset="-127"/>
              </a:rPr>
              <a:t>)</a:t>
            </a:r>
            <a:endParaRPr kumimoji="0" lang="en-US" altLang="ko-KR" sz="26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96336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ko-KR" altLang="en-US" dirty="0" err="1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하이패스</a:t>
            </a:r>
            <a:r>
              <a:rPr lang="ko-KR" altLang="en-US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통행료 미납</a:t>
            </a:r>
            <a:r>
              <a:rPr lang="en-US" altLang="ko-KR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’</a:t>
            </a: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건수 증가</a:t>
            </a:r>
            <a:endParaRPr lang="ko-KR" altLang="en-US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251520" y="1484784"/>
          <a:ext cx="8712968" cy="4608513"/>
        </p:xfrm>
        <a:graphic>
          <a:graphicData uri="http://schemas.openxmlformats.org/drawingml/2006/table">
            <a:tbl>
              <a:tblPr/>
              <a:tblGrid>
                <a:gridCol w="936104"/>
                <a:gridCol w="1368152"/>
                <a:gridCol w="936104"/>
                <a:gridCol w="963084"/>
                <a:gridCol w="909124"/>
                <a:gridCol w="936104"/>
                <a:gridCol w="864096"/>
                <a:gridCol w="864768"/>
                <a:gridCol w="935432"/>
              </a:tblGrid>
              <a:tr h="658359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300" b="1" kern="0" spc="0" dirty="0">
                          <a:solidFill>
                            <a:srgbClr val="000000"/>
                          </a:solidFill>
                          <a:ea typeface="휴먼고딕"/>
                        </a:rPr>
                        <a:t>연도</a:t>
                      </a:r>
                      <a:endParaRPr lang="ko-KR" altLang="en-US" sz="23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300" b="1" kern="0" spc="0" dirty="0">
                          <a:solidFill>
                            <a:srgbClr val="000000"/>
                          </a:solidFill>
                          <a:ea typeface="휴먼고딕"/>
                        </a:rPr>
                        <a:t>교통량</a:t>
                      </a:r>
                      <a:endParaRPr lang="ko-KR" altLang="en-US" sz="23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300" b="1" kern="0" spc="0" dirty="0">
                          <a:solidFill>
                            <a:srgbClr val="000000"/>
                          </a:solidFill>
                          <a:ea typeface="휴먼고딕"/>
                        </a:rPr>
                        <a:t>미납발생</a:t>
                      </a:r>
                      <a:endParaRPr lang="ko-KR" altLang="en-US" sz="23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300" b="1" kern="0" spc="0" dirty="0">
                          <a:solidFill>
                            <a:srgbClr val="000000"/>
                          </a:solidFill>
                          <a:ea typeface="휴먼고딕"/>
                        </a:rPr>
                        <a:t>미납수납</a:t>
                      </a:r>
                      <a:endParaRPr lang="ko-KR" altLang="en-US" sz="23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300" b="1" kern="0" spc="0">
                          <a:solidFill>
                            <a:srgbClr val="000000"/>
                          </a:solidFill>
                          <a:ea typeface="휴먼고딕"/>
                        </a:rPr>
                        <a:t>미납</a:t>
                      </a:r>
                      <a:endParaRPr lang="ko-KR" altLang="en-US" sz="23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5835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300" b="1" kern="0" spc="-60" dirty="0">
                          <a:solidFill>
                            <a:srgbClr val="000000"/>
                          </a:solidFill>
                          <a:ea typeface="휴먼고딕"/>
                        </a:rPr>
                        <a:t>이용대수</a:t>
                      </a:r>
                      <a:endParaRPr lang="ko-KR" altLang="en-US" sz="23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300" b="1" kern="0" spc="-190" dirty="0">
                          <a:solidFill>
                            <a:srgbClr val="000000"/>
                          </a:solidFill>
                          <a:ea typeface="휴먼고딕"/>
                        </a:rPr>
                        <a:t>이용률</a:t>
                      </a:r>
                      <a:endParaRPr lang="ko-KR" altLang="en-US" sz="23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300" b="1" kern="0" spc="0" dirty="0">
                          <a:solidFill>
                            <a:srgbClr val="000000"/>
                          </a:solidFill>
                          <a:ea typeface="휴먼고딕"/>
                        </a:rPr>
                        <a:t>건수</a:t>
                      </a:r>
                      <a:endParaRPr lang="ko-KR" altLang="en-US" sz="23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300" b="1" kern="0" spc="0" dirty="0">
                          <a:solidFill>
                            <a:srgbClr val="000000"/>
                          </a:solidFill>
                          <a:ea typeface="휴먼고딕"/>
                        </a:rPr>
                        <a:t>금액</a:t>
                      </a:r>
                      <a:endParaRPr lang="ko-KR" altLang="en-US" sz="23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300" b="1" kern="0" spc="0" dirty="0">
                          <a:solidFill>
                            <a:srgbClr val="000000"/>
                          </a:solidFill>
                          <a:ea typeface="휴먼고딕"/>
                        </a:rPr>
                        <a:t>건수</a:t>
                      </a:r>
                      <a:endParaRPr lang="ko-KR" altLang="en-US" sz="23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300" b="1" kern="0" spc="0">
                          <a:solidFill>
                            <a:srgbClr val="000000"/>
                          </a:solidFill>
                          <a:ea typeface="휴먼고딕"/>
                        </a:rPr>
                        <a:t>금액</a:t>
                      </a:r>
                      <a:endParaRPr lang="ko-KR" altLang="en-US" sz="23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300" b="1" kern="0" spc="0" dirty="0" smtClean="0">
                          <a:solidFill>
                            <a:srgbClr val="000000"/>
                          </a:solidFill>
                          <a:ea typeface="휴먼고딕"/>
                        </a:rPr>
                        <a:t>건수</a:t>
                      </a:r>
                      <a:endParaRPr lang="ko-KR" altLang="en-US" sz="23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300" b="1" kern="0" spc="0" dirty="0">
                          <a:solidFill>
                            <a:srgbClr val="000000"/>
                          </a:solidFill>
                          <a:ea typeface="휴먼고딕"/>
                        </a:rPr>
                        <a:t>금액</a:t>
                      </a:r>
                      <a:endParaRPr lang="ko-KR" altLang="en-US" sz="23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5835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2007</a:t>
                      </a:r>
                      <a:endParaRPr lang="en-US" sz="23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97,499</a:t>
                      </a:r>
                      <a:endParaRPr lang="en-US" sz="23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8.0</a:t>
                      </a:r>
                      <a:endParaRPr lang="en-US" sz="23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 spc="0">
                          <a:solidFill>
                            <a:srgbClr val="FF0000"/>
                          </a:solidFill>
                          <a:latin typeface="휴먼명조"/>
                        </a:rPr>
                        <a:t>1,372</a:t>
                      </a:r>
                      <a:endParaRPr lang="en-US" sz="23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 spc="0" dirty="0">
                          <a:solidFill>
                            <a:srgbClr val="FF0000"/>
                          </a:solidFill>
                          <a:latin typeface="휴먼명조"/>
                        </a:rPr>
                        <a:t>1,432</a:t>
                      </a:r>
                      <a:endParaRPr lang="en-US" sz="23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1,234</a:t>
                      </a:r>
                      <a:endParaRPr lang="en-US" sz="23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1,257</a:t>
                      </a:r>
                      <a:endParaRPr lang="en-US" sz="23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 spc="0" dirty="0">
                          <a:solidFill>
                            <a:srgbClr val="FF0000"/>
                          </a:solidFill>
                          <a:latin typeface="휴먼명조"/>
                        </a:rPr>
                        <a:t>138</a:t>
                      </a:r>
                      <a:endParaRPr lang="en-US" sz="23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 spc="0" dirty="0">
                          <a:solidFill>
                            <a:srgbClr val="FF0000"/>
                          </a:solidFill>
                          <a:latin typeface="휴먼명조"/>
                        </a:rPr>
                        <a:t>175</a:t>
                      </a:r>
                      <a:endParaRPr lang="en-US" sz="23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35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2008</a:t>
                      </a:r>
                      <a:endParaRPr lang="en-US" sz="23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284,507</a:t>
                      </a:r>
                      <a:endParaRPr lang="en-US" sz="23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23.5</a:t>
                      </a:r>
                      <a:endParaRPr lang="en-US" sz="23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 spc="0">
                          <a:solidFill>
                            <a:srgbClr val="FF0000"/>
                          </a:solidFill>
                          <a:latin typeface="휴먼명조"/>
                        </a:rPr>
                        <a:t>1,759</a:t>
                      </a:r>
                      <a:endParaRPr lang="en-US" sz="23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 spc="0">
                          <a:solidFill>
                            <a:srgbClr val="FF0000"/>
                          </a:solidFill>
                          <a:latin typeface="휴먼명조"/>
                        </a:rPr>
                        <a:t>2,563</a:t>
                      </a:r>
                      <a:endParaRPr lang="en-US" sz="23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1,665</a:t>
                      </a:r>
                      <a:endParaRPr lang="en-US" sz="23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2,409</a:t>
                      </a:r>
                      <a:endParaRPr lang="en-US" sz="23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 spc="0" dirty="0">
                          <a:solidFill>
                            <a:srgbClr val="FF0000"/>
                          </a:solidFill>
                          <a:latin typeface="휴먼명조"/>
                        </a:rPr>
                        <a:t>94</a:t>
                      </a:r>
                      <a:endParaRPr lang="en-US" sz="23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 spc="0" dirty="0">
                          <a:solidFill>
                            <a:srgbClr val="FF0000"/>
                          </a:solidFill>
                          <a:latin typeface="휴먼명조"/>
                        </a:rPr>
                        <a:t>154</a:t>
                      </a:r>
                      <a:endParaRPr lang="en-US" sz="23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35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2009</a:t>
                      </a:r>
                      <a:endParaRPr lang="en-US" sz="23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457,229</a:t>
                      </a:r>
                      <a:endParaRPr lang="en-US" sz="23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35.6</a:t>
                      </a:r>
                      <a:endParaRPr lang="en-US" sz="23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 spc="0">
                          <a:solidFill>
                            <a:srgbClr val="FF0000"/>
                          </a:solidFill>
                          <a:latin typeface="휴먼명조"/>
                        </a:rPr>
                        <a:t>2,580</a:t>
                      </a:r>
                      <a:endParaRPr lang="en-US" sz="23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 spc="0">
                          <a:solidFill>
                            <a:srgbClr val="FF0000"/>
                          </a:solidFill>
                          <a:latin typeface="휴먼명조"/>
                        </a:rPr>
                        <a:t>4,852</a:t>
                      </a:r>
                      <a:endParaRPr lang="en-US" sz="23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2,429</a:t>
                      </a:r>
                      <a:endParaRPr lang="en-US" sz="23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4,656</a:t>
                      </a:r>
                      <a:endParaRPr lang="en-US" sz="23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 spc="0" dirty="0">
                          <a:solidFill>
                            <a:srgbClr val="FF0000"/>
                          </a:solidFill>
                          <a:latin typeface="휴먼명조"/>
                        </a:rPr>
                        <a:t>151</a:t>
                      </a:r>
                      <a:endParaRPr lang="en-US" sz="23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 spc="0" dirty="0">
                          <a:solidFill>
                            <a:srgbClr val="FF0000"/>
                          </a:solidFill>
                          <a:latin typeface="휴먼명조"/>
                        </a:rPr>
                        <a:t>196</a:t>
                      </a:r>
                      <a:endParaRPr lang="en-US" sz="23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35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2010</a:t>
                      </a:r>
                      <a:endParaRPr lang="en-US" sz="23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565,352</a:t>
                      </a:r>
                      <a:endParaRPr lang="en-US" sz="23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45.6</a:t>
                      </a:r>
                      <a:endParaRPr lang="en-US" sz="23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 spc="0">
                          <a:solidFill>
                            <a:srgbClr val="FF0000"/>
                          </a:solidFill>
                          <a:latin typeface="휴먼명조"/>
                        </a:rPr>
                        <a:t>3,651</a:t>
                      </a:r>
                      <a:endParaRPr lang="en-US" sz="23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 spc="0">
                          <a:solidFill>
                            <a:srgbClr val="FF0000"/>
                          </a:solidFill>
                          <a:latin typeface="휴먼명조"/>
                        </a:rPr>
                        <a:t>7,134</a:t>
                      </a:r>
                      <a:endParaRPr lang="en-US" sz="23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3,489</a:t>
                      </a:r>
                      <a:endParaRPr lang="en-US" sz="23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6,818</a:t>
                      </a:r>
                      <a:endParaRPr lang="en-US" sz="23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 spc="0" dirty="0">
                          <a:solidFill>
                            <a:srgbClr val="FF0000"/>
                          </a:solidFill>
                          <a:latin typeface="휴먼명조"/>
                        </a:rPr>
                        <a:t>162</a:t>
                      </a:r>
                      <a:endParaRPr lang="en-US" sz="23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 spc="0" dirty="0">
                          <a:solidFill>
                            <a:srgbClr val="FF0000"/>
                          </a:solidFill>
                          <a:latin typeface="휴먼명조"/>
                        </a:rPr>
                        <a:t>316</a:t>
                      </a:r>
                      <a:endParaRPr lang="en-US" sz="23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35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2011</a:t>
                      </a:r>
                      <a:endParaRPr lang="en-US" sz="23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645,149</a:t>
                      </a:r>
                      <a:endParaRPr lang="en-US" sz="23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51.3</a:t>
                      </a:r>
                      <a:endParaRPr lang="en-US" sz="23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 spc="0">
                          <a:solidFill>
                            <a:srgbClr val="FF0000"/>
                          </a:solidFill>
                          <a:latin typeface="휴먼명조"/>
                        </a:rPr>
                        <a:t>4,913</a:t>
                      </a:r>
                      <a:endParaRPr lang="en-US" sz="23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 spc="0">
                          <a:solidFill>
                            <a:srgbClr val="FF0000"/>
                          </a:solidFill>
                          <a:latin typeface="휴먼명조"/>
                        </a:rPr>
                        <a:t>9,584</a:t>
                      </a:r>
                      <a:endParaRPr lang="en-US" sz="23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4,543</a:t>
                      </a:r>
                      <a:endParaRPr lang="en-US" sz="23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8,763</a:t>
                      </a:r>
                      <a:endParaRPr lang="en-US" sz="23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 spc="0" dirty="0">
                          <a:solidFill>
                            <a:srgbClr val="FF0000"/>
                          </a:solidFill>
                          <a:latin typeface="휴먼명조"/>
                        </a:rPr>
                        <a:t>372</a:t>
                      </a:r>
                      <a:endParaRPr lang="en-US" sz="23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1" kern="0" spc="0" dirty="0">
                          <a:solidFill>
                            <a:srgbClr val="FF0000"/>
                          </a:solidFill>
                          <a:latin typeface="휴먼명조"/>
                        </a:rPr>
                        <a:t>820</a:t>
                      </a:r>
                      <a:endParaRPr lang="en-US" sz="23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668" marR="17668" marT="17668" marB="1766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44208" y="1124744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 smtClean="0"/>
              <a:t>(</a:t>
            </a:r>
            <a:r>
              <a:rPr lang="ko-KR" altLang="en-US" sz="1400" b="1" dirty="0" smtClean="0"/>
              <a:t>단위</a:t>
            </a:r>
            <a:r>
              <a:rPr lang="en-US" altLang="ko-KR" sz="1400" b="1" dirty="0" smtClean="0"/>
              <a:t>: </a:t>
            </a:r>
            <a:r>
              <a:rPr lang="ko-KR" altLang="en-US" sz="1400" b="1" dirty="0" smtClean="0"/>
              <a:t>천대</a:t>
            </a:r>
            <a:r>
              <a:rPr lang="en-US" altLang="ko-KR" sz="1400" b="1" dirty="0" smtClean="0"/>
              <a:t>, </a:t>
            </a:r>
            <a:r>
              <a:rPr lang="ko-KR" altLang="en-US" sz="1400" b="1" dirty="0" smtClean="0"/>
              <a:t>천건</a:t>
            </a:r>
            <a:r>
              <a:rPr lang="en-US" altLang="ko-KR" sz="1400" b="1" dirty="0" smtClean="0"/>
              <a:t>, </a:t>
            </a:r>
            <a:r>
              <a:rPr lang="ko-KR" altLang="en-US" sz="1400" b="1" dirty="0" err="1" smtClean="0"/>
              <a:t>백만원</a:t>
            </a:r>
            <a:r>
              <a:rPr lang="en-US" altLang="ko-KR" sz="1400" b="1" dirty="0" smtClean="0"/>
              <a:t>, %)</a:t>
            </a:r>
            <a:endParaRPr lang="ko-KR" alt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467544" y="1412776"/>
          <a:ext cx="8208912" cy="4938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2" name="워크시트" r:id="rId3" imgW="4591050" imgH="2762250" progId="">
                  <p:embed/>
                </p:oleObj>
              </mc:Choice>
              <mc:Fallback>
                <p:oleObj name="워크시트" r:id="rId3" imgW="4591050" imgH="276225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412776"/>
                        <a:ext cx="8208912" cy="49389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</p:spPr>
        <p:txBody>
          <a:bodyPr>
            <a:noAutofit/>
          </a:bodyPr>
          <a:lstStyle/>
          <a:p>
            <a:pPr algn="ctr"/>
            <a:r>
              <a:rPr lang="ko-KR" altLang="en-US" sz="3200" spc="-150" dirty="0" err="1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하이패스</a:t>
            </a:r>
            <a:r>
              <a:rPr lang="ko-KR" altLang="en-US" sz="3200" spc="-15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차로 </a:t>
            </a:r>
            <a:r>
              <a:rPr lang="ko-KR" altLang="en-US" sz="3200" spc="-15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「</a:t>
            </a:r>
            <a:r>
              <a:rPr lang="ko-KR" altLang="en-US" sz="3200" spc="-15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교통사고」 </a:t>
            </a:r>
            <a:r>
              <a:rPr lang="ko-KR" altLang="en-US" sz="3200" spc="-15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매년 지속 증가</a:t>
            </a:r>
            <a:endParaRPr lang="ko-KR" altLang="en-US" sz="3200" spc="-15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80312" y="1052736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 smtClean="0"/>
              <a:t>(</a:t>
            </a:r>
            <a:r>
              <a:rPr lang="ko-KR" altLang="en-US" sz="1400" b="1" dirty="0" smtClean="0"/>
              <a:t>단위</a:t>
            </a:r>
            <a:r>
              <a:rPr lang="en-US" altLang="ko-KR" sz="1400" b="1" dirty="0" smtClean="0"/>
              <a:t>: </a:t>
            </a:r>
            <a:r>
              <a:rPr lang="ko-KR" altLang="en-US" sz="1400" b="1" dirty="0" smtClean="0"/>
              <a:t>건수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397303"/>
              </p:ext>
            </p:extLst>
          </p:nvPr>
        </p:nvGraphicFramePr>
        <p:xfrm>
          <a:off x="323528" y="3284984"/>
          <a:ext cx="8424936" cy="2232248"/>
        </p:xfrm>
        <a:graphic>
          <a:graphicData uri="http://schemas.openxmlformats.org/drawingml/2006/table">
            <a:tbl>
              <a:tblPr/>
              <a:tblGrid>
                <a:gridCol w="2181457"/>
                <a:gridCol w="2616729"/>
                <a:gridCol w="1970566"/>
                <a:gridCol w="1656184"/>
              </a:tblGrid>
              <a:tr h="98006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b="0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방재시설</a:t>
                      </a:r>
                      <a:endParaRPr lang="en-US" altLang="ko-KR" sz="2200" b="0" kern="0" spc="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b="0" kern="0" spc="0" dirty="0" err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미설치</a:t>
                      </a:r>
                      <a:r>
                        <a:rPr lang="ko-KR" altLang="en-US" sz="2200" b="0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터널 수</a:t>
                      </a:r>
                      <a:endParaRPr lang="ko-KR" altLang="en-US" sz="22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b="0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자동화재탐지설비</a:t>
                      </a:r>
                      <a:endParaRPr lang="en-US" altLang="ko-KR" sz="2200" b="0" kern="0" spc="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b="0" kern="0" spc="0" dirty="0" err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미설치</a:t>
                      </a:r>
                      <a:endParaRPr lang="ko-KR" altLang="en-US" sz="22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b="0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피난연결통로</a:t>
                      </a:r>
                      <a:endParaRPr lang="en-US" altLang="ko-KR" sz="2200" b="0" kern="0" spc="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b="0" kern="0" spc="0" dirty="0" err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미설치</a:t>
                      </a:r>
                      <a:r>
                        <a:rPr lang="ko-KR" altLang="en-US" sz="22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　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b="0" kern="0" spc="0" dirty="0" err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제연설비</a:t>
                      </a:r>
                      <a:endParaRPr lang="en-US" altLang="ko-KR" sz="2200" b="0" kern="0" spc="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b="0" kern="0" spc="0" dirty="0" err="1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미설치</a:t>
                      </a:r>
                      <a:r>
                        <a:rPr lang="ko-KR" altLang="en-US" sz="22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　</a:t>
                      </a: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25218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200" b="1" kern="0" spc="0" dirty="0">
                          <a:solidFill>
                            <a:srgbClr val="FF0000"/>
                          </a:solidFill>
                          <a:latin typeface="휴먼명조"/>
                        </a:rPr>
                        <a:t>103</a:t>
                      </a:r>
                      <a:r>
                        <a:rPr lang="ko-KR" altLang="en-US" sz="2200" b="1" kern="0" spc="0" dirty="0" smtClean="0">
                          <a:solidFill>
                            <a:srgbClr val="FF0000"/>
                          </a:solidFill>
                          <a:ea typeface="휴먼명조"/>
                        </a:rPr>
                        <a:t>개소</a:t>
                      </a:r>
                      <a:endParaRPr lang="en-US" altLang="ko-KR" sz="2200" b="1" kern="0" spc="0" dirty="0" smtClean="0">
                        <a:solidFill>
                          <a:srgbClr val="FF0000"/>
                        </a:solidFill>
                        <a:ea typeface="휴먼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200" b="1" kern="0" spc="0" dirty="0" smtClean="0">
                          <a:solidFill>
                            <a:srgbClr val="FF0000"/>
                          </a:solidFill>
                          <a:ea typeface="휴먼명조"/>
                        </a:rPr>
                        <a:t>(28.9%)</a:t>
                      </a:r>
                      <a:endParaRPr lang="ko-KR" altLang="en-US" sz="2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200" b="1" kern="0" spc="0" dirty="0">
                          <a:solidFill>
                            <a:srgbClr val="FF0000"/>
                          </a:solidFill>
                          <a:latin typeface="휴먼명조"/>
                        </a:rPr>
                        <a:t>10</a:t>
                      </a:r>
                      <a:r>
                        <a:rPr lang="ko-KR" altLang="en-US" sz="2200" b="1" kern="0" spc="0" dirty="0">
                          <a:solidFill>
                            <a:srgbClr val="FF0000"/>
                          </a:solidFill>
                          <a:ea typeface="휴먼명조"/>
                        </a:rPr>
                        <a:t>개소</a:t>
                      </a:r>
                      <a:endParaRPr lang="ko-KR" altLang="en-US" sz="2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200" b="1" kern="0" spc="0" dirty="0">
                          <a:solidFill>
                            <a:srgbClr val="FF0000"/>
                          </a:solidFill>
                          <a:latin typeface="휴먼명조"/>
                        </a:rPr>
                        <a:t>93</a:t>
                      </a:r>
                      <a:r>
                        <a:rPr lang="ko-KR" altLang="en-US" sz="2200" b="1" kern="0" spc="0" dirty="0" smtClean="0">
                          <a:solidFill>
                            <a:srgbClr val="FF0000"/>
                          </a:solidFill>
                          <a:ea typeface="휴먼명조"/>
                        </a:rPr>
                        <a:t>개소</a:t>
                      </a:r>
                      <a:endParaRPr lang="en-US" altLang="ko-KR" sz="2200" b="1" kern="0" spc="0" dirty="0" smtClean="0">
                        <a:solidFill>
                          <a:srgbClr val="FF0000"/>
                        </a:solidFill>
                        <a:ea typeface="휴먼명조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200" b="1" kern="0" spc="0" dirty="0" smtClean="0">
                          <a:solidFill>
                            <a:srgbClr val="FF0000"/>
                          </a:solidFill>
                          <a:ea typeface="휴먼명조"/>
                        </a:rPr>
                        <a:t>(26.1%)</a:t>
                      </a:r>
                      <a:r>
                        <a:rPr lang="ko-KR" altLang="en-US" sz="2200" b="1" kern="0" spc="0" dirty="0">
                          <a:solidFill>
                            <a:srgbClr val="FF0000"/>
                          </a:solidFill>
                          <a:ea typeface="휴먼명조"/>
                        </a:rPr>
                        <a:t>　</a:t>
                      </a:r>
                      <a:endParaRPr lang="ko-KR" altLang="en-US" sz="2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200" b="1" kern="0" spc="0" dirty="0">
                          <a:solidFill>
                            <a:srgbClr val="FF0000"/>
                          </a:solidFill>
                          <a:latin typeface="휴먼명조"/>
                        </a:rPr>
                        <a:t>8</a:t>
                      </a:r>
                      <a:r>
                        <a:rPr lang="ko-KR" altLang="en-US" sz="2200" b="1" kern="0" spc="0" dirty="0">
                          <a:solidFill>
                            <a:srgbClr val="FF0000"/>
                          </a:solidFill>
                          <a:ea typeface="휴먼명조"/>
                        </a:rPr>
                        <a:t>개소　</a:t>
                      </a:r>
                      <a:endParaRPr lang="ko-KR" altLang="en-US" sz="2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374848" y="476672"/>
            <a:ext cx="8229600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ko-KR" altLang="en-US" sz="4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대형참사 교훈</a:t>
            </a:r>
            <a:r>
              <a:rPr lang="en-US" altLang="ko-KR" sz="40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’ </a:t>
            </a:r>
            <a:r>
              <a:rPr lang="ko-KR" altLang="en-US" sz="40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잊어버린 도로공사</a:t>
            </a:r>
            <a: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터널 </a:t>
            </a: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소방</a:t>
            </a: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방</a:t>
            </a: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재시설 </a:t>
            </a: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미비 </a:t>
            </a:r>
            <a: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-</a:t>
            </a:r>
            <a:endParaRPr lang="ko-KR" altLang="en-US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916832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□ 전국 </a:t>
            </a:r>
            <a:r>
              <a:rPr lang="en-US" altLang="ko-KR" sz="2000" dirty="0" smtClean="0"/>
              <a:t>357</a:t>
            </a:r>
            <a:r>
              <a:rPr lang="ko-KR" altLang="en-US" sz="2000" dirty="0" smtClean="0"/>
              <a:t>개소 고속도로 터널 중 </a:t>
            </a:r>
            <a:r>
              <a:rPr lang="ko-KR" altLang="en-US" sz="2000" b="1" dirty="0" smtClean="0">
                <a:solidFill>
                  <a:srgbClr val="1F03ED"/>
                </a:solidFill>
              </a:rPr>
              <a:t>방재시설 </a:t>
            </a:r>
            <a:r>
              <a:rPr lang="ko-KR" altLang="en-US" sz="2000" b="1" dirty="0" err="1" smtClean="0">
                <a:solidFill>
                  <a:srgbClr val="1F03ED"/>
                </a:solidFill>
              </a:rPr>
              <a:t>미설치</a:t>
            </a:r>
            <a:r>
              <a:rPr lang="ko-KR" altLang="en-US" sz="2000" b="1" dirty="0" smtClean="0">
                <a:solidFill>
                  <a:srgbClr val="1F03ED"/>
                </a:solidFill>
              </a:rPr>
              <a:t> 터널 </a:t>
            </a:r>
            <a:r>
              <a:rPr lang="en-US" altLang="ko-KR" sz="2000" b="1" dirty="0" smtClean="0">
                <a:solidFill>
                  <a:srgbClr val="1F03ED"/>
                </a:solidFill>
              </a:rPr>
              <a:t>103</a:t>
            </a:r>
            <a:r>
              <a:rPr lang="ko-KR" altLang="en-US" sz="2000" b="1" dirty="0" smtClean="0">
                <a:solidFill>
                  <a:srgbClr val="1F03ED"/>
                </a:solidFill>
              </a:rPr>
              <a:t>개소</a:t>
            </a:r>
            <a:r>
              <a:rPr lang="en-US" altLang="ko-KR" sz="2000" b="1" dirty="0" smtClean="0">
                <a:solidFill>
                  <a:srgbClr val="1F03ED"/>
                </a:solidFill>
              </a:rPr>
              <a:t>(28.9%)</a:t>
            </a:r>
            <a:endParaRPr lang="ko-KR" altLang="en-US" sz="2000" b="1" dirty="0">
              <a:solidFill>
                <a:srgbClr val="1F03E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2348880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□ </a:t>
            </a:r>
            <a:r>
              <a:rPr lang="en-US" altLang="ko-KR" sz="2000" dirty="0" smtClean="0"/>
              <a:t>2</a:t>
            </a:r>
            <a:r>
              <a:rPr lang="ko-KR" altLang="en-US" sz="2000" dirty="0" err="1" smtClean="0"/>
              <a:t>개이상</a:t>
            </a:r>
            <a:r>
              <a:rPr lang="ko-KR" altLang="en-US" sz="2000" dirty="0" smtClean="0"/>
              <a:t> </a:t>
            </a:r>
            <a:r>
              <a:rPr lang="ko-KR" altLang="en-US" sz="2000" dirty="0" err="1" smtClean="0"/>
              <a:t>미설치</a:t>
            </a:r>
            <a:r>
              <a:rPr lang="ko-KR" altLang="en-US" sz="2000" dirty="0" smtClean="0"/>
              <a:t> 터널 </a:t>
            </a:r>
            <a:r>
              <a:rPr lang="en-US" altLang="ko-KR" sz="2000" dirty="0" smtClean="0"/>
              <a:t>8</a:t>
            </a:r>
            <a:r>
              <a:rPr lang="ko-KR" altLang="en-US" sz="2000" dirty="0" smtClean="0"/>
              <a:t>개소</a:t>
            </a:r>
            <a:r>
              <a:rPr lang="en-US" altLang="ko-KR" sz="2000" dirty="0" smtClean="0"/>
              <a:t>, </a:t>
            </a:r>
            <a:r>
              <a:rPr lang="ko-KR" altLang="en-US" sz="2000" b="1" dirty="0" smtClean="0">
                <a:solidFill>
                  <a:srgbClr val="1F03ED"/>
                </a:solidFill>
              </a:rPr>
              <a:t>피난연결통로 </a:t>
            </a:r>
            <a:r>
              <a:rPr lang="ko-KR" altLang="en-US" sz="2000" b="1" dirty="0" err="1" smtClean="0">
                <a:solidFill>
                  <a:srgbClr val="1F03ED"/>
                </a:solidFill>
              </a:rPr>
              <a:t>미설치</a:t>
            </a:r>
            <a:r>
              <a:rPr lang="ko-KR" altLang="en-US" sz="2000" b="1" dirty="0" smtClean="0">
                <a:solidFill>
                  <a:srgbClr val="1F03ED"/>
                </a:solidFill>
              </a:rPr>
              <a:t> 지역 </a:t>
            </a:r>
            <a:r>
              <a:rPr lang="en-US" altLang="ko-KR" sz="2000" b="1" dirty="0" smtClean="0">
                <a:solidFill>
                  <a:srgbClr val="1F03ED"/>
                </a:solidFill>
              </a:rPr>
              <a:t>93</a:t>
            </a:r>
            <a:r>
              <a:rPr lang="ko-KR" altLang="en-US" sz="2000" b="1" dirty="0" smtClean="0">
                <a:solidFill>
                  <a:srgbClr val="1F03ED"/>
                </a:solidFill>
              </a:rPr>
              <a:t>개소</a:t>
            </a:r>
            <a:r>
              <a:rPr lang="en-US" altLang="ko-KR" sz="2000" b="1" dirty="0" smtClean="0">
                <a:solidFill>
                  <a:srgbClr val="1F03ED"/>
                </a:solidFill>
              </a:rPr>
              <a:t>(26.1%)</a:t>
            </a:r>
            <a:endParaRPr lang="ko-KR" altLang="en-US" sz="2000" b="1" dirty="0">
              <a:solidFill>
                <a:srgbClr val="1F03E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428596" y="142852"/>
            <a:ext cx="8462174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spc="-150" dirty="0" smtClean="0">
                <a:latin typeface="HY헤드라인M" pitchFamily="18" charset="-127"/>
                <a:ea typeface="HY헤드라인M" pitchFamily="18" charset="-127"/>
                <a:cs typeface="+mj-cs"/>
              </a:rPr>
              <a:t>스마트 하이웨이 </a:t>
            </a:r>
            <a:r>
              <a:rPr lang="en-US" altLang="ko-KR" sz="3600" spc="-150" dirty="0" smtClean="0">
                <a:latin typeface="HY헤드라인M" pitchFamily="18" charset="-127"/>
                <a:ea typeface="HY헤드라인M" pitchFamily="18" charset="-127"/>
                <a:cs typeface="+mj-cs"/>
              </a:rPr>
              <a:t>‘</a:t>
            </a:r>
            <a:r>
              <a:rPr lang="ko-KR" altLang="en-US" sz="3600" spc="-150" dirty="0" smtClean="0">
                <a:latin typeface="HY헤드라인M" pitchFamily="18" charset="-127"/>
                <a:ea typeface="HY헤드라인M" pitchFamily="18" charset="-127"/>
                <a:cs typeface="+mj-cs"/>
              </a:rPr>
              <a:t>인색</a:t>
            </a:r>
            <a:r>
              <a:rPr lang="en-US" altLang="ko-KR" sz="3600" spc="-150" dirty="0" smtClean="0">
                <a:latin typeface="HY헤드라인M" pitchFamily="18" charset="-127"/>
                <a:ea typeface="HY헤드라인M" pitchFamily="18" charset="-127"/>
                <a:cs typeface="+mj-cs"/>
              </a:rPr>
              <a:t>’</a:t>
            </a:r>
          </a:p>
          <a:p>
            <a:pPr marL="0" marR="0" lvl="0" indent="0" algn="ctr" defTabSz="914400" rtl="0" eaLnBrk="1" fontAlgn="auto" latinLnBrk="1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spc="-15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+mj-cs"/>
              </a:rPr>
              <a:t>그나마</a:t>
            </a:r>
            <a:r>
              <a:rPr lang="en-US" altLang="ko-KR" sz="3200" spc="-15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+mj-cs"/>
              </a:rPr>
              <a:t>‘</a:t>
            </a:r>
            <a:r>
              <a:rPr lang="ko-KR" altLang="en-US" sz="3200" spc="-15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+mj-cs"/>
              </a:rPr>
              <a:t>가로등 </a:t>
            </a:r>
            <a:r>
              <a:rPr lang="ko-KR" altLang="en-US" sz="3200" spc="-150" dirty="0" err="1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+mj-cs"/>
              </a:rPr>
              <a:t>디밍시스템</a:t>
            </a:r>
            <a:r>
              <a:rPr lang="en-US" altLang="ko-KR" sz="3200" spc="-15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+mj-cs"/>
              </a:rPr>
              <a:t>’</a:t>
            </a:r>
            <a:endParaRPr kumimoji="0" lang="ko-KR" altLang="en-US" sz="3200" b="0" i="0" u="none" strike="noStrike" kern="1200" cap="none" spc="-15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785926"/>
            <a:ext cx="8784976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□ 인공지능형 도로조명 설치 </a:t>
            </a:r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본격화 서둘러야</a:t>
            </a:r>
            <a:endParaRPr lang="en-US" altLang="ko-KR" sz="24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>    : </a:t>
            </a:r>
            <a:r>
              <a:rPr lang="ko-KR" altLang="en-US" sz="23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주변환경</a:t>
            </a:r>
            <a:r>
              <a:rPr lang="en-US" altLang="ko-KR" sz="23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3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온도</a:t>
            </a:r>
            <a:r>
              <a:rPr lang="en-US" altLang="ko-KR" sz="23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3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사물 등에 따라 빛의 밝기를 조절하는 기술</a:t>
            </a:r>
            <a:endParaRPr lang="en-US" altLang="ko-KR" sz="230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    고속도로 및 터널 내부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주요 </a:t>
            </a:r>
            <a:r>
              <a:rPr lang="ko-KR" altLang="en-US" sz="2400" dirty="0" err="1" smtClean="0">
                <a:latin typeface="HY견고딕" pitchFamily="18" charset="-127"/>
                <a:ea typeface="HY견고딕" pitchFamily="18" charset="-127"/>
              </a:rPr>
              <a:t>나들목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 구간 등 </a:t>
            </a:r>
            <a:endParaRPr lang="en-US" altLang="ko-KR" sz="24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친환경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에너지절약 스마트 하이웨이 사업 확대해야</a:t>
            </a:r>
            <a:endParaRPr lang="ko-KR" altLang="en-US" sz="2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52618" y="1745914"/>
            <a:ext cx="8784976" cy="24288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357694"/>
            <a:ext cx="780366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357694"/>
            <a:ext cx="471490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오른쪽 화살표 7"/>
          <p:cNvSpPr/>
          <p:nvPr/>
        </p:nvSpPr>
        <p:spPr>
          <a:xfrm>
            <a:off x="285720" y="3071810"/>
            <a:ext cx="288032" cy="2752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854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고속도로별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 화물차 사고 </a:t>
            </a:r>
            <a:r>
              <a:rPr lang="ko-KR" altLang="en-US" sz="3600" dirty="0" smtClean="0">
                <a:latin typeface="HY헤드라인M" pitchFamily="18" charset="-127"/>
                <a:ea typeface="HY헤드라인M" pitchFamily="18" charset="-127"/>
                <a:cs typeface="+mj-cs"/>
              </a:rPr>
              <a:t>분석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323528" y="2132856"/>
          <a:ext cx="8568950" cy="4248474"/>
        </p:xfrm>
        <a:graphic>
          <a:graphicData uri="http://schemas.openxmlformats.org/drawingml/2006/table">
            <a:tbl>
              <a:tblPr/>
              <a:tblGrid>
                <a:gridCol w="1679712"/>
                <a:gridCol w="574133"/>
                <a:gridCol w="574133"/>
                <a:gridCol w="574133"/>
                <a:gridCol w="574133"/>
                <a:gridCol w="574133"/>
                <a:gridCol w="574133"/>
                <a:gridCol w="574133"/>
                <a:gridCol w="574133"/>
                <a:gridCol w="574133"/>
                <a:gridCol w="574133"/>
                <a:gridCol w="573954"/>
                <a:gridCol w="573954"/>
              </a:tblGrid>
              <a:tr h="366453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0" dirty="0" err="1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노선명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계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2007</a:t>
                      </a:r>
                      <a:endParaRPr lang="en-US" sz="12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2008</a:t>
                      </a:r>
                      <a:endParaRPr lang="en-US" sz="12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2009</a:t>
                      </a:r>
                      <a:endParaRPr lang="en-US" sz="12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2010</a:t>
                      </a:r>
                      <a:endParaRPr lang="en-US" sz="12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2011</a:t>
                      </a:r>
                      <a:endParaRPr lang="en-US" sz="12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7254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사고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건</a:t>
                      </a:r>
                      <a:r>
                        <a:rPr lang="en-US" altLang="ko-KR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사망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r>
                        <a:rPr lang="en-US" altLang="ko-KR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사고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건</a:t>
                      </a:r>
                      <a:r>
                        <a:rPr lang="en-US" altLang="ko-KR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사망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r>
                        <a:rPr lang="en-US" altLang="ko-KR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사고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건</a:t>
                      </a:r>
                      <a:r>
                        <a:rPr lang="en-US" altLang="ko-KR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사망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r>
                        <a:rPr lang="en-US" altLang="ko-KR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사고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건</a:t>
                      </a:r>
                      <a:r>
                        <a:rPr lang="en-US" altLang="ko-KR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사망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r>
                        <a:rPr lang="en-US" altLang="ko-KR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사고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건</a:t>
                      </a:r>
                      <a:r>
                        <a:rPr lang="en-US" altLang="ko-KR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사망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r>
                        <a:rPr lang="en-US" altLang="ko-KR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사고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건</a:t>
                      </a:r>
                      <a:r>
                        <a:rPr lang="en-US" altLang="ko-KR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사망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r>
                        <a:rPr lang="en-US" altLang="ko-KR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sz="16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7755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계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-30">
                          <a:solidFill>
                            <a:srgbClr val="000000"/>
                          </a:solidFill>
                          <a:latin typeface="휴먼명조"/>
                        </a:rPr>
                        <a:t>3,655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>
                          <a:solidFill>
                            <a:srgbClr val="000000"/>
                          </a:solidFill>
                          <a:latin typeface="휴먼명조"/>
                        </a:rPr>
                        <a:t>413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>
                          <a:solidFill>
                            <a:srgbClr val="000000"/>
                          </a:solidFill>
                          <a:latin typeface="휴먼명조"/>
                        </a:rPr>
                        <a:t>779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>
                          <a:solidFill>
                            <a:srgbClr val="000000"/>
                          </a:solidFill>
                          <a:latin typeface="휴먼명조"/>
                        </a:rPr>
                        <a:t>76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>
                          <a:solidFill>
                            <a:srgbClr val="000000"/>
                          </a:solidFill>
                          <a:latin typeface="휴먼명조"/>
                        </a:rPr>
                        <a:t>763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>
                          <a:solidFill>
                            <a:srgbClr val="000000"/>
                          </a:solidFill>
                          <a:latin typeface="휴먼명조"/>
                        </a:rPr>
                        <a:t>72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>
                          <a:solidFill>
                            <a:srgbClr val="000000"/>
                          </a:solidFill>
                          <a:latin typeface="휴먼명조"/>
                        </a:rPr>
                        <a:t>724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>
                          <a:solidFill>
                            <a:srgbClr val="000000"/>
                          </a:solidFill>
                          <a:latin typeface="휴먼명조"/>
                        </a:rPr>
                        <a:t>68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>
                          <a:solidFill>
                            <a:srgbClr val="000000"/>
                          </a:solidFill>
                          <a:latin typeface="휴먼명조"/>
                        </a:rPr>
                        <a:t>771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126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618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71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38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FF0000"/>
                          </a:solidFill>
                          <a:ea typeface="휴먼명조"/>
                        </a:rPr>
                        <a:t>경부선</a:t>
                      </a:r>
                      <a:endParaRPr lang="ko-KR" altLang="en-US" sz="1200" b="1" kern="0" spc="0" dirty="0">
                        <a:solidFill>
                          <a:srgbClr val="FF0000"/>
                        </a:solidFill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FF0000"/>
                          </a:solidFill>
                          <a:latin typeface="휴먼명조"/>
                        </a:rPr>
                        <a:t>687</a:t>
                      </a:r>
                      <a:endParaRPr lang="en-US" sz="1200" b="1" kern="0" spc="0" dirty="0">
                        <a:solidFill>
                          <a:srgbClr val="FF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FF0000"/>
                          </a:solidFill>
                          <a:latin typeface="휴먼명조"/>
                        </a:rPr>
                        <a:t>87</a:t>
                      </a:r>
                      <a:endParaRPr lang="en-US" sz="1200" b="1" kern="0" spc="0" dirty="0">
                        <a:solidFill>
                          <a:srgbClr val="FF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FF0000"/>
                          </a:solidFill>
                          <a:latin typeface="휴먼명조"/>
                        </a:rPr>
                        <a:t>158</a:t>
                      </a:r>
                      <a:endParaRPr lang="en-US" sz="1200" b="1" kern="0" spc="0" dirty="0">
                        <a:solidFill>
                          <a:srgbClr val="FF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FF0000"/>
                          </a:solidFill>
                          <a:latin typeface="휴먼명조"/>
                        </a:rPr>
                        <a:t>18</a:t>
                      </a:r>
                      <a:endParaRPr lang="en-US" sz="1200" b="1" kern="0" spc="0" dirty="0">
                        <a:solidFill>
                          <a:srgbClr val="FF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FF0000"/>
                          </a:solidFill>
                          <a:latin typeface="휴먼명조"/>
                        </a:rPr>
                        <a:t>151</a:t>
                      </a:r>
                      <a:endParaRPr lang="en-US" sz="1200" b="1" kern="0" spc="0" dirty="0">
                        <a:solidFill>
                          <a:srgbClr val="FF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FF0000"/>
                          </a:solidFill>
                          <a:latin typeface="휴먼명조"/>
                        </a:rPr>
                        <a:t>11</a:t>
                      </a:r>
                      <a:endParaRPr lang="en-US" sz="1200" b="1" kern="0" spc="0" dirty="0">
                        <a:solidFill>
                          <a:srgbClr val="FF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FF0000"/>
                          </a:solidFill>
                          <a:latin typeface="휴먼명조"/>
                        </a:rPr>
                        <a:t>118</a:t>
                      </a:r>
                      <a:endParaRPr lang="en-US" sz="1200" b="1" kern="0" spc="0" dirty="0">
                        <a:solidFill>
                          <a:srgbClr val="FF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FF0000"/>
                          </a:solidFill>
                          <a:latin typeface="휴먼명조"/>
                        </a:rPr>
                        <a:t>17</a:t>
                      </a:r>
                      <a:endParaRPr lang="en-US" sz="1200" b="1" kern="0" spc="0" dirty="0">
                        <a:solidFill>
                          <a:srgbClr val="FF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FF0000"/>
                          </a:solidFill>
                          <a:latin typeface="휴먼명조"/>
                        </a:rPr>
                        <a:t>138</a:t>
                      </a:r>
                      <a:endParaRPr lang="en-US" sz="1200" b="1" kern="0" spc="0" dirty="0">
                        <a:solidFill>
                          <a:srgbClr val="FF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FF0000"/>
                          </a:solidFill>
                          <a:latin typeface="휴먼명조"/>
                        </a:rPr>
                        <a:t>26</a:t>
                      </a:r>
                      <a:endParaRPr lang="en-US" sz="1200" b="1" kern="0" spc="0" dirty="0">
                        <a:solidFill>
                          <a:srgbClr val="FF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FF0000"/>
                          </a:solidFill>
                          <a:latin typeface="휴먼명조"/>
                        </a:rPr>
                        <a:t>122</a:t>
                      </a:r>
                      <a:endParaRPr lang="en-US" sz="1200" b="1" kern="0" spc="0" dirty="0">
                        <a:solidFill>
                          <a:srgbClr val="FF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FF0000"/>
                          </a:solidFill>
                          <a:latin typeface="휴먼명조"/>
                        </a:rPr>
                        <a:t>15</a:t>
                      </a:r>
                      <a:endParaRPr lang="en-US" sz="1200" b="1" kern="0" spc="0" dirty="0">
                        <a:solidFill>
                          <a:srgbClr val="FF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38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a typeface="휴먼명조"/>
                        </a:rPr>
                        <a:t>서해안선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368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39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81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11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86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8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86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8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77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12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38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0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676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220" dirty="0">
                          <a:solidFill>
                            <a:srgbClr val="000000"/>
                          </a:solidFill>
                          <a:ea typeface="휴먼명조"/>
                        </a:rPr>
                        <a:t>중부선</a:t>
                      </a:r>
                      <a:r>
                        <a:rPr lang="en-US" altLang="ko-KR" sz="1800" kern="0" spc="-220" dirty="0" smtClean="0">
                          <a:solidFill>
                            <a:srgbClr val="000000"/>
                          </a:solidFill>
                          <a:latin typeface="휴먼명조"/>
                        </a:rPr>
                        <a:t>,</a:t>
                      </a:r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220" dirty="0" smtClean="0">
                          <a:solidFill>
                            <a:srgbClr val="000000"/>
                          </a:solidFill>
                          <a:ea typeface="휴먼명조"/>
                        </a:rPr>
                        <a:t>통영</a:t>
                      </a:r>
                      <a:r>
                        <a:rPr lang="en-US" altLang="ko-KR" sz="1800" kern="0" spc="-220" dirty="0">
                          <a:solidFill>
                            <a:srgbClr val="000000"/>
                          </a:solidFill>
                          <a:latin typeface="휴먼명조"/>
                        </a:rPr>
                        <a:t>-</a:t>
                      </a:r>
                      <a:r>
                        <a:rPr lang="ko-KR" altLang="en-US" sz="1800" kern="0" spc="-220" dirty="0">
                          <a:solidFill>
                            <a:srgbClr val="000000"/>
                          </a:solidFill>
                          <a:ea typeface="휴먼명조"/>
                        </a:rPr>
                        <a:t>대전선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358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42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81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6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66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7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70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7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85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13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56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9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38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중부내륙선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312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41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66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10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59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3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69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4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72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16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46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8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1520" y="1412776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총 </a:t>
            </a:r>
            <a:r>
              <a:rPr lang="en-US" altLang="ko-KR" dirty="0" smtClean="0"/>
              <a:t>3,655</a:t>
            </a:r>
            <a:r>
              <a:rPr lang="ko-KR" altLang="en-US" dirty="0" smtClean="0"/>
              <a:t>건의 고속도로 화물차 사고 중</a:t>
            </a:r>
            <a:endParaRPr lang="en-US" altLang="ko-KR" dirty="0" smtClean="0"/>
          </a:p>
          <a:p>
            <a:r>
              <a:rPr lang="ko-KR" altLang="en-US" dirty="0" smtClean="0">
                <a:solidFill>
                  <a:srgbClr val="FF0000"/>
                </a:solidFill>
              </a:rPr>
              <a:t>경부선 </a:t>
            </a:r>
            <a:r>
              <a:rPr lang="en-US" altLang="ko-KR" dirty="0" smtClean="0">
                <a:solidFill>
                  <a:srgbClr val="FF0000"/>
                </a:solidFill>
              </a:rPr>
              <a:t>687</a:t>
            </a:r>
            <a:r>
              <a:rPr lang="ko-KR" altLang="en-US" dirty="0" smtClean="0">
                <a:solidFill>
                  <a:srgbClr val="FF0000"/>
                </a:solidFill>
              </a:rPr>
              <a:t>건</a:t>
            </a:r>
            <a:r>
              <a:rPr lang="en-US" altLang="ko-KR" dirty="0" smtClean="0">
                <a:solidFill>
                  <a:srgbClr val="FF0000"/>
                </a:solidFill>
              </a:rPr>
              <a:t>(18.8%), </a:t>
            </a:r>
            <a:r>
              <a:rPr lang="ko-KR" altLang="en-US" dirty="0" smtClean="0">
                <a:solidFill>
                  <a:srgbClr val="FF0000"/>
                </a:solidFill>
              </a:rPr>
              <a:t>서해안선 </a:t>
            </a:r>
            <a:r>
              <a:rPr lang="en-US" altLang="ko-KR" dirty="0" smtClean="0">
                <a:solidFill>
                  <a:srgbClr val="FF0000"/>
                </a:solidFill>
              </a:rPr>
              <a:t>368</a:t>
            </a:r>
            <a:r>
              <a:rPr lang="ko-KR" altLang="en-US" dirty="0" smtClean="0">
                <a:solidFill>
                  <a:srgbClr val="FF0000"/>
                </a:solidFill>
              </a:rPr>
              <a:t>건</a:t>
            </a:r>
            <a:r>
              <a:rPr lang="en-US" altLang="ko-KR" dirty="0" smtClean="0">
                <a:solidFill>
                  <a:srgbClr val="FF0000"/>
                </a:solidFill>
              </a:rPr>
              <a:t>(10.1%), </a:t>
            </a:r>
            <a:r>
              <a:rPr lang="ko-KR" altLang="en-US" dirty="0" smtClean="0">
                <a:solidFill>
                  <a:srgbClr val="FF0000"/>
                </a:solidFill>
              </a:rPr>
              <a:t>중부선</a:t>
            </a:r>
            <a:r>
              <a:rPr lang="en-US" altLang="ko-KR" dirty="0" smtClean="0">
                <a:solidFill>
                  <a:srgbClr val="FF0000"/>
                </a:solidFill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</a:rPr>
              <a:t>통영</a:t>
            </a:r>
            <a:r>
              <a:rPr lang="en-US" altLang="ko-KR" dirty="0" smtClean="0">
                <a:solidFill>
                  <a:srgbClr val="FF0000"/>
                </a:solidFill>
              </a:rPr>
              <a:t>-</a:t>
            </a:r>
            <a:r>
              <a:rPr lang="ko-KR" altLang="en-US" dirty="0" smtClean="0">
                <a:solidFill>
                  <a:srgbClr val="FF0000"/>
                </a:solidFill>
              </a:rPr>
              <a:t>대전선 </a:t>
            </a:r>
            <a:r>
              <a:rPr lang="en-US" altLang="ko-KR" dirty="0" smtClean="0">
                <a:solidFill>
                  <a:srgbClr val="FF0000"/>
                </a:solidFill>
              </a:rPr>
              <a:t>358</a:t>
            </a:r>
            <a:r>
              <a:rPr lang="ko-KR" altLang="en-US" dirty="0" smtClean="0">
                <a:solidFill>
                  <a:srgbClr val="FF0000"/>
                </a:solidFill>
              </a:rPr>
              <a:t>건</a:t>
            </a:r>
            <a:r>
              <a:rPr lang="en-US" altLang="ko-KR" dirty="0" smtClean="0">
                <a:solidFill>
                  <a:srgbClr val="FF0000"/>
                </a:solidFill>
              </a:rPr>
              <a:t>(9.8%)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시간대별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 화물차 사고 분석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graphicFrame>
        <p:nvGraphicFramePr>
          <p:cNvPr id="5" name="차트 4"/>
          <p:cNvGraphicFramePr/>
          <p:nvPr>
            <p:extLst>
              <p:ext uri="{D42A27DB-BD31-4B8C-83A1-F6EECF244321}">
                <p14:modId xmlns:p14="http://schemas.microsoft.com/office/powerpoint/2010/main" val="3173307707"/>
              </p:ext>
            </p:extLst>
          </p:nvPr>
        </p:nvGraphicFramePr>
        <p:xfrm>
          <a:off x="539552" y="980728"/>
          <a:ext cx="813690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59632" y="5733256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새벽</a:t>
            </a:r>
            <a:r>
              <a:rPr lang="en-US" altLang="ko-KR" sz="28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6</a:t>
            </a:r>
            <a:r>
              <a:rPr lang="ko-KR" altLang="en-US" sz="28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시</a:t>
            </a:r>
            <a:r>
              <a:rPr lang="en-US" altLang="ko-KR" sz="28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~15</a:t>
            </a:r>
            <a:r>
              <a:rPr lang="ko-KR" altLang="en-US" sz="28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시 사이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에</a:t>
            </a:r>
            <a:r>
              <a:rPr lang="ko-KR" altLang="en-US" sz="2400" dirty="0" smtClean="0">
                <a:solidFill>
                  <a:srgbClr val="FF0000"/>
                </a:solidFill>
                <a:latin typeface="휴먼모음T" pitchFamily="18" charset="-127"/>
                <a:ea typeface="휴먼모음T" pitchFamily="18" charset="-127"/>
              </a:rPr>
              <a:t> 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사고 </a:t>
            </a:r>
            <a:r>
              <a:rPr lang="ko-KR" altLang="en-US" sz="2400" dirty="0" err="1" smtClean="0">
                <a:latin typeface="휴먼모음T" pitchFamily="18" charset="-127"/>
                <a:ea typeface="휴먼모음T" pitchFamily="18" charset="-127"/>
              </a:rPr>
              <a:t>발생율</a:t>
            </a:r>
            <a:r>
              <a:rPr lang="ko-KR" altLang="en-US" sz="2400" dirty="0" smtClean="0">
                <a:latin typeface="휴먼모음T" pitchFamily="18" charset="-127"/>
                <a:ea typeface="휴먼모음T" pitchFamily="18" charset="-127"/>
              </a:rPr>
              <a:t> 가장 높음</a:t>
            </a:r>
            <a:endParaRPr lang="ko-KR" altLang="en-US" sz="2400" dirty="0">
              <a:latin typeface="휴먼모음T" pitchFamily="18" charset="-127"/>
              <a:ea typeface="휴먼모음T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323528" y="1772816"/>
          <a:ext cx="849694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제목 1"/>
          <p:cNvSpPr txBox="1">
            <a:spLocks/>
          </p:cNvSpPr>
          <p:nvPr/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월별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 화물차 사고 분석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1196752"/>
            <a:ext cx="7992888" cy="338554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/>
              <a:t>전체 사고 </a:t>
            </a:r>
            <a:r>
              <a:rPr lang="en-US" altLang="ko-KR" sz="1600" b="1" dirty="0" smtClean="0"/>
              <a:t>3,655</a:t>
            </a:r>
            <a:r>
              <a:rPr lang="ko-KR" altLang="en-US" sz="1600" b="1" dirty="0" smtClean="0"/>
              <a:t>건 중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6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월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367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건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(10%), 8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월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(9.8%), 7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월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353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건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(9.7%)</a:t>
            </a:r>
            <a:r>
              <a:rPr lang="ko-KR" altLang="en-US" sz="1600" b="1" dirty="0" smtClean="0"/>
              <a:t>으로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여름철 사고율 높음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755576" y="1196752"/>
            <a:ext cx="7920880" cy="360040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사고원인별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 화물차 사고 분석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467544" y="2276872"/>
          <a:ext cx="8280920" cy="4104458"/>
        </p:xfrm>
        <a:graphic>
          <a:graphicData uri="http://schemas.openxmlformats.org/drawingml/2006/table">
            <a:tbl>
              <a:tblPr/>
              <a:tblGrid>
                <a:gridCol w="2996904"/>
                <a:gridCol w="2681441"/>
                <a:gridCol w="2602575"/>
              </a:tblGrid>
              <a:tr h="444614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구 분</a:t>
                      </a: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계</a:t>
                      </a: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062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0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사고</a:t>
                      </a:r>
                      <a:r>
                        <a:rPr lang="en-US" altLang="ko-KR" sz="2400" b="0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2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건</a:t>
                      </a:r>
                      <a:r>
                        <a:rPr lang="en-US" altLang="ko-KR" sz="2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sz="24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0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사망</a:t>
                      </a:r>
                      <a:r>
                        <a:rPr lang="en-US" altLang="ko-KR" sz="2400" b="0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2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r>
                        <a:rPr lang="en-US" altLang="ko-KR" sz="2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sz="24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2560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계</a:t>
                      </a:r>
                      <a:endParaRPr lang="ko-KR" altLang="en-US" sz="2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3,655</a:t>
                      </a:r>
                      <a:endParaRPr lang="en-US" sz="2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413</a:t>
                      </a:r>
                      <a:endParaRPr lang="en-US" sz="2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60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>
                          <a:solidFill>
                            <a:srgbClr val="000000"/>
                          </a:solidFill>
                          <a:ea typeface="휴먼명조"/>
                        </a:rPr>
                        <a:t>졸음</a:t>
                      </a:r>
                      <a:endParaRPr lang="ko-KR" altLang="en-US" sz="24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spc="0" dirty="0">
                          <a:solidFill>
                            <a:srgbClr val="FF0000"/>
                          </a:solidFill>
                          <a:latin typeface="휴먼명조"/>
                        </a:rPr>
                        <a:t>1,003</a:t>
                      </a:r>
                      <a:endParaRPr lang="en-US" sz="2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spc="0" dirty="0">
                          <a:solidFill>
                            <a:srgbClr val="FF0000"/>
                          </a:solidFill>
                          <a:latin typeface="휴먼명조"/>
                        </a:rPr>
                        <a:t>172</a:t>
                      </a:r>
                      <a:endParaRPr lang="en-US" sz="2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60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>
                          <a:solidFill>
                            <a:srgbClr val="000000"/>
                          </a:solidFill>
                          <a:ea typeface="휴먼명조"/>
                        </a:rPr>
                        <a:t>과속</a:t>
                      </a:r>
                      <a:endParaRPr lang="ko-KR" altLang="en-US" sz="24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626</a:t>
                      </a:r>
                      <a:endParaRPr lang="en-US" sz="2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39</a:t>
                      </a:r>
                      <a:endParaRPr lang="en-US" sz="2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60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>
                          <a:solidFill>
                            <a:srgbClr val="000000"/>
                          </a:solidFill>
                          <a:ea typeface="휴먼명조"/>
                        </a:rPr>
                        <a:t>주시태만</a:t>
                      </a:r>
                      <a:endParaRPr lang="ko-KR" altLang="en-US" sz="24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spc="0" dirty="0">
                          <a:solidFill>
                            <a:srgbClr val="FF0000"/>
                          </a:solidFill>
                          <a:latin typeface="휴먼명조"/>
                        </a:rPr>
                        <a:t>588</a:t>
                      </a:r>
                      <a:endParaRPr lang="en-US" sz="2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0" spc="0" dirty="0">
                          <a:solidFill>
                            <a:srgbClr val="FF0000"/>
                          </a:solidFill>
                          <a:latin typeface="휴먼명조"/>
                        </a:rPr>
                        <a:t>116</a:t>
                      </a:r>
                      <a:endParaRPr lang="en-US" sz="2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60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>
                          <a:solidFill>
                            <a:srgbClr val="000000"/>
                          </a:solidFill>
                          <a:ea typeface="휴먼명조"/>
                        </a:rPr>
                        <a:t>핸들과대조작</a:t>
                      </a:r>
                      <a:endParaRPr lang="ko-KR" altLang="en-US" sz="24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373</a:t>
                      </a:r>
                      <a:endParaRPr lang="en-US" sz="24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12</a:t>
                      </a:r>
                      <a:endParaRPr lang="en-US" sz="2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60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>
                          <a:solidFill>
                            <a:srgbClr val="000000"/>
                          </a:solidFill>
                          <a:ea typeface="휴먼명조"/>
                        </a:rPr>
                        <a:t>타이어 파손</a:t>
                      </a:r>
                      <a:endParaRPr lang="ko-KR" altLang="en-US" sz="24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245</a:t>
                      </a:r>
                      <a:endParaRPr lang="en-US" sz="24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11</a:t>
                      </a:r>
                      <a:endParaRPr lang="en-US" sz="2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536" y="1124744"/>
            <a:ext cx="8352928" cy="9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000" b="1" dirty="0" smtClean="0">
                <a:solidFill>
                  <a:srgbClr val="FF0000"/>
                </a:solidFill>
              </a:rPr>
              <a:t>졸음운전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1,003</a:t>
            </a:r>
            <a:r>
              <a:rPr lang="ko-KR" altLang="en-US" sz="2000" b="1" dirty="0" smtClean="0"/>
              <a:t>건</a:t>
            </a:r>
            <a:r>
              <a:rPr lang="en-US" altLang="ko-KR" sz="2000" b="1" dirty="0" smtClean="0"/>
              <a:t>(27.4%),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과속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626</a:t>
            </a:r>
            <a:r>
              <a:rPr lang="ko-KR" altLang="en-US" sz="2000" b="1" dirty="0" smtClean="0"/>
              <a:t>건</a:t>
            </a:r>
            <a:r>
              <a:rPr lang="en-US" altLang="ko-KR" sz="2000" b="1" dirty="0" smtClean="0"/>
              <a:t>(17.1%), </a:t>
            </a:r>
            <a:r>
              <a:rPr lang="ko-KR" altLang="en-US" sz="2000" b="1" dirty="0" err="1" smtClean="0">
                <a:solidFill>
                  <a:srgbClr val="FF0000"/>
                </a:solidFill>
              </a:rPr>
              <a:t>주시태만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588</a:t>
            </a:r>
            <a:r>
              <a:rPr lang="ko-KR" altLang="en-US" sz="2000" b="1" dirty="0" smtClean="0"/>
              <a:t>건</a:t>
            </a:r>
            <a:r>
              <a:rPr lang="en-US" altLang="ko-KR" sz="2000" b="1" dirty="0" smtClean="0"/>
              <a:t>(16.1%)</a:t>
            </a:r>
            <a:r>
              <a:rPr lang="ko-KR" altLang="en-US" sz="2000" b="1" dirty="0" smtClean="0"/>
              <a:t>으로 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전체사고의 </a:t>
            </a:r>
            <a:r>
              <a:rPr lang="en-US" altLang="ko-KR" sz="2000" b="1" dirty="0" smtClean="0">
                <a:solidFill>
                  <a:srgbClr val="FF0000"/>
                </a:solidFill>
              </a:rPr>
              <a:t>60.6%</a:t>
            </a:r>
            <a:r>
              <a:rPr lang="ko-KR" altLang="en-US" sz="2000" b="1" dirty="0" smtClean="0">
                <a:solidFill>
                  <a:srgbClr val="FF0000"/>
                </a:solidFill>
              </a:rPr>
              <a:t>를 차지</a:t>
            </a:r>
            <a:endParaRPr lang="ko-KR" alt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67544" y="1196752"/>
            <a:ext cx="8280920" cy="100811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pPr algn="ctr"/>
            <a:r>
              <a:rPr lang="ko-KR" altLang="en-US" spc="-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화물차 교통사고  </a:t>
            </a:r>
            <a:r>
              <a:rPr lang="en-US" altLang="ko-KR" spc="-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en-US" altLang="ko-KR" spc="-3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ko-KR" altLang="en-US" spc="-3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높은 치사율</a:t>
            </a:r>
            <a:r>
              <a:rPr lang="en-US" altLang="ko-KR" spc="-3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’</a:t>
            </a:r>
            <a:endParaRPr lang="ko-KR" altLang="en-US" spc="-3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073" name="_x200179304" descr="EMB0000024835d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123435" cy="5184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7357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안개로 인한 교통사고 현황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텍스트 개체 틀 4"/>
          <p:cNvSpPr txBox="1">
            <a:spLocks/>
          </p:cNvSpPr>
          <p:nvPr/>
        </p:nvSpPr>
        <p:spPr>
          <a:xfrm>
            <a:off x="395536" y="1196752"/>
            <a:ext cx="4040188" cy="656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06.10.04 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서해대교 추돌사고</a:t>
            </a:r>
            <a:endParaRPr kumimoji="0" lang="ko-KR" alt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  <p:sp>
        <p:nvSpPr>
          <p:cNvPr id="10" name="텍스트 개체 틀 6"/>
          <p:cNvSpPr txBox="1">
            <a:spLocks/>
          </p:cNvSpPr>
          <p:nvPr/>
        </p:nvSpPr>
        <p:spPr>
          <a:xfrm>
            <a:off x="4572000" y="1196752"/>
            <a:ext cx="4176464" cy="639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11.12.24</a:t>
            </a:r>
          </a:p>
          <a:p>
            <a:pPr marL="342900" marR="0" lvl="0" indent="-34290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o-KR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천안</a:t>
            </a:r>
            <a:r>
              <a:rPr kumimoji="0" lang="en-US" altLang="ko-K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-</a:t>
            </a:r>
            <a:r>
              <a:rPr kumimoji="0" lang="ko-KR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논산고속도로 추돌사고</a:t>
            </a:r>
            <a:endParaRPr kumimoji="0" lang="ko-KR" alt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  <p:pic>
        <p:nvPicPr>
          <p:cNvPr id="11" name="내용 개체 틀 9" descr="서해대교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988840"/>
            <a:ext cx="4040188" cy="2808312"/>
          </a:xfrm>
          <a:prstGeom prst="rect">
            <a:avLst/>
          </a:prstGeom>
        </p:spPr>
      </p:pic>
      <p:pic>
        <p:nvPicPr>
          <p:cNvPr id="12" name="내용 개체 틀 8" descr="천안-논산 90중 추돌사고.jpg"/>
          <p:cNvPicPr>
            <a:picLocks noChangeAspect="1"/>
          </p:cNvPicPr>
          <p:nvPr/>
        </p:nvPicPr>
        <p:blipFill>
          <a:blip r:embed="rId3" cstate="print"/>
          <a:srcRect t="10150"/>
          <a:stretch>
            <a:fillRect/>
          </a:stretch>
        </p:blipFill>
        <p:spPr>
          <a:xfrm>
            <a:off x="4572000" y="1988840"/>
            <a:ext cx="4176464" cy="2808312"/>
          </a:xfrm>
          <a:prstGeom prst="rect">
            <a:avLst/>
          </a:prstGeom>
        </p:spPr>
      </p:pic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486157"/>
              </p:ext>
            </p:extLst>
          </p:nvPr>
        </p:nvGraphicFramePr>
        <p:xfrm>
          <a:off x="395536" y="4869160"/>
          <a:ext cx="4032448" cy="1872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</a:tblGrid>
              <a:tr h="6240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사망자</a:t>
                      </a:r>
                      <a:r>
                        <a:rPr lang="en-US" altLang="ko-KR" sz="280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11</a:t>
                      </a:r>
                      <a:r>
                        <a:rPr lang="ko-KR" altLang="en-US" sz="280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endParaRPr lang="ko-KR" altLang="en-US" sz="2800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/>
                </a:tc>
              </a:tr>
              <a:tr h="6240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 smtClean="0">
                          <a:latin typeface="HY견고딕" pitchFamily="18" charset="-127"/>
                          <a:ea typeface="HY견고딕" pitchFamily="18" charset="-127"/>
                        </a:rPr>
                        <a:t>부상자</a:t>
                      </a:r>
                      <a:r>
                        <a:rPr lang="en-US" altLang="ko-KR" sz="2800" dirty="0" smtClean="0">
                          <a:latin typeface="HY견고딕" pitchFamily="18" charset="-127"/>
                          <a:ea typeface="HY견고딕" pitchFamily="18" charset="-127"/>
                        </a:rPr>
                        <a:t>: 54</a:t>
                      </a:r>
                      <a:r>
                        <a:rPr lang="ko-KR" altLang="en-US" sz="2800" dirty="0" smtClean="0">
                          <a:latin typeface="HY견고딕" pitchFamily="18" charset="-127"/>
                          <a:ea typeface="HY견고딕" pitchFamily="18" charset="-127"/>
                        </a:rPr>
                        <a:t>명</a:t>
                      </a:r>
                      <a:endParaRPr lang="ko-KR" altLang="en-US" sz="28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/>
                </a:tc>
              </a:tr>
              <a:tr h="6240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 smtClean="0">
                          <a:latin typeface="HY견고딕" pitchFamily="18" charset="-127"/>
                          <a:ea typeface="HY견고딕" pitchFamily="18" charset="-127"/>
                        </a:rPr>
                        <a:t>추돌횟수</a:t>
                      </a:r>
                      <a:r>
                        <a:rPr lang="en-US" altLang="ko-KR" sz="2800" dirty="0" smtClean="0">
                          <a:latin typeface="HY견고딕" pitchFamily="18" charset="-127"/>
                          <a:ea typeface="HY견고딕" pitchFamily="18" charset="-127"/>
                        </a:rPr>
                        <a:t>: 29</a:t>
                      </a:r>
                      <a:r>
                        <a:rPr lang="ko-KR" altLang="en-US" sz="2800" dirty="0" smtClean="0">
                          <a:latin typeface="HY견고딕" pitchFamily="18" charset="-127"/>
                          <a:ea typeface="HY견고딕" pitchFamily="18" charset="-127"/>
                        </a:rPr>
                        <a:t>중</a:t>
                      </a:r>
                      <a:endParaRPr lang="ko-KR" altLang="en-US" sz="28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4572000" y="4869160"/>
          <a:ext cx="4176464" cy="1872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</a:tblGrid>
              <a:tr h="6240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사망자</a:t>
                      </a:r>
                      <a:r>
                        <a:rPr lang="en-US" altLang="ko-KR" sz="280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: </a:t>
                      </a:r>
                      <a:r>
                        <a:rPr lang="en-US" altLang="ko-KR" sz="2800" baseline="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 </a:t>
                      </a:r>
                      <a:r>
                        <a:rPr lang="ko-KR" altLang="en-US" sz="2800" baseline="0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없음</a:t>
                      </a:r>
                      <a:endParaRPr lang="ko-KR" altLang="en-US" sz="2800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/>
                </a:tc>
              </a:tr>
              <a:tr h="6240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 smtClean="0">
                          <a:latin typeface="HY견고딕" pitchFamily="18" charset="-127"/>
                          <a:ea typeface="HY견고딕" pitchFamily="18" charset="-127"/>
                        </a:rPr>
                        <a:t>부상자</a:t>
                      </a:r>
                      <a:r>
                        <a:rPr lang="en-US" altLang="ko-KR" sz="2800" dirty="0" smtClean="0">
                          <a:latin typeface="HY견고딕" pitchFamily="18" charset="-127"/>
                          <a:ea typeface="HY견고딕" pitchFamily="18" charset="-127"/>
                        </a:rPr>
                        <a:t>: 30</a:t>
                      </a:r>
                      <a:r>
                        <a:rPr lang="ko-KR" altLang="en-US" sz="2800" dirty="0" smtClean="0">
                          <a:latin typeface="HY견고딕" pitchFamily="18" charset="-127"/>
                          <a:ea typeface="HY견고딕" pitchFamily="18" charset="-127"/>
                        </a:rPr>
                        <a:t>여명</a:t>
                      </a:r>
                      <a:endParaRPr lang="ko-KR" altLang="en-US" sz="28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/>
                </a:tc>
              </a:tr>
              <a:tr h="6240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 smtClean="0">
                          <a:latin typeface="HY견고딕" pitchFamily="18" charset="-127"/>
                          <a:ea typeface="HY견고딕" pitchFamily="18" charset="-127"/>
                        </a:rPr>
                        <a:t>추돌횟수</a:t>
                      </a:r>
                      <a:r>
                        <a:rPr lang="en-US" altLang="ko-KR" sz="2800" dirty="0" smtClean="0">
                          <a:latin typeface="HY견고딕" pitchFamily="18" charset="-127"/>
                          <a:ea typeface="HY견고딕" pitchFamily="18" charset="-127"/>
                        </a:rPr>
                        <a:t>: 90</a:t>
                      </a:r>
                      <a:r>
                        <a:rPr lang="ko-KR" altLang="en-US" sz="2800" dirty="0" smtClean="0">
                          <a:latin typeface="HY견고딕" pitchFamily="18" charset="-127"/>
                          <a:ea typeface="HY견고딕" pitchFamily="18" charset="-127"/>
                        </a:rPr>
                        <a:t>중</a:t>
                      </a:r>
                      <a:endParaRPr lang="ko-KR" altLang="en-US" sz="280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모서리가 둥근 직사각형 17"/>
          <p:cNvSpPr/>
          <p:nvPr/>
        </p:nvSpPr>
        <p:spPr>
          <a:xfrm>
            <a:off x="395536" y="1196752"/>
            <a:ext cx="4032448" cy="72008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4572000" y="1196752"/>
            <a:ext cx="4176464" cy="720080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ko-KR" altLang="en-US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빚내서 빚 갚는</a:t>
            </a:r>
            <a:r>
              <a:rPr lang="en-US" altLang="ko-KR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’</a:t>
            </a:r>
            <a:r>
              <a:rPr lang="ko-KR" altLang="en-US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도로공사</a:t>
            </a:r>
            <a:endParaRPr lang="ko-KR" altLang="en-US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251520" y="1556792"/>
          <a:ext cx="8568954" cy="4536504"/>
        </p:xfrm>
        <a:graphic>
          <a:graphicData uri="http://schemas.openxmlformats.org/drawingml/2006/table">
            <a:tbl>
              <a:tblPr/>
              <a:tblGrid>
                <a:gridCol w="1428159"/>
                <a:gridCol w="1428159"/>
                <a:gridCol w="1428159"/>
                <a:gridCol w="1428159"/>
                <a:gridCol w="1428159"/>
                <a:gridCol w="1428159"/>
              </a:tblGrid>
              <a:tr h="78256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구분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2007</a:t>
                      </a:r>
                      <a:r>
                        <a:rPr lang="ko-KR" altLang="en-US" sz="20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2008</a:t>
                      </a:r>
                      <a:r>
                        <a:rPr lang="ko-KR" altLang="en-US" sz="20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2009</a:t>
                      </a:r>
                      <a:r>
                        <a:rPr lang="ko-KR" altLang="en-US" sz="20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2010</a:t>
                      </a:r>
                      <a:r>
                        <a:rPr lang="ko-KR" altLang="en-US" sz="20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2011</a:t>
                      </a:r>
                      <a:r>
                        <a:rPr lang="ko-KR" altLang="en-US" sz="20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8256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 smtClean="0">
                          <a:solidFill>
                            <a:schemeClr val="tx1"/>
                          </a:solidFill>
                          <a:ea typeface="휴먼명조"/>
                        </a:rPr>
                        <a:t>부채총계</a:t>
                      </a:r>
                      <a:endParaRPr lang="ko-KR" altLang="en-US" sz="1400" kern="0" spc="0" dirty="0">
                        <a:solidFill>
                          <a:schemeClr val="tx1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90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chemeClr val="tx1"/>
                          </a:solidFill>
                          <a:latin typeface="휴먼명조"/>
                        </a:rPr>
                        <a:t>178,302</a:t>
                      </a:r>
                      <a:endParaRPr lang="en-US" sz="1400" kern="0" spc="0" dirty="0">
                        <a:solidFill>
                          <a:schemeClr val="tx1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90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chemeClr val="tx1"/>
                          </a:solidFill>
                          <a:latin typeface="휴먼명조"/>
                        </a:rPr>
                        <a:t>202,095</a:t>
                      </a:r>
                      <a:endParaRPr lang="en-US" sz="1400" kern="0" spc="0" dirty="0">
                        <a:solidFill>
                          <a:schemeClr val="tx1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90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chemeClr val="tx1"/>
                          </a:solidFill>
                          <a:latin typeface="휴먼명조"/>
                        </a:rPr>
                        <a:t>218,418</a:t>
                      </a:r>
                      <a:endParaRPr lang="en-US" sz="1400" kern="0" spc="0" dirty="0">
                        <a:solidFill>
                          <a:schemeClr val="tx1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90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chemeClr val="tx1"/>
                          </a:solidFill>
                          <a:latin typeface="휴먼명조"/>
                        </a:rPr>
                        <a:t>228,547</a:t>
                      </a:r>
                      <a:endParaRPr lang="en-US" sz="1400" kern="0" spc="0" dirty="0">
                        <a:solidFill>
                          <a:schemeClr val="tx1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905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chemeClr val="tx1"/>
                          </a:solidFill>
                          <a:latin typeface="휴먼명조"/>
                        </a:rPr>
                        <a:t>245,910</a:t>
                      </a:r>
                      <a:endParaRPr lang="en-US" sz="1400" kern="0" spc="0" dirty="0">
                        <a:solidFill>
                          <a:schemeClr val="tx1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56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a typeface="휴먼명조"/>
                        </a:rPr>
                        <a:t>사채발행액</a:t>
                      </a:r>
                      <a:endParaRPr lang="ko-KR" altLang="en-US" sz="14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29,724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35,038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42,555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FF0000"/>
                          </a:solidFill>
                          <a:latin typeface="휴먼명조"/>
                        </a:rPr>
                        <a:t>42,000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FF0000"/>
                          </a:solidFill>
                          <a:latin typeface="휴먼명조"/>
                        </a:rPr>
                        <a:t>35,674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8881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사채상환액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원 금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이 자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28,683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1270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19,120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1270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9,563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29,210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1270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19,177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1270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10,033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34,861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1270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23,699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1270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11,162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FF0000"/>
                          </a:solidFill>
                          <a:latin typeface="휴먼명조"/>
                        </a:rPr>
                        <a:t>43,556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1270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31,455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1270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12,101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70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FF0000"/>
                          </a:solidFill>
                          <a:latin typeface="휴먼명조"/>
                        </a:rPr>
                        <a:t>39,173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1270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26,994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  <a:p>
                      <a:pPr marL="0" marR="12700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12,179</a:t>
                      </a:r>
                      <a:endParaRPr lang="en-US" sz="14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68344" y="1196751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(</a:t>
            </a:r>
            <a:r>
              <a:rPr lang="ko-KR" altLang="en-US" sz="1600" b="1" dirty="0" smtClean="0"/>
              <a:t>단위</a:t>
            </a:r>
            <a:r>
              <a:rPr lang="en-US" altLang="ko-KR" sz="1600" b="1" dirty="0" smtClean="0"/>
              <a:t>: </a:t>
            </a:r>
            <a:r>
              <a:rPr lang="ko-KR" altLang="en-US" sz="1600" b="1" dirty="0" err="1" smtClean="0"/>
              <a:t>억원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467544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고속도로 교량하부 </a:t>
            </a:r>
            <a:r>
              <a:rPr kumimoji="0" lang="ko-KR" altLang="en-US" sz="28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하천 및 농경지 오염 심각</a:t>
            </a:r>
            <a:endParaRPr kumimoji="0" lang="ko-KR" altLang="en-US" sz="2800" b="0" i="0" u="none" strike="noStrike" kern="1200" cap="none" spc="-15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988090"/>
              </p:ext>
            </p:extLst>
          </p:nvPr>
        </p:nvGraphicFramePr>
        <p:xfrm>
          <a:off x="333872" y="908720"/>
          <a:ext cx="8496944" cy="3888486"/>
        </p:xfrm>
        <a:graphic>
          <a:graphicData uri="http://schemas.openxmlformats.org/drawingml/2006/table">
            <a:tbl>
              <a:tblPr/>
              <a:tblGrid>
                <a:gridCol w="2561657"/>
                <a:gridCol w="2878715"/>
                <a:gridCol w="3056572"/>
              </a:tblGrid>
              <a:tr h="64694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24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기 관 </a:t>
                      </a:r>
                      <a:r>
                        <a:rPr lang="ko-KR" altLang="en-US" sz="1800" b="0" kern="0" spc="24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별</a:t>
                      </a:r>
                      <a:endParaRPr lang="ko-KR" altLang="en-US" sz="18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1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전체 하천교량</a:t>
                      </a:r>
                      <a:endParaRPr lang="ko-KR" altLang="en-US" sz="18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-4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비점오염저감시설이</a:t>
                      </a:r>
                      <a:endParaRPr lang="ko-KR" altLang="en-US" sz="18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8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설치된 하천교</a:t>
                      </a:r>
                      <a:r>
                        <a:rPr lang="ko-KR" altLang="en-US" sz="1800" b="0" kern="0" spc="24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량</a:t>
                      </a:r>
                      <a:endParaRPr lang="ko-KR" altLang="en-US" sz="18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317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계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1,772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개 교량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68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개 교량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17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a typeface="휴먼명조"/>
                        </a:rPr>
                        <a:t>경기본부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268</a:t>
                      </a:r>
                      <a:endParaRPr lang="en-US" sz="18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12</a:t>
                      </a:r>
                      <a:endParaRPr lang="en-US" sz="18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17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a typeface="휴먼명조"/>
                        </a:rPr>
                        <a:t>강원본부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249</a:t>
                      </a:r>
                      <a:endParaRPr lang="en-US" sz="18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-</a:t>
                      </a:r>
                      <a:endParaRPr lang="en-US" sz="18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17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a typeface="휴먼명조"/>
                        </a:rPr>
                        <a:t>충청본부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238</a:t>
                      </a:r>
                      <a:endParaRPr lang="en-US" sz="18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-</a:t>
                      </a:r>
                      <a:endParaRPr lang="en-US" sz="18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17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a typeface="휴먼명조"/>
                        </a:rPr>
                        <a:t>전북본부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202</a:t>
                      </a:r>
                      <a:endParaRPr lang="en-US" sz="18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6</a:t>
                      </a:r>
                      <a:endParaRPr lang="en-US" sz="18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17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a typeface="휴먼명조"/>
                        </a:rPr>
                        <a:t>전남본부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284</a:t>
                      </a:r>
                      <a:endParaRPr lang="en-US" sz="18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23</a:t>
                      </a:r>
                      <a:endParaRPr lang="en-US" sz="18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17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a typeface="휴먼명조"/>
                        </a:rPr>
                        <a:t>경북본부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149</a:t>
                      </a:r>
                      <a:endParaRPr lang="en-US" sz="18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-</a:t>
                      </a:r>
                      <a:endParaRPr lang="en-US" sz="18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17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a typeface="휴먼명조"/>
                        </a:rPr>
                        <a:t>경남본부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332</a:t>
                      </a:r>
                      <a:endParaRPr lang="en-US" sz="18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27</a:t>
                      </a:r>
                      <a:endParaRPr lang="en-US" sz="18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6865" name="_x229636064" descr="EMB00000b100ac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4857760"/>
            <a:ext cx="4000528" cy="174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6867" name="_x229636144" descr="EMB00000b100ac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4857760"/>
            <a:ext cx="4429155" cy="174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357158" y="6210544"/>
            <a:ext cx="8429684" cy="369332"/>
          </a:xfrm>
          <a:prstGeom prst="rect">
            <a:avLst/>
          </a:prstGeom>
          <a:solidFill>
            <a:schemeClr val="bg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53738" y="6194361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비점오염저감시설 설치 및 관리 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미흡으로 농경지에 오염물질 발생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ko-KR" altLang="en-US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야간사고 방지</a:t>
            </a:r>
            <a:r>
              <a:rPr lang="en-US" altLang="ko-KR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’</a:t>
            </a: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후부반사판 </a:t>
            </a:r>
            <a:r>
              <a:rPr lang="ko-KR" altLang="en-US" dirty="0" err="1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부착율</a:t>
            </a: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저조</a:t>
            </a:r>
            <a:endParaRPr lang="ko-KR" altLang="en-US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323528" y="1484784"/>
          <a:ext cx="8496942" cy="2376263"/>
        </p:xfrm>
        <a:graphic>
          <a:graphicData uri="http://schemas.openxmlformats.org/drawingml/2006/table">
            <a:tbl>
              <a:tblPr/>
              <a:tblGrid>
                <a:gridCol w="1224136"/>
                <a:gridCol w="2808312"/>
                <a:gridCol w="1152128"/>
                <a:gridCol w="1152128"/>
                <a:gridCol w="1080120"/>
                <a:gridCol w="1080118"/>
              </a:tblGrid>
              <a:tr h="646149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총 대 수</a:t>
                      </a:r>
                    </a:p>
                  </a:txBody>
                  <a:tcPr marL="17887" marR="17887" marT="17887" marB="178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부 착 대 상</a:t>
                      </a:r>
                    </a:p>
                  </a:txBody>
                  <a:tcPr marL="17887" marR="17887" marT="17887" marB="178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부 착</a:t>
                      </a:r>
                    </a:p>
                  </a:txBody>
                  <a:tcPr marL="17887" marR="17887" marT="17887" marB="178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kern="0" spc="0" dirty="0" err="1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미부착</a:t>
                      </a:r>
                      <a:endParaRPr lang="ko-KR" altLang="en-US" sz="20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20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훼손</a:t>
                      </a:r>
                      <a:r>
                        <a:rPr lang="en-US" altLang="ko-KR" sz="20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sz="20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887" marR="17887" marT="17887" marB="178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4614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계</a:t>
                      </a:r>
                    </a:p>
                  </a:txBody>
                  <a:tcPr marL="17887" marR="17887" marT="17887" marB="178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제작사</a:t>
                      </a:r>
                    </a:p>
                  </a:txBody>
                  <a:tcPr marL="17887" marR="17887" marT="17887" marB="178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공 단</a:t>
                      </a:r>
                    </a:p>
                  </a:txBody>
                  <a:tcPr marL="17887" marR="17887" marT="17887" marB="178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8396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345,805</a:t>
                      </a:r>
                    </a:p>
                  </a:txBody>
                  <a:tcPr marL="17887" marR="17887" marT="17887" marB="178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222,596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4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※ </a:t>
                      </a:r>
                      <a:r>
                        <a:rPr lang="ko-KR" altLang="en-US" sz="2000" kern="0" spc="-2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용달 등 </a:t>
                      </a:r>
                      <a:r>
                        <a:rPr lang="en-US" altLang="ko-KR" sz="2000" kern="0" spc="-2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123,209</a:t>
                      </a:r>
                      <a:r>
                        <a:rPr lang="ko-KR" altLang="en-US" sz="2000" kern="0" spc="-2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대 제외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887" marR="17887" marT="17887" marB="178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136,977</a:t>
                      </a:r>
                    </a:p>
                  </a:txBody>
                  <a:tcPr marL="17887" marR="17887" marT="17887" marB="178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111,422</a:t>
                      </a:r>
                    </a:p>
                  </a:txBody>
                  <a:tcPr marL="17887" marR="17887" marT="17887" marB="178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25,555</a:t>
                      </a:r>
                    </a:p>
                  </a:txBody>
                  <a:tcPr marL="17887" marR="17887" marT="17887" marB="178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CC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85,619</a:t>
                      </a:r>
                      <a:endParaRPr lang="en-US" sz="20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CC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(39%)</a:t>
                      </a:r>
                      <a:endParaRPr lang="en-US" sz="20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887" marR="17887" marT="17887" marB="1788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452320" y="1124744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 smtClean="0"/>
              <a:t>(</a:t>
            </a:r>
            <a:r>
              <a:rPr lang="ko-KR" altLang="en-US" sz="1400" b="1" dirty="0" smtClean="0"/>
              <a:t>단위</a:t>
            </a:r>
            <a:r>
              <a:rPr lang="en-US" altLang="ko-KR" sz="1400" b="1" dirty="0" smtClean="0"/>
              <a:t>: </a:t>
            </a:r>
            <a:r>
              <a:rPr lang="ko-KR" altLang="en-US" sz="1400" b="1" dirty="0" smtClean="0"/>
              <a:t>개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4149080"/>
            <a:ext cx="849694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/>
              <a:t>□ 후부반사판 부착 효과</a:t>
            </a:r>
            <a:endParaRPr lang="en-US" altLang="ko-KR" b="1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* </a:t>
            </a:r>
            <a:r>
              <a:rPr lang="ko-KR" altLang="en-US" dirty="0" smtClean="0"/>
              <a:t>가해사고 후부반사판 부착 전 사고 </a:t>
            </a:r>
            <a:r>
              <a:rPr lang="en-US" altLang="ko-KR" dirty="0" smtClean="0"/>
              <a:t>65</a:t>
            </a:r>
            <a:r>
              <a:rPr lang="ko-KR" altLang="en-US" dirty="0" smtClean="0"/>
              <a:t>건 ⇒ 부착 후 사고 </a:t>
            </a:r>
            <a:r>
              <a:rPr lang="en-US" altLang="ko-KR" dirty="0" smtClean="0"/>
              <a:t>31</a:t>
            </a:r>
            <a:r>
              <a:rPr lang="ko-KR" altLang="en-US" dirty="0" smtClean="0"/>
              <a:t>건 </a:t>
            </a:r>
            <a:r>
              <a:rPr lang="en-US" altLang="ko-KR" dirty="0" smtClean="0"/>
              <a:t>(</a:t>
            </a:r>
            <a:r>
              <a:rPr lang="ko-KR" altLang="en-US" dirty="0" smtClean="0"/>
              <a:t>△ </a:t>
            </a:r>
            <a:r>
              <a:rPr lang="en-US" altLang="ko-KR" dirty="0" smtClean="0"/>
              <a:t>34</a:t>
            </a:r>
            <a:r>
              <a:rPr lang="ko-KR" altLang="en-US" dirty="0" smtClean="0"/>
              <a:t>건</a:t>
            </a:r>
            <a:r>
              <a:rPr lang="en-US" altLang="ko-KR" dirty="0" smtClean="0"/>
              <a:t>, 52%)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* </a:t>
            </a:r>
            <a:r>
              <a:rPr lang="ko-KR" altLang="en-US" dirty="0" smtClean="0"/>
              <a:t>피해사고 후부반사판 부착 전 사고 </a:t>
            </a:r>
            <a:r>
              <a:rPr lang="en-US" altLang="ko-KR" dirty="0" smtClean="0"/>
              <a:t>57</a:t>
            </a:r>
            <a:r>
              <a:rPr lang="ko-KR" altLang="en-US" dirty="0" smtClean="0"/>
              <a:t>건 ⇒ 부착 후 사고 </a:t>
            </a:r>
            <a:r>
              <a:rPr lang="en-US" altLang="ko-KR" dirty="0" smtClean="0"/>
              <a:t>15</a:t>
            </a:r>
            <a:r>
              <a:rPr lang="ko-KR" altLang="en-US" dirty="0" smtClean="0"/>
              <a:t>건 </a:t>
            </a:r>
            <a:r>
              <a:rPr lang="en-US" altLang="ko-KR" dirty="0" smtClean="0"/>
              <a:t>(</a:t>
            </a:r>
            <a:r>
              <a:rPr lang="ko-KR" altLang="en-US" dirty="0" smtClean="0"/>
              <a:t>△ </a:t>
            </a:r>
            <a:r>
              <a:rPr lang="en-US" altLang="ko-KR" dirty="0" smtClean="0"/>
              <a:t>42</a:t>
            </a:r>
            <a:r>
              <a:rPr lang="ko-KR" altLang="en-US" dirty="0" smtClean="0"/>
              <a:t>건</a:t>
            </a:r>
            <a:r>
              <a:rPr lang="en-US" altLang="ko-KR" dirty="0" smtClean="0"/>
              <a:t>, 73%)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* </a:t>
            </a:r>
            <a:r>
              <a:rPr lang="ko-KR" altLang="en-US" dirty="0" smtClean="0"/>
              <a:t>미 고속도로안전관리국</a:t>
            </a:r>
            <a:r>
              <a:rPr lang="en-US" altLang="ko-KR" dirty="0" smtClean="0"/>
              <a:t>(NHTSA) </a:t>
            </a:r>
            <a:r>
              <a:rPr lang="ko-KR" altLang="en-US" dirty="0" smtClean="0"/>
              <a:t>조사 결과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en-US" altLang="ko-KR" dirty="0" smtClean="0"/>
              <a:t>  </a:t>
            </a:r>
            <a:r>
              <a:rPr lang="ko-KR" altLang="en-US" dirty="0" smtClean="0">
                <a:solidFill>
                  <a:srgbClr val="FF0000"/>
                </a:solidFill>
              </a:rPr>
              <a:t>후부반사판 부착으로 주간 </a:t>
            </a:r>
            <a:r>
              <a:rPr lang="en-US" altLang="ko-KR" dirty="0" smtClean="0">
                <a:solidFill>
                  <a:srgbClr val="FF0000"/>
                </a:solidFill>
              </a:rPr>
              <a:t>16.3%, </a:t>
            </a:r>
            <a:r>
              <a:rPr lang="ko-KR" altLang="en-US" dirty="0" smtClean="0">
                <a:solidFill>
                  <a:srgbClr val="FF0000"/>
                </a:solidFill>
              </a:rPr>
              <a:t>야간 </a:t>
            </a:r>
            <a:r>
              <a:rPr lang="en-US" altLang="ko-KR" dirty="0" smtClean="0">
                <a:solidFill>
                  <a:srgbClr val="FF0000"/>
                </a:solidFill>
              </a:rPr>
              <a:t>21.2% </a:t>
            </a:r>
            <a:r>
              <a:rPr lang="ko-KR" altLang="en-US" dirty="0" smtClean="0">
                <a:solidFill>
                  <a:srgbClr val="FF0000"/>
                </a:solidFill>
              </a:rPr>
              <a:t>사고감소 효과가 있는 것으로 조사</a:t>
            </a:r>
            <a:endParaRPr lang="en-US" altLang="ko-KR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475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_x197206616" descr="EMB0000024835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2799251" cy="1584176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2770" name="_x355554392" descr="EMB0000024835d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3" y="1412776"/>
            <a:ext cx="2688691" cy="1584176"/>
          </a:xfrm>
          <a:prstGeom prst="rect">
            <a:avLst/>
          </a:prstGeom>
          <a:noFill/>
        </p:spPr>
      </p:pic>
      <p:pic>
        <p:nvPicPr>
          <p:cNvPr id="32772" name="_x197272272" descr="EMB0000024835d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412776"/>
            <a:ext cx="2664296" cy="1570312"/>
          </a:xfrm>
          <a:prstGeom prst="rect">
            <a:avLst/>
          </a:prstGeom>
          <a:noFill/>
        </p:spPr>
      </p:pic>
      <p:sp>
        <p:nvSpPr>
          <p:cNvPr id="10" name="제목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ko-KR" altLang="en-US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자동차 불법개조</a:t>
            </a:r>
            <a:r>
              <a:rPr lang="en-US" altLang="ko-KR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’</a:t>
            </a: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전년대비 </a:t>
            </a:r>
            <a: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15%</a:t>
            </a: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증가</a:t>
            </a:r>
            <a:endParaRPr lang="ko-KR" altLang="en-US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32774" name="_x355257520" descr="EMB0000024835df"/>
          <p:cNvPicPr>
            <a:picLocks noChangeAspect="1" noChangeArrowheads="1"/>
          </p:cNvPicPr>
          <p:nvPr/>
        </p:nvPicPr>
        <p:blipFill>
          <a:blip r:embed="rId5" cstate="print"/>
          <a:srcRect t="3207" r="2625" b="781"/>
          <a:stretch>
            <a:fillRect/>
          </a:stretch>
        </p:blipFill>
        <p:spPr bwMode="auto">
          <a:xfrm>
            <a:off x="395536" y="3861048"/>
            <a:ext cx="2736304" cy="1453777"/>
          </a:xfrm>
          <a:prstGeom prst="rect">
            <a:avLst/>
          </a:prstGeom>
          <a:noFill/>
        </p:spPr>
      </p:pic>
      <p:pic>
        <p:nvPicPr>
          <p:cNvPr id="32776" name="_x197195712" descr="EMB0000024835e0"/>
          <p:cNvPicPr>
            <a:picLocks noChangeAspect="1" noChangeArrowheads="1"/>
          </p:cNvPicPr>
          <p:nvPr/>
        </p:nvPicPr>
        <p:blipFill>
          <a:blip r:embed="rId6" cstate="print"/>
          <a:srcRect r="275" b="3134"/>
          <a:stretch>
            <a:fillRect/>
          </a:stretch>
        </p:blipFill>
        <p:spPr bwMode="auto">
          <a:xfrm>
            <a:off x="3275856" y="3789040"/>
            <a:ext cx="2736304" cy="1464208"/>
          </a:xfrm>
          <a:prstGeom prst="rect">
            <a:avLst/>
          </a:prstGeom>
          <a:noFill/>
        </p:spPr>
      </p:pic>
      <p:pic>
        <p:nvPicPr>
          <p:cNvPr id="32778" name="_x200206608" descr="EMB0000024835e1"/>
          <p:cNvPicPr>
            <a:picLocks noChangeAspect="1" noChangeArrowheads="1"/>
          </p:cNvPicPr>
          <p:nvPr/>
        </p:nvPicPr>
        <p:blipFill>
          <a:blip r:embed="rId7" cstate="print"/>
          <a:srcRect r="1343" b="3069"/>
          <a:stretch>
            <a:fillRect/>
          </a:stretch>
        </p:blipFill>
        <p:spPr bwMode="auto">
          <a:xfrm>
            <a:off x="6084168" y="3789040"/>
            <a:ext cx="2736304" cy="1484451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67544" y="299695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철재보조범퍼</a:t>
            </a:r>
            <a:endParaRPr lang="ko-KR" altLang="en-US" dirty="0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467544" y="2996952"/>
            <a:ext cx="2592288" cy="360040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3347864" y="299695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HID </a:t>
            </a:r>
            <a:r>
              <a:rPr lang="ko-KR" altLang="en-US" dirty="0" smtClean="0"/>
              <a:t>불법등화</a:t>
            </a:r>
            <a:endParaRPr lang="ko-KR" altLang="en-US" dirty="0"/>
          </a:p>
        </p:txBody>
      </p:sp>
      <p:sp>
        <p:nvSpPr>
          <p:cNvPr id="21" name="모서리가 둥근 직사각형 20"/>
          <p:cNvSpPr/>
          <p:nvPr/>
        </p:nvSpPr>
        <p:spPr>
          <a:xfrm>
            <a:off x="3347864" y="2996952"/>
            <a:ext cx="2592288" cy="360040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6156176" y="2996952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/>
              <a:t>물품적재장치 임의변경</a:t>
            </a:r>
            <a:endParaRPr lang="ko-KR" altLang="en-US" sz="1600" dirty="0"/>
          </a:p>
        </p:txBody>
      </p:sp>
      <p:sp>
        <p:nvSpPr>
          <p:cNvPr id="23" name="모서리가 둥근 직사각형 22"/>
          <p:cNvSpPr/>
          <p:nvPr/>
        </p:nvSpPr>
        <p:spPr>
          <a:xfrm>
            <a:off x="6156176" y="2996952"/>
            <a:ext cx="2592288" cy="360040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67544" y="530120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/>
              <a:t>꺽기번호판</a:t>
            </a:r>
            <a:r>
              <a:rPr lang="en-US" altLang="ko-KR" dirty="0" smtClean="0"/>
              <a:t> (</a:t>
            </a:r>
            <a:r>
              <a:rPr lang="ko-KR" altLang="en-US" dirty="0" smtClean="0"/>
              <a:t>고의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25" name="모서리가 둥근 직사각형 24"/>
          <p:cNvSpPr/>
          <p:nvPr/>
        </p:nvSpPr>
        <p:spPr>
          <a:xfrm>
            <a:off x="467544" y="5301208"/>
            <a:ext cx="2592288" cy="360040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3347864" y="530120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등록번호판 훼손</a:t>
            </a:r>
            <a:endParaRPr lang="ko-KR" altLang="en-US" dirty="0"/>
          </a:p>
        </p:txBody>
      </p:sp>
      <p:sp>
        <p:nvSpPr>
          <p:cNvPr id="27" name="모서리가 둥근 직사각형 26"/>
          <p:cNvSpPr/>
          <p:nvPr/>
        </p:nvSpPr>
        <p:spPr>
          <a:xfrm>
            <a:off x="3347864" y="5301208"/>
            <a:ext cx="2592288" cy="360040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6156176" y="530120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/>
              <a:t>봉인 멸실</a:t>
            </a:r>
            <a:endParaRPr lang="ko-KR" altLang="en-US" dirty="0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6156176" y="5301208"/>
            <a:ext cx="2592288" cy="360040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3007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고령운전자 </a:t>
            </a:r>
            <a:r>
              <a:rPr lang="ko-KR" altLang="en-US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교통사고 및 </a:t>
            </a:r>
            <a:r>
              <a:rPr lang="ko-KR" altLang="en-US" dirty="0" err="1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사망율</a:t>
            </a:r>
            <a:r>
              <a:rPr lang="ko-KR" altLang="en-US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매년 증가</a:t>
            </a:r>
            <a:endParaRPr lang="ko-KR" altLang="en-US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23528" y="1124744"/>
          <a:ext cx="8440743" cy="5184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9" name="워크시트" r:id="rId3" imgW="5086350" imgH="3124200" progId="">
                  <p:embed/>
                </p:oleObj>
              </mc:Choice>
              <mc:Fallback>
                <p:oleObj name="워크시트" r:id="rId3" imgW="5086350" imgH="31242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124744"/>
                        <a:ext cx="8440743" cy="51845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4530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323528" y="1700808"/>
          <a:ext cx="8568951" cy="4464498"/>
        </p:xfrm>
        <a:graphic>
          <a:graphicData uri="http://schemas.openxmlformats.org/drawingml/2006/table">
            <a:tbl>
              <a:tblPr/>
              <a:tblGrid>
                <a:gridCol w="1861281"/>
                <a:gridCol w="1117945"/>
                <a:gridCol w="1117945"/>
                <a:gridCol w="1117945"/>
                <a:gridCol w="1117945"/>
                <a:gridCol w="1117945"/>
                <a:gridCol w="1117945"/>
              </a:tblGrid>
              <a:tr h="6916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구 분 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1328" marR="91328" marT="45664" marB="45664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2007 </a:t>
                      </a:r>
                    </a:p>
                  </a:txBody>
                  <a:tcPr marL="91328" marR="91328" marT="45664" marB="456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2008 </a:t>
                      </a:r>
                    </a:p>
                  </a:txBody>
                  <a:tcPr marL="91328" marR="91328" marT="45664" marB="456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2009 </a:t>
                      </a:r>
                    </a:p>
                  </a:txBody>
                  <a:tcPr marL="91328" marR="91328" marT="45664" marB="456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2010 </a:t>
                      </a:r>
                    </a:p>
                  </a:txBody>
                  <a:tcPr marL="91328" marR="91328" marT="45664" marB="456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2011 </a:t>
                      </a:r>
                    </a:p>
                  </a:txBody>
                  <a:tcPr marL="91328" marR="91328" marT="45664" marB="456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계 </a:t>
                      </a:r>
                    </a:p>
                  </a:txBody>
                  <a:tcPr marL="91328" marR="91328" marT="45664" marB="456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288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</a:rPr>
                        <a:t>고속도로 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latin typeface="휴먼명조"/>
                      </a:endParaRPr>
                    </a:p>
                  </a:txBody>
                  <a:tcPr marL="91328" marR="91328" marT="45664" marB="45664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2 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91328" marR="91328" marT="45664" marB="456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 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91328" marR="91328" marT="45664" marB="456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4 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91328" marR="91328" marT="45664" marB="456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4 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91328" marR="91328" marT="45664" marB="456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3 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91328" marR="91328" marT="45664" marB="456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14 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91328" marR="91328" marT="45664" marB="456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88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</a:rPr>
                        <a:t>골목길 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latin typeface="휴먼명조"/>
                      </a:endParaRPr>
                    </a:p>
                  </a:txBody>
                  <a:tcPr marL="91328" marR="91328" marT="45664" marB="45664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3 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91328" marR="91328" marT="45664" marB="456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0</a:t>
                      </a:r>
                      <a:endParaRPr lang="en-US" sz="1100" kern="0" spc="0">
                        <a:solidFill>
                          <a:srgbClr val="000000"/>
                        </a:solidFill>
                      </a:endParaRPr>
                    </a:p>
                  </a:txBody>
                  <a:tcPr marL="91328" marR="91328" marT="45664" marB="456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2 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91328" marR="91328" marT="45664" marB="456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 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91328" marR="91328" marT="45664" marB="456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0</a:t>
                      </a:r>
                      <a:endParaRPr lang="en-US" sz="11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91328" marR="91328" marT="45664" marB="456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6 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91328" marR="91328" marT="45664" marB="456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88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</a:rPr>
                        <a:t>기타도로 </a:t>
                      </a:r>
                      <a:endParaRPr lang="ko-KR" altLang="en-US" sz="1800" kern="0" spc="0">
                        <a:solidFill>
                          <a:srgbClr val="000000"/>
                        </a:solidFill>
                        <a:latin typeface="휴먼명조"/>
                      </a:endParaRPr>
                    </a:p>
                  </a:txBody>
                  <a:tcPr marL="91328" marR="91328" marT="45664" marB="45664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 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91328" marR="91328" marT="45664" marB="456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3 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91328" marR="91328" marT="45664" marB="456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 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91328" marR="91328" marT="45664" marB="456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7 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91328" marR="91328" marT="45664" marB="456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2 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91328" marR="91328" marT="45664" marB="456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14 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91328" marR="91328" marT="45664" marB="456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88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>
                          <a:solidFill>
                            <a:srgbClr val="FF0000"/>
                          </a:solidFill>
                          <a:latin typeface="휴먼명조"/>
                          <a:ea typeface="휴먼명조"/>
                        </a:rPr>
                        <a:t>일반도로 </a:t>
                      </a:r>
                      <a:endParaRPr lang="ko-KR" altLang="en-US" sz="1800" b="1" kern="0" spc="0">
                        <a:solidFill>
                          <a:srgbClr val="FF0000"/>
                        </a:solidFill>
                        <a:latin typeface="휴먼명조"/>
                      </a:endParaRPr>
                    </a:p>
                  </a:txBody>
                  <a:tcPr marL="91328" marR="91328" marT="45664" marB="45664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>
                          <a:solidFill>
                            <a:srgbClr val="FF0000"/>
                          </a:solidFill>
                          <a:latin typeface="휴먼명조"/>
                        </a:rPr>
                        <a:t>169 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91328" marR="91328" marT="45664" marB="456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>
                          <a:solidFill>
                            <a:srgbClr val="FF0000"/>
                          </a:solidFill>
                          <a:latin typeface="휴먼명조"/>
                        </a:rPr>
                        <a:t>176 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91328" marR="91328" marT="45664" marB="456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>
                          <a:solidFill>
                            <a:srgbClr val="FF0000"/>
                          </a:solidFill>
                          <a:latin typeface="휴먼명조"/>
                        </a:rPr>
                        <a:t>185 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91328" marR="91328" marT="45664" marB="456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>
                          <a:solidFill>
                            <a:srgbClr val="FF0000"/>
                          </a:solidFill>
                          <a:latin typeface="휴먼명조"/>
                        </a:rPr>
                        <a:t>164 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91328" marR="91328" marT="45664" marB="456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>
                          <a:solidFill>
                            <a:srgbClr val="FF0000"/>
                          </a:solidFill>
                          <a:latin typeface="휴먼명조"/>
                        </a:rPr>
                        <a:t>154 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91328" marR="91328" marT="45664" marB="456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FF0000"/>
                          </a:solidFill>
                          <a:latin typeface="휴먼명조"/>
                        </a:rPr>
                        <a:t>848(95%) 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91328" marR="91328" marT="45664" marB="456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88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a typeface="휴먼명조"/>
                        </a:rPr>
                        <a:t>자동차전용도로 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91328" marR="91328" marT="45664" marB="45664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 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91328" marR="91328" marT="45664" marB="456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 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91328" marR="91328" marT="45664" marB="456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 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91328" marR="91328" marT="45664" marB="456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 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91328" marR="91328" marT="45664" marB="456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 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91328" marR="91328" marT="45664" marB="456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10 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91328" marR="91328" marT="45664" marB="456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880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</a:rPr>
                        <a:t>계 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latin typeface="휴먼명조"/>
                      </a:endParaRPr>
                    </a:p>
                  </a:txBody>
                  <a:tcPr marL="91328" marR="91328" marT="45664" marB="45664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177 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91328" marR="91328" marT="45664" marB="456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182 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91328" marR="91328" marT="45664" marB="456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194 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91328" marR="91328" marT="45664" marB="456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178 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91328" marR="91328" marT="45664" marB="456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161 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91328" marR="91328" marT="45664" marB="456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892 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91328" marR="91328" marT="45664" marB="4566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제목 2"/>
          <p:cNvSpPr txBox="1">
            <a:spLocks/>
          </p:cNvSpPr>
          <p:nvPr/>
        </p:nvSpPr>
        <p:spPr>
          <a:xfrm>
            <a:off x="0" y="404664"/>
            <a:ext cx="8928992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-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‘</a:t>
            </a:r>
            <a:r>
              <a:rPr kumimoji="0" lang="ko-KR" altLang="en-US" sz="3600" b="0" i="0" u="none" strike="noStrike" kern="1200" cap="none" spc="-30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도로위의</a:t>
            </a:r>
            <a:r>
              <a:rPr kumimoji="0" lang="ko-KR" altLang="en-US" sz="3600" b="0" i="0" u="none" strike="noStrike" kern="1200" cap="none" spc="-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 무법자</a:t>
            </a:r>
            <a:r>
              <a:rPr kumimoji="0" lang="en-US" altLang="ko-KR" sz="3600" b="0" i="0" u="none" strike="noStrike" kern="1200" cap="none" spc="-3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’</a:t>
            </a:r>
            <a:r>
              <a:rPr kumimoji="0" lang="ko-KR" altLang="en-US" sz="3600" b="0" i="0" u="none" strike="noStrike" kern="1200" cap="none" spc="-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견인차량 </a:t>
            </a:r>
            <a:r>
              <a:rPr kumimoji="0" lang="ko-KR" altLang="en-US" sz="3600" b="0" i="0" u="none" strike="noStrike" kern="1200" cap="none" spc="-30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도로별</a:t>
            </a:r>
            <a:r>
              <a:rPr kumimoji="0" lang="ko-KR" altLang="en-US" sz="3600" b="0" i="0" u="none" strike="noStrike" kern="1200" cap="none" spc="-3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 난폭운전</a:t>
            </a:r>
            <a:endParaRPr kumimoji="0" lang="ko-KR" altLang="en-US" sz="3600" b="0" i="0" u="none" strike="noStrike" kern="1200" cap="none" spc="-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56004" y="135757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 smtClean="0"/>
              <a:t>(</a:t>
            </a:r>
            <a:r>
              <a:rPr lang="ko-KR" altLang="en-US" b="1" dirty="0" smtClean="0"/>
              <a:t>단위</a:t>
            </a:r>
            <a:r>
              <a:rPr lang="en-US" altLang="ko-KR" b="1" dirty="0" smtClean="0"/>
              <a:t>: </a:t>
            </a:r>
            <a:r>
              <a:rPr lang="ko-KR" altLang="en-US" b="1" dirty="0" smtClean="0"/>
              <a:t>건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558866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2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latinLnBrk="1">
              <a:spcBef>
                <a:spcPct val="0"/>
              </a:spcBef>
              <a:defRPr/>
            </a:pPr>
            <a:r>
              <a:rPr lang="ko-KR" altLang="en-US" sz="3200" spc="-300" dirty="0" err="1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도로위의</a:t>
            </a:r>
            <a:r>
              <a:rPr lang="ko-KR" altLang="en-US" sz="3200" spc="-3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무법자</a:t>
            </a:r>
            <a:r>
              <a:rPr lang="en-US" altLang="ko-KR" sz="3200" spc="-3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’</a:t>
            </a:r>
            <a:r>
              <a:rPr lang="ko-KR" altLang="en-US" sz="3200" spc="-300" dirty="0" smtClean="0">
                <a:latin typeface="HY헤드라인M" pitchFamily="18" charset="-127"/>
                <a:ea typeface="HY헤드라인M" pitchFamily="18" charset="-127"/>
              </a:rPr>
              <a:t>견인차량 </a:t>
            </a:r>
            <a:r>
              <a:rPr lang="ko-KR" altLang="en-US" sz="3200" spc="-300" dirty="0" smtClean="0">
                <a:solidFill>
                  <a:srgbClr val="0070C0"/>
                </a:solidFill>
                <a:latin typeface="HY헤드라인M" pitchFamily="18" charset="-127"/>
                <a:ea typeface="HY헤드라인M" pitchFamily="18" charset="-127"/>
              </a:rPr>
              <a:t>유형별</a:t>
            </a:r>
            <a:r>
              <a:rPr lang="ko-KR" altLang="en-US" sz="3200" spc="-300" dirty="0" smtClean="0">
                <a:latin typeface="HY헤드라인M" pitchFamily="18" charset="-127"/>
                <a:ea typeface="HY헤드라인M" pitchFamily="18" charset="-127"/>
              </a:rPr>
              <a:t> 난폭운전</a:t>
            </a:r>
            <a:endParaRPr kumimoji="0" lang="ko-KR" altLang="en-US" sz="3200" b="0" i="0" u="none" strike="noStrike" kern="1200" cap="none" spc="-3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921066"/>
              </p:ext>
            </p:extLst>
          </p:nvPr>
        </p:nvGraphicFramePr>
        <p:xfrm>
          <a:off x="323528" y="1124744"/>
          <a:ext cx="8568950" cy="6128016"/>
        </p:xfrm>
        <a:graphic>
          <a:graphicData uri="http://schemas.openxmlformats.org/drawingml/2006/table">
            <a:tbl>
              <a:tblPr/>
              <a:tblGrid>
                <a:gridCol w="1861280"/>
                <a:gridCol w="1117945"/>
                <a:gridCol w="1117945"/>
                <a:gridCol w="1117945"/>
                <a:gridCol w="1117945"/>
                <a:gridCol w="1117945"/>
                <a:gridCol w="1117945"/>
              </a:tblGrid>
              <a:tr h="45005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4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구 분 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75821" marR="75821" marT="37910" marB="379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4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2007 </a:t>
                      </a: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4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2008 </a:t>
                      </a: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4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2009 </a:t>
                      </a: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4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2010 </a:t>
                      </a: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0" spc="-4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2011 </a:t>
                      </a: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4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계 </a:t>
                      </a: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40" dirty="0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</a:rPr>
                        <a:t>낙하물의 충돌 </a:t>
                      </a:r>
                      <a:endParaRPr lang="ko-KR" altLang="en-US" sz="1800" kern="0" spc="-40" dirty="0">
                        <a:solidFill>
                          <a:srgbClr val="000000"/>
                        </a:solidFill>
                        <a:latin typeface="휴먼명조"/>
                      </a:endParaRPr>
                    </a:p>
                  </a:txBody>
                  <a:tcPr marL="75821" marR="75821" marT="37910" marB="379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 dirty="0">
                          <a:solidFill>
                            <a:srgbClr val="000000"/>
                          </a:solidFill>
                          <a:latin typeface="휴먼명조"/>
                        </a:rPr>
                        <a:t>1 </a:t>
                      </a:r>
                      <a:endParaRPr lang="en-US" sz="11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 dirty="0">
                          <a:solidFill>
                            <a:srgbClr val="000000"/>
                          </a:solidFill>
                          <a:latin typeface="휴먼명조"/>
                        </a:rPr>
                        <a:t>0</a:t>
                      </a:r>
                      <a:endParaRPr 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 dirty="0">
                          <a:solidFill>
                            <a:srgbClr val="000000"/>
                          </a:solidFill>
                          <a:latin typeface="휴먼명조"/>
                        </a:rPr>
                        <a:t>0</a:t>
                      </a:r>
                      <a:endParaRPr 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 dirty="0">
                          <a:solidFill>
                            <a:srgbClr val="000000"/>
                          </a:solidFill>
                          <a:latin typeface="휴먼명조"/>
                        </a:rPr>
                        <a:t>0</a:t>
                      </a:r>
                      <a:endParaRPr 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 dirty="0">
                          <a:solidFill>
                            <a:srgbClr val="000000"/>
                          </a:solidFill>
                          <a:latin typeface="휴먼명조"/>
                        </a:rPr>
                        <a:t>0</a:t>
                      </a:r>
                      <a:endParaRPr lang="en-US" sz="105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 dirty="0">
                          <a:solidFill>
                            <a:srgbClr val="000000"/>
                          </a:solidFill>
                          <a:latin typeface="휴먼명조"/>
                        </a:rPr>
                        <a:t>1 </a:t>
                      </a:r>
                      <a:endParaRPr lang="en-US" sz="11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40" dirty="0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</a:rPr>
                        <a:t>보행인대차량 </a:t>
                      </a:r>
                      <a:endParaRPr lang="ko-KR" altLang="en-US" sz="1800" kern="0" spc="-40" dirty="0">
                        <a:solidFill>
                          <a:srgbClr val="000000"/>
                        </a:solidFill>
                        <a:latin typeface="휴먼명조"/>
                      </a:endParaRPr>
                    </a:p>
                  </a:txBody>
                  <a:tcPr marL="75821" marR="75821" marT="37910" marB="379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>
                          <a:solidFill>
                            <a:srgbClr val="000000"/>
                          </a:solidFill>
                          <a:latin typeface="휴먼명조"/>
                        </a:rPr>
                        <a:t>22 </a:t>
                      </a:r>
                      <a:endParaRPr lang="en-US" sz="1100" kern="0" spc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 dirty="0">
                          <a:solidFill>
                            <a:srgbClr val="000000"/>
                          </a:solidFill>
                          <a:latin typeface="휴먼명조"/>
                        </a:rPr>
                        <a:t>22 </a:t>
                      </a:r>
                      <a:endParaRPr lang="en-US" sz="11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 dirty="0">
                          <a:solidFill>
                            <a:srgbClr val="000000"/>
                          </a:solidFill>
                          <a:latin typeface="휴먼명조"/>
                        </a:rPr>
                        <a:t>25 </a:t>
                      </a:r>
                      <a:endParaRPr lang="en-US" sz="11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 dirty="0">
                          <a:solidFill>
                            <a:srgbClr val="000000"/>
                          </a:solidFill>
                          <a:latin typeface="휴먼명조"/>
                        </a:rPr>
                        <a:t>23 </a:t>
                      </a:r>
                      <a:endParaRPr lang="en-US" sz="11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 dirty="0">
                          <a:solidFill>
                            <a:srgbClr val="000000"/>
                          </a:solidFill>
                          <a:latin typeface="휴먼명조"/>
                        </a:rPr>
                        <a:t>23 </a:t>
                      </a:r>
                      <a:endParaRPr lang="en-US" sz="11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 dirty="0">
                          <a:solidFill>
                            <a:srgbClr val="000000"/>
                          </a:solidFill>
                          <a:latin typeface="휴먼명조"/>
                        </a:rPr>
                        <a:t>115 </a:t>
                      </a:r>
                      <a:endParaRPr lang="en-US" sz="11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40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</a:rPr>
                        <a:t>비접촉 </a:t>
                      </a:r>
                      <a:endParaRPr lang="ko-KR" altLang="en-US" sz="1800" kern="0" spc="-40">
                        <a:solidFill>
                          <a:srgbClr val="000000"/>
                        </a:solidFill>
                        <a:latin typeface="휴먼명조"/>
                      </a:endParaRPr>
                    </a:p>
                  </a:txBody>
                  <a:tcPr marL="75821" marR="75821" marT="37910" marB="379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>
                          <a:solidFill>
                            <a:srgbClr val="000000"/>
                          </a:solidFill>
                          <a:latin typeface="휴먼명조"/>
                        </a:rPr>
                        <a:t>0</a:t>
                      </a:r>
                      <a:endParaRPr 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>
                          <a:solidFill>
                            <a:srgbClr val="000000"/>
                          </a:solidFill>
                          <a:latin typeface="휴먼명조"/>
                        </a:rPr>
                        <a:t>0</a:t>
                      </a:r>
                      <a:endParaRPr 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>
                          <a:solidFill>
                            <a:srgbClr val="000000"/>
                          </a:solidFill>
                          <a:latin typeface="휴먼명조"/>
                        </a:rPr>
                        <a:t>5 </a:t>
                      </a:r>
                      <a:endParaRPr lang="en-US" sz="1100" kern="0" spc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 dirty="0">
                          <a:solidFill>
                            <a:srgbClr val="000000"/>
                          </a:solidFill>
                          <a:latin typeface="휴먼명조"/>
                        </a:rPr>
                        <a:t>5 </a:t>
                      </a:r>
                      <a:endParaRPr lang="en-US" sz="11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 dirty="0">
                          <a:solidFill>
                            <a:srgbClr val="000000"/>
                          </a:solidFill>
                          <a:latin typeface="휴먼명조"/>
                        </a:rPr>
                        <a:t>5 </a:t>
                      </a:r>
                      <a:endParaRPr lang="en-US" sz="11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 dirty="0">
                          <a:solidFill>
                            <a:srgbClr val="000000"/>
                          </a:solidFill>
                          <a:latin typeface="휴먼명조"/>
                        </a:rPr>
                        <a:t>15 </a:t>
                      </a:r>
                      <a:endParaRPr lang="en-US" sz="11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40">
                          <a:solidFill>
                            <a:srgbClr val="FF0000"/>
                          </a:solidFill>
                          <a:latin typeface="휴먼명조"/>
                          <a:ea typeface="휴먼명조"/>
                        </a:rPr>
                        <a:t>접촉 </a:t>
                      </a:r>
                      <a:endParaRPr lang="ko-KR" altLang="en-US" sz="1800" b="1" kern="0" spc="-40">
                        <a:solidFill>
                          <a:srgbClr val="FF0000"/>
                        </a:solidFill>
                        <a:latin typeface="휴먼명조"/>
                      </a:endParaRPr>
                    </a:p>
                  </a:txBody>
                  <a:tcPr marL="75821" marR="75821" marT="37910" marB="379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-40">
                          <a:solidFill>
                            <a:srgbClr val="FF0000"/>
                          </a:solidFill>
                          <a:latin typeface="휴먼명조"/>
                        </a:rPr>
                        <a:t>81 </a:t>
                      </a:r>
                      <a:endParaRPr lang="en-US" sz="1100" kern="0" spc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-40">
                          <a:solidFill>
                            <a:srgbClr val="FF0000"/>
                          </a:solidFill>
                          <a:latin typeface="휴먼명조"/>
                        </a:rPr>
                        <a:t>90 </a:t>
                      </a:r>
                      <a:endParaRPr lang="en-US" sz="1100" kern="0" spc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-40" dirty="0">
                          <a:solidFill>
                            <a:srgbClr val="FF0000"/>
                          </a:solidFill>
                          <a:latin typeface="휴먼명조"/>
                        </a:rPr>
                        <a:t>86 </a:t>
                      </a:r>
                      <a:endParaRPr lang="en-US" sz="11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-40">
                          <a:solidFill>
                            <a:srgbClr val="FF0000"/>
                          </a:solidFill>
                          <a:latin typeface="휴먼명조"/>
                        </a:rPr>
                        <a:t>71 </a:t>
                      </a:r>
                      <a:endParaRPr lang="en-US" sz="1100" kern="0" spc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-40" dirty="0">
                          <a:solidFill>
                            <a:srgbClr val="FF0000"/>
                          </a:solidFill>
                          <a:latin typeface="휴먼명조"/>
                        </a:rPr>
                        <a:t>47 </a:t>
                      </a:r>
                      <a:endParaRPr lang="en-US" sz="11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-40" dirty="0">
                          <a:solidFill>
                            <a:srgbClr val="FF0000"/>
                          </a:solidFill>
                          <a:latin typeface="휴먼명조"/>
                        </a:rPr>
                        <a:t>375(42%) </a:t>
                      </a:r>
                      <a:endParaRPr lang="en-US" sz="11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40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</a:rPr>
                        <a:t>정면충돌 </a:t>
                      </a:r>
                      <a:endParaRPr lang="ko-KR" altLang="en-US" sz="1800" kern="0" spc="-40">
                        <a:solidFill>
                          <a:srgbClr val="000000"/>
                        </a:solidFill>
                        <a:latin typeface="휴먼명조"/>
                      </a:endParaRPr>
                    </a:p>
                  </a:txBody>
                  <a:tcPr marL="75821" marR="75821" marT="37910" marB="379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>
                          <a:solidFill>
                            <a:srgbClr val="000000"/>
                          </a:solidFill>
                          <a:latin typeface="휴먼명조"/>
                        </a:rPr>
                        <a:t>10 </a:t>
                      </a:r>
                      <a:endParaRPr lang="en-US" sz="1100" kern="0" spc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>
                          <a:solidFill>
                            <a:srgbClr val="000000"/>
                          </a:solidFill>
                          <a:latin typeface="휴먼명조"/>
                        </a:rPr>
                        <a:t>9 </a:t>
                      </a:r>
                      <a:endParaRPr lang="en-US" sz="1100" kern="0" spc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>
                          <a:solidFill>
                            <a:srgbClr val="000000"/>
                          </a:solidFill>
                          <a:latin typeface="휴먼명조"/>
                        </a:rPr>
                        <a:t>7 </a:t>
                      </a:r>
                      <a:endParaRPr lang="en-US" sz="1100" kern="0" spc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>
                          <a:solidFill>
                            <a:srgbClr val="000000"/>
                          </a:solidFill>
                          <a:latin typeface="휴먼명조"/>
                        </a:rPr>
                        <a:t>7 </a:t>
                      </a:r>
                      <a:endParaRPr lang="en-US" sz="1100" kern="0" spc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 dirty="0">
                          <a:solidFill>
                            <a:srgbClr val="000000"/>
                          </a:solidFill>
                          <a:latin typeface="휴먼명조"/>
                        </a:rPr>
                        <a:t>6 </a:t>
                      </a:r>
                      <a:endParaRPr lang="en-US" sz="11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 dirty="0">
                          <a:solidFill>
                            <a:srgbClr val="000000"/>
                          </a:solidFill>
                          <a:latin typeface="휴먼명조"/>
                        </a:rPr>
                        <a:t>39 </a:t>
                      </a:r>
                      <a:endParaRPr lang="en-US" sz="11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40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</a:rPr>
                        <a:t>차대타기타 </a:t>
                      </a:r>
                      <a:endParaRPr lang="ko-KR" altLang="en-US" sz="1800" kern="0" spc="-40">
                        <a:solidFill>
                          <a:srgbClr val="000000"/>
                        </a:solidFill>
                        <a:latin typeface="휴먼명조"/>
                      </a:endParaRPr>
                    </a:p>
                  </a:txBody>
                  <a:tcPr marL="75821" marR="75821" marT="37910" marB="379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>
                          <a:solidFill>
                            <a:srgbClr val="000000"/>
                          </a:solidFill>
                          <a:latin typeface="휴먼명조"/>
                        </a:rPr>
                        <a:t>3 </a:t>
                      </a:r>
                      <a:endParaRPr lang="en-US" sz="1100" kern="0" spc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>
                          <a:solidFill>
                            <a:srgbClr val="000000"/>
                          </a:solidFill>
                          <a:latin typeface="휴먼명조"/>
                        </a:rPr>
                        <a:t>0</a:t>
                      </a:r>
                      <a:endParaRPr lang="en-US" sz="1050" kern="0" spc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>
                          <a:solidFill>
                            <a:srgbClr val="000000"/>
                          </a:solidFill>
                          <a:latin typeface="휴먼명조"/>
                        </a:rPr>
                        <a:t>1 </a:t>
                      </a:r>
                      <a:endParaRPr lang="en-US" sz="1100" kern="0" spc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>
                          <a:solidFill>
                            <a:srgbClr val="000000"/>
                          </a:solidFill>
                          <a:latin typeface="휴먼명조"/>
                        </a:rPr>
                        <a:t>5 </a:t>
                      </a:r>
                      <a:endParaRPr lang="en-US" sz="1100" kern="0" spc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 dirty="0">
                          <a:solidFill>
                            <a:srgbClr val="000000"/>
                          </a:solidFill>
                          <a:latin typeface="휴먼명조"/>
                        </a:rPr>
                        <a:t>2 </a:t>
                      </a:r>
                      <a:endParaRPr lang="en-US" sz="11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 dirty="0">
                          <a:solidFill>
                            <a:srgbClr val="000000"/>
                          </a:solidFill>
                          <a:latin typeface="휴먼명조"/>
                        </a:rPr>
                        <a:t>11 </a:t>
                      </a:r>
                      <a:endParaRPr lang="en-US" sz="11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40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</a:rPr>
                        <a:t>추돌 </a:t>
                      </a:r>
                      <a:endParaRPr lang="ko-KR" altLang="en-US" sz="1800" kern="0" spc="-40">
                        <a:solidFill>
                          <a:srgbClr val="000000"/>
                        </a:solidFill>
                        <a:latin typeface="휴먼명조"/>
                      </a:endParaRPr>
                    </a:p>
                  </a:txBody>
                  <a:tcPr marL="75821" marR="75821" marT="37910" marB="379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>
                          <a:solidFill>
                            <a:srgbClr val="000000"/>
                          </a:solidFill>
                          <a:latin typeface="휴먼명조"/>
                        </a:rPr>
                        <a:t>13 </a:t>
                      </a:r>
                      <a:endParaRPr lang="en-US" sz="1100" kern="0" spc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>
                          <a:solidFill>
                            <a:srgbClr val="000000"/>
                          </a:solidFill>
                          <a:latin typeface="휴먼명조"/>
                        </a:rPr>
                        <a:t>14 </a:t>
                      </a:r>
                      <a:endParaRPr lang="en-US" sz="1100" kern="0" spc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>
                          <a:solidFill>
                            <a:srgbClr val="000000"/>
                          </a:solidFill>
                          <a:latin typeface="휴먼명조"/>
                        </a:rPr>
                        <a:t>16 </a:t>
                      </a:r>
                      <a:endParaRPr lang="en-US" sz="1100" kern="0" spc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>
                          <a:solidFill>
                            <a:srgbClr val="000000"/>
                          </a:solidFill>
                          <a:latin typeface="휴먼명조"/>
                        </a:rPr>
                        <a:t>10 </a:t>
                      </a:r>
                      <a:endParaRPr lang="en-US" sz="1100" kern="0" spc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 dirty="0">
                          <a:solidFill>
                            <a:srgbClr val="000000"/>
                          </a:solidFill>
                          <a:latin typeface="휴먼명조"/>
                        </a:rPr>
                        <a:t>14 </a:t>
                      </a:r>
                      <a:endParaRPr lang="en-US" sz="11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 dirty="0">
                          <a:solidFill>
                            <a:srgbClr val="000000"/>
                          </a:solidFill>
                          <a:latin typeface="휴먼명조"/>
                        </a:rPr>
                        <a:t>67 </a:t>
                      </a:r>
                      <a:endParaRPr lang="en-US" sz="11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40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</a:rPr>
                        <a:t>충돌 </a:t>
                      </a:r>
                      <a:endParaRPr lang="ko-KR" altLang="en-US" sz="1800" kern="0" spc="-40">
                        <a:solidFill>
                          <a:srgbClr val="000000"/>
                        </a:solidFill>
                        <a:latin typeface="휴먼명조"/>
                      </a:endParaRPr>
                    </a:p>
                  </a:txBody>
                  <a:tcPr marL="75821" marR="75821" marT="37910" marB="379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>
                          <a:solidFill>
                            <a:srgbClr val="000000"/>
                          </a:solidFill>
                          <a:latin typeface="휴먼명조"/>
                        </a:rPr>
                        <a:t>10 </a:t>
                      </a:r>
                      <a:endParaRPr lang="en-US" sz="1100" kern="0" spc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>
                          <a:solidFill>
                            <a:srgbClr val="000000"/>
                          </a:solidFill>
                          <a:latin typeface="휴먼명조"/>
                        </a:rPr>
                        <a:t>19 </a:t>
                      </a:r>
                      <a:endParaRPr lang="en-US" sz="1100" kern="0" spc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>
                          <a:solidFill>
                            <a:srgbClr val="000000"/>
                          </a:solidFill>
                          <a:latin typeface="휴먼명조"/>
                        </a:rPr>
                        <a:t>13 </a:t>
                      </a:r>
                      <a:endParaRPr lang="en-US" sz="1100" kern="0" spc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>
                          <a:solidFill>
                            <a:srgbClr val="000000"/>
                          </a:solidFill>
                          <a:latin typeface="휴먼명조"/>
                        </a:rPr>
                        <a:t>39 </a:t>
                      </a:r>
                      <a:endParaRPr lang="en-US" sz="1100" kern="0" spc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 dirty="0">
                          <a:solidFill>
                            <a:srgbClr val="000000"/>
                          </a:solidFill>
                          <a:latin typeface="휴먼명조"/>
                        </a:rPr>
                        <a:t>41 </a:t>
                      </a:r>
                      <a:endParaRPr lang="en-US" sz="11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 dirty="0">
                          <a:solidFill>
                            <a:srgbClr val="000000"/>
                          </a:solidFill>
                          <a:latin typeface="휴먼명조"/>
                        </a:rPr>
                        <a:t>122 </a:t>
                      </a:r>
                      <a:endParaRPr lang="en-US" sz="11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40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</a:rPr>
                        <a:t>측면충돌 </a:t>
                      </a:r>
                      <a:endParaRPr lang="ko-KR" altLang="en-US" sz="1800" kern="0" spc="-40">
                        <a:solidFill>
                          <a:srgbClr val="000000"/>
                        </a:solidFill>
                        <a:latin typeface="휴먼명조"/>
                      </a:endParaRPr>
                    </a:p>
                  </a:txBody>
                  <a:tcPr marL="75821" marR="75821" marT="37910" marB="379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 dirty="0">
                          <a:solidFill>
                            <a:srgbClr val="000000"/>
                          </a:solidFill>
                          <a:latin typeface="휴먼명조"/>
                        </a:rPr>
                        <a:t>33 </a:t>
                      </a:r>
                      <a:endParaRPr lang="en-US" sz="11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>
                          <a:solidFill>
                            <a:srgbClr val="000000"/>
                          </a:solidFill>
                          <a:latin typeface="휴먼명조"/>
                        </a:rPr>
                        <a:t>27 </a:t>
                      </a:r>
                      <a:endParaRPr lang="en-US" sz="1100" kern="0" spc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>
                          <a:solidFill>
                            <a:srgbClr val="000000"/>
                          </a:solidFill>
                          <a:latin typeface="휴먼명조"/>
                        </a:rPr>
                        <a:t>39 </a:t>
                      </a:r>
                      <a:endParaRPr lang="en-US" sz="1100" kern="0" spc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>
                          <a:solidFill>
                            <a:srgbClr val="000000"/>
                          </a:solidFill>
                          <a:latin typeface="휴먼명조"/>
                        </a:rPr>
                        <a:t>17 </a:t>
                      </a:r>
                      <a:endParaRPr lang="en-US" sz="1100" kern="0" spc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 dirty="0">
                          <a:solidFill>
                            <a:srgbClr val="000000"/>
                          </a:solidFill>
                          <a:latin typeface="휴먼명조"/>
                        </a:rPr>
                        <a:t>20 </a:t>
                      </a:r>
                      <a:endParaRPr lang="en-US" sz="11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 dirty="0">
                          <a:solidFill>
                            <a:srgbClr val="000000"/>
                          </a:solidFill>
                          <a:latin typeface="휴먼명조"/>
                        </a:rPr>
                        <a:t>136 </a:t>
                      </a:r>
                      <a:endParaRPr lang="en-US" sz="11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40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</a:rPr>
                        <a:t>후진 </a:t>
                      </a:r>
                      <a:endParaRPr lang="ko-KR" altLang="en-US" sz="1800" kern="0" spc="-40">
                        <a:solidFill>
                          <a:srgbClr val="000000"/>
                        </a:solidFill>
                        <a:latin typeface="휴먼명조"/>
                      </a:endParaRPr>
                    </a:p>
                  </a:txBody>
                  <a:tcPr marL="75821" marR="75821" marT="37910" marB="379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>
                          <a:solidFill>
                            <a:srgbClr val="000000"/>
                          </a:solidFill>
                          <a:latin typeface="휴먼명조"/>
                        </a:rPr>
                        <a:t>4 </a:t>
                      </a:r>
                      <a:endParaRPr lang="en-US" sz="1100" kern="0" spc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>
                          <a:solidFill>
                            <a:srgbClr val="000000"/>
                          </a:solidFill>
                          <a:latin typeface="휴먼명조"/>
                        </a:rPr>
                        <a:t>1 </a:t>
                      </a:r>
                      <a:endParaRPr lang="en-US" sz="1100" kern="0" spc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>
                          <a:solidFill>
                            <a:srgbClr val="000000"/>
                          </a:solidFill>
                          <a:latin typeface="휴먼명조"/>
                        </a:rPr>
                        <a:t>2 </a:t>
                      </a:r>
                      <a:endParaRPr lang="en-US" sz="1100" kern="0" spc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>
                          <a:solidFill>
                            <a:srgbClr val="000000"/>
                          </a:solidFill>
                          <a:latin typeface="휴먼명조"/>
                        </a:rPr>
                        <a:t>1 </a:t>
                      </a:r>
                      <a:endParaRPr lang="en-US" sz="1100" kern="0" spc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 dirty="0">
                          <a:solidFill>
                            <a:srgbClr val="000000"/>
                          </a:solidFill>
                          <a:latin typeface="휴먼명조"/>
                        </a:rPr>
                        <a:t>3 </a:t>
                      </a:r>
                      <a:endParaRPr lang="en-US" sz="11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 dirty="0">
                          <a:solidFill>
                            <a:srgbClr val="000000"/>
                          </a:solidFill>
                          <a:latin typeface="휴먼명조"/>
                        </a:rPr>
                        <a:t>11 </a:t>
                      </a:r>
                      <a:endParaRPr lang="en-US" sz="11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05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40">
                          <a:solidFill>
                            <a:srgbClr val="000000"/>
                          </a:solidFill>
                          <a:latin typeface="휴먼명조"/>
                          <a:ea typeface="휴먼명조"/>
                        </a:rPr>
                        <a:t>계 </a:t>
                      </a:r>
                      <a:endParaRPr lang="ko-KR" altLang="en-US" sz="1800" kern="0" spc="-40">
                        <a:solidFill>
                          <a:srgbClr val="000000"/>
                        </a:solidFill>
                        <a:latin typeface="휴먼명조"/>
                      </a:endParaRPr>
                    </a:p>
                  </a:txBody>
                  <a:tcPr marL="75821" marR="75821" marT="37910" marB="3791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 dirty="0">
                          <a:solidFill>
                            <a:srgbClr val="000000"/>
                          </a:solidFill>
                          <a:latin typeface="휴먼명조"/>
                        </a:rPr>
                        <a:t>177 </a:t>
                      </a:r>
                      <a:endParaRPr lang="en-US" sz="11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>
                          <a:solidFill>
                            <a:srgbClr val="000000"/>
                          </a:solidFill>
                          <a:latin typeface="휴먼명조"/>
                        </a:rPr>
                        <a:t>182 </a:t>
                      </a:r>
                      <a:endParaRPr lang="en-US" sz="1100" kern="0" spc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>
                          <a:solidFill>
                            <a:srgbClr val="000000"/>
                          </a:solidFill>
                          <a:latin typeface="휴먼명조"/>
                        </a:rPr>
                        <a:t>194 </a:t>
                      </a:r>
                      <a:endParaRPr lang="en-US" sz="1100" kern="0" spc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>
                          <a:solidFill>
                            <a:srgbClr val="000000"/>
                          </a:solidFill>
                          <a:latin typeface="휴먼명조"/>
                        </a:rPr>
                        <a:t>178 </a:t>
                      </a:r>
                      <a:endParaRPr lang="en-US" sz="1100" kern="0" spc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 dirty="0">
                          <a:solidFill>
                            <a:srgbClr val="000000"/>
                          </a:solidFill>
                          <a:latin typeface="휴먼명조"/>
                        </a:rPr>
                        <a:t>161 </a:t>
                      </a:r>
                      <a:endParaRPr lang="en-US" sz="11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40" dirty="0">
                          <a:solidFill>
                            <a:srgbClr val="000000"/>
                          </a:solidFill>
                          <a:latin typeface="휴먼명조"/>
                        </a:rPr>
                        <a:t>892 </a:t>
                      </a:r>
                      <a:endParaRPr lang="en-US" sz="11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75821" marR="75821" marT="37910" marB="3791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41007" y="7647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 smtClean="0"/>
              <a:t>(</a:t>
            </a:r>
            <a:r>
              <a:rPr lang="ko-KR" altLang="en-US" b="1" dirty="0" smtClean="0"/>
              <a:t>단위</a:t>
            </a:r>
            <a:r>
              <a:rPr lang="en-US" altLang="ko-KR" b="1" dirty="0" smtClean="0"/>
              <a:t>: </a:t>
            </a:r>
            <a:r>
              <a:rPr lang="ko-KR" altLang="en-US" b="1" dirty="0" smtClean="0"/>
              <a:t>건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447432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357158" y="142852"/>
            <a:ext cx="8462174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고졸자 채용</a:t>
            </a:r>
            <a:r>
              <a:rPr lang="en-US" altLang="ko-KR" sz="4000" spc="-150" dirty="0" smtClean="0">
                <a:latin typeface="HY헤드라인M" pitchFamily="18" charset="-127"/>
                <a:ea typeface="HY헤드라인M" pitchFamily="18" charset="-127"/>
                <a:cs typeface="+mj-cs"/>
              </a:rPr>
              <a:t> </a:t>
            </a:r>
            <a:r>
              <a:rPr kumimoji="0" lang="en-US" altLang="ko-KR" sz="3200" b="0" i="0" u="none" strike="noStrike" kern="120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-</a:t>
            </a:r>
            <a:r>
              <a:rPr kumimoji="0" lang="en-US" altLang="ko-KR" sz="32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‘</a:t>
            </a:r>
            <a:r>
              <a:rPr kumimoji="0" lang="ko-KR" altLang="en-US" sz="32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닫힌 채용</a:t>
            </a:r>
            <a:r>
              <a:rPr kumimoji="0" lang="en-US" altLang="ko-KR" sz="32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’</a:t>
            </a:r>
            <a:r>
              <a:rPr kumimoji="0" lang="ko-KR" altLang="en-US" sz="3200" b="0" i="0" u="none" strike="noStrike" kern="1200" cap="none" spc="-15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으로 변질</a:t>
            </a:r>
            <a:endParaRPr kumimoji="0" lang="ko-KR" altLang="en-US" sz="3600" b="0" i="0" u="none" strike="noStrike" kern="1200" cap="none" spc="-15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785926"/>
            <a:ext cx="8572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○  지난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년간 총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181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명 선발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, 26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명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(14%)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채용</a:t>
            </a:r>
            <a:endParaRPr lang="en-US" altLang="ko-KR" sz="24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○  고졸채용자 평균연령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38.9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세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–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대졸자 평균 연령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29.2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세</a:t>
            </a:r>
            <a:endParaRPr lang="en-US" altLang="ko-KR" sz="24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○  실질적 고졸자가 아닌 경력자 중 고졸자 위주 채용</a:t>
            </a:r>
            <a:endParaRPr lang="en-US" altLang="ko-KR" sz="24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     전형적인 생색내기용 채용에 불과</a:t>
            </a:r>
            <a:endParaRPr lang="ko-KR" altLang="en-US" sz="2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214282" y="1571612"/>
            <a:ext cx="8643998" cy="26432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500034" y="5072074"/>
            <a:ext cx="35719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000100" y="5000636"/>
            <a:ext cx="79296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7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수치상 </a:t>
            </a:r>
            <a:r>
              <a:rPr lang="ko-KR" altLang="en-US" sz="27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열린채용이</a:t>
            </a:r>
            <a:r>
              <a:rPr lang="ko-KR" altLang="en-US" sz="27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아닌 실질적 고졸자 채용 필요</a:t>
            </a:r>
            <a:endParaRPr lang="ko-KR" altLang="en-US" sz="27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6696744" cy="432048"/>
          </a:xfrm>
        </p:spPr>
        <p:txBody>
          <a:bodyPr>
            <a:normAutofit fontScale="90000"/>
          </a:bodyPr>
          <a:lstStyle/>
          <a:p>
            <a:r>
              <a:rPr lang="ko-KR" altLang="en-US" sz="2400" b="1" dirty="0" smtClean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□</a:t>
            </a:r>
            <a:r>
              <a:rPr lang="ko-KR" altLang="en-US" sz="24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고속도로 영업소 공개경쟁입찰 비율 확대 현황</a:t>
            </a:r>
            <a:endParaRPr lang="ko-KR" altLang="en-US" sz="24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467544" y="1844824"/>
          <a:ext cx="8208910" cy="1569720"/>
        </p:xfrm>
        <a:graphic>
          <a:graphicData uri="http://schemas.openxmlformats.org/drawingml/2006/table">
            <a:tbl>
              <a:tblPr/>
              <a:tblGrid>
                <a:gridCol w="1834110"/>
                <a:gridCol w="1593700"/>
                <a:gridCol w="1593700"/>
                <a:gridCol w="1593700"/>
                <a:gridCol w="1593700"/>
              </a:tblGrid>
              <a:tr h="34495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-11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구 분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2008</a:t>
                      </a:r>
                      <a:endParaRPr lang="en-US" sz="12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2009</a:t>
                      </a:r>
                      <a:endParaRPr lang="en-US" sz="12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2010</a:t>
                      </a:r>
                      <a:endParaRPr lang="en-US" sz="12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2011</a:t>
                      </a:r>
                      <a:endParaRPr lang="en-US" sz="12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50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110" dirty="0">
                          <a:solidFill>
                            <a:srgbClr val="000000"/>
                          </a:solidFill>
                          <a:ea typeface="휴먼명조"/>
                        </a:rPr>
                        <a:t>외주대상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573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69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573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69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573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37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573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FF0000"/>
                          </a:solidFill>
                          <a:latin typeface="휴먼명조"/>
                        </a:rPr>
                        <a:t>80</a:t>
                      </a:r>
                      <a:endParaRPr lang="en-US" sz="1200" b="1" kern="0" spc="0" dirty="0">
                        <a:solidFill>
                          <a:srgbClr val="FF0000"/>
                        </a:solidFill>
                      </a:endParaRPr>
                    </a:p>
                  </a:txBody>
                  <a:tcPr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0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110">
                          <a:solidFill>
                            <a:srgbClr val="000000"/>
                          </a:solidFill>
                          <a:ea typeface="휴먼명조"/>
                        </a:rPr>
                        <a:t>공개입찰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573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12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573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16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573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10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573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FF0000"/>
                          </a:solidFill>
                          <a:latin typeface="휴먼명조"/>
                        </a:rPr>
                        <a:t>24</a:t>
                      </a:r>
                      <a:endParaRPr lang="en-US" sz="1200" b="1" kern="0" spc="0" dirty="0">
                        <a:solidFill>
                          <a:srgbClr val="FF0000"/>
                        </a:solidFill>
                      </a:endParaRPr>
                    </a:p>
                  </a:txBody>
                  <a:tcPr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0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110">
                          <a:solidFill>
                            <a:srgbClr val="000000"/>
                          </a:solidFill>
                          <a:ea typeface="휴먼명조"/>
                        </a:rPr>
                        <a:t>비 율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17907" marR="17907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573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17.4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573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23.2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573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27.0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573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FF0000"/>
                          </a:solidFill>
                          <a:latin typeface="휴먼명조"/>
                        </a:rPr>
                        <a:t>30.0</a:t>
                      </a:r>
                      <a:endParaRPr lang="en-US" sz="1200" b="1" kern="0" spc="0" dirty="0">
                        <a:solidFill>
                          <a:srgbClr val="FF0000"/>
                        </a:solidFill>
                      </a:endParaRPr>
                    </a:p>
                  </a:txBody>
                  <a:tcPr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제목 1"/>
          <p:cNvSpPr txBox="1">
            <a:spLocks/>
          </p:cNvSpPr>
          <p:nvPr/>
        </p:nvSpPr>
        <p:spPr>
          <a:xfrm>
            <a:off x="467544" y="3573016"/>
            <a:ext cx="5472608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latinLnBrk="1">
              <a:spcBef>
                <a:spcPct val="0"/>
              </a:spcBef>
            </a:pPr>
            <a:r>
              <a:rPr lang="ko-KR" altLang="en-US" sz="2200" b="1" dirty="0" smtClean="0">
                <a:latin typeface="HY견고딕" pitchFamily="18" charset="-127"/>
                <a:ea typeface="HY견고딕" pitchFamily="18" charset="-127"/>
              </a:rPr>
              <a:t>□</a:t>
            </a:r>
            <a:r>
              <a:rPr lang="ko-KR" altLang="en-US" sz="2200" dirty="0" smtClean="0">
                <a:latin typeface="HY헤드라인M" pitchFamily="18" charset="-127"/>
                <a:ea typeface="HY헤드라인M" pitchFamily="18" charset="-127"/>
              </a:rPr>
              <a:t> 고속도로 </a:t>
            </a:r>
            <a:r>
              <a:rPr kumimoji="0" lang="ko-KR" alt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영업소 운영자 현황</a:t>
            </a:r>
            <a:endParaRPr kumimoji="0" lang="ko-KR" alt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0312" y="1412776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(</a:t>
            </a:r>
            <a:r>
              <a:rPr lang="ko-KR" altLang="en-US" sz="1400" b="1" dirty="0" smtClean="0"/>
              <a:t>단위</a:t>
            </a:r>
            <a:r>
              <a:rPr lang="en-US" altLang="ko-KR" sz="1400" b="1" dirty="0" smtClean="0"/>
              <a:t>: </a:t>
            </a:r>
            <a:r>
              <a:rPr lang="ko-KR" altLang="en-US" sz="1400" b="1" dirty="0" smtClean="0"/>
              <a:t>개소</a:t>
            </a:r>
            <a:r>
              <a:rPr lang="en-US" altLang="ko-KR" sz="1400" b="1" dirty="0" smtClean="0"/>
              <a:t>, %)</a:t>
            </a:r>
            <a:endParaRPr lang="ko-KR" altLang="en-US" sz="1400" b="1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467544" y="4281670"/>
          <a:ext cx="8208912" cy="2373270"/>
        </p:xfrm>
        <a:graphic>
          <a:graphicData uri="http://schemas.openxmlformats.org/drawingml/2006/table">
            <a:tbl>
              <a:tblPr/>
              <a:tblGrid>
                <a:gridCol w="1466462"/>
                <a:gridCol w="1348695"/>
                <a:gridCol w="1348695"/>
                <a:gridCol w="1348695"/>
                <a:gridCol w="1348695"/>
                <a:gridCol w="1347670"/>
              </a:tblGrid>
              <a:tr h="33063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구 분</a:t>
                      </a:r>
                      <a:endParaRPr lang="ko-KR" altLang="en-US" sz="12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641" marR="64641" marT="17871" marB="1787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2008</a:t>
                      </a:r>
                      <a:endParaRPr lang="en-US" sz="12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641" marR="64641" marT="17871" marB="17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2009</a:t>
                      </a:r>
                      <a:endParaRPr lang="en-US" sz="12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641" marR="64641" marT="17871" marB="17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2010</a:t>
                      </a:r>
                      <a:endParaRPr lang="en-US" sz="12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641" marR="64641" marT="17871" marB="17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2011</a:t>
                      </a:r>
                      <a:endParaRPr lang="en-US" sz="12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641" marR="64641" marT="17871" marB="17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2012. 8</a:t>
                      </a:r>
                      <a:endParaRPr lang="en-US" sz="12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641" marR="64641" marT="17871" marB="17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063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계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641" marR="64641" marT="17871" marB="1787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258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641" marR="64641" marT="17871" marB="17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305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641" marR="64641" marT="17871" marB="17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313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641" marR="64641" marT="17871" marB="17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317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641" marR="64641" marT="17871" marB="17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FF0000"/>
                          </a:solidFill>
                          <a:latin typeface="휴먼명조"/>
                        </a:rPr>
                        <a:t>326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641" marR="64641" marT="17871" marB="17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63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a typeface="휴먼명조"/>
                        </a:rPr>
                        <a:t>퇴직출신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641" marR="64641" marT="17871" marB="1787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251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641" marR="64641" marT="17871" marB="17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299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641" marR="64641" marT="17871" marB="17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307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641" marR="64641" marT="17871" marB="17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303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641" marR="64641" marT="17871" marB="17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FF0000"/>
                          </a:solidFill>
                          <a:latin typeface="휴먼명조"/>
                        </a:rPr>
                        <a:t>300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641" marR="64641" marT="17871" marB="17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63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>
                          <a:solidFill>
                            <a:srgbClr val="000000"/>
                          </a:solidFill>
                          <a:ea typeface="휴먼명조"/>
                        </a:rPr>
                        <a:t>일반업체</a:t>
                      </a:r>
                      <a:endParaRPr lang="ko-KR" alt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641" marR="64641" marT="17871" marB="1787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7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641" marR="64641" marT="17871" marB="17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6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641" marR="64641" marT="17871" marB="17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/>
                        </a:rPr>
                        <a:t>6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641" marR="64641" marT="17871" marB="17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14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641" marR="64641" marT="17871" marB="17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FF0000"/>
                          </a:solidFill>
                          <a:latin typeface="휴먼명조"/>
                        </a:rPr>
                        <a:t>26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641" marR="64641" marT="17871" marB="17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63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a typeface="휴먼명조"/>
                        </a:rPr>
                        <a:t>퇴직자비율</a:t>
                      </a:r>
                      <a:endParaRPr lang="ko-KR" alt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641" marR="64641" marT="17871" marB="17871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>
                          <a:solidFill>
                            <a:srgbClr val="000000"/>
                          </a:solidFill>
                          <a:latin typeface="휴먼명조"/>
                        </a:rPr>
                        <a:t>97.3%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641" marR="64641" marT="17871" marB="17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000000"/>
                          </a:solidFill>
                          <a:latin typeface="휴먼명조"/>
                        </a:rPr>
                        <a:t>98.0%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641" marR="64641" marT="17871" marB="17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>
                          <a:solidFill>
                            <a:srgbClr val="000000"/>
                          </a:solidFill>
                          <a:latin typeface="휴먼명조"/>
                        </a:rPr>
                        <a:t>98.1%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641" marR="64641" marT="17871" marB="17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>
                          <a:solidFill>
                            <a:srgbClr val="000000"/>
                          </a:solidFill>
                          <a:latin typeface="휴먼명조"/>
                        </a:rPr>
                        <a:t>95.6%</a:t>
                      </a:r>
                      <a:endParaRPr lang="en-US" sz="1200" kern="0" spc="0">
                        <a:solidFill>
                          <a:srgbClr val="000000"/>
                        </a:solidFill>
                      </a:endParaRPr>
                    </a:p>
                  </a:txBody>
                  <a:tcPr marL="64641" marR="64641" marT="17871" marB="17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FF0000"/>
                          </a:solidFill>
                          <a:latin typeface="휴먼명조"/>
                        </a:rPr>
                        <a:t>92.0%</a:t>
                      </a:r>
                      <a:endParaRPr lang="en-US" sz="1200" kern="0" spc="0" dirty="0">
                        <a:solidFill>
                          <a:srgbClr val="000000"/>
                        </a:solidFill>
                      </a:endParaRPr>
                    </a:p>
                  </a:txBody>
                  <a:tcPr marL="64641" marR="64641" marT="17871" marB="17871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F6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52320" y="386104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/>
              <a:t>(</a:t>
            </a:r>
            <a:r>
              <a:rPr lang="ko-KR" altLang="en-US" sz="1400" b="1" dirty="0" smtClean="0"/>
              <a:t>단위</a:t>
            </a:r>
            <a:r>
              <a:rPr lang="en-US" altLang="ko-KR" sz="1400" b="1" dirty="0" smtClean="0"/>
              <a:t>: </a:t>
            </a:r>
            <a:r>
              <a:rPr lang="ko-KR" altLang="en-US" sz="1400" b="1" dirty="0" smtClean="0"/>
              <a:t>개소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323528" y="11663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‘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그들만의 리그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’</a:t>
            </a:r>
            <a:r>
              <a:rPr kumimoji="0" lang="ko-KR" alt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퇴직후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 노후보장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323528" y="1412776"/>
          <a:ext cx="8496943" cy="5129460"/>
        </p:xfrm>
        <a:graphic>
          <a:graphicData uri="http://schemas.openxmlformats.org/drawingml/2006/table">
            <a:tbl>
              <a:tblPr/>
              <a:tblGrid>
                <a:gridCol w="1368152"/>
                <a:gridCol w="1296144"/>
                <a:gridCol w="1728192"/>
                <a:gridCol w="1296144"/>
                <a:gridCol w="1152128"/>
                <a:gridCol w="1656183"/>
              </a:tblGrid>
              <a:tr h="33004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운영업체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45238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 err="1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시설명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45238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계약일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45238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-9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운영 기간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45238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비 고</a:t>
                      </a:r>
                      <a:endParaRPr lang="ko-KR" altLang="en-US" sz="11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45238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998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계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45238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12</a:t>
                      </a: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개소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45238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45238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62890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45238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981">
                <a:tc row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H&amp;DE</a:t>
                      </a:r>
                      <a:r>
                        <a:rPr lang="en-US" sz="1100" kern="0" spc="0" baseline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 </a:t>
                      </a:r>
                      <a:r>
                        <a:rPr lang="en-US" sz="1400" kern="0" spc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(6)</a:t>
                      </a:r>
                      <a:endParaRPr lang="en-US" sz="11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45238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휴게소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(2)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45238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구리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(</a:t>
                      </a: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퇴계원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45238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2011.7.27</a:t>
                      </a:r>
                      <a:endParaRPr lang="en-US" sz="11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45238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년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월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87993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코너별임대예정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45238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9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20" dirty="0" err="1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언양</a:t>
                      </a:r>
                      <a:r>
                        <a:rPr lang="en-US" altLang="ko-KR" sz="1400" kern="0" spc="-2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(</a:t>
                      </a:r>
                      <a:r>
                        <a:rPr lang="ko-KR" altLang="en-US" sz="1400" kern="0" spc="-2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서울</a:t>
                      </a:r>
                      <a:r>
                        <a:rPr lang="en-US" altLang="ko-KR" sz="1400" kern="0" spc="-2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:</a:t>
                      </a:r>
                      <a:r>
                        <a:rPr lang="ko-KR" altLang="en-US" sz="1400" kern="0" spc="-2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매점</a:t>
                      </a:r>
                      <a:r>
                        <a:rPr lang="en-US" altLang="ko-KR" sz="1400" kern="0" spc="-2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45238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2011. 9. 1</a:t>
                      </a:r>
                      <a:endParaRPr lang="en-US" sz="11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45238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년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0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월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87993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45238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9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주유소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(4)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45238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의왕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(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일산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)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45238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8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2009. 9. 17 </a:t>
                      </a:r>
                      <a:endParaRPr lang="en-US" sz="11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45238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</a:t>
                      </a:r>
                      <a:r>
                        <a:rPr lang="ko-KR" altLang="en-US" sz="1400" b="1" kern="0" spc="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년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87993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입찰예정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45238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9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양산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(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서울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)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45238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8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2011. 5. 20 </a:t>
                      </a:r>
                      <a:endParaRPr lang="en-US" sz="11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45238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년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월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87993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입찰예정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45238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9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안성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서울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45238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2011. 9. 1 </a:t>
                      </a:r>
                      <a:endParaRPr lang="en-US" sz="11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45238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년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0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월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87993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입찰예정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45238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9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현풍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(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현풍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)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45238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2010. 7. 1</a:t>
                      </a:r>
                      <a:endParaRPr lang="en-US" sz="1100" kern="0" spc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45238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</a:t>
                      </a:r>
                      <a:r>
                        <a:rPr lang="ko-KR" altLang="en-US" sz="1400" b="1" kern="0" spc="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년 </a:t>
                      </a:r>
                      <a:r>
                        <a:rPr lang="en-US" altLang="ko-KR" sz="1400" b="1" kern="0" spc="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5</a:t>
                      </a:r>
                      <a:r>
                        <a:rPr lang="ko-KR" altLang="en-US" sz="1400" b="1" kern="0" spc="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월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87993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입찰예정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45238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981">
                <a:tc row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휴게시설협회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(6)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45238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휴게소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(2)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45238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괴산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(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마산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)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45238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2011. 9. 1 </a:t>
                      </a:r>
                      <a:endParaRPr lang="en-US" sz="1100" kern="0" spc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45238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년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0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월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87993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입찰예정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45238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9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목감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(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광명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)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45238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8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2009. 9. 17 </a:t>
                      </a:r>
                      <a:endParaRPr lang="en-US" sz="1100" kern="0" spc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45238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</a:t>
                      </a:r>
                      <a:r>
                        <a:rPr lang="ko-KR" altLang="en-US" sz="1400" b="1" kern="0" spc="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년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87993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10" dirty="0" err="1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민자사업중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45238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9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주유소</a:t>
                      </a:r>
                      <a:r>
                        <a:rPr lang="en-US" altLang="ko-KR" sz="1400" kern="0" spc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(4)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45238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괴산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(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마산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)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45238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2011. 9. 1</a:t>
                      </a:r>
                      <a:endParaRPr lang="en-US" sz="1100" kern="0" spc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45238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년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0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월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87993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입찰예정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45238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9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하남만남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(</a:t>
                      </a:r>
                      <a:r>
                        <a:rPr lang="ko-KR" altLang="en-US" sz="14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통영</a:t>
                      </a:r>
                      <a:r>
                        <a:rPr lang="en-US" altLang="ko-KR" sz="14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)</a:t>
                      </a:r>
                      <a:endParaRPr lang="ko-KR" altLang="en-US" sz="1100" kern="0" spc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45238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2011. 9. 1 </a:t>
                      </a:r>
                      <a:endParaRPr lang="en-US" sz="1100" kern="0" spc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45238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년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0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월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87993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1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45238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9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금강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부산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45238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5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2009. 7. 1 </a:t>
                      </a:r>
                      <a:endParaRPr lang="en-US" sz="1100" kern="0" spc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45238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</a:t>
                      </a:r>
                      <a:r>
                        <a:rPr lang="ko-KR" altLang="en-US" sz="1400" b="1" kern="0" spc="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년 </a:t>
                      </a:r>
                      <a:r>
                        <a:rPr lang="en-US" altLang="ko-KR" sz="1400" b="1" kern="0" spc="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</a:t>
                      </a:r>
                      <a:r>
                        <a:rPr lang="ko-KR" altLang="en-US" sz="1400" b="1" kern="0" spc="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월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87993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입찰예정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45238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98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목감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광명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)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45238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-8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2009. 9. 17 </a:t>
                      </a:r>
                    </a:p>
                  </a:txBody>
                  <a:tcPr marL="45238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</a:t>
                      </a:r>
                      <a:r>
                        <a:rPr lang="ko-KR" altLang="en-US" sz="1400" b="1" kern="0" spc="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년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87993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-110" dirty="0" err="1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민자사업중</a:t>
                      </a:r>
                      <a:endParaRPr lang="ko-KR" altLang="en-US" sz="11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45238" marR="45238" marT="12507" marB="125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908720"/>
          </a:xfrm>
        </p:spPr>
        <p:txBody>
          <a:bodyPr>
            <a:noAutofit/>
          </a:bodyPr>
          <a:lstStyle/>
          <a:p>
            <a:pPr algn="ctr"/>
            <a:r>
              <a:rPr lang="ko-KR" altLang="en-US" sz="3200" spc="-3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퇴직자 특혜</a:t>
            </a:r>
            <a:r>
              <a:rPr lang="en-US" altLang="ko-KR" sz="3200" spc="-3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3200" spc="-3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200" spc="-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말로는 </a:t>
            </a:r>
            <a:r>
              <a:rPr lang="en-US" altLang="ko-KR" sz="3200" spc="-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3200" spc="-300" dirty="0" err="1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년운영</a:t>
            </a:r>
            <a:r>
              <a:rPr lang="ko-KR" altLang="en-US" sz="3200" spc="-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실제론 계약기간초과</a:t>
            </a:r>
            <a:endParaRPr lang="ko-KR" altLang="en-US" sz="3200" spc="-3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8304" y="105273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 smtClean="0"/>
              <a:t>(</a:t>
            </a:r>
            <a:r>
              <a:rPr lang="ko-KR" altLang="en-US" sz="1400" b="1" dirty="0" smtClean="0"/>
              <a:t>기준일</a:t>
            </a:r>
            <a:r>
              <a:rPr lang="en-US" altLang="ko-KR" sz="1400" b="1" dirty="0" smtClean="0"/>
              <a:t>: 2012.9.5)</a:t>
            </a:r>
            <a:endParaRPr lang="ko-KR" altLang="en-US" sz="1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467544" y="116632"/>
            <a:ext cx="822960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spc="-150" noProof="0" dirty="0" smtClean="0">
                <a:latin typeface="HY헤드라인M" pitchFamily="18" charset="-127"/>
                <a:ea typeface="HY헤드라인M" pitchFamily="18" charset="-127"/>
                <a:cs typeface="+mj-cs"/>
              </a:rPr>
              <a:t>휴게소 문화의 변화 필요</a:t>
            </a:r>
            <a:endParaRPr lang="en-US" altLang="ko-KR" sz="3600" spc="-150" noProof="0" dirty="0" smtClean="0">
              <a:latin typeface="HY헤드라인M" pitchFamily="18" charset="-127"/>
              <a:ea typeface="HY헤드라인M" pitchFamily="18" charset="-127"/>
              <a:cs typeface="+mj-cs"/>
            </a:endParaRPr>
          </a:p>
          <a:p>
            <a:pPr marL="0" marR="0" lvl="0" indent="0" algn="ctr" defTabSz="914400" rtl="0" eaLnBrk="1" fontAlgn="auto" latinLnBrk="1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-15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- </a:t>
            </a:r>
            <a:r>
              <a:rPr kumimoji="0" lang="ko-KR" altLang="en-US" sz="2400" b="0" i="0" u="none" strike="noStrike" kern="1200" cap="none" spc="-15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화장실</a:t>
            </a:r>
            <a:r>
              <a:rPr kumimoji="0" lang="en-US" altLang="ko-KR" sz="2400" b="0" i="0" u="none" strike="noStrike" kern="1200" cap="none" spc="-15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, </a:t>
            </a:r>
            <a:r>
              <a:rPr kumimoji="0" lang="ko-KR" altLang="en-US" sz="2400" b="0" i="0" u="none" strike="noStrike" kern="1200" cap="none" spc="-15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식당의 기능에서 탈피 </a:t>
            </a:r>
            <a:r>
              <a:rPr kumimoji="0" lang="en-US" altLang="ko-KR" sz="2400" b="0" i="0" u="none" strike="noStrike" kern="1200" cap="none" spc="-15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-</a:t>
            </a:r>
            <a:endParaRPr kumimoji="0" lang="ko-KR" altLang="en-US" sz="2400" b="0" i="0" u="none" strike="noStrike" kern="1200" cap="none" spc="-15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4819" name="_x169475328" descr="EMB00000b100aa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" y="3068960"/>
            <a:ext cx="4355976" cy="346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4821" name="_x169477328" descr="EMB00000b100aa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5" b="4686"/>
          <a:stretch>
            <a:fillRect/>
          </a:stretch>
        </p:blipFill>
        <p:spPr bwMode="auto">
          <a:xfrm>
            <a:off x="4532889" y="3068960"/>
            <a:ext cx="4496472" cy="346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2793" y="1772816"/>
            <a:ext cx="897910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>&lt; 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일본 </a:t>
            </a:r>
            <a:r>
              <a:rPr lang="ko-KR" altLang="en-US" sz="2300" dirty="0">
                <a:latin typeface="HY견고딕" pitchFamily="18" charset="-127"/>
                <a:ea typeface="HY견고딕" pitchFamily="18" charset="-127"/>
              </a:rPr>
              <a:t>하이웨이 오아시스 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휴게소 </a:t>
            </a: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>&gt;</a:t>
            </a:r>
          </a:p>
          <a:p>
            <a:pPr>
              <a:lnSpc>
                <a:spcPct val="150000"/>
              </a:lnSpc>
            </a:pPr>
            <a:r>
              <a:rPr lang="en-US" altLang="ko-KR" sz="230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2300" dirty="0" err="1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아와지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300" dirty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오아시스 </a:t>
            </a:r>
            <a:r>
              <a:rPr lang="en-US" altLang="ko-KR" sz="2300" dirty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300" dirty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상업공간 외 꽃과 수목에 의한 휴식공간 </a:t>
            </a:r>
            <a:r>
              <a:rPr lang="ko-KR" altLang="en-US" sz="230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조성</a:t>
            </a:r>
            <a:endParaRPr lang="ko-KR" altLang="en-US" sz="2300" dirty="0">
              <a:solidFill>
                <a:srgbClr val="C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0260" y="1772816"/>
            <a:ext cx="9021634" cy="1154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931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5841" name="_x168851064" descr="EMB00000b100ab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2" t="19614" r="12439" b="24138"/>
          <a:stretch>
            <a:fillRect/>
          </a:stretch>
        </p:blipFill>
        <p:spPr bwMode="auto">
          <a:xfrm>
            <a:off x="107504" y="1628800"/>
            <a:ext cx="446598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5843" name="_x168851464" descr="EMB00000b100ab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" t="5548" r="5229" b="9651"/>
          <a:stretch>
            <a:fillRect/>
          </a:stretch>
        </p:blipFill>
        <p:spPr bwMode="auto">
          <a:xfrm>
            <a:off x="4596118" y="1625747"/>
            <a:ext cx="4411365" cy="482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2793" y="272968"/>
            <a:ext cx="89791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오스트리아 </a:t>
            </a:r>
            <a:r>
              <a:rPr lang="en-US" altLang="ko-KR" sz="2400" dirty="0" err="1">
                <a:latin typeface="HY견고딕" pitchFamily="18" charset="-127"/>
                <a:ea typeface="HY견고딕" pitchFamily="18" charset="-127"/>
              </a:rPr>
              <a:t>Raststation</a:t>
            </a:r>
            <a:r>
              <a:rPr lang="en-US" altLang="ko-KR" sz="2400" dirty="0">
                <a:latin typeface="HY견고딕" pitchFamily="18" charset="-127"/>
                <a:ea typeface="HY견고딕" pitchFamily="18" charset="-127"/>
              </a:rPr>
              <a:t> bad </a:t>
            </a:r>
            <a:r>
              <a:rPr lang="en-US" altLang="ko-KR" sz="2400" dirty="0" err="1" smtClean="0">
                <a:latin typeface="HY견고딕" pitchFamily="18" charset="-127"/>
                <a:ea typeface="HY견고딕" pitchFamily="18" charset="-127"/>
              </a:rPr>
              <a:t>fischau</a:t>
            </a:r>
            <a:endParaRPr lang="en-US" altLang="ko-KR" sz="2400" dirty="0" smtClean="0">
              <a:latin typeface="HY견고딕" pitchFamily="18" charset="-127"/>
              <a:ea typeface="HY견고딕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dirty="0" err="1">
                <a:latin typeface="HY견고딕" pitchFamily="18" charset="-127"/>
                <a:ea typeface="HY견고딕" pitchFamily="18" charset="-127"/>
              </a:rPr>
              <a:t>훈데르트바서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 휴게소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, A2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고속도로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) – </a:t>
            </a:r>
            <a:r>
              <a:rPr lang="ko-KR" altLang="en-US" sz="2000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어린이 놀이시설 및 휴식공간 운영</a:t>
            </a:r>
            <a:endParaRPr lang="en-US" altLang="ko-KR" sz="2000" dirty="0" smtClean="0">
              <a:solidFill>
                <a:srgbClr val="C0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0260" y="272968"/>
            <a:ext cx="9021634" cy="1154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318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79512" y="1268760"/>
          <a:ext cx="8640960" cy="3816424"/>
        </p:xfrm>
        <a:graphic>
          <a:graphicData uri="http://schemas.openxmlformats.org/drawingml/2006/table">
            <a:tbl>
              <a:tblPr/>
              <a:tblGrid>
                <a:gridCol w="1337825"/>
                <a:gridCol w="2108286"/>
                <a:gridCol w="1851466"/>
                <a:gridCol w="2056921"/>
                <a:gridCol w="1286462"/>
              </a:tblGrid>
              <a:tr h="90530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kern="0" spc="-1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휴게소명</a:t>
                      </a:r>
                      <a:endParaRPr lang="ko-KR" altLang="en-US" sz="20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kern="0" spc="-1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2000" b="0" kern="0" spc="-1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계약기간</a:t>
                      </a:r>
                      <a:r>
                        <a:rPr lang="en-US" altLang="ko-KR" sz="2000" b="0" kern="0" spc="-1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sz="20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kern="0" spc="-1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매 출 액</a:t>
                      </a:r>
                      <a:endParaRPr lang="ko-KR" altLang="en-US" sz="20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kern="0" spc="-1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(‘11</a:t>
                      </a:r>
                      <a:r>
                        <a:rPr lang="ko-KR" altLang="en-US" sz="2000" b="0" kern="0" spc="-100" dirty="0" err="1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년기준</a:t>
                      </a:r>
                      <a:r>
                        <a:rPr lang="en-US" altLang="ko-KR" sz="2000" b="0" kern="0" spc="-1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sz="20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kern="0" spc="-1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年 임대료 </a:t>
                      </a:r>
                      <a:r>
                        <a:rPr lang="en-US" altLang="ko-KR" sz="2000" b="0" kern="0" spc="-1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2000" b="0" kern="0" spc="-1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천원</a:t>
                      </a:r>
                      <a:r>
                        <a:rPr lang="en-US" altLang="ko-KR" sz="2000" b="0" kern="0" spc="-1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sz="20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kern="0" spc="-1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月 임대료</a:t>
                      </a:r>
                      <a:endParaRPr lang="ko-KR" altLang="en-US" sz="20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kern="0" spc="-100" dirty="0" err="1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임대료율</a:t>
                      </a:r>
                      <a:endParaRPr lang="ko-KR" altLang="en-US" sz="2000" b="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9468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A(22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년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)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64770" marR="64770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420</a:t>
                      </a:r>
                      <a:r>
                        <a:rPr lang="ko-KR" altLang="en-US" sz="2000" b="0" kern="0" spc="0" dirty="0" err="1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억여원</a:t>
                      </a:r>
                      <a:endParaRPr lang="ko-KR" altLang="en-US" sz="2000" b="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4,684,943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</a:t>
                      </a:r>
                      <a:r>
                        <a:rPr lang="ko-KR" altLang="en-US" sz="2000" b="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억</a:t>
                      </a:r>
                      <a:r>
                        <a:rPr lang="en-US" altLang="ko-KR" sz="2000" b="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9</a:t>
                      </a:r>
                      <a:r>
                        <a:rPr lang="ko-KR" altLang="en-US" sz="2000" b="0" kern="0" spc="0" dirty="0" err="1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천여만원</a:t>
                      </a:r>
                      <a:endParaRPr lang="ko-KR" altLang="en-US" sz="2000" b="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11.2%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468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B(35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년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)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64770" marR="64770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270</a:t>
                      </a:r>
                      <a:r>
                        <a:rPr lang="ko-KR" altLang="en-US" sz="2000" b="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억여원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807,730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6</a:t>
                      </a:r>
                      <a:r>
                        <a:rPr lang="ko-KR" altLang="en-US" sz="2000" b="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천</a:t>
                      </a:r>
                      <a:r>
                        <a:rPr lang="en-US" altLang="ko-KR" sz="2000" b="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7</a:t>
                      </a:r>
                      <a:r>
                        <a:rPr lang="ko-KR" altLang="en-US" sz="2000" b="0" kern="0" spc="0" dirty="0" err="1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백여만원</a:t>
                      </a:r>
                      <a:endParaRPr lang="ko-KR" altLang="en-US" sz="2000" b="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3.0%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86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C(20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년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)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64770" marR="64770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5</a:t>
                      </a:r>
                      <a:r>
                        <a:rPr lang="ko-KR" altLang="en-US" sz="2000" b="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억</a:t>
                      </a:r>
                      <a:r>
                        <a:rPr lang="en-US" altLang="ko-KR" sz="2000" b="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</a:t>
                      </a:r>
                      <a:r>
                        <a:rPr lang="ko-KR" altLang="en-US" sz="2000" b="0" kern="0" spc="0" dirty="0" err="1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천여만원</a:t>
                      </a:r>
                      <a:endParaRPr lang="ko-KR" altLang="en-US" sz="2000" b="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25,302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</a:t>
                      </a:r>
                      <a:r>
                        <a:rPr lang="ko-KR" altLang="en-US" sz="2000" b="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백</a:t>
                      </a:r>
                      <a:r>
                        <a:rPr lang="en-US" altLang="ko-KR" sz="2000" b="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</a:t>
                      </a:r>
                      <a:r>
                        <a:rPr lang="ko-KR" altLang="en-US" sz="2000" b="0" kern="0" spc="0" dirty="0" err="1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십여만원</a:t>
                      </a:r>
                      <a:endParaRPr lang="ko-KR" altLang="en-US" sz="2000" b="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0.5%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389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D(20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년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)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64770" marR="64770" marT="17907" marB="1790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</a:t>
                      </a:r>
                      <a:r>
                        <a:rPr lang="ko-KR" altLang="en-US" sz="2000" b="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억</a:t>
                      </a:r>
                      <a:r>
                        <a:rPr lang="en-US" altLang="ko-KR" sz="2000" b="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</a:t>
                      </a:r>
                      <a:r>
                        <a:rPr lang="ko-KR" altLang="en-US" sz="2000" b="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천여만원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77,528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6</a:t>
                      </a:r>
                      <a:r>
                        <a:rPr lang="ko-KR" altLang="en-US" sz="2000" b="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백</a:t>
                      </a:r>
                      <a:r>
                        <a:rPr lang="en-US" altLang="ko-KR" sz="2000" b="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5</a:t>
                      </a:r>
                      <a:r>
                        <a:rPr lang="ko-KR" altLang="en-US" sz="2000" b="0" kern="0" spc="0" dirty="0" err="1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십여만원</a:t>
                      </a:r>
                      <a:endParaRPr lang="ko-KR" altLang="en-US" sz="2000" b="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2.3%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5229200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1"/>
            <a:r>
              <a:rPr lang="en-US" altLang="ko-KR" b="1" dirty="0" smtClean="0">
                <a:latin typeface="휴먼명조" pitchFamily="2" charset="-127"/>
                <a:ea typeface="휴먼명조" pitchFamily="2" charset="-127"/>
              </a:rPr>
              <a:t>A</a:t>
            </a:r>
            <a:r>
              <a:rPr lang="ko-KR" altLang="en-US" b="1" dirty="0" smtClean="0">
                <a:latin typeface="휴먼명조" pitchFamily="2" charset="-127"/>
                <a:ea typeface="휴먼명조" pitchFamily="2" charset="-127"/>
              </a:rPr>
              <a:t>휴게소 </a:t>
            </a:r>
            <a:r>
              <a:rPr lang="en-US" altLang="ko-KR" b="1" dirty="0" smtClean="0">
                <a:latin typeface="휴먼명조" pitchFamily="2" charset="-127"/>
                <a:ea typeface="휴먼명조" pitchFamily="2" charset="-127"/>
              </a:rPr>
              <a:t>- </a:t>
            </a:r>
            <a:r>
              <a:rPr lang="ko-KR" altLang="en-US" b="1" dirty="0" smtClean="0">
                <a:latin typeface="휴먼명조" pitchFamily="2" charset="-127"/>
                <a:ea typeface="휴먼명조" pitchFamily="2" charset="-127"/>
              </a:rPr>
              <a:t>계약기간 중 추정매출 </a:t>
            </a:r>
            <a:r>
              <a:rPr lang="en-US" altLang="ko-KR" b="1" dirty="0" smtClean="0">
                <a:latin typeface="휴먼명조" pitchFamily="2" charset="-127"/>
                <a:ea typeface="휴먼명조" pitchFamily="2" charset="-127"/>
              </a:rPr>
              <a:t>1</a:t>
            </a:r>
            <a:r>
              <a:rPr lang="ko-KR" altLang="en-US" b="1" dirty="0" smtClean="0">
                <a:latin typeface="휴먼명조" pitchFamily="2" charset="-127"/>
                <a:ea typeface="휴먼명조" pitchFamily="2" charset="-127"/>
              </a:rPr>
              <a:t>조원에 임대료 </a:t>
            </a:r>
            <a:r>
              <a:rPr lang="en-US" altLang="ko-KR" b="1" dirty="0" smtClean="0">
                <a:latin typeface="휴먼명조" pitchFamily="2" charset="-127"/>
                <a:ea typeface="휴먼명조" pitchFamily="2" charset="-127"/>
              </a:rPr>
              <a:t>1,030</a:t>
            </a:r>
            <a:r>
              <a:rPr lang="ko-KR" altLang="en-US" b="1" dirty="0" err="1" smtClean="0">
                <a:latin typeface="휴먼명조" pitchFamily="2" charset="-127"/>
                <a:ea typeface="휴먼명조" pitchFamily="2" charset="-127"/>
              </a:rPr>
              <a:t>억원</a:t>
            </a:r>
            <a:endParaRPr lang="ko-KR" altLang="en-US" b="1" dirty="0" smtClean="0">
              <a:latin typeface="휴먼명조" pitchFamily="2" charset="-127"/>
              <a:ea typeface="휴먼명조" pitchFamily="2" charset="-127"/>
            </a:endParaRPr>
          </a:p>
          <a:p>
            <a:pPr fontAlgn="base" latinLnBrk="1"/>
            <a:r>
              <a:rPr lang="en-US" altLang="ko-KR" b="1" dirty="0" smtClean="0">
                <a:latin typeface="휴먼명조" pitchFamily="2" charset="-127"/>
                <a:ea typeface="휴먼명조" pitchFamily="2" charset="-127"/>
              </a:rPr>
              <a:t>B</a:t>
            </a:r>
            <a:r>
              <a:rPr lang="ko-KR" altLang="en-US" b="1" dirty="0" smtClean="0">
                <a:latin typeface="휴먼명조" pitchFamily="2" charset="-127"/>
                <a:ea typeface="휴먼명조" pitchFamily="2" charset="-127"/>
              </a:rPr>
              <a:t>휴게소 </a:t>
            </a:r>
            <a:r>
              <a:rPr lang="en-US" altLang="ko-KR" b="1" dirty="0" smtClean="0">
                <a:latin typeface="휴먼명조" pitchFamily="2" charset="-127"/>
                <a:ea typeface="휴먼명조" pitchFamily="2" charset="-127"/>
              </a:rPr>
              <a:t>- </a:t>
            </a:r>
            <a:r>
              <a:rPr lang="ko-KR" altLang="en-US" b="1" dirty="0" smtClean="0">
                <a:latin typeface="휴먼명조" pitchFamily="2" charset="-127"/>
                <a:ea typeface="휴먼명조" pitchFamily="2" charset="-127"/>
              </a:rPr>
              <a:t>계약기간 중 추정매출 </a:t>
            </a:r>
            <a:r>
              <a:rPr lang="en-US" altLang="ko-KR" b="1" dirty="0" smtClean="0">
                <a:latin typeface="휴먼명조" pitchFamily="2" charset="-127"/>
                <a:ea typeface="휴먼명조" pitchFamily="2" charset="-127"/>
              </a:rPr>
              <a:t>9</a:t>
            </a:r>
            <a:r>
              <a:rPr lang="ko-KR" altLang="en-US" b="1" dirty="0" smtClean="0">
                <a:latin typeface="휴먼명조" pitchFamily="2" charset="-127"/>
                <a:ea typeface="휴먼명조" pitchFamily="2" charset="-127"/>
              </a:rPr>
              <a:t>천</a:t>
            </a:r>
            <a:r>
              <a:rPr lang="en-US" altLang="ko-KR" b="1" dirty="0" smtClean="0">
                <a:latin typeface="휴먼명조" pitchFamily="2" charset="-127"/>
                <a:ea typeface="휴먼명조" pitchFamily="2" charset="-127"/>
              </a:rPr>
              <a:t>5</a:t>
            </a:r>
            <a:r>
              <a:rPr lang="ko-KR" altLang="en-US" b="1" dirty="0" err="1" smtClean="0">
                <a:latin typeface="휴먼명조" pitchFamily="2" charset="-127"/>
                <a:ea typeface="휴먼명조" pitchFamily="2" charset="-127"/>
              </a:rPr>
              <a:t>백억원에</a:t>
            </a:r>
            <a:r>
              <a:rPr lang="ko-KR" altLang="en-US" b="1" dirty="0" smtClean="0">
                <a:latin typeface="휴먼명조" pitchFamily="2" charset="-127"/>
                <a:ea typeface="휴먼명조" pitchFamily="2" charset="-127"/>
              </a:rPr>
              <a:t> 임대료 </a:t>
            </a:r>
            <a:r>
              <a:rPr lang="en-US" altLang="ko-KR" b="1" dirty="0" smtClean="0">
                <a:latin typeface="휴먼명조" pitchFamily="2" charset="-127"/>
                <a:ea typeface="휴먼명조" pitchFamily="2" charset="-127"/>
              </a:rPr>
              <a:t>305</a:t>
            </a:r>
            <a:r>
              <a:rPr lang="ko-KR" altLang="en-US" b="1" dirty="0" err="1" smtClean="0">
                <a:latin typeface="휴먼명조" pitchFamily="2" charset="-127"/>
                <a:ea typeface="휴먼명조" pitchFamily="2" charset="-127"/>
              </a:rPr>
              <a:t>억원</a:t>
            </a:r>
            <a:endParaRPr lang="ko-KR" altLang="en-US" b="1" dirty="0" smtClean="0">
              <a:latin typeface="휴먼명조" pitchFamily="2" charset="-127"/>
              <a:ea typeface="휴먼명조" pitchFamily="2" charset="-127"/>
            </a:endParaRPr>
          </a:p>
          <a:p>
            <a:pPr fontAlgn="base" latinLnBrk="1"/>
            <a:r>
              <a:rPr lang="en-US" altLang="ko-KR" b="1" dirty="0" smtClean="0">
                <a:latin typeface="휴먼명조" pitchFamily="2" charset="-127"/>
                <a:ea typeface="휴먼명조" pitchFamily="2" charset="-127"/>
              </a:rPr>
              <a:t>C</a:t>
            </a:r>
            <a:r>
              <a:rPr lang="ko-KR" altLang="en-US" b="1" dirty="0" smtClean="0">
                <a:latin typeface="휴먼명조" pitchFamily="2" charset="-127"/>
                <a:ea typeface="휴먼명조" pitchFamily="2" charset="-127"/>
              </a:rPr>
              <a:t>휴게소 </a:t>
            </a:r>
            <a:r>
              <a:rPr lang="en-US" altLang="ko-KR" b="1" dirty="0" smtClean="0">
                <a:latin typeface="휴먼명조" pitchFamily="2" charset="-127"/>
                <a:ea typeface="휴먼명조" pitchFamily="2" charset="-127"/>
              </a:rPr>
              <a:t>- </a:t>
            </a:r>
            <a:r>
              <a:rPr lang="ko-KR" altLang="en-US" b="1" dirty="0" smtClean="0">
                <a:latin typeface="휴먼명조" pitchFamily="2" charset="-127"/>
                <a:ea typeface="휴먼명조" pitchFamily="2" charset="-127"/>
              </a:rPr>
              <a:t>계약기간 중 추정매출 </a:t>
            </a:r>
            <a:r>
              <a:rPr lang="en-US" altLang="ko-KR" b="1" dirty="0" smtClean="0">
                <a:latin typeface="휴먼명조" pitchFamily="2" charset="-127"/>
                <a:ea typeface="휴먼명조" pitchFamily="2" charset="-127"/>
              </a:rPr>
              <a:t>104</a:t>
            </a:r>
            <a:r>
              <a:rPr lang="ko-KR" altLang="en-US" b="1" dirty="0" err="1" smtClean="0">
                <a:latin typeface="휴먼명조" pitchFamily="2" charset="-127"/>
                <a:ea typeface="휴먼명조" pitchFamily="2" charset="-127"/>
              </a:rPr>
              <a:t>억원에</a:t>
            </a:r>
            <a:r>
              <a:rPr lang="ko-KR" altLang="en-US" b="1" dirty="0" smtClean="0">
                <a:latin typeface="휴먼명조" pitchFamily="2" charset="-127"/>
                <a:ea typeface="휴먼명조" pitchFamily="2" charset="-127"/>
              </a:rPr>
              <a:t> 임대료 </a:t>
            </a:r>
            <a:r>
              <a:rPr lang="en-US" altLang="ko-KR" b="1" dirty="0" smtClean="0">
                <a:latin typeface="휴먼명조" pitchFamily="2" charset="-127"/>
                <a:ea typeface="휴먼명조" pitchFamily="2" charset="-127"/>
              </a:rPr>
              <a:t>5</a:t>
            </a:r>
            <a:r>
              <a:rPr lang="ko-KR" altLang="en-US" b="1" dirty="0" smtClean="0">
                <a:latin typeface="휴먼명조" pitchFamily="2" charset="-127"/>
                <a:ea typeface="휴먼명조" pitchFamily="2" charset="-127"/>
              </a:rPr>
              <a:t>억</a:t>
            </a:r>
            <a:r>
              <a:rPr lang="en-US" altLang="ko-KR" b="1" dirty="0" smtClean="0">
                <a:latin typeface="휴먼명조" pitchFamily="2" charset="-127"/>
                <a:ea typeface="휴먼명조" pitchFamily="2" charset="-127"/>
              </a:rPr>
              <a:t>6</a:t>
            </a:r>
            <a:r>
              <a:rPr lang="ko-KR" altLang="en-US" b="1" dirty="0" err="1" smtClean="0">
                <a:latin typeface="휴먼명조" pitchFamily="2" charset="-127"/>
                <a:ea typeface="휴먼명조" pitchFamily="2" charset="-127"/>
              </a:rPr>
              <a:t>백만원</a:t>
            </a:r>
            <a:r>
              <a:rPr lang="ko-KR" altLang="en-US" b="1" dirty="0" smtClean="0">
                <a:latin typeface="휴먼명조" pitchFamily="2" charset="-127"/>
                <a:ea typeface="휴먼명조" pitchFamily="2" charset="-127"/>
              </a:rPr>
              <a:t> </a:t>
            </a:r>
          </a:p>
          <a:p>
            <a:pPr fontAlgn="base" latinLnBrk="1"/>
            <a:r>
              <a:rPr lang="en-US" altLang="ko-KR" b="1" dirty="0" smtClean="0">
                <a:latin typeface="휴먼명조" pitchFamily="2" charset="-127"/>
                <a:ea typeface="휴먼명조" pitchFamily="2" charset="-127"/>
              </a:rPr>
              <a:t>D</a:t>
            </a:r>
            <a:r>
              <a:rPr lang="ko-KR" altLang="en-US" b="1" dirty="0" smtClean="0">
                <a:latin typeface="휴먼명조" pitchFamily="2" charset="-127"/>
                <a:ea typeface="휴먼명조" pitchFamily="2" charset="-127"/>
              </a:rPr>
              <a:t>휴게소 </a:t>
            </a:r>
            <a:r>
              <a:rPr lang="en-US" altLang="ko-KR" b="1" dirty="0" smtClean="0">
                <a:latin typeface="휴먼명조" pitchFamily="2" charset="-127"/>
                <a:ea typeface="휴먼명조" pitchFamily="2" charset="-127"/>
              </a:rPr>
              <a:t>- </a:t>
            </a:r>
            <a:r>
              <a:rPr lang="ko-KR" altLang="en-US" b="1" dirty="0" smtClean="0">
                <a:latin typeface="휴먼명조" pitchFamily="2" charset="-127"/>
                <a:ea typeface="휴먼명조" pitchFamily="2" charset="-127"/>
              </a:rPr>
              <a:t>계약기간 중 추정매출 </a:t>
            </a:r>
            <a:r>
              <a:rPr lang="en-US" altLang="ko-KR" b="1" dirty="0" smtClean="0">
                <a:latin typeface="휴먼명조" pitchFamily="2" charset="-127"/>
                <a:ea typeface="휴먼명조" pitchFamily="2" charset="-127"/>
              </a:rPr>
              <a:t>66</a:t>
            </a:r>
            <a:r>
              <a:rPr lang="ko-KR" altLang="en-US" b="1" dirty="0" err="1" smtClean="0">
                <a:latin typeface="휴먼명조" pitchFamily="2" charset="-127"/>
                <a:ea typeface="휴먼명조" pitchFamily="2" charset="-127"/>
              </a:rPr>
              <a:t>억원에</a:t>
            </a:r>
            <a:r>
              <a:rPr lang="ko-KR" altLang="en-US" b="1" dirty="0" smtClean="0">
                <a:latin typeface="휴먼명조" pitchFamily="2" charset="-127"/>
                <a:ea typeface="휴먼명조" pitchFamily="2" charset="-127"/>
              </a:rPr>
              <a:t> 임대료 </a:t>
            </a:r>
            <a:r>
              <a:rPr lang="en-US" altLang="ko-KR" b="1" dirty="0" smtClean="0">
                <a:latin typeface="휴먼명조" pitchFamily="2" charset="-127"/>
                <a:ea typeface="휴먼명조" pitchFamily="2" charset="-127"/>
              </a:rPr>
              <a:t>15</a:t>
            </a:r>
            <a:r>
              <a:rPr lang="ko-KR" altLang="en-US" b="1" dirty="0" smtClean="0">
                <a:latin typeface="휴먼명조" pitchFamily="2" charset="-127"/>
                <a:ea typeface="휴먼명조" pitchFamily="2" charset="-127"/>
              </a:rPr>
              <a:t>억</a:t>
            </a:r>
            <a:r>
              <a:rPr lang="en-US" altLang="ko-KR" b="1" dirty="0" smtClean="0">
                <a:latin typeface="휴먼명조" pitchFamily="2" charset="-127"/>
                <a:ea typeface="휴먼명조" pitchFamily="2" charset="-127"/>
              </a:rPr>
              <a:t>5</a:t>
            </a:r>
            <a:r>
              <a:rPr lang="ko-KR" altLang="en-US" b="1" dirty="0" err="1" smtClean="0">
                <a:latin typeface="휴먼명조" pitchFamily="2" charset="-127"/>
                <a:ea typeface="휴먼명조" pitchFamily="2" charset="-127"/>
              </a:rPr>
              <a:t>천만원</a:t>
            </a:r>
            <a:endParaRPr lang="ko-KR" altLang="en-US" b="1" dirty="0" smtClean="0">
              <a:latin typeface="휴먼명조" pitchFamily="2" charset="-127"/>
              <a:ea typeface="휴먼명조" pitchFamily="2" charset="-127"/>
            </a:endParaRPr>
          </a:p>
          <a:p>
            <a:endParaRPr lang="ko-KR" altLang="en-US" b="1" dirty="0">
              <a:latin typeface="휴먼명조" pitchFamily="2" charset="-127"/>
              <a:ea typeface="휴먼명조" pitchFamily="2" charset="-127"/>
            </a:endParaRPr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</p:spPr>
        <p:txBody>
          <a:bodyPr>
            <a:noAutofit/>
          </a:bodyPr>
          <a:lstStyle/>
          <a:p>
            <a:pPr algn="ctr"/>
            <a:r>
              <a:rPr lang="ko-KR" altLang="en-US" sz="3200" spc="-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민자휴게소</a:t>
            </a:r>
            <a:r>
              <a:rPr lang="en-US" altLang="ko-KR" sz="3200" spc="-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200" spc="-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계약조건 휴게소마다</a:t>
            </a:r>
            <a:r>
              <a:rPr lang="en-US" altLang="ko-KR" sz="3200" spc="-3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ko-KR" altLang="en-US" sz="3200" spc="-3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상이</a:t>
            </a:r>
            <a:r>
              <a:rPr lang="en-US" altLang="ko-KR" sz="3200" spc="-3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’</a:t>
            </a:r>
            <a:endParaRPr lang="ko-KR" altLang="en-US" sz="3200" spc="-3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/>
            </a:r>
            <a:br>
              <a:rPr lang="en-US" altLang="ko-KR" b="1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b="1" spc="-15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고속도로 휴게소 </a:t>
            </a:r>
            <a:r>
              <a:rPr lang="ko-KR" altLang="en-US" b="1" spc="-150" dirty="0" err="1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재임대</a:t>
            </a:r>
            <a:r>
              <a:rPr lang="en-US" altLang="ko-KR" b="1" spc="-15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b="1" spc="-15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수수료 매장</a:t>
            </a:r>
            <a:r>
              <a:rPr lang="en-US" altLang="ko-KR" b="1" spc="-15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b="1" spc="-15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실태 점검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b="1" spc="-150" dirty="0" err="1" smtClean="0">
                <a:solidFill>
                  <a:schemeClr val="tx1"/>
                </a:solidFill>
              </a:rPr>
              <a:t>도로공사측</a:t>
            </a:r>
            <a:r>
              <a:rPr lang="ko-KR" altLang="en-US" b="1" spc="-150" dirty="0" smtClean="0">
                <a:solidFill>
                  <a:schemeClr val="tx1"/>
                </a:solidFill>
              </a:rPr>
              <a:t> 협조</a:t>
            </a:r>
            <a:r>
              <a:rPr lang="en-US" altLang="ko-KR" b="1" spc="-150" dirty="0" smtClean="0">
                <a:solidFill>
                  <a:schemeClr val="tx1"/>
                </a:solidFill>
              </a:rPr>
              <a:t>, </a:t>
            </a:r>
            <a:r>
              <a:rPr lang="ko-KR" altLang="en-US" b="1" spc="-150" dirty="0" smtClean="0">
                <a:solidFill>
                  <a:schemeClr val="tx1"/>
                </a:solidFill>
              </a:rPr>
              <a:t>합법으로 강변하는 사실상 </a:t>
            </a:r>
            <a:r>
              <a:rPr lang="ko-KR" altLang="en-US" b="1" spc="-150" dirty="0" smtClean="0">
                <a:solidFill>
                  <a:srgbClr val="FF0000"/>
                </a:solidFill>
              </a:rPr>
              <a:t>불법 </a:t>
            </a:r>
            <a:r>
              <a:rPr lang="ko-KR" altLang="en-US" b="1" spc="-150" dirty="0" err="1" smtClean="0">
                <a:solidFill>
                  <a:srgbClr val="FF0000"/>
                </a:solidFill>
              </a:rPr>
              <a:t>재임대</a:t>
            </a:r>
            <a:r>
              <a:rPr lang="ko-KR" altLang="en-US" b="1" spc="-150" dirty="0" smtClean="0">
                <a:solidFill>
                  <a:srgbClr val="FF0000"/>
                </a:solidFill>
              </a:rPr>
              <a:t> 횡행 </a:t>
            </a:r>
            <a:endParaRPr lang="ko-KR" altLang="en-US" spc="-150" dirty="0" smtClean="0">
              <a:solidFill>
                <a:srgbClr val="FF0000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ko-KR" altLang="en-US" b="1" spc="-150" dirty="0" err="1">
                <a:solidFill>
                  <a:schemeClr val="tx1"/>
                </a:solidFill>
              </a:rPr>
              <a:t>재임대</a:t>
            </a:r>
            <a:r>
              <a:rPr lang="ko-KR" altLang="en-US" b="1" spc="-150" dirty="0">
                <a:solidFill>
                  <a:schemeClr val="tx1"/>
                </a:solidFill>
              </a:rPr>
              <a:t> 매장 아니라면‘납품거래 특정약정서’존재 할 이유 </a:t>
            </a:r>
            <a:r>
              <a:rPr lang="ko-KR" altLang="en-US" b="1" spc="-150" dirty="0" smtClean="0">
                <a:solidFill>
                  <a:schemeClr val="tx1"/>
                </a:solidFill>
              </a:rPr>
              <a:t>없어</a:t>
            </a:r>
            <a:endParaRPr lang="en-US" altLang="ko-KR" b="1" spc="-150" dirty="0" smtClean="0">
              <a:solidFill>
                <a:schemeClr val="tx1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ko-KR" altLang="en-US" b="1" spc="-150" dirty="0" smtClean="0">
                <a:solidFill>
                  <a:schemeClr val="tx1"/>
                </a:solidFill>
              </a:rPr>
              <a:t>총 매출대비 </a:t>
            </a:r>
            <a:r>
              <a:rPr lang="en-US" altLang="ko-KR" b="1" spc="-150" dirty="0" smtClean="0">
                <a:solidFill>
                  <a:schemeClr val="tx1"/>
                </a:solidFill>
              </a:rPr>
              <a:t>40%</a:t>
            </a:r>
            <a:r>
              <a:rPr lang="ko-KR" altLang="en-US" b="1" spc="-150" dirty="0" smtClean="0">
                <a:solidFill>
                  <a:schemeClr val="tx1"/>
                </a:solidFill>
              </a:rPr>
              <a:t>대 </a:t>
            </a:r>
            <a:r>
              <a:rPr lang="en-US" altLang="ko-KR" b="1" spc="-150" dirty="0" smtClean="0">
                <a:solidFill>
                  <a:schemeClr val="tx1"/>
                </a:solidFill>
              </a:rPr>
              <a:t>– </a:t>
            </a:r>
            <a:r>
              <a:rPr lang="ko-KR" altLang="en-US" b="1" spc="-150" dirty="0" err="1" smtClean="0">
                <a:solidFill>
                  <a:schemeClr val="tx1"/>
                </a:solidFill>
              </a:rPr>
              <a:t>음식류는</a:t>
            </a:r>
            <a:r>
              <a:rPr lang="ko-KR" altLang="en-US" b="1" spc="-150" dirty="0" smtClean="0">
                <a:solidFill>
                  <a:schemeClr val="tx1"/>
                </a:solidFill>
              </a:rPr>
              <a:t> </a:t>
            </a:r>
            <a:r>
              <a:rPr lang="en-US" altLang="ko-KR" b="1" spc="-150" dirty="0" smtClean="0">
                <a:solidFill>
                  <a:schemeClr val="tx1"/>
                </a:solidFill>
              </a:rPr>
              <a:t>50% </a:t>
            </a:r>
            <a:r>
              <a:rPr lang="ko-KR" altLang="en-US" b="1" spc="-150" dirty="0" smtClean="0">
                <a:solidFill>
                  <a:schemeClr val="tx1"/>
                </a:solidFill>
              </a:rPr>
              <a:t>내외의</a:t>
            </a:r>
            <a:r>
              <a:rPr lang="ko-KR" altLang="en-US" b="1" spc="-150" dirty="0" smtClean="0">
                <a:solidFill>
                  <a:srgbClr val="FF0000"/>
                </a:solidFill>
              </a:rPr>
              <a:t>‘수수료 매장’</a:t>
            </a:r>
            <a:r>
              <a:rPr lang="ko-KR" altLang="en-US" b="1" spc="-150" dirty="0" smtClean="0">
                <a:solidFill>
                  <a:schemeClr val="tx1"/>
                </a:solidFill>
              </a:rPr>
              <a:t>대부분</a:t>
            </a:r>
            <a:endParaRPr lang="ko-KR" altLang="en-US" spc="-150" dirty="0" smtClean="0">
              <a:solidFill>
                <a:schemeClr val="tx1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ko-KR" altLang="en-US" b="1" spc="-300" dirty="0" smtClean="0">
                <a:solidFill>
                  <a:schemeClr val="tx1"/>
                </a:solidFill>
              </a:rPr>
              <a:t>음식을 통째로 납품하는 거래관계 </a:t>
            </a:r>
            <a:r>
              <a:rPr lang="en-US" altLang="ko-KR" b="1" spc="-300" dirty="0" smtClean="0">
                <a:solidFill>
                  <a:schemeClr val="tx1"/>
                </a:solidFill>
              </a:rPr>
              <a:t>- </a:t>
            </a:r>
            <a:r>
              <a:rPr lang="ko-KR" altLang="en-US" b="1" spc="-300" dirty="0" smtClean="0">
                <a:solidFill>
                  <a:schemeClr val="tx1"/>
                </a:solidFill>
              </a:rPr>
              <a:t>협력업체의 합법납품거래</a:t>
            </a:r>
            <a:r>
              <a:rPr lang="en-US" altLang="ko-KR" b="1" spc="-300" dirty="0" smtClean="0">
                <a:solidFill>
                  <a:schemeClr val="tx1"/>
                </a:solidFill>
              </a:rPr>
              <a:t>(??)</a:t>
            </a:r>
            <a:endParaRPr lang="ko-KR" altLang="en-US" spc="-300" dirty="0" smtClean="0">
              <a:solidFill>
                <a:schemeClr val="tx1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ko-KR" altLang="en-US" b="1" spc="-150" dirty="0" smtClean="0">
                <a:solidFill>
                  <a:schemeClr val="tx1"/>
                </a:solidFill>
              </a:rPr>
              <a:t>高수수료</a:t>
            </a:r>
            <a:r>
              <a:rPr lang="en-US" altLang="ko-KR" b="1" spc="-150" dirty="0" smtClean="0">
                <a:solidFill>
                  <a:schemeClr val="tx1"/>
                </a:solidFill>
              </a:rPr>
              <a:t>, </a:t>
            </a:r>
            <a:r>
              <a:rPr lang="ko-KR" altLang="en-US" b="1" spc="-150" dirty="0" smtClean="0">
                <a:solidFill>
                  <a:schemeClr val="tx1"/>
                </a:solidFill>
              </a:rPr>
              <a:t>휴게소</a:t>
            </a:r>
            <a:r>
              <a:rPr lang="ko-KR" altLang="en-US" b="1" spc="-150" dirty="0" smtClean="0">
                <a:solidFill>
                  <a:srgbClr val="FF0000"/>
                </a:solidFill>
              </a:rPr>
              <a:t>‘</a:t>
            </a:r>
            <a:r>
              <a:rPr lang="ko-KR" altLang="en-US" b="1" spc="-150" dirty="0" err="1" smtClean="0">
                <a:solidFill>
                  <a:srgbClr val="FF0000"/>
                </a:solidFill>
              </a:rPr>
              <a:t>상식이하의</a:t>
            </a:r>
            <a:r>
              <a:rPr lang="ko-KR" altLang="en-US" b="1" spc="-150" dirty="0" smtClean="0">
                <a:solidFill>
                  <a:srgbClr val="FF0000"/>
                </a:solidFill>
              </a:rPr>
              <a:t> 음식 수준</a:t>
            </a:r>
            <a:r>
              <a:rPr lang="en-US" altLang="ko-KR" b="1" spc="-150" dirty="0" smtClean="0">
                <a:solidFill>
                  <a:srgbClr val="FF0000"/>
                </a:solidFill>
              </a:rPr>
              <a:t>(</a:t>
            </a:r>
            <a:r>
              <a:rPr lang="ko-KR" altLang="en-US" b="1" spc="-150" dirty="0" smtClean="0">
                <a:solidFill>
                  <a:srgbClr val="FF0000"/>
                </a:solidFill>
              </a:rPr>
              <a:t>質</a:t>
            </a:r>
            <a:r>
              <a:rPr lang="en-US" altLang="ko-KR" b="1" spc="-150" dirty="0" smtClean="0">
                <a:solidFill>
                  <a:srgbClr val="FF0000"/>
                </a:solidFill>
              </a:rPr>
              <a:t>)</a:t>
            </a:r>
            <a:r>
              <a:rPr lang="ko-KR" altLang="en-US" b="1" spc="-150" dirty="0" smtClean="0">
                <a:solidFill>
                  <a:srgbClr val="FF0000"/>
                </a:solidFill>
              </a:rPr>
              <a:t>과 메뉴’</a:t>
            </a:r>
            <a:r>
              <a:rPr lang="ko-KR" altLang="en-US" b="1" spc="-150" dirty="0" smtClean="0">
                <a:solidFill>
                  <a:schemeClr val="tx1"/>
                </a:solidFill>
              </a:rPr>
              <a:t>문제 원인 </a:t>
            </a:r>
            <a:endParaRPr lang="ko-KR" altLang="en-US" spc="-150" dirty="0" smtClean="0">
              <a:solidFill>
                <a:schemeClr val="tx1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ko-KR" altLang="en-US" b="1" spc="-300" dirty="0" smtClean="0">
                <a:solidFill>
                  <a:schemeClr val="tx1"/>
                </a:solidFill>
              </a:rPr>
              <a:t>영세 수수료 </a:t>
            </a:r>
            <a:r>
              <a:rPr lang="ko-KR" altLang="en-US" b="1" spc="-300" dirty="0" err="1" smtClean="0">
                <a:solidFill>
                  <a:schemeClr val="tx1"/>
                </a:solidFill>
              </a:rPr>
              <a:t>입점업체</a:t>
            </a:r>
            <a:r>
              <a:rPr lang="en-US" altLang="ko-KR" b="1" spc="-300" dirty="0" smtClean="0">
                <a:solidFill>
                  <a:schemeClr val="tx1"/>
                </a:solidFill>
              </a:rPr>
              <a:t>,‘</a:t>
            </a:r>
            <a:r>
              <a:rPr lang="ko-KR" altLang="en-US" b="1" spc="-300" dirty="0" smtClean="0">
                <a:solidFill>
                  <a:schemeClr val="tx1"/>
                </a:solidFill>
              </a:rPr>
              <a:t>휴게소 임대업체의 생사여탈권’에 시달려</a:t>
            </a:r>
            <a:endParaRPr lang="ko-KR" altLang="en-US" spc="-300" dirty="0" smtClean="0">
              <a:solidFill>
                <a:schemeClr val="tx1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ko-KR" altLang="en-US" b="1" spc="-150" dirty="0" smtClean="0">
                <a:solidFill>
                  <a:srgbClr val="FF0000"/>
                </a:solidFill>
              </a:rPr>
              <a:t>운영업체들의‘영원한 봉’</a:t>
            </a:r>
            <a:r>
              <a:rPr lang="en-US" altLang="ko-KR" b="1" spc="-150" dirty="0" smtClean="0">
                <a:solidFill>
                  <a:schemeClr val="tx1"/>
                </a:solidFill>
              </a:rPr>
              <a:t>- </a:t>
            </a:r>
            <a:r>
              <a:rPr lang="ko-KR" altLang="en-US" b="1" spc="-150" dirty="0" smtClean="0">
                <a:solidFill>
                  <a:schemeClr val="tx1"/>
                </a:solidFill>
              </a:rPr>
              <a:t>수수료 매장 불평등 문제 혁신돼야 </a:t>
            </a:r>
            <a:endParaRPr lang="ko-KR" altLang="en-US" spc="-150" dirty="0" smtClean="0">
              <a:solidFill>
                <a:schemeClr val="tx1"/>
              </a:solidFill>
            </a:endParaRPr>
          </a:p>
          <a:p>
            <a:endParaRPr lang="ko-KR" altLang="en-US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297280" y="1340768"/>
            <a:ext cx="8496944" cy="46085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오른쪽 화살표 4"/>
          <p:cNvSpPr/>
          <p:nvPr/>
        </p:nvSpPr>
        <p:spPr>
          <a:xfrm>
            <a:off x="297280" y="6231907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835903" y="6145091"/>
            <a:ext cx="8056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운영업체 선정의 투명성과 </a:t>
            </a:r>
            <a:r>
              <a:rPr lang="ko-KR" altLang="en-US" sz="24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접근성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강화를 위한 대책 시급</a:t>
            </a:r>
            <a:endParaRPr lang="ko-KR" altLang="en-US" sz="24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357158" y="285728"/>
            <a:ext cx="8462174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spc="-150" dirty="0" smtClean="0">
                <a:latin typeface="HY헤드라인M" pitchFamily="18" charset="-127"/>
                <a:ea typeface="HY헤드라인M" pitchFamily="18" charset="-127"/>
                <a:cs typeface="+mj-cs"/>
              </a:rPr>
              <a:t>휴게소 음용수 </a:t>
            </a:r>
            <a:r>
              <a:rPr lang="en-US" altLang="ko-KR" sz="3600" spc="-150" dirty="0" smtClean="0">
                <a:latin typeface="HY헤드라인M" pitchFamily="18" charset="-127"/>
                <a:ea typeface="HY헤드라인M" pitchFamily="18" charset="-127"/>
                <a:cs typeface="+mj-cs"/>
              </a:rPr>
              <a:t>– </a:t>
            </a:r>
            <a:r>
              <a:rPr lang="en-US" altLang="ko-KR" sz="3600" spc="-15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+mj-cs"/>
              </a:rPr>
              <a:t>1</a:t>
            </a:r>
            <a:r>
              <a:rPr lang="ko-KR" altLang="en-US" sz="3600" spc="-15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+mj-cs"/>
              </a:rPr>
              <a:t>급 발암물질 비소 </a:t>
            </a:r>
            <a:r>
              <a:rPr lang="ko-KR" altLang="en-US" sz="3600" spc="-150" dirty="0" smtClean="0">
                <a:latin typeface="HY헤드라인M" pitchFamily="18" charset="-127"/>
                <a:ea typeface="HY헤드라인M" pitchFamily="18" charset="-127"/>
                <a:cs typeface="+mj-cs"/>
              </a:rPr>
              <a:t>검출  </a:t>
            </a:r>
            <a:endParaRPr kumimoji="0" lang="ko-KR" altLang="en-US" sz="3200" b="0" i="0" u="none" strike="noStrike" kern="1200" cap="none" spc="-150" normalizeH="0" baseline="0" noProof="0" dirty="0">
              <a:ln>
                <a:noFill/>
              </a:ln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1928802"/>
            <a:ext cx="8858312" cy="2399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600" dirty="0" smtClean="0">
                <a:latin typeface="HY견고딕" pitchFamily="18" charset="-127"/>
                <a:ea typeface="HY견고딕" pitchFamily="18" charset="-127"/>
              </a:rPr>
              <a:t>□ 지난 </a:t>
            </a:r>
            <a:r>
              <a:rPr lang="en-US" altLang="ko-KR" sz="2600" dirty="0" smtClean="0">
                <a:latin typeface="HY견고딕" pitchFamily="18" charset="-127"/>
                <a:ea typeface="HY견고딕" pitchFamily="18" charset="-127"/>
              </a:rPr>
              <a:t>2010</a:t>
            </a:r>
            <a:r>
              <a:rPr lang="ko-KR" altLang="en-US" sz="2600" dirty="0" smtClean="0">
                <a:latin typeface="HY견고딕" pitchFamily="18" charset="-127"/>
                <a:ea typeface="HY견고딕" pitchFamily="18" charset="-127"/>
              </a:rPr>
              <a:t>년</a:t>
            </a:r>
            <a:r>
              <a:rPr lang="en-US" altLang="ko-KR" sz="2600" dirty="0" smtClean="0">
                <a:latin typeface="HY견고딕" pitchFamily="18" charset="-127"/>
                <a:ea typeface="HY견고딕" pitchFamily="18" charset="-127"/>
              </a:rPr>
              <a:t>, 2011</a:t>
            </a:r>
            <a:r>
              <a:rPr lang="ko-KR" altLang="en-US" sz="2600" dirty="0" smtClean="0">
                <a:latin typeface="HY견고딕" pitchFamily="18" charset="-127"/>
                <a:ea typeface="HY견고딕" pitchFamily="18" charset="-127"/>
              </a:rPr>
              <a:t>년 수질검사</a:t>
            </a:r>
            <a:r>
              <a:rPr lang="en-US" altLang="ko-KR" sz="26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600" dirty="0" smtClean="0">
                <a:latin typeface="HY견고딕" pitchFamily="18" charset="-127"/>
                <a:ea typeface="HY견고딕" pitchFamily="18" charset="-127"/>
              </a:rPr>
              <a:t>대장균 및 세균 검출</a:t>
            </a:r>
            <a:endParaRPr lang="en-US" altLang="ko-KR" sz="26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600" dirty="0" smtClean="0">
                <a:latin typeface="HY견고딕" pitchFamily="18" charset="-127"/>
                <a:ea typeface="HY견고딕" pitchFamily="18" charset="-127"/>
              </a:rPr>
              <a:t>□ 올해 </a:t>
            </a:r>
            <a:r>
              <a:rPr lang="en-US" altLang="ko-KR" sz="2600" dirty="0" smtClean="0">
                <a:latin typeface="HY견고딕" pitchFamily="18" charset="-127"/>
                <a:ea typeface="HY견고딕" pitchFamily="18" charset="-127"/>
              </a:rPr>
              <a:t>8</a:t>
            </a:r>
            <a:r>
              <a:rPr lang="ko-KR" altLang="en-US" sz="2600" dirty="0" smtClean="0">
                <a:latin typeface="HY견고딕" pitchFamily="18" charset="-127"/>
                <a:ea typeface="HY견고딕" pitchFamily="18" charset="-127"/>
              </a:rPr>
              <a:t>월 수질검사</a:t>
            </a:r>
            <a:r>
              <a:rPr lang="en-US" altLang="ko-KR" sz="26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600" dirty="0" smtClean="0">
                <a:latin typeface="HY견고딕" pitchFamily="18" charset="-127"/>
                <a:ea typeface="HY견고딕" pitchFamily="18" charset="-127"/>
              </a:rPr>
              <a:t>기준치 초과 발암물질</a:t>
            </a:r>
            <a:r>
              <a:rPr lang="en-US" altLang="ko-KR" sz="26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600" dirty="0" smtClean="0">
                <a:latin typeface="HY견고딕" pitchFamily="18" charset="-127"/>
                <a:ea typeface="HY견고딕" pitchFamily="18" charset="-127"/>
              </a:rPr>
              <a:t>비소 검출</a:t>
            </a:r>
            <a:endParaRPr lang="en-US" altLang="ko-KR" sz="26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600" dirty="0" smtClean="0">
                <a:latin typeface="HY견고딕" pitchFamily="18" charset="-127"/>
                <a:ea typeface="HY견고딕" pitchFamily="18" charset="-127"/>
              </a:rPr>
              <a:t>□ 비소 </a:t>
            </a:r>
            <a:r>
              <a:rPr lang="en-US" altLang="ko-KR" sz="2600" dirty="0" smtClean="0">
                <a:latin typeface="HY견고딕" pitchFamily="18" charset="-127"/>
                <a:ea typeface="HY견고딕" pitchFamily="18" charset="-127"/>
              </a:rPr>
              <a:t>– WHO</a:t>
            </a:r>
            <a:r>
              <a:rPr lang="ko-KR" altLang="en-US" sz="2600" dirty="0" smtClean="0">
                <a:latin typeface="HY견고딕" pitchFamily="18" charset="-127"/>
                <a:ea typeface="HY견고딕" pitchFamily="18" charset="-127"/>
              </a:rPr>
              <a:t>에서 자동차 디젤엔진 배기가스와 함께</a:t>
            </a:r>
            <a:endParaRPr lang="en-US" altLang="ko-KR" sz="26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600" dirty="0" smtClean="0">
                <a:latin typeface="HY견고딕" pitchFamily="18" charset="-127"/>
                <a:ea typeface="HY견고딕" pitchFamily="18" charset="-127"/>
              </a:rPr>
              <a:t>    1</a:t>
            </a:r>
            <a:r>
              <a:rPr lang="ko-KR" altLang="en-US" sz="2600" dirty="0" smtClean="0">
                <a:latin typeface="HY견고딕" pitchFamily="18" charset="-127"/>
                <a:ea typeface="HY견고딕" pitchFamily="18" charset="-127"/>
              </a:rPr>
              <a:t>급 발암물질로 분류</a:t>
            </a:r>
            <a:endParaRPr lang="ko-KR" altLang="en-US" sz="26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42844" y="1857364"/>
            <a:ext cx="8858312" cy="264320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500034" y="5000636"/>
            <a:ext cx="35719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000100" y="4929198"/>
            <a:ext cx="7715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특별수질검사 정례화 및 철저한 관리감독 필요</a:t>
            </a:r>
            <a:endParaRPr lang="ko-KR" altLang="en-US" sz="28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41611837"/>
      </p:ext>
    </p:extLst>
  </p:cSld>
  <p:clrMapOvr>
    <a:masterClrMapping/>
  </p:clrMapOvr>
</p:sld>
</file>

<file path=ppt/theme/theme1.xml><?xml version="1.0" encoding="utf-8"?>
<a:theme xmlns:a="http://schemas.openxmlformats.org/drawingml/2006/main" name="GreenWave_BusPresentatio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23AB631-2C77-48E2-965F-5E9DD09909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GreenWave_BusPresentation</Template>
  <TotalTime>526</TotalTime>
  <Words>1616</Words>
  <Application>Microsoft Office PowerPoint</Application>
  <PresentationFormat>화면 슬라이드 쇼(4:3)</PresentationFormat>
  <Paragraphs>660</Paragraphs>
  <Slides>26</Slides>
  <Notes>0</Notes>
  <HiddenSlides>0</HiddenSlides>
  <MMClips>0</MMClips>
  <ScaleCrop>false</ScaleCrop>
  <HeadingPairs>
    <vt:vector size="6" baseType="variant">
      <vt:variant>
        <vt:lpstr>테마</vt:lpstr>
      </vt:variant>
      <vt:variant>
        <vt:i4>2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29" baseType="lpstr">
      <vt:lpstr>GreenWave_BusPresentation</vt:lpstr>
      <vt:lpstr>Custom Design</vt:lpstr>
      <vt:lpstr>워크시트</vt:lpstr>
      <vt:lpstr>2012년도 국정감사 한국도로공사 · 교통안전공단 </vt:lpstr>
      <vt:lpstr>‘빚내서 빚 갚는’ 도로공사</vt:lpstr>
      <vt:lpstr>□ 고속도로 영업소 공개경쟁입찰 비율 확대 현황</vt:lpstr>
      <vt:lpstr>퇴직자 특혜, 말로는 1년운영 실제론 계약기간초과</vt:lpstr>
      <vt:lpstr>PowerPoint 프레젠테이션</vt:lpstr>
      <vt:lpstr>PowerPoint 프레젠테이션</vt:lpstr>
      <vt:lpstr>민자휴게소, 계약조건 휴게소마다‘상이’</vt:lpstr>
      <vt:lpstr> 고속도로 휴게소 재임대(수수료 매장) 실태 점검 </vt:lpstr>
      <vt:lpstr>PowerPoint 프레젠테이션</vt:lpstr>
      <vt:lpstr>‘하이패스 통행료 미납’건수 증가</vt:lpstr>
      <vt:lpstr>하이패스 차로 「교통사고」 매년 지속 증가</vt:lpstr>
      <vt:lpstr>‘대형참사 교훈’ 잊어버린 도로공사 - 터널 소방방재시설 미비 -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화물차 교통사고  - ‘높은 치사율’</vt:lpstr>
      <vt:lpstr>PowerPoint 프레젠테이션</vt:lpstr>
      <vt:lpstr>PowerPoint 프레젠테이션</vt:lpstr>
      <vt:lpstr>‘야간사고 방지’후부반사판 부착율 저조</vt:lpstr>
      <vt:lpstr>‘자동차 불법개조’전년대비 15%증가</vt:lpstr>
      <vt:lpstr>고령운전자 교통사고 및 사망율 매년 증가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[Business Communication]</dc:title>
  <dc:creator>USER</dc:creator>
  <cp:keywords/>
  <cp:lastModifiedBy>ASSEMBLY</cp:lastModifiedBy>
  <cp:revision>96</cp:revision>
  <dcterms:created xsi:type="dcterms:W3CDTF">2012-07-05T05:30:17Z</dcterms:created>
  <dcterms:modified xsi:type="dcterms:W3CDTF">2012-10-09T02:19:21Z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TC103853799990</vt:lpwstr>
  </property>
</Properties>
</file>