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</p:sldMasterIdLst>
  <p:notesMasterIdLst>
    <p:notesMasterId r:id="rId42"/>
  </p:notesMasterIdLst>
  <p:handoutMasterIdLst>
    <p:handoutMasterId r:id="rId43"/>
  </p:handoutMasterIdLst>
  <p:sldIdLst>
    <p:sldId id="283" r:id="rId4"/>
    <p:sldId id="314" r:id="rId5"/>
    <p:sldId id="315" r:id="rId6"/>
    <p:sldId id="284" r:id="rId7"/>
    <p:sldId id="322" r:id="rId8"/>
    <p:sldId id="285" r:id="rId9"/>
    <p:sldId id="286" r:id="rId10"/>
    <p:sldId id="287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288" r:id="rId22"/>
    <p:sldId id="333" r:id="rId23"/>
    <p:sldId id="289" r:id="rId24"/>
    <p:sldId id="334" r:id="rId25"/>
    <p:sldId id="335" r:id="rId26"/>
    <p:sldId id="336" r:id="rId27"/>
    <p:sldId id="337" r:id="rId28"/>
    <p:sldId id="299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11" r:id="rId37"/>
    <p:sldId id="308" r:id="rId38"/>
    <p:sldId id="309" r:id="rId39"/>
    <p:sldId id="310" r:id="rId40"/>
    <p:sldId id="316" r:id="rId41"/>
  </p:sldIdLst>
  <p:sldSz cx="9144000" cy="6858000" type="screen4x3"/>
  <p:notesSz cx="6789738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2" autoAdjust="0"/>
    <p:restoredTop sz="93165" autoAdjust="0"/>
  </p:normalViewPr>
  <p:slideViewPr>
    <p:cSldViewPr>
      <p:cViewPr>
        <p:scale>
          <a:sx n="100" d="100"/>
          <a:sy n="100" d="100"/>
        </p:scale>
        <p:origin x="-408" y="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070" y="-84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5948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5948" y="943160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0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6514" y="1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71669-0A30-4176-BF4E-94FC231DFAAE}" type="datetimeFigureOut">
              <a:rPr lang="ko-KR" altLang="en-US" smtClean="0"/>
              <a:pPr/>
              <a:t>2012-10-15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6464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1339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6514" y="9431339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F907-5683-48E1-8893-7BDDD51CA8F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48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3F907-5683-48E1-8893-7BDDD51CA8F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3F907-5683-48E1-8893-7BDDD51CA8F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3F907-5683-48E1-8893-7BDDD51CA8F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75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3F907-5683-48E1-8893-7BDDD51CA8FF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91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3F907-5683-48E1-8893-7BDDD51CA8FF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8054975" y="0"/>
            <a:ext cx="1089025" cy="266316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5"/>
          <p:cNvSpPr>
            <a:spLocks/>
          </p:cNvSpPr>
          <p:nvPr userDrawn="1"/>
        </p:nvSpPr>
        <p:spPr bwMode="auto">
          <a:xfrm>
            <a:off x="1295400" y="5715000"/>
            <a:ext cx="6858000" cy="9144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accent2"/>
              </a:gs>
              <a:gs pos="100000">
                <a:schemeClr val="bg1">
                  <a:alpha val="3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2" name="Group 31"/>
          <p:cNvGrpSpPr/>
          <p:nvPr userDrawn="1"/>
        </p:nvGrpSpPr>
        <p:grpSpPr>
          <a:xfrm rot="10800000">
            <a:off x="0" y="4520045"/>
            <a:ext cx="2057400" cy="2337955"/>
            <a:chOff x="7467600" y="0"/>
            <a:chExt cx="1676400" cy="1905000"/>
          </a:xfrm>
        </p:grpSpPr>
        <p:sp>
          <p:nvSpPr>
            <p:cNvPr id="16" name="Teardrop 15"/>
            <p:cNvSpPr/>
            <p:nvPr userDrawn="1"/>
          </p:nvSpPr>
          <p:spPr>
            <a:xfrm>
              <a:off x="7620000" y="381000"/>
              <a:ext cx="1524000" cy="1524000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ardrop 14"/>
            <p:cNvSpPr/>
            <p:nvPr userDrawn="1"/>
          </p:nvSpPr>
          <p:spPr>
            <a:xfrm>
              <a:off x="7467600" y="0"/>
              <a:ext cx="1143000" cy="1143000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/>
            <p:cNvSpPr/>
            <p:nvPr userDrawn="1"/>
          </p:nvSpPr>
          <p:spPr>
            <a:xfrm>
              <a:off x="7772400" y="0"/>
              <a:ext cx="1371600" cy="137160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781801" y="3975905"/>
            <a:ext cx="2033178" cy="2590798"/>
            <a:chOff x="5123427" y="2586247"/>
            <a:chExt cx="3113140" cy="3966952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123427" y="2633869"/>
              <a:ext cx="1201172" cy="3890755"/>
            </a:xfrm>
            <a:custGeom>
              <a:avLst/>
              <a:gdLst/>
              <a:ahLst/>
              <a:cxnLst>
                <a:cxn ang="0">
                  <a:pos x="272" y="264"/>
                </a:cxn>
                <a:cxn ang="0">
                  <a:pos x="256" y="324"/>
                </a:cxn>
                <a:cxn ang="0">
                  <a:pos x="252" y="382"/>
                </a:cxn>
                <a:cxn ang="0">
                  <a:pos x="248" y="446"/>
                </a:cxn>
                <a:cxn ang="0">
                  <a:pos x="254" y="478"/>
                </a:cxn>
                <a:cxn ang="0">
                  <a:pos x="254" y="530"/>
                </a:cxn>
                <a:cxn ang="0">
                  <a:pos x="234" y="606"/>
                </a:cxn>
                <a:cxn ang="0">
                  <a:pos x="208" y="746"/>
                </a:cxn>
                <a:cxn ang="0">
                  <a:pos x="206" y="814"/>
                </a:cxn>
                <a:cxn ang="0">
                  <a:pos x="198" y="830"/>
                </a:cxn>
                <a:cxn ang="0">
                  <a:pos x="208" y="844"/>
                </a:cxn>
                <a:cxn ang="0">
                  <a:pos x="240" y="860"/>
                </a:cxn>
                <a:cxn ang="0">
                  <a:pos x="240" y="876"/>
                </a:cxn>
                <a:cxn ang="0">
                  <a:pos x="234" y="882"/>
                </a:cxn>
                <a:cxn ang="0">
                  <a:pos x="212" y="888"/>
                </a:cxn>
                <a:cxn ang="0">
                  <a:pos x="194" y="882"/>
                </a:cxn>
                <a:cxn ang="0">
                  <a:pos x="164" y="872"/>
                </a:cxn>
                <a:cxn ang="0">
                  <a:pos x="152" y="884"/>
                </a:cxn>
                <a:cxn ang="0">
                  <a:pos x="120" y="894"/>
                </a:cxn>
                <a:cxn ang="0">
                  <a:pos x="92" y="886"/>
                </a:cxn>
                <a:cxn ang="0">
                  <a:pos x="86" y="880"/>
                </a:cxn>
                <a:cxn ang="0">
                  <a:pos x="84" y="852"/>
                </a:cxn>
                <a:cxn ang="0">
                  <a:pos x="70" y="842"/>
                </a:cxn>
                <a:cxn ang="0">
                  <a:pos x="72" y="814"/>
                </a:cxn>
                <a:cxn ang="0">
                  <a:pos x="60" y="766"/>
                </a:cxn>
                <a:cxn ang="0">
                  <a:pos x="52" y="694"/>
                </a:cxn>
                <a:cxn ang="0">
                  <a:pos x="50" y="626"/>
                </a:cxn>
                <a:cxn ang="0">
                  <a:pos x="50" y="500"/>
                </a:cxn>
                <a:cxn ang="0">
                  <a:pos x="42" y="432"/>
                </a:cxn>
                <a:cxn ang="0">
                  <a:pos x="36" y="422"/>
                </a:cxn>
                <a:cxn ang="0">
                  <a:pos x="42" y="414"/>
                </a:cxn>
                <a:cxn ang="0">
                  <a:pos x="36" y="406"/>
                </a:cxn>
                <a:cxn ang="0">
                  <a:pos x="24" y="392"/>
                </a:cxn>
                <a:cxn ang="0">
                  <a:pos x="12" y="366"/>
                </a:cxn>
                <a:cxn ang="0">
                  <a:pos x="4" y="338"/>
                </a:cxn>
                <a:cxn ang="0">
                  <a:pos x="4" y="272"/>
                </a:cxn>
                <a:cxn ang="0">
                  <a:pos x="30" y="186"/>
                </a:cxn>
                <a:cxn ang="0">
                  <a:pos x="66" y="142"/>
                </a:cxn>
                <a:cxn ang="0">
                  <a:pos x="114" y="128"/>
                </a:cxn>
                <a:cxn ang="0">
                  <a:pos x="128" y="126"/>
                </a:cxn>
                <a:cxn ang="0">
                  <a:pos x="142" y="128"/>
                </a:cxn>
                <a:cxn ang="0">
                  <a:pos x="152" y="100"/>
                </a:cxn>
                <a:cxn ang="0">
                  <a:pos x="146" y="88"/>
                </a:cxn>
                <a:cxn ang="0">
                  <a:pos x="146" y="72"/>
                </a:cxn>
                <a:cxn ang="0">
                  <a:pos x="152" y="60"/>
                </a:cxn>
                <a:cxn ang="0">
                  <a:pos x="144" y="42"/>
                </a:cxn>
                <a:cxn ang="0">
                  <a:pos x="146" y="34"/>
                </a:cxn>
                <a:cxn ang="0">
                  <a:pos x="168" y="8"/>
                </a:cxn>
                <a:cxn ang="0">
                  <a:pos x="186" y="4"/>
                </a:cxn>
                <a:cxn ang="0">
                  <a:pos x="192" y="2"/>
                </a:cxn>
                <a:cxn ang="0">
                  <a:pos x="220" y="6"/>
                </a:cxn>
                <a:cxn ang="0">
                  <a:pos x="232" y="16"/>
                </a:cxn>
                <a:cxn ang="0">
                  <a:pos x="248" y="38"/>
                </a:cxn>
                <a:cxn ang="0">
                  <a:pos x="250" y="64"/>
                </a:cxn>
                <a:cxn ang="0">
                  <a:pos x="240" y="70"/>
                </a:cxn>
                <a:cxn ang="0">
                  <a:pos x="232" y="88"/>
                </a:cxn>
                <a:cxn ang="0">
                  <a:pos x="214" y="128"/>
                </a:cxn>
                <a:cxn ang="0">
                  <a:pos x="220" y="150"/>
                </a:cxn>
                <a:cxn ang="0">
                  <a:pos x="256" y="172"/>
                </a:cxn>
                <a:cxn ang="0">
                  <a:pos x="276" y="216"/>
                </a:cxn>
              </a:cxnLst>
              <a:rect l="0" t="0" r="r" b="b"/>
              <a:pathLst>
                <a:path w="276" h="894">
                  <a:moveTo>
                    <a:pt x="276" y="216"/>
                  </a:moveTo>
                  <a:lnTo>
                    <a:pt x="276" y="216"/>
                  </a:lnTo>
                  <a:lnTo>
                    <a:pt x="272" y="264"/>
                  </a:lnTo>
                  <a:lnTo>
                    <a:pt x="272" y="264"/>
                  </a:lnTo>
                  <a:lnTo>
                    <a:pt x="256" y="324"/>
                  </a:lnTo>
                  <a:lnTo>
                    <a:pt x="256" y="324"/>
                  </a:lnTo>
                  <a:lnTo>
                    <a:pt x="252" y="346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406"/>
                  </a:lnTo>
                  <a:lnTo>
                    <a:pt x="252" y="426"/>
                  </a:lnTo>
                  <a:lnTo>
                    <a:pt x="248" y="446"/>
                  </a:lnTo>
                  <a:lnTo>
                    <a:pt x="248" y="446"/>
                  </a:lnTo>
                  <a:lnTo>
                    <a:pt x="254" y="478"/>
                  </a:lnTo>
                  <a:lnTo>
                    <a:pt x="254" y="478"/>
                  </a:lnTo>
                  <a:lnTo>
                    <a:pt x="256" y="506"/>
                  </a:lnTo>
                  <a:lnTo>
                    <a:pt x="254" y="530"/>
                  </a:lnTo>
                  <a:lnTo>
                    <a:pt x="254" y="530"/>
                  </a:lnTo>
                  <a:lnTo>
                    <a:pt x="240" y="584"/>
                  </a:lnTo>
                  <a:lnTo>
                    <a:pt x="240" y="584"/>
                  </a:lnTo>
                  <a:lnTo>
                    <a:pt x="234" y="606"/>
                  </a:lnTo>
                  <a:lnTo>
                    <a:pt x="224" y="658"/>
                  </a:lnTo>
                  <a:lnTo>
                    <a:pt x="224" y="658"/>
                  </a:lnTo>
                  <a:lnTo>
                    <a:pt x="208" y="746"/>
                  </a:lnTo>
                  <a:lnTo>
                    <a:pt x="208" y="746"/>
                  </a:lnTo>
                  <a:lnTo>
                    <a:pt x="206" y="772"/>
                  </a:lnTo>
                  <a:lnTo>
                    <a:pt x="206" y="814"/>
                  </a:lnTo>
                  <a:lnTo>
                    <a:pt x="196" y="822"/>
                  </a:lnTo>
                  <a:lnTo>
                    <a:pt x="196" y="822"/>
                  </a:lnTo>
                  <a:lnTo>
                    <a:pt x="198" y="830"/>
                  </a:lnTo>
                  <a:lnTo>
                    <a:pt x="200" y="836"/>
                  </a:lnTo>
                  <a:lnTo>
                    <a:pt x="200" y="836"/>
                  </a:lnTo>
                  <a:lnTo>
                    <a:pt x="208" y="844"/>
                  </a:lnTo>
                  <a:lnTo>
                    <a:pt x="218" y="852"/>
                  </a:lnTo>
                  <a:lnTo>
                    <a:pt x="218" y="852"/>
                  </a:lnTo>
                  <a:lnTo>
                    <a:pt x="240" y="860"/>
                  </a:lnTo>
                  <a:lnTo>
                    <a:pt x="240" y="860"/>
                  </a:lnTo>
                  <a:lnTo>
                    <a:pt x="242" y="868"/>
                  </a:lnTo>
                  <a:lnTo>
                    <a:pt x="240" y="876"/>
                  </a:lnTo>
                  <a:lnTo>
                    <a:pt x="240" y="876"/>
                  </a:lnTo>
                  <a:lnTo>
                    <a:pt x="238" y="880"/>
                  </a:lnTo>
                  <a:lnTo>
                    <a:pt x="234" y="882"/>
                  </a:lnTo>
                  <a:lnTo>
                    <a:pt x="220" y="886"/>
                  </a:lnTo>
                  <a:lnTo>
                    <a:pt x="220" y="886"/>
                  </a:lnTo>
                  <a:lnTo>
                    <a:pt x="212" y="888"/>
                  </a:lnTo>
                  <a:lnTo>
                    <a:pt x="204" y="886"/>
                  </a:lnTo>
                  <a:lnTo>
                    <a:pt x="204" y="886"/>
                  </a:lnTo>
                  <a:lnTo>
                    <a:pt x="194" y="882"/>
                  </a:lnTo>
                  <a:lnTo>
                    <a:pt x="184" y="880"/>
                  </a:lnTo>
                  <a:lnTo>
                    <a:pt x="184" y="880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52" y="870"/>
                  </a:lnTo>
                  <a:lnTo>
                    <a:pt x="152" y="884"/>
                  </a:lnTo>
                  <a:lnTo>
                    <a:pt x="148" y="894"/>
                  </a:lnTo>
                  <a:lnTo>
                    <a:pt x="148" y="894"/>
                  </a:lnTo>
                  <a:lnTo>
                    <a:pt x="120" y="894"/>
                  </a:lnTo>
                  <a:lnTo>
                    <a:pt x="120" y="894"/>
                  </a:lnTo>
                  <a:lnTo>
                    <a:pt x="108" y="892"/>
                  </a:lnTo>
                  <a:lnTo>
                    <a:pt x="92" y="886"/>
                  </a:lnTo>
                  <a:lnTo>
                    <a:pt x="92" y="886"/>
                  </a:lnTo>
                  <a:lnTo>
                    <a:pt x="88" y="884"/>
                  </a:lnTo>
                  <a:lnTo>
                    <a:pt x="86" y="880"/>
                  </a:lnTo>
                  <a:lnTo>
                    <a:pt x="84" y="874"/>
                  </a:lnTo>
                  <a:lnTo>
                    <a:pt x="84" y="866"/>
                  </a:lnTo>
                  <a:lnTo>
                    <a:pt x="84" y="852"/>
                  </a:lnTo>
                  <a:lnTo>
                    <a:pt x="84" y="852"/>
                  </a:lnTo>
                  <a:lnTo>
                    <a:pt x="74" y="848"/>
                  </a:lnTo>
                  <a:lnTo>
                    <a:pt x="70" y="842"/>
                  </a:lnTo>
                  <a:lnTo>
                    <a:pt x="70" y="842"/>
                  </a:lnTo>
                  <a:lnTo>
                    <a:pt x="72" y="838"/>
                  </a:lnTo>
                  <a:lnTo>
                    <a:pt x="72" y="814"/>
                  </a:lnTo>
                  <a:lnTo>
                    <a:pt x="72" y="814"/>
                  </a:lnTo>
                  <a:lnTo>
                    <a:pt x="60" y="766"/>
                  </a:lnTo>
                  <a:lnTo>
                    <a:pt x="60" y="766"/>
                  </a:lnTo>
                  <a:lnTo>
                    <a:pt x="56" y="754"/>
                  </a:lnTo>
                  <a:lnTo>
                    <a:pt x="54" y="738"/>
                  </a:lnTo>
                  <a:lnTo>
                    <a:pt x="52" y="694"/>
                  </a:lnTo>
                  <a:lnTo>
                    <a:pt x="52" y="694"/>
                  </a:lnTo>
                  <a:lnTo>
                    <a:pt x="50" y="626"/>
                  </a:lnTo>
                  <a:lnTo>
                    <a:pt x="50" y="626"/>
                  </a:lnTo>
                  <a:lnTo>
                    <a:pt x="50" y="538"/>
                  </a:lnTo>
                  <a:lnTo>
                    <a:pt x="50" y="538"/>
                  </a:lnTo>
                  <a:lnTo>
                    <a:pt x="50" y="500"/>
                  </a:lnTo>
                  <a:lnTo>
                    <a:pt x="56" y="448"/>
                  </a:lnTo>
                  <a:lnTo>
                    <a:pt x="56" y="448"/>
                  </a:lnTo>
                  <a:lnTo>
                    <a:pt x="42" y="432"/>
                  </a:lnTo>
                  <a:lnTo>
                    <a:pt x="42" y="432"/>
                  </a:lnTo>
                  <a:lnTo>
                    <a:pt x="38" y="424"/>
                  </a:lnTo>
                  <a:lnTo>
                    <a:pt x="36" y="422"/>
                  </a:lnTo>
                  <a:lnTo>
                    <a:pt x="38" y="418"/>
                  </a:lnTo>
                  <a:lnTo>
                    <a:pt x="38" y="418"/>
                  </a:lnTo>
                  <a:lnTo>
                    <a:pt x="42" y="414"/>
                  </a:lnTo>
                  <a:lnTo>
                    <a:pt x="42" y="414"/>
                  </a:lnTo>
                  <a:lnTo>
                    <a:pt x="40" y="410"/>
                  </a:lnTo>
                  <a:lnTo>
                    <a:pt x="36" y="406"/>
                  </a:lnTo>
                  <a:lnTo>
                    <a:pt x="36" y="406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18" y="382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4" y="338"/>
                  </a:lnTo>
                  <a:lnTo>
                    <a:pt x="0" y="322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30" y="186"/>
                  </a:lnTo>
                  <a:lnTo>
                    <a:pt x="40" y="168"/>
                  </a:lnTo>
                  <a:lnTo>
                    <a:pt x="52" y="15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86" y="138"/>
                  </a:lnTo>
                  <a:lnTo>
                    <a:pt x="114" y="128"/>
                  </a:lnTo>
                  <a:lnTo>
                    <a:pt x="114" y="128"/>
                  </a:lnTo>
                  <a:lnTo>
                    <a:pt x="120" y="126"/>
                  </a:lnTo>
                  <a:lnTo>
                    <a:pt x="128" y="126"/>
                  </a:lnTo>
                  <a:lnTo>
                    <a:pt x="134" y="126"/>
                  </a:lnTo>
                  <a:lnTo>
                    <a:pt x="142" y="128"/>
                  </a:lnTo>
                  <a:lnTo>
                    <a:pt x="142" y="128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52" y="100"/>
                  </a:lnTo>
                  <a:lnTo>
                    <a:pt x="150" y="92"/>
                  </a:lnTo>
                  <a:lnTo>
                    <a:pt x="150" y="92"/>
                  </a:lnTo>
                  <a:lnTo>
                    <a:pt x="146" y="88"/>
                  </a:lnTo>
                  <a:lnTo>
                    <a:pt x="146" y="82"/>
                  </a:lnTo>
                  <a:lnTo>
                    <a:pt x="146" y="82"/>
                  </a:lnTo>
                  <a:lnTo>
                    <a:pt x="146" y="72"/>
                  </a:lnTo>
                  <a:lnTo>
                    <a:pt x="148" y="64"/>
                  </a:lnTo>
                  <a:lnTo>
                    <a:pt x="148" y="64"/>
                  </a:lnTo>
                  <a:lnTo>
                    <a:pt x="152" y="60"/>
                  </a:lnTo>
                  <a:lnTo>
                    <a:pt x="152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38"/>
                  </a:lnTo>
                  <a:lnTo>
                    <a:pt x="146" y="34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68" y="8"/>
                  </a:lnTo>
                  <a:lnTo>
                    <a:pt x="168" y="8"/>
                  </a:lnTo>
                  <a:lnTo>
                    <a:pt x="178" y="4"/>
                  </a:lnTo>
                  <a:lnTo>
                    <a:pt x="186" y="4"/>
                  </a:lnTo>
                  <a:lnTo>
                    <a:pt x="186" y="4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8"/>
                  </a:lnTo>
                  <a:lnTo>
                    <a:pt x="232" y="16"/>
                  </a:lnTo>
                  <a:lnTo>
                    <a:pt x="240" y="26"/>
                  </a:lnTo>
                  <a:lnTo>
                    <a:pt x="248" y="38"/>
                  </a:lnTo>
                  <a:lnTo>
                    <a:pt x="248" y="38"/>
                  </a:lnTo>
                  <a:lnTo>
                    <a:pt x="250" y="48"/>
                  </a:lnTo>
                  <a:lnTo>
                    <a:pt x="252" y="56"/>
                  </a:lnTo>
                  <a:lnTo>
                    <a:pt x="250" y="64"/>
                  </a:lnTo>
                  <a:lnTo>
                    <a:pt x="244" y="68"/>
                  </a:lnTo>
                  <a:lnTo>
                    <a:pt x="244" y="68"/>
                  </a:lnTo>
                  <a:lnTo>
                    <a:pt x="240" y="70"/>
                  </a:lnTo>
                  <a:lnTo>
                    <a:pt x="238" y="72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32" y="98"/>
                  </a:lnTo>
                  <a:lnTo>
                    <a:pt x="230" y="110"/>
                  </a:lnTo>
                  <a:lnTo>
                    <a:pt x="214" y="128"/>
                  </a:lnTo>
                  <a:lnTo>
                    <a:pt x="214" y="128"/>
                  </a:lnTo>
                  <a:lnTo>
                    <a:pt x="208" y="140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6" y="216"/>
                  </a:lnTo>
                  <a:lnTo>
                    <a:pt x="276" y="21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6705599" y="2586247"/>
              <a:ext cx="1096722" cy="3890753"/>
            </a:xfrm>
            <a:custGeom>
              <a:avLst/>
              <a:gdLst/>
              <a:ahLst/>
              <a:cxnLst>
                <a:cxn ang="0">
                  <a:pos x="252" y="290"/>
                </a:cxn>
                <a:cxn ang="0">
                  <a:pos x="236" y="342"/>
                </a:cxn>
                <a:cxn ang="0">
                  <a:pos x="230" y="392"/>
                </a:cxn>
                <a:cxn ang="0">
                  <a:pos x="232" y="444"/>
                </a:cxn>
                <a:cxn ang="0">
                  <a:pos x="232" y="484"/>
                </a:cxn>
                <a:cxn ang="0">
                  <a:pos x="216" y="588"/>
                </a:cxn>
                <a:cxn ang="0">
                  <a:pos x="212" y="646"/>
                </a:cxn>
                <a:cxn ang="0">
                  <a:pos x="220" y="722"/>
                </a:cxn>
                <a:cxn ang="0">
                  <a:pos x="222" y="794"/>
                </a:cxn>
                <a:cxn ang="0">
                  <a:pos x="212" y="836"/>
                </a:cxn>
                <a:cxn ang="0">
                  <a:pos x="222" y="866"/>
                </a:cxn>
                <a:cxn ang="0">
                  <a:pos x="220" y="888"/>
                </a:cxn>
                <a:cxn ang="0">
                  <a:pos x="208" y="894"/>
                </a:cxn>
                <a:cxn ang="0">
                  <a:pos x="182" y="890"/>
                </a:cxn>
                <a:cxn ang="0">
                  <a:pos x="176" y="850"/>
                </a:cxn>
                <a:cxn ang="0">
                  <a:pos x="158" y="828"/>
                </a:cxn>
                <a:cxn ang="0">
                  <a:pos x="154" y="728"/>
                </a:cxn>
                <a:cxn ang="0">
                  <a:pos x="150" y="706"/>
                </a:cxn>
                <a:cxn ang="0">
                  <a:pos x="120" y="540"/>
                </a:cxn>
                <a:cxn ang="0">
                  <a:pos x="108" y="686"/>
                </a:cxn>
                <a:cxn ang="0">
                  <a:pos x="108" y="820"/>
                </a:cxn>
                <a:cxn ang="0">
                  <a:pos x="80" y="866"/>
                </a:cxn>
                <a:cxn ang="0">
                  <a:pos x="66" y="882"/>
                </a:cxn>
                <a:cxn ang="0">
                  <a:pos x="22" y="884"/>
                </a:cxn>
                <a:cxn ang="0">
                  <a:pos x="12" y="878"/>
                </a:cxn>
                <a:cxn ang="0">
                  <a:pos x="26" y="862"/>
                </a:cxn>
                <a:cxn ang="0">
                  <a:pos x="50" y="810"/>
                </a:cxn>
                <a:cxn ang="0">
                  <a:pos x="48" y="778"/>
                </a:cxn>
                <a:cxn ang="0">
                  <a:pos x="52" y="734"/>
                </a:cxn>
                <a:cxn ang="0">
                  <a:pos x="48" y="712"/>
                </a:cxn>
                <a:cxn ang="0">
                  <a:pos x="52" y="628"/>
                </a:cxn>
                <a:cxn ang="0">
                  <a:pos x="46" y="598"/>
                </a:cxn>
                <a:cxn ang="0">
                  <a:pos x="22" y="478"/>
                </a:cxn>
                <a:cxn ang="0">
                  <a:pos x="22" y="358"/>
                </a:cxn>
                <a:cxn ang="0">
                  <a:pos x="0" y="276"/>
                </a:cxn>
                <a:cxn ang="0">
                  <a:pos x="4" y="244"/>
                </a:cxn>
                <a:cxn ang="0">
                  <a:pos x="18" y="198"/>
                </a:cxn>
                <a:cxn ang="0">
                  <a:pos x="22" y="166"/>
                </a:cxn>
                <a:cxn ang="0">
                  <a:pos x="34" y="152"/>
                </a:cxn>
                <a:cxn ang="0">
                  <a:pos x="68" y="142"/>
                </a:cxn>
                <a:cxn ang="0">
                  <a:pos x="100" y="124"/>
                </a:cxn>
                <a:cxn ang="0">
                  <a:pos x="104" y="92"/>
                </a:cxn>
                <a:cxn ang="0">
                  <a:pos x="100" y="78"/>
                </a:cxn>
                <a:cxn ang="0">
                  <a:pos x="94" y="48"/>
                </a:cxn>
                <a:cxn ang="0">
                  <a:pos x="106" y="12"/>
                </a:cxn>
                <a:cxn ang="0">
                  <a:pos x="134" y="0"/>
                </a:cxn>
                <a:cxn ang="0">
                  <a:pos x="156" y="4"/>
                </a:cxn>
                <a:cxn ang="0">
                  <a:pos x="172" y="14"/>
                </a:cxn>
                <a:cxn ang="0">
                  <a:pos x="178" y="26"/>
                </a:cxn>
                <a:cxn ang="0">
                  <a:pos x="174" y="48"/>
                </a:cxn>
                <a:cxn ang="0">
                  <a:pos x="172" y="76"/>
                </a:cxn>
                <a:cxn ang="0">
                  <a:pos x="166" y="110"/>
                </a:cxn>
                <a:cxn ang="0">
                  <a:pos x="182" y="128"/>
                </a:cxn>
                <a:cxn ang="0">
                  <a:pos x="216" y="148"/>
                </a:cxn>
                <a:cxn ang="0">
                  <a:pos x="244" y="166"/>
                </a:cxn>
              </a:cxnLst>
              <a:rect l="0" t="0" r="r" b="b"/>
              <a:pathLst>
                <a:path w="252" h="894">
                  <a:moveTo>
                    <a:pt x="252" y="262"/>
                  </a:moveTo>
                  <a:lnTo>
                    <a:pt x="252" y="262"/>
                  </a:lnTo>
                  <a:lnTo>
                    <a:pt x="252" y="290"/>
                  </a:lnTo>
                  <a:lnTo>
                    <a:pt x="250" y="310"/>
                  </a:lnTo>
                  <a:lnTo>
                    <a:pt x="250" y="310"/>
                  </a:lnTo>
                  <a:lnTo>
                    <a:pt x="236" y="342"/>
                  </a:lnTo>
                  <a:lnTo>
                    <a:pt x="236" y="342"/>
                  </a:lnTo>
                  <a:lnTo>
                    <a:pt x="228" y="360"/>
                  </a:lnTo>
                  <a:lnTo>
                    <a:pt x="230" y="392"/>
                  </a:lnTo>
                  <a:lnTo>
                    <a:pt x="230" y="392"/>
                  </a:lnTo>
                  <a:lnTo>
                    <a:pt x="232" y="444"/>
                  </a:lnTo>
                  <a:lnTo>
                    <a:pt x="232" y="444"/>
                  </a:lnTo>
                  <a:lnTo>
                    <a:pt x="234" y="456"/>
                  </a:lnTo>
                  <a:lnTo>
                    <a:pt x="238" y="478"/>
                  </a:lnTo>
                  <a:lnTo>
                    <a:pt x="232" y="484"/>
                  </a:lnTo>
                  <a:lnTo>
                    <a:pt x="222" y="490"/>
                  </a:lnTo>
                  <a:lnTo>
                    <a:pt x="222" y="490"/>
                  </a:lnTo>
                  <a:lnTo>
                    <a:pt x="216" y="588"/>
                  </a:lnTo>
                  <a:lnTo>
                    <a:pt x="216" y="588"/>
                  </a:lnTo>
                  <a:lnTo>
                    <a:pt x="212" y="646"/>
                  </a:lnTo>
                  <a:lnTo>
                    <a:pt x="212" y="646"/>
                  </a:lnTo>
                  <a:lnTo>
                    <a:pt x="218" y="694"/>
                  </a:lnTo>
                  <a:lnTo>
                    <a:pt x="220" y="722"/>
                  </a:lnTo>
                  <a:lnTo>
                    <a:pt x="220" y="722"/>
                  </a:lnTo>
                  <a:lnTo>
                    <a:pt x="222" y="770"/>
                  </a:lnTo>
                  <a:lnTo>
                    <a:pt x="222" y="794"/>
                  </a:lnTo>
                  <a:lnTo>
                    <a:pt x="222" y="794"/>
                  </a:lnTo>
                  <a:lnTo>
                    <a:pt x="224" y="828"/>
                  </a:lnTo>
                  <a:lnTo>
                    <a:pt x="212" y="836"/>
                  </a:lnTo>
                  <a:lnTo>
                    <a:pt x="212" y="836"/>
                  </a:lnTo>
                  <a:lnTo>
                    <a:pt x="220" y="856"/>
                  </a:lnTo>
                  <a:lnTo>
                    <a:pt x="220" y="856"/>
                  </a:lnTo>
                  <a:lnTo>
                    <a:pt x="222" y="866"/>
                  </a:lnTo>
                  <a:lnTo>
                    <a:pt x="222" y="884"/>
                  </a:lnTo>
                  <a:lnTo>
                    <a:pt x="222" y="884"/>
                  </a:lnTo>
                  <a:lnTo>
                    <a:pt x="220" y="888"/>
                  </a:lnTo>
                  <a:lnTo>
                    <a:pt x="218" y="892"/>
                  </a:lnTo>
                  <a:lnTo>
                    <a:pt x="214" y="892"/>
                  </a:lnTo>
                  <a:lnTo>
                    <a:pt x="208" y="894"/>
                  </a:lnTo>
                  <a:lnTo>
                    <a:pt x="208" y="894"/>
                  </a:lnTo>
                  <a:lnTo>
                    <a:pt x="196" y="892"/>
                  </a:lnTo>
                  <a:lnTo>
                    <a:pt x="182" y="890"/>
                  </a:lnTo>
                  <a:lnTo>
                    <a:pt x="182" y="890"/>
                  </a:lnTo>
                  <a:lnTo>
                    <a:pt x="176" y="876"/>
                  </a:lnTo>
                  <a:lnTo>
                    <a:pt x="176" y="850"/>
                  </a:lnTo>
                  <a:lnTo>
                    <a:pt x="176" y="850"/>
                  </a:lnTo>
                  <a:lnTo>
                    <a:pt x="174" y="836"/>
                  </a:lnTo>
                  <a:lnTo>
                    <a:pt x="158" y="828"/>
                  </a:lnTo>
                  <a:lnTo>
                    <a:pt x="158" y="746"/>
                  </a:lnTo>
                  <a:lnTo>
                    <a:pt x="158" y="746"/>
                  </a:lnTo>
                  <a:lnTo>
                    <a:pt x="154" y="728"/>
                  </a:lnTo>
                  <a:lnTo>
                    <a:pt x="154" y="728"/>
                  </a:lnTo>
                  <a:lnTo>
                    <a:pt x="150" y="706"/>
                  </a:lnTo>
                  <a:lnTo>
                    <a:pt x="150" y="706"/>
                  </a:lnTo>
                  <a:lnTo>
                    <a:pt x="146" y="648"/>
                  </a:lnTo>
                  <a:lnTo>
                    <a:pt x="134" y="586"/>
                  </a:lnTo>
                  <a:lnTo>
                    <a:pt x="120" y="540"/>
                  </a:lnTo>
                  <a:lnTo>
                    <a:pt x="108" y="652"/>
                  </a:lnTo>
                  <a:lnTo>
                    <a:pt x="108" y="652"/>
                  </a:lnTo>
                  <a:lnTo>
                    <a:pt x="108" y="686"/>
                  </a:lnTo>
                  <a:lnTo>
                    <a:pt x="108" y="686"/>
                  </a:lnTo>
                  <a:lnTo>
                    <a:pt x="106" y="768"/>
                  </a:lnTo>
                  <a:lnTo>
                    <a:pt x="108" y="820"/>
                  </a:lnTo>
                  <a:lnTo>
                    <a:pt x="100" y="830"/>
                  </a:lnTo>
                  <a:lnTo>
                    <a:pt x="100" y="860"/>
                  </a:lnTo>
                  <a:lnTo>
                    <a:pt x="80" y="866"/>
                  </a:lnTo>
                  <a:lnTo>
                    <a:pt x="70" y="86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42" y="884"/>
                  </a:lnTo>
                  <a:lnTo>
                    <a:pt x="42" y="884"/>
                  </a:lnTo>
                  <a:lnTo>
                    <a:pt x="22" y="884"/>
                  </a:lnTo>
                  <a:lnTo>
                    <a:pt x="16" y="882"/>
                  </a:lnTo>
                  <a:lnTo>
                    <a:pt x="12" y="878"/>
                  </a:lnTo>
                  <a:lnTo>
                    <a:pt x="12" y="878"/>
                  </a:lnTo>
                  <a:lnTo>
                    <a:pt x="10" y="874"/>
                  </a:lnTo>
                  <a:lnTo>
                    <a:pt x="12" y="868"/>
                  </a:lnTo>
                  <a:lnTo>
                    <a:pt x="26" y="862"/>
                  </a:lnTo>
                  <a:lnTo>
                    <a:pt x="52" y="824"/>
                  </a:lnTo>
                  <a:lnTo>
                    <a:pt x="50" y="810"/>
                  </a:lnTo>
                  <a:lnTo>
                    <a:pt x="50" y="810"/>
                  </a:lnTo>
                  <a:lnTo>
                    <a:pt x="48" y="792"/>
                  </a:lnTo>
                  <a:lnTo>
                    <a:pt x="48" y="778"/>
                  </a:lnTo>
                  <a:lnTo>
                    <a:pt x="48" y="778"/>
                  </a:lnTo>
                  <a:lnTo>
                    <a:pt x="48" y="754"/>
                  </a:lnTo>
                  <a:lnTo>
                    <a:pt x="48" y="754"/>
                  </a:lnTo>
                  <a:lnTo>
                    <a:pt x="52" y="734"/>
                  </a:lnTo>
                  <a:lnTo>
                    <a:pt x="52" y="734"/>
                  </a:lnTo>
                  <a:lnTo>
                    <a:pt x="48" y="712"/>
                  </a:lnTo>
                  <a:lnTo>
                    <a:pt x="48" y="712"/>
                  </a:lnTo>
                  <a:lnTo>
                    <a:pt x="48" y="684"/>
                  </a:lnTo>
                  <a:lnTo>
                    <a:pt x="48" y="684"/>
                  </a:lnTo>
                  <a:lnTo>
                    <a:pt x="52" y="628"/>
                  </a:lnTo>
                  <a:lnTo>
                    <a:pt x="52" y="628"/>
                  </a:lnTo>
                  <a:lnTo>
                    <a:pt x="48" y="614"/>
                  </a:lnTo>
                  <a:lnTo>
                    <a:pt x="46" y="598"/>
                  </a:lnTo>
                  <a:lnTo>
                    <a:pt x="46" y="598"/>
                  </a:lnTo>
                  <a:lnTo>
                    <a:pt x="40" y="484"/>
                  </a:lnTo>
                  <a:lnTo>
                    <a:pt x="22" y="478"/>
                  </a:lnTo>
                  <a:lnTo>
                    <a:pt x="28" y="372"/>
                  </a:lnTo>
                  <a:lnTo>
                    <a:pt x="22" y="358"/>
                  </a:lnTo>
                  <a:lnTo>
                    <a:pt x="22" y="358"/>
                  </a:lnTo>
                  <a:lnTo>
                    <a:pt x="8" y="312"/>
                  </a:lnTo>
                  <a:lnTo>
                    <a:pt x="8" y="312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2" y="254"/>
                  </a:lnTo>
                  <a:lnTo>
                    <a:pt x="4" y="244"/>
                  </a:lnTo>
                  <a:lnTo>
                    <a:pt x="8" y="236"/>
                  </a:lnTo>
                  <a:lnTo>
                    <a:pt x="8" y="236"/>
                  </a:lnTo>
                  <a:lnTo>
                    <a:pt x="18" y="198"/>
                  </a:lnTo>
                  <a:lnTo>
                    <a:pt x="18" y="198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34" y="152"/>
                  </a:lnTo>
                  <a:lnTo>
                    <a:pt x="40" y="148"/>
                  </a:lnTo>
                  <a:lnTo>
                    <a:pt x="46" y="146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80" y="138"/>
                  </a:lnTo>
                  <a:lnTo>
                    <a:pt x="100" y="124"/>
                  </a:lnTo>
                  <a:lnTo>
                    <a:pt x="104" y="110"/>
                  </a:lnTo>
                  <a:lnTo>
                    <a:pt x="104" y="110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94" y="54"/>
                  </a:lnTo>
                  <a:lnTo>
                    <a:pt x="94" y="54"/>
                  </a:lnTo>
                  <a:lnTo>
                    <a:pt x="94" y="48"/>
                  </a:lnTo>
                  <a:lnTo>
                    <a:pt x="94" y="42"/>
                  </a:lnTo>
                  <a:lnTo>
                    <a:pt x="100" y="2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22" y="4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46" y="0"/>
                  </a:lnTo>
                  <a:lnTo>
                    <a:pt x="156" y="4"/>
                  </a:lnTo>
                  <a:lnTo>
                    <a:pt x="164" y="8"/>
                  </a:lnTo>
                  <a:lnTo>
                    <a:pt x="172" y="14"/>
                  </a:lnTo>
                  <a:lnTo>
                    <a:pt x="172" y="14"/>
                  </a:lnTo>
                  <a:lnTo>
                    <a:pt x="176" y="18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98"/>
                  </a:lnTo>
                  <a:lnTo>
                    <a:pt x="166" y="110"/>
                  </a:lnTo>
                  <a:lnTo>
                    <a:pt x="166" y="110"/>
                  </a:lnTo>
                  <a:lnTo>
                    <a:pt x="174" y="122"/>
                  </a:lnTo>
                  <a:lnTo>
                    <a:pt x="178" y="126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96" y="138"/>
                  </a:lnTo>
                  <a:lnTo>
                    <a:pt x="216" y="148"/>
                  </a:lnTo>
                  <a:lnTo>
                    <a:pt x="216" y="148"/>
                  </a:lnTo>
                  <a:lnTo>
                    <a:pt x="224" y="154"/>
                  </a:lnTo>
                  <a:lnTo>
                    <a:pt x="244" y="166"/>
                  </a:lnTo>
                  <a:lnTo>
                    <a:pt x="252" y="216"/>
                  </a:lnTo>
                  <a:lnTo>
                    <a:pt x="252" y="26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EditPoints="1"/>
            </p:cNvSpPr>
            <p:nvPr userDrawn="1"/>
          </p:nvSpPr>
          <p:spPr bwMode="auto">
            <a:xfrm>
              <a:off x="5966634" y="2908500"/>
              <a:ext cx="1541046" cy="3644699"/>
            </a:xfrm>
            <a:custGeom>
              <a:avLst/>
              <a:gdLst/>
              <a:ahLst/>
              <a:cxnLst>
                <a:cxn ang="0">
                  <a:pos x="60" y="20"/>
                </a:cxn>
                <a:cxn ang="0">
                  <a:pos x="86" y="0"/>
                </a:cxn>
                <a:cxn ang="0">
                  <a:pos x="126" y="10"/>
                </a:cxn>
                <a:cxn ang="0">
                  <a:pos x="152" y="46"/>
                </a:cxn>
                <a:cxn ang="0">
                  <a:pos x="150" y="72"/>
                </a:cxn>
                <a:cxn ang="0">
                  <a:pos x="132" y="88"/>
                </a:cxn>
                <a:cxn ang="0">
                  <a:pos x="130" y="100"/>
                </a:cxn>
                <a:cxn ang="0">
                  <a:pos x="100" y="136"/>
                </a:cxn>
                <a:cxn ang="0">
                  <a:pos x="106" y="146"/>
                </a:cxn>
                <a:cxn ang="0">
                  <a:pos x="120" y="150"/>
                </a:cxn>
                <a:cxn ang="0">
                  <a:pos x="146" y="194"/>
                </a:cxn>
                <a:cxn ang="0">
                  <a:pos x="170" y="264"/>
                </a:cxn>
                <a:cxn ang="0">
                  <a:pos x="196" y="354"/>
                </a:cxn>
                <a:cxn ang="0">
                  <a:pos x="304" y="556"/>
                </a:cxn>
                <a:cxn ang="0">
                  <a:pos x="320" y="618"/>
                </a:cxn>
                <a:cxn ang="0">
                  <a:pos x="314" y="696"/>
                </a:cxn>
                <a:cxn ang="0">
                  <a:pos x="314" y="784"/>
                </a:cxn>
                <a:cxn ang="0">
                  <a:pos x="318" y="806"/>
                </a:cxn>
                <a:cxn ang="0">
                  <a:pos x="372" y="850"/>
                </a:cxn>
                <a:cxn ang="0">
                  <a:pos x="378" y="856"/>
                </a:cxn>
                <a:cxn ang="0">
                  <a:pos x="344" y="876"/>
                </a:cxn>
                <a:cxn ang="0">
                  <a:pos x="280" y="870"/>
                </a:cxn>
                <a:cxn ang="0">
                  <a:pos x="254" y="864"/>
                </a:cxn>
                <a:cxn ang="0">
                  <a:pos x="248" y="838"/>
                </a:cxn>
                <a:cxn ang="0">
                  <a:pos x="254" y="818"/>
                </a:cxn>
                <a:cxn ang="0">
                  <a:pos x="260" y="766"/>
                </a:cxn>
                <a:cxn ang="0">
                  <a:pos x="264" y="640"/>
                </a:cxn>
                <a:cxn ang="0">
                  <a:pos x="254" y="606"/>
                </a:cxn>
                <a:cxn ang="0">
                  <a:pos x="232" y="608"/>
                </a:cxn>
                <a:cxn ang="0">
                  <a:pos x="126" y="672"/>
                </a:cxn>
                <a:cxn ang="0">
                  <a:pos x="124" y="790"/>
                </a:cxn>
                <a:cxn ang="0">
                  <a:pos x="134" y="830"/>
                </a:cxn>
                <a:cxn ang="0">
                  <a:pos x="162" y="880"/>
                </a:cxn>
                <a:cxn ang="0">
                  <a:pos x="144" y="894"/>
                </a:cxn>
                <a:cxn ang="0">
                  <a:pos x="102" y="892"/>
                </a:cxn>
                <a:cxn ang="0">
                  <a:pos x="76" y="880"/>
                </a:cxn>
                <a:cxn ang="0">
                  <a:pos x="70" y="868"/>
                </a:cxn>
                <a:cxn ang="0">
                  <a:pos x="76" y="830"/>
                </a:cxn>
                <a:cxn ang="0">
                  <a:pos x="68" y="722"/>
                </a:cxn>
                <a:cxn ang="0">
                  <a:pos x="66" y="632"/>
                </a:cxn>
                <a:cxn ang="0">
                  <a:pos x="56" y="614"/>
                </a:cxn>
                <a:cxn ang="0">
                  <a:pos x="60" y="572"/>
                </a:cxn>
                <a:cxn ang="0">
                  <a:pos x="58" y="484"/>
                </a:cxn>
                <a:cxn ang="0">
                  <a:pos x="6" y="374"/>
                </a:cxn>
                <a:cxn ang="0">
                  <a:pos x="4" y="178"/>
                </a:cxn>
                <a:cxn ang="0">
                  <a:pos x="10" y="150"/>
                </a:cxn>
                <a:cxn ang="0">
                  <a:pos x="18" y="114"/>
                </a:cxn>
                <a:cxn ang="0">
                  <a:pos x="28" y="94"/>
                </a:cxn>
                <a:cxn ang="0">
                  <a:pos x="38" y="80"/>
                </a:cxn>
                <a:cxn ang="0">
                  <a:pos x="44" y="50"/>
                </a:cxn>
                <a:cxn ang="0">
                  <a:pos x="38" y="284"/>
                </a:cxn>
                <a:cxn ang="0">
                  <a:pos x="42" y="370"/>
                </a:cxn>
                <a:cxn ang="0">
                  <a:pos x="54" y="422"/>
                </a:cxn>
                <a:cxn ang="0">
                  <a:pos x="70" y="390"/>
                </a:cxn>
                <a:cxn ang="0">
                  <a:pos x="74" y="340"/>
                </a:cxn>
                <a:cxn ang="0">
                  <a:pos x="50" y="262"/>
                </a:cxn>
                <a:cxn ang="0">
                  <a:pos x="44" y="242"/>
                </a:cxn>
                <a:cxn ang="0">
                  <a:pos x="38" y="266"/>
                </a:cxn>
              </a:cxnLst>
              <a:rect l="0" t="0" r="r" b="b"/>
              <a:pathLst>
                <a:path w="378" h="894">
                  <a:moveTo>
                    <a:pt x="46" y="44"/>
                  </a:moveTo>
                  <a:lnTo>
                    <a:pt x="46" y="44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14"/>
                  </a:lnTo>
                  <a:lnTo>
                    <a:pt x="70" y="8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102" y="2"/>
                  </a:lnTo>
                  <a:lnTo>
                    <a:pt x="116" y="6"/>
                  </a:lnTo>
                  <a:lnTo>
                    <a:pt x="126" y="10"/>
                  </a:lnTo>
                  <a:lnTo>
                    <a:pt x="136" y="18"/>
                  </a:lnTo>
                  <a:lnTo>
                    <a:pt x="144" y="26"/>
                  </a:lnTo>
                  <a:lnTo>
                    <a:pt x="148" y="34"/>
                  </a:lnTo>
                  <a:lnTo>
                    <a:pt x="152" y="46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52" y="66"/>
                  </a:lnTo>
                  <a:lnTo>
                    <a:pt x="150" y="72"/>
                  </a:lnTo>
                  <a:lnTo>
                    <a:pt x="146" y="76"/>
                  </a:lnTo>
                  <a:lnTo>
                    <a:pt x="142" y="80"/>
                  </a:lnTo>
                  <a:lnTo>
                    <a:pt x="142" y="80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14" y="120"/>
                  </a:lnTo>
                  <a:lnTo>
                    <a:pt x="100" y="130"/>
                  </a:lnTo>
                  <a:lnTo>
                    <a:pt x="100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2" y="144"/>
                  </a:lnTo>
                  <a:lnTo>
                    <a:pt x="106" y="146"/>
                  </a:lnTo>
                  <a:lnTo>
                    <a:pt x="110" y="148"/>
                  </a:lnTo>
                  <a:lnTo>
                    <a:pt x="110" y="148"/>
                  </a:lnTo>
                  <a:lnTo>
                    <a:pt x="116" y="148"/>
                  </a:lnTo>
                  <a:lnTo>
                    <a:pt x="120" y="150"/>
                  </a:lnTo>
                  <a:lnTo>
                    <a:pt x="124" y="15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46" y="194"/>
                  </a:lnTo>
                  <a:lnTo>
                    <a:pt x="154" y="204"/>
                  </a:lnTo>
                  <a:lnTo>
                    <a:pt x="162" y="210"/>
                  </a:lnTo>
                  <a:lnTo>
                    <a:pt x="162" y="210"/>
                  </a:lnTo>
                  <a:lnTo>
                    <a:pt x="170" y="264"/>
                  </a:lnTo>
                  <a:lnTo>
                    <a:pt x="174" y="302"/>
                  </a:lnTo>
                  <a:lnTo>
                    <a:pt x="174" y="302"/>
                  </a:lnTo>
                  <a:lnTo>
                    <a:pt x="182" y="324"/>
                  </a:lnTo>
                  <a:lnTo>
                    <a:pt x="196" y="354"/>
                  </a:lnTo>
                  <a:lnTo>
                    <a:pt x="240" y="442"/>
                  </a:lnTo>
                  <a:lnTo>
                    <a:pt x="240" y="442"/>
                  </a:lnTo>
                  <a:lnTo>
                    <a:pt x="286" y="528"/>
                  </a:lnTo>
                  <a:lnTo>
                    <a:pt x="304" y="556"/>
                  </a:lnTo>
                  <a:lnTo>
                    <a:pt x="316" y="578"/>
                  </a:lnTo>
                  <a:lnTo>
                    <a:pt x="316" y="578"/>
                  </a:lnTo>
                  <a:lnTo>
                    <a:pt x="320" y="596"/>
                  </a:lnTo>
                  <a:lnTo>
                    <a:pt x="320" y="618"/>
                  </a:lnTo>
                  <a:lnTo>
                    <a:pt x="320" y="618"/>
                  </a:lnTo>
                  <a:lnTo>
                    <a:pt x="318" y="648"/>
                  </a:lnTo>
                  <a:lnTo>
                    <a:pt x="314" y="696"/>
                  </a:lnTo>
                  <a:lnTo>
                    <a:pt x="314" y="696"/>
                  </a:lnTo>
                  <a:lnTo>
                    <a:pt x="312" y="740"/>
                  </a:lnTo>
                  <a:lnTo>
                    <a:pt x="312" y="772"/>
                  </a:lnTo>
                  <a:lnTo>
                    <a:pt x="312" y="784"/>
                  </a:lnTo>
                  <a:lnTo>
                    <a:pt x="314" y="784"/>
                  </a:lnTo>
                  <a:lnTo>
                    <a:pt x="314" y="784"/>
                  </a:lnTo>
                  <a:lnTo>
                    <a:pt x="316" y="796"/>
                  </a:lnTo>
                  <a:lnTo>
                    <a:pt x="318" y="806"/>
                  </a:lnTo>
                  <a:lnTo>
                    <a:pt x="318" y="806"/>
                  </a:lnTo>
                  <a:lnTo>
                    <a:pt x="326" y="822"/>
                  </a:lnTo>
                  <a:lnTo>
                    <a:pt x="338" y="836"/>
                  </a:lnTo>
                  <a:lnTo>
                    <a:pt x="354" y="844"/>
                  </a:lnTo>
                  <a:lnTo>
                    <a:pt x="372" y="850"/>
                  </a:lnTo>
                  <a:lnTo>
                    <a:pt x="372" y="850"/>
                  </a:lnTo>
                  <a:lnTo>
                    <a:pt x="376" y="852"/>
                  </a:lnTo>
                  <a:lnTo>
                    <a:pt x="378" y="856"/>
                  </a:lnTo>
                  <a:lnTo>
                    <a:pt x="378" y="856"/>
                  </a:lnTo>
                  <a:lnTo>
                    <a:pt x="376" y="866"/>
                  </a:lnTo>
                  <a:lnTo>
                    <a:pt x="370" y="872"/>
                  </a:lnTo>
                  <a:lnTo>
                    <a:pt x="358" y="874"/>
                  </a:lnTo>
                  <a:lnTo>
                    <a:pt x="344" y="876"/>
                  </a:lnTo>
                  <a:lnTo>
                    <a:pt x="344" y="876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280" y="870"/>
                  </a:lnTo>
                  <a:lnTo>
                    <a:pt x="280" y="870"/>
                  </a:lnTo>
                  <a:lnTo>
                    <a:pt x="268" y="870"/>
                  </a:lnTo>
                  <a:lnTo>
                    <a:pt x="260" y="868"/>
                  </a:lnTo>
                  <a:lnTo>
                    <a:pt x="254" y="864"/>
                  </a:lnTo>
                  <a:lnTo>
                    <a:pt x="252" y="858"/>
                  </a:lnTo>
                  <a:lnTo>
                    <a:pt x="252" y="858"/>
                  </a:lnTo>
                  <a:lnTo>
                    <a:pt x="250" y="852"/>
                  </a:lnTo>
                  <a:lnTo>
                    <a:pt x="248" y="838"/>
                  </a:lnTo>
                  <a:lnTo>
                    <a:pt x="248" y="838"/>
                  </a:lnTo>
                  <a:lnTo>
                    <a:pt x="250" y="828"/>
                  </a:lnTo>
                  <a:lnTo>
                    <a:pt x="254" y="818"/>
                  </a:lnTo>
                  <a:lnTo>
                    <a:pt x="254" y="818"/>
                  </a:lnTo>
                  <a:lnTo>
                    <a:pt x="260" y="804"/>
                  </a:lnTo>
                  <a:lnTo>
                    <a:pt x="260" y="804"/>
                  </a:lnTo>
                  <a:lnTo>
                    <a:pt x="260" y="766"/>
                  </a:lnTo>
                  <a:lnTo>
                    <a:pt x="260" y="766"/>
                  </a:lnTo>
                  <a:lnTo>
                    <a:pt x="262" y="702"/>
                  </a:lnTo>
                  <a:lnTo>
                    <a:pt x="262" y="702"/>
                  </a:lnTo>
                  <a:lnTo>
                    <a:pt x="264" y="640"/>
                  </a:lnTo>
                  <a:lnTo>
                    <a:pt x="264" y="640"/>
                  </a:lnTo>
                  <a:lnTo>
                    <a:pt x="262" y="624"/>
                  </a:lnTo>
                  <a:lnTo>
                    <a:pt x="258" y="610"/>
                  </a:lnTo>
                  <a:lnTo>
                    <a:pt x="258" y="610"/>
                  </a:lnTo>
                  <a:lnTo>
                    <a:pt x="254" y="606"/>
                  </a:lnTo>
                  <a:lnTo>
                    <a:pt x="246" y="606"/>
                  </a:lnTo>
                  <a:lnTo>
                    <a:pt x="246" y="606"/>
                  </a:lnTo>
                  <a:lnTo>
                    <a:pt x="232" y="608"/>
                  </a:lnTo>
                  <a:lnTo>
                    <a:pt x="232" y="608"/>
                  </a:lnTo>
                  <a:lnTo>
                    <a:pt x="136" y="628"/>
                  </a:lnTo>
                  <a:lnTo>
                    <a:pt x="136" y="628"/>
                  </a:lnTo>
                  <a:lnTo>
                    <a:pt x="130" y="648"/>
                  </a:lnTo>
                  <a:lnTo>
                    <a:pt x="126" y="672"/>
                  </a:lnTo>
                  <a:lnTo>
                    <a:pt x="124" y="702"/>
                  </a:lnTo>
                  <a:lnTo>
                    <a:pt x="124" y="736"/>
                  </a:lnTo>
                  <a:lnTo>
                    <a:pt x="124" y="736"/>
                  </a:lnTo>
                  <a:lnTo>
                    <a:pt x="124" y="790"/>
                  </a:lnTo>
                  <a:lnTo>
                    <a:pt x="124" y="790"/>
                  </a:lnTo>
                  <a:lnTo>
                    <a:pt x="126" y="806"/>
                  </a:lnTo>
                  <a:lnTo>
                    <a:pt x="130" y="818"/>
                  </a:lnTo>
                  <a:lnTo>
                    <a:pt x="134" y="830"/>
                  </a:lnTo>
                  <a:lnTo>
                    <a:pt x="140" y="840"/>
                  </a:lnTo>
                  <a:lnTo>
                    <a:pt x="140" y="840"/>
                  </a:lnTo>
                  <a:lnTo>
                    <a:pt x="152" y="860"/>
                  </a:lnTo>
                  <a:lnTo>
                    <a:pt x="162" y="880"/>
                  </a:lnTo>
                  <a:lnTo>
                    <a:pt x="162" y="880"/>
                  </a:lnTo>
                  <a:lnTo>
                    <a:pt x="160" y="886"/>
                  </a:lnTo>
                  <a:lnTo>
                    <a:pt x="154" y="892"/>
                  </a:lnTo>
                  <a:lnTo>
                    <a:pt x="144" y="894"/>
                  </a:lnTo>
                  <a:lnTo>
                    <a:pt x="132" y="894"/>
                  </a:lnTo>
                  <a:lnTo>
                    <a:pt x="132" y="894"/>
                  </a:lnTo>
                  <a:lnTo>
                    <a:pt x="116" y="894"/>
                  </a:lnTo>
                  <a:lnTo>
                    <a:pt x="102" y="892"/>
                  </a:lnTo>
                  <a:lnTo>
                    <a:pt x="90" y="888"/>
                  </a:lnTo>
                  <a:lnTo>
                    <a:pt x="80" y="882"/>
                  </a:lnTo>
                  <a:lnTo>
                    <a:pt x="80" y="882"/>
                  </a:lnTo>
                  <a:lnTo>
                    <a:pt x="76" y="880"/>
                  </a:lnTo>
                  <a:lnTo>
                    <a:pt x="74" y="876"/>
                  </a:lnTo>
                  <a:lnTo>
                    <a:pt x="72" y="872"/>
                  </a:lnTo>
                  <a:lnTo>
                    <a:pt x="70" y="868"/>
                  </a:lnTo>
                  <a:lnTo>
                    <a:pt x="70" y="868"/>
                  </a:lnTo>
                  <a:lnTo>
                    <a:pt x="74" y="848"/>
                  </a:lnTo>
                  <a:lnTo>
                    <a:pt x="74" y="848"/>
                  </a:lnTo>
                  <a:lnTo>
                    <a:pt x="76" y="830"/>
                  </a:lnTo>
                  <a:lnTo>
                    <a:pt x="76" y="830"/>
                  </a:lnTo>
                  <a:lnTo>
                    <a:pt x="72" y="776"/>
                  </a:lnTo>
                  <a:lnTo>
                    <a:pt x="72" y="776"/>
                  </a:lnTo>
                  <a:lnTo>
                    <a:pt x="68" y="722"/>
                  </a:lnTo>
                  <a:lnTo>
                    <a:pt x="68" y="722"/>
                  </a:lnTo>
                  <a:lnTo>
                    <a:pt x="70" y="676"/>
                  </a:lnTo>
                  <a:lnTo>
                    <a:pt x="74" y="632"/>
                  </a:lnTo>
                  <a:lnTo>
                    <a:pt x="74" y="632"/>
                  </a:lnTo>
                  <a:lnTo>
                    <a:pt x="66" y="632"/>
                  </a:lnTo>
                  <a:lnTo>
                    <a:pt x="60" y="628"/>
                  </a:lnTo>
                  <a:lnTo>
                    <a:pt x="56" y="622"/>
                  </a:lnTo>
                  <a:lnTo>
                    <a:pt x="56" y="614"/>
                  </a:lnTo>
                  <a:lnTo>
                    <a:pt x="56" y="614"/>
                  </a:lnTo>
                  <a:lnTo>
                    <a:pt x="58" y="594"/>
                  </a:lnTo>
                  <a:lnTo>
                    <a:pt x="58" y="594"/>
                  </a:lnTo>
                  <a:lnTo>
                    <a:pt x="60" y="572"/>
                  </a:lnTo>
                  <a:lnTo>
                    <a:pt x="60" y="572"/>
                  </a:lnTo>
                  <a:lnTo>
                    <a:pt x="58" y="528"/>
                  </a:lnTo>
                  <a:lnTo>
                    <a:pt x="58" y="528"/>
                  </a:lnTo>
                  <a:lnTo>
                    <a:pt x="58" y="484"/>
                  </a:lnTo>
                  <a:lnTo>
                    <a:pt x="58" y="484"/>
                  </a:lnTo>
                  <a:lnTo>
                    <a:pt x="46" y="462"/>
                  </a:lnTo>
                  <a:lnTo>
                    <a:pt x="24" y="418"/>
                  </a:lnTo>
                  <a:lnTo>
                    <a:pt x="24" y="418"/>
                  </a:lnTo>
                  <a:lnTo>
                    <a:pt x="6" y="374"/>
                  </a:lnTo>
                  <a:lnTo>
                    <a:pt x="0" y="356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4" y="178"/>
                  </a:lnTo>
                  <a:lnTo>
                    <a:pt x="6" y="170"/>
                  </a:lnTo>
                  <a:lnTo>
                    <a:pt x="8" y="160"/>
                  </a:lnTo>
                  <a:lnTo>
                    <a:pt x="10" y="150"/>
                  </a:lnTo>
                  <a:lnTo>
                    <a:pt x="10" y="150"/>
                  </a:lnTo>
                  <a:lnTo>
                    <a:pt x="10" y="140"/>
                  </a:lnTo>
                  <a:lnTo>
                    <a:pt x="12" y="130"/>
                  </a:lnTo>
                  <a:lnTo>
                    <a:pt x="14" y="120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24" y="102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4" y="80"/>
                  </a:lnTo>
                  <a:lnTo>
                    <a:pt x="38" y="80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2" y="58"/>
                  </a:lnTo>
                  <a:lnTo>
                    <a:pt x="44" y="50"/>
                  </a:lnTo>
                  <a:lnTo>
                    <a:pt x="46" y="44"/>
                  </a:lnTo>
                  <a:lnTo>
                    <a:pt x="46" y="44"/>
                  </a:lnTo>
                  <a:close/>
                  <a:moveTo>
                    <a:pt x="38" y="284"/>
                  </a:moveTo>
                  <a:lnTo>
                    <a:pt x="38" y="284"/>
                  </a:lnTo>
                  <a:lnTo>
                    <a:pt x="36" y="302"/>
                  </a:lnTo>
                  <a:lnTo>
                    <a:pt x="36" y="302"/>
                  </a:lnTo>
                  <a:lnTo>
                    <a:pt x="38" y="332"/>
                  </a:lnTo>
                  <a:lnTo>
                    <a:pt x="42" y="370"/>
                  </a:lnTo>
                  <a:lnTo>
                    <a:pt x="42" y="370"/>
                  </a:lnTo>
                  <a:lnTo>
                    <a:pt x="46" y="392"/>
                  </a:lnTo>
                  <a:lnTo>
                    <a:pt x="48" y="410"/>
                  </a:lnTo>
                  <a:lnTo>
                    <a:pt x="54" y="422"/>
                  </a:lnTo>
                  <a:lnTo>
                    <a:pt x="58" y="428"/>
                  </a:lnTo>
                  <a:lnTo>
                    <a:pt x="58" y="428"/>
                  </a:lnTo>
                  <a:lnTo>
                    <a:pt x="64" y="410"/>
                  </a:lnTo>
                  <a:lnTo>
                    <a:pt x="70" y="390"/>
                  </a:lnTo>
                  <a:lnTo>
                    <a:pt x="74" y="368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6" y="328"/>
                  </a:lnTo>
                  <a:lnTo>
                    <a:pt x="60" y="312"/>
                  </a:lnTo>
                  <a:lnTo>
                    <a:pt x="54" y="29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48"/>
                  </a:lnTo>
                  <a:lnTo>
                    <a:pt x="46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2" y="258"/>
                  </a:lnTo>
                  <a:lnTo>
                    <a:pt x="38" y="266"/>
                  </a:lnTo>
                  <a:lnTo>
                    <a:pt x="38" y="266"/>
                  </a:lnTo>
                  <a:lnTo>
                    <a:pt x="38" y="284"/>
                  </a:lnTo>
                  <a:lnTo>
                    <a:pt x="38" y="2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 noEditPoints="1"/>
            </p:cNvSpPr>
            <p:nvPr userDrawn="1"/>
          </p:nvSpPr>
          <p:spPr bwMode="auto">
            <a:xfrm>
              <a:off x="7364125" y="2879927"/>
              <a:ext cx="872442" cy="3644697"/>
            </a:xfrm>
            <a:custGeom>
              <a:avLst/>
              <a:gdLst/>
              <a:ahLst/>
              <a:cxnLst>
                <a:cxn ang="0">
                  <a:pos x="210" y="154"/>
                </a:cxn>
                <a:cxn ang="0">
                  <a:pos x="200" y="164"/>
                </a:cxn>
                <a:cxn ang="0">
                  <a:pos x="210" y="168"/>
                </a:cxn>
                <a:cxn ang="0">
                  <a:pos x="204" y="210"/>
                </a:cxn>
                <a:cxn ang="0">
                  <a:pos x="210" y="310"/>
                </a:cxn>
                <a:cxn ang="0">
                  <a:pos x="204" y="322"/>
                </a:cxn>
                <a:cxn ang="0">
                  <a:pos x="200" y="394"/>
                </a:cxn>
                <a:cxn ang="0">
                  <a:pos x="192" y="422"/>
                </a:cxn>
                <a:cxn ang="0">
                  <a:pos x="200" y="470"/>
                </a:cxn>
                <a:cxn ang="0">
                  <a:pos x="180" y="492"/>
                </a:cxn>
                <a:cxn ang="0">
                  <a:pos x="168" y="554"/>
                </a:cxn>
                <a:cxn ang="0">
                  <a:pos x="166" y="650"/>
                </a:cxn>
                <a:cxn ang="0">
                  <a:pos x="170" y="798"/>
                </a:cxn>
                <a:cxn ang="0">
                  <a:pos x="182" y="834"/>
                </a:cxn>
                <a:cxn ang="0">
                  <a:pos x="170" y="874"/>
                </a:cxn>
                <a:cxn ang="0">
                  <a:pos x="164" y="872"/>
                </a:cxn>
                <a:cxn ang="0">
                  <a:pos x="160" y="862"/>
                </a:cxn>
                <a:cxn ang="0">
                  <a:pos x="146" y="894"/>
                </a:cxn>
                <a:cxn ang="0">
                  <a:pos x="138" y="876"/>
                </a:cxn>
                <a:cxn ang="0">
                  <a:pos x="130" y="864"/>
                </a:cxn>
                <a:cxn ang="0">
                  <a:pos x="106" y="892"/>
                </a:cxn>
                <a:cxn ang="0">
                  <a:pos x="78" y="894"/>
                </a:cxn>
                <a:cxn ang="0">
                  <a:pos x="66" y="878"/>
                </a:cxn>
                <a:cxn ang="0">
                  <a:pos x="82" y="872"/>
                </a:cxn>
                <a:cxn ang="0">
                  <a:pos x="94" y="850"/>
                </a:cxn>
                <a:cxn ang="0">
                  <a:pos x="98" y="820"/>
                </a:cxn>
                <a:cxn ang="0">
                  <a:pos x="82" y="738"/>
                </a:cxn>
                <a:cxn ang="0">
                  <a:pos x="72" y="666"/>
                </a:cxn>
                <a:cxn ang="0">
                  <a:pos x="42" y="526"/>
                </a:cxn>
                <a:cxn ang="0">
                  <a:pos x="28" y="486"/>
                </a:cxn>
                <a:cxn ang="0">
                  <a:pos x="4" y="456"/>
                </a:cxn>
                <a:cxn ang="0">
                  <a:pos x="0" y="404"/>
                </a:cxn>
                <a:cxn ang="0">
                  <a:pos x="30" y="310"/>
                </a:cxn>
                <a:cxn ang="0">
                  <a:pos x="32" y="278"/>
                </a:cxn>
                <a:cxn ang="0">
                  <a:pos x="40" y="248"/>
                </a:cxn>
                <a:cxn ang="0">
                  <a:pos x="32" y="226"/>
                </a:cxn>
                <a:cxn ang="0">
                  <a:pos x="50" y="198"/>
                </a:cxn>
                <a:cxn ang="0">
                  <a:pos x="54" y="180"/>
                </a:cxn>
                <a:cxn ang="0">
                  <a:pos x="44" y="146"/>
                </a:cxn>
                <a:cxn ang="0">
                  <a:pos x="34" y="96"/>
                </a:cxn>
                <a:cxn ang="0">
                  <a:pos x="24" y="50"/>
                </a:cxn>
                <a:cxn ang="0">
                  <a:pos x="54" y="16"/>
                </a:cxn>
                <a:cxn ang="0">
                  <a:pos x="74" y="6"/>
                </a:cxn>
                <a:cxn ang="0">
                  <a:pos x="102" y="0"/>
                </a:cxn>
                <a:cxn ang="0">
                  <a:pos x="124" y="12"/>
                </a:cxn>
                <a:cxn ang="0">
                  <a:pos x="156" y="52"/>
                </a:cxn>
                <a:cxn ang="0">
                  <a:pos x="166" y="84"/>
                </a:cxn>
                <a:cxn ang="0">
                  <a:pos x="178" y="118"/>
                </a:cxn>
                <a:cxn ang="0">
                  <a:pos x="192" y="140"/>
                </a:cxn>
                <a:cxn ang="0">
                  <a:pos x="206" y="146"/>
                </a:cxn>
                <a:cxn ang="0">
                  <a:pos x="146" y="770"/>
                </a:cxn>
                <a:cxn ang="0">
                  <a:pos x="132" y="710"/>
                </a:cxn>
                <a:cxn ang="0">
                  <a:pos x="126" y="734"/>
                </a:cxn>
                <a:cxn ang="0">
                  <a:pos x="128" y="788"/>
                </a:cxn>
                <a:cxn ang="0">
                  <a:pos x="140" y="810"/>
                </a:cxn>
                <a:cxn ang="0">
                  <a:pos x="146" y="780"/>
                </a:cxn>
                <a:cxn ang="0">
                  <a:pos x="176" y="324"/>
                </a:cxn>
                <a:cxn ang="0">
                  <a:pos x="166" y="262"/>
                </a:cxn>
                <a:cxn ang="0">
                  <a:pos x="142" y="304"/>
                </a:cxn>
                <a:cxn ang="0">
                  <a:pos x="138" y="318"/>
                </a:cxn>
                <a:cxn ang="0">
                  <a:pos x="140" y="338"/>
                </a:cxn>
                <a:cxn ang="0">
                  <a:pos x="172" y="380"/>
                </a:cxn>
                <a:cxn ang="0">
                  <a:pos x="176" y="324"/>
                </a:cxn>
              </a:cxnLst>
              <a:rect l="0" t="0" r="r" b="b"/>
              <a:pathLst>
                <a:path w="214" h="894">
                  <a:moveTo>
                    <a:pt x="214" y="148"/>
                  </a:moveTo>
                  <a:lnTo>
                    <a:pt x="214" y="148"/>
                  </a:lnTo>
                  <a:lnTo>
                    <a:pt x="210" y="154"/>
                  </a:lnTo>
                  <a:lnTo>
                    <a:pt x="210" y="154"/>
                  </a:lnTo>
                  <a:lnTo>
                    <a:pt x="204" y="158"/>
                  </a:lnTo>
                  <a:lnTo>
                    <a:pt x="204" y="158"/>
                  </a:lnTo>
                  <a:lnTo>
                    <a:pt x="200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202" y="166"/>
                  </a:lnTo>
                  <a:lnTo>
                    <a:pt x="210" y="168"/>
                  </a:lnTo>
                  <a:lnTo>
                    <a:pt x="210" y="168"/>
                  </a:lnTo>
                  <a:lnTo>
                    <a:pt x="200" y="180"/>
                  </a:lnTo>
                  <a:lnTo>
                    <a:pt x="200" y="180"/>
                  </a:lnTo>
                  <a:lnTo>
                    <a:pt x="202" y="194"/>
                  </a:lnTo>
                  <a:lnTo>
                    <a:pt x="204" y="210"/>
                  </a:lnTo>
                  <a:lnTo>
                    <a:pt x="204" y="210"/>
                  </a:lnTo>
                  <a:lnTo>
                    <a:pt x="208" y="260"/>
                  </a:lnTo>
                  <a:lnTo>
                    <a:pt x="208" y="26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08" y="316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66"/>
                  </a:lnTo>
                  <a:lnTo>
                    <a:pt x="204" y="366"/>
                  </a:lnTo>
                  <a:lnTo>
                    <a:pt x="202" y="382"/>
                  </a:lnTo>
                  <a:lnTo>
                    <a:pt x="200" y="394"/>
                  </a:lnTo>
                  <a:lnTo>
                    <a:pt x="196" y="404"/>
                  </a:lnTo>
                  <a:lnTo>
                    <a:pt x="192" y="410"/>
                  </a:lnTo>
                  <a:lnTo>
                    <a:pt x="192" y="410"/>
                  </a:lnTo>
                  <a:lnTo>
                    <a:pt x="192" y="422"/>
                  </a:lnTo>
                  <a:lnTo>
                    <a:pt x="192" y="422"/>
                  </a:lnTo>
                  <a:lnTo>
                    <a:pt x="198" y="446"/>
                  </a:lnTo>
                  <a:lnTo>
                    <a:pt x="200" y="448"/>
                  </a:lnTo>
                  <a:lnTo>
                    <a:pt x="200" y="470"/>
                  </a:lnTo>
                  <a:lnTo>
                    <a:pt x="200" y="470"/>
                  </a:lnTo>
                  <a:lnTo>
                    <a:pt x="194" y="480"/>
                  </a:lnTo>
                  <a:lnTo>
                    <a:pt x="188" y="486"/>
                  </a:lnTo>
                  <a:lnTo>
                    <a:pt x="180" y="492"/>
                  </a:lnTo>
                  <a:lnTo>
                    <a:pt x="170" y="496"/>
                  </a:lnTo>
                  <a:lnTo>
                    <a:pt x="170" y="496"/>
                  </a:lnTo>
                  <a:lnTo>
                    <a:pt x="168" y="554"/>
                  </a:lnTo>
                  <a:lnTo>
                    <a:pt x="168" y="554"/>
                  </a:lnTo>
                  <a:lnTo>
                    <a:pt x="164" y="612"/>
                  </a:lnTo>
                  <a:lnTo>
                    <a:pt x="164" y="612"/>
                  </a:lnTo>
                  <a:lnTo>
                    <a:pt x="166" y="650"/>
                  </a:lnTo>
                  <a:lnTo>
                    <a:pt x="166" y="650"/>
                  </a:lnTo>
                  <a:lnTo>
                    <a:pt x="168" y="688"/>
                  </a:lnTo>
                  <a:lnTo>
                    <a:pt x="168" y="688"/>
                  </a:lnTo>
                  <a:lnTo>
                    <a:pt x="168" y="734"/>
                  </a:lnTo>
                  <a:lnTo>
                    <a:pt x="170" y="798"/>
                  </a:lnTo>
                  <a:lnTo>
                    <a:pt x="172" y="800"/>
                  </a:lnTo>
                  <a:lnTo>
                    <a:pt x="172" y="800"/>
                  </a:lnTo>
                  <a:lnTo>
                    <a:pt x="182" y="834"/>
                  </a:lnTo>
                  <a:lnTo>
                    <a:pt x="182" y="834"/>
                  </a:lnTo>
                  <a:lnTo>
                    <a:pt x="174" y="852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4"/>
                  </a:lnTo>
                  <a:lnTo>
                    <a:pt x="168" y="876"/>
                  </a:lnTo>
                  <a:lnTo>
                    <a:pt x="168" y="876"/>
                  </a:lnTo>
                  <a:lnTo>
                    <a:pt x="166" y="874"/>
                  </a:lnTo>
                  <a:lnTo>
                    <a:pt x="164" y="872"/>
                  </a:lnTo>
                  <a:lnTo>
                    <a:pt x="164" y="872"/>
                  </a:lnTo>
                  <a:lnTo>
                    <a:pt x="164" y="866"/>
                  </a:lnTo>
                  <a:lnTo>
                    <a:pt x="160" y="862"/>
                  </a:lnTo>
                  <a:lnTo>
                    <a:pt x="160" y="862"/>
                  </a:lnTo>
                  <a:lnTo>
                    <a:pt x="146" y="870"/>
                  </a:lnTo>
                  <a:lnTo>
                    <a:pt x="146" y="872"/>
                  </a:lnTo>
                  <a:lnTo>
                    <a:pt x="146" y="894"/>
                  </a:lnTo>
                  <a:lnTo>
                    <a:pt x="146" y="894"/>
                  </a:lnTo>
                  <a:lnTo>
                    <a:pt x="140" y="894"/>
                  </a:lnTo>
                  <a:lnTo>
                    <a:pt x="138" y="890"/>
                  </a:lnTo>
                  <a:lnTo>
                    <a:pt x="138" y="890"/>
                  </a:lnTo>
                  <a:lnTo>
                    <a:pt x="138" y="876"/>
                  </a:lnTo>
                  <a:lnTo>
                    <a:pt x="138" y="876"/>
                  </a:lnTo>
                  <a:lnTo>
                    <a:pt x="136" y="868"/>
                  </a:lnTo>
                  <a:lnTo>
                    <a:pt x="130" y="864"/>
                  </a:lnTo>
                  <a:lnTo>
                    <a:pt x="130" y="864"/>
                  </a:lnTo>
                  <a:lnTo>
                    <a:pt x="118" y="880"/>
                  </a:lnTo>
                  <a:lnTo>
                    <a:pt x="118" y="880"/>
                  </a:lnTo>
                  <a:lnTo>
                    <a:pt x="112" y="886"/>
                  </a:lnTo>
                  <a:lnTo>
                    <a:pt x="106" y="892"/>
                  </a:lnTo>
                  <a:lnTo>
                    <a:pt x="98" y="894"/>
                  </a:lnTo>
                  <a:lnTo>
                    <a:pt x="90" y="894"/>
                  </a:lnTo>
                  <a:lnTo>
                    <a:pt x="90" y="894"/>
                  </a:lnTo>
                  <a:lnTo>
                    <a:pt x="78" y="894"/>
                  </a:lnTo>
                  <a:lnTo>
                    <a:pt x="70" y="888"/>
                  </a:lnTo>
                  <a:lnTo>
                    <a:pt x="66" y="882"/>
                  </a:lnTo>
                  <a:lnTo>
                    <a:pt x="66" y="882"/>
                  </a:lnTo>
                  <a:lnTo>
                    <a:pt x="66" y="878"/>
                  </a:lnTo>
                  <a:lnTo>
                    <a:pt x="66" y="878"/>
                  </a:lnTo>
                  <a:lnTo>
                    <a:pt x="70" y="874"/>
                  </a:lnTo>
                  <a:lnTo>
                    <a:pt x="70" y="874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6" y="870"/>
                  </a:lnTo>
                  <a:lnTo>
                    <a:pt x="88" y="866"/>
                  </a:lnTo>
                  <a:lnTo>
                    <a:pt x="94" y="850"/>
                  </a:lnTo>
                  <a:lnTo>
                    <a:pt x="94" y="850"/>
                  </a:lnTo>
                  <a:lnTo>
                    <a:pt x="98" y="834"/>
                  </a:lnTo>
                  <a:lnTo>
                    <a:pt x="98" y="820"/>
                  </a:lnTo>
                  <a:lnTo>
                    <a:pt x="98" y="820"/>
                  </a:lnTo>
                  <a:lnTo>
                    <a:pt x="98" y="802"/>
                  </a:lnTo>
                  <a:lnTo>
                    <a:pt x="94" y="782"/>
                  </a:lnTo>
                  <a:lnTo>
                    <a:pt x="90" y="762"/>
                  </a:lnTo>
                  <a:lnTo>
                    <a:pt x="82" y="738"/>
                  </a:lnTo>
                  <a:lnTo>
                    <a:pt x="82" y="738"/>
                  </a:lnTo>
                  <a:lnTo>
                    <a:pt x="78" y="708"/>
                  </a:lnTo>
                  <a:lnTo>
                    <a:pt x="72" y="666"/>
                  </a:lnTo>
                  <a:lnTo>
                    <a:pt x="72" y="666"/>
                  </a:lnTo>
                  <a:lnTo>
                    <a:pt x="50" y="588"/>
                  </a:lnTo>
                  <a:lnTo>
                    <a:pt x="50" y="588"/>
                  </a:lnTo>
                  <a:lnTo>
                    <a:pt x="46" y="562"/>
                  </a:lnTo>
                  <a:lnTo>
                    <a:pt x="42" y="526"/>
                  </a:lnTo>
                  <a:lnTo>
                    <a:pt x="42" y="526"/>
                  </a:lnTo>
                  <a:lnTo>
                    <a:pt x="30" y="488"/>
                  </a:lnTo>
                  <a:lnTo>
                    <a:pt x="28" y="486"/>
                  </a:lnTo>
                  <a:lnTo>
                    <a:pt x="28" y="486"/>
                  </a:lnTo>
                  <a:lnTo>
                    <a:pt x="14" y="484"/>
                  </a:lnTo>
                  <a:lnTo>
                    <a:pt x="14" y="484"/>
                  </a:lnTo>
                  <a:lnTo>
                    <a:pt x="8" y="472"/>
                  </a:lnTo>
                  <a:lnTo>
                    <a:pt x="4" y="456"/>
                  </a:lnTo>
                  <a:lnTo>
                    <a:pt x="2" y="438"/>
                  </a:lnTo>
                  <a:lnTo>
                    <a:pt x="0" y="418"/>
                  </a:lnTo>
                  <a:lnTo>
                    <a:pt x="0" y="404"/>
                  </a:lnTo>
                  <a:lnTo>
                    <a:pt x="0" y="404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30" y="310"/>
                  </a:lnTo>
                  <a:lnTo>
                    <a:pt x="30" y="310"/>
                  </a:lnTo>
                  <a:lnTo>
                    <a:pt x="32" y="300"/>
                  </a:lnTo>
                  <a:lnTo>
                    <a:pt x="32" y="300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7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40" y="248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16"/>
                  </a:lnTo>
                  <a:lnTo>
                    <a:pt x="36" y="208"/>
                  </a:lnTo>
                  <a:lnTo>
                    <a:pt x="42" y="202"/>
                  </a:lnTo>
                  <a:lnTo>
                    <a:pt x="50" y="198"/>
                  </a:lnTo>
                  <a:lnTo>
                    <a:pt x="50" y="198"/>
                  </a:lnTo>
                  <a:lnTo>
                    <a:pt x="52" y="19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2" y="170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44" y="146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0" y="118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6" y="76"/>
                  </a:lnTo>
                  <a:lnTo>
                    <a:pt x="24" y="54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2" y="38"/>
                  </a:lnTo>
                  <a:lnTo>
                    <a:pt x="42" y="26"/>
                  </a:lnTo>
                  <a:lnTo>
                    <a:pt x="54" y="1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74" y="6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6" y="52"/>
                  </a:lnTo>
                  <a:lnTo>
                    <a:pt x="156" y="52"/>
                  </a:lnTo>
                  <a:lnTo>
                    <a:pt x="162" y="64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70" y="104"/>
                  </a:lnTo>
                  <a:lnTo>
                    <a:pt x="174" y="11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2" y="138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8" y="144"/>
                  </a:lnTo>
                  <a:lnTo>
                    <a:pt x="206" y="146"/>
                  </a:lnTo>
                  <a:lnTo>
                    <a:pt x="206" y="146"/>
                  </a:lnTo>
                  <a:lnTo>
                    <a:pt x="214" y="148"/>
                  </a:lnTo>
                  <a:lnTo>
                    <a:pt x="214" y="148"/>
                  </a:lnTo>
                  <a:close/>
                  <a:moveTo>
                    <a:pt x="146" y="770"/>
                  </a:moveTo>
                  <a:lnTo>
                    <a:pt x="146" y="770"/>
                  </a:lnTo>
                  <a:lnTo>
                    <a:pt x="146" y="754"/>
                  </a:lnTo>
                  <a:lnTo>
                    <a:pt x="142" y="738"/>
                  </a:lnTo>
                  <a:lnTo>
                    <a:pt x="138" y="722"/>
                  </a:lnTo>
                  <a:lnTo>
                    <a:pt x="132" y="710"/>
                  </a:lnTo>
                  <a:lnTo>
                    <a:pt x="132" y="710"/>
                  </a:lnTo>
                  <a:lnTo>
                    <a:pt x="128" y="720"/>
                  </a:lnTo>
                  <a:lnTo>
                    <a:pt x="128" y="734"/>
                  </a:lnTo>
                  <a:lnTo>
                    <a:pt x="126" y="734"/>
                  </a:lnTo>
                  <a:lnTo>
                    <a:pt x="126" y="734"/>
                  </a:lnTo>
                  <a:lnTo>
                    <a:pt x="126" y="774"/>
                  </a:lnTo>
                  <a:lnTo>
                    <a:pt x="126" y="774"/>
                  </a:lnTo>
                  <a:lnTo>
                    <a:pt x="128" y="788"/>
                  </a:lnTo>
                  <a:lnTo>
                    <a:pt x="130" y="798"/>
                  </a:lnTo>
                  <a:lnTo>
                    <a:pt x="134" y="806"/>
                  </a:lnTo>
                  <a:lnTo>
                    <a:pt x="138" y="810"/>
                  </a:lnTo>
                  <a:lnTo>
                    <a:pt x="140" y="810"/>
                  </a:lnTo>
                  <a:lnTo>
                    <a:pt x="140" y="810"/>
                  </a:lnTo>
                  <a:lnTo>
                    <a:pt x="142" y="788"/>
                  </a:lnTo>
                  <a:lnTo>
                    <a:pt x="142" y="788"/>
                  </a:lnTo>
                  <a:lnTo>
                    <a:pt x="146" y="780"/>
                  </a:lnTo>
                  <a:lnTo>
                    <a:pt x="146" y="770"/>
                  </a:lnTo>
                  <a:lnTo>
                    <a:pt x="146" y="770"/>
                  </a:lnTo>
                  <a:close/>
                  <a:moveTo>
                    <a:pt x="176" y="324"/>
                  </a:moveTo>
                  <a:lnTo>
                    <a:pt x="176" y="324"/>
                  </a:lnTo>
                  <a:lnTo>
                    <a:pt x="174" y="302"/>
                  </a:lnTo>
                  <a:lnTo>
                    <a:pt x="174" y="284"/>
                  </a:lnTo>
                  <a:lnTo>
                    <a:pt x="170" y="270"/>
                  </a:lnTo>
                  <a:lnTo>
                    <a:pt x="166" y="262"/>
                  </a:lnTo>
                  <a:lnTo>
                    <a:pt x="164" y="264"/>
                  </a:lnTo>
                  <a:lnTo>
                    <a:pt x="164" y="264"/>
                  </a:lnTo>
                  <a:lnTo>
                    <a:pt x="156" y="282"/>
                  </a:lnTo>
                  <a:lnTo>
                    <a:pt x="142" y="304"/>
                  </a:lnTo>
                  <a:lnTo>
                    <a:pt x="140" y="306"/>
                  </a:lnTo>
                  <a:lnTo>
                    <a:pt x="140" y="306"/>
                  </a:lnTo>
                  <a:lnTo>
                    <a:pt x="140" y="314"/>
                  </a:lnTo>
                  <a:lnTo>
                    <a:pt x="138" y="318"/>
                  </a:lnTo>
                  <a:lnTo>
                    <a:pt x="138" y="326"/>
                  </a:lnTo>
                  <a:lnTo>
                    <a:pt x="138" y="326"/>
                  </a:lnTo>
                  <a:lnTo>
                    <a:pt x="138" y="330"/>
                  </a:lnTo>
                  <a:lnTo>
                    <a:pt x="140" y="338"/>
                  </a:lnTo>
                  <a:lnTo>
                    <a:pt x="150" y="354"/>
                  </a:lnTo>
                  <a:lnTo>
                    <a:pt x="150" y="354"/>
                  </a:lnTo>
                  <a:lnTo>
                    <a:pt x="170" y="382"/>
                  </a:lnTo>
                  <a:lnTo>
                    <a:pt x="172" y="380"/>
                  </a:lnTo>
                  <a:lnTo>
                    <a:pt x="172" y="380"/>
                  </a:lnTo>
                  <a:lnTo>
                    <a:pt x="174" y="350"/>
                  </a:lnTo>
                  <a:lnTo>
                    <a:pt x="176" y="324"/>
                  </a:lnTo>
                  <a:lnTo>
                    <a:pt x="176" y="32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91" name="Group 67"/>
          <p:cNvGrpSpPr>
            <a:grpSpLocks noChangeAspect="1"/>
          </p:cNvGrpSpPr>
          <p:nvPr userDrawn="1"/>
        </p:nvGrpSpPr>
        <p:grpSpPr bwMode="auto">
          <a:xfrm flipH="1" flipV="1">
            <a:off x="152398" y="152400"/>
            <a:ext cx="1600202" cy="1033671"/>
            <a:chOff x="2497" y="1995"/>
            <a:chExt cx="805" cy="52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auto">
            <a:xfrm>
              <a:off x="3043" y="2467"/>
              <a:ext cx="46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auto">
            <a:xfrm>
              <a:off x="2699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Rectangle 71"/>
            <p:cNvSpPr>
              <a:spLocks noChangeArrowheads="1"/>
            </p:cNvSpPr>
            <p:nvPr userDrawn="1"/>
          </p:nvSpPr>
          <p:spPr bwMode="auto">
            <a:xfrm>
              <a:off x="2598" y="2467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Rectangle 72"/>
            <p:cNvSpPr>
              <a:spLocks noChangeArrowheads="1"/>
            </p:cNvSpPr>
            <p:nvPr userDrawn="1"/>
          </p:nvSpPr>
          <p:spPr bwMode="auto">
            <a:xfrm>
              <a:off x="2497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auto">
            <a:xfrm>
              <a:off x="3148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Rectangle 74"/>
            <p:cNvSpPr>
              <a:spLocks noChangeArrowheads="1"/>
            </p:cNvSpPr>
            <p:nvPr userDrawn="1"/>
          </p:nvSpPr>
          <p:spPr bwMode="auto">
            <a:xfrm>
              <a:off x="3254" y="2467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Rectangle 75"/>
            <p:cNvSpPr>
              <a:spLocks noChangeArrowheads="1"/>
            </p:cNvSpPr>
            <p:nvPr userDrawn="1"/>
          </p:nvSpPr>
          <p:spPr bwMode="auto">
            <a:xfrm>
              <a:off x="3148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Rectangle 76"/>
            <p:cNvSpPr>
              <a:spLocks noChangeArrowheads="1"/>
            </p:cNvSpPr>
            <p:nvPr userDrawn="1"/>
          </p:nvSpPr>
          <p:spPr bwMode="auto">
            <a:xfrm>
              <a:off x="3254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Rectangle 77"/>
            <p:cNvSpPr>
              <a:spLocks noChangeArrowheads="1"/>
            </p:cNvSpPr>
            <p:nvPr userDrawn="1"/>
          </p:nvSpPr>
          <p:spPr bwMode="auto">
            <a:xfrm>
              <a:off x="3148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Rectangle 78"/>
            <p:cNvSpPr>
              <a:spLocks noChangeArrowheads="1"/>
            </p:cNvSpPr>
            <p:nvPr userDrawn="1"/>
          </p:nvSpPr>
          <p:spPr bwMode="auto">
            <a:xfrm>
              <a:off x="3254" y="2100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Rectangle 79"/>
            <p:cNvSpPr>
              <a:spLocks noChangeArrowheads="1"/>
            </p:cNvSpPr>
            <p:nvPr userDrawn="1"/>
          </p:nvSpPr>
          <p:spPr bwMode="auto">
            <a:xfrm>
              <a:off x="2940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80"/>
            <p:cNvSpPr>
              <a:spLocks noChangeArrowheads="1"/>
            </p:cNvSpPr>
            <p:nvPr userDrawn="1"/>
          </p:nvSpPr>
          <p:spPr bwMode="auto">
            <a:xfrm>
              <a:off x="3046" y="2206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Rectangle 81"/>
            <p:cNvSpPr>
              <a:spLocks noChangeArrowheads="1"/>
            </p:cNvSpPr>
            <p:nvPr userDrawn="1"/>
          </p:nvSpPr>
          <p:spPr bwMode="auto">
            <a:xfrm>
              <a:off x="2839" y="2206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auto">
            <a:xfrm>
              <a:off x="3148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Rectangle 83"/>
            <p:cNvSpPr>
              <a:spLocks noChangeArrowheads="1"/>
            </p:cNvSpPr>
            <p:nvPr userDrawn="1"/>
          </p:nvSpPr>
          <p:spPr bwMode="auto">
            <a:xfrm>
              <a:off x="3254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Rectangle 84"/>
            <p:cNvSpPr>
              <a:spLocks noChangeArrowheads="1"/>
            </p:cNvSpPr>
            <p:nvPr userDrawn="1"/>
          </p:nvSpPr>
          <p:spPr bwMode="auto">
            <a:xfrm>
              <a:off x="2940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auto">
            <a:xfrm>
              <a:off x="3046" y="2305"/>
              <a:ext cx="47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Rectangle 86"/>
            <p:cNvSpPr>
              <a:spLocks noChangeArrowheads="1"/>
            </p:cNvSpPr>
            <p:nvPr userDrawn="1"/>
          </p:nvSpPr>
          <p:spPr bwMode="auto">
            <a:xfrm>
              <a:off x="2839" y="2305"/>
              <a:ext cx="48" cy="4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Rectangle 87"/>
            <p:cNvSpPr>
              <a:spLocks noChangeArrowheads="1"/>
            </p:cNvSpPr>
            <p:nvPr userDrawn="1"/>
          </p:nvSpPr>
          <p:spPr bwMode="auto">
            <a:xfrm>
              <a:off x="3148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Rectangle 88"/>
            <p:cNvSpPr>
              <a:spLocks noChangeArrowheads="1"/>
            </p:cNvSpPr>
            <p:nvPr userDrawn="1"/>
          </p:nvSpPr>
          <p:spPr bwMode="auto">
            <a:xfrm>
              <a:off x="3254" y="1995"/>
              <a:ext cx="48" cy="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7"/>
            <p:cNvGrpSpPr>
              <a:grpSpLocks noChangeAspect="1"/>
            </p:cNvGrpSpPr>
            <p:nvPr userDrawn="1"/>
          </p:nvGrpSpPr>
          <p:grpSpPr bwMode="auto">
            <a:xfrm flipH="1" flipV="1">
              <a:off x="152398" y="152400"/>
              <a:ext cx="1066802" cy="689114"/>
              <a:chOff x="2497" y="1995"/>
              <a:chExt cx="805" cy="52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Rectangle 69"/>
              <p:cNvSpPr>
                <a:spLocks noChangeArrowheads="1"/>
              </p:cNvSpPr>
              <p:nvPr userDrawn="1"/>
            </p:nvSpPr>
            <p:spPr bwMode="auto">
              <a:xfrm>
                <a:off x="3043" y="2467"/>
                <a:ext cx="46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70"/>
              <p:cNvSpPr>
                <a:spLocks noChangeArrowheads="1"/>
              </p:cNvSpPr>
              <p:nvPr userDrawn="1"/>
            </p:nvSpPr>
            <p:spPr bwMode="auto">
              <a:xfrm>
                <a:off x="2699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Rectangle 71"/>
              <p:cNvSpPr>
                <a:spLocks noChangeArrowheads="1"/>
              </p:cNvSpPr>
              <p:nvPr userDrawn="1"/>
            </p:nvSpPr>
            <p:spPr bwMode="auto">
              <a:xfrm>
                <a:off x="2598" y="2467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72"/>
              <p:cNvSpPr>
                <a:spLocks noChangeArrowheads="1"/>
              </p:cNvSpPr>
              <p:nvPr userDrawn="1"/>
            </p:nvSpPr>
            <p:spPr bwMode="auto">
              <a:xfrm>
                <a:off x="2497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73"/>
              <p:cNvSpPr>
                <a:spLocks noChangeArrowheads="1"/>
              </p:cNvSpPr>
              <p:nvPr userDrawn="1"/>
            </p:nvSpPr>
            <p:spPr bwMode="auto">
              <a:xfrm>
                <a:off x="3148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74"/>
              <p:cNvSpPr>
                <a:spLocks noChangeArrowheads="1"/>
              </p:cNvSpPr>
              <p:nvPr userDrawn="1"/>
            </p:nvSpPr>
            <p:spPr bwMode="auto">
              <a:xfrm>
                <a:off x="3254" y="2467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75"/>
              <p:cNvSpPr>
                <a:spLocks noChangeArrowheads="1"/>
              </p:cNvSpPr>
              <p:nvPr userDrawn="1"/>
            </p:nvSpPr>
            <p:spPr bwMode="auto">
              <a:xfrm>
                <a:off x="3148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6"/>
              <p:cNvSpPr>
                <a:spLocks noChangeArrowheads="1"/>
              </p:cNvSpPr>
              <p:nvPr userDrawn="1"/>
            </p:nvSpPr>
            <p:spPr bwMode="auto">
              <a:xfrm>
                <a:off x="3254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7"/>
              <p:cNvSpPr>
                <a:spLocks noChangeArrowheads="1"/>
              </p:cNvSpPr>
              <p:nvPr userDrawn="1"/>
            </p:nvSpPr>
            <p:spPr bwMode="auto">
              <a:xfrm>
                <a:off x="3148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8"/>
              <p:cNvSpPr>
                <a:spLocks noChangeArrowheads="1"/>
              </p:cNvSpPr>
              <p:nvPr userDrawn="1"/>
            </p:nvSpPr>
            <p:spPr bwMode="auto">
              <a:xfrm>
                <a:off x="3254" y="2100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9"/>
              <p:cNvSpPr>
                <a:spLocks noChangeArrowheads="1"/>
              </p:cNvSpPr>
              <p:nvPr userDrawn="1"/>
            </p:nvSpPr>
            <p:spPr bwMode="auto">
              <a:xfrm>
                <a:off x="2940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80"/>
              <p:cNvSpPr>
                <a:spLocks noChangeArrowheads="1"/>
              </p:cNvSpPr>
              <p:nvPr userDrawn="1"/>
            </p:nvSpPr>
            <p:spPr bwMode="auto">
              <a:xfrm>
                <a:off x="3046" y="2206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81"/>
              <p:cNvSpPr>
                <a:spLocks noChangeArrowheads="1"/>
              </p:cNvSpPr>
              <p:nvPr userDrawn="1"/>
            </p:nvSpPr>
            <p:spPr bwMode="auto">
              <a:xfrm>
                <a:off x="2839" y="2206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82"/>
              <p:cNvSpPr>
                <a:spLocks noChangeArrowheads="1"/>
              </p:cNvSpPr>
              <p:nvPr userDrawn="1"/>
            </p:nvSpPr>
            <p:spPr bwMode="auto">
              <a:xfrm>
                <a:off x="3148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83"/>
              <p:cNvSpPr>
                <a:spLocks noChangeArrowheads="1"/>
              </p:cNvSpPr>
              <p:nvPr userDrawn="1"/>
            </p:nvSpPr>
            <p:spPr bwMode="auto">
              <a:xfrm>
                <a:off x="3254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84"/>
              <p:cNvSpPr>
                <a:spLocks noChangeArrowheads="1"/>
              </p:cNvSpPr>
              <p:nvPr userDrawn="1"/>
            </p:nvSpPr>
            <p:spPr bwMode="auto">
              <a:xfrm>
                <a:off x="2940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85"/>
              <p:cNvSpPr>
                <a:spLocks noChangeArrowheads="1"/>
              </p:cNvSpPr>
              <p:nvPr userDrawn="1"/>
            </p:nvSpPr>
            <p:spPr bwMode="auto">
              <a:xfrm>
                <a:off x="3046" y="2305"/>
                <a:ext cx="47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86"/>
              <p:cNvSpPr>
                <a:spLocks noChangeArrowheads="1"/>
              </p:cNvSpPr>
              <p:nvPr userDrawn="1"/>
            </p:nvSpPr>
            <p:spPr bwMode="auto">
              <a:xfrm>
                <a:off x="2839" y="2305"/>
                <a:ext cx="48" cy="4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87"/>
              <p:cNvSpPr>
                <a:spLocks noChangeArrowheads="1"/>
              </p:cNvSpPr>
              <p:nvPr userDrawn="1"/>
            </p:nvSpPr>
            <p:spPr bwMode="auto">
              <a:xfrm>
                <a:off x="3148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88"/>
              <p:cNvSpPr>
                <a:spLocks noChangeArrowheads="1"/>
              </p:cNvSpPr>
              <p:nvPr userDrawn="1"/>
            </p:nvSpPr>
            <p:spPr bwMode="auto">
              <a:xfrm>
                <a:off x="3254" y="1995"/>
                <a:ext cx="48" cy="4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8054975" y="0"/>
              <a:ext cx="1089025" cy="2663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2" y="0"/>
                </a:cxn>
                <a:cxn ang="0">
                  <a:pos x="1432" y="3492"/>
                </a:cxn>
                <a:cxn ang="0">
                  <a:pos x="1419" y="3252"/>
                </a:cxn>
                <a:cxn ang="0">
                  <a:pos x="1406" y="3024"/>
                </a:cxn>
                <a:cxn ang="0">
                  <a:pos x="1393" y="2807"/>
                </a:cxn>
                <a:cxn ang="0">
                  <a:pos x="1379" y="2601"/>
                </a:cxn>
                <a:cxn ang="0">
                  <a:pos x="1364" y="2407"/>
                </a:cxn>
                <a:cxn ang="0">
                  <a:pos x="1348" y="2222"/>
                </a:cxn>
                <a:cxn ang="0">
                  <a:pos x="1330" y="2047"/>
                </a:cxn>
                <a:cxn ang="0">
                  <a:pos x="1311" y="1881"/>
                </a:cxn>
                <a:cxn ang="0">
                  <a:pos x="1291" y="1726"/>
                </a:cxn>
                <a:cxn ang="0">
                  <a:pos x="1268" y="1580"/>
                </a:cxn>
                <a:cxn ang="0">
                  <a:pos x="1245" y="1442"/>
                </a:cxn>
                <a:cxn ang="0">
                  <a:pos x="1218" y="1313"/>
                </a:cxn>
                <a:cxn ang="0">
                  <a:pos x="1190" y="1192"/>
                </a:cxn>
                <a:cxn ang="0">
                  <a:pos x="1158" y="1078"/>
                </a:cxn>
                <a:cxn ang="0">
                  <a:pos x="1125" y="973"/>
                </a:cxn>
                <a:cxn ang="0">
                  <a:pos x="1089" y="873"/>
                </a:cxn>
                <a:cxn ang="0">
                  <a:pos x="1049" y="781"/>
                </a:cxn>
                <a:cxn ang="0">
                  <a:pos x="1007" y="696"/>
                </a:cxn>
                <a:cxn ang="0">
                  <a:pos x="962" y="617"/>
                </a:cxn>
                <a:cxn ang="0">
                  <a:pos x="913" y="544"/>
                </a:cxn>
                <a:cxn ang="0">
                  <a:pos x="860" y="475"/>
                </a:cxn>
                <a:cxn ang="0">
                  <a:pos x="804" y="413"/>
                </a:cxn>
                <a:cxn ang="0">
                  <a:pos x="744" y="354"/>
                </a:cxn>
                <a:cxn ang="0">
                  <a:pos x="680" y="301"/>
                </a:cxn>
                <a:cxn ang="0">
                  <a:pos x="611" y="252"/>
                </a:cxn>
                <a:cxn ang="0">
                  <a:pos x="539" y="206"/>
                </a:cxn>
                <a:cxn ang="0">
                  <a:pos x="461" y="165"/>
                </a:cxn>
                <a:cxn ang="0">
                  <a:pos x="379" y="128"/>
                </a:cxn>
                <a:cxn ang="0">
                  <a:pos x="292" y="92"/>
                </a:cxn>
                <a:cxn ang="0">
                  <a:pos x="200" y="59"/>
                </a:cxn>
                <a:cxn ang="0">
                  <a:pos x="103" y="28"/>
                </a:cxn>
                <a:cxn ang="0">
                  <a:pos x="0" y="0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1295400" y="5715000"/>
              <a:ext cx="6858000" cy="9144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3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8646-8CEC-4AE4-B1E7-ADF9D885FD96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file:///C:\Documents%20and%20Settings\USER\&#48148;&#53461;%20&#54868;&#47732;\&#54644;&#50577;&#44221;&#52272;&#52397;%20(&#49345;&#54889;3).avi" TargetMode="External"/><Relationship Id="rId7" Type="http://schemas.openxmlformats.org/officeDocument/2006/relationships/image" Target="../media/image30.png"/><Relationship Id="rId2" Type="http://schemas.openxmlformats.org/officeDocument/2006/relationships/video" Target="file:///C:\Documents%20and%20Settings\USER\&#48148;&#53461;%20&#54868;&#47732;\&#54644;&#50577;&#44221;&#52272;&#52397;%20(&#49345;&#54889;2).avi" TargetMode="External"/><Relationship Id="rId1" Type="http://schemas.openxmlformats.org/officeDocument/2006/relationships/video" Target="file:///C:\Documents%20and%20Settings\USER\&#48148;&#53461;%20&#54868;&#47732;\&#54644;&#50577;&#44221;&#52272;&#52397;%20(&#49345;&#54889;1).avi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~1\USER\LOCALS~1\Temp\Hnc\BinData\EMB000002680008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58000" contrast="-70000"/>
          </a:blip>
          <a:srcRect/>
          <a:stretch>
            <a:fillRect/>
          </a:stretch>
        </p:blipFill>
        <p:spPr bwMode="auto">
          <a:xfrm>
            <a:off x="2267744" y="2060848"/>
            <a:ext cx="4104455" cy="27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395288" y="548680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en-US" altLang="ko-KR" sz="5400" dirty="0" smtClean="0">
                <a:solidFill>
                  <a:schemeClr val="tx1"/>
                </a:solidFill>
                <a:ea typeface="HY견고딕" pitchFamily="18" charset="-127"/>
              </a:rPr>
              <a:t>2012</a:t>
            </a:r>
            <a:r>
              <a:rPr lang="ko-KR" altLang="en-US" sz="4400" spc="-150" dirty="0" smtClean="0">
                <a:solidFill>
                  <a:schemeClr val="tx1"/>
                </a:solidFill>
                <a:ea typeface="HY동녘M" pitchFamily="18" charset="-127"/>
              </a:rPr>
              <a:t>년도 </a:t>
            </a:r>
            <a:r>
              <a:rPr lang="ko-KR" altLang="en-US" sz="4400" spc="-150" dirty="0" smtClean="0">
                <a:solidFill>
                  <a:srgbClr val="002060"/>
                </a:solidFill>
                <a:ea typeface="HY동녘M" pitchFamily="18" charset="-127"/>
              </a:rPr>
              <a:t>해양경찰청</a:t>
            </a:r>
            <a:r>
              <a:rPr lang="ko-KR" altLang="en-US" sz="4400" spc="-150" dirty="0" smtClean="0">
                <a:solidFill>
                  <a:schemeClr val="tx1"/>
                </a:solidFill>
                <a:ea typeface="HY동녘M" pitchFamily="18" charset="-127"/>
              </a:rPr>
              <a:t> </a:t>
            </a:r>
            <a:r>
              <a:rPr lang="ko-KR" altLang="en-US" sz="4400" spc="-150" dirty="0">
                <a:solidFill>
                  <a:schemeClr val="tx1"/>
                </a:solidFill>
                <a:ea typeface="HY동녘M" pitchFamily="18" charset="-127"/>
              </a:rPr>
              <a:t>국정감사</a:t>
            </a:r>
            <a:endParaRPr lang="ko-KR" altLang="en-US" sz="3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55576" y="1772816"/>
            <a:ext cx="7272337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Y견명조" pitchFamily="18" charset="-127"/>
                <a:ea typeface="HY견명조" pitchFamily="18" charset="-127"/>
              </a:rPr>
              <a:t>국정감사 목표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견명조" pitchFamily="18" charset="-127"/>
              <a:ea typeface="HY견명조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chemeClr val="accent3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세계일류 해양강국</a:t>
            </a:r>
            <a:endParaRPr lang="en-US" altLang="ko-KR" sz="3600" b="1" kern="0" dirty="0" smtClean="0">
              <a:solidFill>
                <a:schemeClr val="accent3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chemeClr val="accent3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대한민국해양 안전수호를 위하여</a:t>
            </a:r>
            <a:endParaRPr lang="en-US" altLang="ko-KR" sz="3600" b="1" kern="0" dirty="0" smtClean="0">
              <a:solidFill>
                <a:schemeClr val="accent3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해양경찰청  </a:t>
            </a:r>
            <a:r>
              <a:rPr lang="ko-KR" altLang="en-US" sz="3600" b="1" kern="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診斷</a:t>
            </a:r>
            <a:endParaRPr lang="en-US" altLang="ko-KR" sz="3600" b="1" kern="0" dirty="0" smtClean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 bwMode="auto">
          <a:xfrm>
            <a:off x="755576" y="5805264"/>
            <a:ext cx="734481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73050" indent="-273050" algn="ctr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</a:pPr>
            <a:r>
              <a:rPr kumimoji="0" lang="ko-KR" altLang="en-US" sz="2600" dirty="0" smtClean="0">
                <a:latin typeface="HY헤드라인M" pitchFamily="18" charset="-127"/>
                <a:ea typeface="HY헤드라인M" pitchFamily="18" charset="-127"/>
              </a:rPr>
              <a:t>국토해양위원회 </a:t>
            </a:r>
            <a:r>
              <a:rPr kumimoji="0" lang="ko-KR" altLang="en-US" sz="2600" dirty="0">
                <a:latin typeface="HY헤드라인M" pitchFamily="18" charset="-127"/>
                <a:ea typeface="HY헤드라인M" pitchFamily="18" charset="-127"/>
              </a:rPr>
              <a:t>국회의원 이명수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ko-KR" altLang="en-US" sz="2400" dirty="0">
                <a:latin typeface="HY헤드라인M" pitchFamily="18" charset="-127"/>
                <a:ea typeface="HY헤드라인M" pitchFamily="18" charset="-127"/>
              </a:rPr>
              <a:t>충남 아산</a:t>
            </a:r>
            <a:r>
              <a:rPr kumimoji="0" lang="en-US" altLang="ko-KR" sz="2400" dirty="0"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en-US" altLang="ko-KR" sz="26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046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403648" y="184284"/>
            <a:ext cx="6405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영해 안보 관련 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이어도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 경비태세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95536" y="1340768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中國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이어도 침범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‘12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 상반기만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33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건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매년 증가 추세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센카쿠열도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중국명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댜오위다오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영토분쟁 다음은 ‘이어도’ 차례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남중국해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일간 ‘분쟁 양상’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참고 대책과 훈련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필요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68300"/>
              </p:ext>
            </p:extLst>
          </p:nvPr>
        </p:nvGraphicFramePr>
        <p:xfrm>
          <a:off x="251520" y="3356992"/>
          <a:ext cx="8712966" cy="1242060"/>
        </p:xfrm>
        <a:graphic>
          <a:graphicData uri="http://schemas.openxmlformats.org/drawingml/2006/table">
            <a:tbl>
              <a:tblPr/>
              <a:tblGrid>
                <a:gridCol w="2592288"/>
                <a:gridCol w="1224136"/>
                <a:gridCol w="1224136"/>
                <a:gridCol w="1296144"/>
                <a:gridCol w="1152128"/>
                <a:gridCol w="1224134"/>
              </a:tblGrid>
              <a:tr h="2496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2012.6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496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출현횟수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16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60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33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모서리가 둥근 직사각형 7"/>
          <p:cNvSpPr/>
          <p:nvPr/>
        </p:nvSpPr>
        <p:spPr>
          <a:xfrm>
            <a:off x="287524" y="1260919"/>
            <a:ext cx="8352928" cy="16561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043608" y="5117527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「이어도」는 영토 분쟁이 아니라 </a:t>
            </a:r>
            <a:r>
              <a:rPr lang="en-US" altLang="ko-KR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EEZ </a:t>
            </a:r>
            <a:r>
              <a:rPr lang="ko-KR" altLang="en-US" sz="24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경계획정 사안 </a:t>
            </a:r>
          </a:p>
        </p:txBody>
      </p:sp>
      <p:sp>
        <p:nvSpPr>
          <p:cNvPr id="10" name="오른쪽 화살표 9"/>
          <p:cNvSpPr/>
          <p:nvPr/>
        </p:nvSpPr>
        <p:spPr>
          <a:xfrm>
            <a:off x="503998" y="5157192"/>
            <a:ext cx="360040" cy="382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65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3867" y="260648"/>
            <a:ext cx="89644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600" dirty="0">
                <a:latin typeface="HY헤드라인M" pitchFamily="18" charset="-127"/>
                <a:ea typeface="HY헤드라인M" pitchFamily="18" charset="-127"/>
              </a:rPr>
              <a:t>「이어도</a:t>
            </a:r>
            <a:r>
              <a:rPr lang="en-US" altLang="ko-KR" sz="26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600" dirty="0">
                <a:latin typeface="HY헤드라인M" pitchFamily="18" charset="-127"/>
                <a:ea typeface="HY헤드라인M" pitchFamily="18" charset="-127"/>
              </a:rPr>
              <a:t>離於島</a:t>
            </a:r>
            <a:r>
              <a:rPr lang="en-US" altLang="ko-KR" sz="26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600" dirty="0">
                <a:latin typeface="HY헤드라인M" pitchFamily="18" charset="-127"/>
                <a:ea typeface="HY헤드라인M" pitchFamily="18" charset="-127"/>
              </a:rPr>
              <a:t>」</a:t>
            </a:r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지역 </a:t>
            </a:r>
            <a:r>
              <a:rPr lang="ko-KR" altLang="en-US" sz="26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‘영해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2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不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표기 사유 </a:t>
            </a:r>
            <a:r>
              <a:rPr lang="en-US" altLang="ko-KR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(?)</a:t>
            </a:r>
            <a:endParaRPr lang="ko-KR" altLang="en-US" sz="2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84825" y="1134939"/>
            <a:ext cx="8820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해양경찰청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‘영해경계해역도’에서 누락된 「이어도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離於島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」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중국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자국 ‘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소암초위치도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’엔 「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쑤엔자오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蘇巖礁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」로 확정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표기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12817" y="1124744"/>
            <a:ext cx="8964488" cy="10898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42844" y="2500306"/>
            <a:ext cx="8850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류츠구이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 중공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국가해양국장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(2012.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관영 신화통신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인터뷰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 algn="ctr" fontAlgn="base" latinLnBrk="1">
              <a:lnSpc>
                <a:spcPct val="150000"/>
              </a:lnSpc>
            </a:pPr>
            <a:endParaRPr lang="en-US" altLang="ko-KR" b="1" dirty="0" smtClean="0">
              <a:latin typeface="휴먼명조" pitchFamily="2" charset="-127"/>
              <a:ea typeface="휴먼명조" pitchFamily="2" charset="-127"/>
            </a:endParaRPr>
          </a:p>
          <a:p>
            <a:pPr algn="ctr" fontAlgn="base" latinLnBrk="1">
              <a:lnSpc>
                <a:spcPct val="150000"/>
              </a:lnSpc>
            </a:pP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"</a:t>
            </a:r>
            <a:r>
              <a:rPr lang="ko-KR" altLang="en-US" sz="2000" b="1" dirty="0">
                <a:latin typeface="휴먼명조" pitchFamily="2" charset="-127"/>
                <a:ea typeface="휴먼명조" pitchFamily="2" charset="-127"/>
              </a:rPr>
              <a:t>국가해양국은 중공 관할 해역에 대해 정기적인 권익 보호 차원의 순찰과 </a:t>
            </a:r>
            <a:r>
              <a:rPr lang="ko-KR" altLang="en-US" sz="2000" b="1" dirty="0" err="1">
                <a:latin typeface="휴먼명조" pitchFamily="2" charset="-127"/>
                <a:ea typeface="휴먼명조" pitchFamily="2" charset="-127"/>
              </a:rPr>
              <a:t>법집행을</a:t>
            </a:r>
            <a:r>
              <a:rPr lang="ko-KR" altLang="en-US" sz="2000" b="1" dirty="0">
                <a:latin typeface="휴먼명조" pitchFamily="2" charset="-127"/>
                <a:ea typeface="휴먼명조" pitchFamily="2" charset="-127"/>
              </a:rPr>
              <a:t> 하는 제도를 마련했다</a:t>
            </a:r>
            <a:r>
              <a:rPr lang="en-US" altLang="ko-KR" sz="2000" b="1" dirty="0">
                <a:latin typeface="휴먼명조" pitchFamily="2" charset="-127"/>
                <a:ea typeface="휴먼명조" pitchFamily="2" charset="-127"/>
              </a:rPr>
              <a:t>. </a:t>
            </a:r>
            <a:endParaRPr lang="en-US" altLang="ko-KR" sz="2000" b="1" dirty="0" smtClean="0">
              <a:latin typeface="휴먼명조" pitchFamily="2" charset="-127"/>
              <a:ea typeface="휴먼명조" pitchFamily="2" charset="-127"/>
            </a:endParaRPr>
          </a:p>
          <a:p>
            <a:pPr algn="ctr" fontAlgn="base" latinLnBrk="1">
              <a:lnSpc>
                <a:spcPct val="150000"/>
              </a:lnSpc>
            </a:pPr>
            <a:r>
              <a:rPr lang="ko-KR" altLang="en-US" sz="2000" b="1" dirty="0" smtClean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정기 </a:t>
            </a:r>
            <a:r>
              <a:rPr lang="ko-KR" altLang="en-US" sz="2000" b="1" dirty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순찰 대상 해역에는 </a:t>
            </a:r>
            <a:r>
              <a:rPr lang="ko-KR" altLang="en-US" sz="2000" b="1" dirty="0" err="1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이어도가</a:t>
            </a:r>
            <a:r>
              <a:rPr lang="ko-KR" altLang="en-US" sz="2000" b="1" dirty="0">
                <a:solidFill>
                  <a:srgbClr val="FF0000"/>
                </a:solidFill>
                <a:latin typeface="휴먼명조" pitchFamily="2" charset="-127"/>
                <a:ea typeface="휴먼명조" pitchFamily="2" charset="-127"/>
              </a:rPr>
              <a:t> 포함된다</a:t>
            </a:r>
            <a:r>
              <a:rPr lang="en-US" altLang="ko-KR" sz="2000" b="1" dirty="0" smtClean="0">
                <a:latin typeface="휴먼명조" pitchFamily="2" charset="-127"/>
                <a:ea typeface="휴먼명조" pitchFamily="2" charset="-127"/>
              </a:rPr>
              <a:t>"</a:t>
            </a:r>
            <a:endParaRPr lang="ko-KR" altLang="en-US" sz="2000" b="1" dirty="0">
              <a:latin typeface="휴먼명조" pitchFamily="2" charset="-127"/>
              <a:ea typeface="휴먼명조" pitchFamily="2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42844" y="2500306"/>
            <a:ext cx="8875538" cy="230832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>
            <a:off x="142844" y="5429264"/>
            <a:ext cx="329437" cy="255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42878" y="5357826"/>
            <a:ext cx="85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한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중간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EEZ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경계획정과 무관하게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영해경계해역도상 영해표기’해야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110860288" descr="EMB0000148c07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타원 4"/>
          <p:cNvSpPr/>
          <p:nvPr/>
        </p:nvSpPr>
        <p:spPr>
          <a:xfrm>
            <a:off x="2051720" y="4581128"/>
            <a:ext cx="1512168" cy="136815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5652120" y="4581128"/>
            <a:ext cx="288032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화살표 연결선 9"/>
          <p:cNvCxnSpPr>
            <a:stCxn id="6" idx="1"/>
          </p:cNvCxnSpPr>
          <p:nvPr/>
        </p:nvCxnSpPr>
        <p:spPr>
          <a:xfrm flipH="1">
            <a:off x="3563888" y="4797152"/>
            <a:ext cx="2088232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3928" y="52919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영해선 표기 안되어 있음</a:t>
            </a:r>
            <a:endParaRPr lang="ko-KR" altLang="en-US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321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37229712" descr="EMB0000148c07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79512" y="116632"/>
            <a:ext cx="5801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중국의 한 </a:t>
            </a:r>
            <a:r>
              <a:rPr lang="ko-KR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군사관련 사이트 상 </a:t>
            </a:r>
            <a:r>
              <a:rPr lang="ko-K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해역도 </a:t>
            </a:r>
            <a:r>
              <a:rPr lang="en-US" altLang="ko-K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493"/>
            <a:ext cx="9144000" cy="9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한국의 최남단은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마라도로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되어 있고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한중어업협정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경계선 상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이어도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lvl="0" algn="ctr">
              <a:lnSpc>
                <a:spcPct val="150000"/>
              </a:lnSpc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중국명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쑤엔자오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는 중국의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해역안에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포함되어 있다고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주장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84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237229792" descr="EMB0000148c07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16"/>
            <a:ext cx="9144000" cy="58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1500" y="5842337"/>
            <a:ext cx="9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이어도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중국명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쑤엔자오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蘇巖礁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를 포함하고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있는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[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중국의 「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소암초위치도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」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652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12509" y="1715628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지난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해 ‘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사시미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칼’에 생명 잃은 해경사망사건의 교훈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문제 있던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방검조끼를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개선했다는 신형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방검조끼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역시나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문제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NO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방검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·NO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방수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·NO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방연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- 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상식 이하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해상탈출 등 유사時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부력기능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 -‘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성능문제 의혹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올해부터 동해 안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포함 전 해양 불법어선 검문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검색시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착용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예정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57158" y="214290"/>
            <a:ext cx="8488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중국어선 등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불법조업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단속</a:t>
            </a:r>
            <a:endParaRPr lang="en-US" altLang="ko-KR" sz="2800" dirty="0" smtClean="0"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특수기동대원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「</a:t>
            </a:r>
            <a:r>
              <a:rPr lang="ko-KR" altLang="en-US" sz="28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방검부력조끼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」안전장비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214282" y="1571612"/>
            <a:ext cx="8667179" cy="26608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42910" y="4857760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개선요구에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“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이미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상당 계약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발주했다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다음에 개선하겠다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”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85720" y="4929198"/>
            <a:ext cx="21431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42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319213"/>
              </p:ext>
            </p:extLst>
          </p:nvPr>
        </p:nvGraphicFramePr>
        <p:xfrm>
          <a:off x="142999" y="2357430"/>
          <a:ext cx="9001001" cy="1080120"/>
        </p:xfrm>
        <a:graphic>
          <a:graphicData uri="http://schemas.openxmlformats.org/drawingml/2006/table">
            <a:tbl>
              <a:tblPr/>
              <a:tblGrid>
                <a:gridCol w="2664296"/>
                <a:gridCol w="432048"/>
                <a:gridCol w="2664296"/>
                <a:gridCol w="360040"/>
                <a:gridCol w="2808312"/>
                <a:gridCol w="72009"/>
              </a:tblGrid>
              <a:tr h="21793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소요 장비 검토 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시제품 제작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디자인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․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성능검사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6626"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필요성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성능</a:t>
                      </a:r>
                      <a:r>
                        <a:rPr lang="en-US" altLang="ko-KR" sz="20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, </a:t>
                      </a: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시기 등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2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개발계약</a:t>
                      </a:r>
                      <a:r>
                        <a:rPr lang="en-US" altLang="ko-KR" sz="2000" b="0" kern="0" spc="-2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, </a:t>
                      </a:r>
                      <a:r>
                        <a:rPr lang="ko-KR" altLang="en-US" sz="2000" b="0" kern="0" spc="-2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전문가 자문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-21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국가 공인기관 시험검사</a:t>
                      </a:r>
                      <a:endParaRPr lang="ko-KR" altLang="en-US" sz="20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_x169658216" descr="DRW0000126c24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3" y="4118573"/>
            <a:ext cx="225425" cy="1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_x169659576" descr="DRW0000126c24f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35" y="4125776"/>
            <a:ext cx="223837" cy="19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_x169661352" descr="DRW0000126c24f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36" y="4125776"/>
            <a:ext cx="257175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92609"/>
              </p:ext>
            </p:extLst>
          </p:nvPr>
        </p:nvGraphicFramePr>
        <p:xfrm>
          <a:off x="410456" y="3702454"/>
          <a:ext cx="8635020" cy="1016508"/>
        </p:xfrm>
        <a:graphic>
          <a:graphicData uri="http://schemas.openxmlformats.org/drawingml/2006/table">
            <a:tbl>
              <a:tblPr/>
              <a:tblGrid>
                <a:gridCol w="2592288"/>
                <a:gridCol w="432048"/>
                <a:gridCol w="2664296"/>
                <a:gridCol w="360040"/>
                <a:gridCol w="2586348"/>
              </a:tblGrid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규격서 제정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규격서 등재관리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물품 구매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07470"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KS 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등 표준규격 준용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번호부여</a:t>
                      </a:r>
                      <a:r>
                        <a:rPr lang="en-US" altLang="ko-KR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, </a:t>
                      </a:r>
                      <a:r>
                        <a:rPr lang="ko-KR" altLang="en-US" sz="2000" kern="0" spc="-8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관리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67691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-2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조달청 경쟁입찰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" name="_x169658456" descr="DRW0000126c250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28" y="2789478"/>
            <a:ext cx="252413" cy="1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_x169659896" descr="DRW0000126c250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63" y="2800590"/>
            <a:ext cx="223838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0" y="1643050"/>
            <a:ext cx="49292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[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해양경찰청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법적 장비 구매절차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내용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160733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시제품 제작</a:t>
            </a:r>
            <a:r>
              <a:rPr lang="en-US" altLang="ko-KR" sz="3000" dirty="0" smtClean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성능 검사 없이</a:t>
            </a:r>
            <a:endParaRPr lang="en-US" altLang="ko-KR" sz="3000" dirty="0" smtClean="0"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물품 구매</a:t>
            </a:r>
            <a:r>
              <a:rPr lang="en-US" altLang="ko-KR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3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부터</a:t>
            </a:r>
            <a:endParaRPr lang="ko-KR" altLang="en-US" sz="3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28596" y="5429264"/>
            <a:ext cx="360040" cy="303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4348" y="5286388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해양경찰청 제시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규격서에 맞지 않는 국가 물품 조달 부적격 업체</a:t>
            </a:r>
            <a:endParaRPr lang="en-US" altLang="ko-KR" sz="2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조달청 조달 공고 단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24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시간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1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일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선정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계약 유착 의혹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80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46917400" descr="EMB00000b586d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0"/>
            <a:ext cx="9224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0" y="0"/>
            <a:ext cx="9228365" cy="242088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57158" y="0"/>
            <a:ext cx="8496944" cy="9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“당신의 귀중한 생명을 지키기 위해서 다음의 주의사항을 반드시 숙지하십시오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.”(?)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071546"/>
            <a:ext cx="9240922" cy="120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△ </a:t>
            </a:r>
            <a:r>
              <a:rPr lang="en-US" altLang="ko-KR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(2)</a:t>
            </a:r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뾰족한 송곳이나 특수강을 사용하는 예리한 </a:t>
            </a:r>
            <a:r>
              <a:rPr lang="ko-KR" altLang="en-US" sz="1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사시미칼은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방호할 수 없습니다</a:t>
            </a:r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.’</a:t>
            </a: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△ </a:t>
            </a:r>
            <a:r>
              <a:rPr lang="en-US" altLang="ko-KR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(6)‘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방탄성능을 제공하지 않습니다</a:t>
            </a:r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총기를 든 적과 대치하지 마십시오</a:t>
            </a:r>
            <a:r>
              <a:rPr lang="en-US" altLang="ko-KR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.’</a:t>
            </a:r>
          </a:p>
          <a:p>
            <a:pPr>
              <a:lnSpc>
                <a:spcPct val="150000"/>
              </a:lnSpc>
            </a:pPr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△ </a:t>
            </a:r>
            <a:r>
              <a:rPr lang="en-US" altLang="ko-KR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(8)‘</a:t>
            </a:r>
            <a:r>
              <a:rPr lang="ko-KR" altLang="en-US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 제품의 방호한계 사양이 불특정 다수 또는 적에게 알려지지 않도록 주의하십시오</a:t>
            </a:r>
            <a:endParaRPr lang="ko-KR" altLang="en-US" sz="1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6237312"/>
            <a:ext cx="9228365" cy="6206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985" y="6316823"/>
            <a:ext cx="918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신형 「</a:t>
            </a:r>
            <a:r>
              <a:rPr lang="ko-KR" alt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방검부력조끼</a:t>
            </a:r>
            <a:r>
              <a:rPr lang="ko-KR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」 사용상 주의사항 </a:t>
            </a:r>
            <a:endParaRPr lang="ko-KR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2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67" y="4077072"/>
            <a:ext cx="4629433" cy="20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3" y="4077072"/>
            <a:ext cx="4341254" cy="20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88" y="980728"/>
            <a:ext cx="2541913" cy="245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30" y="980728"/>
            <a:ext cx="3606149" cy="246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49747" y="13479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중국어선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불법조업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단속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중국측 무기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491880" y="3434457"/>
            <a:ext cx="2683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해머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(2011.3.3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태안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457070" y="3434457"/>
            <a:ext cx="2683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식도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(2011.3.3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태안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88579" y="6077118"/>
            <a:ext cx="319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쇠파이프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(2011.3.3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태안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281908" y="6077118"/>
            <a:ext cx="294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쇠창살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(2011.3.3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태안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31" name="_x246614544" descr="EMB0000148c06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" b="444"/>
          <a:stretch>
            <a:fillRect/>
          </a:stretch>
        </p:blipFill>
        <p:spPr bwMode="auto">
          <a:xfrm>
            <a:off x="73953" y="980728"/>
            <a:ext cx="2773100" cy="24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0" y="3463178"/>
            <a:ext cx="3100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그물망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(2012.6.14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인천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40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91680" y="188640"/>
            <a:ext cx="5517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중국어선 불법조업 단속 현황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88936" y="1255693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急增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지난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년간 불법조업 중국어선 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나포건수 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1,574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건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중국어선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출항지역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산동성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(833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회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,53%)·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요령성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절강성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順 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해경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단속에 대한 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‘극렬한 저항’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양상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점차 지능화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흉포화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467544" y="1124744"/>
            <a:ext cx="8208912" cy="17392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960288" y="3095369"/>
            <a:ext cx="7538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黃渤海어정국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과의 실효성 있는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정례회의 등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대책 필요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588936" y="3195397"/>
            <a:ext cx="238648" cy="200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5" name="_x239567928" descr="EMB00000b586dd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07330"/>
            <a:ext cx="4392488" cy="30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246917320" descr="EMB00000b586dd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3924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92650" y="6309320"/>
            <a:ext cx="8784976" cy="43204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2010.5.6 </a:t>
            </a:r>
            <a:r>
              <a:rPr lang="ko-KR" altLang="en-US" dirty="0" err="1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특정금지구역내</a:t>
            </a:r>
            <a:r>
              <a:rPr lang="ko-KR" altLang="en-US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NLL </a:t>
            </a:r>
            <a:r>
              <a:rPr lang="ko-KR" altLang="en-US" dirty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부근 중국어선 불법조업 장면</a:t>
            </a:r>
          </a:p>
        </p:txBody>
      </p:sp>
    </p:spTree>
    <p:extLst>
      <p:ext uri="{BB962C8B-B14F-4D97-AF65-F5344CB8AC3E}">
        <p14:creationId xmlns:p14="http://schemas.microsoft.com/office/powerpoint/2010/main" val="23934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1340768"/>
            <a:ext cx="878497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□  지방청장 직급상향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경무관 → 치안감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및 지방청 </a:t>
            </a:r>
            <a:r>
              <a:rPr lang="ko-KR" altLang="en-US" sz="1900" dirty="0" err="1" smtClean="0">
                <a:latin typeface="HY견고딕" pitchFamily="18" charset="-127"/>
                <a:ea typeface="HY견고딕" pitchFamily="18" charset="-127"/>
              </a:rPr>
              <a:t>차장제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경무관</a:t>
            </a:r>
            <a:r>
              <a:rPr lang="en-US" altLang="ko-KR" sz="1900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1900" dirty="0" smtClean="0">
                <a:latin typeface="HY견고딕" pitchFamily="18" charset="-127"/>
                <a:ea typeface="HY견고딕" pitchFamily="18" charset="-127"/>
              </a:rPr>
              <a:t>도입필요</a:t>
            </a:r>
            <a:endParaRPr lang="ko-KR" altLang="en-US" sz="19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해양경찰청 위상에 걸 맞는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직급 상향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필요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1520" y="21328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dirty="0" smtClean="0"/>
              <a:t>○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직급상향</a:t>
            </a:r>
            <a:r>
              <a:rPr lang="en-US" altLang="ko-KR" b="1" dirty="0" smtClean="0"/>
              <a:t>) </a:t>
            </a:r>
            <a:r>
              <a:rPr lang="ko-KR" altLang="en-US" dirty="0" smtClean="0"/>
              <a:t>강력한 지휘권 확립으로 해상치안</a:t>
            </a:r>
            <a:r>
              <a:rPr lang="en-US" altLang="ko-KR" dirty="0" smtClean="0"/>
              <a:t>․</a:t>
            </a:r>
            <a:r>
              <a:rPr lang="ko-KR" altLang="en-US" dirty="0" smtClean="0"/>
              <a:t>안보역량 강화</a:t>
            </a:r>
            <a:endParaRPr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23528" y="2564904"/>
          <a:ext cx="8496944" cy="894588"/>
        </p:xfrm>
        <a:graphic>
          <a:graphicData uri="http://schemas.openxmlformats.org/drawingml/2006/table">
            <a:tbl>
              <a:tblPr/>
              <a:tblGrid>
                <a:gridCol w="1261023"/>
                <a:gridCol w="2411915"/>
                <a:gridCol w="2662455"/>
                <a:gridCol w="2161551"/>
              </a:tblGrid>
              <a:tr h="4198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a typeface="휴먼고딕"/>
                        </a:rPr>
                        <a:t>구분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90" dirty="0">
                          <a:solidFill>
                            <a:srgbClr val="000000"/>
                          </a:solidFill>
                          <a:ea typeface="휴먼고딕"/>
                        </a:rPr>
                        <a:t>동해지방청장</a:t>
                      </a:r>
                      <a:r>
                        <a:rPr lang="en-US" altLang="ko-KR" sz="1800" b="1" kern="0" spc="-90" dirty="0">
                          <a:solidFill>
                            <a:srgbClr val="000000"/>
                          </a:solidFill>
                          <a:latin typeface="휴먼고딕"/>
                        </a:rPr>
                        <a:t>(</a:t>
                      </a:r>
                      <a:r>
                        <a:rPr lang="ko-KR" altLang="en-US" sz="1800" b="1" kern="0" spc="-90" dirty="0">
                          <a:solidFill>
                            <a:srgbClr val="000000"/>
                          </a:solidFill>
                          <a:ea typeface="휴먼고딕"/>
                        </a:rPr>
                        <a:t>해경</a:t>
                      </a:r>
                      <a:r>
                        <a:rPr lang="en-US" altLang="ko-KR" sz="1800" b="1" kern="0" spc="-90" dirty="0">
                          <a:solidFill>
                            <a:srgbClr val="000000"/>
                          </a:solidFill>
                          <a:latin typeface="휴먼고딕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150">
                          <a:solidFill>
                            <a:srgbClr val="000000"/>
                          </a:solidFill>
                          <a:ea typeface="휴먼고딕"/>
                        </a:rPr>
                        <a:t>경북</a:t>
                      </a:r>
                      <a:r>
                        <a:rPr lang="en-US" altLang="ko-KR" sz="1800" b="1" kern="0" spc="-150">
                          <a:solidFill>
                            <a:srgbClr val="000000"/>
                          </a:solidFill>
                          <a:ea typeface="휴먼고딕"/>
                        </a:rPr>
                        <a:t>‧</a:t>
                      </a:r>
                      <a:r>
                        <a:rPr lang="ko-KR" altLang="en-US" sz="1800" b="1" kern="0" spc="-150">
                          <a:solidFill>
                            <a:srgbClr val="000000"/>
                          </a:solidFill>
                          <a:ea typeface="휴먼고딕"/>
                        </a:rPr>
                        <a:t>강원지방청장</a:t>
                      </a:r>
                      <a:r>
                        <a:rPr lang="en-US" altLang="ko-KR" sz="1800" b="1" kern="0" spc="-50">
                          <a:solidFill>
                            <a:srgbClr val="000000"/>
                          </a:solidFill>
                          <a:latin typeface="휴먼고딕"/>
                        </a:rPr>
                        <a:t>(</a:t>
                      </a:r>
                      <a:r>
                        <a:rPr lang="ko-KR" altLang="en-US" sz="1800" b="1" kern="0" spc="-50">
                          <a:solidFill>
                            <a:srgbClr val="000000"/>
                          </a:solidFill>
                          <a:ea typeface="휴먼고딕"/>
                        </a:rPr>
                        <a:t>육경</a:t>
                      </a:r>
                      <a:r>
                        <a:rPr lang="en-US" altLang="ko-KR" sz="1800" b="1" kern="0" spc="-50">
                          <a:solidFill>
                            <a:srgbClr val="000000"/>
                          </a:solidFill>
                          <a:latin typeface="휴먼고딕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-80">
                          <a:solidFill>
                            <a:srgbClr val="000000"/>
                          </a:solidFill>
                          <a:latin typeface="휴먼고딕"/>
                        </a:rPr>
                        <a:t>1</a:t>
                      </a:r>
                      <a:r>
                        <a:rPr lang="ko-KR" altLang="en-US" sz="1800" b="1" kern="0" spc="-80">
                          <a:solidFill>
                            <a:srgbClr val="000000"/>
                          </a:solidFill>
                          <a:ea typeface="휴먼고딕"/>
                        </a:rPr>
                        <a:t>함대사령관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9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a typeface="휴먼명조"/>
                        </a:rPr>
                        <a:t>직급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경무관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❀</a:t>
                      </a:r>
                      <a:r>
                        <a:rPr lang="en-US" altLang="ko-KR" sz="1800" kern="0" spc="-10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10">
                          <a:solidFill>
                            <a:srgbClr val="000000"/>
                          </a:solidFill>
                          <a:ea typeface="휴먼명조"/>
                        </a:rPr>
                        <a:t>치안감</a:t>
                      </a:r>
                      <a:r>
                        <a:rPr lang="en-US" altLang="ko-KR" sz="1800" kern="0" spc="-11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-110">
                          <a:solidFill>
                            <a:srgbClr val="000000"/>
                          </a:solidFill>
                          <a:ea typeface="휴먼명조"/>
                        </a:rPr>
                        <a:t>❀❀</a:t>
                      </a:r>
                      <a:r>
                        <a:rPr lang="en-US" altLang="ko-KR" sz="1800" kern="0" spc="-11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소장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★★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251520" y="414908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dirty="0" smtClean="0"/>
              <a:t>○ 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차장제</a:t>
            </a:r>
            <a:r>
              <a:rPr lang="ko-KR" altLang="en-US" b="1" dirty="0" smtClean="0"/>
              <a:t> 신설</a:t>
            </a:r>
            <a:r>
              <a:rPr lang="en-US" altLang="ko-KR" b="1" dirty="0" smtClean="0"/>
              <a:t>) </a:t>
            </a:r>
            <a:r>
              <a:rPr lang="ko-KR" altLang="en-US" dirty="0" smtClean="0"/>
              <a:t>각종 현안에 대한 </a:t>
            </a:r>
            <a:r>
              <a:rPr lang="en-US" altLang="ko-KR" dirty="0" smtClean="0"/>
              <a:t>24</a:t>
            </a:r>
            <a:r>
              <a:rPr lang="ko-KR" altLang="en-US" dirty="0" smtClean="0"/>
              <a:t>시간 常時 지휘체계 유지 필요</a:t>
            </a:r>
            <a:endParaRPr lang="ko-KR" altLang="en-US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323528" y="4653136"/>
          <a:ext cx="8496943" cy="1382821"/>
        </p:xfrm>
        <a:graphic>
          <a:graphicData uri="http://schemas.openxmlformats.org/drawingml/2006/table">
            <a:tbl>
              <a:tblPr/>
              <a:tblGrid>
                <a:gridCol w="774940"/>
                <a:gridCol w="1708793"/>
                <a:gridCol w="2733325"/>
                <a:gridCol w="1639854"/>
                <a:gridCol w="1640031"/>
              </a:tblGrid>
              <a:tr h="5470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고딕"/>
                        </a:rPr>
                        <a:t>구 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50" dirty="0">
                          <a:solidFill>
                            <a:srgbClr val="000000"/>
                          </a:solidFill>
                          <a:ea typeface="휴먼고딕"/>
                        </a:rPr>
                        <a:t>海警지방청</a:t>
                      </a:r>
                      <a:r>
                        <a:rPr lang="ko-KR" altLang="en-US" sz="1800" b="1" kern="0" spc="-50" dirty="0">
                          <a:solidFill>
                            <a:srgbClr val="000000"/>
                          </a:solidFill>
                          <a:ea typeface="휴먼고딕"/>
                        </a:rPr>
                        <a:t>차장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a typeface="휴먼고딕"/>
                        </a:rPr>
                        <a:t>육경지방청</a:t>
                      </a:r>
                      <a:r>
                        <a:rPr lang="ko-KR" altLang="en-US" sz="18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차장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50">
                          <a:solidFill>
                            <a:srgbClr val="000000"/>
                          </a:solidFill>
                          <a:ea typeface="휴먼고딕"/>
                        </a:rPr>
                        <a:t>함대</a:t>
                      </a:r>
                      <a:r>
                        <a:rPr lang="ko-KR" altLang="en-US" sz="1800" b="1" kern="0" spc="-50">
                          <a:solidFill>
                            <a:srgbClr val="000000"/>
                          </a:solidFill>
                          <a:ea typeface="휴먼고딕"/>
                        </a:rPr>
                        <a:t>부사령관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50">
                          <a:solidFill>
                            <a:srgbClr val="000000"/>
                          </a:solidFill>
                          <a:ea typeface="휴먼고딕"/>
                        </a:rPr>
                        <a:t>中해사국 </a:t>
                      </a:r>
                      <a:r>
                        <a:rPr lang="ko-KR" altLang="en-US" sz="1800" b="1" kern="0" spc="-50">
                          <a:solidFill>
                            <a:srgbClr val="000000"/>
                          </a:solidFill>
                          <a:ea typeface="휴먼고딕"/>
                        </a:rPr>
                        <a:t>차장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8357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a typeface="휴먼명조"/>
                        </a:rPr>
                        <a:t>직 급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100" dirty="0" err="1">
                          <a:solidFill>
                            <a:srgbClr val="000000"/>
                          </a:solidFill>
                          <a:ea typeface="휴먼명조"/>
                        </a:rPr>
                        <a:t>없</a:t>
                      </a:r>
                      <a:r>
                        <a:rPr lang="ko-KR" altLang="en-US" sz="1800" kern="0" spc="-100" dirty="0">
                          <a:solidFill>
                            <a:srgbClr val="000000"/>
                          </a:solidFill>
                          <a:ea typeface="휴먼명조"/>
                        </a:rPr>
                        <a:t> 음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a typeface="휴먼명조"/>
                        </a:rPr>
                        <a:t>경무관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a typeface="휴먼명조"/>
                        </a:rPr>
                        <a:t>❀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latin typeface="휴먼명조"/>
                        </a:rPr>
                        <a:t>)/</a:t>
                      </a: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a typeface="휴먼명조"/>
                        </a:rPr>
                        <a:t>치안감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a typeface="휴먼명조"/>
                        </a:rPr>
                        <a:t>❀❀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30">
                          <a:solidFill>
                            <a:srgbClr val="000000"/>
                          </a:solidFill>
                          <a:latin typeface="휴먼명조"/>
                        </a:rPr>
                        <a:t>*</a:t>
                      </a:r>
                      <a:r>
                        <a:rPr lang="ko-KR" altLang="en-US" sz="1800" kern="0" spc="-30">
                          <a:solidFill>
                            <a:srgbClr val="000000"/>
                          </a:solidFill>
                          <a:ea typeface="휴먼명조"/>
                        </a:rPr>
                        <a:t>부산청 </a:t>
                      </a:r>
                      <a:r>
                        <a:rPr lang="en-US" altLang="ko-KR" sz="1800" kern="0" spc="-3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r>
                        <a:rPr lang="ko-KR" altLang="en-US" sz="1800" kern="0" spc="-30">
                          <a:solidFill>
                            <a:srgbClr val="000000"/>
                          </a:solidFill>
                          <a:ea typeface="휴먼명조"/>
                        </a:rPr>
                        <a:t>부장제</a:t>
                      </a:r>
                      <a:r>
                        <a:rPr lang="en-US" altLang="ko-KR" sz="1800" kern="0" spc="-3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-30">
                          <a:solidFill>
                            <a:srgbClr val="000000"/>
                          </a:solidFill>
                          <a:ea typeface="휴먼명조"/>
                        </a:rPr>
                        <a:t>경무관</a:t>
                      </a:r>
                      <a:r>
                        <a:rPr lang="en-US" altLang="ko-KR" sz="1800" kern="0" spc="-30">
                          <a:solidFill>
                            <a:srgbClr val="000000"/>
                          </a:solidFill>
                          <a:latin typeface="휴먼명조"/>
                        </a:rPr>
                        <a:t>3)</a:t>
                      </a:r>
                      <a:r>
                        <a:rPr lang="ko-KR" altLang="en-US" sz="1800" kern="0" spc="-13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a typeface="휴먼명조"/>
                        </a:rPr>
                        <a:t>준장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a typeface="휴먼명조"/>
                        </a:rPr>
                        <a:t>★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-7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-70">
                          <a:solidFill>
                            <a:srgbClr val="000000"/>
                          </a:solidFill>
                          <a:ea typeface="휴먼명조"/>
                        </a:rPr>
                        <a:t>목포</a:t>
                      </a:r>
                      <a:r>
                        <a:rPr lang="en-US" altLang="ko-KR" sz="1800" kern="0" spc="-70">
                          <a:solidFill>
                            <a:srgbClr val="000000"/>
                          </a:solidFill>
                          <a:latin typeface="휴먼명조"/>
                        </a:rPr>
                        <a:t>,</a:t>
                      </a:r>
                      <a:r>
                        <a:rPr lang="ko-KR" altLang="en-US" sz="1800" kern="0" spc="-70">
                          <a:solidFill>
                            <a:srgbClr val="000000"/>
                          </a:solidFill>
                          <a:ea typeface="휴먼명조"/>
                        </a:rPr>
                        <a:t>평택</a:t>
                      </a:r>
                      <a:r>
                        <a:rPr lang="en-US" altLang="ko-KR" sz="1800" kern="0" spc="-70">
                          <a:solidFill>
                            <a:srgbClr val="000000"/>
                          </a:solidFill>
                          <a:latin typeface="휴먼명조"/>
                        </a:rPr>
                        <a:t>,</a:t>
                      </a:r>
                      <a:r>
                        <a:rPr lang="ko-KR" altLang="en-US" sz="1800" kern="0" spc="-70">
                          <a:solidFill>
                            <a:srgbClr val="000000"/>
                          </a:solidFill>
                          <a:ea typeface="휴먼명조"/>
                        </a:rPr>
                        <a:t>동해</a:t>
                      </a:r>
                      <a:r>
                        <a:rPr lang="en-US" altLang="ko-KR" sz="1800" kern="0" spc="-7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경무관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❀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)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*</a:t>
                      </a:r>
                      <a:r>
                        <a:rPr lang="ko-KR" altLang="en-US" sz="1800" kern="0" spc="-36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a typeface="휴먼명조"/>
                        </a:rPr>
                        <a:t>차장제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17881" marR="17881" marT="17881" marB="1788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99563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18864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중국 </a:t>
            </a:r>
            <a:r>
              <a:rPr lang="ko-KR" alt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해역별</a:t>
            </a:r>
            <a:r>
              <a:rPr lang="ko-KR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불법조업 현황 </a:t>
            </a:r>
            <a:r>
              <a:rPr lang="en-US" altLang="ko-K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(2009~2012.6)</a:t>
            </a:r>
            <a:endParaRPr lang="ko-KR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3911538" y="1772816"/>
            <a:ext cx="2160240" cy="223224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3911538" y="4918669"/>
            <a:ext cx="1800200" cy="1854503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574914" y="3859307"/>
            <a:ext cx="202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산동성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요녕성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등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1,324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척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9828" y="5589826"/>
            <a:ext cx="178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절강성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등 기타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250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척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854503"/>
            <a:ext cx="3456384" cy="4797152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23528" y="1988840"/>
            <a:ext cx="33843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나포된 중국어선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1,574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척 중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250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척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(15.6%)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이 심한 사투리를 사용하는 </a:t>
            </a:r>
            <a:r>
              <a:rPr lang="ko-KR" alt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절강성</a:t>
            </a:r>
            <a:r>
              <a:rPr lang="ko-KR" alt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과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광동성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등 기타 출신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그러나 우리나라 통역관계자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32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명 중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20</a:t>
            </a:r>
            <a:r>
              <a: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명은 한국인 또는 베트남 등의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외국인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12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명의 중국인 마저도 </a:t>
            </a:r>
            <a:r>
              <a:rPr lang="ko-KR" alt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북경어</a:t>
            </a:r>
            <a:r>
              <a:rPr lang="ko-KR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사용 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동북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성 출신</a:t>
            </a:r>
            <a:endParaRPr lang="en-US" altLang="ko-K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5720" y="214290"/>
            <a:ext cx="8534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/>
            <a:r>
              <a:rPr lang="ko-KR" altLang="en-US" sz="24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中國 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불법조업 단속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통역관계자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 대부분 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동북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성</a:t>
            </a:r>
            <a:r>
              <a:rPr lang="en-US" altLang="ko-KR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출신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049" name="_x248308112" descr="EMB00000b586dc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1904"/>
            <a:ext cx="3744416" cy="508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067944" y="1785926"/>
            <a:ext cx="50760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b="1" dirty="0" smtClean="0"/>
              <a:t>□ ‘</a:t>
            </a:r>
            <a:r>
              <a:rPr lang="ko-KR" altLang="en-US" b="1" dirty="0" err="1"/>
              <a:t>북경어</a:t>
            </a:r>
            <a:r>
              <a:rPr lang="en-US" altLang="ko-KR" b="1" dirty="0"/>
              <a:t>:</a:t>
            </a:r>
            <a:r>
              <a:rPr lang="ko-KR" altLang="en-US" b="1" dirty="0"/>
              <a:t>표준어</a:t>
            </a:r>
            <a:r>
              <a:rPr lang="ko-KR" altLang="en-US" b="1" dirty="0" smtClean="0"/>
              <a:t>’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제작된 </a:t>
            </a:r>
            <a:r>
              <a:rPr lang="en-US" altLang="ko-KR" b="1" dirty="0" smtClean="0"/>
              <a:t>‘</a:t>
            </a:r>
            <a:r>
              <a:rPr lang="ko-KR" altLang="en-US" b="1" dirty="0" smtClean="0"/>
              <a:t>통역지침 책자</a:t>
            </a:r>
            <a:r>
              <a:rPr lang="en-US" altLang="ko-KR" b="1" dirty="0" smtClean="0"/>
              <a:t>’, 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b="1" dirty="0" smtClean="0"/>
              <a:t>      </a:t>
            </a:r>
            <a:r>
              <a:rPr lang="ko-KR" altLang="en-US" b="1" dirty="0" smtClean="0"/>
              <a:t>문제는 </a:t>
            </a:r>
            <a:r>
              <a:rPr lang="en-US" altLang="ko-KR" b="1" dirty="0" smtClean="0">
                <a:solidFill>
                  <a:srgbClr val="FF0000"/>
                </a:solidFill>
              </a:rPr>
              <a:t>‘</a:t>
            </a:r>
            <a:r>
              <a:rPr lang="ko-KR" altLang="en-US" b="1" dirty="0" smtClean="0">
                <a:solidFill>
                  <a:srgbClr val="FF0000"/>
                </a:solidFill>
              </a:rPr>
              <a:t>통역 불통</a:t>
            </a:r>
            <a:r>
              <a:rPr lang="en-US" altLang="ko-KR" b="1" dirty="0" smtClean="0">
                <a:solidFill>
                  <a:srgbClr val="FF0000"/>
                </a:solidFill>
              </a:rPr>
              <a:t>’</a:t>
            </a:r>
          </a:p>
          <a:p>
            <a:pPr fontAlgn="base" latinLnBrk="1">
              <a:lnSpc>
                <a:spcPct val="150000"/>
              </a:lnSpc>
            </a:pPr>
            <a:endParaRPr lang="en-US" altLang="ko-KR" b="1" dirty="0"/>
          </a:p>
          <a:p>
            <a:pPr fontAlgn="base" latinLnBrk="1">
              <a:lnSpc>
                <a:spcPct val="150000"/>
              </a:lnSpc>
            </a:pPr>
            <a:r>
              <a:rPr lang="ko-KR" altLang="en-US" b="1" dirty="0"/>
              <a:t>□ </a:t>
            </a:r>
            <a:r>
              <a:rPr lang="ko-KR" altLang="en-US" b="1" dirty="0" smtClean="0"/>
              <a:t> 중국 대표적 남방 사투리 사용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절강성</a:t>
            </a:r>
            <a:r>
              <a:rPr lang="en-US" altLang="ko-KR" b="1" dirty="0" smtClean="0"/>
              <a:t>·</a:t>
            </a:r>
            <a:r>
              <a:rPr lang="ko-KR" altLang="en-US" b="1" dirty="0" err="1" smtClean="0"/>
              <a:t>강서성</a:t>
            </a:r>
            <a:r>
              <a:rPr lang="en-US" altLang="ko-KR" b="1" dirty="0" smtClean="0"/>
              <a:t>·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b="1" dirty="0" smtClean="0"/>
              <a:t>      </a:t>
            </a:r>
            <a:r>
              <a:rPr lang="ko-KR" altLang="en-US" b="1" dirty="0" err="1" smtClean="0"/>
              <a:t>광동성</a:t>
            </a:r>
            <a:r>
              <a:rPr lang="en-US" altLang="ko-KR" b="1" dirty="0" smtClean="0"/>
              <a:t>·</a:t>
            </a:r>
            <a:r>
              <a:rPr lang="ko-KR" altLang="en-US" b="1" dirty="0" err="1" smtClean="0"/>
              <a:t>복건성</a:t>
            </a:r>
            <a:r>
              <a:rPr lang="ko-KR" altLang="en-US" b="1" dirty="0" smtClean="0"/>
              <a:t> 출신 불법조업 어민 대책 없음</a:t>
            </a:r>
            <a:endParaRPr lang="en-US" altLang="ko-KR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94764" y="4725144"/>
            <a:ext cx="5149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외교적 인권침해 시비 방지 위한</a:t>
            </a:r>
            <a:endParaRPr lang="en-US" altLang="ko-KR" sz="2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통역관계자 보완 시급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”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24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해양경찰청 (상황1)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51920" y="1484784"/>
            <a:ext cx="2736304" cy="1550572"/>
          </a:xfrm>
          <a:prstGeom prst="rect">
            <a:avLst/>
          </a:prstGeom>
        </p:spPr>
      </p:pic>
      <p:pic>
        <p:nvPicPr>
          <p:cNvPr id="5" name="해양경찰청 (상황2)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3851920" y="3140968"/>
            <a:ext cx="2736304" cy="1550572"/>
          </a:xfrm>
          <a:prstGeom prst="rect">
            <a:avLst/>
          </a:prstGeom>
        </p:spPr>
      </p:pic>
      <p:pic>
        <p:nvPicPr>
          <p:cNvPr id="6" name="해양경찰청 (상황3)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3851920" y="4797152"/>
            <a:ext cx="2736304" cy="1550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206084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상황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763688" y="1916832"/>
            <a:ext cx="1152128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835696" y="371703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상황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763688" y="3573016"/>
            <a:ext cx="1152128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835696" y="537321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상황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63688" y="5229200"/>
            <a:ext cx="1152128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23528" y="33265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중국어선 불법조업 선원 나포 상황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해양경찰청 통역관과의 의사소통문제</a:t>
            </a:r>
            <a:endParaRPr lang="ko-KR" altLang="en-US" sz="20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76672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상황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1.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체포 과정</a:t>
            </a:r>
          </a:p>
          <a:p>
            <a:pPr fontAlgn="base" latinLnBrk="1">
              <a:lnSpc>
                <a:spcPct val="150000"/>
              </a:lnSpc>
            </a:pPr>
            <a:endParaRPr lang="en-US" altLang="ko-KR" sz="2400" dirty="0" smtClean="0"/>
          </a:p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뭐야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이새끼야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니들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죽여버리겠어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가까이 오지마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이거 놓으란 말이야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이거 풀어 안 풀어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?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뭐야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이새끼야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! </a:t>
            </a:r>
            <a:endParaRPr lang="ko-KR" altLang="en-US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빨리 풀어줘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날 어디로 끌고 가는 거야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395536" y="3789040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情况一</a:t>
            </a:r>
            <a:r>
              <a:rPr kumimoji="1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. </a:t>
            </a: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逮捕</a:t>
            </a:r>
            <a:endParaRPr kumimoji="1" lang="en-US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한양해서" pitchFamily="18" charset="-127"/>
              <a:ea typeface="한양해서" pitchFamily="18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양해서" pitchFamily="18" charset="-127"/>
              <a:ea typeface="한양해서" pitchFamily="18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-</a:t>
            </a: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什么呀</a:t>
            </a:r>
            <a:r>
              <a:rPr kumimoji="1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! </a:t>
            </a: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草你妈的！别靠近我！我就杀你！ </a:t>
            </a:r>
            <a:endParaRPr kumimoji="1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양해서" pitchFamily="18" charset="-127"/>
              <a:ea typeface="한양해서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放手放手！你要带我去哪儿？别拉我！放手！ </a:t>
            </a:r>
            <a:endParaRPr kumimoji="1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양해서" pitchFamily="18" charset="-127"/>
              <a:ea typeface="한양해서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332656"/>
            <a:ext cx="8640960" cy="3168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3789040"/>
            <a:ext cx="8640960" cy="2808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548680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상황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체포 및 구금 시 호소 상황</a:t>
            </a:r>
          </a:p>
          <a:p>
            <a:pPr fontAlgn="base" latinLnBrk="1">
              <a:lnSpc>
                <a:spcPct val="150000"/>
              </a:lnSpc>
            </a:pPr>
            <a:endParaRPr lang="en-US" altLang="ko-KR" sz="24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여기요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나 지금 가슴이 아파요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여기 끌려오는 중에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다쳤나봐요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의사 좀 불러주세요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많아 아파요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살려주세요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467544" y="3356992"/>
            <a:ext cx="83529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情况二 </a:t>
            </a:r>
            <a:r>
              <a:rPr kumimoji="1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. </a:t>
            </a: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拘禁以及表达个人意见 </a:t>
            </a:r>
            <a:endParaRPr kumimoji="1" lang="en-US" altLang="zh-CN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한양해서" pitchFamily="18" charset="-127"/>
              <a:ea typeface="한양해서" pitchFamily="18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양해서" pitchFamily="18" charset="-127"/>
              <a:ea typeface="한양해서" pitchFamily="18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- </a:t>
            </a:r>
            <a:r>
              <a:rPr kumimoji="1" lang="zh-C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哎！我现在心脏很不舒服，好像被拖带的时候，受伤了。救我，现在疼得要命</a:t>
            </a:r>
            <a:r>
              <a:rPr kumimoji="1" lang="ko-KR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</a:rPr>
              <a:t> 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404664"/>
            <a:ext cx="8424936" cy="25922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323528" y="3284984"/>
            <a:ext cx="8496944" cy="2880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3528" y="404664"/>
            <a:ext cx="864096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상황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조사과정</a:t>
            </a:r>
          </a:p>
          <a:p>
            <a:pPr fontAlgn="base" latinLnBrk="1">
              <a:lnSpc>
                <a:spcPct val="150000"/>
              </a:lnSpc>
            </a:pP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난 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광동성에서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 온 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왕중화이다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. 1966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월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일 생이고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, 13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세부터 아버지와 함께 어업에 종사 했다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지금은 이 배의 선장이고 고기를 찾아 나가다 보니 한국경계선을 넘어온 것 같다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. 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395536" y="3429000"/>
            <a:ext cx="849694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情况三</a:t>
            </a:r>
            <a:r>
              <a:rPr kumimoji="1" lang="en-US" altLang="zh-CN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. </a:t>
            </a: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한양해서" pitchFamily="18" charset="-127"/>
                <a:ea typeface="한양해서" pitchFamily="18" charset="-127"/>
                <a:cs typeface="굴림" pitchFamily="50" charset="-127"/>
              </a:rPr>
              <a:t>审问过程</a:t>
            </a:r>
            <a:endParaRPr kumimoji="1" lang="en-US" altLang="zh-CN" sz="2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한양해서" pitchFamily="18" charset="-127"/>
              <a:ea typeface="한양해서" pitchFamily="18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한양해서" pitchFamily="18" charset="-127"/>
              <a:ea typeface="한양해서" pitchFamily="18" charset="-127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我是王中华， 出生于</a:t>
            </a:r>
            <a:r>
              <a:rPr kumimoji="1" lang="en-US" altLang="zh-CN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1966</a:t>
            </a: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年</a:t>
            </a:r>
            <a:r>
              <a:rPr kumimoji="1" lang="en-US" altLang="zh-CN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1</a:t>
            </a: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月</a:t>
            </a:r>
            <a:r>
              <a:rPr kumimoji="1" lang="en-US" altLang="zh-CN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4</a:t>
            </a: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号 ，来</a:t>
            </a:r>
            <a:r>
              <a:rPr kumimoji="1" lang="zh-CN" altLang="en-US" sz="2600" b="1" dirty="0" smtClean="0"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自广东省。</a:t>
            </a:r>
            <a:r>
              <a:rPr kumimoji="1" lang="zh-CN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  <a:cs typeface="Times New Roman" pitchFamily="18" charset="0"/>
              </a:rPr>
              <a:t>我从十三 岁开始跟父亲 一起捕鱼。我是船长。我为了打更多鱼，不由得进入了韩国领海（韩国专属经济区）。</a:t>
            </a:r>
            <a:r>
              <a:rPr kumimoji="1" lang="ko-KR" alt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한양해서" pitchFamily="18" charset="-127"/>
                <a:ea typeface="한양해서" pitchFamily="18" charset="-127"/>
              </a:rPr>
              <a:t> 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332656"/>
            <a:ext cx="8640960" cy="28083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3429000"/>
            <a:ext cx="8640960" cy="3168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1120676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 해양경찰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,‘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한강 일부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(?)’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와 ‘</a:t>
            </a:r>
            <a:r>
              <a:rPr lang="ko-KR" altLang="en-US" sz="2100" dirty="0" err="1">
                <a:latin typeface="HY견고딕" pitchFamily="18" charset="-127"/>
                <a:ea typeface="HY견고딕" pitchFamily="18" charset="-127"/>
              </a:rPr>
              <a:t>경인아라뱃길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’ 치안경비 맡아</a:t>
            </a:r>
          </a:p>
          <a:p>
            <a:pPr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□「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한강 </a:t>
            </a:r>
            <a:r>
              <a:rPr lang="ko-KR" altLang="en-US" sz="2100" dirty="0" err="1">
                <a:latin typeface="HY견고딕" pitchFamily="18" charset="-127"/>
                <a:ea typeface="HY견고딕" pitchFamily="18" charset="-127"/>
              </a:rPr>
              <a:t>여의파출소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」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왕래선박 운항 멈춰 개점휴업 상태</a:t>
            </a:r>
          </a:p>
          <a:p>
            <a:pPr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→  임무 중단으로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인력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예산낭비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요소 발생 中</a:t>
            </a:r>
            <a:endParaRPr lang="ko-KR" altLang="en-US" sz="2100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□  해양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바다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연결 사유로 한강 진출 해경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>
                <a:latin typeface="HY견고딕" pitchFamily="18" charset="-127"/>
                <a:ea typeface="HY견고딕" pitchFamily="18" charset="-127"/>
              </a:rPr>
              <a:t>낙동강 진출은 언제</a:t>
            </a:r>
            <a:r>
              <a:rPr lang="en-US" altLang="ko-KR" sz="2100" dirty="0">
                <a:latin typeface="HY견고딕" pitchFamily="18" charset="-127"/>
                <a:ea typeface="HY견고딕" pitchFamily="18" charset="-127"/>
              </a:rPr>
              <a:t>(??)</a:t>
            </a:r>
            <a:endParaRPr lang="ko-KR" altLang="en-US" sz="21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10860368" descr="EMB0000148c07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" b="113"/>
          <a:stretch>
            <a:fillRect/>
          </a:stretch>
        </p:blipFill>
        <p:spPr bwMode="auto">
          <a:xfrm>
            <a:off x="275358" y="3334491"/>
            <a:ext cx="4130704" cy="33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71" name="_x237228032" descr="EMB0000148c07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14153" r="5952" b="33850"/>
          <a:stretch>
            <a:fillRect/>
          </a:stretch>
        </p:blipFill>
        <p:spPr bwMode="auto">
          <a:xfrm>
            <a:off x="4572000" y="3362942"/>
            <a:ext cx="4298805" cy="33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84939" y="6247645"/>
            <a:ext cx="8666686" cy="43204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60689" y="6279003"/>
            <a:ext cx="8086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인력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직원 </a:t>
            </a:r>
            <a:r>
              <a:rPr lang="en-US" altLang="ko-KR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명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소장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1,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순찰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2-2-3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명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, 24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시간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교대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 /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장비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순찰정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척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21947" y="1120675"/>
            <a:ext cx="8700105" cy="203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84938" y="249702"/>
            <a:ext cx="8607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해양경찰청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한강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진출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-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「</a:t>
            </a:r>
            <a:r>
              <a:rPr lang="ko-KR" altLang="en-US" sz="2800" dirty="0" err="1">
                <a:latin typeface="HY헤드라인M" pitchFamily="18" charset="-127"/>
                <a:ea typeface="HY헤드라인M" pitchFamily="18" charset="-127"/>
              </a:rPr>
              <a:t>경인아라뱃길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3972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14282" y="0"/>
            <a:ext cx="8786874" cy="128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사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한국수상레저「안전협회와 안전연합회」</a:t>
            </a: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 algn="ctr" fontAlgn="base" latinLnBrk="1">
              <a:lnSpc>
                <a:spcPct val="150000"/>
              </a:lnSpc>
            </a:pP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통합 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- ‘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갈등 해소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79640" y="5807323"/>
            <a:ext cx="84215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한동안의 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갈등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이 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화합</a:t>
            </a:r>
            <a:r>
              <a:rPr lang="en-US" altLang="ko-KR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으로 거듭나는 든든한 단체 되길</a:t>
            </a:r>
            <a:endParaRPr lang="ko-KR" altLang="en-US" sz="2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365326" y="5879891"/>
            <a:ext cx="21431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4000496" y="1643050"/>
            <a:ext cx="4857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사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한국수상레저안전협회와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사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한국수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상레저안전연합회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그동안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국내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수상레저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조종면허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정부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업무를 대행해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왔음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그동안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양 단체에서 대행해 온 수상레저와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관련한 각종 인허가 업무가 한 곳으로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일원화돼 신속하고 편리한 행정서비스가     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가능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0"/>
            <a:ext cx="3404766" cy="229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429132"/>
            <a:ext cx="928694" cy="93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14884"/>
            <a:ext cx="2071670" cy="42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8596" y="3929066"/>
            <a:ext cx="32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&lt; 2012.9.20, ‘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통합협정식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’ &gt;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923928" y="1643050"/>
            <a:ext cx="4934352" cy="34950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9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28662" y="214290"/>
            <a:ext cx="7608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수상레저 활성화 따른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안전관리체계 정립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시급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3573" y="1428736"/>
            <a:ext cx="878687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□  수상레저 관련 사고 매년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20~30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사상자 또한 매년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20~30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명</a:t>
            </a:r>
          </a:p>
          <a:p>
            <a:pPr fontAlgn="base"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□‘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11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년 단속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751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안전장비 미착용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371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(49.4%),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무면허 조종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198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(26.4%)</a:t>
            </a:r>
            <a:endParaRPr lang="ko-KR" altLang="en-US" sz="17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□  수상레저 이용자 </a:t>
            </a:r>
            <a:r>
              <a:rPr lang="en-US" altLang="ko-KR" sz="1700" dirty="0" smtClean="0">
                <a:latin typeface="HY견고딕" pitchFamily="18" charset="-127"/>
                <a:ea typeface="HY견고딕" pitchFamily="18" charset="-127"/>
              </a:rPr>
              <a:t>· </a:t>
            </a:r>
            <a:r>
              <a:rPr lang="ko-KR" altLang="en-US" sz="1700" dirty="0" smtClean="0">
                <a:latin typeface="HY견고딕" pitchFamily="18" charset="-127"/>
                <a:ea typeface="HY견고딕" pitchFamily="18" charset="-127"/>
              </a:rPr>
              <a:t>영업자 각각에 대한 안전관리 체계 정립 시급 필요</a:t>
            </a:r>
            <a:endParaRPr lang="ko-KR" altLang="en-US" sz="17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449020" y="3640231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2012.7.8,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경북 포항시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북구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흥해읍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某해수욕장에서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발생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김모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(43)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씨가 몰던 제트스키가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해안가로 돌진해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피서객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명 사망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9" y="3140968"/>
            <a:ext cx="519609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모서리가 둥근 직사각형 1"/>
          <p:cNvSpPr/>
          <p:nvPr/>
        </p:nvSpPr>
        <p:spPr>
          <a:xfrm>
            <a:off x="5449020" y="3140968"/>
            <a:ext cx="3630562" cy="3168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153573" y="1340768"/>
            <a:ext cx="8926009" cy="1512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01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071546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지난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월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전국 해수욕장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이용객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2,885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만명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지난해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비해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325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만명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증가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인명구조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치안관리 등 각종 사건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사고 범죄관리업무 분산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해수욕장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성범죄 수사 등 책임소재 불분명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안전 사각지대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214282" y="188640"/>
            <a:ext cx="89297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600" dirty="0">
                <a:latin typeface="HY헤드라인M" pitchFamily="18" charset="-127"/>
                <a:ea typeface="HY헤드라인M" pitchFamily="18" charset="-127"/>
              </a:rPr>
              <a:t>해수욕장 </a:t>
            </a:r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안전관리</a:t>
            </a:r>
            <a:r>
              <a:rPr lang="en-US" altLang="ko-KR" sz="2600" dirty="0" smtClean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600" dirty="0">
                <a:latin typeface="HY헤드라인M" pitchFamily="18" charset="-127"/>
                <a:ea typeface="HY헤드라인M" pitchFamily="18" charset="-127"/>
              </a:rPr>
              <a:t>총괄기관인 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해양경찰청이 주도</a:t>
            </a:r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해야</a:t>
            </a:r>
            <a:endParaRPr lang="ko-KR" altLang="en-US" sz="26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227171"/>
              </p:ext>
            </p:extLst>
          </p:nvPr>
        </p:nvGraphicFramePr>
        <p:xfrm>
          <a:off x="71406" y="3357562"/>
          <a:ext cx="9001188" cy="3000397"/>
        </p:xfrm>
        <a:graphic>
          <a:graphicData uri="http://schemas.openxmlformats.org/drawingml/2006/table">
            <a:tbl>
              <a:tblPr/>
              <a:tblGrid>
                <a:gridCol w="1813128"/>
                <a:gridCol w="2179231"/>
                <a:gridCol w="5008829"/>
              </a:tblGrid>
              <a:tr h="5611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부 처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기 능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역할 수행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557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ea typeface="휴먼명조"/>
                        </a:rPr>
                        <a:t>해양경찰청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ea typeface="휴먼명조"/>
                        </a:rPr>
                        <a:t>안전 및 치안 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ea typeface="휴먼명조"/>
                        </a:rPr>
                        <a:t>인명구조</a:t>
                      </a:r>
                      <a:r>
                        <a:rPr lang="en-US" altLang="ko-KR" sz="1800" kern="0" spc="0" dirty="0">
                          <a:solidFill>
                            <a:srgbClr val="FF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ea typeface="휴먼명조"/>
                        </a:rPr>
                        <a:t>치안서비스 제공</a:t>
                      </a:r>
                      <a:r>
                        <a:rPr lang="en-US" altLang="ko-KR" sz="1800" kern="0" spc="0" dirty="0">
                          <a:solidFill>
                            <a:srgbClr val="FF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FF0000"/>
                          </a:solidFill>
                          <a:effectLst/>
                          <a:ea typeface="휴먼명조"/>
                        </a:rPr>
                        <a:t>해수욕장 안전관리 관련 정책 및 법령제정 추진･정비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경찰청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치안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치안서비스 제공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소방방재청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구조ㆍ구급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인명구조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구급서비스 제공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16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지방자치단체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운영 및 관리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해수욕장 운영 전반에 대한 책임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모서리가 둥근 직사각형 8"/>
          <p:cNvSpPr/>
          <p:nvPr/>
        </p:nvSpPr>
        <p:spPr>
          <a:xfrm>
            <a:off x="107504" y="1071546"/>
            <a:ext cx="8928992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85749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[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현재 기관별 해수욕장 업무내용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]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76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07504" y="1412776"/>
          <a:ext cx="8856986" cy="5207050"/>
        </p:xfrm>
        <a:graphic>
          <a:graphicData uri="http://schemas.openxmlformats.org/drawingml/2006/table">
            <a:tbl>
              <a:tblPr/>
              <a:tblGrid>
                <a:gridCol w="504056"/>
                <a:gridCol w="864096"/>
                <a:gridCol w="792088"/>
                <a:gridCol w="936104"/>
                <a:gridCol w="1008112"/>
                <a:gridCol w="1656184"/>
                <a:gridCol w="1656184"/>
                <a:gridCol w="1440162"/>
              </a:tblGrid>
              <a:tr h="267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고딕"/>
                        </a:rPr>
                        <a:t>대별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a typeface="휴먼고딕"/>
                        </a:rPr>
                        <a:t>계급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성명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임 용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입 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학력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재직기간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a typeface="휴먼고딕"/>
                        </a:rPr>
                        <a:t>이전소속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치안정감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조성빈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69. 6.21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17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연세대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행정대학원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96. 8.13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98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3.14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차장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김대원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69. 6.21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17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동국대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행정대학원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98. 3.14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99.12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3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기획관리관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3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김종우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71. 9. 4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19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동국대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99.12. 3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00.12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7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보안국장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이규식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72. 7. 24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서울대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행정대학원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00.12. 7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01.11.12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수사국장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5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박봉태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80. 8.21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행시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22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동아대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행정대학원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01.11.12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03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3.29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보안국장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0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6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서재관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74. 8.29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22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고려대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법학과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03. 3.29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04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1.12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경비국장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치안총감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이승재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85. 2.26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사시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24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고려대학원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법학과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04. 1.12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06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8. 9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종합학교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권동옥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80. 5. 3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경감 특채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제주대학교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06. 8. 9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08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3. 7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FF"/>
                          </a:solidFill>
                          <a:ea typeface="휴먼명조"/>
                        </a:rPr>
                        <a:t>해양경찰청</a:t>
                      </a:r>
                      <a:endParaRPr lang="en-US" altLang="ko-KR" sz="1100" b="0" kern="0" spc="0" dirty="0" smtClean="0">
                        <a:solidFill>
                          <a:srgbClr val="000000"/>
                        </a:solidFill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차장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9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강희락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87. 7. 1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사시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26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회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동국대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경찰행정학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08. 3. 7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～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09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3. 9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차장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이길범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81. 3.21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29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건국대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법학과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09. 3. 9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 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10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9. 7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차장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모강인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81. 3.21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간후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29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20" dirty="0" err="1" smtClean="0">
                          <a:solidFill>
                            <a:srgbClr val="000000"/>
                          </a:solidFill>
                          <a:ea typeface="휴먼명조"/>
                        </a:rPr>
                        <a:t>한국사이버대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법학과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10. 9. 8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 </a:t>
                      </a:r>
                      <a:r>
                        <a:rPr lang="en-US" sz="1400" kern="0" spc="0" dirty="0" smtClean="0">
                          <a:solidFill>
                            <a:srgbClr val="000000"/>
                          </a:solidFill>
                          <a:latin typeface="휴먼명조"/>
                        </a:rPr>
                        <a:t>12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. 7. 8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차장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12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〃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이강덕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85. 4. 9</a:t>
                      </a:r>
                      <a:endParaRPr 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경대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a typeface="휴먼명조"/>
                        </a:rPr>
                        <a:t>기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2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경찰대</a:t>
                      </a:r>
                      <a:r>
                        <a:rPr lang="ko-KR" altLang="en-US" sz="1100" kern="0" spc="0" baseline="0" dirty="0" smtClean="0">
                          <a:solidFill>
                            <a:srgbClr val="000000"/>
                          </a:solidFill>
                          <a:ea typeface="+mn-ea"/>
                        </a:rPr>
                        <a:t> </a:t>
                      </a:r>
                      <a:r>
                        <a:rPr lang="ko-KR" altLang="en-US" sz="1400" kern="0" spc="-12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법학과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12. 5. 8</a:t>
                      </a:r>
                      <a:r>
                        <a:rPr 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～ </a:t>
                      </a:r>
                      <a:r>
                        <a:rPr lang="ko-KR" altLang="en-US" sz="1400" kern="0" spc="0" dirty="0" smtClean="0">
                          <a:solidFill>
                            <a:srgbClr val="000000"/>
                          </a:solidFill>
                          <a:ea typeface="휴먼명조"/>
                        </a:rPr>
                        <a:t>현재</a:t>
                      </a:r>
                      <a:endParaRPr 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서울지방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a typeface="휴먼명조"/>
                        </a:rPr>
                        <a:t>경찰청장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9413" marR="9413" marT="9413" marB="941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980728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1996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월 해양수산부 산하 독립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외청부터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역대 해양경찰청장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66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명 해양경찰청장 중 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11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명이 경찰청 출신</a:t>
            </a:r>
            <a:endParaRPr lang="ko-KR" altLang="en-US" sz="28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1073256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매년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하절기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해파리 출몰 증가세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관광객 및 어민 피해 상당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올해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∼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8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월 휴가철만도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2,017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명 피해자 발생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- ‘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유형별 대책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’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시급 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남해안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939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명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(46.6%),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서해안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716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명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동해안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362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명 順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송정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중문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주전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명사십리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왕산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남일대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상주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격포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해수욕장 順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42910" y="142852"/>
            <a:ext cx="7830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000" dirty="0">
                <a:latin typeface="HY헤드라인M" pitchFamily="18" charset="-127"/>
                <a:ea typeface="HY헤드라인M" pitchFamily="18" charset="-127"/>
              </a:rPr>
              <a:t>해수욕장 </a:t>
            </a:r>
            <a:r>
              <a:rPr lang="ko-KR" altLang="en-US" sz="3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해파리</a:t>
            </a:r>
            <a:r>
              <a:rPr lang="ko-KR" altLang="en-US" sz="3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피해</a:t>
            </a:r>
            <a:r>
              <a:rPr lang="en-US" altLang="ko-KR" sz="3000" dirty="0" smtClean="0">
                <a:latin typeface="HY헤드라인M" pitchFamily="18" charset="-127"/>
                <a:ea typeface="HY헤드라인M" pitchFamily="18" charset="-127"/>
              </a:rPr>
              <a:t>, ‘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유형별 대책</a:t>
            </a:r>
            <a:r>
              <a:rPr lang="en-US" altLang="ko-KR" sz="3000" dirty="0" smtClean="0">
                <a:latin typeface="HY헤드라인M" pitchFamily="18" charset="-127"/>
                <a:ea typeface="HY헤드라인M" pitchFamily="18" charset="-127"/>
              </a:rPr>
              <a:t>’ </a:t>
            </a:r>
            <a:r>
              <a:rPr lang="ko-KR" altLang="en-US" sz="3000" dirty="0" smtClean="0">
                <a:latin typeface="HY헤드라인M" pitchFamily="18" charset="-127"/>
                <a:ea typeface="HY헤드라인M" pitchFamily="18" charset="-127"/>
              </a:rPr>
              <a:t>필요</a:t>
            </a:r>
            <a:endParaRPr lang="ko-KR" altLang="en-US" sz="3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42844" y="857232"/>
            <a:ext cx="8820472" cy="2304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42910" y="5286388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해파리 피해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많은 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지자체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「해파리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차단 그물망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설치」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추진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국토해양부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･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해양경찰청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입법 추진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중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해수욕장 관련 법률에 방지시설 설치 조항 포함 검토 중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214282" y="550070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214282" y="600076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7" y="3286123"/>
            <a:ext cx="27269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86124"/>
            <a:ext cx="3571900" cy="200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21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5720" y="14285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/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해양종사자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선박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양식장 등 근무자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인권유린 </a:t>
            </a:r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여전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82877" y="985193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해상범죄는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범죄발생 특성상 사각지대 많아 지속 단속 필요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선원폭행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264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(61.3%),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임금 착취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75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(17.4%), </a:t>
            </a:r>
            <a:endParaRPr lang="en-US" altLang="ko-KR" sz="20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인신매매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등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63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(14.6%)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일명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멍텅구리배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’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무동력선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인신매매 사건 여전히 기승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642910" y="857232"/>
            <a:ext cx="7704856" cy="21887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00034" y="5786454"/>
            <a:ext cx="8284970" cy="9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어선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양식장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도서지역 염전 등 취약개소에 대한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협조망을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구축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첩보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입수 및 신고체제를 활성화</a:t>
            </a:r>
          </a:p>
        </p:txBody>
      </p:sp>
      <p:sp>
        <p:nvSpPr>
          <p:cNvPr id="9" name="오른쪽 화살표 8"/>
          <p:cNvSpPr/>
          <p:nvPr/>
        </p:nvSpPr>
        <p:spPr>
          <a:xfrm>
            <a:off x="500034" y="5857892"/>
            <a:ext cx="283982" cy="327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214686"/>
            <a:ext cx="3786213" cy="245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모서리가 둥근 직사각형 9"/>
          <p:cNvSpPr/>
          <p:nvPr/>
        </p:nvSpPr>
        <p:spPr>
          <a:xfrm>
            <a:off x="1142976" y="5072074"/>
            <a:ext cx="1500198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374354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90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14282" y="214290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/>
            <a:r>
              <a:rPr lang="ko-KR" altLang="en-US" sz="2800" dirty="0" smtClean="0">
                <a:latin typeface="HY견고딕" pitchFamily="18" charset="-127"/>
                <a:ea typeface="HY견고딕" pitchFamily="18" charset="-127"/>
              </a:rPr>
              <a:t>해상교통질서 저해사범</a:t>
            </a:r>
            <a:r>
              <a:rPr lang="en-US" altLang="ko-KR" sz="28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정원초과 승선 증가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844" y="1214422"/>
            <a:ext cx="9001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음주운항 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09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148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’10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122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‘11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2009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대비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45.3%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감소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정원초과 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09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’10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88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‘11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97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2009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대비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83%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증가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특별단속 등을 통한 음주운항 사범은 감소하고 있으나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출항시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인원 점검의 어려움으로 인한 정원초과 사범은 증가추세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42844" y="1142984"/>
            <a:ext cx="8929750" cy="18573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71472" y="6143644"/>
            <a:ext cx="8473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앞으로도 보다 강력한 단속으로 해상교통질서 저해사범 감소에 힘쓰도록</a:t>
            </a:r>
            <a:endParaRPr lang="ko-KR" altLang="en-US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14282" y="6215082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3214686"/>
            <a:ext cx="3867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386717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모서리가 둥근 직사각형 1"/>
          <p:cNvSpPr/>
          <p:nvPr/>
        </p:nvSpPr>
        <p:spPr>
          <a:xfrm>
            <a:off x="2987824" y="4797152"/>
            <a:ext cx="1405581" cy="4320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47380" y="1268760"/>
            <a:ext cx="85716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신고 및 정보에 의한 단속에만 의존 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자체 기획 단속엔 소극적임  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해상 통한 마약류 밀반입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제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국인 밀입국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해외 밀항 등 통계 미흡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날로 지능화되는 해상 국제성 기업형 범죄 선제적 단속 필요함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078" y="3068960"/>
            <a:ext cx="3867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3867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직사각형 2"/>
          <p:cNvSpPr/>
          <p:nvPr/>
        </p:nvSpPr>
        <p:spPr>
          <a:xfrm>
            <a:off x="891797" y="260648"/>
            <a:ext cx="7242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선박 등 </a:t>
            </a:r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마약류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밀반입</a:t>
            </a:r>
            <a:r>
              <a:rPr lang="en-US" altLang="ko-KR" sz="32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단속 강화 필요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24253" y="1052736"/>
            <a:ext cx="8571611" cy="1872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219187" y="6181688"/>
            <a:ext cx="757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해양청의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사이버 과학수사 등 전문장비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‧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인력 확보만이 유일대책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69078" y="6181688"/>
            <a:ext cx="374530" cy="400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547664" y="188640"/>
            <a:ext cx="6202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「민간자율구조대」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활성화 필요 </a:t>
            </a:r>
            <a:endParaRPr lang="ko-KR" altLang="en-US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95536" y="908720"/>
            <a:ext cx="82089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2012.6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現 민간자율구조대원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1,822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명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구조선박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1,713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척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지난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년간 年 구조인원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400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여명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구조선박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100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회 달해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sz="2200" dirty="0" err="1" smtClean="0">
                <a:latin typeface="HY견고딕" pitchFamily="18" charset="-127"/>
                <a:ea typeface="HY견고딕" pitchFamily="18" charset="-127"/>
              </a:rPr>
              <a:t>출동비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日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45,600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원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식비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천원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조난선박 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예인비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회당 </a:t>
            </a:r>
            <a:endParaRPr lang="en-US" altLang="ko-KR" sz="22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    </a:t>
            </a:r>
            <a:r>
              <a:rPr lang="ko-KR" altLang="en-US" sz="2200" dirty="0" smtClean="0">
                <a:latin typeface="HY견고딕" pitchFamily="18" charset="-127"/>
                <a:ea typeface="HY견고딕" pitchFamily="18" charset="-127"/>
              </a:rPr>
              <a:t>평균 </a:t>
            </a:r>
            <a:r>
              <a:rPr lang="en-US" altLang="ko-KR" sz="2200" dirty="0" smtClean="0">
                <a:latin typeface="HY견고딕" pitchFamily="18" charset="-127"/>
                <a:ea typeface="HY견고딕" pitchFamily="18" charset="-127"/>
              </a:rPr>
              <a:t>116,000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원에 불과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75048" y="5842337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>
              <a:lnSpc>
                <a:spcPct val="150000"/>
              </a:lnSpc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경찰의‘자율방범대’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소방방재청의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‘의용소방대’등 수준 활성화 필요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해양경찰 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구난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구조 사각지대 대체 활동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활용 확대 필요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516" y="962437"/>
            <a:ext cx="8568952" cy="2016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>
            <a:off x="215516" y="6058361"/>
            <a:ext cx="1800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>
            <a:off x="215516" y="6489849"/>
            <a:ext cx="1800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1187624" y="3068960"/>
            <a:ext cx="6984776" cy="2808312"/>
            <a:chOff x="1187624" y="3068960"/>
            <a:chExt cx="6984776" cy="2808312"/>
          </a:xfrm>
        </p:grpSpPr>
        <p:pic>
          <p:nvPicPr>
            <p:cNvPr id="716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3068960"/>
              <a:ext cx="3017659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직선 연결선 11"/>
            <p:cNvCxnSpPr/>
            <p:nvPr/>
          </p:nvCxnSpPr>
          <p:spPr>
            <a:xfrm>
              <a:off x="1259632" y="3284984"/>
              <a:ext cx="223224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6016" y="3140968"/>
              <a:ext cx="3456384" cy="270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모서리가 둥근 직사각형 12"/>
            <p:cNvSpPr/>
            <p:nvPr/>
          </p:nvSpPr>
          <p:spPr>
            <a:xfrm>
              <a:off x="7452320" y="5445224"/>
              <a:ext cx="648072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7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189" y="2871058"/>
            <a:ext cx="4000528" cy="26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227" y="2887956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2000232" y="214290"/>
            <a:ext cx="53335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해양오염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대비 및 대응역량 제고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85786" y="1071546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해상오염 사고 및 피해 최소화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확실한 장비구축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유사시 훈련이 최선</a:t>
            </a: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07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태안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허베이스피리트호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사고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피해액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상당</a:t>
            </a:r>
            <a:endParaRPr lang="ko-KR" altLang="en-US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해양경찰청의 방제비용만도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160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억원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이상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유관기관 포함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300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억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기름유출 이전 선박의 충돌 원인과 대응책 미흡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71472" y="1000107"/>
            <a:ext cx="8143932" cy="17907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14348" y="5500702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경제적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사회적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환경적 등에서 막대한 비용 발생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대형 해양오염사고 발생 대비 신속 대응체제 유지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760157" y="5715016"/>
            <a:ext cx="21431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249" y="2894247"/>
            <a:ext cx="3857652" cy="225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1339" y="2894246"/>
            <a:ext cx="3857652" cy="22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직사각형 4"/>
          <p:cNvSpPr/>
          <p:nvPr/>
        </p:nvSpPr>
        <p:spPr>
          <a:xfrm>
            <a:off x="1285852" y="214290"/>
            <a:ext cx="6487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2014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육상폐기물 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해양투기 전면금지</a:t>
            </a:r>
            <a:endParaRPr lang="ko-KR" altLang="en-US" sz="28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42910" y="1000108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「해양환경관리법」제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「런던의정서」제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조에 의해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육상폐기물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해양 투기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2013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년부터 단계적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 2014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년부터 전면 금지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2013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년부터 분뇨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분뇨오니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2014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년부터 산업폐수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폐수오니 대상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변칙적인 해양투기 행위의 단속 및 사전 방지 위한 대책 수립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필요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71472" y="928669"/>
            <a:ext cx="8072494" cy="17859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40633" y="5429264"/>
            <a:ext cx="875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환경부와의 완벽한 협의로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2014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년까지 육상폐기물에 대한</a:t>
            </a:r>
            <a:endParaRPr lang="en-US" altLang="ko-KR" sz="24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해양투기 금지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계획에 차질 없도록 </a:t>
            </a:r>
            <a:endParaRPr lang="ko-KR" altLang="en-US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243711" y="5617876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71810"/>
            <a:ext cx="31777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3929090" cy="28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213350" y="285728"/>
            <a:ext cx="893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282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억 국책사업 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「</a:t>
            </a:r>
            <a:r>
              <a:rPr lang="ko-KR" altLang="en-US" sz="24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해양경비안전망</a:t>
            </a:r>
            <a:r>
              <a:rPr lang="ko-KR" altLang="en-US" sz="24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구축사업」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철저한 관리 필요</a:t>
            </a:r>
            <a:endParaRPr lang="ko-KR" altLang="en-US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596" y="1071546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연근해 어선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(7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만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천여척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대상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위치추적발신장치 국비지원사업</a:t>
            </a: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□  관련자 비리 연루로 감사원 감사 받은 시범사업의 교훈 삼아 철저한 관리 </a:t>
            </a:r>
            <a:endParaRPr lang="en-US" altLang="ko-KR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   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감독 통해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282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억짜리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本사업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제대로 완료되도록</a:t>
            </a:r>
          </a:p>
          <a:p>
            <a:pPr fontAlgn="base">
              <a:lnSpc>
                <a:spcPct val="150000"/>
              </a:lnSpc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57158" y="1000108"/>
            <a:ext cx="8286808" cy="14287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99568" y="5707250"/>
            <a:ext cx="83582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1">
              <a:lnSpc>
                <a:spcPct val="150000"/>
              </a:lnSpc>
            </a:pP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‘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12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년 후속사업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100" dirty="0" err="1" smtClean="0">
                <a:latin typeface="HY견고딕" pitchFamily="18" charset="-127"/>
                <a:ea typeface="HY견고딕" pitchFamily="18" charset="-127"/>
              </a:rPr>
              <a:t>본사업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부터 입찰업체 철저 검증</a:t>
            </a:r>
            <a:r>
              <a:rPr lang="en-US" altLang="ko-KR" sz="2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100" dirty="0" smtClean="0">
                <a:latin typeface="HY견고딕" pitchFamily="18" charset="-127"/>
                <a:ea typeface="HY견고딕" pitchFamily="18" charset="-127"/>
              </a:rPr>
              <a:t>장비 성능 철저한 검사로 ’</a:t>
            </a:r>
            <a:r>
              <a:rPr lang="en-US" altLang="ko-KR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11</a:t>
            </a:r>
            <a:r>
              <a:rPr lang="ko-KR" altLang="en-US" sz="21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년 사업과 같은 실패 되풀이 되지 않도록</a:t>
            </a:r>
          </a:p>
        </p:txBody>
      </p:sp>
      <p:sp>
        <p:nvSpPr>
          <p:cNvPr id="10" name="오른쪽 화살표 9"/>
          <p:cNvSpPr/>
          <p:nvPr/>
        </p:nvSpPr>
        <p:spPr>
          <a:xfrm>
            <a:off x="428596" y="5882088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188640"/>
            <a:ext cx="7272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dirty="0" smtClean="0">
                <a:latin typeface="HY헤드라인M" pitchFamily="18" charset="-127"/>
                <a:ea typeface="HY헤드라인M" pitchFamily="18" charset="-127"/>
              </a:rPr>
              <a:t>조난신호 자동발신기</a:t>
            </a:r>
            <a:r>
              <a:rPr lang="en-US" altLang="ko-KR" sz="2600" dirty="0" smtClean="0">
                <a:latin typeface="HY헤드라인M" pitchFamily="18" charset="-127"/>
                <a:ea typeface="HY헤드라인M" pitchFamily="18" charset="-127"/>
              </a:rPr>
              <a:t>(EPIRB) </a:t>
            </a:r>
            <a:r>
              <a:rPr lang="ko-KR" altLang="en-US" sz="26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오작동률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90%</a:t>
            </a:r>
            <a:r>
              <a:rPr lang="ko-KR" altLang="en-US" sz="26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이상</a:t>
            </a:r>
            <a:endParaRPr lang="ko-KR" altLang="en-US" sz="26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79512" y="1052736"/>
          <a:ext cx="8856984" cy="5226394"/>
        </p:xfrm>
        <a:graphic>
          <a:graphicData uri="http://schemas.openxmlformats.org/drawingml/2006/table">
            <a:tbl>
              <a:tblPr/>
              <a:tblGrid>
                <a:gridCol w="951706"/>
                <a:gridCol w="878498"/>
                <a:gridCol w="978108"/>
                <a:gridCol w="1296144"/>
                <a:gridCol w="1293333"/>
                <a:gridCol w="1144533"/>
                <a:gridCol w="1144533"/>
                <a:gridCol w="1170129"/>
              </a:tblGrid>
              <a:tr h="53622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접수</a:t>
                      </a: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실제조난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오발신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 원인</a:t>
                      </a: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718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소계</a:t>
                      </a: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취급부주의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장비결함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기상요인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원인미상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000000"/>
                          </a:solidFill>
                          <a:ea typeface="휴먼명조"/>
                        </a:rPr>
                        <a:t>합계</a:t>
                      </a:r>
                      <a:endParaRPr lang="ko-KR" alt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1,074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71(7%)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1,003(93%)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259(26%)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12(1%)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171(17%)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561(56%)</a:t>
                      </a:r>
                      <a:endParaRPr lang="en-US" sz="2000" b="1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2012.8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208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12(6%)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196(94%)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54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44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98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2011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257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11(4%)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246(96%)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57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29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155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2010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212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18(8%)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194(92%)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46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35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113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2009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173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12(7%)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161(93%)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48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0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36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77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0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2008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224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18(8%)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206(92%)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54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latin typeface="휴먼명조"/>
                        </a:rPr>
                        <a:t>7</a:t>
                      </a:r>
                      <a:endParaRPr lang="en-US" sz="2000" kern="0" spc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27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solidFill>
                            <a:srgbClr val="000000"/>
                          </a:solidFill>
                          <a:latin typeface="휴먼명조"/>
                        </a:rPr>
                        <a:t>118</a:t>
                      </a:r>
                      <a:endParaRPr lang="en-US" sz="2000" kern="0" spc="0" dirty="0">
                        <a:solidFill>
                          <a:srgbClr val="000000"/>
                        </a:solidFill>
                      </a:endParaRPr>
                    </a:p>
                  </a:txBody>
                  <a:tcPr marL="58038" marR="58038" marT="16046" marB="160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75656" y="224858"/>
            <a:ext cx="6680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대한민국「해양경찰청」</a:t>
            </a:r>
            <a:r>
              <a:rPr lang="en-US" altLang="ko-KR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년 위상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95536" y="134076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해양경비의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심장인‘함정’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297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척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일본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420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척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미국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907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척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해양경비의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눈이 되는‘항공기’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23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일본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73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미국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212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동북아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영토분쟁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불법조업 증대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인력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장비 대폭 보강 시급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경찰청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‘제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중대’인식 극복 위한 자체 역량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전문성 높여야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99922" y="1304764"/>
            <a:ext cx="8568952" cy="201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47277" y="3757628"/>
            <a:ext cx="86612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美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日 해양치안기관 </a:t>
            </a:r>
            <a:r>
              <a:rPr lang="ko-KR" altLang="en-US" sz="2200" dirty="0" err="1">
                <a:latin typeface="HY견고딕" pitchFamily="18" charset="-127"/>
                <a:ea typeface="HY견고딕" pitchFamily="18" charset="-127"/>
              </a:rPr>
              <a:t>準군사조직</a:t>
            </a:r>
            <a:r>
              <a:rPr lang="ko-KR" altLang="en-US" sz="2200" dirty="0">
                <a:latin typeface="HY견고딕" pitchFamily="18" charset="-127"/>
                <a:ea typeface="HY견고딕" pitchFamily="18" charset="-127"/>
              </a:rPr>
              <a:t> 편성</a:t>
            </a:r>
            <a:r>
              <a:rPr lang="en-US" altLang="ko-KR" sz="22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2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韓 해경 위상 </a:t>
            </a:r>
            <a:r>
              <a:rPr lang="ko-KR" altLang="en-US" sz="22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강화 필요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395536" y="3843283"/>
            <a:ext cx="239631" cy="25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3" y="4445216"/>
            <a:ext cx="3068689" cy="21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04" y="4445215"/>
            <a:ext cx="2692833" cy="217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93" y="4442686"/>
            <a:ext cx="2660559" cy="216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11560" y="116632"/>
            <a:ext cx="815159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한국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중국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일본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미국</a:t>
            </a:r>
            <a:r>
              <a:rPr lang="en-US" altLang="ko-KR" sz="250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러시아 </a:t>
            </a:r>
            <a:r>
              <a:rPr lang="ko-KR" altLang="en-US" sz="25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해안경비기관별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5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전력</a:t>
            </a:r>
            <a:r>
              <a:rPr lang="ko-KR" altLang="en-US" sz="2500" dirty="0" smtClean="0">
                <a:latin typeface="HY헤드라인M" pitchFamily="18" charset="-127"/>
                <a:ea typeface="HY헤드라인M" pitchFamily="18" charset="-127"/>
              </a:rPr>
              <a:t>비교</a:t>
            </a:r>
            <a:endParaRPr lang="ko-KR" altLang="en-US" sz="25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07504" y="764701"/>
          <a:ext cx="8892481" cy="5760642"/>
        </p:xfrm>
        <a:graphic>
          <a:graphicData uri="http://schemas.openxmlformats.org/drawingml/2006/table">
            <a:tbl>
              <a:tblPr/>
              <a:tblGrid>
                <a:gridCol w="360040"/>
                <a:gridCol w="1512168"/>
                <a:gridCol w="2448272"/>
                <a:gridCol w="1512168"/>
                <a:gridCol w="1512168"/>
                <a:gridCol w="1547665"/>
              </a:tblGrid>
              <a:tr h="40866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한국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중국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일본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미국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spc="0" dirty="0">
                          <a:solidFill>
                            <a:srgbClr val="000000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러시아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415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기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해양경찰청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국토해양부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외청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변방관리국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해감총대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해사국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구조인양국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endParaRPr lang="en-US" altLang="ko-KR" sz="1400" b="1" spc="0" baseline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어정국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해상보안청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국토교통성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외청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해안경비대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국토안보부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소속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국경수비부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연방보안국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소속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4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인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력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9,959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경찰직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7,683)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 smtClean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72,000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변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28,000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감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9,000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사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25,000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9,000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어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1,000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 smtClean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12,671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81,014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현역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41,598)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 smtClean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210,000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명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41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함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정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297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경비함정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182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특수선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115)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 smtClean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2,310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변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250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감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280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사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1,300</a:t>
                      </a: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  <a:r>
                        <a:rPr lang="en-US" altLang="ko-KR" sz="1400" b="1" spc="0" baseline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180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어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300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448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경비함정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398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특수선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50)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983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경비함정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907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특수선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76)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885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척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경비함정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250</a:t>
                      </a:r>
                      <a:r>
                        <a:rPr lang="ko-KR" altLang="en-US" sz="1400" b="1" spc="0" dirty="0" err="1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여척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err="1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순시정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635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척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5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항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공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기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23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비행기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헬기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17)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총 </a:t>
                      </a:r>
                      <a:r>
                        <a:rPr lang="en-US" altLang="ko-KR" sz="1400" b="1" spc="0" dirty="0" smtClean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26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endParaRPr lang="en-US" altLang="ko-KR" sz="1400" b="1" spc="0" dirty="0" smtClean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감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14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비행기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10, 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헬기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구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: 12</a:t>
                      </a: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비행기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2, 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헬기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10)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73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비행기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27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헬기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46)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211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(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비행기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68</a:t>
                      </a:r>
                      <a:r>
                        <a:rPr lang="en-US" altLang="ko-KR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,</a:t>
                      </a: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spc="0" dirty="0" smtClean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헬기 </a:t>
                      </a:r>
                      <a:r>
                        <a:rPr lang="en-US" altLang="ko-KR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144)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spc="0" dirty="0">
                          <a:solidFill>
                            <a:srgbClr val="FF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300</a:t>
                      </a:r>
                      <a:r>
                        <a:rPr lang="ko-KR" altLang="en-US" sz="1400" b="1" spc="0" dirty="0">
                          <a:solidFill>
                            <a:srgbClr val="000000"/>
                          </a:solidFill>
                          <a:latin typeface="휴먼명조" pitchFamily="2" charset="-127"/>
                          <a:ea typeface="휴먼명조" pitchFamily="2" charset="-127"/>
                        </a:rPr>
                        <a:t>여대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6876" marR="6876" marT="6876" marB="6876" anchor="ctr">
                    <a:lnL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9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647787"/>
              </p:ext>
            </p:extLst>
          </p:nvPr>
        </p:nvGraphicFramePr>
        <p:xfrm>
          <a:off x="107504" y="836712"/>
          <a:ext cx="8856984" cy="5312618"/>
        </p:xfrm>
        <a:graphic>
          <a:graphicData uri="http://schemas.openxmlformats.org/drawingml/2006/table">
            <a:tbl>
              <a:tblPr/>
              <a:tblGrid>
                <a:gridCol w="792088"/>
                <a:gridCol w="1944216"/>
                <a:gridCol w="2304256"/>
                <a:gridCol w="2304256"/>
                <a:gridCol w="1512168"/>
              </a:tblGrid>
              <a:tr h="354658">
                <a:tc rowSpan="2"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 분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한 국 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일 본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미 국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354658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해양경찰청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해상보안청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해안경비대</a:t>
                      </a:r>
                      <a:endParaRPr lang="ko-KR" altLang="en-US" sz="12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</a:tr>
              <a:tr h="418482">
                <a:tc rowSpan="1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임무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8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해양범죄단속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7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해난구조대응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8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교통질서단속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8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해양오염방지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항만보안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해양항만청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8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해양관측조사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해양조사원</a:t>
                      </a:r>
                      <a:r>
                        <a:rPr lang="en-US" altLang="ko-KR" sz="2400" kern="0" spc="0" dirty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항로표지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해양항만청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항만</a:t>
                      </a:r>
                      <a:r>
                        <a:rPr lang="en-US" sz="2400" kern="0" spc="0" dirty="0">
                          <a:solidFill>
                            <a:srgbClr val="000000"/>
                          </a:solidFill>
                          <a:effectLst/>
                          <a:latin typeface="휴먼고딕"/>
                        </a:rPr>
                        <a:t>VTS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해양항만청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 err="1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항만국통제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해양항만청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국토교통성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 err="1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해기사</a:t>
                      </a: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 면허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해양항만청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국토교통성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di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-80" dirty="0">
                          <a:solidFill>
                            <a:srgbClr val="000000"/>
                          </a:solidFill>
                          <a:effectLst/>
                          <a:ea typeface="휴먼고딕"/>
                        </a:rPr>
                        <a:t>해양사고조사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해양심판원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× (</a:t>
                      </a:r>
                      <a:r>
                        <a:rPr lang="ko-KR" altLang="en-US" sz="2400" kern="0" spc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국토교통성</a:t>
                      </a:r>
                      <a:r>
                        <a:rPr lang="en-US" altLang="ko-KR" sz="2400" kern="0" spc="0">
                          <a:solidFill>
                            <a:srgbClr val="000000"/>
                          </a:solidFill>
                          <a:effectLst/>
                          <a:latin typeface="휴먼명조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kern="0" spc="0" dirty="0">
                          <a:solidFill>
                            <a:srgbClr val="000000"/>
                          </a:solidFill>
                          <a:effectLst/>
                          <a:ea typeface="휴먼명조"/>
                        </a:rPr>
                        <a:t>◯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1386" marR="61386" marT="16971" marB="1697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539552" y="116632"/>
            <a:ext cx="8238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한국</a:t>
            </a:r>
            <a:r>
              <a:rPr lang="en-US" altLang="ko-KR" sz="2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일본</a:t>
            </a:r>
            <a:r>
              <a:rPr lang="en-US" altLang="ko-KR" sz="2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미국 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해양치안기관별 임무와 역할 비교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619672" y="6293351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해양경찰청 임무와 역할 확대 통한 해양안전 강화 필요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965140" y="6328867"/>
            <a:ext cx="288032" cy="364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0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85697" y="332656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「</a:t>
            </a:r>
            <a:r>
              <a:rPr lang="ko-KR" altLang="en-US" sz="2800" dirty="0">
                <a:latin typeface="HY헤드라인M" pitchFamily="18" charset="-127"/>
                <a:ea typeface="HY헤드라인M" pitchFamily="18" charset="-127"/>
              </a:rPr>
              <a:t>해양경찰청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」해양범죄 수사역량 </a:t>
            </a: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제 자리 </a:t>
            </a:r>
            <a:r>
              <a:rPr lang="ko-KR" altLang="en-US" sz="2800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못잡아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endParaRPr lang="ko-KR" altLang="en-US" sz="28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5386" y="1429876"/>
            <a:ext cx="8634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국내외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해상범죄의 조직화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전문화 對 수사체계는 분산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혼선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국정원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검찰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경찰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관세청 등 수사공조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정보공유 필요 시급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국제해상범죄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정보수집능력 한계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경찰청 해외주재관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25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개국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44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개소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해양경찰청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개국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일본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중국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말레이시아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예멘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) 4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개소에 불과함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14282" y="1285860"/>
            <a:ext cx="8745879" cy="21602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>
            <a:off x="428596" y="4286256"/>
            <a:ext cx="360040" cy="329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28662" y="4143380"/>
            <a:ext cx="7500990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국내외 해상범죄의 조직화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전문화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과학화에 맞서는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수사인력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체계 보완과 장비 보강 시급</a:t>
            </a:r>
            <a:endParaRPr lang="ko-KR" altLang="en-US" sz="24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08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85697" y="332656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해양경찰청 보유장비 노후화 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심각</a:t>
            </a:r>
            <a:r>
              <a:rPr lang="en-US" altLang="ko-KR" sz="2800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endParaRPr lang="ko-KR" altLang="en-US" sz="28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73729" y="1538002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多數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언제 추락될지 모르는 헬기와 언제 좌초될지 모르는 함정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헬기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23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 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 포함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 이상 노후헬기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6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내구연한 없어</a:t>
            </a:r>
          </a:p>
          <a:p>
            <a:pPr fontAlgn="base" latinLnBrk="1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함정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30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 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대 포함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15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 이상 노후함정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36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척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내구연한 초과 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1412776"/>
            <a:ext cx="8568952" cy="17281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786190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786190"/>
            <a:ext cx="2857520" cy="208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786190"/>
            <a:ext cx="2857520" cy="208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직사각형 12"/>
          <p:cNvSpPr/>
          <p:nvPr/>
        </p:nvSpPr>
        <p:spPr>
          <a:xfrm>
            <a:off x="827584" y="594928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2011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월 제주해상에서 난 해경 헬기추락 사고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헬기 종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: AW-139)</a:t>
            </a:r>
            <a:endParaRPr lang="ko-KR" altLang="en-US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06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91680" y="260648"/>
            <a:ext cx="6131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영해 안보 관련 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3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독도</a:t>
            </a: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 경비태세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23528" y="126876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일본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순시선 독도 침범 횟수 연간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90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회 이상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지난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년간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429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회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 독도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경비 한국 함정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척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경계를 위한 일본 순시선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7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척</a:t>
            </a: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□ ‘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끊임없는 독도 침범’ </a:t>
            </a:r>
            <a:r>
              <a:rPr lang="en-US" altLang="ko-KR" sz="20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000" dirty="0" err="1">
                <a:latin typeface="HY견고딕" pitchFamily="18" charset="-127"/>
                <a:ea typeface="HY견고딕" pitchFamily="18" charset="-127"/>
              </a:rPr>
              <a:t>日영토화</a:t>
            </a:r>
            <a:r>
              <a:rPr lang="ko-KR" altLang="en-US" sz="2000" dirty="0">
                <a:latin typeface="HY견고딕" pitchFamily="18" charset="-127"/>
                <a:ea typeface="HY견고딕" pitchFamily="18" charset="-127"/>
              </a:rPr>
              <a:t> 야욕의 근거 삼을 듯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523600"/>
              </p:ext>
            </p:extLst>
          </p:nvPr>
        </p:nvGraphicFramePr>
        <p:xfrm>
          <a:off x="285720" y="2857496"/>
          <a:ext cx="8650980" cy="1242060"/>
        </p:xfrm>
        <a:graphic>
          <a:graphicData uri="http://schemas.openxmlformats.org/drawingml/2006/table">
            <a:tbl>
              <a:tblPr/>
              <a:tblGrid>
                <a:gridCol w="1441830"/>
                <a:gridCol w="1441830"/>
                <a:gridCol w="1441830"/>
                <a:gridCol w="1318112"/>
                <a:gridCol w="1364336"/>
                <a:gridCol w="1643042"/>
              </a:tblGrid>
              <a:tr h="2729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구분</a:t>
                      </a:r>
                      <a:endParaRPr lang="ko-KR" alt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2008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2009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2010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2011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0" spc="0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2012.7 </a:t>
                      </a:r>
                      <a:r>
                        <a:rPr lang="ko-KR" altLang="en-US" sz="2000" b="0" kern="0" spc="0" dirty="0" smtClean="0">
                          <a:solidFill>
                            <a:srgbClr val="00000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</a:rPr>
                        <a:t>현재</a:t>
                      </a:r>
                      <a:endParaRPr lang="en-US" sz="1400" b="0" kern="0" spc="0" dirty="0">
                        <a:solidFill>
                          <a:srgbClr val="00000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729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순시선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94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회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88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회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95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회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93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회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59</a:t>
                      </a:r>
                      <a:r>
                        <a:rPr lang="ko-KR" altLang="en-US" sz="2800" b="0" kern="0" spc="0" dirty="0">
                          <a:solidFill>
                            <a:srgbClr val="000000"/>
                          </a:solidFill>
                          <a:effectLst/>
                          <a:latin typeface="휴먼명조" pitchFamily="2" charset="-127"/>
                          <a:ea typeface="휴먼명조" pitchFamily="2" charset="-127"/>
                        </a:rPr>
                        <a:t>회</a:t>
                      </a:r>
                      <a:endParaRPr lang="ko-KR" altLang="en-US" sz="1800" b="0" kern="0" spc="0" dirty="0">
                        <a:solidFill>
                          <a:srgbClr val="000000"/>
                        </a:solidFill>
                        <a:effectLst/>
                        <a:latin typeface="휴먼명조" pitchFamily="2" charset="-127"/>
                        <a:ea typeface="휴먼명조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모서리가 둥근 직사각형 6"/>
          <p:cNvSpPr/>
          <p:nvPr/>
        </p:nvSpPr>
        <p:spPr>
          <a:xfrm>
            <a:off x="323528" y="1124744"/>
            <a:ext cx="8640960" cy="16213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256"/>
            <a:ext cx="4286280" cy="242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256"/>
            <a:ext cx="429104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72066" y="4357694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2011.8.4, </a:t>
            </a:r>
            <a:r>
              <a:rPr lang="ko-KR" alt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일본 순시선 독도 출현 당시</a:t>
            </a:r>
            <a:endParaRPr lang="ko-KR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9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Wave_BusPresentatio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23AB631-2C77-48E2-965F-5E9DD0990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GreenWave_BusPresentation</Template>
  <TotalTime>1699</TotalTime>
  <Words>2992</Words>
  <Application>Microsoft Office PowerPoint</Application>
  <PresentationFormat>화면 슬라이드 쇼(4:3)</PresentationFormat>
  <Paragraphs>575</Paragraphs>
  <Slides>38</Slides>
  <Notes>5</Notes>
  <HiddenSlides>0</HiddenSlides>
  <MMClips>3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38</vt:i4>
      </vt:variant>
    </vt:vector>
  </HeadingPairs>
  <TitlesOfParts>
    <vt:vector size="40" baseType="lpstr">
      <vt:lpstr>GreenWave_BusPresentation</vt:lpstr>
      <vt:lpstr>Custom Design</vt:lpstr>
      <vt:lpstr>2012년도 해양경찰청 국정감사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[Business Communication]</dc:title>
  <dc:creator>USER</dc:creator>
  <cp:lastModifiedBy>ASSEMBLY</cp:lastModifiedBy>
  <cp:revision>212</cp:revision>
  <dcterms:created xsi:type="dcterms:W3CDTF">2012-07-05T05:30:17Z</dcterms:created>
  <dcterms:modified xsi:type="dcterms:W3CDTF">2012-10-14T23:43:38Z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TC103853799990</vt:lpwstr>
  </property>
</Properties>
</file>