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60" r:id="rId3"/>
  </p:sldMasterIdLst>
  <p:notesMasterIdLst>
    <p:notesMasterId r:id="rId20"/>
  </p:notesMasterIdLst>
  <p:handoutMasterIdLst>
    <p:handoutMasterId r:id="rId21"/>
  </p:handoutMasterIdLst>
  <p:sldIdLst>
    <p:sldId id="257" r:id="rId4"/>
    <p:sldId id="279" r:id="rId5"/>
    <p:sldId id="266" r:id="rId6"/>
    <p:sldId id="282" r:id="rId7"/>
    <p:sldId id="280" r:id="rId8"/>
    <p:sldId id="287" r:id="rId9"/>
    <p:sldId id="288" r:id="rId10"/>
    <p:sldId id="281" r:id="rId11"/>
    <p:sldId id="284" r:id="rId12"/>
    <p:sldId id="268" r:id="rId13"/>
    <p:sldId id="269" r:id="rId14"/>
    <p:sldId id="270" r:id="rId15"/>
    <p:sldId id="271" r:id="rId16"/>
    <p:sldId id="285" r:id="rId17"/>
    <p:sldId id="286" r:id="rId18"/>
    <p:sldId id="289" r:id="rId19"/>
  </p:sldIdLst>
  <p:sldSz cx="9144000" cy="6858000" type="screen4x3"/>
  <p:notesSz cx="6789738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94660"/>
  </p:normalViewPr>
  <p:slideViewPr>
    <p:cSldViewPr>
      <p:cViewPr varScale="1">
        <p:scale>
          <a:sx n="68" d="100"/>
          <a:sy n="68" d="100"/>
        </p:scale>
        <p:origin x="-13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8" d="100"/>
          <a:sy n="78" d="100"/>
        </p:scale>
        <p:origin x="-2070" y="-84"/>
      </p:cViewPr>
      <p:guideLst>
        <p:guide orient="horz" pos="3128"/>
        <p:guide pos="213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FF8FC-8473-4DFD-87CC-D576DA80B410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22161-F0FA-48FB-AB7F-FA9B9B1E1F9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208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45947" y="0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E5F1C7-F6F0-4D2C-9301-6D3C1C7A0F6C}" type="datetimeFigureOut">
              <a:rPr lang="ko-KR" altLang="en-US" smtClean="0"/>
              <a:pPr/>
              <a:t>2012-10-11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12813" y="744538"/>
            <a:ext cx="4964112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8974" y="4716661"/>
            <a:ext cx="5431790" cy="44684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45947" y="9431599"/>
            <a:ext cx="2942220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0E6E7-C5EE-4BCD-831B-E6097A3567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354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8054975" y="0"/>
            <a:ext cx="1089025" cy="2663164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432" y="0"/>
              </a:cxn>
              <a:cxn ang="0">
                <a:pos x="1432" y="3492"/>
              </a:cxn>
              <a:cxn ang="0">
                <a:pos x="1419" y="3252"/>
              </a:cxn>
              <a:cxn ang="0">
                <a:pos x="1406" y="3024"/>
              </a:cxn>
              <a:cxn ang="0">
                <a:pos x="1393" y="2807"/>
              </a:cxn>
              <a:cxn ang="0">
                <a:pos x="1379" y="2601"/>
              </a:cxn>
              <a:cxn ang="0">
                <a:pos x="1364" y="2407"/>
              </a:cxn>
              <a:cxn ang="0">
                <a:pos x="1348" y="2222"/>
              </a:cxn>
              <a:cxn ang="0">
                <a:pos x="1330" y="2047"/>
              </a:cxn>
              <a:cxn ang="0">
                <a:pos x="1311" y="1881"/>
              </a:cxn>
              <a:cxn ang="0">
                <a:pos x="1291" y="1726"/>
              </a:cxn>
              <a:cxn ang="0">
                <a:pos x="1268" y="1580"/>
              </a:cxn>
              <a:cxn ang="0">
                <a:pos x="1245" y="1442"/>
              </a:cxn>
              <a:cxn ang="0">
                <a:pos x="1218" y="1313"/>
              </a:cxn>
              <a:cxn ang="0">
                <a:pos x="1190" y="1192"/>
              </a:cxn>
              <a:cxn ang="0">
                <a:pos x="1158" y="1078"/>
              </a:cxn>
              <a:cxn ang="0">
                <a:pos x="1125" y="973"/>
              </a:cxn>
              <a:cxn ang="0">
                <a:pos x="1089" y="873"/>
              </a:cxn>
              <a:cxn ang="0">
                <a:pos x="1049" y="781"/>
              </a:cxn>
              <a:cxn ang="0">
                <a:pos x="1007" y="696"/>
              </a:cxn>
              <a:cxn ang="0">
                <a:pos x="962" y="617"/>
              </a:cxn>
              <a:cxn ang="0">
                <a:pos x="913" y="544"/>
              </a:cxn>
              <a:cxn ang="0">
                <a:pos x="860" y="475"/>
              </a:cxn>
              <a:cxn ang="0">
                <a:pos x="804" y="413"/>
              </a:cxn>
              <a:cxn ang="0">
                <a:pos x="744" y="354"/>
              </a:cxn>
              <a:cxn ang="0">
                <a:pos x="680" y="301"/>
              </a:cxn>
              <a:cxn ang="0">
                <a:pos x="611" y="252"/>
              </a:cxn>
              <a:cxn ang="0">
                <a:pos x="539" y="206"/>
              </a:cxn>
              <a:cxn ang="0">
                <a:pos x="461" y="165"/>
              </a:cxn>
              <a:cxn ang="0">
                <a:pos x="379" y="128"/>
              </a:cxn>
              <a:cxn ang="0">
                <a:pos x="292" y="92"/>
              </a:cxn>
              <a:cxn ang="0">
                <a:pos x="200" y="59"/>
              </a:cxn>
              <a:cxn ang="0">
                <a:pos x="103" y="28"/>
              </a:cxn>
              <a:cxn ang="0">
                <a:pos x="0" y="0"/>
              </a:cxn>
            </a:cxnLst>
            <a:rect l="0" t="0" r="r" b="b"/>
            <a:pathLst>
              <a:path w="1432" h="3492">
                <a:moveTo>
                  <a:pt x="0" y="0"/>
                </a:moveTo>
                <a:lnTo>
                  <a:pt x="1432" y="0"/>
                </a:lnTo>
                <a:lnTo>
                  <a:pt x="1432" y="3492"/>
                </a:lnTo>
                <a:lnTo>
                  <a:pt x="1419" y="3252"/>
                </a:lnTo>
                <a:lnTo>
                  <a:pt x="1406" y="3024"/>
                </a:lnTo>
                <a:lnTo>
                  <a:pt x="1393" y="2807"/>
                </a:lnTo>
                <a:lnTo>
                  <a:pt x="1379" y="2601"/>
                </a:lnTo>
                <a:lnTo>
                  <a:pt x="1364" y="2407"/>
                </a:lnTo>
                <a:lnTo>
                  <a:pt x="1348" y="2222"/>
                </a:lnTo>
                <a:lnTo>
                  <a:pt x="1330" y="2047"/>
                </a:lnTo>
                <a:lnTo>
                  <a:pt x="1311" y="1881"/>
                </a:lnTo>
                <a:lnTo>
                  <a:pt x="1291" y="1726"/>
                </a:lnTo>
                <a:lnTo>
                  <a:pt x="1268" y="1580"/>
                </a:lnTo>
                <a:lnTo>
                  <a:pt x="1245" y="1442"/>
                </a:lnTo>
                <a:lnTo>
                  <a:pt x="1218" y="1313"/>
                </a:lnTo>
                <a:lnTo>
                  <a:pt x="1190" y="1192"/>
                </a:lnTo>
                <a:lnTo>
                  <a:pt x="1158" y="1078"/>
                </a:lnTo>
                <a:lnTo>
                  <a:pt x="1125" y="973"/>
                </a:lnTo>
                <a:lnTo>
                  <a:pt x="1089" y="873"/>
                </a:lnTo>
                <a:lnTo>
                  <a:pt x="1049" y="781"/>
                </a:lnTo>
                <a:lnTo>
                  <a:pt x="1007" y="696"/>
                </a:lnTo>
                <a:lnTo>
                  <a:pt x="962" y="617"/>
                </a:lnTo>
                <a:lnTo>
                  <a:pt x="913" y="544"/>
                </a:lnTo>
                <a:lnTo>
                  <a:pt x="860" y="475"/>
                </a:lnTo>
                <a:lnTo>
                  <a:pt x="804" y="413"/>
                </a:lnTo>
                <a:lnTo>
                  <a:pt x="744" y="354"/>
                </a:lnTo>
                <a:lnTo>
                  <a:pt x="680" y="301"/>
                </a:lnTo>
                <a:lnTo>
                  <a:pt x="611" y="252"/>
                </a:lnTo>
                <a:lnTo>
                  <a:pt x="539" y="206"/>
                </a:lnTo>
                <a:lnTo>
                  <a:pt x="461" y="165"/>
                </a:lnTo>
                <a:lnTo>
                  <a:pt x="379" y="128"/>
                </a:lnTo>
                <a:lnTo>
                  <a:pt x="292" y="92"/>
                </a:lnTo>
                <a:lnTo>
                  <a:pt x="200" y="59"/>
                </a:lnTo>
                <a:lnTo>
                  <a:pt x="103" y="2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6" name="Freeform 105"/>
          <p:cNvSpPr>
            <a:spLocks/>
          </p:cNvSpPr>
          <p:nvPr userDrawn="1"/>
        </p:nvSpPr>
        <p:spPr bwMode="auto">
          <a:xfrm>
            <a:off x="1295400" y="5715000"/>
            <a:ext cx="6858000" cy="914400"/>
          </a:xfrm>
          <a:custGeom>
            <a:avLst/>
            <a:gdLst/>
            <a:ahLst/>
            <a:cxnLst>
              <a:cxn ang="0">
                <a:pos x="17264" y="180"/>
              </a:cxn>
              <a:cxn ang="0">
                <a:pos x="16706" y="689"/>
              </a:cxn>
              <a:cxn ang="0">
                <a:pos x="15959" y="1141"/>
              </a:cxn>
              <a:cxn ang="0">
                <a:pos x="15050" y="1535"/>
              </a:cxn>
              <a:cxn ang="0">
                <a:pos x="14003" y="1871"/>
              </a:cxn>
              <a:cxn ang="0">
                <a:pos x="12844" y="2151"/>
              </a:cxn>
              <a:cxn ang="0">
                <a:pos x="11599" y="2374"/>
              </a:cxn>
              <a:cxn ang="0">
                <a:pos x="10294" y="2540"/>
              </a:cxn>
              <a:cxn ang="0">
                <a:pos x="8951" y="2649"/>
              </a:cxn>
              <a:cxn ang="0">
                <a:pos x="7599" y="2704"/>
              </a:cxn>
              <a:cxn ang="0">
                <a:pos x="6264" y="2702"/>
              </a:cxn>
              <a:cxn ang="0">
                <a:pos x="4968" y="2645"/>
              </a:cxn>
              <a:cxn ang="0">
                <a:pos x="3740" y="2534"/>
              </a:cxn>
              <a:cxn ang="0">
                <a:pos x="2603" y="2367"/>
              </a:cxn>
              <a:cxn ang="0">
                <a:pos x="1584" y="2147"/>
              </a:cxn>
              <a:cxn ang="0">
                <a:pos x="708" y="1871"/>
              </a:cxn>
              <a:cxn ang="0">
                <a:pos x="0" y="1543"/>
              </a:cxn>
              <a:cxn ang="0">
                <a:pos x="341" y="1635"/>
              </a:cxn>
              <a:cxn ang="0">
                <a:pos x="1155" y="1920"/>
              </a:cxn>
              <a:cxn ang="0">
                <a:pos x="2121" y="2151"/>
              </a:cxn>
              <a:cxn ang="0">
                <a:pos x="3215" y="2331"/>
              </a:cxn>
              <a:cxn ang="0">
                <a:pos x="4413" y="2457"/>
              </a:cxn>
              <a:cxn ang="0">
                <a:pos x="5686" y="2531"/>
              </a:cxn>
              <a:cxn ang="0">
                <a:pos x="7011" y="2550"/>
              </a:cxn>
              <a:cxn ang="0">
                <a:pos x="8361" y="2515"/>
              </a:cxn>
              <a:cxn ang="0">
                <a:pos x="9712" y="2426"/>
              </a:cxn>
              <a:cxn ang="0">
                <a:pos x="11037" y="2283"/>
              </a:cxn>
              <a:cxn ang="0">
                <a:pos x="12311" y="2084"/>
              </a:cxn>
              <a:cxn ang="0">
                <a:pos x="13509" y="1831"/>
              </a:cxn>
              <a:cxn ang="0">
                <a:pos x="14604" y="1522"/>
              </a:cxn>
              <a:cxn ang="0">
                <a:pos x="15571" y="1158"/>
              </a:cxn>
              <a:cxn ang="0">
                <a:pos x="16386" y="737"/>
              </a:cxn>
              <a:cxn ang="0">
                <a:pos x="17021" y="260"/>
              </a:cxn>
            </a:cxnLst>
            <a:rect l="0" t="0" r="r" b="b"/>
            <a:pathLst>
              <a:path w="17264" h="2710">
                <a:moveTo>
                  <a:pt x="17264" y="0"/>
                </a:moveTo>
                <a:lnTo>
                  <a:pt x="17264" y="180"/>
                </a:lnTo>
                <a:lnTo>
                  <a:pt x="17010" y="442"/>
                </a:lnTo>
                <a:lnTo>
                  <a:pt x="16706" y="689"/>
                </a:lnTo>
                <a:lnTo>
                  <a:pt x="16354" y="923"/>
                </a:lnTo>
                <a:lnTo>
                  <a:pt x="15959" y="1141"/>
                </a:lnTo>
                <a:lnTo>
                  <a:pt x="15524" y="1345"/>
                </a:lnTo>
                <a:lnTo>
                  <a:pt x="15050" y="1535"/>
                </a:lnTo>
                <a:lnTo>
                  <a:pt x="14543" y="1710"/>
                </a:lnTo>
                <a:lnTo>
                  <a:pt x="14003" y="1871"/>
                </a:lnTo>
                <a:lnTo>
                  <a:pt x="13437" y="2018"/>
                </a:lnTo>
                <a:lnTo>
                  <a:pt x="12844" y="2151"/>
                </a:lnTo>
                <a:lnTo>
                  <a:pt x="12232" y="2269"/>
                </a:lnTo>
                <a:lnTo>
                  <a:pt x="11599" y="2374"/>
                </a:lnTo>
                <a:lnTo>
                  <a:pt x="10952" y="2464"/>
                </a:lnTo>
                <a:lnTo>
                  <a:pt x="10294" y="2540"/>
                </a:lnTo>
                <a:lnTo>
                  <a:pt x="9625" y="2602"/>
                </a:lnTo>
                <a:lnTo>
                  <a:pt x="8951" y="2649"/>
                </a:lnTo>
                <a:lnTo>
                  <a:pt x="8275" y="2684"/>
                </a:lnTo>
                <a:lnTo>
                  <a:pt x="7599" y="2704"/>
                </a:lnTo>
                <a:lnTo>
                  <a:pt x="6928" y="2710"/>
                </a:lnTo>
                <a:lnTo>
                  <a:pt x="6264" y="2702"/>
                </a:lnTo>
                <a:lnTo>
                  <a:pt x="5609" y="2681"/>
                </a:lnTo>
                <a:lnTo>
                  <a:pt x="4968" y="2645"/>
                </a:lnTo>
                <a:lnTo>
                  <a:pt x="4344" y="2597"/>
                </a:lnTo>
                <a:lnTo>
                  <a:pt x="3740" y="2534"/>
                </a:lnTo>
                <a:lnTo>
                  <a:pt x="3158" y="2457"/>
                </a:lnTo>
                <a:lnTo>
                  <a:pt x="2603" y="2367"/>
                </a:lnTo>
                <a:lnTo>
                  <a:pt x="2077" y="2264"/>
                </a:lnTo>
                <a:lnTo>
                  <a:pt x="1584" y="2147"/>
                </a:lnTo>
                <a:lnTo>
                  <a:pt x="1126" y="2016"/>
                </a:lnTo>
                <a:lnTo>
                  <a:pt x="708" y="1871"/>
                </a:lnTo>
                <a:lnTo>
                  <a:pt x="331" y="1714"/>
                </a:lnTo>
                <a:lnTo>
                  <a:pt x="0" y="1543"/>
                </a:lnTo>
                <a:lnTo>
                  <a:pt x="0" y="1474"/>
                </a:lnTo>
                <a:lnTo>
                  <a:pt x="341" y="1635"/>
                </a:lnTo>
                <a:lnTo>
                  <a:pt x="727" y="1784"/>
                </a:lnTo>
                <a:lnTo>
                  <a:pt x="1155" y="1920"/>
                </a:lnTo>
                <a:lnTo>
                  <a:pt x="1621" y="2042"/>
                </a:lnTo>
                <a:lnTo>
                  <a:pt x="2121" y="2151"/>
                </a:lnTo>
                <a:lnTo>
                  <a:pt x="2654" y="2249"/>
                </a:lnTo>
                <a:lnTo>
                  <a:pt x="3215" y="2331"/>
                </a:lnTo>
                <a:lnTo>
                  <a:pt x="3803" y="2401"/>
                </a:lnTo>
                <a:lnTo>
                  <a:pt x="4413" y="2457"/>
                </a:lnTo>
                <a:lnTo>
                  <a:pt x="5041" y="2500"/>
                </a:lnTo>
                <a:lnTo>
                  <a:pt x="5686" y="2531"/>
                </a:lnTo>
                <a:lnTo>
                  <a:pt x="6343" y="2547"/>
                </a:lnTo>
                <a:lnTo>
                  <a:pt x="7011" y="2550"/>
                </a:lnTo>
                <a:lnTo>
                  <a:pt x="7685" y="2539"/>
                </a:lnTo>
                <a:lnTo>
                  <a:pt x="8361" y="2515"/>
                </a:lnTo>
                <a:lnTo>
                  <a:pt x="9039" y="2478"/>
                </a:lnTo>
                <a:lnTo>
                  <a:pt x="9712" y="2426"/>
                </a:lnTo>
                <a:lnTo>
                  <a:pt x="10379" y="2361"/>
                </a:lnTo>
                <a:lnTo>
                  <a:pt x="11037" y="2283"/>
                </a:lnTo>
                <a:lnTo>
                  <a:pt x="11682" y="2190"/>
                </a:lnTo>
                <a:lnTo>
                  <a:pt x="12311" y="2084"/>
                </a:lnTo>
                <a:lnTo>
                  <a:pt x="12921" y="1964"/>
                </a:lnTo>
                <a:lnTo>
                  <a:pt x="13509" y="1831"/>
                </a:lnTo>
                <a:lnTo>
                  <a:pt x="14070" y="1683"/>
                </a:lnTo>
                <a:lnTo>
                  <a:pt x="14604" y="1522"/>
                </a:lnTo>
                <a:lnTo>
                  <a:pt x="15105" y="1347"/>
                </a:lnTo>
                <a:lnTo>
                  <a:pt x="15571" y="1158"/>
                </a:lnTo>
                <a:lnTo>
                  <a:pt x="15999" y="954"/>
                </a:lnTo>
                <a:lnTo>
                  <a:pt x="16386" y="737"/>
                </a:lnTo>
                <a:lnTo>
                  <a:pt x="16728" y="506"/>
                </a:lnTo>
                <a:lnTo>
                  <a:pt x="17021" y="260"/>
                </a:lnTo>
                <a:lnTo>
                  <a:pt x="17264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alpha val="30000"/>
                </a:schemeClr>
              </a:gs>
              <a:gs pos="50000">
                <a:schemeClr val="accent2"/>
              </a:gs>
              <a:gs pos="100000">
                <a:schemeClr val="bg1">
                  <a:alpha val="30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2" name="Group 31"/>
          <p:cNvGrpSpPr/>
          <p:nvPr userDrawn="1"/>
        </p:nvGrpSpPr>
        <p:grpSpPr>
          <a:xfrm rot="10800000">
            <a:off x="0" y="4520045"/>
            <a:ext cx="2057400" cy="2337955"/>
            <a:chOff x="7467600" y="0"/>
            <a:chExt cx="1676400" cy="1905000"/>
          </a:xfrm>
        </p:grpSpPr>
        <p:sp>
          <p:nvSpPr>
            <p:cNvPr id="16" name="Teardrop 15"/>
            <p:cNvSpPr/>
            <p:nvPr userDrawn="1"/>
          </p:nvSpPr>
          <p:spPr>
            <a:xfrm>
              <a:off x="7620000" y="381000"/>
              <a:ext cx="1524000" cy="1524000"/>
            </a:xfrm>
            <a:prstGeom prst="teardrop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ardrop 14"/>
            <p:cNvSpPr/>
            <p:nvPr userDrawn="1"/>
          </p:nvSpPr>
          <p:spPr>
            <a:xfrm>
              <a:off x="7467600" y="0"/>
              <a:ext cx="1143000" cy="1143000"/>
            </a:xfrm>
            <a:prstGeom prst="teardrop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ardrop 13"/>
            <p:cNvSpPr/>
            <p:nvPr userDrawn="1"/>
          </p:nvSpPr>
          <p:spPr>
            <a:xfrm>
              <a:off x="7772400" y="0"/>
              <a:ext cx="1371600" cy="1371600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 userDrawn="1"/>
        </p:nvGrpSpPr>
        <p:grpSpPr>
          <a:xfrm>
            <a:off x="6781801" y="3975905"/>
            <a:ext cx="2033178" cy="2590798"/>
            <a:chOff x="5123427" y="2586247"/>
            <a:chExt cx="3113140" cy="3966952"/>
          </a:xfrm>
        </p:grpSpPr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123427" y="2633869"/>
              <a:ext cx="1201172" cy="3890755"/>
            </a:xfrm>
            <a:custGeom>
              <a:avLst/>
              <a:gdLst/>
              <a:ahLst/>
              <a:cxnLst>
                <a:cxn ang="0">
                  <a:pos x="272" y="264"/>
                </a:cxn>
                <a:cxn ang="0">
                  <a:pos x="256" y="324"/>
                </a:cxn>
                <a:cxn ang="0">
                  <a:pos x="252" y="382"/>
                </a:cxn>
                <a:cxn ang="0">
                  <a:pos x="248" y="446"/>
                </a:cxn>
                <a:cxn ang="0">
                  <a:pos x="254" y="478"/>
                </a:cxn>
                <a:cxn ang="0">
                  <a:pos x="254" y="530"/>
                </a:cxn>
                <a:cxn ang="0">
                  <a:pos x="234" y="606"/>
                </a:cxn>
                <a:cxn ang="0">
                  <a:pos x="208" y="746"/>
                </a:cxn>
                <a:cxn ang="0">
                  <a:pos x="206" y="814"/>
                </a:cxn>
                <a:cxn ang="0">
                  <a:pos x="198" y="830"/>
                </a:cxn>
                <a:cxn ang="0">
                  <a:pos x="208" y="844"/>
                </a:cxn>
                <a:cxn ang="0">
                  <a:pos x="240" y="860"/>
                </a:cxn>
                <a:cxn ang="0">
                  <a:pos x="240" y="876"/>
                </a:cxn>
                <a:cxn ang="0">
                  <a:pos x="234" y="882"/>
                </a:cxn>
                <a:cxn ang="0">
                  <a:pos x="212" y="888"/>
                </a:cxn>
                <a:cxn ang="0">
                  <a:pos x="194" y="882"/>
                </a:cxn>
                <a:cxn ang="0">
                  <a:pos x="164" y="872"/>
                </a:cxn>
                <a:cxn ang="0">
                  <a:pos x="152" y="884"/>
                </a:cxn>
                <a:cxn ang="0">
                  <a:pos x="120" y="894"/>
                </a:cxn>
                <a:cxn ang="0">
                  <a:pos x="92" y="886"/>
                </a:cxn>
                <a:cxn ang="0">
                  <a:pos x="86" y="880"/>
                </a:cxn>
                <a:cxn ang="0">
                  <a:pos x="84" y="852"/>
                </a:cxn>
                <a:cxn ang="0">
                  <a:pos x="70" y="842"/>
                </a:cxn>
                <a:cxn ang="0">
                  <a:pos x="72" y="814"/>
                </a:cxn>
                <a:cxn ang="0">
                  <a:pos x="60" y="766"/>
                </a:cxn>
                <a:cxn ang="0">
                  <a:pos x="52" y="694"/>
                </a:cxn>
                <a:cxn ang="0">
                  <a:pos x="50" y="626"/>
                </a:cxn>
                <a:cxn ang="0">
                  <a:pos x="50" y="500"/>
                </a:cxn>
                <a:cxn ang="0">
                  <a:pos x="42" y="432"/>
                </a:cxn>
                <a:cxn ang="0">
                  <a:pos x="36" y="422"/>
                </a:cxn>
                <a:cxn ang="0">
                  <a:pos x="42" y="414"/>
                </a:cxn>
                <a:cxn ang="0">
                  <a:pos x="36" y="406"/>
                </a:cxn>
                <a:cxn ang="0">
                  <a:pos x="24" y="392"/>
                </a:cxn>
                <a:cxn ang="0">
                  <a:pos x="12" y="366"/>
                </a:cxn>
                <a:cxn ang="0">
                  <a:pos x="4" y="338"/>
                </a:cxn>
                <a:cxn ang="0">
                  <a:pos x="4" y="272"/>
                </a:cxn>
                <a:cxn ang="0">
                  <a:pos x="30" y="186"/>
                </a:cxn>
                <a:cxn ang="0">
                  <a:pos x="66" y="142"/>
                </a:cxn>
                <a:cxn ang="0">
                  <a:pos x="114" y="128"/>
                </a:cxn>
                <a:cxn ang="0">
                  <a:pos x="128" y="126"/>
                </a:cxn>
                <a:cxn ang="0">
                  <a:pos x="142" y="128"/>
                </a:cxn>
                <a:cxn ang="0">
                  <a:pos x="152" y="100"/>
                </a:cxn>
                <a:cxn ang="0">
                  <a:pos x="146" y="88"/>
                </a:cxn>
                <a:cxn ang="0">
                  <a:pos x="146" y="72"/>
                </a:cxn>
                <a:cxn ang="0">
                  <a:pos x="152" y="60"/>
                </a:cxn>
                <a:cxn ang="0">
                  <a:pos x="144" y="42"/>
                </a:cxn>
                <a:cxn ang="0">
                  <a:pos x="146" y="34"/>
                </a:cxn>
                <a:cxn ang="0">
                  <a:pos x="168" y="8"/>
                </a:cxn>
                <a:cxn ang="0">
                  <a:pos x="186" y="4"/>
                </a:cxn>
                <a:cxn ang="0">
                  <a:pos x="192" y="2"/>
                </a:cxn>
                <a:cxn ang="0">
                  <a:pos x="220" y="6"/>
                </a:cxn>
                <a:cxn ang="0">
                  <a:pos x="232" y="16"/>
                </a:cxn>
                <a:cxn ang="0">
                  <a:pos x="248" y="38"/>
                </a:cxn>
                <a:cxn ang="0">
                  <a:pos x="250" y="64"/>
                </a:cxn>
                <a:cxn ang="0">
                  <a:pos x="240" y="70"/>
                </a:cxn>
                <a:cxn ang="0">
                  <a:pos x="232" y="88"/>
                </a:cxn>
                <a:cxn ang="0">
                  <a:pos x="214" y="128"/>
                </a:cxn>
                <a:cxn ang="0">
                  <a:pos x="220" y="150"/>
                </a:cxn>
                <a:cxn ang="0">
                  <a:pos x="256" y="172"/>
                </a:cxn>
                <a:cxn ang="0">
                  <a:pos x="276" y="216"/>
                </a:cxn>
              </a:cxnLst>
              <a:rect l="0" t="0" r="r" b="b"/>
              <a:pathLst>
                <a:path w="276" h="894">
                  <a:moveTo>
                    <a:pt x="276" y="216"/>
                  </a:moveTo>
                  <a:lnTo>
                    <a:pt x="276" y="216"/>
                  </a:lnTo>
                  <a:lnTo>
                    <a:pt x="272" y="264"/>
                  </a:lnTo>
                  <a:lnTo>
                    <a:pt x="272" y="264"/>
                  </a:lnTo>
                  <a:lnTo>
                    <a:pt x="256" y="324"/>
                  </a:lnTo>
                  <a:lnTo>
                    <a:pt x="256" y="324"/>
                  </a:lnTo>
                  <a:lnTo>
                    <a:pt x="252" y="346"/>
                  </a:lnTo>
                  <a:lnTo>
                    <a:pt x="252" y="382"/>
                  </a:lnTo>
                  <a:lnTo>
                    <a:pt x="252" y="382"/>
                  </a:lnTo>
                  <a:lnTo>
                    <a:pt x="252" y="406"/>
                  </a:lnTo>
                  <a:lnTo>
                    <a:pt x="252" y="426"/>
                  </a:lnTo>
                  <a:lnTo>
                    <a:pt x="248" y="446"/>
                  </a:lnTo>
                  <a:lnTo>
                    <a:pt x="248" y="446"/>
                  </a:lnTo>
                  <a:lnTo>
                    <a:pt x="254" y="478"/>
                  </a:lnTo>
                  <a:lnTo>
                    <a:pt x="254" y="478"/>
                  </a:lnTo>
                  <a:lnTo>
                    <a:pt x="256" y="506"/>
                  </a:lnTo>
                  <a:lnTo>
                    <a:pt x="254" y="530"/>
                  </a:lnTo>
                  <a:lnTo>
                    <a:pt x="254" y="530"/>
                  </a:lnTo>
                  <a:lnTo>
                    <a:pt x="240" y="584"/>
                  </a:lnTo>
                  <a:lnTo>
                    <a:pt x="240" y="584"/>
                  </a:lnTo>
                  <a:lnTo>
                    <a:pt x="234" y="606"/>
                  </a:lnTo>
                  <a:lnTo>
                    <a:pt x="224" y="658"/>
                  </a:lnTo>
                  <a:lnTo>
                    <a:pt x="224" y="658"/>
                  </a:lnTo>
                  <a:lnTo>
                    <a:pt x="208" y="746"/>
                  </a:lnTo>
                  <a:lnTo>
                    <a:pt x="208" y="746"/>
                  </a:lnTo>
                  <a:lnTo>
                    <a:pt x="206" y="772"/>
                  </a:lnTo>
                  <a:lnTo>
                    <a:pt x="206" y="814"/>
                  </a:lnTo>
                  <a:lnTo>
                    <a:pt x="196" y="822"/>
                  </a:lnTo>
                  <a:lnTo>
                    <a:pt x="196" y="822"/>
                  </a:lnTo>
                  <a:lnTo>
                    <a:pt x="198" y="830"/>
                  </a:lnTo>
                  <a:lnTo>
                    <a:pt x="200" y="836"/>
                  </a:lnTo>
                  <a:lnTo>
                    <a:pt x="200" y="836"/>
                  </a:lnTo>
                  <a:lnTo>
                    <a:pt x="208" y="844"/>
                  </a:lnTo>
                  <a:lnTo>
                    <a:pt x="218" y="852"/>
                  </a:lnTo>
                  <a:lnTo>
                    <a:pt x="218" y="852"/>
                  </a:lnTo>
                  <a:lnTo>
                    <a:pt x="240" y="860"/>
                  </a:lnTo>
                  <a:lnTo>
                    <a:pt x="240" y="860"/>
                  </a:lnTo>
                  <a:lnTo>
                    <a:pt x="242" y="868"/>
                  </a:lnTo>
                  <a:lnTo>
                    <a:pt x="240" y="876"/>
                  </a:lnTo>
                  <a:lnTo>
                    <a:pt x="240" y="876"/>
                  </a:lnTo>
                  <a:lnTo>
                    <a:pt x="238" y="880"/>
                  </a:lnTo>
                  <a:lnTo>
                    <a:pt x="234" y="882"/>
                  </a:lnTo>
                  <a:lnTo>
                    <a:pt x="220" y="886"/>
                  </a:lnTo>
                  <a:lnTo>
                    <a:pt x="220" y="886"/>
                  </a:lnTo>
                  <a:lnTo>
                    <a:pt x="212" y="888"/>
                  </a:lnTo>
                  <a:lnTo>
                    <a:pt x="204" y="886"/>
                  </a:lnTo>
                  <a:lnTo>
                    <a:pt x="204" y="886"/>
                  </a:lnTo>
                  <a:lnTo>
                    <a:pt x="194" y="882"/>
                  </a:lnTo>
                  <a:lnTo>
                    <a:pt x="184" y="880"/>
                  </a:lnTo>
                  <a:lnTo>
                    <a:pt x="184" y="880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52" y="870"/>
                  </a:lnTo>
                  <a:lnTo>
                    <a:pt x="152" y="884"/>
                  </a:lnTo>
                  <a:lnTo>
                    <a:pt x="148" y="894"/>
                  </a:lnTo>
                  <a:lnTo>
                    <a:pt x="148" y="894"/>
                  </a:lnTo>
                  <a:lnTo>
                    <a:pt x="120" y="894"/>
                  </a:lnTo>
                  <a:lnTo>
                    <a:pt x="120" y="894"/>
                  </a:lnTo>
                  <a:lnTo>
                    <a:pt x="108" y="892"/>
                  </a:lnTo>
                  <a:lnTo>
                    <a:pt x="92" y="886"/>
                  </a:lnTo>
                  <a:lnTo>
                    <a:pt x="92" y="886"/>
                  </a:lnTo>
                  <a:lnTo>
                    <a:pt x="88" y="884"/>
                  </a:lnTo>
                  <a:lnTo>
                    <a:pt x="86" y="880"/>
                  </a:lnTo>
                  <a:lnTo>
                    <a:pt x="84" y="874"/>
                  </a:lnTo>
                  <a:lnTo>
                    <a:pt x="84" y="866"/>
                  </a:lnTo>
                  <a:lnTo>
                    <a:pt x="84" y="852"/>
                  </a:lnTo>
                  <a:lnTo>
                    <a:pt x="84" y="852"/>
                  </a:lnTo>
                  <a:lnTo>
                    <a:pt x="74" y="848"/>
                  </a:lnTo>
                  <a:lnTo>
                    <a:pt x="70" y="842"/>
                  </a:lnTo>
                  <a:lnTo>
                    <a:pt x="70" y="842"/>
                  </a:lnTo>
                  <a:lnTo>
                    <a:pt x="72" y="838"/>
                  </a:lnTo>
                  <a:lnTo>
                    <a:pt x="72" y="814"/>
                  </a:lnTo>
                  <a:lnTo>
                    <a:pt x="72" y="814"/>
                  </a:lnTo>
                  <a:lnTo>
                    <a:pt x="60" y="766"/>
                  </a:lnTo>
                  <a:lnTo>
                    <a:pt x="60" y="766"/>
                  </a:lnTo>
                  <a:lnTo>
                    <a:pt x="56" y="754"/>
                  </a:lnTo>
                  <a:lnTo>
                    <a:pt x="54" y="738"/>
                  </a:lnTo>
                  <a:lnTo>
                    <a:pt x="52" y="694"/>
                  </a:lnTo>
                  <a:lnTo>
                    <a:pt x="52" y="694"/>
                  </a:lnTo>
                  <a:lnTo>
                    <a:pt x="50" y="626"/>
                  </a:lnTo>
                  <a:lnTo>
                    <a:pt x="50" y="626"/>
                  </a:lnTo>
                  <a:lnTo>
                    <a:pt x="50" y="538"/>
                  </a:lnTo>
                  <a:lnTo>
                    <a:pt x="50" y="538"/>
                  </a:lnTo>
                  <a:lnTo>
                    <a:pt x="50" y="500"/>
                  </a:lnTo>
                  <a:lnTo>
                    <a:pt x="56" y="448"/>
                  </a:lnTo>
                  <a:lnTo>
                    <a:pt x="56" y="448"/>
                  </a:lnTo>
                  <a:lnTo>
                    <a:pt x="42" y="432"/>
                  </a:lnTo>
                  <a:lnTo>
                    <a:pt x="42" y="432"/>
                  </a:lnTo>
                  <a:lnTo>
                    <a:pt x="38" y="424"/>
                  </a:lnTo>
                  <a:lnTo>
                    <a:pt x="36" y="422"/>
                  </a:lnTo>
                  <a:lnTo>
                    <a:pt x="38" y="418"/>
                  </a:lnTo>
                  <a:lnTo>
                    <a:pt x="38" y="418"/>
                  </a:lnTo>
                  <a:lnTo>
                    <a:pt x="42" y="414"/>
                  </a:lnTo>
                  <a:lnTo>
                    <a:pt x="42" y="414"/>
                  </a:lnTo>
                  <a:lnTo>
                    <a:pt x="40" y="410"/>
                  </a:lnTo>
                  <a:lnTo>
                    <a:pt x="36" y="406"/>
                  </a:lnTo>
                  <a:lnTo>
                    <a:pt x="36" y="406"/>
                  </a:lnTo>
                  <a:lnTo>
                    <a:pt x="24" y="392"/>
                  </a:lnTo>
                  <a:lnTo>
                    <a:pt x="24" y="392"/>
                  </a:lnTo>
                  <a:lnTo>
                    <a:pt x="18" y="382"/>
                  </a:lnTo>
                  <a:lnTo>
                    <a:pt x="12" y="366"/>
                  </a:lnTo>
                  <a:lnTo>
                    <a:pt x="12" y="366"/>
                  </a:lnTo>
                  <a:lnTo>
                    <a:pt x="12" y="350"/>
                  </a:lnTo>
                  <a:lnTo>
                    <a:pt x="12" y="350"/>
                  </a:lnTo>
                  <a:lnTo>
                    <a:pt x="4" y="338"/>
                  </a:lnTo>
                  <a:lnTo>
                    <a:pt x="0" y="322"/>
                  </a:lnTo>
                  <a:lnTo>
                    <a:pt x="4" y="272"/>
                  </a:lnTo>
                  <a:lnTo>
                    <a:pt x="4" y="272"/>
                  </a:lnTo>
                  <a:lnTo>
                    <a:pt x="22" y="208"/>
                  </a:lnTo>
                  <a:lnTo>
                    <a:pt x="22" y="208"/>
                  </a:lnTo>
                  <a:lnTo>
                    <a:pt x="30" y="186"/>
                  </a:lnTo>
                  <a:lnTo>
                    <a:pt x="40" y="168"/>
                  </a:lnTo>
                  <a:lnTo>
                    <a:pt x="52" y="154"/>
                  </a:lnTo>
                  <a:lnTo>
                    <a:pt x="66" y="142"/>
                  </a:lnTo>
                  <a:lnTo>
                    <a:pt x="66" y="142"/>
                  </a:lnTo>
                  <a:lnTo>
                    <a:pt x="86" y="138"/>
                  </a:lnTo>
                  <a:lnTo>
                    <a:pt x="114" y="128"/>
                  </a:lnTo>
                  <a:lnTo>
                    <a:pt x="114" y="128"/>
                  </a:lnTo>
                  <a:lnTo>
                    <a:pt x="120" y="126"/>
                  </a:lnTo>
                  <a:lnTo>
                    <a:pt x="128" y="126"/>
                  </a:lnTo>
                  <a:lnTo>
                    <a:pt x="134" y="126"/>
                  </a:lnTo>
                  <a:lnTo>
                    <a:pt x="142" y="128"/>
                  </a:lnTo>
                  <a:lnTo>
                    <a:pt x="142" y="128"/>
                  </a:lnTo>
                  <a:lnTo>
                    <a:pt x="150" y="108"/>
                  </a:lnTo>
                  <a:lnTo>
                    <a:pt x="150" y="108"/>
                  </a:lnTo>
                  <a:lnTo>
                    <a:pt x="152" y="100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46" y="88"/>
                  </a:lnTo>
                  <a:lnTo>
                    <a:pt x="146" y="82"/>
                  </a:lnTo>
                  <a:lnTo>
                    <a:pt x="146" y="82"/>
                  </a:lnTo>
                  <a:lnTo>
                    <a:pt x="146" y="72"/>
                  </a:lnTo>
                  <a:lnTo>
                    <a:pt x="148" y="64"/>
                  </a:lnTo>
                  <a:lnTo>
                    <a:pt x="148" y="64"/>
                  </a:lnTo>
                  <a:lnTo>
                    <a:pt x="152" y="60"/>
                  </a:lnTo>
                  <a:lnTo>
                    <a:pt x="152" y="60"/>
                  </a:lnTo>
                  <a:lnTo>
                    <a:pt x="146" y="50"/>
                  </a:lnTo>
                  <a:lnTo>
                    <a:pt x="144" y="42"/>
                  </a:lnTo>
                  <a:lnTo>
                    <a:pt x="144" y="42"/>
                  </a:lnTo>
                  <a:lnTo>
                    <a:pt x="144" y="38"/>
                  </a:lnTo>
                  <a:lnTo>
                    <a:pt x="146" y="34"/>
                  </a:lnTo>
                  <a:lnTo>
                    <a:pt x="152" y="26"/>
                  </a:lnTo>
                  <a:lnTo>
                    <a:pt x="152" y="26"/>
                  </a:lnTo>
                  <a:lnTo>
                    <a:pt x="168" y="8"/>
                  </a:lnTo>
                  <a:lnTo>
                    <a:pt x="168" y="8"/>
                  </a:lnTo>
                  <a:lnTo>
                    <a:pt x="178" y="4"/>
                  </a:lnTo>
                  <a:lnTo>
                    <a:pt x="186" y="4"/>
                  </a:lnTo>
                  <a:lnTo>
                    <a:pt x="186" y="4"/>
                  </a:lnTo>
                  <a:lnTo>
                    <a:pt x="190" y="4"/>
                  </a:lnTo>
                  <a:lnTo>
                    <a:pt x="192" y="2"/>
                  </a:lnTo>
                  <a:lnTo>
                    <a:pt x="200" y="0"/>
                  </a:lnTo>
                  <a:lnTo>
                    <a:pt x="200" y="0"/>
                  </a:lnTo>
                  <a:lnTo>
                    <a:pt x="220" y="6"/>
                  </a:lnTo>
                  <a:lnTo>
                    <a:pt x="220" y="6"/>
                  </a:lnTo>
                  <a:lnTo>
                    <a:pt x="226" y="8"/>
                  </a:lnTo>
                  <a:lnTo>
                    <a:pt x="232" y="16"/>
                  </a:lnTo>
                  <a:lnTo>
                    <a:pt x="240" y="26"/>
                  </a:lnTo>
                  <a:lnTo>
                    <a:pt x="248" y="38"/>
                  </a:lnTo>
                  <a:lnTo>
                    <a:pt x="248" y="38"/>
                  </a:lnTo>
                  <a:lnTo>
                    <a:pt x="250" y="48"/>
                  </a:lnTo>
                  <a:lnTo>
                    <a:pt x="252" y="56"/>
                  </a:lnTo>
                  <a:lnTo>
                    <a:pt x="250" y="64"/>
                  </a:lnTo>
                  <a:lnTo>
                    <a:pt x="244" y="68"/>
                  </a:lnTo>
                  <a:lnTo>
                    <a:pt x="244" y="68"/>
                  </a:lnTo>
                  <a:lnTo>
                    <a:pt x="240" y="70"/>
                  </a:lnTo>
                  <a:lnTo>
                    <a:pt x="238" y="72"/>
                  </a:lnTo>
                  <a:lnTo>
                    <a:pt x="232" y="88"/>
                  </a:lnTo>
                  <a:lnTo>
                    <a:pt x="232" y="88"/>
                  </a:lnTo>
                  <a:lnTo>
                    <a:pt x="232" y="98"/>
                  </a:lnTo>
                  <a:lnTo>
                    <a:pt x="230" y="110"/>
                  </a:lnTo>
                  <a:lnTo>
                    <a:pt x="214" y="128"/>
                  </a:lnTo>
                  <a:lnTo>
                    <a:pt x="214" y="128"/>
                  </a:lnTo>
                  <a:lnTo>
                    <a:pt x="208" y="140"/>
                  </a:lnTo>
                  <a:lnTo>
                    <a:pt x="220" y="150"/>
                  </a:lnTo>
                  <a:lnTo>
                    <a:pt x="220" y="150"/>
                  </a:lnTo>
                  <a:lnTo>
                    <a:pt x="256" y="172"/>
                  </a:lnTo>
                  <a:lnTo>
                    <a:pt x="256" y="172"/>
                  </a:lnTo>
                  <a:lnTo>
                    <a:pt x="272" y="192"/>
                  </a:lnTo>
                  <a:lnTo>
                    <a:pt x="272" y="192"/>
                  </a:lnTo>
                  <a:lnTo>
                    <a:pt x="276" y="216"/>
                  </a:lnTo>
                  <a:lnTo>
                    <a:pt x="276" y="216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9" name="Freeform 15"/>
            <p:cNvSpPr>
              <a:spLocks/>
            </p:cNvSpPr>
            <p:nvPr userDrawn="1"/>
          </p:nvSpPr>
          <p:spPr bwMode="auto">
            <a:xfrm>
              <a:off x="6705599" y="2586247"/>
              <a:ext cx="1096722" cy="3890753"/>
            </a:xfrm>
            <a:custGeom>
              <a:avLst/>
              <a:gdLst/>
              <a:ahLst/>
              <a:cxnLst>
                <a:cxn ang="0">
                  <a:pos x="252" y="290"/>
                </a:cxn>
                <a:cxn ang="0">
                  <a:pos x="236" y="342"/>
                </a:cxn>
                <a:cxn ang="0">
                  <a:pos x="230" y="392"/>
                </a:cxn>
                <a:cxn ang="0">
                  <a:pos x="232" y="444"/>
                </a:cxn>
                <a:cxn ang="0">
                  <a:pos x="232" y="484"/>
                </a:cxn>
                <a:cxn ang="0">
                  <a:pos x="216" y="588"/>
                </a:cxn>
                <a:cxn ang="0">
                  <a:pos x="212" y="646"/>
                </a:cxn>
                <a:cxn ang="0">
                  <a:pos x="220" y="722"/>
                </a:cxn>
                <a:cxn ang="0">
                  <a:pos x="222" y="794"/>
                </a:cxn>
                <a:cxn ang="0">
                  <a:pos x="212" y="836"/>
                </a:cxn>
                <a:cxn ang="0">
                  <a:pos x="222" y="866"/>
                </a:cxn>
                <a:cxn ang="0">
                  <a:pos x="220" y="888"/>
                </a:cxn>
                <a:cxn ang="0">
                  <a:pos x="208" y="894"/>
                </a:cxn>
                <a:cxn ang="0">
                  <a:pos x="182" y="890"/>
                </a:cxn>
                <a:cxn ang="0">
                  <a:pos x="176" y="850"/>
                </a:cxn>
                <a:cxn ang="0">
                  <a:pos x="158" y="828"/>
                </a:cxn>
                <a:cxn ang="0">
                  <a:pos x="154" y="728"/>
                </a:cxn>
                <a:cxn ang="0">
                  <a:pos x="150" y="706"/>
                </a:cxn>
                <a:cxn ang="0">
                  <a:pos x="120" y="540"/>
                </a:cxn>
                <a:cxn ang="0">
                  <a:pos x="108" y="686"/>
                </a:cxn>
                <a:cxn ang="0">
                  <a:pos x="108" y="820"/>
                </a:cxn>
                <a:cxn ang="0">
                  <a:pos x="80" y="866"/>
                </a:cxn>
                <a:cxn ang="0">
                  <a:pos x="66" y="882"/>
                </a:cxn>
                <a:cxn ang="0">
                  <a:pos x="22" y="884"/>
                </a:cxn>
                <a:cxn ang="0">
                  <a:pos x="12" y="878"/>
                </a:cxn>
                <a:cxn ang="0">
                  <a:pos x="26" y="862"/>
                </a:cxn>
                <a:cxn ang="0">
                  <a:pos x="50" y="810"/>
                </a:cxn>
                <a:cxn ang="0">
                  <a:pos x="48" y="778"/>
                </a:cxn>
                <a:cxn ang="0">
                  <a:pos x="52" y="734"/>
                </a:cxn>
                <a:cxn ang="0">
                  <a:pos x="48" y="712"/>
                </a:cxn>
                <a:cxn ang="0">
                  <a:pos x="52" y="628"/>
                </a:cxn>
                <a:cxn ang="0">
                  <a:pos x="46" y="598"/>
                </a:cxn>
                <a:cxn ang="0">
                  <a:pos x="22" y="478"/>
                </a:cxn>
                <a:cxn ang="0">
                  <a:pos x="22" y="358"/>
                </a:cxn>
                <a:cxn ang="0">
                  <a:pos x="0" y="276"/>
                </a:cxn>
                <a:cxn ang="0">
                  <a:pos x="4" y="244"/>
                </a:cxn>
                <a:cxn ang="0">
                  <a:pos x="18" y="198"/>
                </a:cxn>
                <a:cxn ang="0">
                  <a:pos x="22" y="166"/>
                </a:cxn>
                <a:cxn ang="0">
                  <a:pos x="34" y="152"/>
                </a:cxn>
                <a:cxn ang="0">
                  <a:pos x="68" y="142"/>
                </a:cxn>
                <a:cxn ang="0">
                  <a:pos x="100" y="124"/>
                </a:cxn>
                <a:cxn ang="0">
                  <a:pos x="104" y="92"/>
                </a:cxn>
                <a:cxn ang="0">
                  <a:pos x="100" y="78"/>
                </a:cxn>
                <a:cxn ang="0">
                  <a:pos x="94" y="48"/>
                </a:cxn>
                <a:cxn ang="0">
                  <a:pos x="106" y="12"/>
                </a:cxn>
                <a:cxn ang="0">
                  <a:pos x="134" y="0"/>
                </a:cxn>
                <a:cxn ang="0">
                  <a:pos x="156" y="4"/>
                </a:cxn>
                <a:cxn ang="0">
                  <a:pos x="172" y="14"/>
                </a:cxn>
                <a:cxn ang="0">
                  <a:pos x="178" y="26"/>
                </a:cxn>
                <a:cxn ang="0">
                  <a:pos x="174" y="48"/>
                </a:cxn>
                <a:cxn ang="0">
                  <a:pos x="172" y="76"/>
                </a:cxn>
                <a:cxn ang="0">
                  <a:pos x="166" y="110"/>
                </a:cxn>
                <a:cxn ang="0">
                  <a:pos x="182" y="128"/>
                </a:cxn>
                <a:cxn ang="0">
                  <a:pos x="216" y="148"/>
                </a:cxn>
                <a:cxn ang="0">
                  <a:pos x="244" y="166"/>
                </a:cxn>
              </a:cxnLst>
              <a:rect l="0" t="0" r="r" b="b"/>
              <a:pathLst>
                <a:path w="252" h="894">
                  <a:moveTo>
                    <a:pt x="252" y="262"/>
                  </a:moveTo>
                  <a:lnTo>
                    <a:pt x="252" y="262"/>
                  </a:lnTo>
                  <a:lnTo>
                    <a:pt x="252" y="290"/>
                  </a:lnTo>
                  <a:lnTo>
                    <a:pt x="250" y="310"/>
                  </a:lnTo>
                  <a:lnTo>
                    <a:pt x="250" y="310"/>
                  </a:lnTo>
                  <a:lnTo>
                    <a:pt x="236" y="342"/>
                  </a:lnTo>
                  <a:lnTo>
                    <a:pt x="236" y="342"/>
                  </a:lnTo>
                  <a:lnTo>
                    <a:pt x="228" y="360"/>
                  </a:lnTo>
                  <a:lnTo>
                    <a:pt x="230" y="392"/>
                  </a:lnTo>
                  <a:lnTo>
                    <a:pt x="230" y="392"/>
                  </a:lnTo>
                  <a:lnTo>
                    <a:pt x="232" y="444"/>
                  </a:lnTo>
                  <a:lnTo>
                    <a:pt x="232" y="444"/>
                  </a:lnTo>
                  <a:lnTo>
                    <a:pt x="234" y="456"/>
                  </a:lnTo>
                  <a:lnTo>
                    <a:pt x="238" y="478"/>
                  </a:lnTo>
                  <a:lnTo>
                    <a:pt x="232" y="484"/>
                  </a:lnTo>
                  <a:lnTo>
                    <a:pt x="222" y="490"/>
                  </a:lnTo>
                  <a:lnTo>
                    <a:pt x="222" y="490"/>
                  </a:lnTo>
                  <a:lnTo>
                    <a:pt x="216" y="588"/>
                  </a:lnTo>
                  <a:lnTo>
                    <a:pt x="216" y="588"/>
                  </a:lnTo>
                  <a:lnTo>
                    <a:pt x="212" y="646"/>
                  </a:lnTo>
                  <a:lnTo>
                    <a:pt x="212" y="646"/>
                  </a:lnTo>
                  <a:lnTo>
                    <a:pt x="218" y="694"/>
                  </a:lnTo>
                  <a:lnTo>
                    <a:pt x="220" y="722"/>
                  </a:lnTo>
                  <a:lnTo>
                    <a:pt x="220" y="722"/>
                  </a:lnTo>
                  <a:lnTo>
                    <a:pt x="222" y="770"/>
                  </a:lnTo>
                  <a:lnTo>
                    <a:pt x="222" y="794"/>
                  </a:lnTo>
                  <a:lnTo>
                    <a:pt x="222" y="794"/>
                  </a:lnTo>
                  <a:lnTo>
                    <a:pt x="224" y="828"/>
                  </a:lnTo>
                  <a:lnTo>
                    <a:pt x="212" y="836"/>
                  </a:lnTo>
                  <a:lnTo>
                    <a:pt x="212" y="836"/>
                  </a:lnTo>
                  <a:lnTo>
                    <a:pt x="220" y="856"/>
                  </a:lnTo>
                  <a:lnTo>
                    <a:pt x="220" y="856"/>
                  </a:lnTo>
                  <a:lnTo>
                    <a:pt x="222" y="866"/>
                  </a:lnTo>
                  <a:lnTo>
                    <a:pt x="222" y="884"/>
                  </a:lnTo>
                  <a:lnTo>
                    <a:pt x="222" y="884"/>
                  </a:lnTo>
                  <a:lnTo>
                    <a:pt x="220" y="888"/>
                  </a:lnTo>
                  <a:lnTo>
                    <a:pt x="218" y="892"/>
                  </a:lnTo>
                  <a:lnTo>
                    <a:pt x="214" y="892"/>
                  </a:lnTo>
                  <a:lnTo>
                    <a:pt x="208" y="894"/>
                  </a:lnTo>
                  <a:lnTo>
                    <a:pt x="208" y="894"/>
                  </a:lnTo>
                  <a:lnTo>
                    <a:pt x="196" y="892"/>
                  </a:lnTo>
                  <a:lnTo>
                    <a:pt x="182" y="890"/>
                  </a:lnTo>
                  <a:lnTo>
                    <a:pt x="182" y="890"/>
                  </a:lnTo>
                  <a:lnTo>
                    <a:pt x="176" y="876"/>
                  </a:lnTo>
                  <a:lnTo>
                    <a:pt x="176" y="850"/>
                  </a:lnTo>
                  <a:lnTo>
                    <a:pt x="176" y="850"/>
                  </a:lnTo>
                  <a:lnTo>
                    <a:pt x="174" y="836"/>
                  </a:lnTo>
                  <a:lnTo>
                    <a:pt x="158" y="828"/>
                  </a:lnTo>
                  <a:lnTo>
                    <a:pt x="158" y="746"/>
                  </a:lnTo>
                  <a:lnTo>
                    <a:pt x="158" y="746"/>
                  </a:lnTo>
                  <a:lnTo>
                    <a:pt x="154" y="728"/>
                  </a:lnTo>
                  <a:lnTo>
                    <a:pt x="154" y="728"/>
                  </a:lnTo>
                  <a:lnTo>
                    <a:pt x="150" y="706"/>
                  </a:lnTo>
                  <a:lnTo>
                    <a:pt x="150" y="706"/>
                  </a:lnTo>
                  <a:lnTo>
                    <a:pt x="146" y="648"/>
                  </a:lnTo>
                  <a:lnTo>
                    <a:pt x="134" y="586"/>
                  </a:lnTo>
                  <a:lnTo>
                    <a:pt x="120" y="540"/>
                  </a:lnTo>
                  <a:lnTo>
                    <a:pt x="108" y="652"/>
                  </a:lnTo>
                  <a:lnTo>
                    <a:pt x="108" y="652"/>
                  </a:lnTo>
                  <a:lnTo>
                    <a:pt x="108" y="686"/>
                  </a:lnTo>
                  <a:lnTo>
                    <a:pt x="108" y="686"/>
                  </a:lnTo>
                  <a:lnTo>
                    <a:pt x="106" y="768"/>
                  </a:lnTo>
                  <a:lnTo>
                    <a:pt x="108" y="820"/>
                  </a:lnTo>
                  <a:lnTo>
                    <a:pt x="100" y="830"/>
                  </a:lnTo>
                  <a:lnTo>
                    <a:pt x="100" y="860"/>
                  </a:lnTo>
                  <a:lnTo>
                    <a:pt x="80" y="866"/>
                  </a:lnTo>
                  <a:lnTo>
                    <a:pt x="70" y="86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42" y="884"/>
                  </a:lnTo>
                  <a:lnTo>
                    <a:pt x="42" y="884"/>
                  </a:lnTo>
                  <a:lnTo>
                    <a:pt x="22" y="884"/>
                  </a:lnTo>
                  <a:lnTo>
                    <a:pt x="16" y="882"/>
                  </a:lnTo>
                  <a:lnTo>
                    <a:pt x="12" y="878"/>
                  </a:lnTo>
                  <a:lnTo>
                    <a:pt x="12" y="878"/>
                  </a:lnTo>
                  <a:lnTo>
                    <a:pt x="10" y="874"/>
                  </a:lnTo>
                  <a:lnTo>
                    <a:pt x="12" y="868"/>
                  </a:lnTo>
                  <a:lnTo>
                    <a:pt x="26" y="862"/>
                  </a:lnTo>
                  <a:lnTo>
                    <a:pt x="52" y="824"/>
                  </a:lnTo>
                  <a:lnTo>
                    <a:pt x="50" y="810"/>
                  </a:lnTo>
                  <a:lnTo>
                    <a:pt x="50" y="810"/>
                  </a:lnTo>
                  <a:lnTo>
                    <a:pt x="48" y="792"/>
                  </a:lnTo>
                  <a:lnTo>
                    <a:pt x="48" y="778"/>
                  </a:lnTo>
                  <a:lnTo>
                    <a:pt x="48" y="778"/>
                  </a:lnTo>
                  <a:lnTo>
                    <a:pt x="48" y="754"/>
                  </a:lnTo>
                  <a:lnTo>
                    <a:pt x="48" y="754"/>
                  </a:lnTo>
                  <a:lnTo>
                    <a:pt x="52" y="734"/>
                  </a:lnTo>
                  <a:lnTo>
                    <a:pt x="52" y="734"/>
                  </a:lnTo>
                  <a:lnTo>
                    <a:pt x="48" y="712"/>
                  </a:lnTo>
                  <a:lnTo>
                    <a:pt x="48" y="712"/>
                  </a:lnTo>
                  <a:lnTo>
                    <a:pt x="48" y="684"/>
                  </a:lnTo>
                  <a:lnTo>
                    <a:pt x="48" y="684"/>
                  </a:lnTo>
                  <a:lnTo>
                    <a:pt x="52" y="628"/>
                  </a:lnTo>
                  <a:lnTo>
                    <a:pt x="52" y="628"/>
                  </a:lnTo>
                  <a:lnTo>
                    <a:pt x="48" y="614"/>
                  </a:lnTo>
                  <a:lnTo>
                    <a:pt x="46" y="598"/>
                  </a:lnTo>
                  <a:lnTo>
                    <a:pt x="46" y="598"/>
                  </a:lnTo>
                  <a:lnTo>
                    <a:pt x="40" y="484"/>
                  </a:lnTo>
                  <a:lnTo>
                    <a:pt x="22" y="478"/>
                  </a:lnTo>
                  <a:lnTo>
                    <a:pt x="28" y="372"/>
                  </a:lnTo>
                  <a:lnTo>
                    <a:pt x="22" y="358"/>
                  </a:lnTo>
                  <a:lnTo>
                    <a:pt x="22" y="358"/>
                  </a:lnTo>
                  <a:lnTo>
                    <a:pt x="8" y="312"/>
                  </a:lnTo>
                  <a:lnTo>
                    <a:pt x="8" y="312"/>
                  </a:lnTo>
                  <a:lnTo>
                    <a:pt x="0" y="276"/>
                  </a:lnTo>
                  <a:lnTo>
                    <a:pt x="0" y="276"/>
                  </a:lnTo>
                  <a:lnTo>
                    <a:pt x="2" y="254"/>
                  </a:lnTo>
                  <a:lnTo>
                    <a:pt x="4" y="244"/>
                  </a:lnTo>
                  <a:lnTo>
                    <a:pt x="8" y="236"/>
                  </a:lnTo>
                  <a:lnTo>
                    <a:pt x="8" y="236"/>
                  </a:lnTo>
                  <a:lnTo>
                    <a:pt x="18" y="198"/>
                  </a:lnTo>
                  <a:lnTo>
                    <a:pt x="18" y="198"/>
                  </a:lnTo>
                  <a:lnTo>
                    <a:pt x="22" y="166"/>
                  </a:lnTo>
                  <a:lnTo>
                    <a:pt x="22" y="166"/>
                  </a:lnTo>
                  <a:lnTo>
                    <a:pt x="26" y="162"/>
                  </a:lnTo>
                  <a:lnTo>
                    <a:pt x="34" y="152"/>
                  </a:lnTo>
                  <a:lnTo>
                    <a:pt x="34" y="152"/>
                  </a:lnTo>
                  <a:lnTo>
                    <a:pt x="40" y="148"/>
                  </a:lnTo>
                  <a:lnTo>
                    <a:pt x="46" y="146"/>
                  </a:lnTo>
                  <a:lnTo>
                    <a:pt x="68" y="142"/>
                  </a:lnTo>
                  <a:lnTo>
                    <a:pt x="68" y="142"/>
                  </a:lnTo>
                  <a:lnTo>
                    <a:pt x="80" y="138"/>
                  </a:lnTo>
                  <a:lnTo>
                    <a:pt x="100" y="124"/>
                  </a:lnTo>
                  <a:lnTo>
                    <a:pt x="104" y="110"/>
                  </a:lnTo>
                  <a:lnTo>
                    <a:pt x="104" y="110"/>
                  </a:lnTo>
                  <a:lnTo>
                    <a:pt x="104" y="92"/>
                  </a:lnTo>
                  <a:lnTo>
                    <a:pt x="104" y="92"/>
                  </a:lnTo>
                  <a:lnTo>
                    <a:pt x="100" y="78"/>
                  </a:lnTo>
                  <a:lnTo>
                    <a:pt x="100" y="78"/>
                  </a:lnTo>
                  <a:lnTo>
                    <a:pt x="94" y="54"/>
                  </a:lnTo>
                  <a:lnTo>
                    <a:pt x="94" y="54"/>
                  </a:lnTo>
                  <a:lnTo>
                    <a:pt x="94" y="48"/>
                  </a:lnTo>
                  <a:lnTo>
                    <a:pt x="94" y="42"/>
                  </a:lnTo>
                  <a:lnTo>
                    <a:pt x="100" y="24"/>
                  </a:lnTo>
                  <a:lnTo>
                    <a:pt x="106" y="12"/>
                  </a:lnTo>
                  <a:lnTo>
                    <a:pt x="106" y="12"/>
                  </a:lnTo>
                  <a:lnTo>
                    <a:pt x="122" y="4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46" y="0"/>
                  </a:lnTo>
                  <a:lnTo>
                    <a:pt x="156" y="4"/>
                  </a:lnTo>
                  <a:lnTo>
                    <a:pt x="164" y="8"/>
                  </a:lnTo>
                  <a:lnTo>
                    <a:pt x="172" y="14"/>
                  </a:lnTo>
                  <a:lnTo>
                    <a:pt x="172" y="14"/>
                  </a:lnTo>
                  <a:lnTo>
                    <a:pt x="176" y="18"/>
                  </a:lnTo>
                  <a:lnTo>
                    <a:pt x="178" y="22"/>
                  </a:lnTo>
                  <a:lnTo>
                    <a:pt x="178" y="26"/>
                  </a:lnTo>
                  <a:lnTo>
                    <a:pt x="178" y="30"/>
                  </a:lnTo>
                  <a:lnTo>
                    <a:pt x="178" y="30"/>
                  </a:lnTo>
                  <a:lnTo>
                    <a:pt x="174" y="48"/>
                  </a:lnTo>
                  <a:lnTo>
                    <a:pt x="174" y="48"/>
                  </a:lnTo>
                  <a:lnTo>
                    <a:pt x="172" y="76"/>
                  </a:lnTo>
                  <a:lnTo>
                    <a:pt x="172" y="76"/>
                  </a:lnTo>
                  <a:lnTo>
                    <a:pt x="168" y="98"/>
                  </a:lnTo>
                  <a:lnTo>
                    <a:pt x="166" y="110"/>
                  </a:lnTo>
                  <a:lnTo>
                    <a:pt x="166" y="110"/>
                  </a:lnTo>
                  <a:lnTo>
                    <a:pt x="174" y="122"/>
                  </a:lnTo>
                  <a:lnTo>
                    <a:pt x="178" y="126"/>
                  </a:lnTo>
                  <a:lnTo>
                    <a:pt x="182" y="128"/>
                  </a:lnTo>
                  <a:lnTo>
                    <a:pt x="182" y="128"/>
                  </a:lnTo>
                  <a:lnTo>
                    <a:pt x="196" y="138"/>
                  </a:lnTo>
                  <a:lnTo>
                    <a:pt x="216" y="148"/>
                  </a:lnTo>
                  <a:lnTo>
                    <a:pt x="216" y="148"/>
                  </a:lnTo>
                  <a:lnTo>
                    <a:pt x="224" y="154"/>
                  </a:lnTo>
                  <a:lnTo>
                    <a:pt x="244" y="166"/>
                  </a:lnTo>
                  <a:lnTo>
                    <a:pt x="252" y="216"/>
                  </a:lnTo>
                  <a:lnTo>
                    <a:pt x="252" y="262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Freeform 11"/>
            <p:cNvSpPr>
              <a:spLocks noEditPoints="1"/>
            </p:cNvSpPr>
            <p:nvPr userDrawn="1"/>
          </p:nvSpPr>
          <p:spPr bwMode="auto">
            <a:xfrm>
              <a:off x="5966634" y="2908500"/>
              <a:ext cx="1541046" cy="3644699"/>
            </a:xfrm>
            <a:custGeom>
              <a:avLst/>
              <a:gdLst/>
              <a:ahLst/>
              <a:cxnLst>
                <a:cxn ang="0">
                  <a:pos x="60" y="20"/>
                </a:cxn>
                <a:cxn ang="0">
                  <a:pos x="86" y="0"/>
                </a:cxn>
                <a:cxn ang="0">
                  <a:pos x="126" y="10"/>
                </a:cxn>
                <a:cxn ang="0">
                  <a:pos x="152" y="46"/>
                </a:cxn>
                <a:cxn ang="0">
                  <a:pos x="150" y="72"/>
                </a:cxn>
                <a:cxn ang="0">
                  <a:pos x="132" y="88"/>
                </a:cxn>
                <a:cxn ang="0">
                  <a:pos x="130" y="100"/>
                </a:cxn>
                <a:cxn ang="0">
                  <a:pos x="100" y="136"/>
                </a:cxn>
                <a:cxn ang="0">
                  <a:pos x="106" y="146"/>
                </a:cxn>
                <a:cxn ang="0">
                  <a:pos x="120" y="150"/>
                </a:cxn>
                <a:cxn ang="0">
                  <a:pos x="146" y="194"/>
                </a:cxn>
                <a:cxn ang="0">
                  <a:pos x="170" y="264"/>
                </a:cxn>
                <a:cxn ang="0">
                  <a:pos x="196" y="354"/>
                </a:cxn>
                <a:cxn ang="0">
                  <a:pos x="304" y="556"/>
                </a:cxn>
                <a:cxn ang="0">
                  <a:pos x="320" y="618"/>
                </a:cxn>
                <a:cxn ang="0">
                  <a:pos x="314" y="696"/>
                </a:cxn>
                <a:cxn ang="0">
                  <a:pos x="314" y="784"/>
                </a:cxn>
                <a:cxn ang="0">
                  <a:pos x="318" y="806"/>
                </a:cxn>
                <a:cxn ang="0">
                  <a:pos x="372" y="850"/>
                </a:cxn>
                <a:cxn ang="0">
                  <a:pos x="378" y="856"/>
                </a:cxn>
                <a:cxn ang="0">
                  <a:pos x="344" y="876"/>
                </a:cxn>
                <a:cxn ang="0">
                  <a:pos x="280" y="870"/>
                </a:cxn>
                <a:cxn ang="0">
                  <a:pos x="254" y="864"/>
                </a:cxn>
                <a:cxn ang="0">
                  <a:pos x="248" y="838"/>
                </a:cxn>
                <a:cxn ang="0">
                  <a:pos x="254" y="818"/>
                </a:cxn>
                <a:cxn ang="0">
                  <a:pos x="260" y="766"/>
                </a:cxn>
                <a:cxn ang="0">
                  <a:pos x="264" y="640"/>
                </a:cxn>
                <a:cxn ang="0">
                  <a:pos x="254" y="606"/>
                </a:cxn>
                <a:cxn ang="0">
                  <a:pos x="232" y="608"/>
                </a:cxn>
                <a:cxn ang="0">
                  <a:pos x="126" y="672"/>
                </a:cxn>
                <a:cxn ang="0">
                  <a:pos x="124" y="790"/>
                </a:cxn>
                <a:cxn ang="0">
                  <a:pos x="134" y="830"/>
                </a:cxn>
                <a:cxn ang="0">
                  <a:pos x="162" y="880"/>
                </a:cxn>
                <a:cxn ang="0">
                  <a:pos x="144" y="894"/>
                </a:cxn>
                <a:cxn ang="0">
                  <a:pos x="102" y="892"/>
                </a:cxn>
                <a:cxn ang="0">
                  <a:pos x="76" y="880"/>
                </a:cxn>
                <a:cxn ang="0">
                  <a:pos x="70" y="868"/>
                </a:cxn>
                <a:cxn ang="0">
                  <a:pos x="76" y="830"/>
                </a:cxn>
                <a:cxn ang="0">
                  <a:pos x="68" y="722"/>
                </a:cxn>
                <a:cxn ang="0">
                  <a:pos x="66" y="632"/>
                </a:cxn>
                <a:cxn ang="0">
                  <a:pos x="56" y="614"/>
                </a:cxn>
                <a:cxn ang="0">
                  <a:pos x="60" y="572"/>
                </a:cxn>
                <a:cxn ang="0">
                  <a:pos x="58" y="484"/>
                </a:cxn>
                <a:cxn ang="0">
                  <a:pos x="6" y="374"/>
                </a:cxn>
                <a:cxn ang="0">
                  <a:pos x="4" y="178"/>
                </a:cxn>
                <a:cxn ang="0">
                  <a:pos x="10" y="150"/>
                </a:cxn>
                <a:cxn ang="0">
                  <a:pos x="18" y="114"/>
                </a:cxn>
                <a:cxn ang="0">
                  <a:pos x="28" y="94"/>
                </a:cxn>
                <a:cxn ang="0">
                  <a:pos x="38" y="80"/>
                </a:cxn>
                <a:cxn ang="0">
                  <a:pos x="44" y="50"/>
                </a:cxn>
                <a:cxn ang="0">
                  <a:pos x="38" y="284"/>
                </a:cxn>
                <a:cxn ang="0">
                  <a:pos x="42" y="370"/>
                </a:cxn>
                <a:cxn ang="0">
                  <a:pos x="54" y="422"/>
                </a:cxn>
                <a:cxn ang="0">
                  <a:pos x="70" y="390"/>
                </a:cxn>
                <a:cxn ang="0">
                  <a:pos x="74" y="340"/>
                </a:cxn>
                <a:cxn ang="0">
                  <a:pos x="50" y="262"/>
                </a:cxn>
                <a:cxn ang="0">
                  <a:pos x="44" y="242"/>
                </a:cxn>
                <a:cxn ang="0">
                  <a:pos x="38" y="266"/>
                </a:cxn>
              </a:cxnLst>
              <a:rect l="0" t="0" r="r" b="b"/>
              <a:pathLst>
                <a:path w="378" h="894">
                  <a:moveTo>
                    <a:pt x="46" y="44"/>
                  </a:moveTo>
                  <a:lnTo>
                    <a:pt x="46" y="44"/>
                  </a:lnTo>
                  <a:lnTo>
                    <a:pt x="60" y="20"/>
                  </a:lnTo>
                  <a:lnTo>
                    <a:pt x="60" y="20"/>
                  </a:lnTo>
                  <a:lnTo>
                    <a:pt x="64" y="14"/>
                  </a:lnTo>
                  <a:lnTo>
                    <a:pt x="70" y="8"/>
                  </a:lnTo>
                  <a:lnTo>
                    <a:pt x="78" y="4"/>
                  </a:lnTo>
                  <a:lnTo>
                    <a:pt x="86" y="0"/>
                  </a:lnTo>
                  <a:lnTo>
                    <a:pt x="86" y="0"/>
                  </a:lnTo>
                  <a:lnTo>
                    <a:pt x="102" y="2"/>
                  </a:lnTo>
                  <a:lnTo>
                    <a:pt x="116" y="6"/>
                  </a:lnTo>
                  <a:lnTo>
                    <a:pt x="126" y="10"/>
                  </a:lnTo>
                  <a:lnTo>
                    <a:pt x="136" y="18"/>
                  </a:lnTo>
                  <a:lnTo>
                    <a:pt x="144" y="26"/>
                  </a:lnTo>
                  <a:lnTo>
                    <a:pt x="148" y="34"/>
                  </a:lnTo>
                  <a:lnTo>
                    <a:pt x="152" y="46"/>
                  </a:lnTo>
                  <a:lnTo>
                    <a:pt x="152" y="58"/>
                  </a:lnTo>
                  <a:lnTo>
                    <a:pt x="152" y="58"/>
                  </a:lnTo>
                  <a:lnTo>
                    <a:pt x="152" y="66"/>
                  </a:lnTo>
                  <a:lnTo>
                    <a:pt x="150" y="72"/>
                  </a:lnTo>
                  <a:lnTo>
                    <a:pt x="146" y="76"/>
                  </a:lnTo>
                  <a:lnTo>
                    <a:pt x="142" y="80"/>
                  </a:lnTo>
                  <a:lnTo>
                    <a:pt x="142" y="80"/>
                  </a:lnTo>
                  <a:lnTo>
                    <a:pt x="132" y="88"/>
                  </a:lnTo>
                  <a:lnTo>
                    <a:pt x="132" y="88"/>
                  </a:lnTo>
                  <a:lnTo>
                    <a:pt x="134" y="92"/>
                  </a:lnTo>
                  <a:lnTo>
                    <a:pt x="134" y="92"/>
                  </a:lnTo>
                  <a:lnTo>
                    <a:pt x="130" y="100"/>
                  </a:lnTo>
                  <a:lnTo>
                    <a:pt x="124" y="108"/>
                  </a:lnTo>
                  <a:lnTo>
                    <a:pt x="114" y="120"/>
                  </a:lnTo>
                  <a:lnTo>
                    <a:pt x="100" y="130"/>
                  </a:lnTo>
                  <a:lnTo>
                    <a:pt x="100" y="136"/>
                  </a:lnTo>
                  <a:lnTo>
                    <a:pt x="100" y="136"/>
                  </a:lnTo>
                  <a:lnTo>
                    <a:pt x="100" y="140"/>
                  </a:lnTo>
                  <a:lnTo>
                    <a:pt x="102" y="144"/>
                  </a:lnTo>
                  <a:lnTo>
                    <a:pt x="106" y="146"/>
                  </a:lnTo>
                  <a:lnTo>
                    <a:pt x="110" y="148"/>
                  </a:lnTo>
                  <a:lnTo>
                    <a:pt x="110" y="148"/>
                  </a:lnTo>
                  <a:lnTo>
                    <a:pt x="116" y="148"/>
                  </a:lnTo>
                  <a:lnTo>
                    <a:pt x="120" y="150"/>
                  </a:lnTo>
                  <a:lnTo>
                    <a:pt x="124" y="154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46" y="194"/>
                  </a:lnTo>
                  <a:lnTo>
                    <a:pt x="154" y="204"/>
                  </a:lnTo>
                  <a:lnTo>
                    <a:pt x="162" y="210"/>
                  </a:lnTo>
                  <a:lnTo>
                    <a:pt x="162" y="210"/>
                  </a:lnTo>
                  <a:lnTo>
                    <a:pt x="170" y="264"/>
                  </a:lnTo>
                  <a:lnTo>
                    <a:pt x="174" y="302"/>
                  </a:lnTo>
                  <a:lnTo>
                    <a:pt x="174" y="302"/>
                  </a:lnTo>
                  <a:lnTo>
                    <a:pt x="182" y="324"/>
                  </a:lnTo>
                  <a:lnTo>
                    <a:pt x="196" y="354"/>
                  </a:lnTo>
                  <a:lnTo>
                    <a:pt x="240" y="442"/>
                  </a:lnTo>
                  <a:lnTo>
                    <a:pt x="240" y="442"/>
                  </a:lnTo>
                  <a:lnTo>
                    <a:pt x="286" y="528"/>
                  </a:lnTo>
                  <a:lnTo>
                    <a:pt x="304" y="556"/>
                  </a:lnTo>
                  <a:lnTo>
                    <a:pt x="316" y="578"/>
                  </a:lnTo>
                  <a:lnTo>
                    <a:pt x="316" y="578"/>
                  </a:lnTo>
                  <a:lnTo>
                    <a:pt x="320" y="596"/>
                  </a:lnTo>
                  <a:lnTo>
                    <a:pt x="320" y="618"/>
                  </a:lnTo>
                  <a:lnTo>
                    <a:pt x="320" y="618"/>
                  </a:lnTo>
                  <a:lnTo>
                    <a:pt x="318" y="648"/>
                  </a:lnTo>
                  <a:lnTo>
                    <a:pt x="314" y="696"/>
                  </a:lnTo>
                  <a:lnTo>
                    <a:pt x="314" y="696"/>
                  </a:lnTo>
                  <a:lnTo>
                    <a:pt x="312" y="740"/>
                  </a:lnTo>
                  <a:lnTo>
                    <a:pt x="312" y="772"/>
                  </a:lnTo>
                  <a:lnTo>
                    <a:pt x="312" y="784"/>
                  </a:lnTo>
                  <a:lnTo>
                    <a:pt x="314" y="784"/>
                  </a:lnTo>
                  <a:lnTo>
                    <a:pt x="314" y="784"/>
                  </a:lnTo>
                  <a:lnTo>
                    <a:pt x="316" y="796"/>
                  </a:lnTo>
                  <a:lnTo>
                    <a:pt x="318" y="806"/>
                  </a:lnTo>
                  <a:lnTo>
                    <a:pt x="318" y="806"/>
                  </a:lnTo>
                  <a:lnTo>
                    <a:pt x="326" y="822"/>
                  </a:lnTo>
                  <a:lnTo>
                    <a:pt x="338" y="836"/>
                  </a:lnTo>
                  <a:lnTo>
                    <a:pt x="354" y="844"/>
                  </a:lnTo>
                  <a:lnTo>
                    <a:pt x="372" y="850"/>
                  </a:lnTo>
                  <a:lnTo>
                    <a:pt x="372" y="850"/>
                  </a:lnTo>
                  <a:lnTo>
                    <a:pt x="376" y="852"/>
                  </a:lnTo>
                  <a:lnTo>
                    <a:pt x="378" y="856"/>
                  </a:lnTo>
                  <a:lnTo>
                    <a:pt x="378" y="856"/>
                  </a:lnTo>
                  <a:lnTo>
                    <a:pt x="376" y="866"/>
                  </a:lnTo>
                  <a:lnTo>
                    <a:pt x="370" y="872"/>
                  </a:lnTo>
                  <a:lnTo>
                    <a:pt x="358" y="874"/>
                  </a:lnTo>
                  <a:lnTo>
                    <a:pt x="344" y="876"/>
                  </a:lnTo>
                  <a:lnTo>
                    <a:pt x="344" y="876"/>
                  </a:lnTo>
                  <a:lnTo>
                    <a:pt x="312" y="872"/>
                  </a:lnTo>
                  <a:lnTo>
                    <a:pt x="312" y="872"/>
                  </a:lnTo>
                  <a:lnTo>
                    <a:pt x="280" y="870"/>
                  </a:lnTo>
                  <a:lnTo>
                    <a:pt x="280" y="870"/>
                  </a:lnTo>
                  <a:lnTo>
                    <a:pt x="268" y="870"/>
                  </a:lnTo>
                  <a:lnTo>
                    <a:pt x="260" y="868"/>
                  </a:lnTo>
                  <a:lnTo>
                    <a:pt x="254" y="864"/>
                  </a:lnTo>
                  <a:lnTo>
                    <a:pt x="252" y="858"/>
                  </a:lnTo>
                  <a:lnTo>
                    <a:pt x="252" y="858"/>
                  </a:lnTo>
                  <a:lnTo>
                    <a:pt x="250" y="852"/>
                  </a:lnTo>
                  <a:lnTo>
                    <a:pt x="248" y="838"/>
                  </a:lnTo>
                  <a:lnTo>
                    <a:pt x="248" y="838"/>
                  </a:lnTo>
                  <a:lnTo>
                    <a:pt x="250" y="828"/>
                  </a:lnTo>
                  <a:lnTo>
                    <a:pt x="254" y="818"/>
                  </a:lnTo>
                  <a:lnTo>
                    <a:pt x="254" y="818"/>
                  </a:lnTo>
                  <a:lnTo>
                    <a:pt x="260" y="804"/>
                  </a:lnTo>
                  <a:lnTo>
                    <a:pt x="260" y="804"/>
                  </a:lnTo>
                  <a:lnTo>
                    <a:pt x="260" y="766"/>
                  </a:lnTo>
                  <a:lnTo>
                    <a:pt x="260" y="766"/>
                  </a:lnTo>
                  <a:lnTo>
                    <a:pt x="262" y="702"/>
                  </a:lnTo>
                  <a:lnTo>
                    <a:pt x="262" y="702"/>
                  </a:lnTo>
                  <a:lnTo>
                    <a:pt x="264" y="640"/>
                  </a:lnTo>
                  <a:lnTo>
                    <a:pt x="264" y="640"/>
                  </a:lnTo>
                  <a:lnTo>
                    <a:pt x="262" y="624"/>
                  </a:lnTo>
                  <a:lnTo>
                    <a:pt x="258" y="610"/>
                  </a:lnTo>
                  <a:lnTo>
                    <a:pt x="258" y="610"/>
                  </a:lnTo>
                  <a:lnTo>
                    <a:pt x="254" y="606"/>
                  </a:lnTo>
                  <a:lnTo>
                    <a:pt x="246" y="606"/>
                  </a:lnTo>
                  <a:lnTo>
                    <a:pt x="246" y="606"/>
                  </a:lnTo>
                  <a:lnTo>
                    <a:pt x="232" y="608"/>
                  </a:lnTo>
                  <a:lnTo>
                    <a:pt x="232" y="608"/>
                  </a:lnTo>
                  <a:lnTo>
                    <a:pt x="136" y="628"/>
                  </a:lnTo>
                  <a:lnTo>
                    <a:pt x="136" y="628"/>
                  </a:lnTo>
                  <a:lnTo>
                    <a:pt x="130" y="648"/>
                  </a:lnTo>
                  <a:lnTo>
                    <a:pt x="126" y="672"/>
                  </a:lnTo>
                  <a:lnTo>
                    <a:pt x="124" y="702"/>
                  </a:lnTo>
                  <a:lnTo>
                    <a:pt x="124" y="736"/>
                  </a:lnTo>
                  <a:lnTo>
                    <a:pt x="124" y="736"/>
                  </a:lnTo>
                  <a:lnTo>
                    <a:pt x="124" y="790"/>
                  </a:lnTo>
                  <a:lnTo>
                    <a:pt x="124" y="790"/>
                  </a:lnTo>
                  <a:lnTo>
                    <a:pt x="126" y="806"/>
                  </a:lnTo>
                  <a:lnTo>
                    <a:pt x="130" y="818"/>
                  </a:lnTo>
                  <a:lnTo>
                    <a:pt x="134" y="830"/>
                  </a:lnTo>
                  <a:lnTo>
                    <a:pt x="140" y="840"/>
                  </a:lnTo>
                  <a:lnTo>
                    <a:pt x="140" y="840"/>
                  </a:lnTo>
                  <a:lnTo>
                    <a:pt x="152" y="860"/>
                  </a:lnTo>
                  <a:lnTo>
                    <a:pt x="162" y="880"/>
                  </a:lnTo>
                  <a:lnTo>
                    <a:pt x="162" y="880"/>
                  </a:lnTo>
                  <a:lnTo>
                    <a:pt x="160" y="886"/>
                  </a:lnTo>
                  <a:lnTo>
                    <a:pt x="154" y="892"/>
                  </a:lnTo>
                  <a:lnTo>
                    <a:pt x="144" y="894"/>
                  </a:lnTo>
                  <a:lnTo>
                    <a:pt x="132" y="894"/>
                  </a:lnTo>
                  <a:lnTo>
                    <a:pt x="132" y="894"/>
                  </a:lnTo>
                  <a:lnTo>
                    <a:pt x="116" y="894"/>
                  </a:lnTo>
                  <a:lnTo>
                    <a:pt x="102" y="892"/>
                  </a:lnTo>
                  <a:lnTo>
                    <a:pt x="90" y="888"/>
                  </a:lnTo>
                  <a:lnTo>
                    <a:pt x="80" y="882"/>
                  </a:lnTo>
                  <a:lnTo>
                    <a:pt x="80" y="882"/>
                  </a:lnTo>
                  <a:lnTo>
                    <a:pt x="76" y="880"/>
                  </a:lnTo>
                  <a:lnTo>
                    <a:pt x="74" y="876"/>
                  </a:lnTo>
                  <a:lnTo>
                    <a:pt x="72" y="872"/>
                  </a:lnTo>
                  <a:lnTo>
                    <a:pt x="70" y="868"/>
                  </a:lnTo>
                  <a:lnTo>
                    <a:pt x="70" y="868"/>
                  </a:lnTo>
                  <a:lnTo>
                    <a:pt x="74" y="848"/>
                  </a:lnTo>
                  <a:lnTo>
                    <a:pt x="74" y="848"/>
                  </a:lnTo>
                  <a:lnTo>
                    <a:pt x="76" y="830"/>
                  </a:lnTo>
                  <a:lnTo>
                    <a:pt x="76" y="830"/>
                  </a:lnTo>
                  <a:lnTo>
                    <a:pt x="72" y="776"/>
                  </a:lnTo>
                  <a:lnTo>
                    <a:pt x="72" y="776"/>
                  </a:lnTo>
                  <a:lnTo>
                    <a:pt x="68" y="722"/>
                  </a:lnTo>
                  <a:lnTo>
                    <a:pt x="68" y="722"/>
                  </a:lnTo>
                  <a:lnTo>
                    <a:pt x="70" y="676"/>
                  </a:lnTo>
                  <a:lnTo>
                    <a:pt x="74" y="632"/>
                  </a:lnTo>
                  <a:lnTo>
                    <a:pt x="74" y="632"/>
                  </a:lnTo>
                  <a:lnTo>
                    <a:pt x="66" y="632"/>
                  </a:lnTo>
                  <a:lnTo>
                    <a:pt x="60" y="628"/>
                  </a:lnTo>
                  <a:lnTo>
                    <a:pt x="56" y="622"/>
                  </a:lnTo>
                  <a:lnTo>
                    <a:pt x="56" y="614"/>
                  </a:lnTo>
                  <a:lnTo>
                    <a:pt x="56" y="614"/>
                  </a:lnTo>
                  <a:lnTo>
                    <a:pt x="58" y="594"/>
                  </a:lnTo>
                  <a:lnTo>
                    <a:pt x="58" y="594"/>
                  </a:lnTo>
                  <a:lnTo>
                    <a:pt x="60" y="572"/>
                  </a:lnTo>
                  <a:lnTo>
                    <a:pt x="60" y="572"/>
                  </a:lnTo>
                  <a:lnTo>
                    <a:pt x="58" y="528"/>
                  </a:lnTo>
                  <a:lnTo>
                    <a:pt x="58" y="528"/>
                  </a:lnTo>
                  <a:lnTo>
                    <a:pt x="58" y="484"/>
                  </a:lnTo>
                  <a:lnTo>
                    <a:pt x="58" y="484"/>
                  </a:lnTo>
                  <a:lnTo>
                    <a:pt x="46" y="462"/>
                  </a:lnTo>
                  <a:lnTo>
                    <a:pt x="24" y="418"/>
                  </a:lnTo>
                  <a:lnTo>
                    <a:pt x="24" y="418"/>
                  </a:lnTo>
                  <a:lnTo>
                    <a:pt x="6" y="374"/>
                  </a:lnTo>
                  <a:lnTo>
                    <a:pt x="0" y="356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4" y="178"/>
                  </a:lnTo>
                  <a:lnTo>
                    <a:pt x="6" y="170"/>
                  </a:lnTo>
                  <a:lnTo>
                    <a:pt x="8" y="160"/>
                  </a:lnTo>
                  <a:lnTo>
                    <a:pt x="10" y="150"/>
                  </a:lnTo>
                  <a:lnTo>
                    <a:pt x="10" y="150"/>
                  </a:lnTo>
                  <a:lnTo>
                    <a:pt x="10" y="140"/>
                  </a:lnTo>
                  <a:lnTo>
                    <a:pt x="12" y="130"/>
                  </a:lnTo>
                  <a:lnTo>
                    <a:pt x="14" y="120"/>
                  </a:lnTo>
                  <a:lnTo>
                    <a:pt x="18" y="114"/>
                  </a:lnTo>
                  <a:lnTo>
                    <a:pt x="18" y="114"/>
                  </a:lnTo>
                  <a:lnTo>
                    <a:pt x="24" y="102"/>
                  </a:lnTo>
                  <a:lnTo>
                    <a:pt x="28" y="94"/>
                  </a:lnTo>
                  <a:lnTo>
                    <a:pt x="28" y="94"/>
                  </a:lnTo>
                  <a:lnTo>
                    <a:pt x="28" y="88"/>
                  </a:lnTo>
                  <a:lnTo>
                    <a:pt x="30" y="84"/>
                  </a:lnTo>
                  <a:lnTo>
                    <a:pt x="34" y="80"/>
                  </a:lnTo>
                  <a:lnTo>
                    <a:pt x="38" y="80"/>
                  </a:lnTo>
                  <a:lnTo>
                    <a:pt x="40" y="78"/>
                  </a:lnTo>
                  <a:lnTo>
                    <a:pt x="40" y="78"/>
                  </a:lnTo>
                  <a:lnTo>
                    <a:pt x="42" y="58"/>
                  </a:lnTo>
                  <a:lnTo>
                    <a:pt x="44" y="50"/>
                  </a:lnTo>
                  <a:lnTo>
                    <a:pt x="46" y="44"/>
                  </a:lnTo>
                  <a:lnTo>
                    <a:pt x="46" y="44"/>
                  </a:lnTo>
                  <a:close/>
                  <a:moveTo>
                    <a:pt x="38" y="284"/>
                  </a:moveTo>
                  <a:lnTo>
                    <a:pt x="38" y="284"/>
                  </a:lnTo>
                  <a:lnTo>
                    <a:pt x="36" y="302"/>
                  </a:lnTo>
                  <a:lnTo>
                    <a:pt x="36" y="302"/>
                  </a:lnTo>
                  <a:lnTo>
                    <a:pt x="38" y="332"/>
                  </a:lnTo>
                  <a:lnTo>
                    <a:pt x="42" y="370"/>
                  </a:lnTo>
                  <a:lnTo>
                    <a:pt x="42" y="370"/>
                  </a:lnTo>
                  <a:lnTo>
                    <a:pt x="46" y="392"/>
                  </a:lnTo>
                  <a:lnTo>
                    <a:pt x="48" y="410"/>
                  </a:lnTo>
                  <a:lnTo>
                    <a:pt x="54" y="422"/>
                  </a:lnTo>
                  <a:lnTo>
                    <a:pt x="58" y="428"/>
                  </a:lnTo>
                  <a:lnTo>
                    <a:pt x="58" y="428"/>
                  </a:lnTo>
                  <a:lnTo>
                    <a:pt x="64" y="410"/>
                  </a:lnTo>
                  <a:lnTo>
                    <a:pt x="70" y="390"/>
                  </a:lnTo>
                  <a:lnTo>
                    <a:pt x="74" y="368"/>
                  </a:lnTo>
                  <a:lnTo>
                    <a:pt x="74" y="346"/>
                  </a:lnTo>
                  <a:lnTo>
                    <a:pt x="74" y="340"/>
                  </a:lnTo>
                  <a:lnTo>
                    <a:pt x="74" y="340"/>
                  </a:lnTo>
                  <a:lnTo>
                    <a:pt x="66" y="328"/>
                  </a:lnTo>
                  <a:lnTo>
                    <a:pt x="60" y="312"/>
                  </a:lnTo>
                  <a:lnTo>
                    <a:pt x="54" y="290"/>
                  </a:lnTo>
                  <a:lnTo>
                    <a:pt x="50" y="262"/>
                  </a:lnTo>
                  <a:lnTo>
                    <a:pt x="50" y="262"/>
                  </a:lnTo>
                  <a:lnTo>
                    <a:pt x="48" y="248"/>
                  </a:lnTo>
                  <a:lnTo>
                    <a:pt x="46" y="244"/>
                  </a:lnTo>
                  <a:lnTo>
                    <a:pt x="44" y="242"/>
                  </a:lnTo>
                  <a:lnTo>
                    <a:pt x="44" y="242"/>
                  </a:lnTo>
                  <a:lnTo>
                    <a:pt x="42" y="258"/>
                  </a:lnTo>
                  <a:lnTo>
                    <a:pt x="38" y="266"/>
                  </a:lnTo>
                  <a:lnTo>
                    <a:pt x="38" y="266"/>
                  </a:lnTo>
                  <a:lnTo>
                    <a:pt x="38" y="284"/>
                  </a:lnTo>
                  <a:lnTo>
                    <a:pt x="38" y="284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8" name="Freeform 14"/>
            <p:cNvSpPr>
              <a:spLocks noEditPoints="1"/>
            </p:cNvSpPr>
            <p:nvPr userDrawn="1"/>
          </p:nvSpPr>
          <p:spPr bwMode="auto">
            <a:xfrm>
              <a:off x="7364125" y="2879927"/>
              <a:ext cx="872442" cy="3644697"/>
            </a:xfrm>
            <a:custGeom>
              <a:avLst/>
              <a:gdLst/>
              <a:ahLst/>
              <a:cxnLst>
                <a:cxn ang="0">
                  <a:pos x="210" y="154"/>
                </a:cxn>
                <a:cxn ang="0">
                  <a:pos x="200" y="164"/>
                </a:cxn>
                <a:cxn ang="0">
                  <a:pos x="210" y="168"/>
                </a:cxn>
                <a:cxn ang="0">
                  <a:pos x="204" y="210"/>
                </a:cxn>
                <a:cxn ang="0">
                  <a:pos x="210" y="310"/>
                </a:cxn>
                <a:cxn ang="0">
                  <a:pos x="204" y="322"/>
                </a:cxn>
                <a:cxn ang="0">
                  <a:pos x="200" y="394"/>
                </a:cxn>
                <a:cxn ang="0">
                  <a:pos x="192" y="422"/>
                </a:cxn>
                <a:cxn ang="0">
                  <a:pos x="200" y="470"/>
                </a:cxn>
                <a:cxn ang="0">
                  <a:pos x="180" y="492"/>
                </a:cxn>
                <a:cxn ang="0">
                  <a:pos x="168" y="554"/>
                </a:cxn>
                <a:cxn ang="0">
                  <a:pos x="166" y="650"/>
                </a:cxn>
                <a:cxn ang="0">
                  <a:pos x="170" y="798"/>
                </a:cxn>
                <a:cxn ang="0">
                  <a:pos x="182" y="834"/>
                </a:cxn>
                <a:cxn ang="0">
                  <a:pos x="170" y="874"/>
                </a:cxn>
                <a:cxn ang="0">
                  <a:pos x="164" y="872"/>
                </a:cxn>
                <a:cxn ang="0">
                  <a:pos x="160" y="862"/>
                </a:cxn>
                <a:cxn ang="0">
                  <a:pos x="146" y="894"/>
                </a:cxn>
                <a:cxn ang="0">
                  <a:pos x="138" y="876"/>
                </a:cxn>
                <a:cxn ang="0">
                  <a:pos x="130" y="864"/>
                </a:cxn>
                <a:cxn ang="0">
                  <a:pos x="106" y="892"/>
                </a:cxn>
                <a:cxn ang="0">
                  <a:pos x="78" y="894"/>
                </a:cxn>
                <a:cxn ang="0">
                  <a:pos x="66" y="878"/>
                </a:cxn>
                <a:cxn ang="0">
                  <a:pos x="82" y="872"/>
                </a:cxn>
                <a:cxn ang="0">
                  <a:pos x="94" y="850"/>
                </a:cxn>
                <a:cxn ang="0">
                  <a:pos x="98" y="820"/>
                </a:cxn>
                <a:cxn ang="0">
                  <a:pos x="82" y="738"/>
                </a:cxn>
                <a:cxn ang="0">
                  <a:pos x="72" y="666"/>
                </a:cxn>
                <a:cxn ang="0">
                  <a:pos x="42" y="526"/>
                </a:cxn>
                <a:cxn ang="0">
                  <a:pos x="28" y="486"/>
                </a:cxn>
                <a:cxn ang="0">
                  <a:pos x="4" y="456"/>
                </a:cxn>
                <a:cxn ang="0">
                  <a:pos x="0" y="404"/>
                </a:cxn>
                <a:cxn ang="0">
                  <a:pos x="30" y="310"/>
                </a:cxn>
                <a:cxn ang="0">
                  <a:pos x="32" y="278"/>
                </a:cxn>
                <a:cxn ang="0">
                  <a:pos x="40" y="248"/>
                </a:cxn>
                <a:cxn ang="0">
                  <a:pos x="32" y="226"/>
                </a:cxn>
                <a:cxn ang="0">
                  <a:pos x="50" y="198"/>
                </a:cxn>
                <a:cxn ang="0">
                  <a:pos x="54" y="180"/>
                </a:cxn>
                <a:cxn ang="0">
                  <a:pos x="44" y="146"/>
                </a:cxn>
                <a:cxn ang="0">
                  <a:pos x="34" y="96"/>
                </a:cxn>
                <a:cxn ang="0">
                  <a:pos x="24" y="50"/>
                </a:cxn>
                <a:cxn ang="0">
                  <a:pos x="54" y="16"/>
                </a:cxn>
                <a:cxn ang="0">
                  <a:pos x="74" y="6"/>
                </a:cxn>
                <a:cxn ang="0">
                  <a:pos x="102" y="0"/>
                </a:cxn>
                <a:cxn ang="0">
                  <a:pos x="124" y="12"/>
                </a:cxn>
                <a:cxn ang="0">
                  <a:pos x="156" y="52"/>
                </a:cxn>
                <a:cxn ang="0">
                  <a:pos x="166" y="84"/>
                </a:cxn>
                <a:cxn ang="0">
                  <a:pos x="178" y="118"/>
                </a:cxn>
                <a:cxn ang="0">
                  <a:pos x="192" y="140"/>
                </a:cxn>
                <a:cxn ang="0">
                  <a:pos x="206" y="146"/>
                </a:cxn>
                <a:cxn ang="0">
                  <a:pos x="146" y="770"/>
                </a:cxn>
                <a:cxn ang="0">
                  <a:pos x="132" y="710"/>
                </a:cxn>
                <a:cxn ang="0">
                  <a:pos x="126" y="734"/>
                </a:cxn>
                <a:cxn ang="0">
                  <a:pos x="128" y="788"/>
                </a:cxn>
                <a:cxn ang="0">
                  <a:pos x="140" y="810"/>
                </a:cxn>
                <a:cxn ang="0">
                  <a:pos x="146" y="780"/>
                </a:cxn>
                <a:cxn ang="0">
                  <a:pos x="176" y="324"/>
                </a:cxn>
                <a:cxn ang="0">
                  <a:pos x="166" y="262"/>
                </a:cxn>
                <a:cxn ang="0">
                  <a:pos x="142" y="304"/>
                </a:cxn>
                <a:cxn ang="0">
                  <a:pos x="138" y="318"/>
                </a:cxn>
                <a:cxn ang="0">
                  <a:pos x="140" y="338"/>
                </a:cxn>
                <a:cxn ang="0">
                  <a:pos x="172" y="380"/>
                </a:cxn>
                <a:cxn ang="0">
                  <a:pos x="176" y="324"/>
                </a:cxn>
              </a:cxnLst>
              <a:rect l="0" t="0" r="r" b="b"/>
              <a:pathLst>
                <a:path w="214" h="894">
                  <a:moveTo>
                    <a:pt x="214" y="148"/>
                  </a:moveTo>
                  <a:lnTo>
                    <a:pt x="214" y="148"/>
                  </a:lnTo>
                  <a:lnTo>
                    <a:pt x="210" y="154"/>
                  </a:lnTo>
                  <a:lnTo>
                    <a:pt x="210" y="154"/>
                  </a:lnTo>
                  <a:lnTo>
                    <a:pt x="204" y="158"/>
                  </a:lnTo>
                  <a:lnTo>
                    <a:pt x="204" y="158"/>
                  </a:lnTo>
                  <a:lnTo>
                    <a:pt x="200" y="162"/>
                  </a:lnTo>
                  <a:lnTo>
                    <a:pt x="200" y="164"/>
                  </a:lnTo>
                  <a:lnTo>
                    <a:pt x="200" y="164"/>
                  </a:lnTo>
                  <a:lnTo>
                    <a:pt x="202" y="166"/>
                  </a:lnTo>
                  <a:lnTo>
                    <a:pt x="210" y="168"/>
                  </a:lnTo>
                  <a:lnTo>
                    <a:pt x="210" y="168"/>
                  </a:lnTo>
                  <a:lnTo>
                    <a:pt x="200" y="180"/>
                  </a:lnTo>
                  <a:lnTo>
                    <a:pt x="200" y="180"/>
                  </a:lnTo>
                  <a:lnTo>
                    <a:pt x="202" y="194"/>
                  </a:lnTo>
                  <a:lnTo>
                    <a:pt x="204" y="210"/>
                  </a:lnTo>
                  <a:lnTo>
                    <a:pt x="204" y="210"/>
                  </a:lnTo>
                  <a:lnTo>
                    <a:pt x="208" y="260"/>
                  </a:lnTo>
                  <a:lnTo>
                    <a:pt x="208" y="260"/>
                  </a:lnTo>
                  <a:lnTo>
                    <a:pt x="210" y="310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4" y="322"/>
                  </a:lnTo>
                  <a:lnTo>
                    <a:pt x="204" y="322"/>
                  </a:lnTo>
                  <a:lnTo>
                    <a:pt x="204" y="366"/>
                  </a:lnTo>
                  <a:lnTo>
                    <a:pt x="204" y="366"/>
                  </a:lnTo>
                  <a:lnTo>
                    <a:pt x="202" y="382"/>
                  </a:lnTo>
                  <a:lnTo>
                    <a:pt x="200" y="394"/>
                  </a:lnTo>
                  <a:lnTo>
                    <a:pt x="196" y="404"/>
                  </a:lnTo>
                  <a:lnTo>
                    <a:pt x="192" y="410"/>
                  </a:lnTo>
                  <a:lnTo>
                    <a:pt x="192" y="410"/>
                  </a:lnTo>
                  <a:lnTo>
                    <a:pt x="192" y="422"/>
                  </a:lnTo>
                  <a:lnTo>
                    <a:pt x="192" y="422"/>
                  </a:lnTo>
                  <a:lnTo>
                    <a:pt x="198" y="446"/>
                  </a:lnTo>
                  <a:lnTo>
                    <a:pt x="200" y="448"/>
                  </a:lnTo>
                  <a:lnTo>
                    <a:pt x="200" y="470"/>
                  </a:lnTo>
                  <a:lnTo>
                    <a:pt x="200" y="470"/>
                  </a:lnTo>
                  <a:lnTo>
                    <a:pt x="194" y="480"/>
                  </a:lnTo>
                  <a:lnTo>
                    <a:pt x="188" y="486"/>
                  </a:lnTo>
                  <a:lnTo>
                    <a:pt x="180" y="492"/>
                  </a:lnTo>
                  <a:lnTo>
                    <a:pt x="170" y="496"/>
                  </a:lnTo>
                  <a:lnTo>
                    <a:pt x="170" y="496"/>
                  </a:lnTo>
                  <a:lnTo>
                    <a:pt x="168" y="554"/>
                  </a:lnTo>
                  <a:lnTo>
                    <a:pt x="168" y="554"/>
                  </a:lnTo>
                  <a:lnTo>
                    <a:pt x="164" y="612"/>
                  </a:lnTo>
                  <a:lnTo>
                    <a:pt x="164" y="612"/>
                  </a:lnTo>
                  <a:lnTo>
                    <a:pt x="166" y="650"/>
                  </a:lnTo>
                  <a:lnTo>
                    <a:pt x="166" y="650"/>
                  </a:lnTo>
                  <a:lnTo>
                    <a:pt x="168" y="688"/>
                  </a:lnTo>
                  <a:lnTo>
                    <a:pt x="168" y="688"/>
                  </a:lnTo>
                  <a:lnTo>
                    <a:pt x="168" y="734"/>
                  </a:lnTo>
                  <a:lnTo>
                    <a:pt x="170" y="798"/>
                  </a:lnTo>
                  <a:lnTo>
                    <a:pt x="172" y="800"/>
                  </a:lnTo>
                  <a:lnTo>
                    <a:pt x="172" y="800"/>
                  </a:lnTo>
                  <a:lnTo>
                    <a:pt x="182" y="834"/>
                  </a:lnTo>
                  <a:lnTo>
                    <a:pt x="182" y="834"/>
                  </a:lnTo>
                  <a:lnTo>
                    <a:pt x="174" y="852"/>
                  </a:lnTo>
                  <a:lnTo>
                    <a:pt x="170" y="868"/>
                  </a:lnTo>
                  <a:lnTo>
                    <a:pt x="170" y="868"/>
                  </a:lnTo>
                  <a:lnTo>
                    <a:pt x="170" y="874"/>
                  </a:lnTo>
                  <a:lnTo>
                    <a:pt x="168" y="876"/>
                  </a:lnTo>
                  <a:lnTo>
                    <a:pt x="168" y="876"/>
                  </a:lnTo>
                  <a:lnTo>
                    <a:pt x="166" y="874"/>
                  </a:lnTo>
                  <a:lnTo>
                    <a:pt x="164" y="872"/>
                  </a:lnTo>
                  <a:lnTo>
                    <a:pt x="164" y="872"/>
                  </a:lnTo>
                  <a:lnTo>
                    <a:pt x="164" y="866"/>
                  </a:lnTo>
                  <a:lnTo>
                    <a:pt x="160" y="862"/>
                  </a:lnTo>
                  <a:lnTo>
                    <a:pt x="160" y="862"/>
                  </a:lnTo>
                  <a:lnTo>
                    <a:pt x="146" y="870"/>
                  </a:lnTo>
                  <a:lnTo>
                    <a:pt x="146" y="872"/>
                  </a:lnTo>
                  <a:lnTo>
                    <a:pt x="146" y="894"/>
                  </a:lnTo>
                  <a:lnTo>
                    <a:pt x="146" y="894"/>
                  </a:lnTo>
                  <a:lnTo>
                    <a:pt x="140" y="894"/>
                  </a:lnTo>
                  <a:lnTo>
                    <a:pt x="138" y="890"/>
                  </a:lnTo>
                  <a:lnTo>
                    <a:pt x="138" y="890"/>
                  </a:lnTo>
                  <a:lnTo>
                    <a:pt x="138" y="876"/>
                  </a:lnTo>
                  <a:lnTo>
                    <a:pt x="138" y="876"/>
                  </a:lnTo>
                  <a:lnTo>
                    <a:pt x="136" y="868"/>
                  </a:lnTo>
                  <a:lnTo>
                    <a:pt x="130" y="864"/>
                  </a:lnTo>
                  <a:lnTo>
                    <a:pt x="130" y="864"/>
                  </a:lnTo>
                  <a:lnTo>
                    <a:pt x="118" y="880"/>
                  </a:lnTo>
                  <a:lnTo>
                    <a:pt x="118" y="880"/>
                  </a:lnTo>
                  <a:lnTo>
                    <a:pt x="112" y="886"/>
                  </a:lnTo>
                  <a:lnTo>
                    <a:pt x="106" y="892"/>
                  </a:lnTo>
                  <a:lnTo>
                    <a:pt x="98" y="894"/>
                  </a:lnTo>
                  <a:lnTo>
                    <a:pt x="90" y="894"/>
                  </a:lnTo>
                  <a:lnTo>
                    <a:pt x="90" y="894"/>
                  </a:lnTo>
                  <a:lnTo>
                    <a:pt x="78" y="894"/>
                  </a:lnTo>
                  <a:lnTo>
                    <a:pt x="70" y="888"/>
                  </a:lnTo>
                  <a:lnTo>
                    <a:pt x="66" y="882"/>
                  </a:lnTo>
                  <a:lnTo>
                    <a:pt x="66" y="882"/>
                  </a:lnTo>
                  <a:lnTo>
                    <a:pt x="66" y="878"/>
                  </a:lnTo>
                  <a:lnTo>
                    <a:pt x="66" y="878"/>
                  </a:lnTo>
                  <a:lnTo>
                    <a:pt x="70" y="874"/>
                  </a:lnTo>
                  <a:lnTo>
                    <a:pt x="70" y="874"/>
                  </a:lnTo>
                  <a:lnTo>
                    <a:pt x="82" y="872"/>
                  </a:lnTo>
                  <a:lnTo>
                    <a:pt x="82" y="872"/>
                  </a:lnTo>
                  <a:lnTo>
                    <a:pt x="86" y="870"/>
                  </a:lnTo>
                  <a:lnTo>
                    <a:pt x="88" y="866"/>
                  </a:lnTo>
                  <a:lnTo>
                    <a:pt x="94" y="850"/>
                  </a:lnTo>
                  <a:lnTo>
                    <a:pt x="94" y="850"/>
                  </a:lnTo>
                  <a:lnTo>
                    <a:pt x="98" y="834"/>
                  </a:lnTo>
                  <a:lnTo>
                    <a:pt x="98" y="820"/>
                  </a:lnTo>
                  <a:lnTo>
                    <a:pt x="98" y="820"/>
                  </a:lnTo>
                  <a:lnTo>
                    <a:pt x="98" y="802"/>
                  </a:lnTo>
                  <a:lnTo>
                    <a:pt x="94" y="782"/>
                  </a:lnTo>
                  <a:lnTo>
                    <a:pt x="90" y="762"/>
                  </a:lnTo>
                  <a:lnTo>
                    <a:pt x="82" y="738"/>
                  </a:lnTo>
                  <a:lnTo>
                    <a:pt x="82" y="738"/>
                  </a:lnTo>
                  <a:lnTo>
                    <a:pt x="78" y="708"/>
                  </a:lnTo>
                  <a:lnTo>
                    <a:pt x="72" y="666"/>
                  </a:lnTo>
                  <a:lnTo>
                    <a:pt x="72" y="666"/>
                  </a:lnTo>
                  <a:lnTo>
                    <a:pt x="50" y="588"/>
                  </a:lnTo>
                  <a:lnTo>
                    <a:pt x="50" y="588"/>
                  </a:lnTo>
                  <a:lnTo>
                    <a:pt x="46" y="562"/>
                  </a:lnTo>
                  <a:lnTo>
                    <a:pt x="42" y="526"/>
                  </a:lnTo>
                  <a:lnTo>
                    <a:pt x="42" y="526"/>
                  </a:lnTo>
                  <a:lnTo>
                    <a:pt x="30" y="488"/>
                  </a:lnTo>
                  <a:lnTo>
                    <a:pt x="28" y="486"/>
                  </a:lnTo>
                  <a:lnTo>
                    <a:pt x="28" y="486"/>
                  </a:lnTo>
                  <a:lnTo>
                    <a:pt x="14" y="484"/>
                  </a:lnTo>
                  <a:lnTo>
                    <a:pt x="14" y="484"/>
                  </a:lnTo>
                  <a:lnTo>
                    <a:pt x="8" y="472"/>
                  </a:lnTo>
                  <a:lnTo>
                    <a:pt x="4" y="456"/>
                  </a:lnTo>
                  <a:lnTo>
                    <a:pt x="2" y="438"/>
                  </a:lnTo>
                  <a:lnTo>
                    <a:pt x="0" y="418"/>
                  </a:lnTo>
                  <a:lnTo>
                    <a:pt x="0" y="404"/>
                  </a:lnTo>
                  <a:lnTo>
                    <a:pt x="0" y="404"/>
                  </a:lnTo>
                  <a:lnTo>
                    <a:pt x="16" y="358"/>
                  </a:lnTo>
                  <a:lnTo>
                    <a:pt x="16" y="358"/>
                  </a:lnTo>
                  <a:lnTo>
                    <a:pt x="30" y="310"/>
                  </a:lnTo>
                  <a:lnTo>
                    <a:pt x="30" y="310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32" y="278"/>
                  </a:lnTo>
                  <a:lnTo>
                    <a:pt x="32" y="278"/>
                  </a:lnTo>
                  <a:lnTo>
                    <a:pt x="32" y="270"/>
                  </a:lnTo>
                  <a:lnTo>
                    <a:pt x="36" y="262"/>
                  </a:lnTo>
                  <a:lnTo>
                    <a:pt x="36" y="262"/>
                  </a:lnTo>
                  <a:lnTo>
                    <a:pt x="40" y="248"/>
                  </a:lnTo>
                  <a:lnTo>
                    <a:pt x="40" y="248"/>
                  </a:lnTo>
                  <a:lnTo>
                    <a:pt x="32" y="232"/>
                  </a:lnTo>
                  <a:lnTo>
                    <a:pt x="32" y="226"/>
                  </a:lnTo>
                  <a:lnTo>
                    <a:pt x="32" y="226"/>
                  </a:lnTo>
                  <a:lnTo>
                    <a:pt x="32" y="216"/>
                  </a:lnTo>
                  <a:lnTo>
                    <a:pt x="36" y="208"/>
                  </a:lnTo>
                  <a:lnTo>
                    <a:pt x="42" y="202"/>
                  </a:lnTo>
                  <a:lnTo>
                    <a:pt x="50" y="198"/>
                  </a:lnTo>
                  <a:lnTo>
                    <a:pt x="50" y="198"/>
                  </a:lnTo>
                  <a:lnTo>
                    <a:pt x="52" y="190"/>
                  </a:lnTo>
                  <a:lnTo>
                    <a:pt x="54" y="180"/>
                  </a:lnTo>
                  <a:lnTo>
                    <a:pt x="54" y="180"/>
                  </a:lnTo>
                  <a:lnTo>
                    <a:pt x="52" y="170"/>
                  </a:lnTo>
                  <a:lnTo>
                    <a:pt x="48" y="158"/>
                  </a:lnTo>
                  <a:lnTo>
                    <a:pt x="48" y="158"/>
                  </a:lnTo>
                  <a:lnTo>
                    <a:pt x="44" y="146"/>
                  </a:lnTo>
                  <a:lnTo>
                    <a:pt x="42" y="136"/>
                  </a:lnTo>
                  <a:lnTo>
                    <a:pt x="42" y="136"/>
                  </a:lnTo>
                  <a:lnTo>
                    <a:pt x="40" y="118"/>
                  </a:lnTo>
                  <a:lnTo>
                    <a:pt x="34" y="96"/>
                  </a:lnTo>
                  <a:lnTo>
                    <a:pt x="34" y="96"/>
                  </a:lnTo>
                  <a:lnTo>
                    <a:pt x="26" y="76"/>
                  </a:lnTo>
                  <a:lnTo>
                    <a:pt x="24" y="54"/>
                  </a:lnTo>
                  <a:lnTo>
                    <a:pt x="24" y="50"/>
                  </a:lnTo>
                  <a:lnTo>
                    <a:pt x="24" y="50"/>
                  </a:lnTo>
                  <a:lnTo>
                    <a:pt x="32" y="38"/>
                  </a:lnTo>
                  <a:lnTo>
                    <a:pt x="42" y="26"/>
                  </a:lnTo>
                  <a:lnTo>
                    <a:pt x="54" y="16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6"/>
                  </a:lnTo>
                  <a:lnTo>
                    <a:pt x="74" y="6"/>
                  </a:lnTo>
                  <a:lnTo>
                    <a:pt x="84" y="4"/>
                  </a:lnTo>
                  <a:lnTo>
                    <a:pt x="84" y="4"/>
                  </a:lnTo>
                  <a:lnTo>
                    <a:pt x="94" y="0"/>
                  </a:lnTo>
                  <a:lnTo>
                    <a:pt x="102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116" y="6"/>
                  </a:lnTo>
                  <a:lnTo>
                    <a:pt x="124" y="12"/>
                  </a:lnTo>
                  <a:lnTo>
                    <a:pt x="134" y="22"/>
                  </a:lnTo>
                  <a:lnTo>
                    <a:pt x="142" y="34"/>
                  </a:lnTo>
                  <a:lnTo>
                    <a:pt x="142" y="34"/>
                  </a:lnTo>
                  <a:lnTo>
                    <a:pt x="156" y="52"/>
                  </a:lnTo>
                  <a:lnTo>
                    <a:pt x="156" y="52"/>
                  </a:lnTo>
                  <a:lnTo>
                    <a:pt x="162" y="64"/>
                  </a:lnTo>
                  <a:lnTo>
                    <a:pt x="166" y="84"/>
                  </a:lnTo>
                  <a:lnTo>
                    <a:pt x="166" y="84"/>
                  </a:lnTo>
                  <a:lnTo>
                    <a:pt x="170" y="104"/>
                  </a:lnTo>
                  <a:lnTo>
                    <a:pt x="174" y="112"/>
                  </a:lnTo>
                  <a:lnTo>
                    <a:pt x="178" y="118"/>
                  </a:lnTo>
                  <a:lnTo>
                    <a:pt x="178" y="118"/>
                  </a:lnTo>
                  <a:lnTo>
                    <a:pt x="196" y="132"/>
                  </a:lnTo>
                  <a:lnTo>
                    <a:pt x="196" y="132"/>
                  </a:lnTo>
                  <a:lnTo>
                    <a:pt x="192" y="138"/>
                  </a:lnTo>
                  <a:lnTo>
                    <a:pt x="192" y="140"/>
                  </a:lnTo>
                  <a:lnTo>
                    <a:pt x="192" y="140"/>
                  </a:lnTo>
                  <a:lnTo>
                    <a:pt x="198" y="144"/>
                  </a:lnTo>
                  <a:lnTo>
                    <a:pt x="206" y="146"/>
                  </a:lnTo>
                  <a:lnTo>
                    <a:pt x="206" y="146"/>
                  </a:lnTo>
                  <a:lnTo>
                    <a:pt x="214" y="148"/>
                  </a:lnTo>
                  <a:lnTo>
                    <a:pt x="214" y="148"/>
                  </a:lnTo>
                  <a:close/>
                  <a:moveTo>
                    <a:pt x="146" y="770"/>
                  </a:moveTo>
                  <a:lnTo>
                    <a:pt x="146" y="770"/>
                  </a:lnTo>
                  <a:lnTo>
                    <a:pt x="146" y="754"/>
                  </a:lnTo>
                  <a:lnTo>
                    <a:pt x="142" y="738"/>
                  </a:lnTo>
                  <a:lnTo>
                    <a:pt x="138" y="722"/>
                  </a:lnTo>
                  <a:lnTo>
                    <a:pt x="132" y="710"/>
                  </a:lnTo>
                  <a:lnTo>
                    <a:pt x="132" y="710"/>
                  </a:lnTo>
                  <a:lnTo>
                    <a:pt x="128" y="720"/>
                  </a:lnTo>
                  <a:lnTo>
                    <a:pt x="128" y="734"/>
                  </a:lnTo>
                  <a:lnTo>
                    <a:pt x="126" y="734"/>
                  </a:lnTo>
                  <a:lnTo>
                    <a:pt x="126" y="734"/>
                  </a:lnTo>
                  <a:lnTo>
                    <a:pt x="126" y="774"/>
                  </a:lnTo>
                  <a:lnTo>
                    <a:pt x="126" y="774"/>
                  </a:lnTo>
                  <a:lnTo>
                    <a:pt x="128" y="788"/>
                  </a:lnTo>
                  <a:lnTo>
                    <a:pt x="130" y="798"/>
                  </a:lnTo>
                  <a:lnTo>
                    <a:pt x="134" y="806"/>
                  </a:lnTo>
                  <a:lnTo>
                    <a:pt x="138" y="810"/>
                  </a:lnTo>
                  <a:lnTo>
                    <a:pt x="140" y="810"/>
                  </a:lnTo>
                  <a:lnTo>
                    <a:pt x="140" y="810"/>
                  </a:lnTo>
                  <a:lnTo>
                    <a:pt x="142" y="788"/>
                  </a:lnTo>
                  <a:lnTo>
                    <a:pt x="142" y="788"/>
                  </a:lnTo>
                  <a:lnTo>
                    <a:pt x="146" y="780"/>
                  </a:lnTo>
                  <a:lnTo>
                    <a:pt x="146" y="770"/>
                  </a:lnTo>
                  <a:lnTo>
                    <a:pt x="146" y="770"/>
                  </a:lnTo>
                  <a:close/>
                  <a:moveTo>
                    <a:pt x="176" y="324"/>
                  </a:moveTo>
                  <a:lnTo>
                    <a:pt x="176" y="324"/>
                  </a:lnTo>
                  <a:lnTo>
                    <a:pt x="174" y="302"/>
                  </a:lnTo>
                  <a:lnTo>
                    <a:pt x="174" y="284"/>
                  </a:lnTo>
                  <a:lnTo>
                    <a:pt x="170" y="270"/>
                  </a:lnTo>
                  <a:lnTo>
                    <a:pt x="166" y="262"/>
                  </a:lnTo>
                  <a:lnTo>
                    <a:pt x="164" y="264"/>
                  </a:lnTo>
                  <a:lnTo>
                    <a:pt x="164" y="264"/>
                  </a:lnTo>
                  <a:lnTo>
                    <a:pt x="156" y="282"/>
                  </a:lnTo>
                  <a:lnTo>
                    <a:pt x="142" y="304"/>
                  </a:lnTo>
                  <a:lnTo>
                    <a:pt x="140" y="306"/>
                  </a:lnTo>
                  <a:lnTo>
                    <a:pt x="140" y="306"/>
                  </a:lnTo>
                  <a:lnTo>
                    <a:pt x="140" y="314"/>
                  </a:lnTo>
                  <a:lnTo>
                    <a:pt x="138" y="318"/>
                  </a:lnTo>
                  <a:lnTo>
                    <a:pt x="138" y="326"/>
                  </a:lnTo>
                  <a:lnTo>
                    <a:pt x="138" y="326"/>
                  </a:lnTo>
                  <a:lnTo>
                    <a:pt x="138" y="330"/>
                  </a:lnTo>
                  <a:lnTo>
                    <a:pt x="140" y="338"/>
                  </a:lnTo>
                  <a:lnTo>
                    <a:pt x="150" y="354"/>
                  </a:lnTo>
                  <a:lnTo>
                    <a:pt x="150" y="354"/>
                  </a:lnTo>
                  <a:lnTo>
                    <a:pt x="170" y="382"/>
                  </a:lnTo>
                  <a:lnTo>
                    <a:pt x="172" y="380"/>
                  </a:lnTo>
                  <a:lnTo>
                    <a:pt x="172" y="380"/>
                  </a:lnTo>
                  <a:lnTo>
                    <a:pt x="174" y="350"/>
                  </a:lnTo>
                  <a:lnTo>
                    <a:pt x="176" y="324"/>
                  </a:lnTo>
                  <a:lnTo>
                    <a:pt x="176" y="324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091" name="Group 67"/>
          <p:cNvGrpSpPr>
            <a:grpSpLocks noChangeAspect="1"/>
          </p:cNvGrpSpPr>
          <p:nvPr userDrawn="1"/>
        </p:nvGrpSpPr>
        <p:grpSpPr bwMode="auto">
          <a:xfrm flipH="1" flipV="1">
            <a:off x="152398" y="152400"/>
            <a:ext cx="1600202" cy="1033671"/>
            <a:chOff x="2497" y="1995"/>
            <a:chExt cx="805" cy="520"/>
          </a:xfrm>
          <a:solidFill>
            <a:schemeClr val="accent2">
              <a:lumMod val="20000"/>
              <a:lumOff val="80000"/>
            </a:schemeClr>
          </a:solidFill>
        </p:grpSpPr>
        <p:sp>
          <p:nvSpPr>
            <p:cNvPr id="1093" name="Rectangle 69"/>
            <p:cNvSpPr>
              <a:spLocks noChangeArrowheads="1"/>
            </p:cNvSpPr>
            <p:nvPr userDrawn="1"/>
          </p:nvSpPr>
          <p:spPr bwMode="auto">
            <a:xfrm>
              <a:off x="3043" y="2467"/>
              <a:ext cx="46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4" name="Rectangle 70"/>
            <p:cNvSpPr>
              <a:spLocks noChangeArrowheads="1"/>
            </p:cNvSpPr>
            <p:nvPr userDrawn="1"/>
          </p:nvSpPr>
          <p:spPr bwMode="auto">
            <a:xfrm>
              <a:off x="2699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5" name="Rectangle 71"/>
            <p:cNvSpPr>
              <a:spLocks noChangeArrowheads="1"/>
            </p:cNvSpPr>
            <p:nvPr userDrawn="1"/>
          </p:nvSpPr>
          <p:spPr bwMode="auto">
            <a:xfrm>
              <a:off x="2598" y="2467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6" name="Rectangle 72"/>
            <p:cNvSpPr>
              <a:spLocks noChangeArrowheads="1"/>
            </p:cNvSpPr>
            <p:nvPr userDrawn="1"/>
          </p:nvSpPr>
          <p:spPr bwMode="auto">
            <a:xfrm>
              <a:off x="2497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7" name="Rectangle 73"/>
            <p:cNvSpPr>
              <a:spLocks noChangeArrowheads="1"/>
            </p:cNvSpPr>
            <p:nvPr userDrawn="1"/>
          </p:nvSpPr>
          <p:spPr bwMode="auto">
            <a:xfrm>
              <a:off x="3148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8" name="Rectangle 74"/>
            <p:cNvSpPr>
              <a:spLocks noChangeArrowheads="1"/>
            </p:cNvSpPr>
            <p:nvPr userDrawn="1"/>
          </p:nvSpPr>
          <p:spPr bwMode="auto">
            <a:xfrm>
              <a:off x="3254" y="2467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9" name="Rectangle 75"/>
            <p:cNvSpPr>
              <a:spLocks noChangeArrowheads="1"/>
            </p:cNvSpPr>
            <p:nvPr userDrawn="1"/>
          </p:nvSpPr>
          <p:spPr bwMode="auto">
            <a:xfrm>
              <a:off x="3148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0" name="Rectangle 76"/>
            <p:cNvSpPr>
              <a:spLocks noChangeArrowheads="1"/>
            </p:cNvSpPr>
            <p:nvPr userDrawn="1"/>
          </p:nvSpPr>
          <p:spPr bwMode="auto">
            <a:xfrm>
              <a:off x="3254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1" name="Rectangle 77"/>
            <p:cNvSpPr>
              <a:spLocks noChangeArrowheads="1"/>
            </p:cNvSpPr>
            <p:nvPr userDrawn="1"/>
          </p:nvSpPr>
          <p:spPr bwMode="auto">
            <a:xfrm>
              <a:off x="3148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2" name="Rectangle 78"/>
            <p:cNvSpPr>
              <a:spLocks noChangeArrowheads="1"/>
            </p:cNvSpPr>
            <p:nvPr userDrawn="1"/>
          </p:nvSpPr>
          <p:spPr bwMode="auto">
            <a:xfrm>
              <a:off x="3254" y="2100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3" name="Rectangle 79"/>
            <p:cNvSpPr>
              <a:spLocks noChangeArrowheads="1"/>
            </p:cNvSpPr>
            <p:nvPr userDrawn="1"/>
          </p:nvSpPr>
          <p:spPr bwMode="auto">
            <a:xfrm>
              <a:off x="2940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4" name="Rectangle 80"/>
            <p:cNvSpPr>
              <a:spLocks noChangeArrowheads="1"/>
            </p:cNvSpPr>
            <p:nvPr userDrawn="1"/>
          </p:nvSpPr>
          <p:spPr bwMode="auto">
            <a:xfrm>
              <a:off x="3046" y="2206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5" name="Rectangle 81"/>
            <p:cNvSpPr>
              <a:spLocks noChangeArrowheads="1"/>
            </p:cNvSpPr>
            <p:nvPr userDrawn="1"/>
          </p:nvSpPr>
          <p:spPr bwMode="auto">
            <a:xfrm>
              <a:off x="2839" y="2206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6" name="Rectangle 82"/>
            <p:cNvSpPr>
              <a:spLocks noChangeArrowheads="1"/>
            </p:cNvSpPr>
            <p:nvPr userDrawn="1"/>
          </p:nvSpPr>
          <p:spPr bwMode="auto">
            <a:xfrm>
              <a:off x="3148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7" name="Rectangle 83"/>
            <p:cNvSpPr>
              <a:spLocks noChangeArrowheads="1"/>
            </p:cNvSpPr>
            <p:nvPr userDrawn="1"/>
          </p:nvSpPr>
          <p:spPr bwMode="auto">
            <a:xfrm>
              <a:off x="3254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8" name="Rectangle 84"/>
            <p:cNvSpPr>
              <a:spLocks noChangeArrowheads="1"/>
            </p:cNvSpPr>
            <p:nvPr userDrawn="1"/>
          </p:nvSpPr>
          <p:spPr bwMode="auto">
            <a:xfrm>
              <a:off x="2940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9" name="Rectangle 85"/>
            <p:cNvSpPr>
              <a:spLocks noChangeArrowheads="1"/>
            </p:cNvSpPr>
            <p:nvPr userDrawn="1"/>
          </p:nvSpPr>
          <p:spPr bwMode="auto">
            <a:xfrm>
              <a:off x="3046" y="2305"/>
              <a:ext cx="47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0" name="Rectangle 86"/>
            <p:cNvSpPr>
              <a:spLocks noChangeArrowheads="1"/>
            </p:cNvSpPr>
            <p:nvPr userDrawn="1"/>
          </p:nvSpPr>
          <p:spPr bwMode="auto">
            <a:xfrm>
              <a:off x="2839" y="2305"/>
              <a:ext cx="48" cy="4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1" name="Rectangle 87"/>
            <p:cNvSpPr>
              <a:spLocks noChangeArrowheads="1"/>
            </p:cNvSpPr>
            <p:nvPr userDrawn="1"/>
          </p:nvSpPr>
          <p:spPr bwMode="auto">
            <a:xfrm>
              <a:off x="3148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2" name="Rectangle 88"/>
            <p:cNvSpPr>
              <a:spLocks noChangeArrowheads="1"/>
            </p:cNvSpPr>
            <p:nvPr userDrawn="1"/>
          </p:nvSpPr>
          <p:spPr bwMode="auto">
            <a:xfrm>
              <a:off x="3254" y="1995"/>
              <a:ext cx="48" cy="47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ctrTitle"/>
          </p:nvPr>
        </p:nvSpPr>
        <p:spPr>
          <a:xfrm>
            <a:off x="685800" y="1143000"/>
            <a:ext cx="7772400" cy="646331"/>
          </a:xfrm>
        </p:spPr>
        <p:txBody>
          <a:bodyPr>
            <a:normAutofit/>
          </a:bodyPr>
          <a:lstStyle>
            <a:lvl1pPr algn="ctr">
              <a:defRPr sz="36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685800" y="1828800"/>
            <a:ext cx="7772400" cy="46166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F2618-C234-4528-BB60-72360CB0937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88646-8CEC-4AE4-B1E7-ADF9D885FD9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3" name="Rectangle 3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Group 67"/>
            <p:cNvGrpSpPr>
              <a:grpSpLocks noChangeAspect="1"/>
            </p:cNvGrpSpPr>
            <p:nvPr userDrawn="1"/>
          </p:nvGrpSpPr>
          <p:grpSpPr bwMode="auto">
            <a:xfrm flipH="1" flipV="1">
              <a:off x="152398" y="152400"/>
              <a:ext cx="1066802" cy="689114"/>
              <a:chOff x="2497" y="1995"/>
              <a:chExt cx="805" cy="520"/>
            </a:xfrm>
            <a:solidFill>
              <a:schemeClr val="accent2">
                <a:lumMod val="20000"/>
                <a:lumOff val="80000"/>
              </a:schemeClr>
            </a:solidFill>
          </p:grpSpPr>
          <p:sp>
            <p:nvSpPr>
              <p:cNvPr id="8" name="Rectangle 69"/>
              <p:cNvSpPr>
                <a:spLocks noChangeArrowheads="1"/>
              </p:cNvSpPr>
              <p:nvPr userDrawn="1"/>
            </p:nvSpPr>
            <p:spPr bwMode="auto">
              <a:xfrm>
                <a:off x="3043" y="2467"/>
                <a:ext cx="46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" name="Rectangle 70"/>
              <p:cNvSpPr>
                <a:spLocks noChangeArrowheads="1"/>
              </p:cNvSpPr>
              <p:nvPr userDrawn="1"/>
            </p:nvSpPr>
            <p:spPr bwMode="auto">
              <a:xfrm>
                <a:off x="2699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Rectangle 71"/>
              <p:cNvSpPr>
                <a:spLocks noChangeArrowheads="1"/>
              </p:cNvSpPr>
              <p:nvPr userDrawn="1"/>
            </p:nvSpPr>
            <p:spPr bwMode="auto">
              <a:xfrm>
                <a:off x="2598" y="2467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Rectangle 72"/>
              <p:cNvSpPr>
                <a:spLocks noChangeArrowheads="1"/>
              </p:cNvSpPr>
              <p:nvPr userDrawn="1"/>
            </p:nvSpPr>
            <p:spPr bwMode="auto">
              <a:xfrm>
                <a:off x="2497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Rectangle 73"/>
              <p:cNvSpPr>
                <a:spLocks noChangeArrowheads="1"/>
              </p:cNvSpPr>
              <p:nvPr userDrawn="1"/>
            </p:nvSpPr>
            <p:spPr bwMode="auto">
              <a:xfrm>
                <a:off x="3148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Rectangle 74"/>
              <p:cNvSpPr>
                <a:spLocks noChangeArrowheads="1"/>
              </p:cNvSpPr>
              <p:nvPr userDrawn="1"/>
            </p:nvSpPr>
            <p:spPr bwMode="auto">
              <a:xfrm>
                <a:off x="3254" y="2467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Rectangle 75"/>
              <p:cNvSpPr>
                <a:spLocks noChangeArrowheads="1"/>
              </p:cNvSpPr>
              <p:nvPr userDrawn="1"/>
            </p:nvSpPr>
            <p:spPr bwMode="auto">
              <a:xfrm>
                <a:off x="3148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Rectangle 76"/>
              <p:cNvSpPr>
                <a:spLocks noChangeArrowheads="1"/>
              </p:cNvSpPr>
              <p:nvPr userDrawn="1"/>
            </p:nvSpPr>
            <p:spPr bwMode="auto">
              <a:xfrm>
                <a:off x="3254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Rectangle 77"/>
              <p:cNvSpPr>
                <a:spLocks noChangeArrowheads="1"/>
              </p:cNvSpPr>
              <p:nvPr userDrawn="1"/>
            </p:nvSpPr>
            <p:spPr bwMode="auto">
              <a:xfrm>
                <a:off x="3148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Rectangle 78"/>
              <p:cNvSpPr>
                <a:spLocks noChangeArrowheads="1"/>
              </p:cNvSpPr>
              <p:nvPr userDrawn="1"/>
            </p:nvSpPr>
            <p:spPr bwMode="auto">
              <a:xfrm>
                <a:off x="3254" y="2100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Rectangle 79"/>
              <p:cNvSpPr>
                <a:spLocks noChangeArrowheads="1"/>
              </p:cNvSpPr>
              <p:nvPr userDrawn="1"/>
            </p:nvSpPr>
            <p:spPr bwMode="auto">
              <a:xfrm>
                <a:off x="2940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Rectangle 80"/>
              <p:cNvSpPr>
                <a:spLocks noChangeArrowheads="1"/>
              </p:cNvSpPr>
              <p:nvPr userDrawn="1"/>
            </p:nvSpPr>
            <p:spPr bwMode="auto">
              <a:xfrm>
                <a:off x="3046" y="2206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Rectangle 81"/>
              <p:cNvSpPr>
                <a:spLocks noChangeArrowheads="1"/>
              </p:cNvSpPr>
              <p:nvPr userDrawn="1"/>
            </p:nvSpPr>
            <p:spPr bwMode="auto">
              <a:xfrm>
                <a:off x="2839" y="2206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Rectangle 82"/>
              <p:cNvSpPr>
                <a:spLocks noChangeArrowheads="1"/>
              </p:cNvSpPr>
              <p:nvPr userDrawn="1"/>
            </p:nvSpPr>
            <p:spPr bwMode="auto">
              <a:xfrm>
                <a:off x="3148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Rectangle 83"/>
              <p:cNvSpPr>
                <a:spLocks noChangeArrowheads="1"/>
              </p:cNvSpPr>
              <p:nvPr userDrawn="1"/>
            </p:nvSpPr>
            <p:spPr bwMode="auto">
              <a:xfrm>
                <a:off x="3254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Rectangle 84"/>
              <p:cNvSpPr>
                <a:spLocks noChangeArrowheads="1"/>
              </p:cNvSpPr>
              <p:nvPr userDrawn="1"/>
            </p:nvSpPr>
            <p:spPr bwMode="auto">
              <a:xfrm>
                <a:off x="2940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Rectangle 85"/>
              <p:cNvSpPr>
                <a:spLocks noChangeArrowheads="1"/>
              </p:cNvSpPr>
              <p:nvPr userDrawn="1"/>
            </p:nvSpPr>
            <p:spPr bwMode="auto">
              <a:xfrm>
                <a:off x="3046" y="2305"/>
                <a:ext cx="47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Rectangle 86"/>
              <p:cNvSpPr>
                <a:spLocks noChangeArrowheads="1"/>
              </p:cNvSpPr>
              <p:nvPr userDrawn="1"/>
            </p:nvSpPr>
            <p:spPr bwMode="auto">
              <a:xfrm>
                <a:off x="2839" y="2305"/>
                <a:ext cx="48" cy="4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Rectangle 87"/>
              <p:cNvSpPr>
                <a:spLocks noChangeArrowheads="1"/>
              </p:cNvSpPr>
              <p:nvPr userDrawn="1"/>
            </p:nvSpPr>
            <p:spPr bwMode="auto">
              <a:xfrm>
                <a:off x="3148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Rectangle 88"/>
              <p:cNvSpPr>
                <a:spLocks noChangeArrowheads="1"/>
              </p:cNvSpPr>
              <p:nvPr userDrawn="1"/>
            </p:nvSpPr>
            <p:spPr bwMode="auto">
              <a:xfrm>
                <a:off x="3254" y="1995"/>
                <a:ext cx="48" cy="47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0" name="Freeform 29"/>
            <p:cNvSpPr>
              <a:spLocks/>
            </p:cNvSpPr>
            <p:nvPr userDrawn="1"/>
          </p:nvSpPr>
          <p:spPr bwMode="auto">
            <a:xfrm>
              <a:off x="8054975" y="0"/>
              <a:ext cx="1089025" cy="26631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432" y="0"/>
                </a:cxn>
                <a:cxn ang="0">
                  <a:pos x="1432" y="3492"/>
                </a:cxn>
                <a:cxn ang="0">
                  <a:pos x="1419" y="3252"/>
                </a:cxn>
                <a:cxn ang="0">
                  <a:pos x="1406" y="3024"/>
                </a:cxn>
                <a:cxn ang="0">
                  <a:pos x="1393" y="2807"/>
                </a:cxn>
                <a:cxn ang="0">
                  <a:pos x="1379" y="2601"/>
                </a:cxn>
                <a:cxn ang="0">
                  <a:pos x="1364" y="2407"/>
                </a:cxn>
                <a:cxn ang="0">
                  <a:pos x="1348" y="2222"/>
                </a:cxn>
                <a:cxn ang="0">
                  <a:pos x="1330" y="2047"/>
                </a:cxn>
                <a:cxn ang="0">
                  <a:pos x="1311" y="1881"/>
                </a:cxn>
                <a:cxn ang="0">
                  <a:pos x="1291" y="1726"/>
                </a:cxn>
                <a:cxn ang="0">
                  <a:pos x="1268" y="1580"/>
                </a:cxn>
                <a:cxn ang="0">
                  <a:pos x="1245" y="1442"/>
                </a:cxn>
                <a:cxn ang="0">
                  <a:pos x="1218" y="1313"/>
                </a:cxn>
                <a:cxn ang="0">
                  <a:pos x="1190" y="1192"/>
                </a:cxn>
                <a:cxn ang="0">
                  <a:pos x="1158" y="1078"/>
                </a:cxn>
                <a:cxn ang="0">
                  <a:pos x="1125" y="973"/>
                </a:cxn>
                <a:cxn ang="0">
                  <a:pos x="1089" y="873"/>
                </a:cxn>
                <a:cxn ang="0">
                  <a:pos x="1049" y="781"/>
                </a:cxn>
                <a:cxn ang="0">
                  <a:pos x="1007" y="696"/>
                </a:cxn>
                <a:cxn ang="0">
                  <a:pos x="962" y="617"/>
                </a:cxn>
                <a:cxn ang="0">
                  <a:pos x="913" y="544"/>
                </a:cxn>
                <a:cxn ang="0">
                  <a:pos x="860" y="475"/>
                </a:cxn>
                <a:cxn ang="0">
                  <a:pos x="804" y="413"/>
                </a:cxn>
                <a:cxn ang="0">
                  <a:pos x="744" y="354"/>
                </a:cxn>
                <a:cxn ang="0">
                  <a:pos x="680" y="301"/>
                </a:cxn>
                <a:cxn ang="0">
                  <a:pos x="611" y="252"/>
                </a:cxn>
                <a:cxn ang="0">
                  <a:pos x="539" y="206"/>
                </a:cxn>
                <a:cxn ang="0">
                  <a:pos x="461" y="165"/>
                </a:cxn>
                <a:cxn ang="0">
                  <a:pos x="379" y="128"/>
                </a:cxn>
                <a:cxn ang="0">
                  <a:pos x="292" y="92"/>
                </a:cxn>
                <a:cxn ang="0">
                  <a:pos x="200" y="59"/>
                </a:cxn>
                <a:cxn ang="0">
                  <a:pos x="103" y="28"/>
                </a:cxn>
                <a:cxn ang="0">
                  <a:pos x="0" y="0"/>
                </a:cxn>
              </a:cxnLst>
              <a:rect l="0" t="0" r="r" b="b"/>
              <a:pathLst>
                <a:path w="1432" h="3492">
                  <a:moveTo>
                    <a:pt x="0" y="0"/>
                  </a:moveTo>
                  <a:lnTo>
                    <a:pt x="1432" y="0"/>
                  </a:lnTo>
                  <a:lnTo>
                    <a:pt x="1432" y="3492"/>
                  </a:lnTo>
                  <a:lnTo>
                    <a:pt x="1419" y="3252"/>
                  </a:lnTo>
                  <a:lnTo>
                    <a:pt x="1406" y="3024"/>
                  </a:lnTo>
                  <a:lnTo>
                    <a:pt x="1393" y="2807"/>
                  </a:lnTo>
                  <a:lnTo>
                    <a:pt x="1379" y="2601"/>
                  </a:lnTo>
                  <a:lnTo>
                    <a:pt x="1364" y="2407"/>
                  </a:lnTo>
                  <a:lnTo>
                    <a:pt x="1348" y="2222"/>
                  </a:lnTo>
                  <a:lnTo>
                    <a:pt x="1330" y="2047"/>
                  </a:lnTo>
                  <a:lnTo>
                    <a:pt x="1311" y="1881"/>
                  </a:lnTo>
                  <a:lnTo>
                    <a:pt x="1291" y="1726"/>
                  </a:lnTo>
                  <a:lnTo>
                    <a:pt x="1268" y="1580"/>
                  </a:lnTo>
                  <a:lnTo>
                    <a:pt x="1245" y="1442"/>
                  </a:lnTo>
                  <a:lnTo>
                    <a:pt x="1218" y="1313"/>
                  </a:lnTo>
                  <a:lnTo>
                    <a:pt x="1190" y="1192"/>
                  </a:lnTo>
                  <a:lnTo>
                    <a:pt x="1158" y="1078"/>
                  </a:lnTo>
                  <a:lnTo>
                    <a:pt x="1125" y="973"/>
                  </a:lnTo>
                  <a:lnTo>
                    <a:pt x="1089" y="873"/>
                  </a:lnTo>
                  <a:lnTo>
                    <a:pt x="1049" y="781"/>
                  </a:lnTo>
                  <a:lnTo>
                    <a:pt x="1007" y="696"/>
                  </a:lnTo>
                  <a:lnTo>
                    <a:pt x="962" y="617"/>
                  </a:lnTo>
                  <a:lnTo>
                    <a:pt x="913" y="544"/>
                  </a:lnTo>
                  <a:lnTo>
                    <a:pt x="860" y="475"/>
                  </a:lnTo>
                  <a:lnTo>
                    <a:pt x="804" y="413"/>
                  </a:lnTo>
                  <a:lnTo>
                    <a:pt x="744" y="354"/>
                  </a:lnTo>
                  <a:lnTo>
                    <a:pt x="680" y="301"/>
                  </a:lnTo>
                  <a:lnTo>
                    <a:pt x="611" y="252"/>
                  </a:lnTo>
                  <a:lnTo>
                    <a:pt x="539" y="206"/>
                  </a:lnTo>
                  <a:lnTo>
                    <a:pt x="461" y="165"/>
                  </a:lnTo>
                  <a:lnTo>
                    <a:pt x="379" y="128"/>
                  </a:lnTo>
                  <a:lnTo>
                    <a:pt x="292" y="92"/>
                  </a:lnTo>
                  <a:lnTo>
                    <a:pt x="200" y="59"/>
                  </a:lnTo>
                  <a:lnTo>
                    <a:pt x="103" y="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51"/>
            <p:cNvSpPr>
              <a:spLocks/>
            </p:cNvSpPr>
            <p:nvPr userDrawn="1"/>
          </p:nvSpPr>
          <p:spPr bwMode="auto">
            <a:xfrm>
              <a:off x="1295400" y="5715000"/>
              <a:ext cx="6858000" cy="914400"/>
            </a:xfrm>
            <a:custGeom>
              <a:avLst/>
              <a:gdLst/>
              <a:ahLst/>
              <a:cxnLst>
                <a:cxn ang="0">
                  <a:pos x="17264" y="180"/>
                </a:cxn>
                <a:cxn ang="0">
                  <a:pos x="16706" y="689"/>
                </a:cxn>
                <a:cxn ang="0">
                  <a:pos x="15959" y="1141"/>
                </a:cxn>
                <a:cxn ang="0">
                  <a:pos x="15050" y="1535"/>
                </a:cxn>
                <a:cxn ang="0">
                  <a:pos x="14003" y="1871"/>
                </a:cxn>
                <a:cxn ang="0">
                  <a:pos x="12844" y="2151"/>
                </a:cxn>
                <a:cxn ang="0">
                  <a:pos x="11599" y="2374"/>
                </a:cxn>
                <a:cxn ang="0">
                  <a:pos x="10294" y="2540"/>
                </a:cxn>
                <a:cxn ang="0">
                  <a:pos x="8951" y="2649"/>
                </a:cxn>
                <a:cxn ang="0">
                  <a:pos x="7599" y="2704"/>
                </a:cxn>
                <a:cxn ang="0">
                  <a:pos x="6264" y="2702"/>
                </a:cxn>
                <a:cxn ang="0">
                  <a:pos x="4968" y="2645"/>
                </a:cxn>
                <a:cxn ang="0">
                  <a:pos x="3740" y="2534"/>
                </a:cxn>
                <a:cxn ang="0">
                  <a:pos x="2603" y="2367"/>
                </a:cxn>
                <a:cxn ang="0">
                  <a:pos x="1584" y="2147"/>
                </a:cxn>
                <a:cxn ang="0">
                  <a:pos x="708" y="1871"/>
                </a:cxn>
                <a:cxn ang="0">
                  <a:pos x="0" y="1543"/>
                </a:cxn>
                <a:cxn ang="0">
                  <a:pos x="341" y="1635"/>
                </a:cxn>
                <a:cxn ang="0">
                  <a:pos x="1155" y="1920"/>
                </a:cxn>
                <a:cxn ang="0">
                  <a:pos x="2121" y="2151"/>
                </a:cxn>
                <a:cxn ang="0">
                  <a:pos x="3215" y="2331"/>
                </a:cxn>
                <a:cxn ang="0">
                  <a:pos x="4413" y="2457"/>
                </a:cxn>
                <a:cxn ang="0">
                  <a:pos x="5686" y="2531"/>
                </a:cxn>
                <a:cxn ang="0">
                  <a:pos x="7011" y="2550"/>
                </a:cxn>
                <a:cxn ang="0">
                  <a:pos x="8361" y="2515"/>
                </a:cxn>
                <a:cxn ang="0">
                  <a:pos x="9712" y="2426"/>
                </a:cxn>
                <a:cxn ang="0">
                  <a:pos x="11037" y="2283"/>
                </a:cxn>
                <a:cxn ang="0">
                  <a:pos x="12311" y="2084"/>
                </a:cxn>
                <a:cxn ang="0">
                  <a:pos x="13509" y="1831"/>
                </a:cxn>
                <a:cxn ang="0">
                  <a:pos x="14604" y="1522"/>
                </a:cxn>
                <a:cxn ang="0">
                  <a:pos x="15571" y="1158"/>
                </a:cxn>
                <a:cxn ang="0">
                  <a:pos x="16386" y="737"/>
                </a:cxn>
                <a:cxn ang="0">
                  <a:pos x="17021" y="260"/>
                </a:cxn>
              </a:cxnLst>
              <a:rect l="0" t="0" r="r" b="b"/>
              <a:pathLst>
                <a:path w="17264" h="2710">
                  <a:moveTo>
                    <a:pt x="17264" y="0"/>
                  </a:moveTo>
                  <a:lnTo>
                    <a:pt x="17264" y="180"/>
                  </a:lnTo>
                  <a:lnTo>
                    <a:pt x="17010" y="442"/>
                  </a:lnTo>
                  <a:lnTo>
                    <a:pt x="16706" y="689"/>
                  </a:lnTo>
                  <a:lnTo>
                    <a:pt x="16354" y="923"/>
                  </a:lnTo>
                  <a:lnTo>
                    <a:pt x="15959" y="1141"/>
                  </a:lnTo>
                  <a:lnTo>
                    <a:pt x="15524" y="1345"/>
                  </a:lnTo>
                  <a:lnTo>
                    <a:pt x="15050" y="1535"/>
                  </a:lnTo>
                  <a:lnTo>
                    <a:pt x="14543" y="1710"/>
                  </a:lnTo>
                  <a:lnTo>
                    <a:pt x="14003" y="1871"/>
                  </a:lnTo>
                  <a:lnTo>
                    <a:pt x="13437" y="2018"/>
                  </a:lnTo>
                  <a:lnTo>
                    <a:pt x="12844" y="2151"/>
                  </a:lnTo>
                  <a:lnTo>
                    <a:pt x="12232" y="2269"/>
                  </a:lnTo>
                  <a:lnTo>
                    <a:pt x="11599" y="2374"/>
                  </a:lnTo>
                  <a:lnTo>
                    <a:pt x="10952" y="2464"/>
                  </a:lnTo>
                  <a:lnTo>
                    <a:pt x="10294" y="2540"/>
                  </a:lnTo>
                  <a:lnTo>
                    <a:pt x="9625" y="2602"/>
                  </a:lnTo>
                  <a:lnTo>
                    <a:pt x="8951" y="2649"/>
                  </a:lnTo>
                  <a:lnTo>
                    <a:pt x="8275" y="2684"/>
                  </a:lnTo>
                  <a:lnTo>
                    <a:pt x="7599" y="2704"/>
                  </a:lnTo>
                  <a:lnTo>
                    <a:pt x="6928" y="2710"/>
                  </a:lnTo>
                  <a:lnTo>
                    <a:pt x="6264" y="2702"/>
                  </a:lnTo>
                  <a:lnTo>
                    <a:pt x="5609" y="2681"/>
                  </a:lnTo>
                  <a:lnTo>
                    <a:pt x="4968" y="2645"/>
                  </a:lnTo>
                  <a:lnTo>
                    <a:pt x="4344" y="2597"/>
                  </a:lnTo>
                  <a:lnTo>
                    <a:pt x="3740" y="2534"/>
                  </a:lnTo>
                  <a:lnTo>
                    <a:pt x="3158" y="2457"/>
                  </a:lnTo>
                  <a:lnTo>
                    <a:pt x="2603" y="2367"/>
                  </a:lnTo>
                  <a:lnTo>
                    <a:pt x="2077" y="2264"/>
                  </a:lnTo>
                  <a:lnTo>
                    <a:pt x="1584" y="2147"/>
                  </a:lnTo>
                  <a:lnTo>
                    <a:pt x="1126" y="2016"/>
                  </a:lnTo>
                  <a:lnTo>
                    <a:pt x="708" y="1871"/>
                  </a:lnTo>
                  <a:lnTo>
                    <a:pt x="331" y="1714"/>
                  </a:lnTo>
                  <a:lnTo>
                    <a:pt x="0" y="1543"/>
                  </a:lnTo>
                  <a:lnTo>
                    <a:pt x="0" y="1474"/>
                  </a:lnTo>
                  <a:lnTo>
                    <a:pt x="341" y="1635"/>
                  </a:lnTo>
                  <a:lnTo>
                    <a:pt x="727" y="1784"/>
                  </a:lnTo>
                  <a:lnTo>
                    <a:pt x="1155" y="1920"/>
                  </a:lnTo>
                  <a:lnTo>
                    <a:pt x="1621" y="2042"/>
                  </a:lnTo>
                  <a:lnTo>
                    <a:pt x="2121" y="2151"/>
                  </a:lnTo>
                  <a:lnTo>
                    <a:pt x="2654" y="2249"/>
                  </a:lnTo>
                  <a:lnTo>
                    <a:pt x="3215" y="2331"/>
                  </a:lnTo>
                  <a:lnTo>
                    <a:pt x="3803" y="2401"/>
                  </a:lnTo>
                  <a:lnTo>
                    <a:pt x="4413" y="2457"/>
                  </a:lnTo>
                  <a:lnTo>
                    <a:pt x="5041" y="2500"/>
                  </a:lnTo>
                  <a:lnTo>
                    <a:pt x="5686" y="2531"/>
                  </a:lnTo>
                  <a:lnTo>
                    <a:pt x="6343" y="2547"/>
                  </a:lnTo>
                  <a:lnTo>
                    <a:pt x="7011" y="2550"/>
                  </a:lnTo>
                  <a:lnTo>
                    <a:pt x="7685" y="2539"/>
                  </a:lnTo>
                  <a:lnTo>
                    <a:pt x="8361" y="2515"/>
                  </a:lnTo>
                  <a:lnTo>
                    <a:pt x="9039" y="2478"/>
                  </a:lnTo>
                  <a:lnTo>
                    <a:pt x="9712" y="2426"/>
                  </a:lnTo>
                  <a:lnTo>
                    <a:pt x="10379" y="2361"/>
                  </a:lnTo>
                  <a:lnTo>
                    <a:pt x="11037" y="2283"/>
                  </a:lnTo>
                  <a:lnTo>
                    <a:pt x="11682" y="2190"/>
                  </a:lnTo>
                  <a:lnTo>
                    <a:pt x="12311" y="2084"/>
                  </a:lnTo>
                  <a:lnTo>
                    <a:pt x="12921" y="1964"/>
                  </a:lnTo>
                  <a:lnTo>
                    <a:pt x="13509" y="1831"/>
                  </a:lnTo>
                  <a:lnTo>
                    <a:pt x="14070" y="1683"/>
                  </a:lnTo>
                  <a:lnTo>
                    <a:pt x="14604" y="1522"/>
                  </a:lnTo>
                  <a:lnTo>
                    <a:pt x="15105" y="1347"/>
                  </a:lnTo>
                  <a:lnTo>
                    <a:pt x="15571" y="1158"/>
                  </a:lnTo>
                  <a:lnTo>
                    <a:pt x="15999" y="954"/>
                  </a:lnTo>
                  <a:lnTo>
                    <a:pt x="16386" y="737"/>
                  </a:lnTo>
                  <a:lnTo>
                    <a:pt x="16728" y="506"/>
                  </a:lnTo>
                  <a:lnTo>
                    <a:pt x="17021" y="260"/>
                  </a:lnTo>
                  <a:lnTo>
                    <a:pt x="17264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>
                    <a:alpha val="30000"/>
                  </a:schemeClr>
                </a:gs>
                <a:gs pos="50000">
                  <a:schemeClr val="accent2"/>
                </a:gs>
                <a:gs pos="100000">
                  <a:schemeClr val="bg1">
                    <a:alpha val="30000"/>
                  </a:schemeClr>
                </a:gs>
              </a:gsLst>
              <a:lin ang="0" scaled="1"/>
              <a:tileRect/>
            </a:gra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88646-8CEC-4AE4-B1E7-ADF9D885FD96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F81E8-6DE5-4C92-89BE-5D6CD56A8B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16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FF2618-C234-4528-BB60-72360CB0937F}" type="datetimeFigureOut">
              <a:rPr lang="en-US" smtClean="0"/>
              <a:pPr/>
              <a:t>10/11/2012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69FB6-8607-469E-84BB-4E9214D062C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~1\USER\LOCALS~1\Temp\Hnc\BinData\EMB000002680008.gi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267744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제목 1"/>
          <p:cNvSpPr>
            <a:spLocks noGrp="1"/>
          </p:cNvSpPr>
          <p:nvPr>
            <p:ph type="title"/>
          </p:nvPr>
        </p:nvSpPr>
        <p:spPr>
          <a:xfrm>
            <a:off x="179512" y="404664"/>
            <a:ext cx="8712968" cy="1224136"/>
          </a:xfrm>
        </p:spPr>
        <p:txBody>
          <a:bodyPr>
            <a:noAutofit/>
          </a:bodyPr>
          <a:lstStyle/>
          <a:p>
            <a:pPr algn="ctr"/>
            <a:r>
              <a:rPr lang="en-US" altLang="ko-KR" sz="4800" b="1" dirty="0" smtClean="0">
                <a:solidFill>
                  <a:schemeClr val="tx1"/>
                </a:solidFill>
                <a:ea typeface="HY견고딕" pitchFamily="18" charset="-127"/>
              </a:rPr>
              <a:t>2012</a:t>
            </a:r>
            <a:r>
              <a:rPr lang="ko-KR" altLang="en-US" sz="4000" b="1" spc="-150" dirty="0" smtClean="0">
                <a:solidFill>
                  <a:schemeClr val="tx1"/>
                </a:solidFill>
                <a:ea typeface="HY동녘M" pitchFamily="18" charset="-127"/>
              </a:rPr>
              <a:t>년도 </a:t>
            </a:r>
            <a:r>
              <a:rPr lang="ko-KR" altLang="en-US" sz="4000" b="1" spc="-150" dirty="0" smtClean="0">
                <a:solidFill>
                  <a:srgbClr val="0070C0"/>
                </a:solidFill>
                <a:ea typeface="HY동녘M" pitchFamily="18" charset="-127"/>
              </a:rPr>
              <a:t>한국철도시설공단</a:t>
            </a:r>
            <a:r>
              <a:rPr lang="ko-KR" altLang="en-US" sz="4000" b="1" spc="-150" dirty="0" smtClean="0">
                <a:solidFill>
                  <a:schemeClr val="tx1"/>
                </a:solidFill>
                <a:ea typeface="HY동녘M" pitchFamily="18" charset="-127"/>
              </a:rPr>
              <a:t> </a:t>
            </a:r>
            <a:r>
              <a:rPr lang="ko-KR" altLang="en-US" sz="4000" b="1" spc="-150" dirty="0">
                <a:solidFill>
                  <a:schemeClr val="tx1"/>
                </a:solidFill>
                <a:ea typeface="HY동녘M" pitchFamily="18" charset="-127"/>
              </a:rPr>
              <a:t>국정감사</a:t>
            </a:r>
            <a:endParaRPr lang="ko-KR" altLang="en-US" sz="28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755576" y="1933575"/>
            <a:ext cx="7272337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HY견명조" pitchFamily="18" charset="-127"/>
                <a:ea typeface="HY견명조" pitchFamily="18" charset="-127"/>
              </a:rPr>
              <a:t>국정감사 목표</a:t>
            </a:r>
            <a:endParaRPr kumimoji="0" lang="en-US" altLang="ko-KR" sz="3600" b="1" i="0" u="none" strike="noStrike" kern="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HY견명조" pitchFamily="18" charset="-127"/>
              <a:ea typeface="HY견명조" pitchFamily="18" charset="-127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ko-KR" sz="2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견명조" pitchFamily="18" charset="-127"/>
              <a:ea typeface="HY견명조" pitchFamily="18" charset="-127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빠르고 안전하고 편리한</a:t>
            </a:r>
            <a:r>
              <a:rPr kumimoji="0" lang="en-US" altLang="ko-K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600" b="1" kern="0" noProof="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Rail Network </a:t>
            </a:r>
            <a:r>
              <a:rPr lang="ko-KR" altLang="en-US" sz="3600" b="1" kern="0" noProof="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실현</a:t>
            </a:r>
            <a:r>
              <a:rPr lang="en-US" altLang="ko-KR" sz="3600" b="1" kern="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600" b="1" kern="0" dirty="0" smtClean="0">
                <a:solidFill>
                  <a:schemeClr val="bg2">
                    <a:lumMod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診斷</a:t>
            </a:r>
            <a:endParaRPr lang="en-US" altLang="ko-KR" sz="3600" b="1" kern="0" dirty="0">
              <a:solidFill>
                <a:schemeClr val="bg2">
                  <a:lumMod val="50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2800" b="1" kern="0" dirty="0" smtClean="0">
              <a:solidFill>
                <a:sysClr val="windowText" lastClr="000000"/>
              </a:solidFill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</a:rPr>
              <a:t>한국철도시설공단</a:t>
            </a:r>
            <a:endParaRPr kumimoji="0" lang="ko-KR" alt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9" name="부제목 2"/>
          <p:cNvSpPr txBox="1">
            <a:spLocks/>
          </p:cNvSpPr>
          <p:nvPr/>
        </p:nvSpPr>
        <p:spPr bwMode="auto">
          <a:xfrm>
            <a:off x="755576" y="5805264"/>
            <a:ext cx="7344816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273050" indent="-273050" algn="ctr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76000"/>
              <a:buFont typeface="Wingdings 3" pitchFamily="18" charset="2"/>
              <a:buChar char=""/>
            </a:pPr>
            <a:r>
              <a:rPr kumimoji="0" lang="ko-KR" altLang="en-US" sz="2600" dirty="0" smtClean="0">
                <a:latin typeface="HY헤드라인M" pitchFamily="18" charset="-127"/>
                <a:ea typeface="HY헤드라인M" pitchFamily="18" charset="-127"/>
              </a:rPr>
              <a:t>국토해양위원회 </a:t>
            </a:r>
            <a:r>
              <a:rPr kumimoji="0" lang="ko-KR" altLang="en-US" sz="2600" dirty="0">
                <a:latin typeface="HY헤드라인M" pitchFamily="18" charset="-127"/>
                <a:ea typeface="HY헤드라인M" pitchFamily="18" charset="-127"/>
              </a:rPr>
              <a:t>국회의원 이명수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kumimoji="0" lang="ko-KR" altLang="en-US" sz="2400" dirty="0">
                <a:latin typeface="HY헤드라인M" pitchFamily="18" charset="-127"/>
                <a:ea typeface="HY헤드라인M" pitchFamily="18" charset="-127"/>
              </a:rPr>
              <a:t>충남 아산</a:t>
            </a:r>
            <a:r>
              <a:rPr kumimoji="0" lang="en-US" altLang="ko-KR" sz="2400" dirty="0">
                <a:latin typeface="HY헤드라인M" pitchFamily="18" charset="-127"/>
                <a:ea typeface="HY헤드라인M" pitchFamily="18" charset="-127"/>
              </a:rPr>
              <a:t>)</a:t>
            </a:r>
            <a:endParaRPr kumimoji="0" lang="en-US" altLang="ko-KR" sz="2600" dirty="0">
              <a:latin typeface="HY헤드라인M" pitchFamily="18" charset="-127"/>
              <a:ea typeface="HY헤드라인M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123728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47464"/>
          </a:xfrm>
        </p:spPr>
        <p:txBody>
          <a:bodyPr>
            <a:normAutofit/>
          </a:bodyPr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콘크리트궤도용 고속분기기 특혜의혹</a:t>
            </a:r>
            <a:endParaRPr lang="ko-KR" altLang="en-US" sz="32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908720"/>
            <a:ext cx="88924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수의계약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호남고속철도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국산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콘크리트궤도용 고속분기기</a:t>
            </a:r>
          </a:p>
          <a:p>
            <a:pPr>
              <a:lnSpc>
                <a:spcPct val="150000"/>
              </a:lnSpc>
            </a:pPr>
            <a:endParaRPr lang="ko-KR" altLang="en-US" sz="20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개발업체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「성능평가기준 」제정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「성능평가보고서 」제출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‘북치고 장구치고’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‘적합’판정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공정성 훼손 심각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수백가지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부품 중 하나「교통신기술지정」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오래전</a:t>
            </a:r>
            <a:r>
              <a:rPr lang="ko-KR" altLang="en-US" sz="20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死藏된 기술</a:t>
            </a:r>
          </a:p>
          <a:p>
            <a:pPr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  레일 열처리 가공 이외 </a:t>
            </a:r>
            <a:r>
              <a:rPr lang="ko-KR" altLang="en-US" sz="2000" dirty="0" err="1" smtClean="0">
                <a:latin typeface="HY견고딕" pitchFamily="18" charset="-127"/>
                <a:ea typeface="HY견고딕" pitchFamily="18" charset="-127"/>
              </a:rPr>
              <a:t>핵심구성품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대부분 해외수입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개선필요</a:t>
            </a:r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933056"/>
            <a:ext cx="6408712" cy="278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모서리가 둥근 직사각형 6"/>
          <p:cNvSpPr/>
          <p:nvPr/>
        </p:nvSpPr>
        <p:spPr>
          <a:xfrm>
            <a:off x="107504" y="908720"/>
            <a:ext cx="8892480" cy="295232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오른쪽 화살표 8"/>
          <p:cNvSpPr/>
          <p:nvPr/>
        </p:nvSpPr>
        <p:spPr>
          <a:xfrm>
            <a:off x="251520" y="1988840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251520" y="2492896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오른쪽 화살표 10"/>
          <p:cNvSpPr/>
          <p:nvPr/>
        </p:nvSpPr>
        <p:spPr>
          <a:xfrm>
            <a:off x="251520" y="2924944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오른쪽 화살표 11"/>
          <p:cNvSpPr/>
          <p:nvPr/>
        </p:nvSpPr>
        <p:spPr>
          <a:xfrm>
            <a:off x="251520" y="3356992"/>
            <a:ext cx="216024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123728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-25783" y="106896"/>
            <a:ext cx="9144000" cy="700608"/>
          </a:xfrm>
        </p:spPr>
        <p:txBody>
          <a:bodyPr>
            <a:normAutofit/>
          </a:bodyPr>
          <a:lstStyle/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수인선 복선전철 역사 스크린 도어 </a:t>
            </a:r>
            <a:r>
              <a:rPr lang="en-US" altLang="ko-KR" sz="3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3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과부족</a:t>
            </a:r>
            <a:r>
              <a:rPr lang="en-US" altLang="ko-KR" sz="3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endParaRPr lang="ko-KR" altLang="en-US" sz="32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9230748"/>
              </p:ext>
            </p:extLst>
          </p:nvPr>
        </p:nvGraphicFramePr>
        <p:xfrm>
          <a:off x="311579" y="1519314"/>
          <a:ext cx="8712969" cy="1765104"/>
        </p:xfrm>
        <a:graphic>
          <a:graphicData uri="http://schemas.openxmlformats.org/drawingml/2006/table">
            <a:tbl>
              <a:tblPr/>
              <a:tblGrid>
                <a:gridCol w="1812908"/>
                <a:gridCol w="1151369"/>
                <a:gridCol w="1152128"/>
                <a:gridCol w="1224136"/>
                <a:gridCol w="3372428"/>
              </a:tblGrid>
              <a:tr h="414171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  <a:endParaRPr lang="ko-KR" altLang="en-US" sz="1400" b="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32" marR="17832" marT="17832" marB="1783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역 사 수</a:t>
                      </a:r>
                      <a:endParaRPr lang="ko-KR" altLang="en-US" sz="1400" b="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32" marR="17832" marT="17832" marB="1783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spc="-300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스크린도어</a:t>
                      </a:r>
                      <a:endParaRPr lang="ko-KR" altLang="en-US" sz="1600" b="0" spc="-300" dirty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0" spc="-300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설치현황</a:t>
                      </a:r>
                      <a:endParaRPr lang="ko-KR" altLang="en-US" sz="1600" b="0" spc="-300" dirty="0">
                        <a:solidFill>
                          <a:srgbClr val="FF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32" marR="17832" marT="17832" marB="1783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414171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계</a:t>
                      </a:r>
                      <a:endParaRPr lang="ko-KR" altLang="en-US" sz="1400" b="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32" marR="17832" marT="17832" marB="1783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지하</a:t>
                      </a:r>
                      <a:endParaRPr lang="ko-KR" altLang="en-US" sz="1400" b="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32" marR="17832" marT="17832" marB="1783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지상</a:t>
                      </a:r>
                      <a:endParaRPr lang="ko-KR" altLang="en-US" sz="1400" b="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832" marR="17832" marT="17832" marB="1783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50528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수원～인천</a:t>
                      </a:r>
                      <a:endParaRPr lang="ko-KR" altLang="en-US" sz="16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32" marR="17832" marT="17832" marB="1783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19</a:t>
                      </a:r>
                      <a:r>
                        <a:rPr lang="ko-KR" alt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역</a:t>
                      </a:r>
                      <a:endParaRPr lang="ko-KR" altLang="en-US" sz="16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32" marR="17832" marT="17832" marB="1783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</a:t>
                      </a:r>
                      <a:r>
                        <a:rPr lang="ko-KR" alt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역</a:t>
                      </a:r>
                      <a:endParaRPr lang="ko-KR" altLang="en-US" sz="16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32" marR="17832" marT="17832" marB="1783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14</a:t>
                      </a:r>
                      <a:r>
                        <a:rPr lang="ko-KR" alt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역</a:t>
                      </a:r>
                      <a:endParaRPr lang="ko-KR" altLang="en-US" sz="16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32" marR="17832" marT="17832" marB="1783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spc="-300" dirty="0" err="1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지하역</a:t>
                      </a:r>
                      <a:r>
                        <a:rPr lang="ko-KR" altLang="en-US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 </a:t>
                      </a:r>
                      <a:r>
                        <a:rPr lang="en-US" altLang="ko-KR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</a:t>
                      </a:r>
                      <a:r>
                        <a:rPr lang="ko-KR" altLang="en-US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개소반영</a:t>
                      </a:r>
                      <a:endParaRPr lang="ko-KR" altLang="en-US" sz="1800" b="1" spc="-300" dirty="0">
                        <a:solidFill>
                          <a:srgbClr val="FF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832" marR="17832" marT="17832" marB="17832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2564219"/>
              </p:ext>
            </p:extLst>
          </p:nvPr>
        </p:nvGraphicFramePr>
        <p:xfrm>
          <a:off x="323528" y="3971962"/>
          <a:ext cx="8640960" cy="2598930"/>
        </p:xfrm>
        <a:graphic>
          <a:graphicData uri="http://schemas.openxmlformats.org/drawingml/2006/table">
            <a:tbl>
              <a:tblPr/>
              <a:tblGrid>
                <a:gridCol w="2441129"/>
                <a:gridCol w="1663327"/>
                <a:gridCol w="1368152"/>
                <a:gridCol w="3168352"/>
              </a:tblGrid>
              <a:tr h="4651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spc="-3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역 명</a:t>
                      </a:r>
                      <a:endParaRPr lang="ko-KR" altLang="en-US" sz="2000" b="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스크린도어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길이</a:t>
                      </a: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spc="-3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반영사업비</a:t>
                      </a:r>
                      <a:r>
                        <a:rPr lang="en-US" altLang="ko-KR" sz="2000" b="0" spc="-30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2000" b="0" spc="-30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백만원</a:t>
                      </a:r>
                      <a:r>
                        <a:rPr lang="en-US" altLang="ko-KR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2000" b="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EF7"/>
                    </a:solidFill>
                  </a:tcPr>
                </a:tc>
              </a:tr>
              <a:tr h="426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수원지하</a:t>
                      </a:r>
                      <a:endParaRPr lang="ko-KR" altLang="en-US" sz="16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반영</a:t>
                      </a:r>
                      <a:endParaRPr lang="ko-KR" altLang="en-US" sz="16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165</a:t>
                      </a:r>
                      <a:endParaRPr lang="en-US" sz="16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1,547</a:t>
                      </a:r>
                      <a:endParaRPr lang="en-US" sz="16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용현</a:t>
                      </a:r>
                      <a:endParaRPr lang="ko-KR" altLang="en-US" sz="1600" b="1" spc="-30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반영</a:t>
                      </a:r>
                      <a:endParaRPr lang="ko-KR" altLang="en-US" sz="1600" b="1" spc="-30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205</a:t>
                      </a:r>
                      <a:endParaRPr lang="en-US" sz="16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1,787</a:t>
                      </a:r>
                      <a:endParaRPr lang="en-US" sz="16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남부</a:t>
                      </a:r>
                      <a:endParaRPr lang="ko-KR" altLang="en-US" sz="1600" b="1" spc="-30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반영</a:t>
                      </a:r>
                      <a:endParaRPr lang="ko-KR" altLang="en-US" sz="1600" b="1" spc="-30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205</a:t>
                      </a:r>
                      <a:endParaRPr lang="en-US" sz="1600" b="1" spc="-30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1,788</a:t>
                      </a:r>
                      <a:endParaRPr lang="en-US" sz="16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국제여객터미널</a:t>
                      </a:r>
                      <a:endParaRPr lang="ko-KR" altLang="en-US" sz="1600" b="1" spc="-30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반영</a:t>
                      </a:r>
                      <a:endParaRPr lang="ko-KR" altLang="en-US" sz="1600" b="1" spc="-30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205</a:t>
                      </a:r>
                      <a:endParaRPr lang="en-US" sz="1600" b="1" spc="-30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1,647</a:t>
                      </a:r>
                      <a:endParaRPr lang="en-US" sz="16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675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인천지하</a:t>
                      </a:r>
                      <a:endParaRPr lang="ko-KR" altLang="en-US" sz="16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반영</a:t>
                      </a:r>
                      <a:endParaRPr lang="ko-KR" altLang="en-US" sz="1600" b="1" spc="-30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205</a:t>
                      </a:r>
                      <a:endParaRPr lang="en-US" sz="1600" b="1" spc="-30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1,643</a:t>
                      </a:r>
                      <a:endParaRPr lang="en-US" sz="16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7907" marR="17907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67563" y="1014007"/>
            <a:ext cx="4608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○ 스크린도어 설치현황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7504" y="3501008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○ 스크린도어 설치 역사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123728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제목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749105"/>
          </a:xfrm>
        </p:spPr>
        <p:txBody>
          <a:bodyPr>
            <a:normAutofit/>
          </a:bodyPr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최근</a:t>
            </a:r>
            <a:r>
              <a:rPr lang="en-US" altLang="ko-KR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5</a:t>
            </a:r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년간 철도공사현장 안전사고 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사망 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53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명</a:t>
            </a:r>
            <a:r>
              <a:rPr lang="en-US" altLang="ko-KR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endParaRPr lang="ko-KR" altLang="en-US" sz="2800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568055"/>
              </p:ext>
            </p:extLst>
          </p:nvPr>
        </p:nvGraphicFramePr>
        <p:xfrm>
          <a:off x="323528" y="802355"/>
          <a:ext cx="8496944" cy="2986685"/>
        </p:xfrm>
        <a:graphic>
          <a:graphicData uri="http://schemas.openxmlformats.org/drawingml/2006/table">
            <a:tbl>
              <a:tblPr/>
              <a:tblGrid>
                <a:gridCol w="944177"/>
                <a:gridCol w="944177"/>
                <a:gridCol w="944177"/>
                <a:gridCol w="944177"/>
                <a:gridCol w="944177"/>
                <a:gridCol w="944177"/>
                <a:gridCol w="944177"/>
                <a:gridCol w="944177"/>
                <a:gridCol w="943528"/>
              </a:tblGrid>
              <a:tr h="531665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구분</a:t>
                      </a:r>
                      <a:endParaRPr lang="ko-KR" altLang="en-US" sz="1600" b="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38052" marR="38052" marT="19026" marB="190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spc="-300" dirty="0">
                          <a:solidFill>
                            <a:srgbClr val="FF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합계</a:t>
                      </a:r>
                      <a:endParaRPr lang="ko-KR" altLang="en-US" sz="1800" b="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추락</a:t>
                      </a:r>
                      <a:endParaRPr lang="ko-KR" altLang="en-US" sz="1800" b="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전도</a:t>
                      </a:r>
                      <a:endParaRPr lang="ko-KR" altLang="en-US" sz="1800" b="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충돌</a:t>
                      </a:r>
                      <a:endParaRPr lang="ko-KR" altLang="en-US" sz="1800" b="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낙하</a:t>
                      </a:r>
                      <a:endParaRPr lang="ko-KR" altLang="en-US" sz="1800" b="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붕괴</a:t>
                      </a:r>
                      <a:endParaRPr lang="ko-KR" altLang="en-US" sz="1800" b="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기타</a:t>
                      </a:r>
                      <a:endParaRPr lang="ko-KR" altLang="en-US" sz="1800" b="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14866"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건수</a:t>
                      </a:r>
                      <a:endParaRPr lang="ko-KR" alt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38052" marR="38052" marT="19026" marB="190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103</a:t>
                      </a:r>
                      <a:endParaRPr lang="en-US" sz="2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47</a:t>
                      </a:r>
                      <a:endParaRPr lang="en-US" sz="2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</a:t>
                      </a:r>
                      <a:endParaRPr lang="en-US" sz="2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</a:t>
                      </a:r>
                      <a:endParaRPr lang="en-US" sz="2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10</a:t>
                      </a:r>
                      <a:endParaRPr lang="en-US" sz="2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</a:t>
                      </a:r>
                      <a:endParaRPr lang="en-US" sz="2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40</a:t>
                      </a:r>
                      <a:endParaRPr lang="en-US" sz="2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866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인원</a:t>
                      </a: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</a:t>
                      </a:r>
                      <a:r>
                        <a:rPr lang="ko-KR" alt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명</a:t>
                      </a:r>
                      <a:r>
                        <a:rPr lang="en-US" altLang="ko-KR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)</a:t>
                      </a:r>
                      <a:endParaRPr lang="ko-KR" altLang="en-US" sz="28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38052" marR="38052" marT="19026" marB="19026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부상</a:t>
                      </a:r>
                      <a:endParaRPr lang="ko-KR" altLang="en-US" sz="2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67</a:t>
                      </a:r>
                      <a:endParaRPr lang="en-US" sz="2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29</a:t>
                      </a: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</a:t>
                      </a: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</a:t>
                      </a: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</a:t>
                      </a: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</a:t>
                      </a: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29</a:t>
                      </a: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4866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사망</a:t>
                      </a:r>
                      <a:endParaRPr lang="ko-KR" altLang="en-US" sz="2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53</a:t>
                      </a:r>
                      <a:endParaRPr lang="en-US" sz="2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22</a:t>
                      </a: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</a:t>
                      </a: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</a:t>
                      </a: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</a:t>
                      </a: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</a:t>
                      </a: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22</a:t>
                      </a:r>
                    </a:p>
                  </a:txBody>
                  <a:tcPr marL="38052" marR="38052" marT="19026" marB="190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65712"/>
            <a:ext cx="8141647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2123728" y="3905672"/>
            <a:ext cx="5397631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 latinLnBrk="1"/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&lt; 8</a:t>
            </a:r>
            <a:r>
              <a:rPr lang="ko-KR" altLang="en-US" sz="1900" dirty="0">
                <a:latin typeface="HY견고딕" pitchFamily="18" charset="-127"/>
                <a:ea typeface="HY견고딕" pitchFamily="18" charset="-127"/>
              </a:rPr>
              <a:t>월</a:t>
            </a:r>
            <a:r>
              <a:rPr lang="en-US" altLang="ko-KR" sz="1900" dirty="0">
                <a:latin typeface="HY견고딕" pitchFamily="18" charset="-127"/>
                <a:ea typeface="HY견고딕" pitchFamily="18" charset="-127"/>
              </a:rPr>
              <a:t>20</a:t>
            </a:r>
            <a:r>
              <a:rPr lang="ko-KR" altLang="en-US" sz="1900" dirty="0">
                <a:latin typeface="HY견고딕" pitchFamily="18" charset="-127"/>
                <a:ea typeface="HY견고딕" pitchFamily="18" charset="-127"/>
              </a:rPr>
              <a:t>일 </a:t>
            </a:r>
            <a:r>
              <a:rPr lang="ko-KR" altLang="en-US" sz="19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서울 경의선 지하공사장 사고 </a:t>
            </a:r>
            <a:r>
              <a:rPr lang="ko-KR" altLang="en-US" sz="1900" dirty="0" smtClean="0">
                <a:latin typeface="HY견고딕" pitchFamily="18" charset="-127"/>
                <a:ea typeface="HY견고딕" pitchFamily="18" charset="-127"/>
              </a:rPr>
              <a:t>현황 </a:t>
            </a:r>
            <a:r>
              <a:rPr lang="en-US" altLang="ko-KR" sz="1900" dirty="0" smtClean="0"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19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0398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ko-KR" altLang="en-US" sz="35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철도시설물 내진확보율 </a:t>
            </a:r>
            <a:r>
              <a:rPr lang="en-US" altLang="ko-KR" sz="35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‘45.2% </a:t>
            </a:r>
            <a:r>
              <a:rPr lang="ko-KR" altLang="en-US" sz="35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불과</a:t>
            </a:r>
            <a:r>
              <a:rPr lang="en-US" altLang="ko-KR" sz="35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’</a:t>
            </a:r>
            <a:r>
              <a:rPr lang="ko-KR" altLang="en-US" sz="35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 </a:t>
            </a:r>
            <a:endParaRPr lang="ko-KR" altLang="en-US" sz="3500" dirty="0">
              <a:solidFill>
                <a:srgbClr val="FF0000"/>
              </a:solidFill>
            </a:endParaRPr>
          </a:p>
        </p:txBody>
      </p:sp>
      <p:pic>
        <p:nvPicPr>
          <p:cNvPr id="8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123728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4582408"/>
              </p:ext>
            </p:extLst>
          </p:nvPr>
        </p:nvGraphicFramePr>
        <p:xfrm>
          <a:off x="215516" y="1269563"/>
          <a:ext cx="8712967" cy="5208135"/>
        </p:xfrm>
        <a:graphic>
          <a:graphicData uri="http://schemas.openxmlformats.org/drawingml/2006/table">
            <a:tbl>
              <a:tblPr/>
              <a:tblGrid>
                <a:gridCol w="1152128"/>
                <a:gridCol w="864096"/>
                <a:gridCol w="1008112"/>
                <a:gridCol w="1080120"/>
                <a:gridCol w="1008112"/>
                <a:gridCol w="1008112"/>
                <a:gridCol w="648072"/>
                <a:gridCol w="1152128"/>
                <a:gridCol w="792087"/>
              </a:tblGrid>
              <a:tr h="518921">
                <a:tc rowSpan="3">
                  <a:txBody>
                    <a:bodyPr/>
                    <a:lstStyle/>
                    <a:p>
                      <a:pPr algn="ctr" latinLnBrk="1">
                        <a:lnSpc>
                          <a:spcPct val="100000"/>
                        </a:lnSpc>
                      </a:pPr>
                      <a:r>
                        <a:rPr lang="ko-KR" altLang="en-US" sz="1800" dirty="0" smtClean="0">
                          <a:latin typeface="+mn-ea"/>
                          <a:ea typeface="+mn-ea"/>
                        </a:rPr>
                        <a:t>시설</a:t>
                      </a:r>
                      <a:endParaRPr lang="ko-KR" altLang="en-US" sz="1800" dirty="0">
                        <a:latin typeface="+mn-ea"/>
                        <a:ea typeface="+mn-ea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spc="-3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내진설계기준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spc="-3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내진관리</a:t>
                      </a:r>
                      <a:endParaRPr lang="en-US" altLang="ko-KR" sz="1800" b="0" spc="-300" baseline="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spc="-3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대 </a:t>
                      </a:r>
                      <a:r>
                        <a:rPr lang="ko-KR" altLang="en-US" sz="1800" b="0" spc="-3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상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spc="-300" dirty="0" err="1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총시설</a:t>
                      </a:r>
                      <a:r>
                        <a:rPr lang="en-US" altLang="ko-KR" sz="1800" b="0" spc="-3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(a)</a:t>
                      </a:r>
                      <a:endParaRPr lang="ko-KR" altLang="en-US" sz="1800" b="0" spc="-3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spc="-3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내진성능 확보시설</a:t>
                      </a:r>
                      <a:r>
                        <a:rPr lang="en-US" altLang="ko-KR" sz="1800" b="0" spc="-3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(b)</a:t>
                      </a:r>
                      <a:endParaRPr lang="ko-KR" altLang="en-US" sz="1800" b="0" spc="-3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spc="-3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내진성능 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spc="-3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미확보시설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spc="-3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확보</a:t>
                      </a:r>
                      <a:endParaRPr lang="en-US" altLang="ko-KR" sz="1800" b="0" spc="-30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spc="-3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비율</a:t>
                      </a:r>
                      <a:endParaRPr lang="ko-KR" altLang="en-US" sz="1800" b="0" spc="-3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67608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spc="-3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내진설계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spc="-3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반영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spc="-3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내진성능</a:t>
                      </a: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spc="-3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평가양호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spc="-3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보강</a:t>
                      </a:r>
                      <a:endParaRPr lang="ko-KR" altLang="en-US" sz="1800" b="0" spc="-300" dirty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spc="-3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완료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636804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spc="-300" dirty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등 급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b="0" spc="-3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설계기준</a:t>
                      </a:r>
                      <a:endParaRPr lang="en-US" altLang="ko-KR" sz="1800" b="0" spc="-30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spc="-3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ko-KR" altLang="en-US" sz="1800" b="0" spc="-3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규모 </a:t>
                      </a:r>
                      <a:r>
                        <a:rPr lang="en-US" altLang="ko-KR" sz="1800" b="0" spc="-300" dirty="0" smtClean="0">
                          <a:solidFill>
                            <a:srgbClr val="000000"/>
                          </a:solidFill>
                          <a:latin typeface="+mn-ea"/>
                          <a:ea typeface="+mn-ea"/>
                        </a:rPr>
                        <a:t>6.0)</a:t>
                      </a:r>
                      <a:endParaRPr lang="ko-KR" altLang="en-US" sz="1800" b="0" spc="-300" dirty="0" smtClean="0">
                        <a:solidFill>
                          <a:srgbClr val="000000"/>
                        </a:solidFill>
                        <a:latin typeface="+mn-ea"/>
                        <a:ea typeface="+mn-ea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740422"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총 계</a:t>
                      </a:r>
                      <a:endParaRPr lang="ko-KR" altLang="en-US" sz="2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4,124</a:t>
                      </a:r>
                      <a:endParaRPr lang="en-US" sz="28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1,115</a:t>
                      </a:r>
                      <a:endParaRPr lang="en-US" sz="28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620</a:t>
                      </a:r>
                      <a:endParaRPr lang="en-US" sz="28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129</a:t>
                      </a:r>
                      <a:endParaRPr lang="en-US" sz="28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2,260</a:t>
                      </a:r>
                      <a:endParaRPr lang="en-US" sz="28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45.2</a:t>
                      </a:r>
                      <a:endParaRPr lang="en-US" sz="28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고속교량</a:t>
                      </a:r>
                      <a:endParaRPr lang="ko-KR" alt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Ⅰ</a:t>
                      </a: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등급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0.154 g</a:t>
                      </a:r>
                      <a:endParaRPr 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160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14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144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10</a:t>
                      </a:r>
                      <a:endParaRPr lang="en-US" sz="28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고속터널</a:t>
                      </a:r>
                      <a:endParaRPr lang="ko-KR" alt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Ⅰ</a:t>
                      </a:r>
                      <a:r>
                        <a:rPr lang="ko-KR" altLang="en-US" sz="20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등급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0.154 g</a:t>
                      </a:r>
                      <a:endParaRPr 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91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11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76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16.5</a:t>
                      </a:r>
                      <a:endParaRPr lang="en-US" sz="28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일반교량</a:t>
                      </a:r>
                      <a:endParaRPr lang="ko-KR" alt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Ⅰ</a:t>
                      </a:r>
                      <a:r>
                        <a:rPr lang="ko-KR" altLang="en-US" sz="20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등급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0.154 g</a:t>
                      </a:r>
                      <a:endParaRPr 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2,773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701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412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83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1,577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43.2</a:t>
                      </a:r>
                      <a:endParaRPr lang="en-US" sz="28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3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일반터널</a:t>
                      </a:r>
                      <a:endParaRPr lang="ko-KR" alt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Ⅰ</a:t>
                      </a:r>
                      <a:r>
                        <a:rPr lang="ko-KR" altLang="en-US" sz="20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등급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0.154 g</a:t>
                      </a:r>
                      <a:endParaRPr 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569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91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124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29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325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42.9</a:t>
                      </a:r>
                      <a:endParaRPr lang="en-US" sz="28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30"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건축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Ⅰ</a:t>
                      </a:r>
                      <a:r>
                        <a:rPr lang="ko-KR" altLang="en-US" sz="20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등급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0.176 g</a:t>
                      </a:r>
                      <a:endParaRPr 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13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13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6200" marR="7620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100</a:t>
                      </a:r>
                      <a:endParaRPr lang="en-US" sz="28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73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Ⅱ</a:t>
                      </a:r>
                      <a:r>
                        <a:rPr lang="ko-KR" altLang="en-US" sz="20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등급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0.147 g</a:t>
                      </a:r>
                      <a:endParaRPr lang="en-US" sz="20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518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304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59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17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138</a:t>
                      </a: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73.4</a:t>
                      </a:r>
                      <a:endParaRPr lang="en-US" sz="28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15998" marR="15998" marT="15998" marB="15998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467544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HY헤드라인M" pitchFamily="18" charset="-127"/>
                <a:ea typeface="HY헤드라인M" pitchFamily="18" charset="-127"/>
                <a:cs typeface="+mj-cs"/>
              </a:rPr>
              <a:t>열차 폐선 적극활용 필요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1052736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accent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□ 총 폐선 거리 </a:t>
            </a:r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475.2km (2012. 10</a:t>
            </a:r>
            <a:r>
              <a:rPr lang="ko-KR" altLang="en-US" dirty="0" smtClean="0">
                <a:solidFill>
                  <a:schemeClr val="accent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월 현재</a:t>
            </a:r>
            <a:r>
              <a:rPr lang="en-US" altLang="ko-KR" dirty="0" smtClean="0">
                <a:solidFill>
                  <a:schemeClr val="accent2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dirty="0">
              <a:solidFill>
                <a:schemeClr val="accent2">
                  <a:lumMod val="50000"/>
                </a:schemeClr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1988840"/>
            <a:ext cx="6120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대부분 일반매각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일부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레일바이크로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활용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향후 문화관광 자원으로 적극 活用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테마파크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조성 등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)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980728"/>
            <a:ext cx="2520280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79512" y="3068960"/>
            <a:ext cx="88569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예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) 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「</a:t>
            </a:r>
            <a:r>
              <a:rPr lang="ko-KR" altLang="en-US" b="1" dirty="0" err="1" smtClean="0">
                <a:latin typeface="휴먼명조" pitchFamily="2" charset="-127"/>
                <a:ea typeface="휴먼명조" pitchFamily="2" charset="-127"/>
              </a:rPr>
              <a:t>닥터지바고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」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, 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「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25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시」</a:t>
            </a: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, 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「철도원」 영화 등에서 </a:t>
            </a:r>
            <a:r>
              <a:rPr lang="en-US" altLang="ko-KR" b="1" dirty="0" smtClean="0">
                <a:solidFill>
                  <a:srgbClr val="C00000"/>
                </a:solidFill>
                <a:latin typeface="휴먼명조" pitchFamily="2" charset="-127"/>
                <a:ea typeface="휴먼명조" pitchFamily="2" charset="-127"/>
              </a:rPr>
              <a:t>‘</a:t>
            </a:r>
            <a:r>
              <a:rPr lang="ko-KR" altLang="en-US" b="1" dirty="0" smtClean="0">
                <a:solidFill>
                  <a:srgbClr val="C00000"/>
                </a:solidFill>
                <a:latin typeface="휴먼명조" pitchFamily="2" charset="-127"/>
                <a:ea typeface="휴먼명조" pitchFamily="2" charset="-127"/>
              </a:rPr>
              <a:t>역사</a:t>
            </a:r>
            <a:r>
              <a:rPr lang="en-US" altLang="ko-KR" b="1" dirty="0" smtClean="0">
                <a:solidFill>
                  <a:srgbClr val="C00000"/>
                </a:solidFill>
                <a:latin typeface="휴먼명조" pitchFamily="2" charset="-127"/>
                <a:ea typeface="휴먼명조" pitchFamily="2" charset="-127"/>
              </a:rPr>
              <a:t>(</a:t>
            </a:r>
            <a:r>
              <a:rPr lang="ko-KR" altLang="en-US" b="1" dirty="0" smtClean="0">
                <a:solidFill>
                  <a:srgbClr val="C00000"/>
                </a:solidFill>
                <a:latin typeface="휴먼명조" pitchFamily="2" charset="-127"/>
                <a:ea typeface="휴먼명조" pitchFamily="2" charset="-127"/>
              </a:rPr>
              <a:t>驛舍</a:t>
            </a:r>
            <a:r>
              <a:rPr lang="en-US" altLang="ko-KR" b="1" dirty="0" smtClean="0">
                <a:solidFill>
                  <a:srgbClr val="C00000"/>
                </a:solidFill>
                <a:latin typeface="휴먼명조" pitchFamily="2" charset="-127"/>
                <a:ea typeface="휴먼명조" pitchFamily="2" charset="-127"/>
              </a:rPr>
              <a:t>)’ 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관련 영상이 </a:t>
            </a:r>
            <a:endParaRPr lang="en-US" altLang="ko-KR" b="1" dirty="0" smtClean="0">
              <a:latin typeface="휴먼명조" pitchFamily="2" charset="-127"/>
              <a:ea typeface="휴먼명조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b="1" dirty="0" smtClean="0">
                <a:latin typeface="휴먼명조" pitchFamily="2" charset="-127"/>
                <a:ea typeface="휴먼명조" pitchFamily="2" charset="-127"/>
              </a:rPr>
              <a:t>    </a:t>
            </a:r>
            <a:r>
              <a:rPr lang="ko-KR" altLang="en-US" b="1" dirty="0" smtClean="0">
                <a:latin typeface="휴먼명조" pitchFamily="2" charset="-127"/>
                <a:ea typeface="휴먼명조" pitchFamily="2" charset="-127"/>
              </a:rPr>
              <a:t>많은 사람들에게 </a:t>
            </a:r>
            <a:r>
              <a:rPr lang="ko-KR" altLang="en-US" b="1" dirty="0" smtClean="0">
                <a:solidFill>
                  <a:srgbClr val="C00000"/>
                </a:solidFill>
                <a:latin typeface="휴먼명조" pitchFamily="2" charset="-127"/>
                <a:ea typeface="휴먼명조" pitchFamily="2" charset="-127"/>
              </a:rPr>
              <a:t>문화관광 명소로 지속 기억됨</a:t>
            </a:r>
            <a:r>
              <a:rPr lang="en-US" altLang="ko-KR" b="1" dirty="0" smtClean="0">
                <a:solidFill>
                  <a:srgbClr val="C00000"/>
                </a:solidFill>
                <a:latin typeface="휴먼명조" pitchFamily="2" charset="-127"/>
                <a:ea typeface="휴먼명조" pitchFamily="2" charset="-127"/>
              </a:rPr>
              <a:t> </a:t>
            </a:r>
            <a:endParaRPr lang="ko-KR" altLang="en-US" b="1" dirty="0">
              <a:solidFill>
                <a:srgbClr val="C00000"/>
              </a:solidFill>
              <a:latin typeface="휴먼명조" pitchFamily="2" charset="-127"/>
              <a:ea typeface="휴먼명조" pitchFamily="2" charset="-127"/>
            </a:endParaRPr>
          </a:p>
        </p:txBody>
      </p:sp>
      <p:sp>
        <p:nvSpPr>
          <p:cNvPr id="11" name="모서리가 둥근 직사각형 10"/>
          <p:cNvSpPr/>
          <p:nvPr/>
        </p:nvSpPr>
        <p:spPr>
          <a:xfrm>
            <a:off x="107504" y="980728"/>
            <a:ext cx="6264696" cy="194421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59" y="4005064"/>
            <a:ext cx="381642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4005064"/>
            <a:ext cx="3960440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직사각형 13"/>
          <p:cNvSpPr/>
          <p:nvPr/>
        </p:nvSpPr>
        <p:spPr>
          <a:xfrm>
            <a:off x="611560" y="6381328"/>
            <a:ext cx="3816424" cy="3600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직사각형 14"/>
          <p:cNvSpPr/>
          <p:nvPr/>
        </p:nvSpPr>
        <p:spPr>
          <a:xfrm>
            <a:off x="4427984" y="6381328"/>
            <a:ext cx="3960440" cy="360040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899592" y="6381328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「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닥터지바고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 」 마드리드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아토차역</a:t>
            </a:r>
            <a:endParaRPr lang="ko-KR" altLang="en-US" sz="1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16016" y="6381328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「철도원」 일본 </a:t>
            </a:r>
            <a:r>
              <a:rPr lang="ko-KR" altLang="en-US" sz="1400" dirty="0" err="1" smtClean="0">
                <a:latin typeface="HY견고딕" pitchFamily="18" charset="-127"/>
                <a:ea typeface="HY견고딕" pitchFamily="18" charset="-127"/>
              </a:rPr>
              <a:t>이쿠도라역</a:t>
            </a:r>
            <a:endParaRPr lang="ko-KR" altLang="en-US" sz="14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467544" y="116632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장항선 폐선 구간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,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적극 활용방안 시급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179512" y="1052736"/>
          <a:ext cx="8712968" cy="618748"/>
        </p:xfrm>
        <a:graphic>
          <a:graphicData uri="http://schemas.openxmlformats.org/drawingml/2006/table">
            <a:tbl>
              <a:tblPr/>
              <a:tblGrid>
                <a:gridCol w="1756995"/>
                <a:gridCol w="1756995"/>
                <a:gridCol w="1756995"/>
                <a:gridCol w="1351425"/>
                <a:gridCol w="2090558"/>
              </a:tblGrid>
              <a:tr h="14401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노선명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3396" marR="63396" marT="17527" marB="175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연장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km)</a:t>
                      </a:r>
                    </a:p>
                  </a:txBody>
                  <a:tcPr marL="63396" marR="63396" marT="17527" marB="175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면적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천㎡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63396" marR="63396" marT="17527" marB="175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폐선시기</a:t>
                      </a:r>
                    </a:p>
                  </a:txBody>
                  <a:tcPr marL="63396" marR="63396" marT="17527" marB="175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비고</a:t>
                      </a:r>
                    </a:p>
                  </a:txBody>
                  <a:tcPr marL="63396" marR="63396" marT="17527" marB="175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16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장항선</a:t>
                      </a:r>
                    </a:p>
                  </a:txBody>
                  <a:tcPr marL="63396" marR="63396" marT="17527" marB="17527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106.1</a:t>
                      </a:r>
                    </a:p>
                  </a:txBody>
                  <a:tcPr marL="63396" marR="63396" marT="17527" marB="175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2,080</a:t>
                      </a:r>
                    </a:p>
                  </a:txBody>
                  <a:tcPr marL="63396" marR="63396" marT="17527" marB="175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2007~2008</a:t>
                      </a:r>
                    </a:p>
                  </a:txBody>
                  <a:tcPr marL="63396" marR="63396" marT="17527" marB="175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천안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~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서천군 구간</a:t>
                      </a:r>
                    </a:p>
                  </a:txBody>
                  <a:tcPr marL="63396" marR="63396" marT="17527" marB="175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/>
        </p:nvGraphicFramePr>
        <p:xfrm>
          <a:off x="179512" y="1837596"/>
          <a:ext cx="8712967" cy="2013858"/>
        </p:xfrm>
        <a:graphic>
          <a:graphicData uri="http://schemas.openxmlformats.org/drawingml/2006/table">
            <a:tbl>
              <a:tblPr/>
              <a:tblGrid>
                <a:gridCol w="1008112"/>
                <a:gridCol w="720080"/>
                <a:gridCol w="792088"/>
                <a:gridCol w="1296144"/>
                <a:gridCol w="1296144"/>
                <a:gridCol w="2664296"/>
                <a:gridCol w="936103"/>
              </a:tblGrid>
              <a:tr h="7200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구간</a:t>
                      </a:r>
                    </a:p>
                  </a:txBody>
                  <a:tcPr marL="56435" marR="56435" marT="15603" marB="156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폐선</a:t>
                      </a:r>
                    </a:p>
                  </a:txBody>
                  <a:tcPr marL="56435" marR="56435" marT="15603" marB="156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연장</a:t>
                      </a:r>
                      <a:endParaRPr lang="en-US" altLang="ko-KR" sz="1800" kern="0" spc="0" dirty="0" smtClean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km)</a:t>
                      </a:r>
                    </a:p>
                  </a:txBody>
                  <a:tcPr marL="56435" marR="56435" marT="15603" marB="156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관련기관</a:t>
                      </a:r>
                    </a:p>
                  </a:txBody>
                  <a:tcPr marL="56435" marR="56435" marT="15603" marB="156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활용내용</a:t>
                      </a:r>
                    </a:p>
                  </a:txBody>
                  <a:tcPr marL="56435" marR="56435" marT="15603" marB="156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추진현황</a:t>
                      </a:r>
                    </a:p>
                  </a:txBody>
                  <a:tcPr marL="56435" marR="56435" marT="15603" marB="156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비고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</a:txBody>
                  <a:tcPr marL="56435" marR="56435" marT="15603" marB="156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4641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방축동</a:t>
                      </a: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~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err="1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도고역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56435" marR="56435" marT="15603" marB="156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2008</a:t>
                      </a:r>
                    </a:p>
                  </a:txBody>
                  <a:tcPr marL="56435" marR="56435" marT="15603" marB="156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14.7</a:t>
                      </a:r>
                    </a:p>
                  </a:txBody>
                  <a:tcPr marL="56435" marR="56435" marT="15603" marB="156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아산시</a:t>
                      </a:r>
                    </a:p>
                  </a:txBody>
                  <a:tcPr marL="56435" marR="56435" marT="15603" marB="156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공원 등</a:t>
                      </a:r>
                    </a:p>
                  </a:txBody>
                  <a:tcPr marL="56435" marR="56435" marT="15603" marB="156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학성역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~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아산시계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(5.4km)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국유재산 사용허가 </a:t>
                      </a: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협의중</a:t>
                      </a: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(2012.03)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56435" marR="56435" marT="15603" marB="156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ko-KR" altLang="en-US" sz="18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56435" marR="56435" marT="15603" marB="156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126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옥마역</a:t>
                      </a:r>
                      <a:r>
                        <a:rPr lang="en-US" altLang="ko-KR" sz="1800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~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err="1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남포역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56435" marR="56435" marT="15603" marB="15603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2009</a:t>
                      </a:r>
                    </a:p>
                  </a:txBody>
                  <a:tcPr marL="56435" marR="56435" marT="15603" marB="156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0" spc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2.5</a:t>
                      </a:r>
                    </a:p>
                  </a:txBody>
                  <a:tcPr marL="56435" marR="56435" marT="15603" marB="156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err="1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대천리조트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56435" marR="56435" marT="15603" marB="156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레일바이크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56435" marR="56435" marT="15603" marB="156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2011.02 </a:t>
                      </a:r>
                      <a:r>
                        <a:rPr lang="ko-KR" altLang="en-US" sz="1800" kern="0" spc="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사용허가</a:t>
                      </a:r>
                    </a:p>
                  </a:txBody>
                  <a:tcPr marL="56435" marR="56435" marT="15603" marB="156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영업</a:t>
                      </a:r>
                      <a:endParaRPr lang="en-US" altLang="ko-KR" sz="1800" kern="0" spc="0" dirty="0" smtClean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800" kern="0" spc="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중지</a:t>
                      </a:r>
                      <a:endParaRPr lang="ko-KR" altLang="en-US" sz="1800" kern="0" spc="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56435" marR="56435" marT="15603" marB="15603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933056"/>
            <a:ext cx="412463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33056"/>
            <a:ext cx="4176464" cy="2684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403648" y="616530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장항선 폐선부지</a:t>
            </a:r>
            <a:endParaRPr lang="ko-KR" alt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467544" y="260648"/>
            <a:ext cx="8229600" cy="6480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KTX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터널 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– 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  <a:cs typeface="+mj-cs"/>
              </a:rPr>
              <a:t>화재 및 테러 등 </a:t>
            </a:r>
            <a:r>
              <a:rPr lang="ko-KR" altLang="en-US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비상</a:t>
            </a:r>
            <a:r>
              <a:rPr lang="ko-KR" altLang="en-US" sz="32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時</a:t>
            </a:r>
            <a:r>
              <a:rPr lang="ko-KR" altLang="en-US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+mj-cs"/>
              </a:rPr>
              <a:t> 속수무책</a:t>
            </a:r>
            <a:endParaRPr kumimoji="0" lang="ko-KR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HY헤드라인M" pitchFamily="18" charset="-127"/>
              <a:ea typeface="HY헤드라인M" pitchFamily="18" charset="-127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9896" y="1412776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제연설비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·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배연설비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· 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구난대비소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등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안전시설 </a:t>
            </a:r>
            <a:endParaRPr lang="en-US" altLang="ko-KR" sz="24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태부족</a:t>
            </a:r>
            <a:endParaRPr lang="en-US" altLang="ko-KR" sz="24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헬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게이트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(Hell Gate :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지옥의 문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)’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라 불리는 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 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금정터널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(20.3km) – 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년간 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차례 운행중단 사고</a:t>
            </a:r>
            <a:endParaRPr lang="en-US" altLang="ko-KR" sz="24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□  소방본부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금정터널에 대해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5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차례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· 16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건 개선권고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□  철도시설공단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소방법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不적용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자체 안전기준 적용 </a:t>
            </a:r>
            <a:endParaRPr lang="en-US" altLang="ko-KR" sz="24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  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문제없다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”</a:t>
            </a:r>
            <a:endParaRPr lang="ko-KR" altLang="en-US" sz="24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467544" y="1268760"/>
            <a:ext cx="7992888" cy="411433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오른쪽 화살표 7"/>
          <p:cNvSpPr/>
          <p:nvPr/>
        </p:nvSpPr>
        <p:spPr>
          <a:xfrm>
            <a:off x="506953" y="5896708"/>
            <a:ext cx="504056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152825" y="587727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국민안전과 공기업의 공익성 고려하여 개선돼야</a:t>
            </a:r>
            <a:endParaRPr lang="ko-KR" altLang="en-US" sz="28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52801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395536" y="188640"/>
            <a:ext cx="822960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z="32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한국철도시설공단 재무건전성</a:t>
            </a:r>
            <a:endParaRPr lang="ko-KR" altLang="en-US" sz="32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9512" y="1196752"/>
            <a:ext cx="87484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HY견고딕" pitchFamily="18" charset="-127"/>
                <a:ea typeface="HY견고딕" pitchFamily="18" charset="-127"/>
              </a:rPr>
              <a:t>□‘</a:t>
            </a:r>
            <a:r>
              <a:rPr lang="en-US" altLang="ko-KR" sz="2000" b="1" dirty="0">
                <a:latin typeface="HY견고딕" pitchFamily="18" charset="-127"/>
                <a:ea typeface="HY견고딕" pitchFamily="18" charset="-127"/>
              </a:rPr>
              <a:t>11</a:t>
            </a:r>
            <a:r>
              <a:rPr lang="ko-KR" altLang="en-US" sz="2000" b="1" dirty="0">
                <a:latin typeface="HY견고딕" pitchFamily="18" charset="-127"/>
                <a:ea typeface="HY견고딕" pitchFamily="18" charset="-127"/>
              </a:rPr>
              <a:t>년 現 </a:t>
            </a:r>
            <a:r>
              <a:rPr lang="ko-KR" altLang="en-US" sz="2000" b="1" dirty="0" err="1" smtClean="0">
                <a:latin typeface="HY견고딕" pitchFamily="18" charset="-127"/>
                <a:ea typeface="HY견고딕" pitchFamily="18" charset="-127"/>
              </a:rPr>
              <a:t>부채액</a:t>
            </a:r>
            <a:r>
              <a:rPr lang="ko-KR" altLang="en-US" sz="2000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b="1" dirty="0">
                <a:latin typeface="HY견고딕" pitchFamily="18" charset="-127"/>
                <a:ea typeface="HY견고딕" pitchFamily="18" charset="-127"/>
              </a:rPr>
              <a:t>15.6</a:t>
            </a:r>
            <a:r>
              <a:rPr lang="ko-KR" altLang="en-US" sz="2000" b="1" dirty="0">
                <a:latin typeface="HY견고딕" pitchFamily="18" charset="-127"/>
                <a:ea typeface="HY견고딕" pitchFamily="18" charset="-127"/>
              </a:rPr>
              <a:t>조원</a:t>
            </a:r>
            <a:r>
              <a:rPr lang="en-US" altLang="ko-KR" sz="2000" b="1" dirty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ko-KR" altLang="en-US" sz="2000" b="1" dirty="0">
                <a:latin typeface="HY견고딕" pitchFamily="18" charset="-127"/>
                <a:ea typeface="HY견고딕" pitchFamily="18" charset="-127"/>
              </a:rPr>
              <a:t>금융부채 </a:t>
            </a:r>
            <a:r>
              <a:rPr lang="en-US" altLang="ko-KR" sz="2000" b="1" dirty="0">
                <a:latin typeface="HY견고딕" pitchFamily="18" charset="-127"/>
                <a:ea typeface="HY견고딕" pitchFamily="18" charset="-127"/>
              </a:rPr>
              <a:t>90%, 14</a:t>
            </a:r>
            <a:r>
              <a:rPr lang="ko-KR" altLang="en-US" sz="2000" b="1" dirty="0">
                <a:latin typeface="HY견고딕" pitchFamily="18" charset="-127"/>
                <a:ea typeface="HY견고딕" pitchFamily="18" charset="-127"/>
              </a:rPr>
              <a:t>조원</a:t>
            </a:r>
            <a:r>
              <a:rPr lang="en-US" altLang="ko-KR" sz="2000" b="1" dirty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b="1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b="1" dirty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ko-KR" altLang="en-US" sz="2000" b="1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부채율</a:t>
            </a:r>
            <a:r>
              <a:rPr lang="ko-KR" altLang="en-US" sz="20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306</a:t>
            </a:r>
            <a:r>
              <a:rPr lang="en-US" altLang="ko-KR" sz="20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%</a:t>
            </a:r>
            <a:endParaRPr lang="en-US" altLang="ko-KR" sz="2000" dirty="0" smtClean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000" b="1" dirty="0" smtClean="0">
                <a:latin typeface="HY견고딕" pitchFamily="18" charset="-127"/>
                <a:ea typeface="HY견고딕" pitchFamily="18" charset="-127"/>
              </a:rPr>
              <a:t>□  </a:t>
            </a:r>
            <a:r>
              <a:rPr lang="en-US" altLang="ko-KR" sz="2000" b="1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b="1" dirty="0">
                <a:latin typeface="HY견고딕" pitchFamily="18" charset="-127"/>
                <a:ea typeface="HY견고딕" pitchFamily="18" charset="-127"/>
              </a:rPr>
              <a:t>영업이익</a:t>
            </a:r>
            <a:r>
              <a:rPr lang="en-US" altLang="ko-KR" sz="2000" b="1" dirty="0">
                <a:latin typeface="HY견고딕" pitchFamily="18" charset="-127"/>
                <a:ea typeface="HY견고딕" pitchFamily="18" charset="-127"/>
              </a:rPr>
              <a:t>(2,186</a:t>
            </a:r>
            <a:r>
              <a:rPr lang="ko-KR" altLang="en-US" sz="2000" b="1" dirty="0" err="1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en-US" altLang="ko-KR" sz="2000" b="1" dirty="0">
                <a:latin typeface="HY견고딕" pitchFamily="18" charset="-127"/>
                <a:ea typeface="HY견고딕" pitchFamily="18" charset="-127"/>
              </a:rPr>
              <a:t>)</a:t>
            </a:r>
            <a:r>
              <a:rPr lang="ko-KR" altLang="en-US" sz="2000" b="1" dirty="0" smtClean="0">
                <a:latin typeface="HY견고딕" pitchFamily="18" charset="-127"/>
                <a:ea typeface="HY견고딕" pitchFamily="18" charset="-127"/>
              </a:rPr>
              <a:t>으론 금융부채 </a:t>
            </a:r>
            <a:r>
              <a:rPr lang="ko-KR" altLang="en-US" sz="20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이자비용 </a:t>
            </a:r>
            <a:r>
              <a:rPr lang="en-US" altLang="ko-KR" sz="2000" b="1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30%(7</a:t>
            </a:r>
            <a:r>
              <a:rPr lang="ko-KR" altLang="en-US" sz="2000" b="1" dirty="0" err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천억원</a:t>
            </a:r>
            <a:r>
              <a:rPr lang="en-US" altLang="ko-KR" sz="20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) </a:t>
            </a:r>
            <a:r>
              <a:rPr lang="ko-KR" altLang="en-US" sz="2000" b="1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감당</a:t>
            </a:r>
            <a:endParaRPr lang="ko-KR" altLang="en-US" sz="20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1560" y="2492896"/>
            <a:ext cx="77768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 smtClean="0"/>
              <a:t>&lt; </a:t>
            </a:r>
            <a:r>
              <a:rPr lang="ko-KR" altLang="en-US" sz="2000" b="1" dirty="0" err="1" smtClean="0"/>
              <a:t>공단측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재무건전성 </a:t>
            </a:r>
            <a:r>
              <a:rPr lang="ko-KR" altLang="en-US" sz="2000" b="1" dirty="0" smtClean="0"/>
              <a:t>강화 </a:t>
            </a:r>
            <a:r>
              <a:rPr lang="ko-KR" altLang="en-US" sz="2000" b="1" dirty="0"/>
              <a:t>위한 </a:t>
            </a:r>
            <a:r>
              <a:rPr lang="en-US" altLang="ko-KR" sz="2000" b="1" dirty="0"/>
              <a:t>3</a:t>
            </a:r>
            <a:r>
              <a:rPr lang="ko-KR" altLang="en-US" sz="2000" b="1" dirty="0"/>
              <a:t>가지 요구사항과 </a:t>
            </a:r>
            <a:r>
              <a:rPr lang="ko-KR" altLang="en-US" sz="2000" b="1" dirty="0" smtClean="0"/>
              <a:t>문제점 </a:t>
            </a:r>
            <a:r>
              <a:rPr lang="en-US" altLang="ko-KR" sz="2000" b="1" dirty="0" smtClean="0"/>
              <a:t>&gt;</a:t>
            </a:r>
            <a:endParaRPr lang="ko-KR" altLang="en-US" sz="2000" dirty="0"/>
          </a:p>
        </p:txBody>
      </p:sp>
      <p:sp>
        <p:nvSpPr>
          <p:cNvPr id="8" name="직사각형 7"/>
          <p:cNvSpPr/>
          <p:nvPr/>
        </p:nvSpPr>
        <p:spPr>
          <a:xfrm>
            <a:off x="323528" y="3077657"/>
            <a:ext cx="871296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sz="2000" b="1" dirty="0"/>
              <a:t>① </a:t>
            </a:r>
            <a:r>
              <a:rPr lang="ko-KR" altLang="en-US" sz="2000" b="1" dirty="0" err="1"/>
              <a:t>국토부엔</a:t>
            </a:r>
            <a:r>
              <a:rPr lang="ko-KR" altLang="en-US" sz="2000" b="1" dirty="0"/>
              <a:t> 선로사용료 인상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코레일엔</a:t>
            </a:r>
            <a:r>
              <a:rPr lang="ko-KR" altLang="en-US" sz="2000" b="1" dirty="0"/>
              <a:t> 선로사용료 </a:t>
            </a:r>
            <a:r>
              <a:rPr lang="ko-KR" altLang="en-US" sz="2000" b="1" dirty="0" smtClean="0"/>
              <a:t>수익보장</a:t>
            </a:r>
            <a:endParaRPr lang="en-US" altLang="ko-KR" sz="2000" b="1" dirty="0" smtClean="0"/>
          </a:p>
          <a:p>
            <a:pPr fontAlgn="base" latinLnBrk="1">
              <a:lnSpc>
                <a:spcPct val="150000"/>
              </a:lnSpc>
            </a:pPr>
            <a:r>
              <a:rPr lang="ko-KR" altLang="en-US" sz="2000" b="1" dirty="0" smtClean="0"/>
              <a:t>    ☞ </a:t>
            </a:r>
            <a:r>
              <a:rPr lang="ko-KR" altLang="en-US" sz="2000" b="1" dirty="0" err="1"/>
              <a:t>국토부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수도권 및 </a:t>
            </a:r>
            <a:r>
              <a:rPr lang="ko-KR" altLang="en-US" sz="2000" b="1" dirty="0" err="1"/>
              <a:t>호남고속철</a:t>
            </a:r>
            <a:r>
              <a:rPr lang="ko-KR" altLang="en-US" sz="2000" b="1" dirty="0"/>
              <a:t> 제</a:t>
            </a:r>
            <a:r>
              <a:rPr lang="en-US" altLang="ko-KR" sz="2000" b="1" dirty="0"/>
              <a:t>2</a:t>
            </a:r>
            <a:r>
              <a:rPr lang="ko-KR" altLang="en-US" sz="2000" b="1" dirty="0"/>
              <a:t>사업자 선정과 관련돼 不可입장</a:t>
            </a:r>
            <a:endParaRPr lang="ko-KR" altLang="en-US" sz="2000" dirty="0"/>
          </a:p>
          <a:p>
            <a:pPr fontAlgn="base" latinLnBrk="1">
              <a:lnSpc>
                <a:spcPct val="150000"/>
              </a:lnSpc>
            </a:pPr>
            <a:r>
              <a:rPr lang="ko-KR" altLang="en-US" sz="2000" b="1" dirty="0" smtClean="0"/>
              <a:t>    ☞ </a:t>
            </a:r>
            <a:r>
              <a:rPr lang="ko-KR" altLang="en-US" sz="2000" b="1" dirty="0" err="1" smtClean="0"/>
              <a:t>코레일</a:t>
            </a:r>
            <a:r>
              <a:rPr lang="en-US" altLang="ko-KR" sz="2000" b="1" dirty="0" smtClean="0"/>
              <a:t>,‘11</a:t>
            </a:r>
            <a:r>
              <a:rPr lang="ko-KR" altLang="en-US" sz="2000" b="1" dirty="0" smtClean="0"/>
              <a:t>년 現 부채총계 </a:t>
            </a:r>
            <a:r>
              <a:rPr lang="en-US" altLang="ko-KR" sz="2000" b="1" dirty="0" smtClean="0"/>
              <a:t>10.8</a:t>
            </a:r>
            <a:r>
              <a:rPr lang="ko-KR" altLang="en-US" sz="2000" b="1" dirty="0" smtClean="0"/>
              <a:t>조원</a:t>
            </a:r>
            <a:r>
              <a:rPr lang="en-US" altLang="ko-KR" sz="2000" b="1" dirty="0" smtClean="0"/>
              <a:t>. 5</a:t>
            </a:r>
            <a:r>
              <a:rPr lang="ko-KR" altLang="en-US" sz="2000" b="1" dirty="0" err="1" smtClean="0"/>
              <a:t>년前</a:t>
            </a:r>
            <a:r>
              <a:rPr lang="ko-KR" altLang="en-US" sz="2000" b="1" dirty="0" smtClean="0"/>
              <a:t> 비해 약 </a:t>
            </a:r>
            <a:r>
              <a:rPr lang="en-US" altLang="ko-KR" sz="2000" b="1" dirty="0" smtClean="0"/>
              <a:t>5</a:t>
            </a:r>
            <a:r>
              <a:rPr lang="ko-KR" altLang="en-US" sz="2000" b="1" dirty="0" smtClean="0"/>
              <a:t>조원 증가 상태</a:t>
            </a:r>
            <a:endParaRPr lang="en-US" altLang="ko-KR" sz="2000" b="1" dirty="0" smtClean="0"/>
          </a:p>
          <a:p>
            <a:pPr fontAlgn="base" latinLnBrk="1">
              <a:lnSpc>
                <a:spcPct val="150000"/>
              </a:lnSpc>
            </a:pPr>
            <a:r>
              <a:rPr lang="ko-KR" altLang="en-US" sz="2000" b="1" dirty="0">
                <a:solidFill>
                  <a:srgbClr val="FF0000"/>
                </a:solidFill>
              </a:rPr>
              <a:t>② 수도권 및 </a:t>
            </a:r>
            <a:r>
              <a:rPr lang="ko-KR" altLang="en-US" sz="2000" b="1" dirty="0" err="1">
                <a:solidFill>
                  <a:srgbClr val="FF0000"/>
                </a:solidFill>
              </a:rPr>
              <a:t>호남고속철</a:t>
            </a:r>
            <a:r>
              <a:rPr lang="ko-KR" altLang="en-US" sz="2000" b="1" dirty="0">
                <a:solidFill>
                  <a:srgbClr val="FF0000"/>
                </a:solidFill>
              </a:rPr>
              <a:t> 제</a:t>
            </a:r>
            <a:r>
              <a:rPr lang="en-US" altLang="ko-KR" sz="2000" b="1" dirty="0">
                <a:solidFill>
                  <a:srgbClr val="FF0000"/>
                </a:solidFill>
              </a:rPr>
              <a:t>2</a:t>
            </a:r>
            <a:r>
              <a:rPr lang="ko-KR" altLang="en-US" sz="2000" b="1" dirty="0">
                <a:solidFill>
                  <a:srgbClr val="FF0000"/>
                </a:solidFill>
              </a:rPr>
              <a:t>사업자 선정 필요지지</a:t>
            </a:r>
            <a:endParaRPr lang="ko-KR" altLang="en-US" sz="2000" dirty="0">
              <a:solidFill>
                <a:srgbClr val="FF0000"/>
              </a:solidFill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sz="2000" b="1" dirty="0" smtClean="0"/>
              <a:t>    ☞ </a:t>
            </a:r>
            <a:r>
              <a:rPr lang="ko-KR" altLang="en-US" sz="2000" b="1" dirty="0" err="1"/>
              <a:t>국토부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강력 추진 중</a:t>
            </a:r>
            <a:r>
              <a:rPr lang="en-US" altLang="ko-KR" sz="2000" b="1" dirty="0"/>
              <a:t>. </a:t>
            </a:r>
            <a:r>
              <a:rPr lang="ko-KR" altLang="en-US" sz="2000" b="1" dirty="0" err="1"/>
              <a:t>코레일</a:t>
            </a:r>
            <a:r>
              <a:rPr lang="ko-KR" altLang="en-US" sz="2000" b="1" dirty="0"/>
              <a:t> 및 국민정서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부정적 입장 </a:t>
            </a:r>
            <a:endParaRPr lang="ko-KR" altLang="en-US" sz="2000" dirty="0"/>
          </a:p>
          <a:p>
            <a:pPr fontAlgn="base" latinLnBrk="1">
              <a:lnSpc>
                <a:spcPct val="150000"/>
              </a:lnSpc>
            </a:pPr>
            <a:r>
              <a:rPr lang="ko-KR" altLang="en-US" sz="2000" b="1" dirty="0">
                <a:solidFill>
                  <a:srgbClr val="FF0000"/>
                </a:solidFill>
              </a:rPr>
              <a:t>③ </a:t>
            </a:r>
            <a:r>
              <a:rPr lang="ko-KR" altLang="en-US" sz="2000" b="1" dirty="0" err="1">
                <a:solidFill>
                  <a:srgbClr val="FF0000"/>
                </a:solidFill>
              </a:rPr>
              <a:t>호남고속철</a:t>
            </a:r>
            <a:r>
              <a:rPr lang="ko-KR" altLang="en-US" sz="2000" b="1" dirty="0">
                <a:solidFill>
                  <a:srgbClr val="FF0000"/>
                </a:solidFill>
              </a:rPr>
              <a:t> 총 사업비 국고비율 현행 </a:t>
            </a:r>
            <a:r>
              <a:rPr lang="en-US" altLang="ko-KR" sz="2000" b="1" dirty="0">
                <a:solidFill>
                  <a:srgbClr val="FF0000"/>
                </a:solidFill>
              </a:rPr>
              <a:t>50%</a:t>
            </a:r>
            <a:r>
              <a:rPr lang="ko-KR" altLang="en-US" sz="2000" b="1" dirty="0">
                <a:solidFill>
                  <a:srgbClr val="FF0000"/>
                </a:solidFill>
              </a:rPr>
              <a:t>→</a:t>
            </a:r>
            <a:r>
              <a:rPr lang="en-US" altLang="ko-KR" sz="2000" b="1" dirty="0">
                <a:solidFill>
                  <a:srgbClr val="FF0000"/>
                </a:solidFill>
              </a:rPr>
              <a:t>65% </a:t>
            </a:r>
            <a:r>
              <a:rPr lang="ko-KR" altLang="en-US" sz="2000" b="1" dirty="0">
                <a:solidFill>
                  <a:srgbClr val="FF0000"/>
                </a:solidFill>
              </a:rPr>
              <a:t>상향 </a:t>
            </a:r>
            <a:endParaRPr lang="ko-KR" altLang="en-US" sz="2000" dirty="0">
              <a:solidFill>
                <a:srgbClr val="FF0000"/>
              </a:solidFill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sz="2000" b="1" dirty="0" smtClean="0"/>
              <a:t>   ☞ </a:t>
            </a:r>
            <a:r>
              <a:rPr lang="ko-KR" altLang="en-US" sz="2000" b="1" dirty="0" err="1"/>
              <a:t>국토부</a:t>
            </a:r>
            <a:r>
              <a:rPr lang="en-US" altLang="ko-KR" sz="2000" b="1" dirty="0"/>
              <a:t>, </a:t>
            </a:r>
            <a:r>
              <a:rPr lang="ko-KR" altLang="en-US" sz="2000" b="1" dirty="0" err="1"/>
              <a:t>호남고속철</a:t>
            </a:r>
            <a:r>
              <a:rPr lang="ko-KR" altLang="en-US" sz="2000" b="1" dirty="0"/>
              <a:t> 용지</a:t>
            </a:r>
            <a:r>
              <a:rPr lang="en-US" altLang="ko-KR" sz="2000" b="1" dirty="0"/>
              <a:t>·</a:t>
            </a:r>
            <a:r>
              <a:rPr lang="ko-KR" altLang="en-US" sz="2000" b="1" dirty="0" err="1"/>
              <a:t>설계비</a:t>
            </a:r>
            <a:r>
              <a:rPr lang="ko-KR" altLang="en-US" sz="2000" b="1" dirty="0"/>
              <a:t> 전액 지원 등 상향 </a:t>
            </a:r>
            <a:r>
              <a:rPr lang="ko-KR" altLang="en-US" sz="2000" b="1" dirty="0" smtClean="0"/>
              <a:t>不可입장</a:t>
            </a:r>
            <a:endParaRPr lang="ko-KR" altLang="en-US" sz="2000" dirty="0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107504" y="3005069"/>
            <a:ext cx="8928992" cy="352897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6537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한국철도시설공단 금융부채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9" name="Picture 2" descr="C:\DOCUME~1\USER\LOCALS~1\Temp\Hnc\BinData\EMB000002680008.gif"/>
          <p:cNvPicPr>
            <a:picLocks noChangeAspect="1" noChangeArrowheads="1"/>
          </p:cNvPicPr>
          <p:nvPr/>
        </p:nvPicPr>
        <p:blipFill>
          <a:blip r:embed="rId2" cstate="print">
            <a:lum bright="58000" contrast="-70000"/>
          </a:blip>
          <a:srcRect/>
          <a:stretch>
            <a:fillRect/>
          </a:stretch>
        </p:blipFill>
        <p:spPr bwMode="auto">
          <a:xfrm>
            <a:off x="2123728" y="2060848"/>
            <a:ext cx="4104455" cy="271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표 9"/>
          <p:cNvGraphicFramePr>
            <a:graphicFrameLocks noGrp="1"/>
          </p:cNvGraphicFramePr>
          <p:nvPr/>
        </p:nvGraphicFramePr>
        <p:xfrm>
          <a:off x="107504" y="1700808"/>
          <a:ext cx="8856983" cy="4136118"/>
        </p:xfrm>
        <a:graphic>
          <a:graphicData uri="http://schemas.openxmlformats.org/drawingml/2006/table">
            <a:tbl>
              <a:tblPr/>
              <a:tblGrid>
                <a:gridCol w="1451965"/>
                <a:gridCol w="1240717"/>
                <a:gridCol w="991382"/>
                <a:gridCol w="1068464"/>
                <a:gridCol w="1008112"/>
                <a:gridCol w="1008112"/>
                <a:gridCol w="1152128"/>
                <a:gridCol w="936103"/>
              </a:tblGrid>
              <a:tr h="648072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2006(a)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2011(b)</a:t>
                      </a: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spc="-300" dirty="0" err="1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증감액</a:t>
                      </a:r>
                      <a:endParaRPr lang="ko-KR" altLang="en-US" sz="2000" b="0" spc="-300" dirty="0">
                        <a:solidFill>
                          <a:srgbClr val="000000"/>
                        </a:solidFill>
                        <a:latin typeface="HY견고딕" pitchFamily="18" charset="-127"/>
                        <a:ea typeface="HY견고딕" pitchFamily="18" charset="-127"/>
                      </a:endParaRPr>
                    </a:p>
                    <a:p>
                      <a:pPr marL="0" marR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(</a:t>
                      </a:r>
                      <a:r>
                        <a:rPr 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b-a)</a:t>
                      </a: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009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금융부채 합계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69,112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80,486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94,245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110,337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127,060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140,663</a:t>
                      </a: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71,551</a:t>
                      </a: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1528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부채 총계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82,958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87,268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101,170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118,491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139,796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155,674</a:t>
                      </a: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2800" b="1" spc="-300" dirty="0" smtClean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97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부채 비율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52.7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56.3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77.1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76.0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77.3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306.0</a:t>
                      </a: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chemeClr val="tx1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-</a:t>
                      </a:r>
                    </a:p>
                  </a:txBody>
                  <a:tcPr marL="64770" marR="64770" marT="17907" marB="17907" anchor="ctr">
                    <a:lnL w="1905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ko-KR" altLang="ko-K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76256" y="126876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1600" dirty="0" err="1" smtClean="0">
                <a:latin typeface="HY견고딕" pitchFamily="18" charset="-127"/>
                <a:ea typeface="HY견고딕" pitchFamily="18" charset="-127"/>
              </a:rPr>
              <a:t>단위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en-US" altLang="ko-KR" sz="1600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%)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79511" y="1700808"/>
          <a:ext cx="8712969" cy="4392488"/>
        </p:xfrm>
        <a:graphic>
          <a:graphicData uri="http://schemas.openxmlformats.org/drawingml/2006/table">
            <a:tbl>
              <a:tblPr/>
              <a:tblGrid>
                <a:gridCol w="1610801"/>
                <a:gridCol w="1244710"/>
                <a:gridCol w="1171492"/>
                <a:gridCol w="1171492"/>
                <a:gridCol w="1210218"/>
                <a:gridCol w="1152128"/>
                <a:gridCol w="1152128"/>
              </a:tblGrid>
              <a:tr h="79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구 분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2006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2007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2008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2009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2010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0" spc="-300" dirty="0">
                          <a:solidFill>
                            <a:srgbClr val="000000"/>
                          </a:solidFill>
                          <a:latin typeface="HY견고딕" pitchFamily="18" charset="-127"/>
                          <a:ea typeface="HY견고딕" pitchFamily="18" charset="-127"/>
                        </a:rPr>
                        <a:t>2011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9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영업이익</a:t>
                      </a:r>
                      <a:endParaRPr lang="ko-KR" altLang="en-US" sz="2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268</a:t>
                      </a:r>
                      <a:endParaRPr lang="en-US" sz="28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195</a:t>
                      </a:r>
                      <a:endParaRPr lang="en-US" sz="28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331</a:t>
                      </a:r>
                      <a:endParaRPr lang="en-US" sz="28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361</a:t>
                      </a:r>
                      <a:endParaRPr lang="en-US" sz="28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469</a:t>
                      </a:r>
                      <a:endParaRPr lang="en-US" sz="28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2,186</a:t>
                      </a:r>
                      <a:endParaRPr lang="en-US" sz="28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spc="-30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이자비용</a:t>
                      </a:r>
                      <a:endParaRPr lang="ko-KR" altLang="en-US" sz="2400" b="1" spc="-30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3,371</a:t>
                      </a:r>
                      <a:endParaRPr lang="en-US" sz="2800" b="1" spc="-30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4,128</a:t>
                      </a:r>
                      <a:endParaRPr lang="en-US" sz="2800" b="1" spc="-30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4,273</a:t>
                      </a:r>
                      <a:endParaRPr lang="en-US" sz="28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5,663</a:t>
                      </a:r>
                      <a:endParaRPr lang="en-US" sz="28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6,444</a:t>
                      </a:r>
                      <a:endParaRPr lang="en-US" sz="28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FF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7,163</a:t>
                      </a:r>
                      <a:endParaRPr lang="en-US" sz="28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468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이자</a:t>
                      </a:r>
                      <a:endParaRPr lang="en-US" altLang="ko-KR" sz="2400" b="1" spc="-300" dirty="0" smtClean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spc="-300" dirty="0" smtClean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보상배율</a:t>
                      </a:r>
                      <a:endParaRPr lang="ko-KR" altLang="en-US" sz="2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0.1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0.3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0.3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0.3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0.2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0.3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19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2400" b="1" spc="-300" dirty="0" err="1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당기순이익</a:t>
                      </a:r>
                      <a:endParaRPr lang="ko-KR" altLang="en-US" sz="2400" b="1" spc="-300" dirty="0">
                        <a:solidFill>
                          <a:srgbClr val="000000"/>
                        </a:solidFill>
                        <a:latin typeface="휴먼명조" pitchFamily="2" charset="-127"/>
                        <a:ea typeface="휴먼명조" pitchFamily="2" charset="-127"/>
                      </a:endParaRP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-1,785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-1,562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-3,269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-3,515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-3,933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6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spc="-300" dirty="0">
                          <a:solidFill>
                            <a:srgbClr val="000000"/>
                          </a:solidFill>
                          <a:latin typeface="휴먼명조" pitchFamily="2" charset="-127"/>
                          <a:ea typeface="휴먼명조" pitchFamily="2" charset="-127"/>
                        </a:rPr>
                        <a:t>-1,913</a:t>
                      </a:r>
                    </a:p>
                  </a:txBody>
                  <a:tcPr marL="64770" marR="64770" marT="17907" marB="17907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제목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20080"/>
          </a:xfrm>
        </p:spPr>
        <p:txBody>
          <a:bodyPr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한국철도시설공단 이자보상배율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76256" y="1268760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(</a:t>
            </a:r>
            <a:r>
              <a:rPr lang="en-US" altLang="ko-KR" sz="1600" dirty="0" err="1" smtClean="0">
                <a:latin typeface="HY견고딕" pitchFamily="18" charset="-127"/>
                <a:ea typeface="HY견고딕" pitchFamily="18" charset="-127"/>
              </a:rPr>
              <a:t>단위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: </a:t>
            </a:r>
            <a:r>
              <a:rPr lang="en-US" altLang="ko-KR" sz="1600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en-US" altLang="ko-KR" sz="1600" dirty="0" smtClean="0">
                <a:latin typeface="HY견고딕" pitchFamily="18" charset="-127"/>
                <a:ea typeface="HY견고딕" pitchFamily="18" charset="-127"/>
              </a:rPr>
              <a:t>, %)</a:t>
            </a:r>
          </a:p>
        </p:txBody>
      </p:sp>
    </p:spTree>
    <p:extLst>
      <p:ext uri="{BB962C8B-B14F-4D97-AF65-F5344CB8AC3E}">
        <p14:creationId xmlns:p14="http://schemas.microsoft.com/office/powerpoint/2010/main" val="86071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07504" y="260648"/>
            <a:ext cx="88924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자동근속제도 </a:t>
            </a:r>
            <a:r>
              <a:rPr lang="ko-KR" altLang="en-US" sz="2800" dirty="0" smtClean="0">
                <a:latin typeface="HY헤드라인M" pitchFamily="18" charset="-127"/>
                <a:ea typeface="HY헤드라인M" pitchFamily="18" charset="-127"/>
              </a:rPr>
              <a:t>시행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‘</a:t>
            </a:r>
            <a:r>
              <a:rPr lang="ko-KR" altLang="en-US" sz="2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전 </a:t>
            </a:r>
            <a:r>
              <a:rPr lang="ko-KR" altLang="en-US" sz="28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직원 </a:t>
            </a:r>
            <a:r>
              <a:rPr lang="ko-KR" altLang="en-US" sz="28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간부화’</a:t>
            </a:r>
            <a:r>
              <a:rPr lang="ko-KR" altLang="en-US" sz="2800" dirty="0">
                <a:latin typeface="HY헤드라인M" pitchFamily="18" charset="-127"/>
                <a:ea typeface="HY헤드라인M" pitchFamily="18" charset="-127"/>
              </a:rPr>
              <a:t>고착단계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323528" y="1124744"/>
            <a:ext cx="844268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□ 국정감사 연속지적 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‘개선’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과 </a:t>
            </a:r>
            <a:r>
              <a:rPr lang="ko-KR" altLang="en-US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‘폐지’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표명만 되풀이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485292" y="1772816"/>
            <a:ext cx="833518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en-US" altLang="ko-KR" sz="2000" b="1" dirty="0" smtClean="0"/>
              <a:t>&lt; </a:t>
            </a:r>
            <a:r>
              <a:rPr lang="ko-KR" altLang="en-US" sz="2000" b="1" dirty="0" smtClean="0"/>
              <a:t>직급별 </a:t>
            </a:r>
            <a:r>
              <a:rPr lang="ko-KR" altLang="en-US" sz="2000" b="1" dirty="0"/>
              <a:t>‘</a:t>
            </a:r>
            <a:r>
              <a:rPr lang="ko-KR" altLang="en-US" sz="2000" b="1" dirty="0" err="1"/>
              <a:t>역피라미드</a:t>
            </a:r>
            <a:r>
              <a:rPr lang="ko-KR" altLang="en-US" sz="2000" b="1" dirty="0"/>
              <a:t> 구조</a:t>
            </a:r>
            <a:r>
              <a:rPr lang="ko-KR" altLang="en-US" sz="2000" b="1" dirty="0" smtClean="0"/>
              <a:t>’ 내용</a:t>
            </a:r>
            <a:r>
              <a:rPr lang="en-US" altLang="ko-KR" sz="2000" b="1" dirty="0" smtClean="0"/>
              <a:t>(</a:t>
            </a:r>
            <a:r>
              <a:rPr lang="ko-KR" altLang="en-US" sz="2000" b="1" dirty="0" err="1" smtClean="0"/>
              <a:t>현인원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1,341</a:t>
            </a:r>
            <a:r>
              <a:rPr lang="ko-KR" altLang="en-US" sz="2000" b="1" dirty="0" smtClean="0"/>
              <a:t>명</a:t>
            </a:r>
            <a:r>
              <a:rPr lang="en-US" altLang="ko-KR" sz="2000" b="1" dirty="0" smtClean="0"/>
              <a:t>)</a:t>
            </a:r>
            <a:r>
              <a:rPr lang="ko-KR" altLang="en-US" sz="2000" b="1" dirty="0" smtClean="0"/>
              <a:t> </a:t>
            </a:r>
            <a:r>
              <a:rPr lang="en-US" altLang="ko-KR" sz="2000" b="1" dirty="0" smtClean="0"/>
              <a:t>&gt;</a:t>
            </a:r>
            <a:endParaRPr lang="ko-KR" altLang="en-US" sz="2000" dirty="0"/>
          </a:p>
          <a:p>
            <a:pPr fontAlgn="base" latinLnBrk="1">
              <a:lnSpc>
                <a:spcPct val="150000"/>
              </a:lnSpc>
            </a:pPr>
            <a:endParaRPr lang="en-US" altLang="ko-KR" sz="2000" b="1" dirty="0" smtClean="0"/>
          </a:p>
          <a:p>
            <a:pPr fontAlgn="base" latinLnBrk="1">
              <a:lnSpc>
                <a:spcPct val="150000"/>
              </a:lnSpc>
            </a:pPr>
            <a:r>
              <a:rPr lang="ko-KR" altLang="en-US" sz="2000" b="1" dirty="0" smtClean="0"/>
              <a:t>  </a:t>
            </a:r>
            <a:r>
              <a:rPr lang="ko-KR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① </a:t>
            </a:r>
            <a:r>
              <a:rPr lang="ko-KR" altLang="en-US" sz="2000" b="1" dirty="0">
                <a:solidFill>
                  <a:schemeClr val="accent2">
                    <a:lumMod val="50000"/>
                  </a:schemeClr>
                </a:solidFill>
              </a:rPr>
              <a:t>이사장 등 고위직 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</a:rPr>
              <a:t>13</a:t>
            </a:r>
            <a:r>
              <a:rPr lang="ko-KR" altLang="en-US" sz="2000" b="1" dirty="0">
                <a:solidFill>
                  <a:schemeClr val="accent2">
                    <a:lumMod val="50000"/>
                  </a:schemeClr>
                </a:solidFill>
              </a:rPr>
              <a:t>명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</a:rPr>
              <a:t>(1%) </a:t>
            </a:r>
            <a:endParaRPr lang="en-US" altLang="ko-K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 ② </a:t>
            </a:r>
            <a:r>
              <a:rPr lang="ko-KR" altLang="en-US" sz="2000" b="1" dirty="0">
                <a:solidFill>
                  <a:schemeClr val="accent2">
                    <a:lumMod val="50000"/>
                  </a:schemeClr>
                </a:solidFill>
              </a:rPr>
              <a:t>처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</a:rPr>
              <a:t>·</a:t>
            </a:r>
            <a:r>
              <a:rPr lang="ko-KR" altLang="en-US" sz="2000" b="1" dirty="0">
                <a:solidFill>
                  <a:schemeClr val="accent2">
                    <a:lumMod val="50000"/>
                  </a:schemeClr>
                </a:solidFill>
              </a:rPr>
              <a:t>부장 등 고급간부 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</a:rPr>
              <a:t>201</a:t>
            </a:r>
            <a:r>
              <a:rPr lang="ko-KR" altLang="en-US" sz="2000" b="1" dirty="0">
                <a:solidFill>
                  <a:schemeClr val="accent2">
                    <a:lumMod val="50000"/>
                  </a:schemeClr>
                </a:solidFill>
              </a:rPr>
              <a:t>명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</a:rPr>
              <a:t>(15%) </a:t>
            </a:r>
            <a:endParaRPr lang="ko-KR" altLang="en-US" sz="2000" dirty="0">
              <a:solidFill>
                <a:schemeClr val="accent2">
                  <a:lumMod val="50000"/>
                </a:schemeClr>
              </a:solidFill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sz="2000" b="1" dirty="0" smtClean="0">
                <a:solidFill>
                  <a:schemeClr val="accent2">
                    <a:lumMod val="50000"/>
                  </a:schemeClr>
                </a:solidFill>
              </a:rPr>
              <a:t>  ③ </a:t>
            </a:r>
            <a:r>
              <a:rPr lang="ko-KR" altLang="en-US" sz="2000" b="1" dirty="0">
                <a:solidFill>
                  <a:schemeClr val="accent2">
                    <a:lumMod val="50000"/>
                  </a:schemeClr>
                </a:solidFill>
              </a:rPr>
              <a:t>차장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</a:rPr>
              <a:t>·</a:t>
            </a:r>
            <a:r>
              <a:rPr lang="ko-KR" altLang="en-US" sz="2000" b="1" dirty="0">
                <a:solidFill>
                  <a:schemeClr val="accent2">
                    <a:lumMod val="50000"/>
                  </a:schemeClr>
                </a:solidFill>
              </a:rPr>
              <a:t>과장 등 간부 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</a:rPr>
              <a:t>955</a:t>
            </a:r>
            <a:r>
              <a:rPr lang="ko-KR" altLang="en-US" sz="2000" b="1" dirty="0">
                <a:solidFill>
                  <a:schemeClr val="accent2">
                    <a:lumMod val="50000"/>
                  </a:schemeClr>
                </a:solidFill>
              </a:rPr>
              <a:t>명</a:t>
            </a:r>
            <a:r>
              <a:rPr lang="en-US" altLang="ko-KR" sz="2000" b="1" dirty="0">
                <a:solidFill>
                  <a:schemeClr val="accent2">
                    <a:lumMod val="50000"/>
                  </a:schemeClr>
                </a:solidFill>
              </a:rPr>
              <a:t>(71.2%) </a:t>
            </a:r>
            <a:endParaRPr lang="en-US" altLang="ko-KR" sz="2000" b="1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fontAlgn="base" latinLnBrk="1">
              <a:lnSpc>
                <a:spcPct val="150000"/>
              </a:lnSpc>
            </a:pPr>
            <a:r>
              <a:rPr lang="ko-KR" altLang="en-US" sz="2000" b="1" dirty="0" smtClean="0"/>
              <a:t>  ④ </a:t>
            </a:r>
            <a:r>
              <a:rPr lang="ko-KR" altLang="en-US" sz="2000" b="1" dirty="0"/>
              <a:t>사원 </a:t>
            </a:r>
            <a:r>
              <a:rPr lang="en-US" altLang="ko-KR" sz="2000" b="1" dirty="0"/>
              <a:t>82</a:t>
            </a:r>
            <a:r>
              <a:rPr lang="ko-KR" altLang="en-US" sz="2000" b="1" dirty="0"/>
              <a:t>명</a:t>
            </a:r>
            <a:r>
              <a:rPr lang="en-US" altLang="ko-KR" sz="2000" b="1" dirty="0"/>
              <a:t>(6.1%) </a:t>
            </a:r>
            <a:endParaRPr lang="en-US" altLang="ko-KR" sz="2000" b="1" dirty="0" smtClean="0"/>
          </a:p>
          <a:p>
            <a:pPr fontAlgn="base" latinLnBrk="1">
              <a:lnSpc>
                <a:spcPct val="150000"/>
              </a:lnSpc>
            </a:pPr>
            <a:r>
              <a:rPr lang="ko-KR" altLang="en-US" sz="2000" b="1" dirty="0" smtClean="0"/>
              <a:t>  ⑤ </a:t>
            </a:r>
            <a:r>
              <a:rPr lang="ko-KR" altLang="en-US" sz="2000" b="1" dirty="0"/>
              <a:t>기능직 </a:t>
            </a:r>
            <a:r>
              <a:rPr lang="en-US" altLang="ko-KR" sz="2000" b="1" dirty="0"/>
              <a:t>90</a:t>
            </a:r>
            <a:r>
              <a:rPr lang="ko-KR" altLang="en-US" sz="2000" b="1" dirty="0"/>
              <a:t>명</a:t>
            </a:r>
            <a:r>
              <a:rPr lang="en-US" altLang="ko-KR" sz="2000" b="1" dirty="0"/>
              <a:t>(6.7%)</a:t>
            </a:r>
            <a:endParaRPr lang="ko-KR" altLang="en-US" sz="2000" dirty="0"/>
          </a:p>
        </p:txBody>
      </p:sp>
      <p:sp>
        <p:nvSpPr>
          <p:cNvPr id="7" name="모서리가 둥근 직사각형 6"/>
          <p:cNvSpPr/>
          <p:nvPr/>
        </p:nvSpPr>
        <p:spPr>
          <a:xfrm>
            <a:off x="323528" y="1772816"/>
            <a:ext cx="8424936" cy="33843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23528" y="5517232"/>
            <a:ext cx="8658708" cy="6381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</a:pPr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‘</a:t>
            </a:r>
            <a:r>
              <a:rPr lang="ko-KR" altLang="en-US" sz="2800" dirty="0" err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역피라미드식</a:t>
            </a:r>
            <a:r>
              <a:rPr lang="ko-KR" altLang="en-US" sz="28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’ 구조</a:t>
            </a:r>
            <a:r>
              <a:rPr lang="en-US" altLang="ko-KR" sz="28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8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혁신 </a:t>
            </a:r>
            <a:r>
              <a:rPr lang="ko-KR" altLang="en-US" sz="28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시급</a:t>
            </a:r>
            <a:endParaRPr lang="ko-KR" altLang="en-US" sz="2800" dirty="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폭발 1 8"/>
          <p:cNvSpPr/>
          <p:nvPr/>
        </p:nvSpPr>
        <p:spPr>
          <a:xfrm>
            <a:off x="4860032" y="2348880"/>
            <a:ext cx="3168352" cy="2232248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364088" y="3140968"/>
            <a:ext cx="22322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간부 </a:t>
            </a:r>
            <a:r>
              <a:rPr lang="en-US" altLang="ko-K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Y견고딕" pitchFamily="18" charset="-127"/>
                <a:ea typeface="HY견고딕" pitchFamily="18" charset="-127"/>
              </a:rPr>
              <a:t>87.2%</a:t>
            </a:r>
            <a:endParaRPr lang="ko-KR" alt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1" name="오른쪽 화살표 10"/>
          <p:cNvSpPr/>
          <p:nvPr/>
        </p:nvSpPr>
        <p:spPr>
          <a:xfrm>
            <a:off x="1430778" y="5733256"/>
            <a:ext cx="360040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4551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51520" y="188640"/>
            <a:ext cx="8640960" cy="720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sz="3600" kern="12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o-KR" altLang="en-US" spc="-3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경영 효율화 사업 추진 확대</a:t>
            </a:r>
            <a:endParaRPr lang="ko-KR" altLang="en-US" spc="-3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8691" y="1215545"/>
            <a:ext cx="878497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□ 태양광 사업</a:t>
            </a:r>
            <a:endParaRPr lang="en-US" altLang="ko-KR" sz="23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○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 역사 승강장 지붕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차량기지 건물 등 </a:t>
            </a:r>
            <a:r>
              <a:rPr lang="en-US" altLang="ko-KR" sz="23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67</a:t>
            </a:r>
            <a:r>
              <a:rPr lang="ko-KR" altLang="en-US" sz="23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개는 철도시설 활용</a:t>
            </a:r>
            <a:endParaRPr lang="en-US" altLang="ko-KR" sz="2300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3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□ 철도유휴부지활용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신수익 모델 관리체계 강화</a:t>
            </a:r>
            <a:endParaRPr lang="en-US" altLang="ko-KR" sz="2300" dirty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endParaRPr lang="en-US" altLang="ko-KR" sz="23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□ 예산 절감 적극 추진</a:t>
            </a:r>
            <a:endParaRPr lang="en-US" altLang="ko-KR" sz="23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○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 시공방법 개선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설계 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VE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로 </a:t>
            </a:r>
            <a:r>
              <a:rPr lang="en-US" altLang="ko-KR" sz="2300" dirty="0" smtClean="0">
                <a:latin typeface="HY견고딕" pitchFamily="18" charset="-127"/>
                <a:ea typeface="HY견고딕" pitchFamily="18" charset="-127"/>
              </a:rPr>
              <a:t>5,846</a:t>
            </a:r>
            <a:r>
              <a:rPr lang="ko-KR" altLang="en-US" sz="2300" dirty="0" err="1" smtClean="0">
                <a:latin typeface="HY견고딕" pitchFamily="18" charset="-127"/>
                <a:ea typeface="HY견고딕" pitchFamily="18" charset="-127"/>
              </a:rPr>
              <a:t>억원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 절감</a:t>
            </a:r>
            <a:endParaRPr lang="en-US" altLang="ko-KR" sz="2300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   </a:t>
            </a:r>
            <a:r>
              <a:rPr lang="ko-KR" altLang="en-US" sz="1400" dirty="0" smtClean="0">
                <a:latin typeface="HY견고딕" pitchFamily="18" charset="-127"/>
                <a:ea typeface="HY견고딕" pitchFamily="18" charset="-127"/>
              </a:rPr>
              <a:t>○</a:t>
            </a:r>
            <a:r>
              <a:rPr lang="ko-KR" altLang="en-US" sz="2300" dirty="0" smtClean="0">
                <a:latin typeface="HY견고딕" pitchFamily="18" charset="-127"/>
                <a:ea typeface="HY견고딕" pitchFamily="18" charset="-127"/>
              </a:rPr>
              <a:t> 직접 설계 및 공사현장 직접 감독 확대</a:t>
            </a:r>
            <a:endParaRPr lang="ko-KR" altLang="en-US" sz="23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모서리가 둥근 직사각형 5"/>
          <p:cNvSpPr/>
          <p:nvPr/>
        </p:nvSpPr>
        <p:spPr>
          <a:xfrm>
            <a:off x="172369" y="999520"/>
            <a:ext cx="8784976" cy="466172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오른쪽 화살표 6"/>
          <p:cNvSpPr/>
          <p:nvPr/>
        </p:nvSpPr>
        <p:spPr>
          <a:xfrm>
            <a:off x="1349990" y="6203372"/>
            <a:ext cx="360040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926054" y="6033242"/>
            <a:ext cx="65527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도로 등 다른 정부사업에 확대 필요</a:t>
            </a:r>
            <a:endParaRPr lang="ko-KR" altLang="en-US" sz="2800">
              <a:solidFill>
                <a:srgbClr val="FF0000"/>
              </a:solidFill>
              <a:latin typeface="HY견고딕" pitchFamily="18" charset="-127"/>
              <a:ea typeface="HY견고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88381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78" y="1268760"/>
            <a:ext cx="8979343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1681" y="268078"/>
            <a:ext cx="8816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VE 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3200" dirty="0">
                <a:latin typeface="HY헤드라인M" pitchFamily="18" charset="-127"/>
                <a:ea typeface="HY헤드라인M" pitchFamily="18" charset="-127"/>
              </a:rPr>
              <a:t>Value 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Engineering)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로 설계변경 사례</a:t>
            </a:r>
            <a:endParaRPr lang="ko-KR" altLang="en-US" sz="3200" dirty="0">
              <a:latin typeface="HY헤드라인M" pitchFamily="18" charset="-127"/>
              <a:ea typeface="HY헤드라인M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27547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209592" y="188640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32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잦은 </a:t>
            </a:r>
            <a:r>
              <a:rPr lang="ko-KR" altLang="en-US" sz="32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설계변경</a:t>
            </a:r>
            <a:r>
              <a:rPr lang="en-US" altLang="ko-KR" sz="3200" dirty="0" smtClean="0">
                <a:latin typeface="HY헤드라인M" pitchFamily="18" charset="-127"/>
                <a:ea typeface="HY헤드라인M" pitchFamily="18" charset="-127"/>
              </a:rPr>
              <a:t>,</a:t>
            </a:r>
            <a:r>
              <a:rPr lang="ko-KR" altLang="en-US" sz="3200" dirty="0" smtClean="0">
                <a:latin typeface="HY헤드라인M" pitchFamily="18" charset="-127"/>
                <a:ea typeface="HY헤드라인M" pitchFamily="18" charset="-127"/>
              </a:rPr>
              <a:t> </a:t>
            </a:r>
            <a:r>
              <a:rPr lang="ko-KR" altLang="en-US" sz="3200" dirty="0">
                <a:latin typeface="HY헤드라인M" pitchFamily="18" charset="-127"/>
                <a:ea typeface="HY헤드라인M" pitchFamily="18" charset="-127"/>
              </a:rPr>
              <a:t>예산 및 행정력 </a:t>
            </a:r>
            <a:r>
              <a:rPr lang="ko-KR" altLang="en-US" sz="32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낭비 심각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96018" y="1221433"/>
            <a:ext cx="88204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“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현재 </a:t>
            </a:r>
            <a:r>
              <a:rPr lang="ko-KR" altLang="en-US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공사중인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120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개 공구 중 </a:t>
            </a:r>
            <a:r>
              <a:rPr lang="en-US" altLang="ko-KR" sz="24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94</a:t>
            </a:r>
            <a:r>
              <a:rPr lang="ko-KR" altLang="en-US" sz="24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개 공구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, 539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회 설계변경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- 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조</a:t>
            </a:r>
            <a:r>
              <a:rPr lang="en-US" altLang="ko-KR" sz="2400" dirty="0">
                <a:latin typeface="HY견고딕" pitchFamily="18" charset="-127"/>
                <a:ea typeface="HY견고딕" pitchFamily="18" charset="-127"/>
              </a:rPr>
              <a:t>1</a:t>
            </a:r>
            <a:r>
              <a:rPr lang="ko-KR" altLang="en-US" sz="2400" dirty="0" err="1">
                <a:latin typeface="HY견고딕" pitchFamily="18" charset="-127"/>
                <a:ea typeface="HY견고딕" pitchFamily="18" charset="-127"/>
              </a:rPr>
              <a:t>천억원</a:t>
            </a:r>
            <a:r>
              <a:rPr lang="ko-KR" altLang="en-US" sz="2400" dirty="0">
                <a:latin typeface="HY견고딕" pitchFamily="18" charset="-127"/>
                <a:ea typeface="HY견고딕" pitchFamily="18" charset="-127"/>
              </a:rPr>
              <a:t> 혈세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낭비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”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직사각형 5"/>
          <p:cNvSpPr/>
          <p:nvPr/>
        </p:nvSpPr>
        <p:spPr>
          <a:xfrm>
            <a:off x="554592" y="2308346"/>
            <a:ext cx="791318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1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有名無實한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공사비 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책정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fontAlgn="base" latinLnBrk="1">
              <a:lnSpc>
                <a:spcPct val="150000"/>
              </a:lnSpc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  -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경의선 제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공구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당초 공사비의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209%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증액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년이상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공기연장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24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곳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  -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경의선 제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4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공구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공사기간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9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년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최장기연장</a:t>
            </a:r>
          </a:p>
          <a:p>
            <a:pPr fontAlgn="base">
              <a:lnSpc>
                <a:spcPct val="150000"/>
              </a:lnSpc>
            </a:pP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□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8</a:t>
            </a:r>
            <a:r>
              <a:rPr lang="ko-KR" altLang="en-US" sz="2000" dirty="0" err="1">
                <a:latin typeface="HY견고딕" pitchFamily="18" charset="-127"/>
                <a:ea typeface="HY견고딕" pitchFamily="18" charset="-127"/>
              </a:rPr>
              <a:t>회이상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 설계변경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29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곳</a:t>
            </a:r>
            <a:endParaRPr lang="en-US" altLang="ko-KR" sz="2000" dirty="0" smtClean="0">
              <a:latin typeface="HY견고딕" pitchFamily="18" charset="-127"/>
              <a:ea typeface="HY견고딕" pitchFamily="18" charset="-127"/>
            </a:endParaRPr>
          </a:p>
          <a:p>
            <a:pPr fontAlgn="base">
              <a:lnSpc>
                <a:spcPct val="150000"/>
              </a:lnSpc>
            </a:pP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  –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중앙선 제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6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공구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sz="2000" dirty="0">
                <a:latin typeface="HY견고딕" pitchFamily="18" charset="-127"/>
                <a:ea typeface="HY견고딕" pitchFamily="18" charset="-127"/>
              </a:rPr>
              <a:t>19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회</a:t>
            </a:r>
            <a:r>
              <a:rPr lang="en-US" altLang="ko-KR" sz="2000" dirty="0" smtClean="0">
                <a:latin typeface="HY견고딕" pitchFamily="18" charset="-127"/>
                <a:ea typeface="HY견고딕" pitchFamily="18" charset="-127"/>
              </a:rPr>
              <a:t>,</a:t>
            </a:r>
            <a:r>
              <a:rPr lang="ko-KR" altLang="en-US" sz="2000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000" dirty="0">
                <a:latin typeface="HY견고딕" pitchFamily="18" charset="-127"/>
                <a:ea typeface="HY견고딕" pitchFamily="18" charset="-127"/>
              </a:rPr>
              <a:t>최다 설계변경 </a:t>
            </a:r>
          </a:p>
        </p:txBody>
      </p:sp>
      <p:sp>
        <p:nvSpPr>
          <p:cNvPr id="7" name="모서리가 둥근 직사각형 6"/>
          <p:cNvSpPr/>
          <p:nvPr/>
        </p:nvSpPr>
        <p:spPr>
          <a:xfrm>
            <a:off x="323527" y="2175540"/>
            <a:ext cx="8496945" cy="312566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359024" y="5589240"/>
            <a:ext cx="878497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ko-KR" altLang="en-US" sz="2600" dirty="0" err="1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설계前</a:t>
            </a:r>
            <a:r>
              <a:rPr lang="ko-KR" altLang="en-US" sz="26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현장에 대한 면밀한 </a:t>
            </a:r>
            <a:r>
              <a:rPr lang="ko-KR" altLang="en-US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조사</a:t>
            </a:r>
            <a:r>
              <a:rPr lang="en-US" altLang="ko-KR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·</a:t>
            </a:r>
            <a:r>
              <a:rPr lang="ko-KR" altLang="en-US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검토로</a:t>
            </a:r>
            <a:r>
              <a:rPr lang="en-US" altLang="ko-KR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ko-KR" altLang="en-US" sz="2600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최소화 </a:t>
            </a:r>
            <a:r>
              <a:rPr lang="ko-KR" altLang="en-US" sz="2600" dirty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노력</a:t>
            </a:r>
          </a:p>
        </p:txBody>
      </p:sp>
      <p:sp>
        <p:nvSpPr>
          <p:cNvPr id="9" name="오른쪽 화살표 8"/>
          <p:cNvSpPr/>
          <p:nvPr/>
        </p:nvSpPr>
        <p:spPr>
          <a:xfrm>
            <a:off x="251520" y="5661248"/>
            <a:ext cx="345000" cy="3231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090685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2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648072"/>
          </a:xfrm>
        </p:spPr>
        <p:txBody>
          <a:bodyPr>
            <a:noAutofit/>
          </a:bodyPr>
          <a:lstStyle/>
          <a:p>
            <a:pPr algn="ctr"/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경부</a:t>
            </a:r>
            <a:r>
              <a:rPr lang="en-US" altLang="ko-KR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2</a:t>
            </a:r>
            <a:r>
              <a:rPr lang="ko-KR" altLang="en-US" sz="28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단계 고속철도 선로전환기 고장 점검</a:t>
            </a:r>
            <a:endParaRPr lang="ko-KR" altLang="en-US" sz="2800" dirty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1268760"/>
            <a:ext cx="835292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탈선 등 대형사고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위험 상존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선로전화기 장애 여전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경부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2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단계 </a:t>
            </a:r>
            <a:r>
              <a:rPr lang="ko-KR" altLang="en-US" dirty="0" err="1" smtClean="0">
                <a:latin typeface="HY견고딕" pitchFamily="18" charset="-127"/>
                <a:ea typeface="HY견고딕" pitchFamily="18" charset="-127"/>
              </a:rPr>
              <a:t>개통이후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255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건 장애발생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열차지연에 직접적 영향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36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건</a:t>
            </a:r>
            <a:endParaRPr lang="en-US" altLang="ko-KR" dirty="0" smtClean="0">
              <a:latin typeface="HY견고딕" pitchFamily="18" charset="-127"/>
              <a:ea typeface="HY견고딕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□ </a:t>
            </a:r>
            <a:r>
              <a:rPr lang="en-US" altLang="ko-KR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170km/h 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감속 이외에 </a:t>
            </a:r>
            <a:r>
              <a:rPr lang="ko-KR" altLang="en-US" dirty="0" err="1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무대책</a:t>
            </a:r>
            <a:r>
              <a:rPr lang="ko-KR" altLang="en-US" dirty="0" smtClean="0">
                <a:solidFill>
                  <a:srgbClr val="FF0000"/>
                </a:solidFill>
                <a:latin typeface="HY견고딕" pitchFamily="18" charset="-127"/>
                <a:ea typeface="HY견고딕" pitchFamily="18" charset="-127"/>
              </a:rPr>
              <a:t> 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–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삼성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SDS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와 소송</a:t>
            </a:r>
            <a:r>
              <a:rPr lang="en-US" altLang="ko-KR" dirty="0" smtClean="0">
                <a:latin typeface="HY견고딕" pitchFamily="18" charset="-127"/>
                <a:ea typeface="HY견고딕" pitchFamily="18" charset="-127"/>
              </a:rPr>
              <a:t>, </a:t>
            </a:r>
            <a:r>
              <a:rPr lang="ko-KR" altLang="en-US" dirty="0" smtClean="0">
                <a:latin typeface="HY견고딕" pitchFamily="18" charset="-127"/>
                <a:ea typeface="HY견고딕" pitchFamily="18" charset="-127"/>
              </a:rPr>
              <a:t>책임공방만</a:t>
            </a:r>
            <a:endParaRPr lang="ko-KR" altLang="en-US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52169384" descr="EMB00000cbc0bb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924944"/>
            <a:ext cx="4419761" cy="3096344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9" name="_x252201000" descr="EMB00000cbc0bb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924944"/>
            <a:ext cx="4279498" cy="3096344"/>
          </a:xfrm>
          <a:prstGeom prst="rect">
            <a:avLst/>
          </a:prstGeom>
          <a:noFill/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251520" y="1124744"/>
            <a:ext cx="8568952" cy="15841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827584" y="6021288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2400" dirty="0" err="1" smtClean="0">
                <a:latin typeface="HY견고딕" pitchFamily="18" charset="-127"/>
                <a:ea typeface="HY견고딕" pitchFamily="18" charset="-127"/>
              </a:rPr>
              <a:t>압축피스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 파손 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004048" y="6021288"/>
            <a:ext cx="35283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&lt; </a:t>
            </a:r>
            <a:r>
              <a:rPr lang="ko-KR" altLang="en-US" sz="2400" dirty="0" smtClean="0">
                <a:latin typeface="HY견고딕" pitchFamily="18" charset="-127"/>
                <a:ea typeface="HY견고딕" pitchFamily="18" charset="-127"/>
              </a:rPr>
              <a:t>진동방지패드 파손</a:t>
            </a:r>
            <a:r>
              <a:rPr lang="en-US" altLang="ko-KR" sz="2400" dirty="0" smtClean="0">
                <a:latin typeface="HY견고딕" pitchFamily="18" charset="-127"/>
                <a:ea typeface="HY견고딕" pitchFamily="18" charset="-127"/>
              </a:rPr>
              <a:t>&gt;</a:t>
            </a:r>
            <a:endParaRPr lang="ko-KR" altLang="en-US" sz="2400" dirty="0">
              <a:latin typeface="HY견고딕" pitchFamily="18" charset="-127"/>
              <a:ea typeface="HY견고딕" pitchFamily="18" charset="-127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reenWave_BusPresentation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923AB631-2C77-48E2-965F-5E9DD099092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GreenWave_BusPresentation</Template>
  <TotalTime>692</TotalTime>
  <Words>1068</Words>
  <Application>Microsoft Office PowerPoint</Application>
  <PresentationFormat>화면 슬라이드 쇼(4:3)</PresentationFormat>
  <Paragraphs>345</Paragraphs>
  <Slides>16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2</vt:i4>
      </vt:variant>
      <vt:variant>
        <vt:lpstr>슬라이드 제목</vt:lpstr>
      </vt:variant>
      <vt:variant>
        <vt:i4>16</vt:i4>
      </vt:variant>
    </vt:vector>
  </HeadingPairs>
  <TitlesOfParts>
    <vt:vector size="18" baseType="lpstr">
      <vt:lpstr>GreenWave_BusPresentation</vt:lpstr>
      <vt:lpstr>Custom Design</vt:lpstr>
      <vt:lpstr>2012년도 한국철도시설공단 국정감사</vt:lpstr>
      <vt:lpstr>PowerPoint 프레젠테이션</vt:lpstr>
      <vt:lpstr>한국철도시설공단 금융부채</vt:lpstr>
      <vt:lpstr>한국철도시설공단 이자보상배율</vt:lpstr>
      <vt:lpstr>PowerPoint 프레젠테이션</vt:lpstr>
      <vt:lpstr>PowerPoint 프레젠테이션</vt:lpstr>
      <vt:lpstr>PowerPoint 프레젠테이션</vt:lpstr>
      <vt:lpstr>PowerPoint 프레젠테이션</vt:lpstr>
      <vt:lpstr>경부2단계 고속철도 선로전환기 고장 점검</vt:lpstr>
      <vt:lpstr>콘크리트궤도용 고속분기기 특혜의혹</vt:lpstr>
      <vt:lpstr>수인선 복선전철 역사 스크린 도어 ‘과부족’</vt:lpstr>
      <vt:lpstr>최근 5년간 철도공사현장 안전사고 ‘사망 53명’</vt:lpstr>
      <vt:lpstr>철도시설물 내진확보율 ‘45.2% 불과’ 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[Business Communication]</dc:title>
  <dc:creator>USER</dc:creator>
  <cp:keywords/>
  <cp:lastModifiedBy>ASSEMBLY</cp:lastModifiedBy>
  <cp:revision>71</cp:revision>
  <dcterms:created xsi:type="dcterms:W3CDTF">2012-07-05T05:30:17Z</dcterms:created>
  <dcterms:modified xsi:type="dcterms:W3CDTF">2012-10-11T04:56:15Z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TC103853799990</vt:lpwstr>
  </property>
</Properties>
</file>