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haansoftxlsx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handoutMasterIdLst>
    <p:handoutMasterId r:id="rId22"/>
  </p:handoutMasterIdLst>
  <p:sldIdLst>
    <p:sldId id="257" r:id="rId4"/>
    <p:sldId id="258" r:id="rId5"/>
    <p:sldId id="263" r:id="rId6"/>
    <p:sldId id="259" r:id="rId7"/>
    <p:sldId id="264" r:id="rId8"/>
    <p:sldId id="265" r:id="rId9"/>
    <p:sldId id="266" r:id="rId10"/>
    <p:sldId id="267" r:id="rId11"/>
    <p:sldId id="272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103" d="100"/>
          <a:sy n="103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ko-K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109</c:v>
                </c:pt>
                <c:pt idx="1">
                  <c:v>382</c:v>
                </c:pt>
                <c:pt idx="2">
                  <c:v>374</c:v>
                </c:pt>
                <c:pt idx="3">
                  <c:v>286</c:v>
                </c:pt>
                <c:pt idx="4">
                  <c:v>213</c:v>
                </c:pt>
                <c:pt idx="5">
                  <c:v>94</c:v>
                </c:pt>
              </c:numCache>
            </c:numRef>
          </c:val>
        </c:ser>
        <c:axId val="88074496"/>
        <c:axId val="89153920"/>
      </c:barChart>
      <c:catAx>
        <c:axId val="88074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89153920"/>
        <c:crosses val="autoZero"/>
        <c:auto val="1"/>
        <c:lblAlgn val="ctr"/>
        <c:lblOffset val="100"/>
      </c:catAx>
      <c:valAx>
        <c:axId val="89153920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88074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복지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 b="1"/>
                </a:pPr>
                <a:endParaRPr lang="ko-KR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22.5</c:v>
                </c:pt>
                <c:pt idx="1">
                  <c:v>23.5</c:v>
                </c:pt>
                <c:pt idx="2">
                  <c:v>23.9</c:v>
                </c:pt>
                <c:pt idx="3">
                  <c:v>24.3</c:v>
                </c:pt>
                <c:pt idx="4">
                  <c:v>25.2</c:v>
                </c:pt>
                <c:pt idx="5">
                  <c:v>25.5</c:v>
                </c:pt>
                <c:pt idx="6">
                  <c:v>26.1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 b="1"/>
                </a:pPr>
                <a:endParaRPr lang="ko-KR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8.2000000000000011</c:v>
                </c:pt>
                <c:pt idx="1">
                  <c:v>7.7</c:v>
                </c:pt>
                <c:pt idx="2">
                  <c:v>7.8</c:v>
                </c:pt>
                <c:pt idx="3">
                  <c:v>8.4</c:v>
                </c:pt>
                <c:pt idx="4">
                  <c:v>8.6</c:v>
                </c:pt>
                <c:pt idx="5">
                  <c:v>7.9</c:v>
                </c:pt>
                <c:pt idx="6">
                  <c:v>7.1</c:v>
                </c:pt>
              </c:numCache>
            </c:numRef>
          </c:val>
        </c:ser>
        <c:marker val="1"/>
        <c:axId val="112567040"/>
        <c:axId val="112568960"/>
      </c:lineChart>
      <c:catAx>
        <c:axId val="112567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112568960"/>
        <c:crosses val="autoZero"/>
        <c:auto val="1"/>
        <c:lblAlgn val="ctr"/>
        <c:lblOffset val="100"/>
      </c:catAx>
      <c:valAx>
        <c:axId val="112568960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1125670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lineChart>
        <c:grouping val="standard"/>
        <c:ser>
          <c:idx val="1"/>
          <c:order val="1"/>
          <c:tx>
            <c:strRef>
              <c:f>Sheet1!$B$1</c:f>
              <c:strCache>
                <c:ptCount val="1"/>
                <c:pt idx="0">
                  <c:v>수도권 1억원 이하 전세 가구수 및 증감율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155227</c:v>
                </c:pt>
                <c:pt idx="1">
                  <c:v>148191</c:v>
                </c:pt>
                <c:pt idx="2">
                  <c:v>114493</c:v>
                </c:pt>
                <c:pt idx="3">
                  <c:v>87792</c:v>
                </c:pt>
                <c:pt idx="4">
                  <c:v>55559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수도권 1억원 이하 전세 가구수 및 증감율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155227</c:v>
                </c:pt>
                <c:pt idx="1">
                  <c:v>148191</c:v>
                </c:pt>
                <c:pt idx="2">
                  <c:v>114493</c:v>
                </c:pt>
                <c:pt idx="3">
                  <c:v>87792</c:v>
                </c:pt>
                <c:pt idx="4">
                  <c:v>55559</c:v>
                </c:pt>
              </c:numCache>
            </c:numRef>
          </c:val>
        </c:ser>
        <c:marker val="1"/>
        <c:axId val="112816128"/>
        <c:axId val="112818048"/>
      </c:lineChart>
      <c:catAx>
        <c:axId val="112816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ko-KR"/>
          </a:p>
        </c:txPr>
        <c:crossAx val="112818048"/>
        <c:crosses val="autoZero"/>
        <c:auto val="1"/>
        <c:lblAlgn val="ctr"/>
        <c:lblOffset val="100"/>
      </c:catAx>
      <c:valAx>
        <c:axId val="112818048"/>
        <c:scaling>
          <c:orientation val="minMax"/>
          <c:max val="160000"/>
          <c:min val="40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/>
            </a:pPr>
            <a:endParaRPr lang="ko-KR"/>
          </a:p>
        </c:txPr>
        <c:crossAx val="112816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lineChart>
        <c:grouping val="standard"/>
        <c:ser>
          <c:idx val="1"/>
          <c:order val="1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538</c:v>
                </c:pt>
                <c:pt idx="1">
                  <c:v>549</c:v>
                </c:pt>
                <c:pt idx="2">
                  <c:v>611</c:v>
                </c:pt>
                <c:pt idx="3">
                  <c:v>683</c:v>
                </c:pt>
                <c:pt idx="4">
                  <c:v>770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538</c:v>
                </c:pt>
                <c:pt idx="1">
                  <c:v>549</c:v>
                </c:pt>
                <c:pt idx="2">
                  <c:v>611</c:v>
                </c:pt>
                <c:pt idx="3">
                  <c:v>683</c:v>
                </c:pt>
                <c:pt idx="4">
                  <c:v>770</c:v>
                </c:pt>
              </c:numCache>
            </c:numRef>
          </c:val>
        </c:ser>
        <c:marker val="1"/>
        <c:axId val="114219264"/>
        <c:axId val="114222592"/>
      </c:lineChart>
      <c:catAx>
        <c:axId val="114219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ko-KR"/>
          </a:p>
        </c:txPr>
        <c:crossAx val="114222592"/>
        <c:crosses val="autoZero"/>
        <c:auto val="1"/>
        <c:lblAlgn val="ctr"/>
        <c:lblOffset val="100"/>
      </c:catAx>
      <c:valAx>
        <c:axId val="114222592"/>
        <c:scaling>
          <c:orientation val="minMax"/>
          <c:max val="800"/>
          <c:min val="5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/>
            </a:pPr>
            <a:endParaRPr lang="ko-KR"/>
          </a:p>
        </c:txPr>
        <c:crossAx val="114219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800" spc="-150" dirty="0" err="1">
                <a:solidFill>
                  <a:schemeClr val="accent4">
                    <a:lumMod val="75000"/>
                  </a:schemeClr>
                </a:solidFill>
                <a:ea typeface="HY동녘M" pitchFamily="18" charset="-127"/>
              </a:rPr>
              <a:t>국토해양부</a:t>
            </a:r>
            <a:r>
              <a:rPr lang="ko-KR" altLang="en-US" sz="4800" spc="-150" dirty="0">
                <a:solidFill>
                  <a:schemeClr val="tx1"/>
                </a:solidFill>
                <a:ea typeface="HY동녘M" pitchFamily="18" charset="-127"/>
              </a:rPr>
              <a:t> 국정감사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2276872"/>
            <a:ext cx="727233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국토의 체계적인 개발과 보존 點檢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세계로 나아가는 교통물류 </a:t>
            </a:r>
            <a:r>
              <a:rPr lang="ko-KR" altLang="en-US" sz="3600" b="1" kern="0" dirty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  <a:t/>
            </a:r>
            <a:br>
              <a:rPr kumimoji="0" lang="ko-KR" alt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신명조" pitchFamily="18" charset="-127"/>
                <a:ea typeface="HY신명조" pitchFamily="18" charset="-127"/>
              </a:rPr>
            </a:b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공동주택 해외사례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219929712" descr="EMB000017dc6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032448" cy="3708400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7" name="_x219586400" descr="EMB000017dc6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3888432" cy="3695269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7544" y="544522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덴마크의 한 아파트는 각 세대마다 자전거를 타고 갈 수 있도록 설계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pic>
        <p:nvPicPr>
          <p:cNvPr id="10" name="_x26290872" descr="EMB000017dc6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032448" cy="3923797"/>
          </a:xfrm>
          <a:prstGeom prst="rect">
            <a:avLst/>
          </a:prstGeom>
          <a:noFill/>
        </p:spPr>
      </p:pic>
      <p:pic>
        <p:nvPicPr>
          <p:cNvPr id="11" name="_x219846096" descr="EMB000017dc6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3960440" cy="3972920"/>
          </a:xfrm>
          <a:prstGeom prst="rect">
            <a:avLst/>
          </a:prstGeom>
          <a:noFill/>
        </p:spPr>
      </p:pic>
      <p:sp>
        <p:nvSpPr>
          <p:cNvPr id="14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공동주택 해외사례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56612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발코니가 돌출되어 있어 여러 각도에서 전망을 볼 수 있도록 설계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대한민국 공동주택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8541168" descr="EMB000017dc6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140986" cy="295232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19848624" descr="EMB000017dc69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4251352" cy="29523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산보다 높은 아파트 실상</a:t>
            </a:r>
            <a:endParaRPr lang="ko-KR" altLang="en-US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&lt;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충남 당진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&gt;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&lt;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부산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광안리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&gt;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985" name="_x219567632" descr="EMB000017dc69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6048672" cy="3368011"/>
          </a:xfrm>
          <a:prstGeom prst="rect">
            <a:avLst/>
          </a:prstGeom>
          <a:noFill/>
        </p:spPr>
      </p:pic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fontAlgn="base" latinLnBrk="1"/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전국 아파트 </a:t>
            </a:r>
            <a:r>
              <a:rPr lang="en-US" altLang="ko-KR" sz="3600" b="1" dirty="0" err="1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vs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서울 아파트 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3.3</a:t>
            </a:r>
            <a:r>
              <a:rPr lang="ko-KR" altLang="en-US" sz="3600" b="1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㎡당 평균 분양가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6093296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자료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]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부동산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번지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임대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오피스텔 제외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2011. 12.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기준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475656" y="1484784"/>
          <a:ext cx="604867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2353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연도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2008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2009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2012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/>
                        <a:t>분양가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1,630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명조" pitchFamily="2" charset="-127"/>
                          <a:ea typeface="휴먼명조" pitchFamily="2" charset="-127"/>
                        </a:rPr>
                        <a:t>1,803</a:t>
                      </a:r>
                      <a:endParaRPr lang="ko-KR" altLang="en-US" sz="14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명조" pitchFamily="2" charset="-127"/>
                          <a:ea typeface="휴먼명조" pitchFamily="2" charset="-127"/>
                        </a:rPr>
                        <a:t>1,771</a:t>
                      </a:r>
                      <a:endParaRPr lang="ko-KR" altLang="en-US" sz="14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명조" pitchFamily="2" charset="-127"/>
                          <a:ea typeface="휴먼명조" pitchFamily="2" charset="-127"/>
                        </a:rPr>
                        <a:t>1,642</a:t>
                      </a:r>
                      <a:endParaRPr lang="ko-KR" altLang="en-US" sz="14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명조" pitchFamily="2" charset="-127"/>
                          <a:ea typeface="휴먼명조" pitchFamily="2" charset="-127"/>
                        </a:rPr>
                        <a:t>1,542</a:t>
                      </a:r>
                      <a:endParaRPr lang="ko-KR" altLang="en-US" sz="14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명조" pitchFamily="2" charset="-127"/>
                          <a:ea typeface="휴먼명조" pitchFamily="2" charset="-127"/>
                        </a:rPr>
                        <a:t>1,891</a:t>
                      </a:r>
                      <a:endParaRPr lang="ko-KR" altLang="en-US" sz="14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03648" y="227687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자료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]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닥터아파트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(2012. 8.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기준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105273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서울 아파트 평균 평당 분양가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1115616" y="112474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1115616" y="278092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467544" y="1412776"/>
            <a:ext cx="5112568" cy="28803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수도권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전세값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현황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11" name="차트 10"/>
          <p:cNvGraphicFramePr/>
          <p:nvPr/>
        </p:nvGraphicFramePr>
        <p:xfrm>
          <a:off x="323528" y="1844824"/>
          <a:ext cx="7128792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6804248" y="1556792"/>
            <a:ext cx="2160240" cy="2088232"/>
            <a:chOff x="6804248" y="1196752"/>
            <a:chExt cx="2160240" cy="2088232"/>
          </a:xfrm>
        </p:grpSpPr>
        <p:sp>
          <p:nvSpPr>
            <p:cNvPr id="12" name="폭발 1 11"/>
            <p:cNvSpPr/>
            <p:nvPr/>
          </p:nvSpPr>
          <p:spPr>
            <a:xfrm>
              <a:off x="6804248" y="1196752"/>
              <a:ext cx="2160240" cy="2088232"/>
            </a:xfrm>
            <a:prstGeom prst="irregularSeal1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8304" y="1916832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나눔손글씨 붓" pitchFamily="66" charset="-127"/>
                  <a:ea typeface="나눔손글씨 붓" pitchFamily="66" charset="-127"/>
                </a:rPr>
                <a:t>2008</a:t>
              </a:r>
              <a:r>
                <a:rPr lang="ko-KR" altLang="en-US" b="1" dirty="0" smtClean="0">
                  <a:latin typeface="나눔손글씨 붓" pitchFamily="66" charset="-127"/>
                  <a:ea typeface="나눔손글씨 붓" pitchFamily="66" charset="-127"/>
                </a:rPr>
                <a:t>년 대비</a:t>
              </a:r>
              <a:endParaRPr lang="en-US" altLang="ko-KR" b="1" dirty="0" smtClean="0">
                <a:latin typeface="나눔손글씨 붓" pitchFamily="66" charset="-127"/>
                <a:ea typeface="나눔손글씨 붓" pitchFamily="66" charset="-127"/>
              </a:endParaRPr>
            </a:p>
            <a:p>
              <a:pPr algn="ctr"/>
              <a:r>
                <a:rPr lang="en-US" altLang="ko-KR" b="1" dirty="0" smtClean="0">
                  <a:solidFill>
                    <a:srgbClr val="C00000"/>
                  </a:solidFill>
                  <a:latin typeface="나눔손글씨 붓" pitchFamily="66" charset="-127"/>
                  <a:ea typeface="나눔손글씨 붓" pitchFamily="66" charset="-127"/>
                </a:rPr>
                <a:t>64.21% </a:t>
              </a:r>
              <a:r>
                <a:rPr lang="ko-KR" altLang="en-US" b="1" dirty="0" smtClean="0">
                  <a:latin typeface="나눔손글씨 붓" pitchFamily="66" charset="-127"/>
                  <a:ea typeface="나눔손글씨 붓" pitchFamily="66" charset="-127"/>
                </a:rPr>
                <a:t>감소</a:t>
              </a:r>
              <a:endParaRPr lang="ko-KR" altLang="en-US" b="1" dirty="0">
                <a:latin typeface="나눔손글씨 붓" pitchFamily="66" charset="-127"/>
                <a:ea typeface="나눔손글씨 붓" pitchFamily="66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68" y="1412776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수도권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억원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이하 전세 가구수 및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증감율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단위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가구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/%)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005064"/>
            <a:ext cx="5976664" cy="28803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3568" y="40050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수도권 전용면적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60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㎡이하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, 3.3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㎡당 </a:t>
            </a:r>
            <a:r>
              <a:rPr lang="ko-KR" altLang="en-US" sz="1400" dirty="0" err="1" smtClean="0">
                <a:latin typeface="휴먼모음T" pitchFamily="18" charset="-127"/>
                <a:ea typeface="휴먼모음T" pitchFamily="18" charset="-127"/>
              </a:rPr>
              <a:t>전세값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 및 변동률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단위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만원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/%)</a:t>
            </a:r>
            <a:endParaRPr lang="ko-KR" altLang="en-US" sz="1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9" name="차트 18"/>
          <p:cNvGraphicFramePr/>
          <p:nvPr/>
        </p:nvGraphicFramePr>
        <p:xfrm>
          <a:off x="323528" y="4509120"/>
          <a:ext cx="712879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6983760" y="4149080"/>
            <a:ext cx="2052736" cy="2016224"/>
            <a:chOff x="6804248" y="1196752"/>
            <a:chExt cx="2160240" cy="2088232"/>
          </a:xfrm>
        </p:grpSpPr>
        <p:sp>
          <p:nvSpPr>
            <p:cNvPr id="21" name="폭발 1 20"/>
            <p:cNvSpPr/>
            <p:nvPr/>
          </p:nvSpPr>
          <p:spPr>
            <a:xfrm>
              <a:off x="6804248" y="1196752"/>
              <a:ext cx="2160240" cy="2088232"/>
            </a:xfrm>
            <a:prstGeom prst="irregularSeal1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08304" y="1916832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나눔손글씨 붓" pitchFamily="66" charset="-127"/>
                  <a:ea typeface="나눔손글씨 붓" pitchFamily="66" charset="-127"/>
                </a:rPr>
                <a:t>2008</a:t>
              </a:r>
              <a:r>
                <a:rPr lang="ko-KR" altLang="en-US" b="1" dirty="0" smtClean="0">
                  <a:latin typeface="나눔손글씨 붓" pitchFamily="66" charset="-127"/>
                  <a:ea typeface="나눔손글씨 붓" pitchFamily="66" charset="-127"/>
                </a:rPr>
                <a:t>년 대비</a:t>
              </a:r>
              <a:endParaRPr lang="en-US" altLang="ko-KR" b="1" dirty="0" smtClean="0">
                <a:latin typeface="나눔손글씨 붓" pitchFamily="66" charset="-127"/>
                <a:ea typeface="나눔손글씨 붓" pitchFamily="66" charset="-127"/>
              </a:endParaRPr>
            </a:p>
            <a:p>
              <a:pPr algn="ctr"/>
              <a:r>
                <a:rPr lang="en-US" altLang="ko-KR" b="1" dirty="0" smtClean="0">
                  <a:solidFill>
                    <a:schemeClr val="accent4"/>
                  </a:solidFill>
                  <a:latin typeface="나눔손글씨 붓" pitchFamily="66" charset="-127"/>
                  <a:ea typeface="나눔손글씨 붓" pitchFamily="66" charset="-127"/>
                </a:rPr>
                <a:t>43.09%</a:t>
              </a:r>
              <a:r>
                <a:rPr lang="en-US" altLang="ko-KR" b="1" dirty="0" smtClean="0">
                  <a:solidFill>
                    <a:srgbClr val="C00000"/>
                  </a:solidFill>
                  <a:latin typeface="나눔손글씨 붓" pitchFamily="66" charset="-127"/>
                  <a:ea typeface="나눔손글씨 붓" pitchFamily="66" charset="-127"/>
                </a:rPr>
                <a:t> </a:t>
              </a:r>
              <a:r>
                <a:rPr lang="ko-KR" altLang="en-US" b="1" dirty="0" smtClean="0">
                  <a:latin typeface="나눔손글씨 붓" pitchFamily="66" charset="-127"/>
                  <a:ea typeface="나눔손글씨 붓" pitchFamily="66" charset="-127"/>
                </a:rPr>
                <a:t>상승</a:t>
              </a:r>
              <a:endParaRPr lang="ko-KR" altLang="en-US" b="1" dirty="0">
                <a:latin typeface="나눔손글씨 붓" pitchFamily="66" charset="-127"/>
                <a:ea typeface="나눔손글씨 붓" pitchFamily="66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11560" y="1700808"/>
          <a:ext cx="3744415" cy="3891996"/>
        </p:xfrm>
        <a:graphic>
          <a:graphicData uri="http://schemas.openxmlformats.org/drawingml/2006/table">
            <a:tbl>
              <a:tblPr/>
              <a:tblGrid>
                <a:gridCol w="648072"/>
                <a:gridCol w="1080120"/>
                <a:gridCol w="936104"/>
                <a:gridCol w="1080119"/>
              </a:tblGrid>
              <a:tr h="40677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주민복지관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보육시설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인천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23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29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휴먼모음T" pitchFamily="18" charset="-127"/>
                          <a:ea typeface="휴먼모음T" pitchFamily="18" charset="-127"/>
                        </a:rPr>
                        <a:t>부산</a:t>
                      </a:r>
                      <a:endParaRPr lang="ko-KR" altLang="en-US" sz="14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대구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휴먼모음T" pitchFamily="18" charset="-127"/>
                          <a:ea typeface="휴먼모음T" pitchFamily="18" charset="-127"/>
                        </a:rPr>
                        <a:t>대전</a:t>
                      </a:r>
                      <a:endParaRPr lang="ko-KR" altLang="en-US" sz="14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휴먼모음T" pitchFamily="18" charset="-127"/>
                          <a:ea typeface="휴먼모음T" pitchFamily="18" charset="-127"/>
                        </a:rPr>
                        <a:t>광주</a:t>
                      </a:r>
                      <a:endParaRPr lang="ko-KR" altLang="en-US" sz="14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33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34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휴먼모음T" pitchFamily="18" charset="-127"/>
                          <a:ea typeface="휴먼모음T" pitchFamily="18" charset="-127"/>
                        </a:rPr>
                        <a:t>울산</a:t>
                      </a:r>
                      <a:endParaRPr lang="ko-KR" altLang="en-US" sz="14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휴먼모음T" pitchFamily="18" charset="-127"/>
                          <a:ea typeface="휴먼모음T" pitchFamily="18" charset="-127"/>
                        </a:rPr>
                        <a:t>경기</a:t>
                      </a:r>
                      <a:endParaRPr lang="ko-KR" altLang="en-US" sz="140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27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228</a:t>
                      </a:r>
                    </a:p>
                  </a:txBody>
                  <a:tcPr marL="91068" marR="91068" marT="45534" marB="4553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716016" y="1556792"/>
          <a:ext cx="3744417" cy="4323620"/>
        </p:xfrm>
        <a:graphic>
          <a:graphicData uri="http://schemas.openxmlformats.org/drawingml/2006/table">
            <a:tbl>
              <a:tblPr/>
              <a:tblGrid>
                <a:gridCol w="648072"/>
                <a:gridCol w="1080120"/>
                <a:gridCol w="936104"/>
                <a:gridCol w="1080121"/>
              </a:tblGrid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주민복지관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보육시설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강원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28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31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충남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44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충북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35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36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경북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32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38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38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41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전남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30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제주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총계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551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82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633</a:t>
                      </a:r>
                    </a:p>
                  </a:txBody>
                  <a:tcPr marL="90985" marR="90985" marT="45493" marB="4549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4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LH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가 지은 공공임대주택 내 복리시설 현황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부도공공임대주택</a:t>
            </a:r>
            <a:r>
              <a:rPr kumimoji="0" lang="ko-KR" alt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현황</a:t>
            </a:r>
            <a:r>
              <a:rPr kumimoji="0" lang="en-US" altLang="ko-KR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(2005~2012.8)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11560" y="1988840"/>
          <a:ext cx="8064899" cy="2088232"/>
        </p:xfrm>
        <a:graphic>
          <a:graphicData uri="http://schemas.openxmlformats.org/drawingml/2006/table">
            <a:tbl>
              <a:tblPr/>
              <a:tblGrid>
                <a:gridCol w="949013"/>
                <a:gridCol w="968178"/>
                <a:gridCol w="919752"/>
                <a:gridCol w="822900"/>
                <a:gridCol w="822900"/>
                <a:gridCol w="871326"/>
                <a:gridCol w="871326"/>
                <a:gridCol w="871326"/>
                <a:gridCol w="968178"/>
              </a:tblGrid>
              <a:tr h="8890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구분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2005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2006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2009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1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2012.8</a:t>
                      </a:r>
                      <a:r>
                        <a:rPr lang="ko-KR" altLang="en-US" sz="1600" kern="0" spc="-11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월말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사업장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390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313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236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214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116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7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32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세대수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62,607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65,558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46,748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42,034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28,586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19,221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9,071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3,704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422108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자료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]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국민은행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16288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1400" dirty="0" smtClean="0">
                <a:latin typeface="휴먼명조" pitchFamily="2" charset="-127"/>
                <a:ea typeface="휴먼명조" pitchFamily="2" charset="-127"/>
              </a:rPr>
              <a:t>단위</a:t>
            </a:r>
            <a:r>
              <a:rPr lang="en-US" altLang="ko-KR" sz="1400" dirty="0" smtClean="0">
                <a:latin typeface="휴먼명조" pitchFamily="2" charset="-127"/>
                <a:ea typeface="휴먼명조" pitchFamily="2" charset="-127"/>
              </a:rPr>
              <a:t>: </a:t>
            </a:r>
            <a:r>
              <a:rPr lang="ko-KR" altLang="en-US" sz="1400" dirty="0" smtClean="0">
                <a:latin typeface="휴먼명조" pitchFamily="2" charset="-127"/>
                <a:ea typeface="휴먼명조" pitchFamily="2" charset="-127"/>
              </a:rPr>
              <a:t>개</a:t>
            </a:r>
            <a:r>
              <a:rPr lang="en-US" altLang="ko-KR" sz="1400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1400" dirty="0" smtClean="0">
                <a:latin typeface="휴먼명조" pitchFamily="2" charset="-127"/>
                <a:ea typeface="휴먼명조" pitchFamily="2" charset="-127"/>
              </a:rPr>
              <a:t>호</a:t>
            </a:r>
            <a:r>
              <a:rPr lang="en-US" altLang="ko-KR" sz="1400" dirty="0" smtClean="0">
                <a:latin typeface="휴먼명조" pitchFamily="2" charset="-127"/>
                <a:ea typeface="휴먼명조" pitchFamily="2" charset="-127"/>
              </a:rPr>
              <a:t>)</a:t>
            </a:r>
            <a:endParaRPr lang="ko-KR" altLang="en-US" sz="1400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797152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2005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부도사업장 현황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당좌부도사업장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2006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~ 2012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부도 등 사업장 현황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당좌부도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, 6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개월 이상 연체사업장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 2012</a:t>
            </a:r>
            <a:r>
              <a:rPr lang="ko-KR" altLang="en-US" sz="1400" dirty="0" smtClean="0">
                <a:latin typeface="휴먼모음T" pitchFamily="18" charset="-127"/>
                <a:ea typeface="휴먼모음T" pitchFamily="18" charset="-127"/>
              </a:rPr>
              <a:t>년 보증가입 제외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009" name="_x26614640" descr="EMB000017dc69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7888663" cy="4032448"/>
          </a:xfrm>
          <a:prstGeom prst="rect">
            <a:avLst/>
          </a:prstGeom>
          <a:noFill/>
        </p:spPr>
      </p:pic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공동주택의 공정한 관리를 위한 주택법의 기대와 현실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827584" y="4437112"/>
            <a:ext cx="7560840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수도권 규제완화의 영향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26876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수도권 생산성의 지속적 하락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827584" y="1844824"/>
          <a:ext cx="7560840" cy="1504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수도권  총 요소 생산성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비수도권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93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1992 ~ 1998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0.15%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0.39%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1999 ~ 2007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1.7%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충청권 </a:t>
                      </a:r>
                      <a:r>
                        <a:rPr lang="en-US" altLang="ko-KR" dirty="0" smtClean="0"/>
                        <a:t>2.96%</a:t>
                      </a:r>
                    </a:p>
                    <a:p>
                      <a:pPr algn="ctr" latinLnBrk="1"/>
                      <a:r>
                        <a:rPr lang="ko-KR" altLang="en-US" dirty="0" err="1" smtClean="0"/>
                        <a:t>대전권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2.45%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5576" y="335699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자료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지식경제부 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(2009. 9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월 발표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38610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수도권의 국제 경쟁력 저하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4509120"/>
            <a:ext cx="7200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▷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OECD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도시경쟁력 조사연구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(2006)</a:t>
            </a:r>
          </a:p>
          <a:p>
            <a:endParaRPr lang="en-US" altLang="ko-KR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  </a:t>
            </a:r>
            <a:r>
              <a:rPr lang="ko-KR" altLang="en-US" b="1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세계 </a:t>
            </a:r>
            <a:r>
              <a:rPr lang="en-US" altLang="ko-KR" b="1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78</a:t>
            </a:r>
            <a:r>
              <a:rPr lang="ko-KR" altLang="en-US" b="1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개 대도시권 중 한국 수도권 </a:t>
            </a:r>
            <a:r>
              <a:rPr lang="en-US" altLang="ko-KR" b="1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68</a:t>
            </a:r>
            <a:r>
              <a:rPr lang="ko-KR" altLang="en-US" b="1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위</a:t>
            </a:r>
            <a:endParaRPr lang="en-US" altLang="ko-KR" b="1" dirty="0" smtClean="0">
              <a:solidFill>
                <a:srgbClr val="FF0000"/>
              </a:solidFill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  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집적의 불경제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수도권 과밀 혼잡비용 등의 문제 증대</a:t>
            </a:r>
            <a:endParaRPr lang="en-US" altLang="ko-KR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* 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런던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파리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일본의 경우 인구 집중도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 12~27%, 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한국 수도권 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49% </a:t>
            </a:r>
            <a:endParaRPr lang="ko-KR" altLang="en-US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1115616" y="5301208"/>
            <a:ext cx="144016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1115616" y="5733256"/>
            <a:ext cx="144016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2"/>
          <p:cNvGrpSpPr/>
          <p:nvPr/>
        </p:nvGrpSpPr>
        <p:grpSpPr>
          <a:xfrm>
            <a:off x="5580112" y="2132856"/>
            <a:ext cx="432048" cy="1160839"/>
            <a:chOff x="5580112" y="2132856"/>
            <a:chExt cx="432048" cy="1160839"/>
          </a:xfrm>
        </p:grpSpPr>
        <p:sp>
          <p:nvSpPr>
            <p:cNvPr id="21" name="TextBox 20"/>
            <p:cNvSpPr txBox="1"/>
            <p:nvPr/>
          </p:nvSpPr>
          <p:spPr>
            <a:xfrm>
              <a:off x="5580112" y="213285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/>
                <a:t>＜</a:t>
              </a:r>
              <a:endParaRPr lang="ko-KR" altLang="en-US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0112" y="270892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/>
                <a:t>＜</a:t>
              </a:r>
              <a:endParaRPr lang="ko-KR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8424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수도권      충청권 이전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기업수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3059832" y="692696"/>
            <a:ext cx="504056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내용 개체 틀 1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74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아래쪽 화살표 14"/>
          <p:cNvSpPr/>
          <p:nvPr/>
        </p:nvSpPr>
        <p:spPr>
          <a:xfrm rot="18103472">
            <a:off x="6259117" y="637451"/>
            <a:ext cx="288032" cy="4716798"/>
          </a:xfrm>
          <a:prstGeom prst="downArrow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aphicFrame>
        <p:nvGraphicFramePr>
          <p:cNvPr id="5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33839297"/>
              </p:ext>
            </p:extLst>
          </p:nvPr>
        </p:nvGraphicFramePr>
        <p:xfrm>
          <a:off x="827584" y="1412776"/>
          <a:ext cx="7408863" cy="438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9621"/>
                <a:gridCol w="2469621"/>
                <a:gridCol w="2469621"/>
              </a:tblGrid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기관명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2010</a:t>
                      </a:r>
                      <a:r>
                        <a:rPr lang="ko-KR" altLang="en-US" dirty="0" smtClean="0"/>
                        <a:t>년 부채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2011</a:t>
                      </a:r>
                      <a:r>
                        <a:rPr lang="ko-KR" altLang="en-US" dirty="0" smtClean="0"/>
                        <a:t>년 부채</a:t>
                      </a:r>
                      <a:endParaRPr lang="ko-KR" altLang="en-US" dirty="0"/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C00000"/>
                          </a:solidFill>
                        </a:rPr>
                        <a:t>한국토지주택공사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121.5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130.6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한국전력공사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72.2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82.6</a:t>
                      </a:r>
                      <a:endParaRPr lang="ko-KR" altLang="en-US" dirty="0"/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예금보험공사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27.2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40.4</a:t>
                      </a:r>
                      <a:endParaRPr lang="ko-KR" altLang="en-US" dirty="0"/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한국가스공사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27.9</a:t>
                      </a:r>
                      <a:endParaRPr lang="ko-KR" altLang="en-US" dirty="0"/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C00000"/>
                          </a:solidFill>
                        </a:rPr>
                        <a:t>한국도로공사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23.7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24.6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한국석유공사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20.8</a:t>
                      </a:r>
                      <a:endParaRPr lang="ko-KR" altLang="en-US" dirty="0"/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C00000"/>
                          </a:solidFill>
                        </a:rPr>
                        <a:t>한국철도시설공단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14.0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15.6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중소기업진흥공단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15.1</a:t>
                      </a:r>
                      <a:endParaRPr lang="ko-KR" altLang="en-US" dirty="0"/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C00000"/>
                          </a:solidFill>
                        </a:rPr>
                        <a:t>한국철도공사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13.5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C00000"/>
                          </a:solidFill>
                        </a:rPr>
                        <a:t>한국수자원공사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8.0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12.6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333.1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383.7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0432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정부부처 산하부채규모 산하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 기관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0432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복지예산 및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SOC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예산 추이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6142128" descr="EMB000017dc69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8317404" cy="4752528"/>
          </a:xfrm>
          <a:prstGeom prst="rect">
            <a:avLst/>
          </a:prstGeom>
          <a:noFill/>
        </p:spPr>
      </p:pic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8424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금강하구의 난립된 국책시설들로 환경오염 심각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각 지역별 외국인토지보유현황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39552" y="1268760"/>
          <a:ext cx="7920878" cy="45365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2"/>
                <a:gridCol w="1080120"/>
                <a:gridCol w="1080120"/>
                <a:gridCol w="1224136"/>
                <a:gridCol w="1296144"/>
                <a:gridCol w="1152128"/>
                <a:gridCol w="1152128"/>
              </a:tblGrid>
              <a:tr h="38259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시도별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/>
                        <a:t>필지수</a:t>
                      </a:r>
                      <a:endParaRPr lang="ko-KR" altLang="en-US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면적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금액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8259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3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계</a:t>
                      </a:r>
                      <a:endParaRPr lang="en-US" altLang="ko-KR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40,998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80,284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210,354,465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226,919,193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28,915,714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30,955,533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  <a:tr h="473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서울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13,246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22,216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2,910,171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2,552,925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8,595,624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9,709,655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  <a:tr h="473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부산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1,814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2,705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4,845,292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5,191,369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1,397,295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2,521,012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  <a:tr h="473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대구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967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1,440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1,494,640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1,751,805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644,246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579,765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  <a:tr h="473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인천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2,275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2,614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6,660,469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4,691,965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2,197,138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2,251,613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  <a:tr h="473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광주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323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606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3,290,514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3,412,164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494,177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382,926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  <a:tr h="466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대전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825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1,111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1,414,238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819,047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446,431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441,351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  <a:tr h="466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울산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361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1,137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6,785,493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5,670,970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1,061,792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latin typeface="휴먼명조" pitchFamily="2" charset="-127"/>
                          <a:ea typeface="휴먼명조" pitchFamily="2" charset="-127"/>
                        </a:rPr>
                        <a:t>1,009,536</a:t>
                      </a:r>
                      <a:endParaRPr lang="ko-KR" altLang="en-US" sz="160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395536" y="1196752"/>
          <a:ext cx="8352928" cy="46368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38436"/>
                <a:gridCol w="1509836"/>
                <a:gridCol w="1252022"/>
                <a:gridCol w="1556290"/>
                <a:gridCol w="3096344"/>
              </a:tblGrid>
              <a:tr h="8046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atin typeface="+mn-ea"/>
                          <a:ea typeface="+mn-ea"/>
                        </a:rPr>
                        <a:t>지 구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atin typeface="+mn-ea"/>
                          <a:ea typeface="+mn-ea"/>
                        </a:rPr>
                        <a:t>면적</a:t>
                      </a:r>
                      <a:r>
                        <a:rPr lang="en-US" altLang="ko-KR" sz="1050" b="1" kern="0" spc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b="1" kern="0" spc="0" dirty="0">
                          <a:latin typeface="+mn-ea"/>
                          <a:ea typeface="+mn-ea"/>
                        </a:rPr>
                        <a:t>천㎡</a:t>
                      </a:r>
                      <a:r>
                        <a:rPr lang="en-US" altLang="ko-KR" sz="1050" b="1" kern="0" spc="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atin typeface="+mn-ea"/>
                          <a:ea typeface="+mn-ea"/>
                        </a:rPr>
                        <a:t>건설호수</a:t>
                      </a:r>
                      <a:r>
                        <a:rPr lang="en-US" altLang="ko-KR" sz="1050" b="1" kern="0" spc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b="1" kern="0" spc="0" dirty="0"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050" b="1" kern="0" spc="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atin typeface="+mn-ea"/>
                          <a:ea typeface="+mn-ea"/>
                        </a:rPr>
                        <a:t>추정사업비</a:t>
                      </a:r>
                      <a:r>
                        <a:rPr lang="en-US" altLang="ko-KR" sz="1050" b="1" kern="0" spc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b="1" kern="0" spc="0" dirty="0" err="1">
                          <a:latin typeface="+mn-ea"/>
                          <a:ea typeface="+mn-ea"/>
                        </a:rPr>
                        <a:t>억원</a:t>
                      </a:r>
                      <a:r>
                        <a:rPr lang="en-US" altLang="ko-KR" sz="1050" b="1" kern="0" spc="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atin typeface="+mn-ea"/>
                          <a:ea typeface="+mn-ea"/>
                        </a:rPr>
                        <a:t>진행단계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</a:tr>
              <a:tr h="11395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atin typeface="+mn-ea"/>
                          <a:ea typeface="+mn-ea"/>
                        </a:rPr>
                        <a:t>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17,559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54,336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108,800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  <a:tr h="14590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atin typeface="+mn-ea"/>
                          <a:ea typeface="+mn-ea"/>
                        </a:rPr>
                        <a:t>세교</a:t>
                      </a:r>
                      <a:r>
                        <a:rPr lang="en-US" altLang="ko-KR" sz="1800" b="1" kern="0" spc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latin typeface="휴먼명조" pitchFamily="2" charset="-127"/>
                          <a:ea typeface="휴먼명조" pitchFamily="2" charset="-127"/>
                        </a:rPr>
                        <a:t>5,086(100%)</a:t>
                      </a:r>
                      <a:endParaRPr lang="en-US" sz="18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22,669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48,349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‘</a:t>
                      </a:r>
                      <a:r>
                        <a:rPr lang="en-US" altLang="ko-KR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09.09 </a:t>
                      </a: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개발계획 승인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‘</a:t>
                      </a:r>
                      <a:r>
                        <a:rPr lang="en-US" altLang="ko-KR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11.05 </a:t>
                      </a: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사업취소고시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  <a:tr h="12335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latin typeface="+mn-ea"/>
                          <a:ea typeface="+mn-ea"/>
                        </a:rPr>
                        <a:t>탕정</a:t>
                      </a:r>
                      <a:r>
                        <a:rPr lang="en-US" altLang="ko-KR" sz="1800" b="1" kern="0" spc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latin typeface="휴먼명조" pitchFamily="2" charset="-127"/>
                          <a:ea typeface="휴먼명조" pitchFamily="2" charset="-127"/>
                        </a:rPr>
                        <a:t>12,473(100%)</a:t>
                      </a:r>
                      <a:endParaRPr lang="en-US" sz="18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31,667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latin typeface="휴먼명조" pitchFamily="2" charset="-127"/>
                          <a:ea typeface="휴먼명조" pitchFamily="2" charset="-127"/>
                        </a:rPr>
                        <a:t>60,451</a:t>
                      </a:r>
                      <a:endParaRPr lang="en-US" sz="18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‘</a:t>
                      </a:r>
                      <a:r>
                        <a:rPr lang="en-US" altLang="ko-KR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09.12 </a:t>
                      </a: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실시계획 승인</a:t>
                      </a:r>
                    </a:p>
                    <a:p>
                      <a:pPr marL="0" marR="0" indent="-51181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‘</a:t>
                      </a:r>
                      <a:r>
                        <a:rPr lang="en-US" altLang="ko-KR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11.06 </a:t>
                      </a: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사업취소고시</a:t>
                      </a:r>
                      <a:r>
                        <a:rPr lang="en-US" altLang="ko-KR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(2</a:t>
                      </a:r>
                      <a:r>
                        <a:rPr lang="ko-KR" altLang="en-US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단계</a:t>
                      </a:r>
                      <a:r>
                        <a:rPr lang="en-US" altLang="ko-KR" sz="1800" kern="0" spc="0" dirty="0"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제목 2"/>
          <p:cNvSpPr txBox="1">
            <a:spLocks/>
          </p:cNvSpPr>
          <p:nvPr/>
        </p:nvSpPr>
        <p:spPr>
          <a:xfrm>
            <a:off x="467544" y="188640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사업취소 신도시 현황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5"/>
          <p:cNvGrpSpPr/>
          <p:nvPr/>
        </p:nvGrpSpPr>
        <p:grpSpPr>
          <a:xfrm>
            <a:off x="6588224" y="6453336"/>
            <a:ext cx="2448693" cy="307777"/>
            <a:chOff x="6588224" y="6453336"/>
            <a:chExt cx="2448693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160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6198792" descr="DRW000017dc69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6336704" cy="4613545"/>
          </a:xfrm>
          <a:prstGeom prst="rect">
            <a:avLst/>
          </a:prstGeom>
          <a:noFill/>
        </p:spPr>
      </p:pic>
      <p:sp>
        <p:nvSpPr>
          <p:cNvPr id="10" name="제목 2"/>
          <p:cNvSpPr txBox="1">
            <a:spLocks/>
          </p:cNvSpPr>
          <p:nvPr/>
        </p:nvSpPr>
        <p:spPr>
          <a:xfrm>
            <a:off x="467544" y="188640"/>
            <a:ext cx="8229600" cy="85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err="1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사업취소된</a:t>
            </a:r>
            <a:r>
              <a:rPr lang="ko-KR" altLang="en-US" sz="36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lang="ko-KR" altLang="en-US" sz="3600" dirty="0" err="1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탕정신도시</a:t>
            </a:r>
            <a:r>
              <a:rPr lang="ko-KR" altLang="en-US" sz="360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 위치도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6588224" y="6453336"/>
            <a:ext cx="2555775" cy="307777"/>
            <a:chOff x="6588224" y="6453336"/>
            <a:chExt cx="2555775" cy="307777"/>
          </a:xfrm>
        </p:grpSpPr>
        <p:pic>
          <p:nvPicPr>
            <p:cNvPr id="8" name="내용 개체 틀 8" descr="NA_Logo copy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6453336"/>
              <a:ext cx="312321" cy="30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876256" y="6453336"/>
              <a:ext cx="22677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kumimoji="0" lang="ko-KR" altLang="en-US" sz="1400" dirty="0">
                  <a:latin typeface="HY울릉도B" pitchFamily="18" charset="-127"/>
                  <a:ea typeface="HY울릉도B" pitchFamily="18" charset="-127"/>
                </a:rPr>
                <a:t>국회의원 이명수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(</a:t>
              </a:r>
              <a:r>
                <a:rPr kumimoji="0" lang="ko-KR" altLang="en-US" sz="1100" dirty="0">
                  <a:latin typeface="HY울릉도B" pitchFamily="18" charset="-127"/>
                  <a:ea typeface="HY울릉도B" pitchFamily="18" charset="-127"/>
                </a:rPr>
                <a:t>충남 아산</a:t>
              </a:r>
              <a:r>
                <a:rPr kumimoji="0" lang="en-US" altLang="ko-KR" sz="1100" dirty="0">
                  <a:latin typeface="HY울릉도B" pitchFamily="18" charset="-127"/>
                  <a:ea typeface="HY울릉도B" pitchFamily="18" charset="-127"/>
                </a:rPr>
                <a:t>)</a:t>
              </a:r>
              <a:endParaRPr kumimoji="0" lang="ko-KR" altLang="en-US" sz="1100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1" name="제목 2"/>
          <p:cNvSpPr txBox="1">
            <a:spLocks/>
          </p:cNvSpPr>
          <p:nvPr/>
        </p:nvSpPr>
        <p:spPr>
          <a:xfrm>
            <a:off x="467544" y="188640"/>
            <a:ext cx="8229600" cy="85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인구감소시대 대비 도시정비사업 문제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62880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장래인구추계에 의한 지역별 인구변화율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23528" y="2060848"/>
          <a:ext cx="8640955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51813"/>
                <a:gridCol w="508294"/>
              </a:tblGrid>
              <a:tr h="5259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시도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전국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부산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대구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인천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광주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대전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울산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경기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강원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충북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충남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전북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전남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경북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경남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제주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  <a:tr h="482141">
                <a:tc>
                  <a:txBody>
                    <a:bodyPr/>
                    <a:lstStyle/>
                    <a:p>
                      <a:r>
                        <a:rPr lang="ko-KR" altLang="en-US" sz="1100" spc="-15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증감율</a:t>
                      </a:r>
                      <a:endParaRPr lang="ko-KR" altLang="en-US" sz="2800" spc="-15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0.9%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-1.1%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-11.5%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-9.9%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6.2%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-5.8%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0.6%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-6.2%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7.7%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3%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8.1%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10.4%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-1.5%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-2.8%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-3.3%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-0.8%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-0.3%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520" y="364502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지역별 주택보급률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23528" y="4077072"/>
          <a:ext cx="8640956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80053"/>
                <a:gridCol w="496188"/>
                <a:gridCol w="508292"/>
                <a:gridCol w="435681"/>
              </a:tblGrid>
              <a:tr h="5259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시도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전국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서울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부산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대구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인천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광주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대전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울산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경기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강원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충북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충남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전북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전남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경북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경남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dirty="0" smtClean="0">
                          <a:latin typeface="휴먼모음T" pitchFamily="18" charset="-127"/>
                          <a:ea typeface="휴먼모음T" pitchFamily="18" charset="-127"/>
                        </a:rPr>
                        <a:t>제주</a:t>
                      </a:r>
                      <a:endParaRPr lang="ko-KR" altLang="en-US" sz="12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</a:tr>
              <a:tr h="482141">
                <a:tc>
                  <a:txBody>
                    <a:bodyPr/>
                    <a:lstStyle/>
                    <a:p>
                      <a:r>
                        <a:rPr lang="ko-KR" altLang="en-US" sz="1100" spc="-150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보급율</a:t>
                      </a:r>
                      <a:endParaRPr lang="ko-KR" altLang="en-US" sz="2800" spc="-15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102.3%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97.1%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100.8%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102.6%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103.4%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102.8%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102.4%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104.7%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99.6%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107.1%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107.8%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108.5%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109%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107.9%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109.5%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104.9%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spc="-150" dirty="0" smtClean="0">
                          <a:latin typeface="휴먼명조" pitchFamily="2" charset="-127"/>
                          <a:ea typeface="휴먼명조" pitchFamily="2" charset="-127"/>
                        </a:rPr>
                        <a:t>99.9%</a:t>
                      </a:r>
                      <a:endParaRPr lang="ko-KR" altLang="en-US" sz="1050" spc="-150" dirty="0"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137</TotalTime>
  <Words>834</Words>
  <Application>Microsoft Office PowerPoint</Application>
  <PresentationFormat>화면 슬라이드 쇼(4:3)</PresentationFormat>
  <Paragraphs>396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GreenWave_BusPresentation</vt:lpstr>
      <vt:lpstr>Custom Design</vt:lpstr>
      <vt:lpstr>2012년도 국토해양부 국정감사</vt:lpstr>
      <vt:lpstr>수도권      충청권 이전 기업수</vt:lpstr>
      <vt:lpstr>정부부처 산하부채규모 산하 10개 기관</vt:lpstr>
      <vt:lpstr>복지예산 및 SOC예산 추이</vt:lpstr>
      <vt:lpstr>금강하구의 난립된 국책시설들로 환경오염 심각</vt:lpstr>
      <vt:lpstr>각 지역별 외국인토지보유현황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USER</cp:lastModifiedBy>
  <cp:revision>48</cp:revision>
  <dcterms:created xsi:type="dcterms:W3CDTF">2012-07-05T05:30:17Z</dcterms:created>
  <dcterms:modified xsi:type="dcterms:W3CDTF">2012-10-22T12:36:01Z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