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257" r:id="rId4"/>
    <p:sldId id="279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2" r:id="rId19"/>
    <p:sldId id="274" r:id="rId20"/>
    <p:sldId id="292" r:id="rId21"/>
    <p:sldId id="293" r:id="rId22"/>
    <p:sldId id="294" r:id="rId23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>
      <p:cViewPr varScale="1">
        <p:scale>
          <a:sx n="103" d="100"/>
          <a:sy n="103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80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2915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6010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800" spc="-150" dirty="0" smtClean="0">
                <a:solidFill>
                  <a:schemeClr val="accent2">
                    <a:lumMod val="50000"/>
                  </a:schemeClr>
                </a:solidFill>
                <a:ea typeface="HY동녘M" pitchFamily="18" charset="-127"/>
              </a:rPr>
              <a:t>충청남도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 </a:t>
            </a:r>
            <a:r>
              <a:rPr lang="ko-KR" altLang="en-US" sz="4800" spc="-150" dirty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1933575"/>
            <a:ext cx="727233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3600" b="1" kern="0" dirty="0" smtClean="0">
                <a:latin typeface="HY헤드라인M" pitchFamily="18" charset="-127"/>
                <a:ea typeface="HY헤드라인M" pitchFamily="18" charset="-127"/>
              </a:rPr>
              <a:t>행복한 변화</a:t>
            </a:r>
            <a:r>
              <a:rPr lang="en-US" altLang="ko-KR" sz="36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b="1" kern="0" dirty="0" smtClean="0">
                <a:latin typeface="HY헤드라인M" pitchFamily="18" charset="-127"/>
                <a:ea typeface="HY헤드라인M" pitchFamily="18" charset="-127"/>
              </a:rPr>
              <a:t>새로운 충남</a:t>
            </a:r>
            <a:r>
              <a:rPr lang="en-US" altLang="ko-KR" sz="3600" b="1" kern="0" dirty="0" smtClean="0">
                <a:latin typeface="HY헤드라인M" pitchFamily="18" charset="-127"/>
                <a:ea typeface="HY헤드라인M" pitchFamily="18" charset="-127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chemeClr val="accent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충청남도</a:t>
            </a:r>
            <a:endParaRPr lang="en-US" altLang="ko-KR" sz="3600" b="1" kern="0" dirty="0" smtClean="0">
              <a:solidFill>
                <a:schemeClr val="accent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600" b="1" kern="0" dirty="0" smtClean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4400" b="1" kern="0" dirty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8049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근본적인 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용수원 부족 및 급수시설 </a:t>
            </a:r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노후 개선 시급</a:t>
            </a:r>
            <a:endParaRPr lang="ko-KR" altLang="en-US" sz="2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상수도 보급률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82.4%(11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년기준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전국 평균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(95.3%)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에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못미쳐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정수시설 개수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日시설용량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189,750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㎥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전국 하위 수준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내구연한 경과 상수도관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1,543km(16.3%)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전국 하위 수준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상수도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누수량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백만 ㎥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누수율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15.2%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전국 평균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10.8%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908720"/>
            <a:ext cx="8496944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157897320" descr="EMB0000022439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4924425" cy="273208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2771800" y="2852936"/>
            <a:ext cx="3454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6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금강권역 가뭄 </a:t>
            </a:r>
            <a:r>
              <a:rPr lang="ko-KR" altLang="en-US" sz="1600" dirty="0" err="1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빈도별</a:t>
            </a:r>
            <a:r>
              <a:rPr lang="ko-KR" altLang="en-US" sz="16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 물 부족량 </a:t>
            </a:r>
            <a:r>
              <a:rPr lang="en-US" altLang="ko-KR" sz="16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79712" y="59492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/>
            <a:r>
              <a:rPr lang="en-US" altLang="ko-KR" sz="1050" dirty="0" smtClean="0">
                <a:latin typeface="HY견고딕" pitchFamily="18" charset="-127"/>
                <a:ea typeface="HY견고딕" pitchFamily="18" charset="-127"/>
              </a:rPr>
              <a:t>※ </a:t>
            </a:r>
            <a:r>
              <a:rPr lang="ko-KR" altLang="en-US" sz="1050" dirty="0" smtClean="0">
                <a:latin typeface="HY견고딕" pitchFamily="18" charset="-127"/>
                <a:ea typeface="HY견고딕" pitchFamily="18" charset="-127"/>
              </a:rPr>
              <a:t>자료 </a:t>
            </a:r>
            <a:r>
              <a:rPr lang="en-US" altLang="ko-KR" sz="105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050" dirty="0" err="1" smtClean="0">
                <a:latin typeface="HY견고딕" pitchFamily="18" charset="-127"/>
                <a:ea typeface="HY견고딕" pitchFamily="18" charset="-127"/>
              </a:rPr>
              <a:t>국토해양부</a:t>
            </a:r>
            <a:r>
              <a:rPr lang="ko-KR" altLang="en-US" sz="1050" dirty="0" smtClean="0">
                <a:latin typeface="HY견고딕" pitchFamily="18" charset="-127"/>
                <a:ea typeface="HY견고딕" pitchFamily="18" charset="-127"/>
              </a:rPr>
              <a:t> ‘수자원장기종합계획’</a:t>
            </a:r>
            <a:r>
              <a:rPr lang="en-US" altLang="ko-KR" sz="1050" dirty="0" smtClean="0">
                <a:latin typeface="HY견고딕" pitchFamily="18" charset="-127"/>
                <a:ea typeface="HY견고딕" pitchFamily="18" charset="-127"/>
              </a:rPr>
              <a:t>(2011. 12.)</a:t>
            </a:r>
            <a:endParaRPr lang="ko-KR" altLang="en-US" sz="10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755576" y="638597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52174" y="63093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상수도 복지 격차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보편적 복지차원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에서 용수원 확보 등 주력해야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1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116632"/>
            <a:ext cx="8568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충남 시</a:t>
            </a:r>
            <a:r>
              <a:rPr lang="en-US" altLang="ko-KR" sz="26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군</a:t>
            </a: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間 </a:t>
            </a:r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상수도복지 격차 해소 시급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039" y="921787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상수도 보급률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청양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63%·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64%·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태안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65%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 불과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市단위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90%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취수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정수시설 기본조차 미비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논산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·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계룡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부여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홍성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태안군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누수율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부여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예산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서천 지역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30%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넘어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충남 평균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누수율의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배 이상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95031" y="849778"/>
            <a:ext cx="8712968" cy="1931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160" y="3344594"/>
            <a:ext cx="45721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4075144" y="2912546"/>
            <a:ext cx="4824536" cy="273630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39695" y="5896348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광역 상수도 확장 및 상수도관 </a:t>
            </a:r>
            <a:r>
              <a:rPr lang="ko-KR" altLang="en-US" sz="22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누수율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저감 위한 대책 촉</a:t>
            </a:r>
            <a:r>
              <a:rPr lang="ko-KR" altLang="en-US" sz="2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진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567687" y="596835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20" y="2912546"/>
            <a:ext cx="3733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6976" y="6370820"/>
            <a:ext cx="370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내포신도시 용수공급대책은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1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충남 항만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이용 현황과 발전 방안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424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충남지역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울산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전남에 이어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국내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위의 수출입 물동량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반출입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전국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항만 중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당진항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평택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전국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대산항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위 화물처리량 기록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충남도내 항만 정보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화주 및 기업의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67%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홍보 미흡으로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잘 몰라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95536" y="1052736"/>
            <a:ext cx="820891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8245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충남지역 항만 활성화 위한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인센티브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항로개발 등 대책 마련 촉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진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504056" y="623731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1" name="_x162506808" descr="EMB0000022439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3024336" cy="3255312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3" name="_x157010160" descr="EMB0000022439b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3683361" cy="3231526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2708920"/>
            <a:ext cx="3384376" cy="331236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83968" y="2708920"/>
            <a:ext cx="3888432" cy="331236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310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당진항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당진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0152" y="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대 산 항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84984"/>
            <a:ext cx="478802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435597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72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663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주택 복지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차원의 정책 추진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008" y="1081665"/>
            <a:ext cx="892899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충남 인구 및 가구의 특성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종전과 다른 양상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세 이상 고령인구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14.8%,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전국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11%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보다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3.8%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높아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70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세 이상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가구원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비율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충남은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25%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상회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도시지역은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20-30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 젊은 연령의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인 가구 비율이 높고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농촌지역은 고령가구의 비율이 전국 평균 상회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인구 감소 또는 정체하는 중소도시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다른 지역에 비해 단독주택 비율 높은 상황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정책 방향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고령계층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인 가구 등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다양한 수요자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맞춤식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시책 필요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무주택 저소득층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신혼부부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대학생 기숙사 임대주택사업에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LH,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지자체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참여유도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농촌빈집 관리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중소도시 주택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리모델링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재건축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재개발 지원 등 다양한 방식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도입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주민참여 하에 추진 등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4331" y="836712"/>
            <a:ext cx="8928992" cy="5760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45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도서 벽지주민 대중교통 및 생활편의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개</a:t>
            </a:r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농어촌 인구의 감소 및 고령화의 심화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자가용 이용자의 증가 등이 원인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대중교통 운행회수의 감소와 서비스수준 저하 등 악순환의 반복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95536" y="836712"/>
            <a:ext cx="8208912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570191" cy="38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3568" y="63813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벽오지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교통권 확보 및 고령화 시대에 대비한 대중교통위주 대책 강화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683568" y="645333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619672" y="198884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충남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수요응답형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대중교통체계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(DRT)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연구용역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619672" y="2348880"/>
            <a:ext cx="5688632" cy="39604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878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충청남도 건설업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위축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속에 건설업체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부실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심화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7992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건설업체 수는 증가 추세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’09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4,037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→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’11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4,149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세종시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건설시장 참여도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저조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로 건설업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위축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민간건설 경기의 회복 지연과 수익성 악화로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980728"/>
            <a:ext cx="8496944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22515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509763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3635896" y="3284984"/>
            <a:ext cx="4608512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63888" y="2564904"/>
            <a:ext cx="5184576" cy="316835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5877272"/>
            <a:ext cx="8676456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충남도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지역의무도급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49%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이상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하도급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50%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이상이 지켜지도록 적극 권장해야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정부 발주 건설공사의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최저가 낙찰제 대상공사 확대 계획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유보돼야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179512" y="602128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179512" y="645333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지구온난화 등 이상기후 대비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지방차원 종합대책 서둘러야</a:t>
            </a:r>
            <a:endParaRPr lang="en-US" altLang="ko-KR" sz="24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1124744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지난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전국 풍수해 연평균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피해액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555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침수면적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ha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재난 발생으로 인한 산사태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침수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토석류 발생 등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차 피해 가중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정부의 대책과 연계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시험 및 방재기준 재정립 등 관련 문제 조기 대응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95536" y="1052736"/>
            <a:ext cx="8352928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852936"/>
            <a:ext cx="397598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60212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기후변화 추세에 적극대응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풍수해 저감 등 종합대책 만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94939" y="614410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유해 화학 물질 관리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대책 강화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충남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유독물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등록 업체 현황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526" y="1484784"/>
          <a:ext cx="849694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729"/>
                <a:gridCol w="1182184"/>
                <a:gridCol w="1182184"/>
                <a:gridCol w="1182184"/>
                <a:gridCol w="1182184"/>
                <a:gridCol w="1076634"/>
                <a:gridCol w="121385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제조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판매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사용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운반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보관저장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등록업체수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294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33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95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138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취급량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6,363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2,621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843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2,543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335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0.1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564904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등록대상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불산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황산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질산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err="1" smtClean="0">
                <a:latin typeface="맑은 고딕" pitchFamily="50" charset="-127"/>
                <a:ea typeface="맑은 고딕" pitchFamily="50" charset="-127"/>
              </a:rPr>
              <a:t>염화수소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 등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646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종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연간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120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톤 이상 취급자</a:t>
            </a:r>
            <a:endParaRPr lang="ko-KR" alt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관리 및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사고 대응 체계 정비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573016"/>
            <a:ext cx="82089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* 2007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년 황산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탄화수소 유출사고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하천 수질 오염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 2011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년 염산 유출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①  제조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판매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사용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운반 등 관련 업체 정례 점검 강화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업체별 따로 관리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②  사고대비 위기 대응 행동 매뉴얼 정비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  <a:buAutoNum type="circleNumDbPlain" startAt="3"/>
            </a:pP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유해물질별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방제정보 업데이트 및 방제장비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확보대책 추진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  <a:buAutoNum type="circleNumDbPlain" startAt="4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소방서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지자체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보건환경연구원 등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차 피해 예방대책 마련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⑤  업체 신규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입지時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신중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사업장 자체 대응능력 검증 등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23528" y="3068960"/>
            <a:ext cx="8496944" cy="3384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540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‘긴급 점검’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충남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전국 최대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불산가스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생산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제조지역 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98072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불산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플루오르화수소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)’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화학전에 사용하는 신경독가스의 일종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구미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불산가스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누출사고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“사전 대응매뉴얼도 없었다”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*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막대한 피해 규모 파악조차 못해 → 특별재난지역 선포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전국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업체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생산규모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79,202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톤 → 충남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업체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38,084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(48%)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차지</a:t>
            </a: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*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울산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업체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 21,042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(27%),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구미 포함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업체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·14,441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톤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(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18%)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順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908720"/>
            <a:ext cx="8712968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79512" y="4149080"/>
          <a:ext cx="8712970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792088"/>
                <a:gridCol w="820892"/>
                <a:gridCol w="871297"/>
                <a:gridCol w="871297"/>
                <a:gridCol w="871297"/>
                <a:gridCol w="871297"/>
                <a:gridCol w="871297"/>
                <a:gridCol w="87129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대구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울산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경기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충북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충남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전북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경북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휴먼명조" pitchFamily="2" charset="-127"/>
                          <a:ea typeface="휴먼명조" pitchFamily="2" charset="-127"/>
                        </a:rPr>
                        <a:t>취급업체현황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endParaRPr lang="ko-KR" altLang="en-US" sz="1800" b="1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7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휴먼명조" pitchFamily="2" charset="-127"/>
                          <a:ea typeface="휴먼명조" pitchFamily="2" charset="-127"/>
                        </a:rPr>
                        <a:t>생산규모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779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21,042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(27%)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472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182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97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휴먼명조" pitchFamily="2" charset="-127"/>
                          <a:ea typeface="휴먼명조" pitchFamily="2" charset="-127"/>
                        </a:rPr>
                        <a:t>38,084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latin typeface="휴먼명조" pitchFamily="2" charset="-127"/>
                          <a:ea typeface="휴먼명조" pitchFamily="2" charset="-127"/>
                        </a:rPr>
                        <a:t>(48%)</a:t>
                      </a:r>
                      <a:endParaRPr lang="ko-KR" altLang="en-US" sz="1800" b="1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4,195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14,441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(18%)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79,292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78904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전국 광역시도별 불산 제조공장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생산규모 현황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43608" y="602128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철저한 사전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사후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관리규정 강화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및 유사시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대응매뉴얼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갖춰야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611560" y="609329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충남도청 원활한 이전 위한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국비지원 타당성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정부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’08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지원특별법 제정으로 도청이전의 원인 제공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국회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전남도청 이전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신축비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전액사례와 동일한 지원 필요성 지속 제기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현 청사를 국가에서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문화재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지정 → 매각 통한 재원확보 어려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움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395536" y="1052736"/>
            <a:ext cx="8208912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2195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2195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270892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移轉 충남도청 청사진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373216"/>
            <a:ext cx="79208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본 위원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도청이전 특별법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발의 중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차질 없도록 노력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국회예산정책처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총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1,649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지원 타당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의견과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행안부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및 경북 동의한대로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’13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정부안에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미반영된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국비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135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지원  필요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95536" y="551723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95536" y="594928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942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563888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1416"/>
            <a:ext cx="428396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01416"/>
            <a:ext cx="486003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5712"/>
            <a:ext cx="42839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65712"/>
            <a:ext cx="48600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323528" y="548680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구미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불산가스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누출사고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피해현장 실태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충남도 청사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신축 추진 현황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83568" y="980728"/>
            <a:ext cx="78488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부지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140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연건축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104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지상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→ 정부에서 정한 지방청사 면적기준 이하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+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에너지 효율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등급 인증 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현재 공정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90%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2012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월 우선 이전 예정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충남도 공무원 주거 안정대책 및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이사비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교통비 지원 등 필요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(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세종시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이전 사례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39552" y="980727"/>
            <a:ext cx="7920880" cy="2169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554" name="Picture 2" descr="http://postfiles2.naver.net/20120928_1/asanpride_1348823306891VpkNH_JPEG/DSC_3058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63498"/>
            <a:ext cx="3600400" cy="2055225"/>
          </a:xfrm>
          <a:prstGeom prst="rect">
            <a:avLst/>
          </a:prstGeom>
          <a:noFill/>
        </p:spPr>
      </p:pic>
      <p:pic>
        <p:nvPicPr>
          <p:cNvPr id="23556" name="Picture 4" descr="http://postfiles1.naver.net/20120928_272/asanpride_1348823307118XnJqU_JPEG/DSC_3060.JP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63498"/>
            <a:ext cx="3600400" cy="2055225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11560" y="5877272"/>
          <a:ext cx="7848872" cy="778716"/>
        </p:xfrm>
        <a:graphic>
          <a:graphicData uri="http://schemas.openxmlformats.org/drawingml/2006/table">
            <a:tbl>
              <a:tblPr/>
              <a:tblGrid>
                <a:gridCol w="3189010"/>
                <a:gridCol w="2329931"/>
                <a:gridCol w="2329931"/>
              </a:tblGrid>
              <a:tr h="3525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국회예산정책처안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26" marR="64726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 지원액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3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B)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26" marR="64726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액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3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A-B)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26" marR="64726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25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1,649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26" marR="64726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1,514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26" marR="64726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135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26" marR="64726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467544" y="5445224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총사업비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3,277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공사비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2,327,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부지비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등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950)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中 국비지원 현황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0670" y="326349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충남도청 신축현장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6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76" y="135582"/>
            <a:ext cx="8496944" cy="5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내포신도시 진입도로</a:t>
            </a:r>
            <a:r>
              <a:rPr lang="en-US" altLang="ko-KR" sz="22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현 공정 </a:t>
            </a:r>
            <a:r>
              <a:rPr lang="en-US" altLang="ko-KR" sz="2200" dirty="0" smtClean="0">
                <a:latin typeface="HY헤드라인M" pitchFamily="18" charset="-127"/>
                <a:ea typeface="HY헤드라인M" pitchFamily="18" charset="-127"/>
              </a:rPr>
              <a:t>40% 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→ </a:t>
            </a:r>
            <a:r>
              <a:rPr lang="ko-KR" altLang="en-US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국비예산 추가 확보 </a:t>
            </a:r>
            <a:r>
              <a:rPr lang="en-US" altLang="ko-KR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시급</a:t>
            </a:r>
            <a:r>
              <a:rPr lang="en-US" altLang="ko-KR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993405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예산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수덕사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IC 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당진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~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대전간 고속도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~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도청 이전 신도시간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8.4km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KDI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예비타당성 결과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2016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日 교통량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9,370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 예측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현재 국가지원 지방도 및 산업단지 진입도로 이상의 기능 수행 예상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년까지 도청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교육청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경찰청 등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기관 이전계획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신도시 조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성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차질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전남도는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노선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3,721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전액 국비로 개설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국도대체 우회도로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수도권 전철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아산신창역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~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홍성까지 우선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추후 보령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서천 연장 촉진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43508" y="921396"/>
            <a:ext cx="8856984" cy="2657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77072"/>
            <a:ext cx="5295900" cy="266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36418" y="368870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충남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내포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신도시 진입도로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4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도청이전에 따른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홍성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예산읍지역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공동화 문제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096344" cy="36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98072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충남도청 이전 따른 「신도시 발전기대 」 對 「공동화 우려」 걱정 교차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전남도청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남악신도시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이전 광주거주자의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30%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목포와 무안 입주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908720"/>
            <a:ext cx="842493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616530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내포신도시와 함께 홍성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예산 동반성장 위한 연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계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개발방안 마련 시급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23528" y="62373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54526"/>
            <a:ext cx="4787331" cy="369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98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도청이전에 따른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충남 서남부권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균형발전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문제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87849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도청이전으로 인한 서남부지역의 소외감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박탈감 예상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년말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제조업체수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천안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2,003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업체 對 청양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56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업체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35.8 : 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편차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대전시 및 세종시의 생활권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경제권 등 영향력 가속화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7504" y="1052736"/>
            <a:ext cx="8856984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429570" cy="329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61653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개발축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변화 따른 서남부권 발전 지원 대책 마련 시급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539552" y="630932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0" y="2556230"/>
            <a:ext cx="4017436" cy="345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23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652" y="62031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미래 중장기 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SOC 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사업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촉진</a:t>
            </a:r>
            <a:endParaRPr lang="en-US" altLang="ko-KR" sz="32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충남지역의 중요성에 비추어 관련 사업 추진 미흡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107" y="1844823"/>
            <a:ext cx="87129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현황 및 문제점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철도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장항성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개량화 조기 마무리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서해선 신설 등 추진 중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고속도로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서해안고속도로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경부고속도로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당진 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고속철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등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국도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국지도 확장 등 다수 사업 진행 중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정부차원의 건설의지 부족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정치권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비협조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등으로 추진 지체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촉진 대책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지방차원의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SOC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사업구상 및 전문가 「용역」 추진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타당성 사전 확보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-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가능한한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기재부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예비타당성조사기관 등 활용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정부의 각종 중장기 발전사업에 적극 반영토록 정책적 노력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야와 지역을 넘어 정치권의 지속적인 뒷받침과 지원확보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7504" y="1700808"/>
            <a:ext cx="8784976" cy="49508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602255" y="3632626"/>
            <a:ext cx="2708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923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sz="2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호남고속철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남공주역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신설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따른 연계도로 확충</a:t>
            </a:r>
            <a:endParaRPr lang="ko-KR" altLang="en-US" sz="2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738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역사건립과 연계한 도로망 구축사업 시행 위한 지원근거 無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연결도로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노선 개설에 따른 대규모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(4,000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사업비 소요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83568" y="980728"/>
            <a:ext cx="777686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968552" cy="30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2276872"/>
            <a:ext cx="36376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58924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인근도시와의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접근성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강화와 광역교통망 구축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KTX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남공주역사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신축 위한 재정지원 건의 등 대책 촉진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67544" y="573325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37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멀고도 긴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”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백제문화권 복원과 정비사업 촉진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335" y="836712"/>
            <a:ext cx="8060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백제문화단지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개발사업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20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계획으로 일부 준공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후속사업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부여 역사문화도시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조성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2030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년까지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계획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추진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부여 古都보조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2020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년까지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추진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부여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익산 포함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역사유적지구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 – 2015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세계유산 등재 추진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00327" y="836712"/>
            <a:ext cx="8280920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590921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저평가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된 백제문화유산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문화재복원 넘어서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新문화창조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계기돼야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323528" y="598121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06" y="2736246"/>
            <a:ext cx="5576317" cy="29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13242"/>
            <a:ext cx="344360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타원 11"/>
          <p:cNvSpPr/>
          <p:nvPr/>
        </p:nvSpPr>
        <p:spPr>
          <a:xfrm>
            <a:off x="2969458" y="3401645"/>
            <a:ext cx="1063425" cy="9361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4029544" y="4067719"/>
            <a:ext cx="1224136" cy="5400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52919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백제문화단지 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335" y="6381328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백제문화포럼 활성화 국제화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백제문양 현대적 계승 등 소프트웨어 측면 강화 필요</a:t>
            </a:r>
            <a:endParaRPr lang="ko-KR" altLang="en-US" sz="16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1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647</TotalTime>
  <Words>1554</Words>
  <Application>Microsoft Office PowerPoint</Application>
  <PresentationFormat>화면 슬라이드 쇼(4:3)</PresentationFormat>
  <Paragraphs>202</Paragraphs>
  <Slides>20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2" baseType="lpstr">
      <vt:lpstr>GreenWave_BusPresentation</vt:lpstr>
      <vt:lpstr>Custom Design</vt:lpstr>
      <vt:lpstr>2012년도 충청남도 국정감사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lastModifiedBy>USER</cp:lastModifiedBy>
  <cp:revision>85</cp:revision>
  <dcterms:created xsi:type="dcterms:W3CDTF">2012-07-05T05:30:17Z</dcterms:created>
  <dcterms:modified xsi:type="dcterms:W3CDTF">2012-10-18T14:19:16Z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