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35"/>
  </p:notesMasterIdLst>
  <p:handoutMasterIdLst>
    <p:handoutMasterId r:id="rId36"/>
  </p:handoutMasterIdLst>
  <p:sldIdLst>
    <p:sldId id="257" r:id="rId4"/>
    <p:sldId id="299" r:id="rId5"/>
    <p:sldId id="259" r:id="rId6"/>
    <p:sldId id="258" r:id="rId7"/>
    <p:sldId id="289" r:id="rId8"/>
    <p:sldId id="290" r:id="rId9"/>
    <p:sldId id="291" r:id="rId10"/>
    <p:sldId id="260" r:id="rId11"/>
    <p:sldId id="262" r:id="rId12"/>
    <p:sldId id="264" r:id="rId13"/>
    <p:sldId id="265" r:id="rId14"/>
    <p:sldId id="292" r:id="rId15"/>
    <p:sldId id="293" r:id="rId16"/>
    <p:sldId id="294" r:id="rId17"/>
    <p:sldId id="295" r:id="rId18"/>
    <p:sldId id="296" r:id="rId19"/>
    <p:sldId id="266" r:id="rId20"/>
    <p:sldId id="267" r:id="rId21"/>
    <p:sldId id="269" r:id="rId22"/>
    <p:sldId id="270" r:id="rId23"/>
    <p:sldId id="271" r:id="rId24"/>
    <p:sldId id="275" r:id="rId25"/>
    <p:sldId id="276" r:id="rId26"/>
    <p:sldId id="277" r:id="rId27"/>
    <p:sldId id="278" r:id="rId28"/>
    <p:sldId id="280" r:id="rId29"/>
    <p:sldId id="279" r:id="rId30"/>
    <p:sldId id="281" r:id="rId31"/>
    <p:sldId id="282" r:id="rId32"/>
    <p:sldId id="283" r:id="rId33"/>
    <p:sldId id="29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660"/>
  </p:normalViewPr>
  <p:slideViewPr>
    <p:cSldViewPr>
      <p:cViewPr varScale="1">
        <p:scale>
          <a:sx n="68" d="100"/>
          <a:sy n="68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81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5F1C7-F6F0-4D2C-9301-6D3C1C7A0F6C}" type="datetimeFigureOut">
              <a:rPr lang="ko-KR" altLang="en-US" smtClean="0"/>
              <a:pPr/>
              <a:t>2012-10-12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0E6E7-C5EE-4BCD-831B-E6097A3567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37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8054975" y="0"/>
            <a:ext cx="1089025" cy="26631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rot="10800000">
            <a:off x="0" y="4520045"/>
            <a:ext cx="2057400" cy="2337955"/>
            <a:chOff x="7467600" y="0"/>
            <a:chExt cx="1676400" cy="1905000"/>
          </a:xfrm>
        </p:grpSpPr>
        <p:sp>
          <p:nvSpPr>
            <p:cNvPr id="16" name="Teardrop 15"/>
            <p:cNvSpPr/>
            <p:nvPr userDrawn="1"/>
          </p:nvSpPr>
          <p:spPr>
            <a:xfrm>
              <a:off x="7620000" y="381000"/>
              <a:ext cx="1524000" cy="1524000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 userDrawn="1"/>
          </p:nvSpPr>
          <p:spPr>
            <a:xfrm>
              <a:off x="7467600" y="0"/>
              <a:ext cx="1143000" cy="1143000"/>
            </a:xfrm>
            <a:prstGeom prst="teardrop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 userDrawn="1"/>
          </p:nvSpPr>
          <p:spPr>
            <a:xfrm>
              <a:off x="7772400" y="0"/>
              <a:ext cx="1371600" cy="13716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6781801" y="3975905"/>
            <a:ext cx="2033178" cy="2590798"/>
            <a:chOff x="5123427" y="2586247"/>
            <a:chExt cx="3113140" cy="3966952"/>
          </a:xfrm>
        </p:grpSpPr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123427" y="2633869"/>
              <a:ext cx="1201172" cy="3890755"/>
            </a:xfrm>
            <a:custGeom>
              <a:avLst/>
              <a:gdLst/>
              <a:ahLst/>
              <a:cxnLst>
                <a:cxn ang="0">
                  <a:pos x="272" y="264"/>
                </a:cxn>
                <a:cxn ang="0">
                  <a:pos x="256" y="324"/>
                </a:cxn>
                <a:cxn ang="0">
                  <a:pos x="252" y="382"/>
                </a:cxn>
                <a:cxn ang="0">
                  <a:pos x="248" y="446"/>
                </a:cxn>
                <a:cxn ang="0">
                  <a:pos x="254" y="478"/>
                </a:cxn>
                <a:cxn ang="0">
                  <a:pos x="254" y="530"/>
                </a:cxn>
                <a:cxn ang="0">
                  <a:pos x="234" y="606"/>
                </a:cxn>
                <a:cxn ang="0">
                  <a:pos x="208" y="746"/>
                </a:cxn>
                <a:cxn ang="0">
                  <a:pos x="206" y="814"/>
                </a:cxn>
                <a:cxn ang="0">
                  <a:pos x="198" y="830"/>
                </a:cxn>
                <a:cxn ang="0">
                  <a:pos x="208" y="844"/>
                </a:cxn>
                <a:cxn ang="0">
                  <a:pos x="240" y="860"/>
                </a:cxn>
                <a:cxn ang="0">
                  <a:pos x="240" y="876"/>
                </a:cxn>
                <a:cxn ang="0">
                  <a:pos x="234" y="882"/>
                </a:cxn>
                <a:cxn ang="0">
                  <a:pos x="212" y="888"/>
                </a:cxn>
                <a:cxn ang="0">
                  <a:pos x="194" y="882"/>
                </a:cxn>
                <a:cxn ang="0">
                  <a:pos x="164" y="872"/>
                </a:cxn>
                <a:cxn ang="0">
                  <a:pos x="152" y="884"/>
                </a:cxn>
                <a:cxn ang="0">
                  <a:pos x="120" y="894"/>
                </a:cxn>
                <a:cxn ang="0">
                  <a:pos x="92" y="886"/>
                </a:cxn>
                <a:cxn ang="0">
                  <a:pos x="86" y="880"/>
                </a:cxn>
                <a:cxn ang="0">
                  <a:pos x="84" y="852"/>
                </a:cxn>
                <a:cxn ang="0">
                  <a:pos x="70" y="842"/>
                </a:cxn>
                <a:cxn ang="0">
                  <a:pos x="72" y="814"/>
                </a:cxn>
                <a:cxn ang="0">
                  <a:pos x="60" y="766"/>
                </a:cxn>
                <a:cxn ang="0">
                  <a:pos x="52" y="694"/>
                </a:cxn>
                <a:cxn ang="0">
                  <a:pos x="50" y="626"/>
                </a:cxn>
                <a:cxn ang="0">
                  <a:pos x="50" y="500"/>
                </a:cxn>
                <a:cxn ang="0">
                  <a:pos x="42" y="432"/>
                </a:cxn>
                <a:cxn ang="0">
                  <a:pos x="36" y="422"/>
                </a:cxn>
                <a:cxn ang="0">
                  <a:pos x="42" y="414"/>
                </a:cxn>
                <a:cxn ang="0">
                  <a:pos x="36" y="406"/>
                </a:cxn>
                <a:cxn ang="0">
                  <a:pos x="24" y="392"/>
                </a:cxn>
                <a:cxn ang="0">
                  <a:pos x="12" y="366"/>
                </a:cxn>
                <a:cxn ang="0">
                  <a:pos x="4" y="338"/>
                </a:cxn>
                <a:cxn ang="0">
                  <a:pos x="4" y="272"/>
                </a:cxn>
                <a:cxn ang="0">
                  <a:pos x="30" y="186"/>
                </a:cxn>
                <a:cxn ang="0">
                  <a:pos x="66" y="142"/>
                </a:cxn>
                <a:cxn ang="0">
                  <a:pos x="114" y="128"/>
                </a:cxn>
                <a:cxn ang="0">
                  <a:pos x="128" y="126"/>
                </a:cxn>
                <a:cxn ang="0">
                  <a:pos x="142" y="128"/>
                </a:cxn>
                <a:cxn ang="0">
                  <a:pos x="152" y="100"/>
                </a:cxn>
                <a:cxn ang="0">
                  <a:pos x="146" y="88"/>
                </a:cxn>
                <a:cxn ang="0">
                  <a:pos x="146" y="72"/>
                </a:cxn>
                <a:cxn ang="0">
                  <a:pos x="152" y="60"/>
                </a:cxn>
                <a:cxn ang="0">
                  <a:pos x="144" y="42"/>
                </a:cxn>
                <a:cxn ang="0">
                  <a:pos x="146" y="34"/>
                </a:cxn>
                <a:cxn ang="0">
                  <a:pos x="168" y="8"/>
                </a:cxn>
                <a:cxn ang="0">
                  <a:pos x="186" y="4"/>
                </a:cxn>
                <a:cxn ang="0">
                  <a:pos x="192" y="2"/>
                </a:cxn>
                <a:cxn ang="0">
                  <a:pos x="220" y="6"/>
                </a:cxn>
                <a:cxn ang="0">
                  <a:pos x="232" y="16"/>
                </a:cxn>
                <a:cxn ang="0">
                  <a:pos x="248" y="38"/>
                </a:cxn>
                <a:cxn ang="0">
                  <a:pos x="250" y="64"/>
                </a:cxn>
                <a:cxn ang="0">
                  <a:pos x="240" y="70"/>
                </a:cxn>
                <a:cxn ang="0">
                  <a:pos x="232" y="88"/>
                </a:cxn>
                <a:cxn ang="0">
                  <a:pos x="214" y="128"/>
                </a:cxn>
                <a:cxn ang="0">
                  <a:pos x="220" y="150"/>
                </a:cxn>
                <a:cxn ang="0">
                  <a:pos x="256" y="172"/>
                </a:cxn>
                <a:cxn ang="0">
                  <a:pos x="276" y="216"/>
                </a:cxn>
              </a:cxnLst>
              <a:rect l="0" t="0" r="r" b="b"/>
              <a:pathLst>
                <a:path w="276" h="894">
                  <a:moveTo>
                    <a:pt x="276" y="216"/>
                  </a:moveTo>
                  <a:lnTo>
                    <a:pt x="276" y="216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52" y="346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2" y="406"/>
                  </a:lnTo>
                  <a:lnTo>
                    <a:pt x="252" y="426"/>
                  </a:lnTo>
                  <a:lnTo>
                    <a:pt x="248" y="446"/>
                  </a:lnTo>
                  <a:lnTo>
                    <a:pt x="248" y="446"/>
                  </a:lnTo>
                  <a:lnTo>
                    <a:pt x="254" y="478"/>
                  </a:lnTo>
                  <a:lnTo>
                    <a:pt x="254" y="478"/>
                  </a:lnTo>
                  <a:lnTo>
                    <a:pt x="256" y="506"/>
                  </a:lnTo>
                  <a:lnTo>
                    <a:pt x="254" y="530"/>
                  </a:lnTo>
                  <a:lnTo>
                    <a:pt x="254" y="530"/>
                  </a:lnTo>
                  <a:lnTo>
                    <a:pt x="240" y="584"/>
                  </a:lnTo>
                  <a:lnTo>
                    <a:pt x="240" y="584"/>
                  </a:lnTo>
                  <a:lnTo>
                    <a:pt x="234" y="606"/>
                  </a:lnTo>
                  <a:lnTo>
                    <a:pt x="224" y="658"/>
                  </a:lnTo>
                  <a:lnTo>
                    <a:pt x="224" y="658"/>
                  </a:lnTo>
                  <a:lnTo>
                    <a:pt x="208" y="746"/>
                  </a:lnTo>
                  <a:lnTo>
                    <a:pt x="208" y="746"/>
                  </a:lnTo>
                  <a:lnTo>
                    <a:pt x="206" y="772"/>
                  </a:lnTo>
                  <a:lnTo>
                    <a:pt x="206" y="814"/>
                  </a:lnTo>
                  <a:lnTo>
                    <a:pt x="196" y="822"/>
                  </a:lnTo>
                  <a:lnTo>
                    <a:pt x="196" y="822"/>
                  </a:lnTo>
                  <a:lnTo>
                    <a:pt x="198" y="830"/>
                  </a:lnTo>
                  <a:lnTo>
                    <a:pt x="200" y="836"/>
                  </a:lnTo>
                  <a:lnTo>
                    <a:pt x="200" y="836"/>
                  </a:lnTo>
                  <a:lnTo>
                    <a:pt x="208" y="844"/>
                  </a:lnTo>
                  <a:lnTo>
                    <a:pt x="218" y="852"/>
                  </a:lnTo>
                  <a:lnTo>
                    <a:pt x="218" y="852"/>
                  </a:lnTo>
                  <a:lnTo>
                    <a:pt x="240" y="860"/>
                  </a:lnTo>
                  <a:lnTo>
                    <a:pt x="240" y="860"/>
                  </a:lnTo>
                  <a:lnTo>
                    <a:pt x="242" y="868"/>
                  </a:lnTo>
                  <a:lnTo>
                    <a:pt x="240" y="876"/>
                  </a:lnTo>
                  <a:lnTo>
                    <a:pt x="240" y="876"/>
                  </a:lnTo>
                  <a:lnTo>
                    <a:pt x="238" y="880"/>
                  </a:lnTo>
                  <a:lnTo>
                    <a:pt x="234" y="882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12" y="888"/>
                  </a:lnTo>
                  <a:lnTo>
                    <a:pt x="204" y="886"/>
                  </a:lnTo>
                  <a:lnTo>
                    <a:pt x="204" y="886"/>
                  </a:lnTo>
                  <a:lnTo>
                    <a:pt x="194" y="882"/>
                  </a:lnTo>
                  <a:lnTo>
                    <a:pt x="184" y="880"/>
                  </a:lnTo>
                  <a:lnTo>
                    <a:pt x="184" y="880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52" y="870"/>
                  </a:lnTo>
                  <a:lnTo>
                    <a:pt x="152" y="884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20" y="894"/>
                  </a:lnTo>
                  <a:lnTo>
                    <a:pt x="120" y="894"/>
                  </a:lnTo>
                  <a:lnTo>
                    <a:pt x="108" y="892"/>
                  </a:lnTo>
                  <a:lnTo>
                    <a:pt x="92" y="886"/>
                  </a:lnTo>
                  <a:lnTo>
                    <a:pt x="92" y="886"/>
                  </a:lnTo>
                  <a:lnTo>
                    <a:pt x="88" y="884"/>
                  </a:lnTo>
                  <a:lnTo>
                    <a:pt x="86" y="880"/>
                  </a:lnTo>
                  <a:lnTo>
                    <a:pt x="84" y="874"/>
                  </a:lnTo>
                  <a:lnTo>
                    <a:pt x="84" y="866"/>
                  </a:lnTo>
                  <a:lnTo>
                    <a:pt x="84" y="852"/>
                  </a:lnTo>
                  <a:lnTo>
                    <a:pt x="84" y="852"/>
                  </a:lnTo>
                  <a:lnTo>
                    <a:pt x="74" y="848"/>
                  </a:lnTo>
                  <a:lnTo>
                    <a:pt x="70" y="842"/>
                  </a:lnTo>
                  <a:lnTo>
                    <a:pt x="70" y="842"/>
                  </a:lnTo>
                  <a:lnTo>
                    <a:pt x="72" y="838"/>
                  </a:lnTo>
                  <a:lnTo>
                    <a:pt x="72" y="814"/>
                  </a:lnTo>
                  <a:lnTo>
                    <a:pt x="72" y="814"/>
                  </a:lnTo>
                  <a:lnTo>
                    <a:pt x="60" y="766"/>
                  </a:lnTo>
                  <a:lnTo>
                    <a:pt x="60" y="766"/>
                  </a:lnTo>
                  <a:lnTo>
                    <a:pt x="56" y="754"/>
                  </a:lnTo>
                  <a:lnTo>
                    <a:pt x="54" y="738"/>
                  </a:lnTo>
                  <a:lnTo>
                    <a:pt x="52" y="694"/>
                  </a:lnTo>
                  <a:lnTo>
                    <a:pt x="52" y="694"/>
                  </a:lnTo>
                  <a:lnTo>
                    <a:pt x="50" y="626"/>
                  </a:lnTo>
                  <a:lnTo>
                    <a:pt x="50" y="626"/>
                  </a:lnTo>
                  <a:lnTo>
                    <a:pt x="50" y="538"/>
                  </a:lnTo>
                  <a:lnTo>
                    <a:pt x="50" y="538"/>
                  </a:lnTo>
                  <a:lnTo>
                    <a:pt x="50" y="500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38" y="424"/>
                  </a:lnTo>
                  <a:lnTo>
                    <a:pt x="36" y="422"/>
                  </a:lnTo>
                  <a:lnTo>
                    <a:pt x="38" y="418"/>
                  </a:lnTo>
                  <a:lnTo>
                    <a:pt x="38" y="418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0" y="410"/>
                  </a:lnTo>
                  <a:lnTo>
                    <a:pt x="36" y="406"/>
                  </a:lnTo>
                  <a:lnTo>
                    <a:pt x="36" y="406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18" y="382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4" y="338"/>
                  </a:lnTo>
                  <a:lnTo>
                    <a:pt x="0" y="32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30" y="186"/>
                  </a:lnTo>
                  <a:lnTo>
                    <a:pt x="40" y="168"/>
                  </a:lnTo>
                  <a:lnTo>
                    <a:pt x="52" y="154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6" y="13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20" y="126"/>
                  </a:lnTo>
                  <a:lnTo>
                    <a:pt x="128" y="126"/>
                  </a:lnTo>
                  <a:lnTo>
                    <a:pt x="134" y="126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2" y="100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7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46" y="5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6" y="3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78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6" y="8"/>
                  </a:lnTo>
                  <a:lnTo>
                    <a:pt x="232" y="16"/>
                  </a:lnTo>
                  <a:lnTo>
                    <a:pt x="240" y="26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50" y="48"/>
                  </a:lnTo>
                  <a:lnTo>
                    <a:pt x="252" y="56"/>
                  </a:lnTo>
                  <a:lnTo>
                    <a:pt x="250" y="64"/>
                  </a:lnTo>
                  <a:lnTo>
                    <a:pt x="244" y="68"/>
                  </a:lnTo>
                  <a:lnTo>
                    <a:pt x="244" y="68"/>
                  </a:lnTo>
                  <a:lnTo>
                    <a:pt x="240" y="70"/>
                  </a:lnTo>
                  <a:lnTo>
                    <a:pt x="238" y="72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32" y="98"/>
                  </a:lnTo>
                  <a:lnTo>
                    <a:pt x="230" y="110"/>
                  </a:lnTo>
                  <a:lnTo>
                    <a:pt x="214" y="128"/>
                  </a:lnTo>
                  <a:lnTo>
                    <a:pt x="214" y="128"/>
                  </a:lnTo>
                  <a:lnTo>
                    <a:pt x="208" y="140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72" y="192"/>
                  </a:lnTo>
                  <a:lnTo>
                    <a:pt x="272" y="192"/>
                  </a:lnTo>
                  <a:lnTo>
                    <a:pt x="276" y="216"/>
                  </a:lnTo>
                  <a:lnTo>
                    <a:pt x="276" y="2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705599" y="2586247"/>
              <a:ext cx="1096722" cy="3890753"/>
            </a:xfrm>
            <a:custGeom>
              <a:avLst/>
              <a:gdLst/>
              <a:ahLst/>
              <a:cxnLst>
                <a:cxn ang="0">
                  <a:pos x="252" y="290"/>
                </a:cxn>
                <a:cxn ang="0">
                  <a:pos x="236" y="342"/>
                </a:cxn>
                <a:cxn ang="0">
                  <a:pos x="230" y="392"/>
                </a:cxn>
                <a:cxn ang="0">
                  <a:pos x="232" y="444"/>
                </a:cxn>
                <a:cxn ang="0">
                  <a:pos x="232" y="484"/>
                </a:cxn>
                <a:cxn ang="0">
                  <a:pos x="216" y="588"/>
                </a:cxn>
                <a:cxn ang="0">
                  <a:pos x="212" y="646"/>
                </a:cxn>
                <a:cxn ang="0">
                  <a:pos x="220" y="722"/>
                </a:cxn>
                <a:cxn ang="0">
                  <a:pos x="222" y="794"/>
                </a:cxn>
                <a:cxn ang="0">
                  <a:pos x="212" y="836"/>
                </a:cxn>
                <a:cxn ang="0">
                  <a:pos x="222" y="866"/>
                </a:cxn>
                <a:cxn ang="0">
                  <a:pos x="220" y="888"/>
                </a:cxn>
                <a:cxn ang="0">
                  <a:pos x="208" y="894"/>
                </a:cxn>
                <a:cxn ang="0">
                  <a:pos x="182" y="890"/>
                </a:cxn>
                <a:cxn ang="0">
                  <a:pos x="176" y="850"/>
                </a:cxn>
                <a:cxn ang="0">
                  <a:pos x="158" y="828"/>
                </a:cxn>
                <a:cxn ang="0">
                  <a:pos x="154" y="728"/>
                </a:cxn>
                <a:cxn ang="0">
                  <a:pos x="150" y="706"/>
                </a:cxn>
                <a:cxn ang="0">
                  <a:pos x="120" y="540"/>
                </a:cxn>
                <a:cxn ang="0">
                  <a:pos x="108" y="686"/>
                </a:cxn>
                <a:cxn ang="0">
                  <a:pos x="108" y="820"/>
                </a:cxn>
                <a:cxn ang="0">
                  <a:pos x="80" y="866"/>
                </a:cxn>
                <a:cxn ang="0">
                  <a:pos x="66" y="882"/>
                </a:cxn>
                <a:cxn ang="0">
                  <a:pos x="22" y="884"/>
                </a:cxn>
                <a:cxn ang="0">
                  <a:pos x="12" y="878"/>
                </a:cxn>
                <a:cxn ang="0">
                  <a:pos x="26" y="862"/>
                </a:cxn>
                <a:cxn ang="0">
                  <a:pos x="50" y="810"/>
                </a:cxn>
                <a:cxn ang="0">
                  <a:pos x="48" y="778"/>
                </a:cxn>
                <a:cxn ang="0">
                  <a:pos x="52" y="734"/>
                </a:cxn>
                <a:cxn ang="0">
                  <a:pos x="48" y="712"/>
                </a:cxn>
                <a:cxn ang="0">
                  <a:pos x="52" y="628"/>
                </a:cxn>
                <a:cxn ang="0">
                  <a:pos x="46" y="598"/>
                </a:cxn>
                <a:cxn ang="0">
                  <a:pos x="22" y="478"/>
                </a:cxn>
                <a:cxn ang="0">
                  <a:pos x="22" y="358"/>
                </a:cxn>
                <a:cxn ang="0">
                  <a:pos x="0" y="276"/>
                </a:cxn>
                <a:cxn ang="0">
                  <a:pos x="4" y="244"/>
                </a:cxn>
                <a:cxn ang="0">
                  <a:pos x="18" y="198"/>
                </a:cxn>
                <a:cxn ang="0">
                  <a:pos x="22" y="166"/>
                </a:cxn>
                <a:cxn ang="0">
                  <a:pos x="34" y="152"/>
                </a:cxn>
                <a:cxn ang="0">
                  <a:pos x="68" y="142"/>
                </a:cxn>
                <a:cxn ang="0">
                  <a:pos x="100" y="124"/>
                </a:cxn>
                <a:cxn ang="0">
                  <a:pos x="104" y="92"/>
                </a:cxn>
                <a:cxn ang="0">
                  <a:pos x="100" y="78"/>
                </a:cxn>
                <a:cxn ang="0">
                  <a:pos x="94" y="48"/>
                </a:cxn>
                <a:cxn ang="0">
                  <a:pos x="106" y="12"/>
                </a:cxn>
                <a:cxn ang="0">
                  <a:pos x="134" y="0"/>
                </a:cxn>
                <a:cxn ang="0">
                  <a:pos x="156" y="4"/>
                </a:cxn>
                <a:cxn ang="0">
                  <a:pos x="172" y="14"/>
                </a:cxn>
                <a:cxn ang="0">
                  <a:pos x="178" y="26"/>
                </a:cxn>
                <a:cxn ang="0">
                  <a:pos x="174" y="48"/>
                </a:cxn>
                <a:cxn ang="0">
                  <a:pos x="172" y="76"/>
                </a:cxn>
                <a:cxn ang="0">
                  <a:pos x="166" y="110"/>
                </a:cxn>
                <a:cxn ang="0">
                  <a:pos x="182" y="128"/>
                </a:cxn>
                <a:cxn ang="0">
                  <a:pos x="216" y="148"/>
                </a:cxn>
                <a:cxn ang="0">
                  <a:pos x="244" y="166"/>
                </a:cxn>
              </a:cxnLst>
              <a:rect l="0" t="0" r="r" b="b"/>
              <a:pathLst>
                <a:path w="252" h="894">
                  <a:moveTo>
                    <a:pt x="252" y="262"/>
                  </a:moveTo>
                  <a:lnTo>
                    <a:pt x="252" y="262"/>
                  </a:lnTo>
                  <a:lnTo>
                    <a:pt x="252" y="290"/>
                  </a:lnTo>
                  <a:lnTo>
                    <a:pt x="250" y="310"/>
                  </a:lnTo>
                  <a:lnTo>
                    <a:pt x="250" y="310"/>
                  </a:lnTo>
                  <a:lnTo>
                    <a:pt x="236" y="342"/>
                  </a:lnTo>
                  <a:lnTo>
                    <a:pt x="236" y="342"/>
                  </a:lnTo>
                  <a:lnTo>
                    <a:pt x="228" y="360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2" y="444"/>
                  </a:lnTo>
                  <a:lnTo>
                    <a:pt x="232" y="444"/>
                  </a:lnTo>
                  <a:lnTo>
                    <a:pt x="234" y="456"/>
                  </a:lnTo>
                  <a:lnTo>
                    <a:pt x="238" y="478"/>
                  </a:lnTo>
                  <a:lnTo>
                    <a:pt x="232" y="484"/>
                  </a:lnTo>
                  <a:lnTo>
                    <a:pt x="222" y="490"/>
                  </a:lnTo>
                  <a:lnTo>
                    <a:pt x="222" y="490"/>
                  </a:lnTo>
                  <a:lnTo>
                    <a:pt x="216" y="588"/>
                  </a:lnTo>
                  <a:lnTo>
                    <a:pt x="216" y="588"/>
                  </a:lnTo>
                  <a:lnTo>
                    <a:pt x="212" y="646"/>
                  </a:lnTo>
                  <a:lnTo>
                    <a:pt x="212" y="646"/>
                  </a:lnTo>
                  <a:lnTo>
                    <a:pt x="218" y="694"/>
                  </a:lnTo>
                  <a:lnTo>
                    <a:pt x="220" y="722"/>
                  </a:lnTo>
                  <a:lnTo>
                    <a:pt x="220" y="722"/>
                  </a:lnTo>
                  <a:lnTo>
                    <a:pt x="222" y="770"/>
                  </a:lnTo>
                  <a:lnTo>
                    <a:pt x="222" y="794"/>
                  </a:lnTo>
                  <a:lnTo>
                    <a:pt x="222" y="794"/>
                  </a:lnTo>
                  <a:lnTo>
                    <a:pt x="224" y="828"/>
                  </a:lnTo>
                  <a:lnTo>
                    <a:pt x="212" y="836"/>
                  </a:lnTo>
                  <a:lnTo>
                    <a:pt x="212" y="836"/>
                  </a:lnTo>
                  <a:lnTo>
                    <a:pt x="220" y="856"/>
                  </a:lnTo>
                  <a:lnTo>
                    <a:pt x="220" y="856"/>
                  </a:lnTo>
                  <a:lnTo>
                    <a:pt x="222" y="866"/>
                  </a:lnTo>
                  <a:lnTo>
                    <a:pt x="222" y="884"/>
                  </a:lnTo>
                  <a:lnTo>
                    <a:pt x="222" y="884"/>
                  </a:lnTo>
                  <a:lnTo>
                    <a:pt x="220" y="888"/>
                  </a:lnTo>
                  <a:lnTo>
                    <a:pt x="218" y="892"/>
                  </a:lnTo>
                  <a:lnTo>
                    <a:pt x="214" y="892"/>
                  </a:lnTo>
                  <a:lnTo>
                    <a:pt x="208" y="894"/>
                  </a:lnTo>
                  <a:lnTo>
                    <a:pt x="208" y="894"/>
                  </a:lnTo>
                  <a:lnTo>
                    <a:pt x="196" y="892"/>
                  </a:lnTo>
                  <a:lnTo>
                    <a:pt x="182" y="890"/>
                  </a:lnTo>
                  <a:lnTo>
                    <a:pt x="182" y="890"/>
                  </a:lnTo>
                  <a:lnTo>
                    <a:pt x="176" y="876"/>
                  </a:lnTo>
                  <a:lnTo>
                    <a:pt x="176" y="850"/>
                  </a:lnTo>
                  <a:lnTo>
                    <a:pt x="176" y="850"/>
                  </a:lnTo>
                  <a:lnTo>
                    <a:pt x="174" y="836"/>
                  </a:lnTo>
                  <a:lnTo>
                    <a:pt x="158" y="828"/>
                  </a:lnTo>
                  <a:lnTo>
                    <a:pt x="158" y="746"/>
                  </a:lnTo>
                  <a:lnTo>
                    <a:pt x="158" y="746"/>
                  </a:lnTo>
                  <a:lnTo>
                    <a:pt x="154" y="728"/>
                  </a:lnTo>
                  <a:lnTo>
                    <a:pt x="154" y="728"/>
                  </a:lnTo>
                  <a:lnTo>
                    <a:pt x="150" y="706"/>
                  </a:lnTo>
                  <a:lnTo>
                    <a:pt x="150" y="706"/>
                  </a:lnTo>
                  <a:lnTo>
                    <a:pt x="146" y="648"/>
                  </a:lnTo>
                  <a:lnTo>
                    <a:pt x="134" y="586"/>
                  </a:lnTo>
                  <a:lnTo>
                    <a:pt x="120" y="540"/>
                  </a:lnTo>
                  <a:lnTo>
                    <a:pt x="108" y="652"/>
                  </a:lnTo>
                  <a:lnTo>
                    <a:pt x="108" y="652"/>
                  </a:lnTo>
                  <a:lnTo>
                    <a:pt x="108" y="686"/>
                  </a:lnTo>
                  <a:lnTo>
                    <a:pt x="108" y="686"/>
                  </a:lnTo>
                  <a:lnTo>
                    <a:pt x="106" y="768"/>
                  </a:lnTo>
                  <a:lnTo>
                    <a:pt x="108" y="820"/>
                  </a:lnTo>
                  <a:lnTo>
                    <a:pt x="100" y="830"/>
                  </a:lnTo>
                  <a:lnTo>
                    <a:pt x="100" y="860"/>
                  </a:lnTo>
                  <a:lnTo>
                    <a:pt x="80" y="866"/>
                  </a:lnTo>
                  <a:lnTo>
                    <a:pt x="70" y="86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42" y="884"/>
                  </a:lnTo>
                  <a:lnTo>
                    <a:pt x="42" y="884"/>
                  </a:lnTo>
                  <a:lnTo>
                    <a:pt x="22" y="884"/>
                  </a:lnTo>
                  <a:lnTo>
                    <a:pt x="16" y="882"/>
                  </a:lnTo>
                  <a:lnTo>
                    <a:pt x="12" y="878"/>
                  </a:lnTo>
                  <a:lnTo>
                    <a:pt x="12" y="878"/>
                  </a:lnTo>
                  <a:lnTo>
                    <a:pt x="10" y="874"/>
                  </a:lnTo>
                  <a:lnTo>
                    <a:pt x="12" y="868"/>
                  </a:lnTo>
                  <a:lnTo>
                    <a:pt x="26" y="862"/>
                  </a:lnTo>
                  <a:lnTo>
                    <a:pt x="52" y="824"/>
                  </a:lnTo>
                  <a:lnTo>
                    <a:pt x="50" y="810"/>
                  </a:lnTo>
                  <a:lnTo>
                    <a:pt x="50" y="810"/>
                  </a:lnTo>
                  <a:lnTo>
                    <a:pt x="48" y="792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8" y="754"/>
                  </a:lnTo>
                  <a:lnTo>
                    <a:pt x="48" y="754"/>
                  </a:lnTo>
                  <a:lnTo>
                    <a:pt x="52" y="734"/>
                  </a:lnTo>
                  <a:lnTo>
                    <a:pt x="52" y="734"/>
                  </a:lnTo>
                  <a:lnTo>
                    <a:pt x="48" y="712"/>
                  </a:lnTo>
                  <a:lnTo>
                    <a:pt x="48" y="712"/>
                  </a:lnTo>
                  <a:lnTo>
                    <a:pt x="48" y="684"/>
                  </a:lnTo>
                  <a:lnTo>
                    <a:pt x="48" y="684"/>
                  </a:lnTo>
                  <a:lnTo>
                    <a:pt x="52" y="628"/>
                  </a:lnTo>
                  <a:lnTo>
                    <a:pt x="52" y="628"/>
                  </a:lnTo>
                  <a:lnTo>
                    <a:pt x="48" y="614"/>
                  </a:lnTo>
                  <a:lnTo>
                    <a:pt x="46" y="598"/>
                  </a:lnTo>
                  <a:lnTo>
                    <a:pt x="46" y="598"/>
                  </a:lnTo>
                  <a:lnTo>
                    <a:pt x="40" y="484"/>
                  </a:lnTo>
                  <a:lnTo>
                    <a:pt x="22" y="478"/>
                  </a:lnTo>
                  <a:lnTo>
                    <a:pt x="28" y="372"/>
                  </a:lnTo>
                  <a:lnTo>
                    <a:pt x="22" y="358"/>
                  </a:lnTo>
                  <a:lnTo>
                    <a:pt x="22" y="35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54"/>
                  </a:lnTo>
                  <a:lnTo>
                    <a:pt x="4" y="24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40" y="148"/>
                  </a:lnTo>
                  <a:lnTo>
                    <a:pt x="46" y="146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80" y="138"/>
                  </a:lnTo>
                  <a:lnTo>
                    <a:pt x="100" y="124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48"/>
                  </a:lnTo>
                  <a:lnTo>
                    <a:pt x="94" y="42"/>
                  </a:lnTo>
                  <a:lnTo>
                    <a:pt x="100" y="2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22" y="4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6" y="0"/>
                  </a:lnTo>
                  <a:lnTo>
                    <a:pt x="156" y="4"/>
                  </a:lnTo>
                  <a:lnTo>
                    <a:pt x="164" y="8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76" y="18"/>
                  </a:lnTo>
                  <a:lnTo>
                    <a:pt x="178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8" y="98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74" y="122"/>
                  </a:lnTo>
                  <a:lnTo>
                    <a:pt x="178" y="126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96" y="138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54"/>
                  </a:lnTo>
                  <a:lnTo>
                    <a:pt x="244" y="166"/>
                  </a:lnTo>
                  <a:lnTo>
                    <a:pt x="252" y="216"/>
                  </a:lnTo>
                  <a:lnTo>
                    <a:pt x="252" y="2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 userDrawn="1"/>
          </p:nvSpPr>
          <p:spPr bwMode="auto">
            <a:xfrm>
              <a:off x="5966634" y="2908500"/>
              <a:ext cx="1541046" cy="3644699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86" y="0"/>
                </a:cxn>
                <a:cxn ang="0">
                  <a:pos x="126" y="10"/>
                </a:cxn>
                <a:cxn ang="0">
                  <a:pos x="152" y="46"/>
                </a:cxn>
                <a:cxn ang="0">
                  <a:pos x="150" y="72"/>
                </a:cxn>
                <a:cxn ang="0">
                  <a:pos x="132" y="88"/>
                </a:cxn>
                <a:cxn ang="0">
                  <a:pos x="130" y="100"/>
                </a:cxn>
                <a:cxn ang="0">
                  <a:pos x="100" y="136"/>
                </a:cxn>
                <a:cxn ang="0">
                  <a:pos x="106" y="146"/>
                </a:cxn>
                <a:cxn ang="0">
                  <a:pos x="120" y="150"/>
                </a:cxn>
                <a:cxn ang="0">
                  <a:pos x="146" y="194"/>
                </a:cxn>
                <a:cxn ang="0">
                  <a:pos x="170" y="264"/>
                </a:cxn>
                <a:cxn ang="0">
                  <a:pos x="196" y="354"/>
                </a:cxn>
                <a:cxn ang="0">
                  <a:pos x="304" y="556"/>
                </a:cxn>
                <a:cxn ang="0">
                  <a:pos x="320" y="618"/>
                </a:cxn>
                <a:cxn ang="0">
                  <a:pos x="314" y="696"/>
                </a:cxn>
                <a:cxn ang="0">
                  <a:pos x="314" y="784"/>
                </a:cxn>
                <a:cxn ang="0">
                  <a:pos x="318" y="806"/>
                </a:cxn>
                <a:cxn ang="0">
                  <a:pos x="372" y="850"/>
                </a:cxn>
                <a:cxn ang="0">
                  <a:pos x="378" y="856"/>
                </a:cxn>
                <a:cxn ang="0">
                  <a:pos x="344" y="876"/>
                </a:cxn>
                <a:cxn ang="0">
                  <a:pos x="280" y="870"/>
                </a:cxn>
                <a:cxn ang="0">
                  <a:pos x="254" y="864"/>
                </a:cxn>
                <a:cxn ang="0">
                  <a:pos x="248" y="838"/>
                </a:cxn>
                <a:cxn ang="0">
                  <a:pos x="254" y="818"/>
                </a:cxn>
                <a:cxn ang="0">
                  <a:pos x="260" y="766"/>
                </a:cxn>
                <a:cxn ang="0">
                  <a:pos x="264" y="640"/>
                </a:cxn>
                <a:cxn ang="0">
                  <a:pos x="254" y="606"/>
                </a:cxn>
                <a:cxn ang="0">
                  <a:pos x="232" y="608"/>
                </a:cxn>
                <a:cxn ang="0">
                  <a:pos x="126" y="672"/>
                </a:cxn>
                <a:cxn ang="0">
                  <a:pos x="124" y="790"/>
                </a:cxn>
                <a:cxn ang="0">
                  <a:pos x="134" y="830"/>
                </a:cxn>
                <a:cxn ang="0">
                  <a:pos x="162" y="880"/>
                </a:cxn>
                <a:cxn ang="0">
                  <a:pos x="144" y="894"/>
                </a:cxn>
                <a:cxn ang="0">
                  <a:pos x="102" y="892"/>
                </a:cxn>
                <a:cxn ang="0">
                  <a:pos x="76" y="880"/>
                </a:cxn>
                <a:cxn ang="0">
                  <a:pos x="70" y="868"/>
                </a:cxn>
                <a:cxn ang="0">
                  <a:pos x="76" y="830"/>
                </a:cxn>
                <a:cxn ang="0">
                  <a:pos x="68" y="722"/>
                </a:cxn>
                <a:cxn ang="0">
                  <a:pos x="66" y="632"/>
                </a:cxn>
                <a:cxn ang="0">
                  <a:pos x="56" y="614"/>
                </a:cxn>
                <a:cxn ang="0">
                  <a:pos x="60" y="572"/>
                </a:cxn>
                <a:cxn ang="0">
                  <a:pos x="58" y="484"/>
                </a:cxn>
                <a:cxn ang="0">
                  <a:pos x="6" y="374"/>
                </a:cxn>
                <a:cxn ang="0">
                  <a:pos x="4" y="178"/>
                </a:cxn>
                <a:cxn ang="0">
                  <a:pos x="10" y="150"/>
                </a:cxn>
                <a:cxn ang="0">
                  <a:pos x="18" y="114"/>
                </a:cxn>
                <a:cxn ang="0">
                  <a:pos x="28" y="94"/>
                </a:cxn>
                <a:cxn ang="0">
                  <a:pos x="38" y="80"/>
                </a:cxn>
                <a:cxn ang="0">
                  <a:pos x="44" y="50"/>
                </a:cxn>
                <a:cxn ang="0">
                  <a:pos x="38" y="284"/>
                </a:cxn>
                <a:cxn ang="0">
                  <a:pos x="42" y="370"/>
                </a:cxn>
                <a:cxn ang="0">
                  <a:pos x="54" y="422"/>
                </a:cxn>
                <a:cxn ang="0">
                  <a:pos x="70" y="390"/>
                </a:cxn>
                <a:cxn ang="0">
                  <a:pos x="74" y="340"/>
                </a:cxn>
                <a:cxn ang="0">
                  <a:pos x="50" y="262"/>
                </a:cxn>
                <a:cxn ang="0">
                  <a:pos x="44" y="242"/>
                </a:cxn>
                <a:cxn ang="0">
                  <a:pos x="38" y="266"/>
                </a:cxn>
              </a:cxnLst>
              <a:rect l="0" t="0" r="r" b="b"/>
              <a:pathLst>
                <a:path w="378" h="894">
                  <a:moveTo>
                    <a:pt x="46" y="44"/>
                  </a:moveTo>
                  <a:lnTo>
                    <a:pt x="46" y="44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14"/>
                  </a:lnTo>
                  <a:lnTo>
                    <a:pt x="70" y="8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6" y="10"/>
                  </a:lnTo>
                  <a:lnTo>
                    <a:pt x="136" y="18"/>
                  </a:lnTo>
                  <a:lnTo>
                    <a:pt x="144" y="26"/>
                  </a:lnTo>
                  <a:lnTo>
                    <a:pt x="148" y="34"/>
                  </a:lnTo>
                  <a:lnTo>
                    <a:pt x="152" y="4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66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30" y="100"/>
                  </a:lnTo>
                  <a:lnTo>
                    <a:pt x="124" y="108"/>
                  </a:lnTo>
                  <a:lnTo>
                    <a:pt x="114" y="120"/>
                  </a:lnTo>
                  <a:lnTo>
                    <a:pt x="100" y="13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40"/>
                  </a:lnTo>
                  <a:lnTo>
                    <a:pt x="102" y="144"/>
                  </a:lnTo>
                  <a:lnTo>
                    <a:pt x="106" y="146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6" y="148"/>
                  </a:lnTo>
                  <a:lnTo>
                    <a:pt x="120" y="150"/>
                  </a:lnTo>
                  <a:lnTo>
                    <a:pt x="124" y="154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46" y="194"/>
                  </a:lnTo>
                  <a:lnTo>
                    <a:pt x="154" y="204"/>
                  </a:lnTo>
                  <a:lnTo>
                    <a:pt x="162" y="210"/>
                  </a:lnTo>
                  <a:lnTo>
                    <a:pt x="162" y="210"/>
                  </a:lnTo>
                  <a:lnTo>
                    <a:pt x="170" y="264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82" y="324"/>
                  </a:lnTo>
                  <a:lnTo>
                    <a:pt x="196" y="354"/>
                  </a:lnTo>
                  <a:lnTo>
                    <a:pt x="240" y="442"/>
                  </a:lnTo>
                  <a:lnTo>
                    <a:pt x="240" y="442"/>
                  </a:lnTo>
                  <a:lnTo>
                    <a:pt x="286" y="528"/>
                  </a:lnTo>
                  <a:lnTo>
                    <a:pt x="304" y="556"/>
                  </a:lnTo>
                  <a:lnTo>
                    <a:pt x="316" y="578"/>
                  </a:lnTo>
                  <a:lnTo>
                    <a:pt x="316" y="578"/>
                  </a:lnTo>
                  <a:lnTo>
                    <a:pt x="320" y="596"/>
                  </a:lnTo>
                  <a:lnTo>
                    <a:pt x="320" y="618"/>
                  </a:lnTo>
                  <a:lnTo>
                    <a:pt x="320" y="618"/>
                  </a:lnTo>
                  <a:lnTo>
                    <a:pt x="318" y="648"/>
                  </a:lnTo>
                  <a:lnTo>
                    <a:pt x="314" y="696"/>
                  </a:lnTo>
                  <a:lnTo>
                    <a:pt x="314" y="696"/>
                  </a:lnTo>
                  <a:lnTo>
                    <a:pt x="312" y="740"/>
                  </a:lnTo>
                  <a:lnTo>
                    <a:pt x="312" y="772"/>
                  </a:lnTo>
                  <a:lnTo>
                    <a:pt x="312" y="784"/>
                  </a:lnTo>
                  <a:lnTo>
                    <a:pt x="314" y="784"/>
                  </a:lnTo>
                  <a:lnTo>
                    <a:pt x="314" y="784"/>
                  </a:lnTo>
                  <a:lnTo>
                    <a:pt x="316" y="796"/>
                  </a:lnTo>
                  <a:lnTo>
                    <a:pt x="318" y="806"/>
                  </a:lnTo>
                  <a:lnTo>
                    <a:pt x="318" y="806"/>
                  </a:lnTo>
                  <a:lnTo>
                    <a:pt x="326" y="822"/>
                  </a:lnTo>
                  <a:lnTo>
                    <a:pt x="338" y="836"/>
                  </a:lnTo>
                  <a:lnTo>
                    <a:pt x="354" y="844"/>
                  </a:lnTo>
                  <a:lnTo>
                    <a:pt x="372" y="850"/>
                  </a:lnTo>
                  <a:lnTo>
                    <a:pt x="372" y="850"/>
                  </a:lnTo>
                  <a:lnTo>
                    <a:pt x="376" y="852"/>
                  </a:lnTo>
                  <a:lnTo>
                    <a:pt x="378" y="856"/>
                  </a:lnTo>
                  <a:lnTo>
                    <a:pt x="378" y="856"/>
                  </a:lnTo>
                  <a:lnTo>
                    <a:pt x="376" y="866"/>
                  </a:lnTo>
                  <a:lnTo>
                    <a:pt x="370" y="872"/>
                  </a:lnTo>
                  <a:lnTo>
                    <a:pt x="358" y="874"/>
                  </a:lnTo>
                  <a:lnTo>
                    <a:pt x="344" y="876"/>
                  </a:lnTo>
                  <a:lnTo>
                    <a:pt x="344" y="876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280" y="870"/>
                  </a:lnTo>
                  <a:lnTo>
                    <a:pt x="280" y="870"/>
                  </a:lnTo>
                  <a:lnTo>
                    <a:pt x="268" y="870"/>
                  </a:lnTo>
                  <a:lnTo>
                    <a:pt x="260" y="868"/>
                  </a:lnTo>
                  <a:lnTo>
                    <a:pt x="254" y="864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52"/>
                  </a:lnTo>
                  <a:lnTo>
                    <a:pt x="248" y="838"/>
                  </a:lnTo>
                  <a:lnTo>
                    <a:pt x="248" y="838"/>
                  </a:lnTo>
                  <a:lnTo>
                    <a:pt x="250" y="828"/>
                  </a:lnTo>
                  <a:lnTo>
                    <a:pt x="254" y="818"/>
                  </a:lnTo>
                  <a:lnTo>
                    <a:pt x="254" y="818"/>
                  </a:lnTo>
                  <a:lnTo>
                    <a:pt x="260" y="804"/>
                  </a:lnTo>
                  <a:lnTo>
                    <a:pt x="260" y="804"/>
                  </a:lnTo>
                  <a:lnTo>
                    <a:pt x="260" y="766"/>
                  </a:lnTo>
                  <a:lnTo>
                    <a:pt x="260" y="766"/>
                  </a:lnTo>
                  <a:lnTo>
                    <a:pt x="262" y="702"/>
                  </a:lnTo>
                  <a:lnTo>
                    <a:pt x="262" y="702"/>
                  </a:lnTo>
                  <a:lnTo>
                    <a:pt x="264" y="640"/>
                  </a:lnTo>
                  <a:lnTo>
                    <a:pt x="264" y="640"/>
                  </a:lnTo>
                  <a:lnTo>
                    <a:pt x="262" y="624"/>
                  </a:lnTo>
                  <a:lnTo>
                    <a:pt x="258" y="610"/>
                  </a:lnTo>
                  <a:lnTo>
                    <a:pt x="258" y="610"/>
                  </a:lnTo>
                  <a:lnTo>
                    <a:pt x="254" y="606"/>
                  </a:lnTo>
                  <a:lnTo>
                    <a:pt x="246" y="606"/>
                  </a:lnTo>
                  <a:lnTo>
                    <a:pt x="246" y="60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136" y="628"/>
                  </a:lnTo>
                  <a:lnTo>
                    <a:pt x="136" y="628"/>
                  </a:lnTo>
                  <a:lnTo>
                    <a:pt x="130" y="648"/>
                  </a:lnTo>
                  <a:lnTo>
                    <a:pt x="126" y="672"/>
                  </a:lnTo>
                  <a:lnTo>
                    <a:pt x="124" y="702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24" y="790"/>
                  </a:lnTo>
                  <a:lnTo>
                    <a:pt x="124" y="790"/>
                  </a:lnTo>
                  <a:lnTo>
                    <a:pt x="126" y="806"/>
                  </a:lnTo>
                  <a:lnTo>
                    <a:pt x="130" y="818"/>
                  </a:lnTo>
                  <a:lnTo>
                    <a:pt x="134" y="830"/>
                  </a:lnTo>
                  <a:lnTo>
                    <a:pt x="140" y="840"/>
                  </a:lnTo>
                  <a:lnTo>
                    <a:pt x="140" y="840"/>
                  </a:lnTo>
                  <a:lnTo>
                    <a:pt x="152" y="860"/>
                  </a:lnTo>
                  <a:lnTo>
                    <a:pt x="162" y="880"/>
                  </a:lnTo>
                  <a:lnTo>
                    <a:pt x="162" y="880"/>
                  </a:lnTo>
                  <a:lnTo>
                    <a:pt x="160" y="886"/>
                  </a:lnTo>
                  <a:lnTo>
                    <a:pt x="154" y="892"/>
                  </a:lnTo>
                  <a:lnTo>
                    <a:pt x="144" y="894"/>
                  </a:lnTo>
                  <a:lnTo>
                    <a:pt x="132" y="894"/>
                  </a:lnTo>
                  <a:lnTo>
                    <a:pt x="132" y="894"/>
                  </a:lnTo>
                  <a:lnTo>
                    <a:pt x="116" y="894"/>
                  </a:lnTo>
                  <a:lnTo>
                    <a:pt x="102" y="892"/>
                  </a:lnTo>
                  <a:lnTo>
                    <a:pt x="90" y="888"/>
                  </a:lnTo>
                  <a:lnTo>
                    <a:pt x="80" y="882"/>
                  </a:lnTo>
                  <a:lnTo>
                    <a:pt x="80" y="882"/>
                  </a:lnTo>
                  <a:lnTo>
                    <a:pt x="76" y="880"/>
                  </a:lnTo>
                  <a:lnTo>
                    <a:pt x="74" y="876"/>
                  </a:lnTo>
                  <a:lnTo>
                    <a:pt x="72" y="872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4" y="848"/>
                  </a:lnTo>
                  <a:lnTo>
                    <a:pt x="74" y="848"/>
                  </a:lnTo>
                  <a:lnTo>
                    <a:pt x="76" y="830"/>
                  </a:lnTo>
                  <a:lnTo>
                    <a:pt x="76" y="830"/>
                  </a:lnTo>
                  <a:lnTo>
                    <a:pt x="72" y="776"/>
                  </a:lnTo>
                  <a:lnTo>
                    <a:pt x="72" y="776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70" y="676"/>
                  </a:lnTo>
                  <a:lnTo>
                    <a:pt x="74" y="632"/>
                  </a:lnTo>
                  <a:lnTo>
                    <a:pt x="74" y="632"/>
                  </a:lnTo>
                  <a:lnTo>
                    <a:pt x="66" y="632"/>
                  </a:lnTo>
                  <a:lnTo>
                    <a:pt x="60" y="628"/>
                  </a:lnTo>
                  <a:lnTo>
                    <a:pt x="56" y="622"/>
                  </a:lnTo>
                  <a:lnTo>
                    <a:pt x="56" y="614"/>
                  </a:lnTo>
                  <a:lnTo>
                    <a:pt x="56" y="614"/>
                  </a:lnTo>
                  <a:lnTo>
                    <a:pt x="58" y="594"/>
                  </a:lnTo>
                  <a:lnTo>
                    <a:pt x="58" y="594"/>
                  </a:lnTo>
                  <a:lnTo>
                    <a:pt x="60" y="572"/>
                  </a:lnTo>
                  <a:lnTo>
                    <a:pt x="60" y="572"/>
                  </a:lnTo>
                  <a:lnTo>
                    <a:pt x="58" y="528"/>
                  </a:lnTo>
                  <a:lnTo>
                    <a:pt x="58" y="528"/>
                  </a:lnTo>
                  <a:lnTo>
                    <a:pt x="58" y="484"/>
                  </a:lnTo>
                  <a:lnTo>
                    <a:pt x="58" y="484"/>
                  </a:lnTo>
                  <a:lnTo>
                    <a:pt x="46" y="462"/>
                  </a:lnTo>
                  <a:lnTo>
                    <a:pt x="24" y="418"/>
                  </a:lnTo>
                  <a:lnTo>
                    <a:pt x="24" y="418"/>
                  </a:lnTo>
                  <a:lnTo>
                    <a:pt x="6" y="374"/>
                  </a:lnTo>
                  <a:lnTo>
                    <a:pt x="0" y="35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4" y="178"/>
                  </a:lnTo>
                  <a:lnTo>
                    <a:pt x="6" y="170"/>
                  </a:lnTo>
                  <a:lnTo>
                    <a:pt x="8" y="16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40"/>
                  </a:lnTo>
                  <a:lnTo>
                    <a:pt x="12" y="130"/>
                  </a:lnTo>
                  <a:lnTo>
                    <a:pt x="14" y="120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24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88"/>
                  </a:lnTo>
                  <a:lnTo>
                    <a:pt x="30" y="84"/>
                  </a:lnTo>
                  <a:lnTo>
                    <a:pt x="34" y="80"/>
                  </a:lnTo>
                  <a:lnTo>
                    <a:pt x="38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2" y="58"/>
                  </a:lnTo>
                  <a:lnTo>
                    <a:pt x="44" y="50"/>
                  </a:lnTo>
                  <a:lnTo>
                    <a:pt x="46" y="44"/>
                  </a:lnTo>
                  <a:lnTo>
                    <a:pt x="46" y="44"/>
                  </a:lnTo>
                  <a:close/>
                  <a:moveTo>
                    <a:pt x="38" y="284"/>
                  </a:moveTo>
                  <a:lnTo>
                    <a:pt x="38" y="284"/>
                  </a:lnTo>
                  <a:lnTo>
                    <a:pt x="36" y="302"/>
                  </a:lnTo>
                  <a:lnTo>
                    <a:pt x="36" y="302"/>
                  </a:lnTo>
                  <a:lnTo>
                    <a:pt x="38" y="332"/>
                  </a:lnTo>
                  <a:lnTo>
                    <a:pt x="42" y="370"/>
                  </a:lnTo>
                  <a:lnTo>
                    <a:pt x="42" y="370"/>
                  </a:lnTo>
                  <a:lnTo>
                    <a:pt x="46" y="392"/>
                  </a:lnTo>
                  <a:lnTo>
                    <a:pt x="48" y="410"/>
                  </a:lnTo>
                  <a:lnTo>
                    <a:pt x="54" y="422"/>
                  </a:lnTo>
                  <a:lnTo>
                    <a:pt x="58" y="428"/>
                  </a:lnTo>
                  <a:lnTo>
                    <a:pt x="58" y="428"/>
                  </a:lnTo>
                  <a:lnTo>
                    <a:pt x="64" y="410"/>
                  </a:lnTo>
                  <a:lnTo>
                    <a:pt x="70" y="390"/>
                  </a:lnTo>
                  <a:lnTo>
                    <a:pt x="74" y="368"/>
                  </a:lnTo>
                  <a:lnTo>
                    <a:pt x="74" y="346"/>
                  </a:lnTo>
                  <a:lnTo>
                    <a:pt x="74" y="340"/>
                  </a:lnTo>
                  <a:lnTo>
                    <a:pt x="74" y="340"/>
                  </a:lnTo>
                  <a:lnTo>
                    <a:pt x="66" y="328"/>
                  </a:lnTo>
                  <a:lnTo>
                    <a:pt x="60" y="312"/>
                  </a:lnTo>
                  <a:lnTo>
                    <a:pt x="54" y="290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48" y="248"/>
                  </a:lnTo>
                  <a:lnTo>
                    <a:pt x="46" y="244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2" y="258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38" y="284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auto">
            <a:xfrm>
              <a:off x="7364125" y="2879927"/>
              <a:ext cx="872442" cy="3644697"/>
            </a:xfrm>
            <a:custGeom>
              <a:avLst/>
              <a:gdLst/>
              <a:ahLst/>
              <a:cxnLst>
                <a:cxn ang="0">
                  <a:pos x="210" y="154"/>
                </a:cxn>
                <a:cxn ang="0">
                  <a:pos x="200" y="164"/>
                </a:cxn>
                <a:cxn ang="0">
                  <a:pos x="210" y="168"/>
                </a:cxn>
                <a:cxn ang="0">
                  <a:pos x="204" y="210"/>
                </a:cxn>
                <a:cxn ang="0">
                  <a:pos x="210" y="310"/>
                </a:cxn>
                <a:cxn ang="0">
                  <a:pos x="204" y="322"/>
                </a:cxn>
                <a:cxn ang="0">
                  <a:pos x="200" y="394"/>
                </a:cxn>
                <a:cxn ang="0">
                  <a:pos x="192" y="422"/>
                </a:cxn>
                <a:cxn ang="0">
                  <a:pos x="200" y="470"/>
                </a:cxn>
                <a:cxn ang="0">
                  <a:pos x="180" y="492"/>
                </a:cxn>
                <a:cxn ang="0">
                  <a:pos x="168" y="554"/>
                </a:cxn>
                <a:cxn ang="0">
                  <a:pos x="166" y="650"/>
                </a:cxn>
                <a:cxn ang="0">
                  <a:pos x="170" y="798"/>
                </a:cxn>
                <a:cxn ang="0">
                  <a:pos x="182" y="834"/>
                </a:cxn>
                <a:cxn ang="0">
                  <a:pos x="170" y="874"/>
                </a:cxn>
                <a:cxn ang="0">
                  <a:pos x="164" y="872"/>
                </a:cxn>
                <a:cxn ang="0">
                  <a:pos x="160" y="862"/>
                </a:cxn>
                <a:cxn ang="0">
                  <a:pos x="146" y="894"/>
                </a:cxn>
                <a:cxn ang="0">
                  <a:pos x="138" y="876"/>
                </a:cxn>
                <a:cxn ang="0">
                  <a:pos x="130" y="864"/>
                </a:cxn>
                <a:cxn ang="0">
                  <a:pos x="106" y="892"/>
                </a:cxn>
                <a:cxn ang="0">
                  <a:pos x="78" y="894"/>
                </a:cxn>
                <a:cxn ang="0">
                  <a:pos x="66" y="878"/>
                </a:cxn>
                <a:cxn ang="0">
                  <a:pos x="82" y="872"/>
                </a:cxn>
                <a:cxn ang="0">
                  <a:pos x="94" y="850"/>
                </a:cxn>
                <a:cxn ang="0">
                  <a:pos x="98" y="820"/>
                </a:cxn>
                <a:cxn ang="0">
                  <a:pos x="82" y="738"/>
                </a:cxn>
                <a:cxn ang="0">
                  <a:pos x="72" y="666"/>
                </a:cxn>
                <a:cxn ang="0">
                  <a:pos x="42" y="526"/>
                </a:cxn>
                <a:cxn ang="0">
                  <a:pos x="28" y="486"/>
                </a:cxn>
                <a:cxn ang="0">
                  <a:pos x="4" y="456"/>
                </a:cxn>
                <a:cxn ang="0">
                  <a:pos x="0" y="404"/>
                </a:cxn>
                <a:cxn ang="0">
                  <a:pos x="30" y="310"/>
                </a:cxn>
                <a:cxn ang="0">
                  <a:pos x="32" y="278"/>
                </a:cxn>
                <a:cxn ang="0">
                  <a:pos x="40" y="248"/>
                </a:cxn>
                <a:cxn ang="0">
                  <a:pos x="32" y="226"/>
                </a:cxn>
                <a:cxn ang="0">
                  <a:pos x="50" y="198"/>
                </a:cxn>
                <a:cxn ang="0">
                  <a:pos x="54" y="180"/>
                </a:cxn>
                <a:cxn ang="0">
                  <a:pos x="44" y="146"/>
                </a:cxn>
                <a:cxn ang="0">
                  <a:pos x="34" y="96"/>
                </a:cxn>
                <a:cxn ang="0">
                  <a:pos x="24" y="50"/>
                </a:cxn>
                <a:cxn ang="0">
                  <a:pos x="54" y="16"/>
                </a:cxn>
                <a:cxn ang="0">
                  <a:pos x="74" y="6"/>
                </a:cxn>
                <a:cxn ang="0">
                  <a:pos x="102" y="0"/>
                </a:cxn>
                <a:cxn ang="0">
                  <a:pos x="124" y="12"/>
                </a:cxn>
                <a:cxn ang="0">
                  <a:pos x="156" y="52"/>
                </a:cxn>
                <a:cxn ang="0">
                  <a:pos x="166" y="84"/>
                </a:cxn>
                <a:cxn ang="0">
                  <a:pos x="178" y="118"/>
                </a:cxn>
                <a:cxn ang="0">
                  <a:pos x="192" y="140"/>
                </a:cxn>
                <a:cxn ang="0">
                  <a:pos x="206" y="146"/>
                </a:cxn>
                <a:cxn ang="0">
                  <a:pos x="146" y="770"/>
                </a:cxn>
                <a:cxn ang="0">
                  <a:pos x="132" y="710"/>
                </a:cxn>
                <a:cxn ang="0">
                  <a:pos x="126" y="734"/>
                </a:cxn>
                <a:cxn ang="0">
                  <a:pos x="128" y="788"/>
                </a:cxn>
                <a:cxn ang="0">
                  <a:pos x="140" y="810"/>
                </a:cxn>
                <a:cxn ang="0">
                  <a:pos x="146" y="780"/>
                </a:cxn>
                <a:cxn ang="0">
                  <a:pos x="176" y="324"/>
                </a:cxn>
                <a:cxn ang="0">
                  <a:pos x="166" y="262"/>
                </a:cxn>
                <a:cxn ang="0">
                  <a:pos x="142" y="304"/>
                </a:cxn>
                <a:cxn ang="0">
                  <a:pos x="138" y="318"/>
                </a:cxn>
                <a:cxn ang="0">
                  <a:pos x="140" y="338"/>
                </a:cxn>
                <a:cxn ang="0">
                  <a:pos x="172" y="380"/>
                </a:cxn>
                <a:cxn ang="0">
                  <a:pos x="176" y="324"/>
                </a:cxn>
              </a:cxnLst>
              <a:rect l="0" t="0" r="r" b="b"/>
              <a:pathLst>
                <a:path w="214" h="894">
                  <a:moveTo>
                    <a:pt x="214" y="148"/>
                  </a:moveTo>
                  <a:lnTo>
                    <a:pt x="214" y="148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202" y="166"/>
                  </a:lnTo>
                  <a:lnTo>
                    <a:pt x="210" y="168"/>
                  </a:lnTo>
                  <a:lnTo>
                    <a:pt x="210" y="168"/>
                  </a:lnTo>
                  <a:lnTo>
                    <a:pt x="200" y="180"/>
                  </a:lnTo>
                  <a:lnTo>
                    <a:pt x="200" y="180"/>
                  </a:lnTo>
                  <a:lnTo>
                    <a:pt x="202" y="194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66"/>
                  </a:lnTo>
                  <a:lnTo>
                    <a:pt x="204" y="366"/>
                  </a:lnTo>
                  <a:lnTo>
                    <a:pt x="202" y="382"/>
                  </a:lnTo>
                  <a:lnTo>
                    <a:pt x="200" y="394"/>
                  </a:lnTo>
                  <a:lnTo>
                    <a:pt x="196" y="404"/>
                  </a:lnTo>
                  <a:lnTo>
                    <a:pt x="192" y="410"/>
                  </a:lnTo>
                  <a:lnTo>
                    <a:pt x="192" y="410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8" y="446"/>
                  </a:lnTo>
                  <a:lnTo>
                    <a:pt x="200" y="448"/>
                  </a:lnTo>
                  <a:lnTo>
                    <a:pt x="200" y="470"/>
                  </a:lnTo>
                  <a:lnTo>
                    <a:pt x="200" y="470"/>
                  </a:lnTo>
                  <a:lnTo>
                    <a:pt x="194" y="480"/>
                  </a:lnTo>
                  <a:lnTo>
                    <a:pt x="188" y="486"/>
                  </a:lnTo>
                  <a:lnTo>
                    <a:pt x="180" y="492"/>
                  </a:lnTo>
                  <a:lnTo>
                    <a:pt x="170" y="496"/>
                  </a:lnTo>
                  <a:lnTo>
                    <a:pt x="170" y="496"/>
                  </a:lnTo>
                  <a:lnTo>
                    <a:pt x="168" y="554"/>
                  </a:lnTo>
                  <a:lnTo>
                    <a:pt x="168" y="554"/>
                  </a:lnTo>
                  <a:lnTo>
                    <a:pt x="164" y="612"/>
                  </a:lnTo>
                  <a:lnTo>
                    <a:pt x="164" y="612"/>
                  </a:lnTo>
                  <a:lnTo>
                    <a:pt x="166" y="650"/>
                  </a:lnTo>
                  <a:lnTo>
                    <a:pt x="166" y="650"/>
                  </a:lnTo>
                  <a:lnTo>
                    <a:pt x="168" y="688"/>
                  </a:lnTo>
                  <a:lnTo>
                    <a:pt x="168" y="688"/>
                  </a:lnTo>
                  <a:lnTo>
                    <a:pt x="168" y="734"/>
                  </a:lnTo>
                  <a:lnTo>
                    <a:pt x="170" y="798"/>
                  </a:lnTo>
                  <a:lnTo>
                    <a:pt x="172" y="800"/>
                  </a:lnTo>
                  <a:lnTo>
                    <a:pt x="172" y="800"/>
                  </a:lnTo>
                  <a:lnTo>
                    <a:pt x="182" y="834"/>
                  </a:lnTo>
                  <a:lnTo>
                    <a:pt x="182" y="834"/>
                  </a:lnTo>
                  <a:lnTo>
                    <a:pt x="174" y="852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74"/>
                  </a:lnTo>
                  <a:lnTo>
                    <a:pt x="168" y="876"/>
                  </a:lnTo>
                  <a:lnTo>
                    <a:pt x="168" y="876"/>
                  </a:lnTo>
                  <a:lnTo>
                    <a:pt x="166" y="874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64" y="866"/>
                  </a:lnTo>
                  <a:lnTo>
                    <a:pt x="160" y="862"/>
                  </a:lnTo>
                  <a:lnTo>
                    <a:pt x="160" y="862"/>
                  </a:lnTo>
                  <a:lnTo>
                    <a:pt x="146" y="870"/>
                  </a:lnTo>
                  <a:lnTo>
                    <a:pt x="146" y="872"/>
                  </a:lnTo>
                  <a:lnTo>
                    <a:pt x="146" y="894"/>
                  </a:lnTo>
                  <a:lnTo>
                    <a:pt x="146" y="894"/>
                  </a:lnTo>
                  <a:lnTo>
                    <a:pt x="140" y="894"/>
                  </a:lnTo>
                  <a:lnTo>
                    <a:pt x="138" y="890"/>
                  </a:lnTo>
                  <a:lnTo>
                    <a:pt x="138" y="890"/>
                  </a:lnTo>
                  <a:lnTo>
                    <a:pt x="138" y="876"/>
                  </a:lnTo>
                  <a:lnTo>
                    <a:pt x="138" y="876"/>
                  </a:lnTo>
                  <a:lnTo>
                    <a:pt x="136" y="868"/>
                  </a:lnTo>
                  <a:lnTo>
                    <a:pt x="130" y="864"/>
                  </a:lnTo>
                  <a:lnTo>
                    <a:pt x="130" y="864"/>
                  </a:lnTo>
                  <a:lnTo>
                    <a:pt x="118" y="880"/>
                  </a:lnTo>
                  <a:lnTo>
                    <a:pt x="118" y="880"/>
                  </a:lnTo>
                  <a:lnTo>
                    <a:pt x="112" y="886"/>
                  </a:lnTo>
                  <a:lnTo>
                    <a:pt x="106" y="892"/>
                  </a:lnTo>
                  <a:lnTo>
                    <a:pt x="98" y="894"/>
                  </a:lnTo>
                  <a:lnTo>
                    <a:pt x="90" y="894"/>
                  </a:lnTo>
                  <a:lnTo>
                    <a:pt x="90" y="894"/>
                  </a:lnTo>
                  <a:lnTo>
                    <a:pt x="78" y="894"/>
                  </a:lnTo>
                  <a:lnTo>
                    <a:pt x="70" y="88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66" y="878"/>
                  </a:lnTo>
                  <a:lnTo>
                    <a:pt x="66" y="878"/>
                  </a:lnTo>
                  <a:lnTo>
                    <a:pt x="70" y="874"/>
                  </a:lnTo>
                  <a:lnTo>
                    <a:pt x="70" y="874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6" y="870"/>
                  </a:lnTo>
                  <a:lnTo>
                    <a:pt x="88" y="866"/>
                  </a:lnTo>
                  <a:lnTo>
                    <a:pt x="94" y="850"/>
                  </a:lnTo>
                  <a:lnTo>
                    <a:pt x="94" y="850"/>
                  </a:lnTo>
                  <a:lnTo>
                    <a:pt x="98" y="834"/>
                  </a:lnTo>
                  <a:lnTo>
                    <a:pt x="98" y="820"/>
                  </a:lnTo>
                  <a:lnTo>
                    <a:pt x="98" y="820"/>
                  </a:lnTo>
                  <a:lnTo>
                    <a:pt x="98" y="802"/>
                  </a:lnTo>
                  <a:lnTo>
                    <a:pt x="94" y="782"/>
                  </a:lnTo>
                  <a:lnTo>
                    <a:pt x="90" y="762"/>
                  </a:lnTo>
                  <a:lnTo>
                    <a:pt x="82" y="738"/>
                  </a:lnTo>
                  <a:lnTo>
                    <a:pt x="82" y="738"/>
                  </a:lnTo>
                  <a:lnTo>
                    <a:pt x="78" y="708"/>
                  </a:lnTo>
                  <a:lnTo>
                    <a:pt x="72" y="666"/>
                  </a:lnTo>
                  <a:lnTo>
                    <a:pt x="72" y="666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46" y="562"/>
                  </a:lnTo>
                  <a:lnTo>
                    <a:pt x="42" y="526"/>
                  </a:lnTo>
                  <a:lnTo>
                    <a:pt x="42" y="526"/>
                  </a:lnTo>
                  <a:lnTo>
                    <a:pt x="30" y="488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14" y="484"/>
                  </a:lnTo>
                  <a:lnTo>
                    <a:pt x="14" y="484"/>
                  </a:lnTo>
                  <a:lnTo>
                    <a:pt x="8" y="472"/>
                  </a:lnTo>
                  <a:lnTo>
                    <a:pt x="4" y="456"/>
                  </a:lnTo>
                  <a:lnTo>
                    <a:pt x="2" y="438"/>
                  </a:lnTo>
                  <a:lnTo>
                    <a:pt x="0" y="418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30" y="310"/>
                  </a:lnTo>
                  <a:lnTo>
                    <a:pt x="30" y="31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2" y="232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2" y="216"/>
                  </a:lnTo>
                  <a:lnTo>
                    <a:pt x="36" y="208"/>
                  </a:lnTo>
                  <a:lnTo>
                    <a:pt x="42" y="202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2" y="19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2" y="170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4" y="146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0" y="11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6" y="7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32" y="38"/>
                  </a:lnTo>
                  <a:lnTo>
                    <a:pt x="42" y="26"/>
                  </a:lnTo>
                  <a:lnTo>
                    <a:pt x="54" y="16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74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62" y="64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70" y="104"/>
                  </a:lnTo>
                  <a:lnTo>
                    <a:pt x="174" y="11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8" y="144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14" y="148"/>
                  </a:lnTo>
                  <a:lnTo>
                    <a:pt x="214" y="148"/>
                  </a:lnTo>
                  <a:close/>
                  <a:moveTo>
                    <a:pt x="146" y="770"/>
                  </a:moveTo>
                  <a:lnTo>
                    <a:pt x="146" y="770"/>
                  </a:lnTo>
                  <a:lnTo>
                    <a:pt x="146" y="754"/>
                  </a:lnTo>
                  <a:lnTo>
                    <a:pt x="142" y="738"/>
                  </a:lnTo>
                  <a:lnTo>
                    <a:pt x="138" y="722"/>
                  </a:lnTo>
                  <a:lnTo>
                    <a:pt x="132" y="710"/>
                  </a:lnTo>
                  <a:lnTo>
                    <a:pt x="132" y="710"/>
                  </a:lnTo>
                  <a:lnTo>
                    <a:pt x="128" y="720"/>
                  </a:lnTo>
                  <a:lnTo>
                    <a:pt x="128" y="734"/>
                  </a:lnTo>
                  <a:lnTo>
                    <a:pt x="126" y="734"/>
                  </a:lnTo>
                  <a:lnTo>
                    <a:pt x="126" y="734"/>
                  </a:lnTo>
                  <a:lnTo>
                    <a:pt x="126" y="774"/>
                  </a:lnTo>
                  <a:lnTo>
                    <a:pt x="126" y="774"/>
                  </a:lnTo>
                  <a:lnTo>
                    <a:pt x="128" y="788"/>
                  </a:lnTo>
                  <a:lnTo>
                    <a:pt x="130" y="798"/>
                  </a:lnTo>
                  <a:lnTo>
                    <a:pt x="134" y="806"/>
                  </a:lnTo>
                  <a:lnTo>
                    <a:pt x="138" y="810"/>
                  </a:lnTo>
                  <a:lnTo>
                    <a:pt x="140" y="810"/>
                  </a:lnTo>
                  <a:lnTo>
                    <a:pt x="140" y="810"/>
                  </a:lnTo>
                  <a:lnTo>
                    <a:pt x="142" y="788"/>
                  </a:lnTo>
                  <a:lnTo>
                    <a:pt x="142" y="788"/>
                  </a:lnTo>
                  <a:lnTo>
                    <a:pt x="146" y="780"/>
                  </a:lnTo>
                  <a:lnTo>
                    <a:pt x="146" y="770"/>
                  </a:lnTo>
                  <a:lnTo>
                    <a:pt x="146" y="770"/>
                  </a:lnTo>
                  <a:close/>
                  <a:moveTo>
                    <a:pt x="176" y="324"/>
                  </a:moveTo>
                  <a:lnTo>
                    <a:pt x="176" y="324"/>
                  </a:lnTo>
                  <a:lnTo>
                    <a:pt x="174" y="302"/>
                  </a:lnTo>
                  <a:lnTo>
                    <a:pt x="174" y="284"/>
                  </a:lnTo>
                  <a:lnTo>
                    <a:pt x="170" y="270"/>
                  </a:lnTo>
                  <a:lnTo>
                    <a:pt x="166" y="262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56" y="282"/>
                  </a:lnTo>
                  <a:lnTo>
                    <a:pt x="142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14"/>
                  </a:lnTo>
                  <a:lnTo>
                    <a:pt x="138" y="318"/>
                  </a:lnTo>
                  <a:lnTo>
                    <a:pt x="138" y="326"/>
                  </a:lnTo>
                  <a:lnTo>
                    <a:pt x="138" y="326"/>
                  </a:lnTo>
                  <a:lnTo>
                    <a:pt x="138" y="330"/>
                  </a:lnTo>
                  <a:lnTo>
                    <a:pt x="140" y="338"/>
                  </a:lnTo>
                  <a:lnTo>
                    <a:pt x="150" y="354"/>
                  </a:lnTo>
                  <a:lnTo>
                    <a:pt x="150" y="354"/>
                  </a:lnTo>
                  <a:lnTo>
                    <a:pt x="170" y="382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4" y="350"/>
                  </a:lnTo>
                  <a:lnTo>
                    <a:pt x="176" y="324"/>
                  </a:lnTo>
                  <a:lnTo>
                    <a:pt x="176" y="3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91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0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71"/>
            <p:cNvSpPr>
              <a:spLocks noChangeArrowheads="1"/>
            </p:cNvSpPr>
            <p:nvPr userDrawn="1"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Rectangle 72"/>
            <p:cNvSpPr>
              <a:spLocks noChangeArrowheads="1"/>
            </p:cNvSpPr>
            <p:nvPr userDrawn="1"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74"/>
            <p:cNvSpPr>
              <a:spLocks noChangeArrowheads="1"/>
            </p:cNvSpPr>
            <p:nvPr userDrawn="1"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 userDrawn="1"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76"/>
            <p:cNvSpPr>
              <a:spLocks noChangeArrowheads="1"/>
            </p:cNvSpPr>
            <p:nvPr userDrawn="1"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77"/>
            <p:cNvSpPr>
              <a:spLocks noChangeArrowheads="1"/>
            </p:cNvSpPr>
            <p:nvPr userDrawn="1"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Rectangle 79"/>
            <p:cNvSpPr>
              <a:spLocks noChangeArrowheads="1"/>
            </p:cNvSpPr>
            <p:nvPr userDrawn="1"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80"/>
            <p:cNvSpPr>
              <a:spLocks noChangeArrowheads="1"/>
            </p:cNvSpPr>
            <p:nvPr userDrawn="1"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81"/>
            <p:cNvSpPr>
              <a:spLocks noChangeArrowheads="1"/>
            </p:cNvSpPr>
            <p:nvPr userDrawn="1"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 userDrawn="1"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Rectangle 86"/>
            <p:cNvSpPr>
              <a:spLocks noChangeArrowheads="1"/>
            </p:cNvSpPr>
            <p:nvPr userDrawn="1"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Rectangle 87"/>
            <p:cNvSpPr>
              <a:spLocks noChangeArrowheads="1"/>
            </p:cNvSpPr>
            <p:nvPr userDrawn="1"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Rectangle 88"/>
            <p:cNvSpPr>
              <a:spLocks noChangeArrowheads="1"/>
            </p:cNvSpPr>
            <p:nvPr userDrawn="1"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7"/>
            <p:cNvGrpSpPr>
              <a:grpSpLocks noChangeAspect="1"/>
            </p:cNvGrpSpPr>
            <p:nvPr userDrawn="1"/>
          </p:nvGrpSpPr>
          <p:grpSpPr bwMode="auto">
            <a:xfrm flipH="1" flipV="1">
              <a:off x="152398" y="152400"/>
              <a:ext cx="1066802" cy="689114"/>
              <a:chOff x="2497" y="1995"/>
              <a:chExt cx="805" cy="52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8" name="Rectangle 69"/>
              <p:cNvSpPr>
                <a:spLocks noChangeArrowheads="1"/>
              </p:cNvSpPr>
              <p:nvPr userDrawn="1"/>
            </p:nvSpPr>
            <p:spPr bwMode="auto">
              <a:xfrm>
                <a:off x="3043" y="2467"/>
                <a:ext cx="46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70"/>
              <p:cNvSpPr>
                <a:spLocks noChangeArrowheads="1"/>
              </p:cNvSpPr>
              <p:nvPr userDrawn="1"/>
            </p:nvSpPr>
            <p:spPr bwMode="auto">
              <a:xfrm>
                <a:off x="2699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71"/>
              <p:cNvSpPr>
                <a:spLocks noChangeArrowheads="1"/>
              </p:cNvSpPr>
              <p:nvPr userDrawn="1"/>
            </p:nvSpPr>
            <p:spPr bwMode="auto">
              <a:xfrm>
                <a:off x="2598" y="2467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72"/>
              <p:cNvSpPr>
                <a:spLocks noChangeArrowheads="1"/>
              </p:cNvSpPr>
              <p:nvPr userDrawn="1"/>
            </p:nvSpPr>
            <p:spPr bwMode="auto">
              <a:xfrm>
                <a:off x="2497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73"/>
              <p:cNvSpPr>
                <a:spLocks noChangeArrowheads="1"/>
              </p:cNvSpPr>
              <p:nvPr userDrawn="1"/>
            </p:nvSpPr>
            <p:spPr bwMode="auto">
              <a:xfrm>
                <a:off x="3148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74"/>
              <p:cNvSpPr>
                <a:spLocks noChangeArrowheads="1"/>
              </p:cNvSpPr>
              <p:nvPr userDrawn="1"/>
            </p:nvSpPr>
            <p:spPr bwMode="auto">
              <a:xfrm>
                <a:off x="3254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5"/>
              <p:cNvSpPr>
                <a:spLocks noChangeArrowheads="1"/>
              </p:cNvSpPr>
              <p:nvPr userDrawn="1"/>
            </p:nvSpPr>
            <p:spPr bwMode="auto">
              <a:xfrm>
                <a:off x="3148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76"/>
              <p:cNvSpPr>
                <a:spLocks noChangeArrowheads="1"/>
              </p:cNvSpPr>
              <p:nvPr userDrawn="1"/>
            </p:nvSpPr>
            <p:spPr bwMode="auto">
              <a:xfrm>
                <a:off x="3254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77"/>
              <p:cNvSpPr>
                <a:spLocks noChangeArrowheads="1"/>
              </p:cNvSpPr>
              <p:nvPr userDrawn="1"/>
            </p:nvSpPr>
            <p:spPr bwMode="auto">
              <a:xfrm>
                <a:off x="3148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78"/>
              <p:cNvSpPr>
                <a:spLocks noChangeArrowheads="1"/>
              </p:cNvSpPr>
              <p:nvPr userDrawn="1"/>
            </p:nvSpPr>
            <p:spPr bwMode="auto">
              <a:xfrm>
                <a:off x="3254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79"/>
              <p:cNvSpPr>
                <a:spLocks noChangeArrowheads="1"/>
              </p:cNvSpPr>
              <p:nvPr userDrawn="1"/>
            </p:nvSpPr>
            <p:spPr bwMode="auto">
              <a:xfrm>
                <a:off x="2940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80"/>
              <p:cNvSpPr>
                <a:spLocks noChangeArrowheads="1"/>
              </p:cNvSpPr>
              <p:nvPr userDrawn="1"/>
            </p:nvSpPr>
            <p:spPr bwMode="auto">
              <a:xfrm>
                <a:off x="3046" y="2206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1"/>
              <p:cNvSpPr>
                <a:spLocks noChangeArrowheads="1"/>
              </p:cNvSpPr>
              <p:nvPr userDrawn="1"/>
            </p:nvSpPr>
            <p:spPr bwMode="auto">
              <a:xfrm>
                <a:off x="2839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82"/>
              <p:cNvSpPr>
                <a:spLocks noChangeArrowheads="1"/>
              </p:cNvSpPr>
              <p:nvPr userDrawn="1"/>
            </p:nvSpPr>
            <p:spPr bwMode="auto">
              <a:xfrm>
                <a:off x="3148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83"/>
              <p:cNvSpPr>
                <a:spLocks noChangeArrowheads="1"/>
              </p:cNvSpPr>
              <p:nvPr userDrawn="1"/>
            </p:nvSpPr>
            <p:spPr bwMode="auto">
              <a:xfrm>
                <a:off x="3254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84"/>
              <p:cNvSpPr>
                <a:spLocks noChangeArrowheads="1"/>
              </p:cNvSpPr>
              <p:nvPr userDrawn="1"/>
            </p:nvSpPr>
            <p:spPr bwMode="auto">
              <a:xfrm>
                <a:off x="2940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85"/>
              <p:cNvSpPr>
                <a:spLocks noChangeArrowheads="1"/>
              </p:cNvSpPr>
              <p:nvPr userDrawn="1"/>
            </p:nvSpPr>
            <p:spPr bwMode="auto">
              <a:xfrm>
                <a:off x="3046" y="2305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86"/>
              <p:cNvSpPr>
                <a:spLocks noChangeArrowheads="1"/>
              </p:cNvSpPr>
              <p:nvPr userDrawn="1"/>
            </p:nvSpPr>
            <p:spPr bwMode="auto">
              <a:xfrm>
                <a:off x="2839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 userDrawn="1"/>
            </p:nvSpPr>
            <p:spPr bwMode="auto">
              <a:xfrm>
                <a:off x="3148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88"/>
              <p:cNvSpPr>
                <a:spLocks noChangeArrowheads="1"/>
              </p:cNvSpPr>
              <p:nvPr userDrawn="1"/>
            </p:nvSpPr>
            <p:spPr bwMode="auto">
              <a:xfrm>
                <a:off x="3254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8054975" y="0"/>
              <a:ext cx="1089025" cy="2663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295400" y="5715000"/>
              <a:ext cx="6858000" cy="9144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~1\USER\LOCALS~1\Temp\Hnc\BinData\EMB00000268000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555776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95288" y="548680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4800" dirty="0" smtClean="0">
                <a:solidFill>
                  <a:schemeClr val="tx1"/>
                </a:solidFill>
                <a:ea typeface="HY견고딕" pitchFamily="18" charset="-127"/>
              </a:rPr>
              <a:t>2012</a:t>
            </a:r>
            <a:r>
              <a:rPr lang="ko-KR" altLang="en-US" sz="4200" spc="-150" dirty="0" smtClean="0">
                <a:solidFill>
                  <a:schemeClr val="tx1"/>
                </a:solidFill>
                <a:ea typeface="HY동녘M" pitchFamily="18" charset="-127"/>
              </a:rPr>
              <a:t>년도 </a:t>
            </a:r>
            <a:r>
              <a:rPr lang="ko-KR" altLang="en-US" sz="4200" spc="-150" dirty="0" smtClean="0">
                <a:solidFill>
                  <a:srgbClr val="0070C0"/>
                </a:solidFill>
                <a:ea typeface="HY동녘M" pitchFamily="18" charset="-127"/>
              </a:rPr>
              <a:t>한국수자원공사</a:t>
            </a:r>
            <a:r>
              <a:rPr lang="ko-KR" altLang="en-US" sz="4200" spc="-150" dirty="0" smtClean="0">
                <a:solidFill>
                  <a:schemeClr val="tx1"/>
                </a:solidFill>
                <a:ea typeface="HY동녘M" pitchFamily="18" charset="-127"/>
              </a:rPr>
              <a:t> </a:t>
            </a:r>
            <a:r>
              <a:rPr lang="ko-KR" altLang="en-US" sz="4200" spc="-150" dirty="0">
                <a:solidFill>
                  <a:schemeClr val="tx1"/>
                </a:solidFill>
                <a:ea typeface="HY동녘M" pitchFamily="18" charset="-127"/>
              </a:rPr>
              <a:t>국정감사</a:t>
            </a:r>
            <a:endParaRPr lang="ko-KR" altLang="en-US" sz="42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43608" y="1933575"/>
            <a:ext cx="727233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견명조" pitchFamily="18" charset="-127"/>
                <a:ea typeface="HY견명조" pitchFamily="18" charset="-127"/>
              </a:rPr>
              <a:t>국정감사 목표</a:t>
            </a:r>
            <a:endParaRPr kumimoji="0" lang="en-US" altLang="ko-KR" sz="3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Y견명조" pitchFamily="18" charset="-127"/>
              <a:ea typeface="HY견명조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명조" pitchFamily="18" charset="-127"/>
              <a:ea typeface="HY견명조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kern="0" dirty="0" smtClean="0">
                <a:latin typeface="HY헤드라인M" pitchFamily="18" charset="-127"/>
                <a:ea typeface="HY헤드라인M" pitchFamily="18" charset="-127"/>
              </a:rPr>
              <a:t>물로 더 행복한 세상을</a:t>
            </a:r>
            <a:endParaRPr lang="en-US" altLang="ko-KR" sz="36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kern="0" dirty="0" smtClean="0">
                <a:latin typeface="HY헤드라인M" pitchFamily="18" charset="-127"/>
                <a:ea typeface="HY헤드라인M" pitchFamily="18" charset="-127"/>
              </a:rPr>
              <a:t>만들고자 하는</a:t>
            </a:r>
            <a:endParaRPr lang="en-US" altLang="ko-KR" sz="36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kern="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3600" b="1" kern="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한국수자원공사</a:t>
            </a:r>
            <a:r>
              <a:rPr lang="en-US" altLang="ko-KR" sz="3600" b="1" kern="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kern="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診斷</a:t>
            </a:r>
            <a:endParaRPr lang="en-US" altLang="ko-KR" sz="3600" b="1" kern="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 bwMode="auto">
          <a:xfrm>
            <a:off x="755576" y="5805264"/>
            <a:ext cx="734481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7305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kumimoji="0" lang="ko-KR" altLang="en-US" sz="2600" dirty="0" smtClean="0">
                <a:latin typeface="HY헤드라인M" pitchFamily="18" charset="-127"/>
                <a:ea typeface="HY헤드라인M" pitchFamily="18" charset="-127"/>
              </a:rPr>
              <a:t>국토해양위원회 </a:t>
            </a:r>
            <a:r>
              <a:rPr kumimoji="0" lang="ko-KR" altLang="en-US" sz="2600" dirty="0">
                <a:latin typeface="HY헤드라인M" pitchFamily="18" charset="-127"/>
                <a:ea typeface="HY헤드라인M" pitchFamily="18" charset="-127"/>
              </a:rPr>
              <a:t>국회의원 이명수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충남 아산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26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76672"/>
            <a:ext cx="360246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직사각형 1"/>
          <p:cNvSpPr/>
          <p:nvPr/>
        </p:nvSpPr>
        <p:spPr>
          <a:xfrm>
            <a:off x="395536" y="26064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수돗물과 생수의 </a:t>
            </a:r>
            <a:r>
              <a:rPr lang="ko-KR" altLang="en-US" sz="3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유통기한</a:t>
            </a:r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 진단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9512" y="1412776"/>
            <a:ext cx="878497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B0F0"/>
                </a:solidFill>
                <a:latin typeface="HY견고딕" pitchFamily="18" charset="-127"/>
                <a:ea typeface="HY견고딕" pitchFamily="18" charset="-127"/>
              </a:rPr>
              <a:t>생수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 유통기간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1~2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300" dirty="0" smtClean="0">
                <a:solidFill>
                  <a:srgbClr val="00B0F0"/>
                </a:solidFill>
                <a:latin typeface="HY견고딕" pitchFamily="18" charset="-127"/>
                <a:ea typeface="HY견고딕" pitchFamily="18" charset="-127"/>
              </a:rPr>
              <a:t>수돗물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은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개월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~6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개월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처리과정상 차이</a:t>
            </a:r>
            <a:endParaRPr lang="ko-KR" altLang="en-US" sz="23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61836" y="2420888"/>
            <a:ext cx="7138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지자체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수돗물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여과수</a:t>
            </a:r>
            <a:r>
              <a:rPr lang="ko-KR" altLang="en-US" sz="2000" dirty="0" smtClean="0">
                <a:solidFill>
                  <a:srgbClr val="00B0F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000" dirty="0" err="1" smtClean="0">
                <a:solidFill>
                  <a:srgbClr val="00B0F0"/>
                </a:solidFill>
                <a:latin typeface="HY견고딕" pitchFamily="18" charset="-127"/>
                <a:ea typeface="HY견고딕" pitchFamily="18" charset="-127"/>
              </a:rPr>
              <a:t>병入수돗물</a:t>
            </a:r>
            <a:r>
              <a:rPr lang="ko-KR" altLang="en-US" sz="2000" dirty="0" smtClean="0">
                <a:solidFill>
                  <a:srgbClr val="00B0F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브랜드 및 유통기한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020541"/>
              </p:ext>
            </p:extLst>
          </p:nvPr>
        </p:nvGraphicFramePr>
        <p:xfrm>
          <a:off x="323528" y="2924944"/>
          <a:ext cx="8496944" cy="1584176"/>
        </p:xfrm>
        <a:graphic>
          <a:graphicData uri="http://schemas.openxmlformats.org/drawingml/2006/table">
            <a:tbl>
              <a:tblPr/>
              <a:tblGrid>
                <a:gridCol w="636852"/>
                <a:gridCol w="1060470"/>
                <a:gridCol w="1317527"/>
                <a:gridCol w="1735801"/>
                <a:gridCol w="1113378"/>
                <a:gridCol w="1420848"/>
                <a:gridCol w="1212068"/>
              </a:tblGrid>
              <a:tr h="8883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6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구분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순수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부산</a:t>
                      </a: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K-water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1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(K water)</a:t>
                      </a:r>
                      <a:endParaRPr lang="en-US" sz="18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8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미추홀</a:t>
                      </a:r>
                      <a:r>
                        <a:rPr lang="ko-KR" altLang="en-US" sz="1800" b="0" kern="0" spc="-8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0" kern="0" spc="-8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참물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-8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0" kern="0" spc="-8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인천</a:t>
                      </a:r>
                      <a:r>
                        <a:rPr lang="en-US" altLang="ko-KR" sz="1800" b="0" kern="0" spc="-8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It's </a:t>
                      </a: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수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대전</a:t>
                      </a: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빛여울수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광주</a:t>
                      </a: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아리수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서울</a:t>
                      </a: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6958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기한</a:t>
                      </a:r>
                    </a:p>
                  </a:txBody>
                  <a:tcPr marL="17907" marR="17907" marT="17907" marB="17907" anchor="ctr">
                    <a:lnL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30</a:t>
                      </a:r>
                      <a:r>
                        <a:rPr lang="ko-KR" altLang="en-US" sz="2000" b="0" kern="0" spc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일</a:t>
                      </a:r>
                      <a:endParaRPr lang="ko-KR" altLang="en-US" sz="2000" b="0" kern="0" spc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90</a:t>
                      </a:r>
                      <a:r>
                        <a:rPr lang="ko-KR" altLang="en-US" sz="2000" b="0" kern="0" spc="0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일</a:t>
                      </a:r>
                      <a:endParaRPr lang="ko-KR" altLang="en-US" sz="2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90</a:t>
                      </a:r>
                      <a:r>
                        <a:rPr lang="ko-KR" altLang="en-US" sz="2000" b="0" kern="0" spc="0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일</a:t>
                      </a:r>
                      <a:endParaRPr lang="ko-KR" altLang="en-US" sz="2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180</a:t>
                      </a:r>
                      <a:r>
                        <a:rPr lang="ko-KR" altLang="en-US" sz="2000" b="0" kern="0" spc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일</a:t>
                      </a:r>
                      <a:endParaRPr lang="ko-KR" altLang="en-US" sz="2000" b="0" kern="0" spc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90</a:t>
                      </a:r>
                      <a:r>
                        <a:rPr lang="ko-KR" altLang="en-US" sz="2000" b="0" kern="0" spc="0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일</a:t>
                      </a:r>
                      <a:endParaRPr lang="ko-KR" altLang="en-US" sz="2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180</a:t>
                      </a:r>
                      <a:r>
                        <a:rPr lang="ko-KR" altLang="en-US" sz="2000" b="0" kern="0" spc="0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일</a:t>
                      </a:r>
                      <a:endParaRPr lang="ko-KR" altLang="en-US" sz="2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683568" y="508518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일반 가정에서는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소독처리 불가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로 인해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빨리 </a:t>
            </a:r>
            <a:r>
              <a:rPr lang="ko-KR" altLang="en-US" sz="24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음용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해야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국민에게 큰 혼란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올바른 홍보 필요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683568" y="5301208"/>
            <a:ext cx="27826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143000" y="1340768"/>
            <a:ext cx="8821488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19672" y="260648"/>
            <a:ext cx="60324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o-KR" altLang="en-US" sz="3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재해</a:t>
            </a:r>
            <a:r>
              <a:rPr lang="en-US" altLang="ko-KR" sz="3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3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재난 지역에 공급</a:t>
            </a:r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되는</a:t>
            </a:r>
            <a:endParaRPr lang="en-US" altLang="ko-KR" sz="3600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 fontAlgn="base"/>
            <a:r>
              <a:rPr lang="ko-KR" altLang="en-US" sz="3600" dirty="0" err="1" smtClean="0">
                <a:latin typeface="HY헤드라인M" pitchFamily="18" charset="-127"/>
                <a:ea typeface="HY헤드라인M" pitchFamily="18" charset="-127"/>
              </a:rPr>
              <a:t>광역지자체</a:t>
            </a:r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 브랜드 수돗물</a:t>
            </a:r>
            <a:endParaRPr lang="en-US" altLang="ko-KR" sz="3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122413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1916832"/>
            <a:ext cx="122413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916832"/>
            <a:ext cx="14401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5" y="1916832"/>
            <a:ext cx="11521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916832"/>
            <a:ext cx="12961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916832"/>
            <a:ext cx="13681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오른쪽 화살표 11"/>
          <p:cNvSpPr/>
          <p:nvPr/>
        </p:nvSpPr>
        <p:spPr>
          <a:xfrm>
            <a:off x="2195736" y="5454474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259632" y="5157192"/>
            <a:ext cx="7272808" cy="1284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장기 재해지역 </a:t>
            </a:r>
            <a:r>
              <a:rPr lang="ko-KR" altLang="en-US" sz="28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공급시</a:t>
            </a:r>
            <a:r>
              <a:rPr lang="en-US" altLang="ko-KR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짧은 유통기한으로 피해 없도록 주의 </a:t>
            </a:r>
            <a:r>
              <a:rPr lang="en-US" altLang="ko-KR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!</a:t>
            </a:r>
            <a:endParaRPr lang="ko-KR" altLang="en-US" sz="28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8304" y="429309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아리수</a:t>
            </a:r>
            <a:endParaRPr lang="en-US" altLang="ko-KR" sz="14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서울</a:t>
            </a:r>
            <a:r>
              <a:rPr lang="en-US" altLang="ko-KR" sz="14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400" dirty="0">
              <a:solidFill>
                <a:srgbClr val="0070C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696" y="429309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K-water</a:t>
            </a:r>
          </a:p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(K-water)</a:t>
            </a:r>
            <a:endParaRPr lang="ko-KR" altLang="en-US" sz="1400" dirty="0" smtClean="0">
              <a:solidFill>
                <a:srgbClr val="0070C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429309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미추홀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참물</a:t>
            </a:r>
            <a:endParaRPr lang="en-US" altLang="ko-KR" sz="14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인천</a:t>
            </a:r>
            <a:r>
              <a:rPr lang="en-US" altLang="ko-KR" sz="14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400" dirty="0">
              <a:solidFill>
                <a:srgbClr val="0070C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429309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It’s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수</a:t>
            </a:r>
            <a:endParaRPr lang="en-US" altLang="ko-KR" sz="14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대전</a:t>
            </a:r>
            <a:r>
              <a:rPr lang="en-US" altLang="ko-KR" sz="14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400" dirty="0">
              <a:solidFill>
                <a:srgbClr val="0070C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429309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빛여울수</a:t>
            </a:r>
            <a:endParaRPr lang="en-US" altLang="ko-KR" sz="14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광주</a:t>
            </a:r>
            <a:r>
              <a:rPr lang="en-US" altLang="ko-KR" sz="14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400" dirty="0">
              <a:solidFill>
                <a:srgbClr val="0070C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429309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순수</a:t>
            </a:r>
            <a:endParaRPr lang="en-US" altLang="ko-KR" sz="14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부산</a:t>
            </a:r>
            <a:r>
              <a:rPr lang="en-US" altLang="ko-KR" sz="14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400" dirty="0">
              <a:solidFill>
                <a:srgbClr val="0070C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663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대강 사업 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후속관리 및 조치 중점</a:t>
            </a:r>
            <a:endParaRPr lang="en-US" altLang="ko-KR" sz="32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871" y="725033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K-water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의 소관사항을 넘어서</a:t>
            </a:r>
            <a:endParaRPr lang="en-US" altLang="ko-KR" sz="280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989" y="1628800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대강 사업 관련 시설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국토부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등 협조 강화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 ○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상시점검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및 관리체제 강화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 ○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 부실공사 의혹 부분 등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□  「수질 오염」 방지에 최선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환경부 등 협조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 ○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 울산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태화강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독일 하천정비 사례 등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     오염물질 유입 차단시설 우선 추진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 오염물질 처리 시설과 주변환경 개선 추진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습지 등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49965" y="1484783"/>
            <a:ext cx="8424936" cy="48245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91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" y="-11400"/>
            <a:ext cx="9136394" cy="624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04" y="3273079"/>
            <a:ext cx="4074584" cy="296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368" y="630932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성공적인 하천정비 사례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「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울산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태화강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」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7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대강사업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부실공사 논란과 보수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보강공사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논쟁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484784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대한하천학회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대강 부실공사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함안보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댐 하부 유실가능성 제기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함안보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보 상류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물받이공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보 하류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바닥보호공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심각한 훼손 주장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23528" y="1340768"/>
            <a:ext cx="8568952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851920" y="278092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VS</a:t>
            </a:r>
            <a:endParaRPr lang="ko-KR" altLang="en-US" sz="32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9552" y="3717032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수자원공사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정밀진단 결과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보수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보강공사로‘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無문제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’입장 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지난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2011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하절기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홍수기 때의 일반적인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세굴현상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일 뿐 주장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23528" y="3501008"/>
            <a:ext cx="8568952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39552" y="5157192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治水 百年大計</a:t>
            </a:r>
            <a:endParaRPr lang="en-US" altLang="ko-KR" sz="3200" dirty="0" smtClean="0">
              <a:latin typeface="HY견고딕" pitchFamily="18" charset="-127"/>
              <a:ea typeface="HY견고딕" pitchFamily="18" charset="-127"/>
            </a:endParaRPr>
          </a:p>
          <a:p>
            <a:pPr algn="ctr" fontAlgn="base" latinLnBrk="1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반대입장 공감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경청으로 안전확보대책 필요</a:t>
            </a:r>
            <a:endParaRPr lang="ko-KR" altLang="en-US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2411760" y="5422560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5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249640912" descr="EMB0000112c62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870" cy="6858000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3131840" y="4293096"/>
            <a:ext cx="2088232" cy="187220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691680" y="6375924"/>
            <a:ext cx="6282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&lt; 4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대강사업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구미보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「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물받이공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」이 주저앉은 모습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1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‘4</a:t>
            </a:r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대강사업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가뭄해소 및 홍수방어 기능 여부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논쟁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11560" y="1196752"/>
            <a:ext cx="79208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4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대강 사업으로 홍수 없다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..“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태풍‘산바’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쑥대밭 됐다”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낙동강 본류‘생태공원’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고령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성주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김천 등 支川 제방유실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침수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중형급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태풍 산바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경상도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관통시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평균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96.8㎜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홍수대비 시급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39552" y="1052736"/>
            <a:ext cx="7848872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5" name="_x248965936" descr="EMB0000112c6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56992"/>
            <a:ext cx="4248472" cy="3168352"/>
          </a:xfrm>
          <a:prstGeom prst="rect">
            <a:avLst/>
          </a:prstGeom>
          <a:noFill/>
        </p:spPr>
      </p:pic>
      <p:pic>
        <p:nvPicPr>
          <p:cNvPr id="6147" name="_x26164856" descr="EMB0000112c62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4582670" cy="31683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068960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▼ 태풍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산바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달성보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소수력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발전소 침수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3068960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▼ 태풍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산바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고령군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우곡면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우곡교에서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본 낙동강 홍수 모습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75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79512" y="26064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지난 여름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녹색으로 변해버린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대강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국민 식수원 위협</a:t>
            </a:r>
          </a:p>
          <a:p>
            <a:pPr algn="ctr" fontAlgn="base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녹조발생은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환경부만의 소관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?’- 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댐 관리 더 중요</a:t>
            </a:r>
            <a:endParaRPr lang="ko-KR" altLang="en-US" sz="24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79512" y="1556792"/>
            <a:ext cx="8784976" cy="3528392"/>
            <a:chOff x="107504" y="1628800"/>
            <a:chExt cx="8784976" cy="3528392"/>
          </a:xfrm>
        </p:grpSpPr>
        <p:grpSp>
          <p:nvGrpSpPr>
            <p:cNvPr id="9" name="그룹 8"/>
            <p:cNvGrpSpPr/>
            <p:nvPr/>
          </p:nvGrpSpPr>
          <p:grpSpPr>
            <a:xfrm>
              <a:off x="179512" y="1700808"/>
              <a:ext cx="8621287" cy="3384376"/>
              <a:chOff x="179512" y="1196752"/>
              <a:chExt cx="8621287" cy="3384376"/>
            </a:xfrm>
          </p:grpSpPr>
          <p:pic>
            <p:nvPicPr>
              <p:cNvPr id="14337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9512" y="1196752"/>
                <a:ext cx="4536504" cy="2679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88024" y="1196752"/>
                <a:ext cx="4012775" cy="3384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" name="직선 연결선 5"/>
              <p:cNvCxnSpPr/>
              <p:nvPr/>
            </p:nvCxnSpPr>
            <p:spPr>
              <a:xfrm>
                <a:off x="323528" y="1772816"/>
                <a:ext cx="3960440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연결선 6"/>
              <p:cNvCxnSpPr/>
              <p:nvPr/>
            </p:nvCxnSpPr>
            <p:spPr>
              <a:xfrm>
                <a:off x="5508104" y="1916832"/>
                <a:ext cx="2736304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직사각형 10"/>
            <p:cNvSpPr/>
            <p:nvPr/>
          </p:nvSpPr>
          <p:spPr>
            <a:xfrm>
              <a:off x="107504" y="1628800"/>
              <a:ext cx="4608512" cy="2808312"/>
            </a:xfrm>
            <a:prstGeom prst="rect">
              <a:avLst/>
            </a:prstGeom>
            <a:noFill/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716016" y="1628800"/>
              <a:ext cx="4176464" cy="3528392"/>
            </a:xfrm>
            <a:prstGeom prst="rect">
              <a:avLst/>
            </a:prstGeom>
            <a:noFill/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1187624" y="5445224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조류발생 억제 및 효과적인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조류제거 위한 방안 수립과 실천</a:t>
            </a:r>
            <a:endParaRPr lang="en-US" altLang="ko-KR" sz="20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장기적으로 효과적이고 과학적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체계적인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하천관리방안 필요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755576" y="5661248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755576" y="6093296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467544" y="5301208"/>
            <a:ext cx="8064896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116632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지난 여름 </a:t>
            </a:r>
            <a:r>
              <a:rPr lang="ko-KR" altLang="en-US" sz="3200" dirty="0" err="1" smtClean="0">
                <a:solidFill>
                  <a:schemeClr val="accent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녹조발생</a:t>
            </a:r>
            <a:r>
              <a:rPr lang="ko-KR" altLang="en-US" sz="320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실태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95536" y="980728"/>
            <a:ext cx="8424936" cy="5688632"/>
            <a:chOff x="1043608" y="2204864"/>
            <a:chExt cx="6984776" cy="4464496"/>
          </a:xfrm>
        </p:grpSpPr>
        <p:pic>
          <p:nvPicPr>
            <p:cNvPr id="13313" name="_x249640784" descr="EMB0000112c62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2204864"/>
              <a:ext cx="6984776" cy="4433780"/>
            </a:xfrm>
            <a:prstGeom prst="rect">
              <a:avLst/>
            </a:prstGeom>
            <a:noFill/>
          </p:spPr>
        </p:pic>
        <p:sp>
          <p:nvSpPr>
            <p:cNvPr id="6" name="직사각형 5"/>
            <p:cNvSpPr/>
            <p:nvPr/>
          </p:nvSpPr>
          <p:spPr>
            <a:xfrm>
              <a:off x="1043608" y="6273772"/>
              <a:ext cx="6984776" cy="39558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03307" y="6330284"/>
              <a:ext cx="6840760" cy="314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latin typeface="HY견고딕" pitchFamily="18" charset="-127"/>
                  <a:ea typeface="HY견고딕" pitchFamily="18" charset="-127"/>
                </a:rPr>
                <a:t>&lt;</a:t>
              </a:r>
              <a:r>
                <a:rPr lang="ko-KR" altLang="en-US" sz="2000" dirty="0" smtClean="0">
                  <a:latin typeface="HY견고딕" pitchFamily="18" charset="-127"/>
                  <a:ea typeface="HY견고딕" pitchFamily="18" charset="-127"/>
                </a:rPr>
                <a:t>북한강 상수원 악취</a:t>
              </a:r>
              <a:r>
                <a:rPr lang="en-US" altLang="ko-KR" sz="2000" dirty="0" smtClean="0">
                  <a:latin typeface="HY견고딕" pitchFamily="18" charset="-127"/>
                  <a:ea typeface="HY견고딕" pitchFamily="18" charset="-127"/>
                </a:rPr>
                <a:t>, </a:t>
              </a:r>
              <a:r>
                <a:rPr lang="ko-KR" altLang="en-US" sz="2000" dirty="0" err="1" smtClean="0">
                  <a:latin typeface="HY견고딕" pitchFamily="18" charset="-127"/>
                  <a:ea typeface="HY견고딕" pitchFamily="18" charset="-127"/>
                </a:rPr>
                <a:t>흙냄새</a:t>
              </a:r>
              <a:r>
                <a:rPr lang="ko-KR" altLang="en-US" sz="2000" dirty="0" smtClean="0">
                  <a:latin typeface="HY견고딕" pitchFamily="18" charset="-127"/>
                  <a:ea typeface="HY견고딕" pitchFamily="18" charset="-127"/>
                </a:rPr>
                <a:t> 나는 수돗물 </a:t>
              </a:r>
              <a:r>
                <a:rPr lang="en-US" altLang="ko-KR" sz="2000" dirty="0" smtClean="0">
                  <a:latin typeface="HY견고딕" pitchFamily="18" charset="-127"/>
                  <a:ea typeface="HY견고딕" pitchFamily="18" charset="-127"/>
                </a:rPr>
                <a:t>… </a:t>
              </a:r>
              <a:r>
                <a:rPr lang="ko-KR" altLang="en-US" sz="2000" dirty="0" smtClean="0">
                  <a:latin typeface="HY견고딕" pitchFamily="18" charset="-127"/>
                  <a:ea typeface="HY견고딕" pitchFamily="18" charset="-127"/>
                </a:rPr>
                <a:t>녹조류 발생원인 논란</a:t>
              </a:r>
              <a:r>
                <a:rPr lang="en-US" altLang="ko-KR" sz="2000" dirty="0" smtClean="0">
                  <a:latin typeface="HY견고딕" pitchFamily="18" charset="-127"/>
                  <a:ea typeface="HY견고딕" pitchFamily="18" charset="-127"/>
                </a:rPr>
                <a:t>&gt;</a:t>
              </a:r>
              <a:endParaRPr lang="ko-KR" altLang="en-US" sz="200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331640" y="188640"/>
            <a:ext cx="6320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K-water </a:t>
            </a:r>
            <a:r>
              <a:rPr lang="ko-KR" altLang="en-US" sz="3200" dirty="0" err="1" smtClean="0">
                <a:latin typeface="HY헤드라인M" pitchFamily="18" charset="-127"/>
                <a:ea typeface="HY헤드라인M" pitchFamily="18" charset="-127"/>
              </a:rPr>
              <a:t>친수구역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 조성사업 추진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3888432" cy="555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4283968" y="148478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친수구역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사업 직접투자비는 최소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10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조원∼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15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조원대 추정</a:t>
            </a:r>
          </a:p>
          <a:p>
            <a:pPr fontAlgn="base" latinLnBrk="1">
              <a:lnSpc>
                <a:spcPct val="150000"/>
              </a:lnSpc>
            </a:pP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대강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주변지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전원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관광레저복합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첨단산업복합 도시 등 추진</a:t>
            </a:r>
          </a:p>
          <a:p>
            <a:pPr fontAlgn="base" latinLnBrk="1">
              <a:lnSpc>
                <a:spcPct val="150000"/>
              </a:lnSpc>
            </a:pP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난개발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지양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골프장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마리나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위락시설 등 반환경적 시설 가득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139952" y="1124744"/>
            <a:ext cx="4824536" cy="41044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>
            <a:off x="4932040" y="5661248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364106" y="553518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대강 살린 취지대로 </a:t>
            </a:r>
            <a:endParaRPr lang="en-US" altLang="ko-KR" sz="20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친환경 </a:t>
            </a:r>
            <a:r>
              <a:rPr lang="ko-KR" altLang="en-US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생태수변도시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체계적 추진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9924" y="116632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미래  장기 용수 확보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592" y="1274084"/>
            <a:ext cx="84969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용수 수요의 증가 추세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 ○  현재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: 1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日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人당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300ℓ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 ○ 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년후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20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년후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선진형 용수 수요 증가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수량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+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수질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장기 용수 확보 노력 촉진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 ○  신개념의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물관리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정책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가뭄과 홍수 등 장기 기후 변화 관리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 ○  물 공급 대책과 물 수요 관리 정책 병행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– Smart Water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 ○  수량과 수질관리 연계화 및 일원화 추진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 ○ 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신규댐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건설보다 기존 댐 관리 강화 우선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 ○  지역과 연계하는 종합개발 등의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수자원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가치 극대화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문화 관광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명소화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친수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활동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등 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어메니티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(Amenity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운동 필요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33040" y="1044130"/>
            <a:ext cx="8942319" cy="54865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6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15616" y="188640"/>
            <a:ext cx="7008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친수구역사업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부산 에코델타시티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조성사업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1520" y="1196752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부동산 투기 우려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예타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면제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국책사업 추진원칙 스스로 허물어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총사업비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5.4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조원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·11,885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천㎡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(3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백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십만평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인구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주택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천세대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K-water 4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조원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(3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천억 조달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부산도시공사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조원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(7,142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억 조달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투자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NO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→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철새도래지 매몰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그린벨트 해제 하는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수변도시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건설방식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79512" y="1052736"/>
            <a:ext cx="8712968" cy="2016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17" name="_x26392080" descr="EMB0000112c62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4081438" cy="3528392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3528392" cy="351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683568" y="3212976"/>
            <a:ext cx="7704856" cy="36004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83568" y="3212976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  [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부산 에코델타시티 조성사업 예정지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]         [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에코델타시티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부상시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홍보지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331640" y="188640"/>
            <a:ext cx="65325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000" dirty="0" smtClean="0">
                <a:latin typeface="HY헤드라인M" pitchFamily="18" charset="-127"/>
                <a:ea typeface="HY헤드라인M" pitchFamily="18" charset="-127"/>
              </a:rPr>
              <a:t>시화 </a:t>
            </a:r>
            <a:r>
              <a:rPr lang="ko-KR" altLang="en-US" sz="3000" dirty="0" err="1" smtClean="0">
                <a:latin typeface="HY헤드라인M" pitchFamily="18" charset="-127"/>
                <a:ea typeface="HY헤드라인M" pitchFamily="18" charset="-127"/>
              </a:rPr>
              <a:t>멀티테크노밸리</a:t>
            </a:r>
            <a:r>
              <a:rPr lang="en-US" altLang="ko-KR" sz="3000" dirty="0" smtClean="0">
                <a:latin typeface="HY헤드라인M" pitchFamily="18" charset="-127"/>
                <a:ea typeface="HY헤드라인M" pitchFamily="18" charset="-127"/>
              </a:rPr>
              <a:t>(MTV) </a:t>
            </a:r>
            <a:r>
              <a:rPr lang="ko-KR" altLang="en-US" sz="3000" dirty="0" smtClean="0">
                <a:latin typeface="HY헤드라인M" pitchFamily="18" charset="-127"/>
                <a:ea typeface="HY헤드라인M" pitchFamily="18" charset="-127"/>
              </a:rPr>
              <a:t>개발 사업</a:t>
            </a:r>
            <a:endParaRPr lang="ko-KR" altLang="en-US" sz="3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052736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계획성 없이 추진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지연 지체 표류 되고 있는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MTV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개발사업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서해안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갯벌층의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연약한 기반이 공장부지로서 적합한지 의문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683568" y="1052736"/>
            <a:ext cx="7704856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881474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179512" y="6165304"/>
            <a:ext cx="8856984" cy="50405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411760" y="623731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시화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멀티테크노벨리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(MTV)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개발 사업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9024" y="980728"/>
            <a:ext cx="87849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송산 그린시티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면적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55.86㎢ (1,690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만평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사업비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천억원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자체자금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    부지 및 분양대금 회수 후 재투자방식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부동산 시장 불황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‘희망사항’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유니버셜스튜디오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(USKR),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면적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4.20㎢(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약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127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만평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-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테마파크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등 사업비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1,570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자본금 中‘외국인 투자액’全無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현재 상황으론 사업 포기 상태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796" y="188640"/>
            <a:ext cx="80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송산 그린시티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유니버셜스튜디오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사업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적신호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12976"/>
            <a:ext cx="3888432" cy="260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12977"/>
            <a:ext cx="3534345" cy="265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모서리가 둥근 직사각형 9"/>
          <p:cNvSpPr/>
          <p:nvPr/>
        </p:nvSpPr>
        <p:spPr>
          <a:xfrm>
            <a:off x="287016" y="908720"/>
            <a:ext cx="8640960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83568" y="616530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대책 없는 사업 추진 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출구전략 마련 후 시행 필요</a:t>
            </a:r>
            <a:endParaRPr lang="ko-KR" altLang="en-US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827584" y="630932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96214" y="260648"/>
            <a:ext cx="7295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 err="1" smtClean="0">
                <a:latin typeface="HY헤드라인M" pitchFamily="18" charset="-127"/>
                <a:ea typeface="HY헤드라인M" pitchFamily="18" charset="-127"/>
              </a:rPr>
              <a:t>경인아라뱃길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 사업 개항 이후 </a:t>
            </a:r>
            <a:r>
              <a:rPr lang="ko-KR" altLang="en-US" sz="320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성공조건</a:t>
            </a:r>
            <a:endParaRPr lang="ko-KR" altLang="en-US" sz="3200" dirty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95536" y="155679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□  무리하고 성급한 뱃길 완공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화물선 등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4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띄엄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띄엄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□  총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조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6,759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투입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결과는 레저시설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‘유령운하’</a:t>
            </a:r>
            <a:endParaRPr lang="ko-KR" altLang="en-US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3068960"/>
            <a:ext cx="84969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① 수도권 물류혁명 위한 유람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관광선 외 화물선 운항 활로 모색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② 年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조원 경제생산 유발효과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일자리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천개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창출 목표 달성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③ 시설물 인수 협의 거부중인 인천광역시 등 과의 합의 도출 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④ 편도운항‘유람선’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왕복 및 회항 등 노선개편 등 정상화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⑤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운양배수펌프장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굴포천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경인아라뱃길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잇는“홍수관리계획”수립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36144" y="2924944"/>
            <a:ext cx="8412320" cy="26642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576" y="188640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寂寞江山</a:t>
            </a:r>
            <a:r>
              <a:rPr lang="en-US" altLang="ko-KR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경인항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김포여객터미널 전경</a:t>
            </a:r>
          </a:p>
        </p:txBody>
      </p:sp>
      <p:pic>
        <p:nvPicPr>
          <p:cNvPr id="3073" name="_x249604368" descr="EMB0000112c62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560840" cy="2890837"/>
          </a:xfrm>
          <a:prstGeom prst="rect">
            <a:avLst/>
          </a:prstGeom>
          <a:noFill/>
        </p:spPr>
      </p:pic>
      <p:pic>
        <p:nvPicPr>
          <p:cNvPr id="3075" name="_x248973064" descr="EMB0000112c62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7560840" cy="292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8864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err="1" smtClean="0">
                <a:latin typeface="HY헤드라인M" pitchFamily="18" charset="-127"/>
                <a:ea typeface="HY헤드라인M" pitchFamily="18" charset="-127"/>
              </a:rPr>
              <a:t>시화호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 조력발전소 </a:t>
            </a:r>
            <a:r>
              <a:rPr lang="en-US" altLang="ko-KR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환경파괴</a:t>
            </a:r>
            <a:r>
              <a:rPr lang="en-US" altLang="ko-KR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실태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11560" y="119675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‘환경재앙’오염 논란 再수면 위로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물고기 집단폐사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쓰레기 등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여전한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후진국형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개발 우선에 밀려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환경보호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관리는 뒷전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0177" name="_x254394640" descr="EMB0000112c62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4475163" cy="3186113"/>
          </a:xfrm>
          <a:prstGeom prst="rect">
            <a:avLst/>
          </a:prstGeom>
          <a:noFill/>
        </p:spPr>
      </p:pic>
      <p:pic>
        <p:nvPicPr>
          <p:cNvPr id="50179" name="_x249067744" descr="EMB0000112c62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4248472" cy="3168352"/>
          </a:xfrm>
          <a:prstGeom prst="rect">
            <a:avLst/>
          </a:prstGeom>
          <a:noFill/>
        </p:spPr>
      </p:pic>
      <p:sp>
        <p:nvSpPr>
          <p:cNvPr id="10" name="모서리가 둥근 직사각형 9"/>
          <p:cNvSpPr/>
          <p:nvPr/>
        </p:nvSpPr>
        <p:spPr>
          <a:xfrm>
            <a:off x="539552" y="1124744"/>
            <a:ext cx="7704856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755576" y="594928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9592" y="5877272"/>
            <a:ext cx="80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오염의 정확한 원인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실태 파악 통해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대책 마련 시급</a:t>
            </a:r>
            <a:endParaRPr lang="ko-KR" altLang="en-US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79512" y="5157192"/>
            <a:ext cx="4464496" cy="432048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644008" y="5157192"/>
            <a:ext cx="4356992" cy="432048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11560" y="5157192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시화호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지난 해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11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집단폐사한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물고기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032" y="5157192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시화호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지난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하절기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바다에서 건진 녹조류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3528" y="18864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현장감사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수면 태양광발전사업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 algn="ctr"/>
            <a:r>
              <a:rPr lang="en-US" altLang="ko-KR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이대론 안돼</a:t>
            </a:r>
            <a:r>
              <a:rPr lang="en-US" altLang="ko-KR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비효율성 가득’</a:t>
            </a:r>
            <a:endParaRPr lang="ko-KR" altLang="en-US" sz="32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55576" y="1556792"/>
            <a:ext cx="763284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500kW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발전용량에 지나치게 무거운 수면 부양 구조물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170TON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본 사업 ‘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합천댐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태양광발전소’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월 완공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아직도 ‘시운전’ 中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당초 목표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 전기생산능력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전기생산시간 등 효율성 문제 드러내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43924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3204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모서리가 둥근 직사각형 9"/>
          <p:cNvSpPr/>
          <p:nvPr/>
        </p:nvSpPr>
        <p:spPr>
          <a:xfrm>
            <a:off x="683568" y="1484784"/>
            <a:ext cx="7632848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278509" y="6391847"/>
            <a:ext cx="334692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83568" y="6207695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투자 대비 경제성 및 효율성 확보 위한 특단의 조치 취해야</a:t>
            </a:r>
            <a:endParaRPr lang="ko-KR" altLang="en-US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79512" y="5733256"/>
            <a:ext cx="8784976" cy="36004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79512" y="5805264"/>
            <a:ext cx="4392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합천댐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수면태양광발전소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상용화모델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(1) 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합천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500kW) ]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644008" y="5805264"/>
            <a:ext cx="4320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합천댐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수면태양광발전소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상용화모델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(2) 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합천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500kW) ]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26064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파키스탄 </a:t>
            </a:r>
            <a:r>
              <a:rPr lang="ko-KR" altLang="en-US" sz="2800" dirty="0" err="1" smtClean="0">
                <a:latin typeface="HY헤드라인M" pitchFamily="18" charset="-127"/>
                <a:ea typeface="HY헤드라인M" pitchFamily="18" charset="-127"/>
              </a:rPr>
              <a:t>파트린트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및 네팔 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UMA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수력발전사업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48072" y="1196752"/>
            <a:ext cx="81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지난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년간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개국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35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개사업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총사업비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382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완료 성과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현재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13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개국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17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개 사업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총사업비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조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9080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추진 실시 중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3789040"/>
            <a:ext cx="3528392" cy="22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1043608" y="2348880"/>
            <a:ext cx="68052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○  파키스탄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파트린트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및 네팔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UMA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수력발전사업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현지언론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&gt; 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→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대우 등 민관합동 진출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각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4,800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·1,300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규모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→ 내부 정세불안 요인 등으로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‘성공 여부’불투명 報道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043608" y="2276872"/>
            <a:ext cx="6840760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3384376" cy="223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1049081" y="6197090"/>
            <a:ext cx="7160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정치적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재정적 </a:t>
            </a:r>
            <a:r>
              <a:rPr lang="ko-KR" altLang="en-US" sz="24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리스크에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대한 대처방안 마련 필요</a:t>
            </a:r>
            <a:endParaRPr lang="ko-KR" altLang="en-US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683567" y="631991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3528" y="332655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dirty="0" smtClean="0">
                <a:latin typeface="HY헤드라인M" pitchFamily="18" charset="-127"/>
                <a:ea typeface="HY헤드라인M" pitchFamily="18" charset="-127"/>
              </a:rPr>
              <a:t>○  파키스탄 </a:t>
            </a:r>
            <a:r>
              <a:rPr lang="ko-KR" altLang="en-US" sz="2200" dirty="0" err="1" smtClean="0">
                <a:latin typeface="HY헤드라인M" pitchFamily="18" charset="-127"/>
                <a:ea typeface="HY헤드라인M" pitchFamily="18" charset="-127"/>
              </a:rPr>
              <a:t>파트린드</a:t>
            </a:r>
            <a:r>
              <a:rPr lang="ko-KR" altLang="en-US" sz="2200" dirty="0" smtClean="0">
                <a:latin typeface="HY헤드라인M" pitchFamily="18" charset="-127"/>
                <a:ea typeface="HY헤드라인M" pitchFamily="18" charset="-127"/>
              </a:rPr>
              <a:t> 수력발전소 </a:t>
            </a:r>
            <a:r>
              <a:rPr lang="ko-KR" altLang="en-US" sz="2200" dirty="0" err="1" smtClean="0">
                <a:latin typeface="HY헤드라인M" pitchFamily="18" charset="-127"/>
                <a:ea typeface="HY헤드라인M" pitchFamily="18" charset="-127"/>
              </a:rPr>
              <a:t>양허계약</a:t>
            </a:r>
            <a:r>
              <a:rPr lang="ko-KR" altLang="en-US" sz="2200" dirty="0" smtClean="0">
                <a:latin typeface="HY헤드라인M" pitchFamily="18" charset="-127"/>
                <a:ea typeface="HY헤드라인M" pitchFamily="18" charset="-127"/>
              </a:rPr>
              <a:t> 관련 현지기사 내용</a:t>
            </a:r>
            <a:endParaRPr lang="ko-KR" altLang="en-US" sz="2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7544" y="90872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buFontTx/>
              <a:buChar char="-"/>
            </a:pPr>
            <a:r>
              <a:rPr lang="ko-KR" altLang="en-US" dirty="0" smtClean="0">
                <a:latin typeface="휴먼명조" pitchFamily="2" charset="-127"/>
                <a:ea typeface="휴먼명조" pitchFamily="2" charset="-127"/>
              </a:rPr>
              <a:t> 투자보증기구 </a:t>
            </a:r>
            <a:r>
              <a:rPr lang="en-US" altLang="ko-KR" dirty="0" smtClean="0">
                <a:latin typeface="휴먼명조" pitchFamily="2" charset="-127"/>
                <a:ea typeface="휴먼명조" pitchFamily="2" charset="-127"/>
              </a:rPr>
              <a:t>(MIGA) (Multilateral Investment Guarantee Agency)</a:t>
            </a:r>
            <a:r>
              <a:rPr lang="ko-KR" altLang="en-US" dirty="0" smtClean="0">
                <a:latin typeface="휴먼명조" pitchFamily="2" charset="-127"/>
                <a:ea typeface="휴먼명조" pitchFamily="2" charset="-127"/>
              </a:rPr>
              <a:t>에서 전쟁 </a:t>
            </a:r>
            <a:endParaRPr lang="en-US" altLang="ko-KR" dirty="0" smtClean="0">
              <a:latin typeface="휴먼명조" pitchFamily="2" charset="-127"/>
              <a:ea typeface="휴먼명조" pitchFamily="2" charset="-127"/>
            </a:endParaRPr>
          </a:p>
          <a:p>
            <a:pPr fontAlgn="base" latinLnBrk="1"/>
            <a:r>
              <a:rPr lang="ko-KR" altLang="en-US" dirty="0" smtClean="0">
                <a:latin typeface="휴먼명조" pitchFamily="2" charset="-127"/>
                <a:ea typeface="휴먼명조" pitchFamily="2" charset="-127"/>
              </a:rPr>
              <a:t>  및 테러에 대한 보험을 제공받기로 했으나</a:t>
            </a:r>
            <a:r>
              <a:rPr lang="en-US" altLang="ko-KR" dirty="0" smtClean="0">
                <a:latin typeface="휴먼명조" pitchFamily="2" charset="-127"/>
                <a:ea typeface="휴먼명조" pitchFamily="2" charset="-127"/>
              </a:rPr>
              <a:t>,</a:t>
            </a:r>
            <a:r>
              <a:rPr lang="ko-KR" altLang="en-US" dirty="0" smtClean="0">
                <a:latin typeface="휴먼명조" pitchFamily="2" charset="-127"/>
                <a:ea typeface="휴먼명조" pitchFamily="2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휴먼명조" pitchFamily="2" charset="-127"/>
                <a:ea typeface="휴먼명조" pitchFamily="2" charset="-127"/>
              </a:rPr>
              <a:t>파키스탄 내부의 테러 및 정치적 </a:t>
            </a:r>
            <a:endParaRPr lang="en-US" altLang="ko-KR" dirty="0" smtClean="0">
              <a:solidFill>
                <a:srgbClr val="FF0000"/>
              </a:solidFill>
              <a:latin typeface="휴먼명조" pitchFamily="2" charset="-127"/>
              <a:ea typeface="휴먼명조" pitchFamily="2" charset="-127"/>
            </a:endParaRPr>
          </a:p>
          <a:p>
            <a:pPr fontAlgn="base" latinLnBrk="1"/>
            <a:r>
              <a:rPr lang="en-US" altLang="ko-KR" dirty="0" smtClean="0">
                <a:solidFill>
                  <a:srgbClr val="FF0000"/>
                </a:solidFill>
                <a:latin typeface="휴먼명조" pitchFamily="2" charset="-127"/>
                <a:ea typeface="휴먼명조" pitchFamily="2" charset="-127"/>
              </a:rPr>
              <a:t>  </a:t>
            </a:r>
            <a:r>
              <a:rPr lang="ko-KR" altLang="en-US" dirty="0" smtClean="0">
                <a:solidFill>
                  <a:srgbClr val="FF0000"/>
                </a:solidFill>
                <a:latin typeface="휴먼명조" pitchFamily="2" charset="-127"/>
                <a:ea typeface="휴먼명조" pitchFamily="2" charset="-127"/>
              </a:rPr>
              <a:t>위험이 높다고 함</a:t>
            </a:r>
            <a:endParaRPr lang="ko-KR" altLang="en-US" dirty="0">
              <a:solidFill>
                <a:srgbClr val="FF0000"/>
              </a:solidFill>
              <a:latin typeface="휴먼명조" pitchFamily="2" charset="-127"/>
              <a:ea typeface="휴먼명조" pitchFamily="2" charset="-127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54726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093296"/>
            <a:ext cx="2618035" cy="52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539552" y="1844824"/>
            <a:ext cx="8136904" cy="4824536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39552" y="4365104"/>
            <a:ext cx="54726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9552" y="260648"/>
            <a:ext cx="7980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/>
            <a:r>
              <a:rPr lang="ko-KR" altLang="en-US" sz="32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‘수도관리 선진국’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의 수도관리정책 점검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7544" y="1263666"/>
            <a:ext cx="8496944" cy="186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네덜란드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2004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년 민간참여를 금지하는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수도법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개정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이탈리아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2011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월 국민투표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96%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반대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민영화 백지화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프랑스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파리水道를 기존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베올리아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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파리시로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재공영화</a:t>
            </a:r>
            <a:endParaRPr lang="ko-KR" altLang="en-US" sz="2000" dirty="0" smtClean="0">
              <a:latin typeface="HY견고딕" pitchFamily="18" charset="-127"/>
              <a:ea typeface="HY견고딕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100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년 빈도가뭄 겪은 스페인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영국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호주 등 국가 광역상수도 설치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23528" y="1191658"/>
            <a:ext cx="8496944" cy="2088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371511" y="3481506"/>
            <a:ext cx="46794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수도관리 주요 선진국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누수율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현황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597675"/>
              </p:ext>
            </p:extLst>
          </p:nvPr>
        </p:nvGraphicFramePr>
        <p:xfrm>
          <a:off x="462782" y="4021033"/>
          <a:ext cx="8352927" cy="1143112"/>
        </p:xfrm>
        <a:graphic>
          <a:graphicData uri="http://schemas.openxmlformats.org/drawingml/2006/table">
            <a:tbl>
              <a:tblPr/>
              <a:tblGrid>
                <a:gridCol w="1577018"/>
                <a:gridCol w="1394125"/>
                <a:gridCol w="1149514"/>
                <a:gridCol w="1455147"/>
                <a:gridCol w="905251"/>
                <a:gridCol w="905425"/>
                <a:gridCol w="966447"/>
              </a:tblGrid>
              <a:tr h="4873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90" marR="17890" marT="17890" marB="17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14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싱가포르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90" marR="17890" marT="17890" marB="17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덴마크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90" marR="17890" marT="17890" marB="17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14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네덜란드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90" marR="17890" marT="17890" marB="17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독일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90" marR="17890" marT="17890" marB="17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일본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90" marR="17890" marT="17890" marB="17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한국</a:t>
                      </a:r>
                      <a:endParaRPr lang="ko-KR" altLang="en-US" sz="1600" kern="0" spc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90" marR="17890" marT="17890" marB="1789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5579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-4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누수율</a:t>
                      </a:r>
                      <a:r>
                        <a:rPr lang="en-US" altLang="ko-KR" sz="2000" b="0" kern="0" spc="-4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(%)</a:t>
                      </a:r>
                      <a:endParaRPr lang="ko-KR" altLang="en-US" sz="2000" b="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90" marR="17890" marT="17890" marB="17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14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</a:t>
                      </a:r>
                      <a:endParaRPr lang="en-US" sz="2000" b="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90" marR="17890" marT="17890" marB="17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</a:t>
                      </a:r>
                    </a:p>
                  </a:txBody>
                  <a:tcPr marL="17890" marR="17890" marT="17890" marB="17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</a:t>
                      </a:r>
                    </a:p>
                  </a:txBody>
                  <a:tcPr marL="17890" marR="17890" marT="17890" marB="17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</a:t>
                      </a:r>
                    </a:p>
                  </a:txBody>
                  <a:tcPr marL="17890" marR="17890" marT="17890" marB="17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</a:t>
                      </a:r>
                    </a:p>
                  </a:txBody>
                  <a:tcPr marL="17890" marR="17890" marT="17890" marB="178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11</a:t>
                      </a:r>
                    </a:p>
                  </a:txBody>
                  <a:tcPr marL="17890" marR="17890" marT="17890" marB="1789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오른쪽 화살표 6"/>
          <p:cNvSpPr/>
          <p:nvPr/>
        </p:nvSpPr>
        <p:spPr>
          <a:xfrm>
            <a:off x="617498" y="5677217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71600" y="5615279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기후변화 따른 수자원의 과학적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효율적 관리 및 공영화 강화 필요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5004048" y="2401781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617498" y="6143524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971600" y="608158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기반시설 유지관리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신속한 수선유지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적극적인 누수통제 등 강화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663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대강 홍보관 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곳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전범기업 제품 설치</a:t>
            </a:r>
            <a:endParaRPr lang="ko-KR" altLang="en-US" sz="32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25" name="_x220617328" descr="EMB000013e838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72" y="2636912"/>
            <a:ext cx="4662521" cy="310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98612" y="980728"/>
            <a:ext cx="7789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대강 홍보관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곳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일본 전범기업제품‘빔 프로젝트’설치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디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아크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한강문화관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낙동강 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문화관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등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국산명품 외면</a:t>
            </a:r>
          </a:p>
          <a:p>
            <a:pPr fontAlgn="base" latinLnBrk="1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정부공사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입찰제한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NEC,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산요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미쯔비시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日대표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전범기업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98612" y="594928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WTO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양허기관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K-water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법적 문제 없으나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pPr algn="ctr" fontAlgn="base" latinLnBrk="1"/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자존심’문제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520504" y="1000091"/>
            <a:ext cx="8011935" cy="1477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1115616" y="5949280"/>
            <a:ext cx="360040" cy="415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724128" y="3453618"/>
            <a:ext cx="30113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일본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전범기업제품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‘빔 프로젝트’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로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한반도를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소개한 장면 </a:t>
            </a:r>
          </a:p>
        </p:txBody>
      </p:sp>
      <p:sp>
        <p:nvSpPr>
          <p:cNvPr id="12" name="오른쪽 화살표 11"/>
          <p:cNvSpPr/>
          <p:nvPr/>
        </p:nvSpPr>
        <p:spPr>
          <a:xfrm>
            <a:off x="5508104" y="3645024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27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7298" y="16789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충남지역 용수 공급 대책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159" y="1196752"/>
            <a:ext cx="87751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현황 및 문제점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 ○  수도권 인접지역으로 전국 최고의 경제 성장률 달성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각종 산업단지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및 택지개발 활성화 등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휴먼명조" pitchFamily="2" charset="-127"/>
                <a:ea typeface="휴먼명조" pitchFamily="2" charset="-127"/>
              </a:rPr>
              <a:t>   </a:t>
            </a:r>
            <a:r>
              <a:rPr lang="en-US" altLang="ko-KR" sz="2000" dirty="0" smtClean="0">
                <a:latin typeface="휴먼명조" pitchFamily="2" charset="-127"/>
                <a:ea typeface="휴먼명조" pitchFamily="2" charset="-127"/>
              </a:rPr>
              <a:t>- </a:t>
            </a:r>
            <a:r>
              <a:rPr lang="ko-KR" altLang="en-US" sz="2000" dirty="0" err="1" smtClean="0">
                <a:latin typeface="휴먼명조" pitchFamily="2" charset="-127"/>
                <a:ea typeface="휴먼명조" pitchFamily="2" charset="-127"/>
              </a:rPr>
              <a:t>세종시</a:t>
            </a:r>
            <a:r>
              <a:rPr lang="en-US" altLang="ko-KR" sz="2000" dirty="0" smtClean="0">
                <a:latin typeface="휴먼명조" pitchFamily="2" charset="-127"/>
                <a:ea typeface="휴먼명조" pitchFamily="2" charset="-127"/>
              </a:rPr>
              <a:t> </a:t>
            </a:r>
            <a:r>
              <a:rPr lang="ko-KR" altLang="en-US" sz="2000" dirty="0" smtClean="0">
                <a:latin typeface="휴먼명조" pitchFamily="2" charset="-127"/>
                <a:ea typeface="휴먼명조" pitchFamily="2" charset="-127"/>
              </a:rPr>
              <a:t>등 도청이전 신도시</a:t>
            </a:r>
            <a:endParaRPr lang="en-US" altLang="ko-KR" sz="2000" dirty="0" smtClean="0">
              <a:latin typeface="휴먼명조" pitchFamily="2" charset="-127"/>
              <a:ea typeface="휴먼명조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 ○  용수수요 대비 공급능력의 부족으로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2025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년 기준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日 최대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84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만톤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정도 용수 부족 전망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안정적 용수 공급 대책 추진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 ○  대청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아산 급수지역 대책    대청댐 계통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단계 광역상수도 사업 촉진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 ○  도청이전 신도시    금강북부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 급수체계 조정사업 추진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 ○  보령 광역 등 추가 용수원 확보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969354" y="5067135"/>
            <a:ext cx="1971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2814584" y="5552747"/>
            <a:ext cx="1971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163993" y="836712"/>
            <a:ext cx="8775162" cy="56886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7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20" y="26064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상수도 </a:t>
            </a:r>
            <a:r>
              <a:rPr lang="ko-KR" altLang="en-US" sz="32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누수율</a:t>
            </a:r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현황과 감소방안 점검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55576" y="1124744"/>
            <a:ext cx="8100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누수율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전국 평균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10.8%,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특별시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6.5%,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군단위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평균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25.1%</a:t>
            </a:r>
            <a:endParaRPr lang="ko-KR" altLang="en-US" sz="2000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지방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郡단위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지역 수돗물 누수가 심각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영세시설로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만성적자難</a:t>
            </a:r>
            <a:endParaRPr lang="ko-KR" altLang="en-US" sz="2000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000" u="sng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규모의 영세성 극복 위해 지방상수도 통합운영 등 종합적인 누수</a:t>
            </a:r>
            <a:endParaRPr lang="en-US" altLang="ko-KR" sz="2000" u="sng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000" u="sng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대책 추진 시급 필요</a:t>
            </a:r>
            <a:endParaRPr lang="ko-KR" altLang="en-US" sz="2000" u="sng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827584" y="2204864"/>
            <a:ext cx="19348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539552" y="1052736"/>
            <a:ext cx="8064896" cy="201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95536" y="3382253"/>
            <a:ext cx="414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우리나라 상수도 누수현황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(’10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658081"/>
              </p:ext>
            </p:extLst>
          </p:nvPr>
        </p:nvGraphicFramePr>
        <p:xfrm>
          <a:off x="539552" y="3933056"/>
          <a:ext cx="7992888" cy="2520278"/>
        </p:xfrm>
        <a:graphic>
          <a:graphicData uri="http://schemas.openxmlformats.org/drawingml/2006/table">
            <a:tbl>
              <a:tblPr/>
              <a:tblGrid>
                <a:gridCol w="2150427"/>
                <a:gridCol w="1277819"/>
                <a:gridCol w="1325127"/>
                <a:gridCol w="1183203"/>
                <a:gridCol w="1183203"/>
                <a:gridCol w="873109"/>
              </a:tblGrid>
              <a:tr h="4337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전국평균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6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특</a:t>
                      </a:r>
                      <a:r>
                        <a:rPr lang="en-US" altLang="ko-KR" sz="1600" kern="0" spc="-6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·</a:t>
                      </a:r>
                      <a:r>
                        <a:rPr lang="ko-KR" altLang="en-US" sz="1600" kern="0" spc="-6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광역시</a:t>
                      </a:r>
                      <a:r>
                        <a:rPr lang="en-US" altLang="ko-KR" sz="1600" kern="0" spc="-6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(7)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시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(74)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군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(81)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 고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7907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521631">
                <a:tc>
                  <a:txBody>
                    <a:bodyPr/>
                    <a:lstStyle/>
                    <a:p>
                      <a:pPr marL="635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누수율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(%)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-1905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10.8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6.5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12.3</a:t>
                      </a:r>
                      <a:endParaRPr lang="en-US" sz="12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25.1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31">
                <a:tc>
                  <a:txBody>
                    <a:bodyPr/>
                    <a:lstStyle/>
                    <a:p>
                      <a:pPr marL="635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생산원가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원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/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㎥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-1905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777.2</a:t>
                      </a:r>
                      <a:endParaRPr lang="en-US" sz="12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642.4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795.3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1393.1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(a)</a:t>
                      </a:r>
                      <a:endParaRPr lang="en-US" sz="12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31">
                <a:tc>
                  <a:txBody>
                    <a:bodyPr/>
                    <a:lstStyle/>
                    <a:p>
                      <a:pPr marL="635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누수량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백만㎥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/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년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-1905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638</a:t>
                      </a:r>
                      <a:endParaRPr lang="en-US" sz="12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175</a:t>
                      </a:r>
                      <a:endParaRPr lang="en-US" sz="12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327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135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(b)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31">
                <a:tc>
                  <a:txBody>
                    <a:bodyPr/>
                    <a:lstStyle/>
                    <a:p>
                      <a:pPr marL="635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누수손실액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억원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-1905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4,958</a:t>
                      </a:r>
                      <a:endParaRPr lang="en-US" sz="12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1,124</a:t>
                      </a:r>
                      <a:endParaRPr lang="en-US" sz="12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2,600</a:t>
                      </a:r>
                      <a:endParaRPr lang="en-US" sz="12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1,880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en-US" sz="1800" kern="0" spc="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a×b</a:t>
                      </a: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78787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7878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663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수도요금 산정방식 및 지역편차 개선</a:t>
            </a:r>
            <a:endParaRPr lang="en-US" altLang="ko-KR" sz="32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81227"/>
            <a:ext cx="8568952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□  현 황</a:t>
            </a:r>
            <a:endParaRPr lang="en-US" altLang="ko-KR" sz="23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○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 광역 상수도 요금은 전국적 동일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300" dirty="0" err="1" smtClean="0">
                <a:latin typeface="HY견고딕" pitchFamily="18" charset="-127"/>
                <a:ea typeface="HY견고딕" pitchFamily="18" charset="-127"/>
              </a:rPr>
              <a:t>지자체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 요금은 지역별 차이</a:t>
            </a:r>
            <a:endParaRPr lang="en-US" altLang="ko-KR" sz="2300" dirty="0" smtClean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2300" b="1" dirty="0" smtClean="0">
                <a:latin typeface="휴먼명조" pitchFamily="2" charset="-127"/>
                <a:ea typeface="휴먼명조" pitchFamily="2" charset="-127"/>
              </a:rPr>
              <a:t>생산시설</a:t>
            </a:r>
            <a:r>
              <a:rPr lang="en-US" altLang="ko-KR" sz="2300" b="1" dirty="0" smtClean="0">
                <a:latin typeface="휴먼명조" pitchFamily="2" charset="-127"/>
                <a:ea typeface="휴먼명조" pitchFamily="2" charset="-127"/>
              </a:rPr>
              <a:t>, </a:t>
            </a:r>
            <a:r>
              <a:rPr lang="ko-KR" altLang="en-US" sz="2300" b="1" dirty="0" err="1" smtClean="0">
                <a:latin typeface="휴먼명조" pitchFamily="2" charset="-127"/>
                <a:ea typeface="휴먼명조" pitchFamily="2" charset="-127"/>
              </a:rPr>
              <a:t>누수율</a:t>
            </a:r>
            <a:r>
              <a:rPr lang="ko-KR" altLang="en-US" sz="2300" b="1" dirty="0" smtClean="0">
                <a:latin typeface="휴먼명조" pitchFamily="2" charset="-127"/>
                <a:ea typeface="휴먼명조" pitchFamily="2" charset="-127"/>
              </a:rPr>
              <a:t> 등이 상이하여 수도요금 차이 발생</a:t>
            </a:r>
            <a:endParaRPr lang="en-US" altLang="ko-KR" sz="2300" b="1" dirty="0" smtClean="0">
              <a:latin typeface="휴먼명조" pitchFamily="2" charset="-127"/>
              <a:ea typeface="휴먼명조" pitchFamily="2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2300" b="1" dirty="0" smtClean="0">
                <a:latin typeface="휴먼명조" pitchFamily="2" charset="-127"/>
                <a:ea typeface="휴먼명조" pitchFamily="2" charset="-127"/>
              </a:rPr>
              <a:t>(</a:t>
            </a:r>
            <a:r>
              <a:rPr lang="ko-KR" altLang="en-US" sz="2300" b="1" dirty="0" smtClean="0">
                <a:latin typeface="휴먼명조" pitchFamily="2" charset="-127"/>
                <a:ea typeface="휴먼명조" pitchFamily="2" charset="-127"/>
              </a:rPr>
              <a:t>최고</a:t>
            </a:r>
            <a:r>
              <a:rPr lang="en-US" altLang="ko-KR" sz="2300" b="1" dirty="0" smtClean="0">
                <a:latin typeface="휴먼명조" pitchFamily="2" charset="-127"/>
                <a:ea typeface="휴먼명조" pitchFamily="2" charset="-127"/>
              </a:rPr>
              <a:t>) </a:t>
            </a:r>
            <a:r>
              <a:rPr lang="ko-KR" altLang="en-US" sz="2300" b="1" dirty="0" smtClean="0">
                <a:latin typeface="휴먼명조" pitchFamily="2" charset="-127"/>
                <a:ea typeface="휴먼명조" pitchFamily="2" charset="-127"/>
              </a:rPr>
              <a:t>강원 정선 </a:t>
            </a:r>
            <a:r>
              <a:rPr lang="en-US" altLang="ko-KR" sz="2300" b="1" dirty="0" smtClean="0">
                <a:latin typeface="휴먼명조" pitchFamily="2" charset="-127"/>
                <a:ea typeface="휴먼명조" pitchFamily="2" charset="-127"/>
              </a:rPr>
              <a:t>1,357</a:t>
            </a:r>
            <a:r>
              <a:rPr lang="ko-KR" altLang="en-US" sz="2300" b="1" dirty="0" smtClean="0">
                <a:latin typeface="휴먼명조" pitchFamily="2" charset="-127"/>
                <a:ea typeface="휴먼명조" pitchFamily="2" charset="-127"/>
              </a:rPr>
              <a:t>원</a:t>
            </a:r>
            <a:r>
              <a:rPr lang="en-US" altLang="ko-KR" sz="2300" b="1" dirty="0" smtClean="0">
                <a:latin typeface="휴먼명조" pitchFamily="2" charset="-127"/>
                <a:ea typeface="휴먼명조" pitchFamily="2" charset="-127"/>
              </a:rPr>
              <a:t>/</a:t>
            </a:r>
            <a:r>
              <a:rPr lang="ko-KR" altLang="en-US" sz="2300" b="1" dirty="0" smtClean="0">
                <a:latin typeface="휴먼명조" pitchFamily="2" charset="-127"/>
                <a:ea typeface="휴먼명조" pitchFamily="2" charset="-127"/>
              </a:rPr>
              <a:t>㎥  </a:t>
            </a:r>
            <a:r>
              <a:rPr lang="en-US" altLang="ko-KR" sz="2300" b="1" dirty="0" smtClean="0">
                <a:latin typeface="휴먼명조" pitchFamily="2" charset="-127"/>
                <a:ea typeface="휴먼명조" pitchFamily="2" charset="-127"/>
              </a:rPr>
              <a:t>(</a:t>
            </a:r>
            <a:r>
              <a:rPr lang="ko-KR" altLang="en-US" sz="2300" b="1" dirty="0" smtClean="0">
                <a:latin typeface="휴먼명조" pitchFamily="2" charset="-127"/>
                <a:ea typeface="휴먼명조" pitchFamily="2" charset="-127"/>
              </a:rPr>
              <a:t>최고</a:t>
            </a:r>
            <a:r>
              <a:rPr lang="en-US" altLang="ko-KR" sz="2300" b="1" dirty="0" smtClean="0">
                <a:latin typeface="휴먼명조" pitchFamily="2" charset="-127"/>
                <a:ea typeface="휴먼명조" pitchFamily="2" charset="-127"/>
              </a:rPr>
              <a:t>) </a:t>
            </a:r>
            <a:r>
              <a:rPr lang="ko-KR" altLang="en-US" sz="2300" b="1" dirty="0" smtClean="0">
                <a:latin typeface="휴먼명조" pitchFamily="2" charset="-127"/>
                <a:ea typeface="휴먼명조" pitchFamily="2" charset="-127"/>
              </a:rPr>
              <a:t>경북 군위 </a:t>
            </a:r>
            <a:r>
              <a:rPr lang="en-US" altLang="ko-KR" sz="2300" b="1" dirty="0" smtClean="0">
                <a:latin typeface="휴먼명조" pitchFamily="2" charset="-127"/>
                <a:ea typeface="휴먼명조" pitchFamily="2" charset="-127"/>
              </a:rPr>
              <a:t>352</a:t>
            </a:r>
            <a:r>
              <a:rPr lang="ko-KR" altLang="en-US" sz="2300" b="1" dirty="0" smtClean="0">
                <a:latin typeface="휴먼명조" pitchFamily="2" charset="-127"/>
                <a:ea typeface="휴먼명조" pitchFamily="2" charset="-127"/>
              </a:rPr>
              <a:t>원</a:t>
            </a:r>
            <a:r>
              <a:rPr lang="en-US" altLang="ko-KR" sz="2300" b="1" dirty="0" smtClean="0">
                <a:latin typeface="휴먼명조" pitchFamily="2" charset="-127"/>
                <a:ea typeface="휴먼명조" pitchFamily="2" charset="-127"/>
              </a:rPr>
              <a:t>/</a:t>
            </a:r>
            <a:r>
              <a:rPr lang="ko-KR" altLang="en-US" sz="2300" b="1" dirty="0" smtClean="0">
                <a:latin typeface="휴먼명조" pitchFamily="2" charset="-127"/>
                <a:ea typeface="휴먼명조" pitchFamily="2" charset="-127"/>
              </a:rPr>
              <a:t>㎥</a:t>
            </a:r>
            <a:endParaRPr lang="en-US" altLang="ko-KR" sz="2300" b="1" dirty="0" smtClean="0">
              <a:latin typeface="휴먼명조" pitchFamily="2" charset="-127"/>
              <a:ea typeface="휴먼명조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23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□  개선 방안</a:t>
            </a:r>
            <a:endParaRPr lang="en-US" altLang="ko-KR" sz="23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○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 광역 상수도 </a:t>
            </a:r>
            <a:r>
              <a:rPr lang="ko-KR" altLang="en-US" sz="2300" dirty="0" err="1" smtClean="0">
                <a:latin typeface="HY견고딕" pitchFamily="18" charset="-127"/>
                <a:ea typeface="HY견고딕" pitchFamily="18" charset="-127"/>
              </a:rPr>
              <a:t>보급율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 확대</a:t>
            </a:r>
            <a:endParaRPr lang="en-US" altLang="ko-KR" sz="23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○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300" dirty="0" err="1" smtClean="0">
                <a:latin typeface="HY견고딕" pitchFamily="18" charset="-127"/>
                <a:ea typeface="HY견고딕" pitchFamily="18" charset="-127"/>
              </a:rPr>
              <a:t>지자체의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300" dirty="0" err="1" smtClean="0">
                <a:latin typeface="HY견고딕" pitchFamily="18" charset="-127"/>
                <a:ea typeface="HY견고딕" pitchFamily="18" charset="-127"/>
              </a:rPr>
              <a:t>누수율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 개선 및 경영 효율 향상 및 광역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지방상수도 </a:t>
            </a:r>
            <a:endParaRPr lang="en-US" altLang="ko-KR" sz="23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3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통합관리 등 확대로 개선</a:t>
            </a:r>
            <a:endParaRPr lang="en-US" altLang="ko-KR" sz="23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5531" y="1124221"/>
            <a:ext cx="8728676" cy="51845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88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1663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저소득층 상수도 혜택 확대</a:t>
            </a:r>
            <a:endParaRPr lang="en-US" altLang="ko-KR" sz="32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924392"/>
            <a:ext cx="615617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□  국가 산업단지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 ○ 여수 산단 확장 사업 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(‘90~’12)</a:t>
            </a:r>
          </a:p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 ○ 구미 산단 확장 사업 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(’96~’14)</a:t>
            </a:r>
          </a:p>
          <a:p>
            <a:pPr>
              <a:lnSpc>
                <a:spcPct val="150000"/>
              </a:lnSpc>
            </a:pPr>
            <a:r>
              <a:rPr lang="en-US" altLang="ko-KR" sz="2200" b="1" dirty="0" smtClean="0">
                <a:latin typeface="HY견고딕" pitchFamily="18" charset="-127"/>
                <a:ea typeface="HY견고딕" pitchFamily="18" charset="-127"/>
              </a:rPr>
              <a:t>   : </a:t>
            </a:r>
            <a:r>
              <a:rPr lang="ko-KR" altLang="en-US" sz="2200" dirty="0" smtClean="0">
                <a:latin typeface="휴먼명조" pitchFamily="2" charset="-127"/>
                <a:ea typeface="휴먼명조" pitchFamily="2" charset="-127"/>
              </a:rPr>
              <a:t>일부 준공</a:t>
            </a:r>
            <a:r>
              <a:rPr lang="en-US" altLang="ko-KR" sz="2200" dirty="0" smtClean="0">
                <a:latin typeface="휴먼명조" pitchFamily="2" charset="-127"/>
                <a:ea typeface="휴먼명조" pitchFamily="2" charset="-127"/>
              </a:rPr>
              <a:t>, </a:t>
            </a:r>
            <a:r>
              <a:rPr lang="ko-KR" altLang="en-US" sz="2200" dirty="0" err="1" smtClean="0">
                <a:latin typeface="휴먼명조" pitchFamily="2" charset="-127"/>
                <a:ea typeface="휴먼명조" pitchFamily="2" charset="-127"/>
              </a:rPr>
              <a:t>하이테크벨리</a:t>
            </a:r>
            <a:endParaRPr lang="en-US" altLang="ko-KR" sz="2200" dirty="0" smtClean="0">
              <a:latin typeface="휴먼명조" pitchFamily="2" charset="-127"/>
              <a:ea typeface="휴먼명조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□  반월 특수지역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 ○ 안산 신도시 </a:t>
            </a:r>
            <a:r>
              <a:rPr lang="en-US" altLang="ko-KR" sz="2200" dirty="0" smtClean="0"/>
              <a:t>Ⅱ</a:t>
            </a:r>
            <a:r>
              <a:rPr lang="ko-KR" altLang="en-US" sz="2200" dirty="0" smtClean="0"/>
              <a:t>단계 </a:t>
            </a:r>
            <a:r>
              <a:rPr lang="en-US" altLang="ko-KR" sz="2200" dirty="0" smtClean="0"/>
              <a:t>(‘92~’09)</a:t>
            </a:r>
            <a:endParaRPr lang="en-US" altLang="ko-KR" sz="2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 ○ 시화지구 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(1986~2022)1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단계 준공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     멀티 </a:t>
            </a:r>
            <a:r>
              <a:rPr lang="ko-KR" altLang="en-US" sz="2200" dirty="0" err="1" smtClean="0">
                <a:latin typeface="HY견고딕" pitchFamily="18" charset="-127"/>
                <a:ea typeface="HY견고딕" pitchFamily="18" charset="-127"/>
              </a:rPr>
              <a:t>테크노밸리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200" dirty="0" err="1" smtClean="0">
                <a:latin typeface="HY견고딕" pitchFamily="18" charset="-127"/>
                <a:ea typeface="HY견고딕" pitchFamily="18" charset="-127"/>
              </a:rPr>
              <a:t>송산그린시티</a:t>
            </a:r>
            <a:endParaRPr lang="en-US" altLang="ko-KR" sz="2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□  기타 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 ○ 부산 에코델타시티</a:t>
            </a:r>
            <a:endParaRPr lang="en-US" altLang="ko-KR" sz="2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 ○ </a:t>
            </a:r>
            <a:r>
              <a:rPr lang="ko-KR" altLang="en-US" sz="2200" dirty="0" err="1" smtClean="0">
                <a:latin typeface="HY견고딕" pitchFamily="18" charset="-127"/>
                <a:ea typeface="HY견고딕" pitchFamily="18" charset="-127"/>
              </a:rPr>
              <a:t>경인아라뱃길</a:t>
            </a:r>
            <a:endParaRPr lang="en-US" altLang="ko-KR" sz="2200" b="1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395536" y="854589"/>
            <a:ext cx="8280920" cy="58867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3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663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K-water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와 </a:t>
            </a:r>
            <a:r>
              <a:rPr lang="ko-KR" altLang="en-US" sz="3200" dirty="0" err="1" smtClean="0">
                <a:latin typeface="HY헤드라인M" pitchFamily="18" charset="-127"/>
                <a:ea typeface="HY헤드라인M" pitchFamily="18" charset="-127"/>
              </a:rPr>
              <a:t>지자체의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 상수도 관계</a:t>
            </a:r>
            <a:endParaRPr lang="en-US" altLang="ko-KR" sz="32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064463"/>
            <a:ext cx="8424936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sz="2100" dirty="0" smtClean="0">
                <a:latin typeface="HY견고딕" pitchFamily="18" charset="-127"/>
                <a:ea typeface="HY견고딕" pitchFamily="18" charset="-127"/>
              </a:rPr>
              <a:t>K-water</a:t>
            </a: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의 사업 수탁 현황</a:t>
            </a:r>
            <a:endParaRPr lang="en-US" altLang="ko-KR" sz="21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</a:t>
            </a: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  수도권</a:t>
            </a:r>
            <a:r>
              <a:rPr lang="en-US" altLang="ko-KR" sz="21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동두천 등</a:t>
            </a:r>
            <a:r>
              <a:rPr lang="en-US" altLang="ko-KR" sz="2100" dirty="0" smtClean="0">
                <a:latin typeface="HY견고딕" pitchFamily="18" charset="-127"/>
                <a:ea typeface="HY견고딕" pitchFamily="18" charset="-127"/>
              </a:rPr>
              <a:t>), </a:t>
            </a: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충청권</a:t>
            </a:r>
            <a:r>
              <a:rPr lang="en-US" altLang="ko-KR" sz="21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논산</a:t>
            </a:r>
            <a:r>
              <a:rPr lang="en-US" altLang="ko-KR" sz="21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서산 등</a:t>
            </a:r>
            <a:r>
              <a:rPr lang="en-US" altLang="ko-KR" sz="2100" dirty="0" smtClean="0">
                <a:latin typeface="HY견고딕" pitchFamily="18" charset="-127"/>
                <a:ea typeface="HY견고딕" pitchFamily="18" charset="-127"/>
              </a:rPr>
              <a:t>), </a:t>
            </a: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전남권</a:t>
            </a:r>
            <a:r>
              <a:rPr lang="en-US" altLang="ko-KR" sz="21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정읍</a:t>
            </a:r>
            <a:r>
              <a:rPr lang="en-US" altLang="ko-KR" sz="21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나주 </a:t>
            </a:r>
            <a:endParaRPr lang="en-US" altLang="ko-KR" sz="21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1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100" dirty="0" smtClean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등</a:t>
            </a:r>
            <a:r>
              <a:rPr lang="en-US" altLang="ko-KR" sz="2100" dirty="0" smtClean="0">
                <a:latin typeface="HY견고딕" pitchFamily="18" charset="-127"/>
                <a:ea typeface="HY견고딕" pitchFamily="18" charset="-127"/>
              </a:rPr>
              <a:t>), </a:t>
            </a: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영남권</a:t>
            </a:r>
            <a:r>
              <a:rPr lang="en-US" altLang="ko-KR" sz="21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예천</a:t>
            </a:r>
            <a:r>
              <a:rPr lang="en-US" altLang="ko-KR" sz="21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사천 등</a:t>
            </a:r>
            <a:r>
              <a:rPr lang="en-US" altLang="ko-KR" sz="2100" dirty="0" smtClean="0">
                <a:latin typeface="HY견고딕" pitchFamily="18" charset="-127"/>
                <a:ea typeface="HY견고딕" pitchFamily="18" charset="-127"/>
              </a:rPr>
              <a:t>) - 18</a:t>
            </a: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개 사업</a:t>
            </a:r>
            <a:endParaRPr lang="en-US" altLang="ko-KR" sz="21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</a:t>
            </a: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  주요 성과</a:t>
            </a:r>
            <a:endParaRPr lang="en-US" altLang="ko-KR" sz="2100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1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en-US" altLang="ko-KR" sz="2100" b="1" dirty="0" smtClean="0">
                <a:latin typeface="휴먼명조" pitchFamily="2" charset="-127"/>
                <a:ea typeface="휴먼명조" pitchFamily="2" charset="-127"/>
              </a:rPr>
              <a:t>-</a:t>
            </a:r>
            <a:r>
              <a:rPr lang="en-US" altLang="ko-KR" sz="21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100" dirty="0" err="1" smtClean="0">
                <a:latin typeface="휴먼명조" pitchFamily="2" charset="-127"/>
                <a:ea typeface="휴먼명조" pitchFamily="2" charset="-127"/>
              </a:rPr>
              <a:t>유수율</a:t>
            </a:r>
            <a:r>
              <a:rPr lang="ko-KR" altLang="en-US" sz="2100" dirty="0" smtClean="0">
                <a:latin typeface="휴먼명조" pitchFamily="2" charset="-127"/>
                <a:ea typeface="휴먼명조" pitchFamily="2" charset="-127"/>
              </a:rPr>
              <a:t> </a:t>
            </a:r>
            <a:r>
              <a:rPr lang="ko-KR" altLang="en-US" sz="2100" dirty="0">
                <a:latin typeface="휴먼명조" pitchFamily="2" charset="-127"/>
                <a:ea typeface="휴먼명조" pitchFamily="2" charset="-127"/>
              </a:rPr>
              <a:t>제고 </a:t>
            </a:r>
            <a:r>
              <a:rPr lang="en-US" altLang="ko-KR" sz="2100" dirty="0">
                <a:latin typeface="휴먼명조" pitchFamily="2" charset="-127"/>
                <a:ea typeface="휴먼명조" pitchFamily="2" charset="-127"/>
              </a:rPr>
              <a:t>(</a:t>
            </a:r>
            <a:r>
              <a:rPr lang="ko-KR" altLang="en-US" sz="2100" dirty="0" err="1">
                <a:latin typeface="휴먼명조" pitchFamily="2" charset="-127"/>
                <a:ea typeface="휴먼명조" pitchFamily="2" charset="-127"/>
              </a:rPr>
              <a:t>수탁전</a:t>
            </a:r>
            <a:r>
              <a:rPr lang="ko-KR" altLang="en-US" sz="2100" dirty="0">
                <a:latin typeface="휴먼명조" pitchFamily="2" charset="-127"/>
                <a:ea typeface="휴먼명조" pitchFamily="2" charset="-127"/>
              </a:rPr>
              <a:t> </a:t>
            </a:r>
            <a:r>
              <a:rPr lang="en-US" altLang="ko-KR" sz="2100" dirty="0">
                <a:latin typeface="휴먼명조" pitchFamily="2" charset="-127"/>
                <a:ea typeface="휴먼명조" pitchFamily="2" charset="-127"/>
              </a:rPr>
              <a:t>61.9% </a:t>
            </a:r>
            <a:r>
              <a:rPr lang="ko-KR" altLang="en-US" sz="2100" dirty="0">
                <a:latin typeface="휴먼명조" pitchFamily="2" charset="-127"/>
                <a:ea typeface="휴먼명조" pitchFamily="2" charset="-127"/>
              </a:rPr>
              <a:t>→ </a:t>
            </a:r>
            <a:r>
              <a:rPr lang="en-US" altLang="ko-KR" sz="2100" dirty="0">
                <a:latin typeface="휴먼명조" pitchFamily="2" charset="-127"/>
                <a:ea typeface="휴먼명조" pitchFamily="2" charset="-127"/>
              </a:rPr>
              <a:t>‘11</a:t>
            </a:r>
            <a:r>
              <a:rPr lang="ko-KR" altLang="en-US" sz="2100" dirty="0">
                <a:latin typeface="휴먼명조" pitchFamily="2" charset="-127"/>
                <a:ea typeface="휴먼명조" pitchFamily="2" charset="-127"/>
              </a:rPr>
              <a:t>년 </a:t>
            </a:r>
            <a:r>
              <a:rPr lang="en-US" altLang="ko-KR" sz="2100" dirty="0">
                <a:latin typeface="휴먼명조" pitchFamily="2" charset="-127"/>
                <a:ea typeface="휴먼명조" pitchFamily="2" charset="-127"/>
              </a:rPr>
              <a:t>77.1%)</a:t>
            </a:r>
          </a:p>
          <a:p>
            <a:pPr>
              <a:lnSpc>
                <a:spcPct val="150000"/>
              </a:lnSpc>
            </a:pPr>
            <a:r>
              <a:rPr lang="en-US" altLang="ko-KR" sz="2100" dirty="0" smtClean="0">
                <a:latin typeface="휴먼명조" pitchFamily="2" charset="-127"/>
                <a:ea typeface="휴먼명조" pitchFamily="2" charset="-127"/>
              </a:rPr>
              <a:t>  </a:t>
            </a:r>
            <a:r>
              <a:rPr lang="en-US" altLang="ko-KR" sz="2100" b="1" dirty="0" smtClean="0">
                <a:latin typeface="휴먼명조" pitchFamily="2" charset="-127"/>
                <a:ea typeface="휴먼명조" pitchFamily="2" charset="-127"/>
              </a:rPr>
              <a:t>-</a:t>
            </a:r>
            <a:r>
              <a:rPr lang="en-US" altLang="ko-KR" sz="2100" dirty="0" smtClean="0">
                <a:latin typeface="휴먼명조" pitchFamily="2" charset="-127"/>
                <a:ea typeface="휴먼명조" pitchFamily="2" charset="-127"/>
              </a:rPr>
              <a:t> </a:t>
            </a:r>
            <a:r>
              <a:rPr lang="ko-KR" altLang="en-US" sz="2100" dirty="0" smtClean="0">
                <a:latin typeface="휴먼명조" pitchFamily="2" charset="-127"/>
                <a:ea typeface="휴먼명조" pitchFamily="2" charset="-127"/>
              </a:rPr>
              <a:t>고객 서비스 </a:t>
            </a:r>
            <a:r>
              <a:rPr lang="en-US" altLang="ko-KR" sz="2100" dirty="0" smtClean="0">
                <a:latin typeface="휴먼명조" pitchFamily="2" charset="-127"/>
                <a:ea typeface="휴먼명조" pitchFamily="2" charset="-127"/>
              </a:rPr>
              <a:t>(</a:t>
            </a:r>
            <a:r>
              <a:rPr lang="ko-KR" altLang="en-US" sz="2100" dirty="0" err="1">
                <a:latin typeface="휴먼명조" pitchFamily="2" charset="-127"/>
                <a:ea typeface="휴먼명조" pitchFamily="2" charset="-127"/>
              </a:rPr>
              <a:t>수탁전</a:t>
            </a:r>
            <a:r>
              <a:rPr lang="ko-KR" altLang="en-US" sz="2100" dirty="0">
                <a:latin typeface="휴먼명조" pitchFamily="2" charset="-127"/>
                <a:ea typeface="휴먼명조" pitchFamily="2" charset="-127"/>
              </a:rPr>
              <a:t> </a:t>
            </a:r>
            <a:r>
              <a:rPr lang="en-US" altLang="ko-KR" sz="2100" dirty="0" smtClean="0">
                <a:latin typeface="휴먼명조" pitchFamily="2" charset="-127"/>
                <a:ea typeface="휴먼명조" pitchFamily="2" charset="-127"/>
              </a:rPr>
              <a:t>65</a:t>
            </a:r>
            <a:r>
              <a:rPr lang="ko-KR" altLang="en-US" sz="2100" dirty="0" smtClean="0">
                <a:latin typeface="휴먼명조" pitchFamily="2" charset="-127"/>
                <a:ea typeface="휴먼명조" pitchFamily="2" charset="-127"/>
              </a:rPr>
              <a:t>점</a:t>
            </a:r>
            <a:r>
              <a:rPr lang="en-US" altLang="ko-KR" sz="2100" dirty="0" smtClean="0">
                <a:latin typeface="휴먼명조" pitchFamily="2" charset="-127"/>
                <a:ea typeface="휴먼명조" pitchFamily="2" charset="-127"/>
              </a:rPr>
              <a:t> </a:t>
            </a:r>
            <a:r>
              <a:rPr lang="ko-KR" altLang="en-US" sz="2100" dirty="0">
                <a:latin typeface="휴먼명조" pitchFamily="2" charset="-127"/>
                <a:ea typeface="휴먼명조" pitchFamily="2" charset="-127"/>
              </a:rPr>
              <a:t>→ </a:t>
            </a:r>
            <a:r>
              <a:rPr lang="en-US" altLang="ko-KR" sz="2100" dirty="0">
                <a:latin typeface="휴먼명조" pitchFamily="2" charset="-127"/>
                <a:ea typeface="휴먼명조" pitchFamily="2" charset="-127"/>
              </a:rPr>
              <a:t>‘11</a:t>
            </a:r>
            <a:r>
              <a:rPr lang="ko-KR" altLang="en-US" sz="2100" dirty="0">
                <a:latin typeface="휴먼명조" pitchFamily="2" charset="-127"/>
                <a:ea typeface="휴먼명조" pitchFamily="2" charset="-127"/>
              </a:rPr>
              <a:t>년 </a:t>
            </a:r>
            <a:r>
              <a:rPr lang="en-US" altLang="ko-KR" sz="2100" dirty="0" smtClean="0">
                <a:latin typeface="휴먼명조" pitchFamily="2" charset="-127"/>
                <a:ea typeface="휴먼명조" pitchFamily="2" charset="-127"/>
              </a:rPr>
              <a:t>79.1</a:t>
            </a:r>
            <a:r>
              <a:rPr lang="ko-KR" altLang="en-US" sz="2100" dirty="0" smtClean="0">
                <a:latin typeface="휴먼명조" pitchFamily="2" charset="-127"/>
                <a:ea typeface="휴먼명조" pitchFamily="2" charset="-127"/>
              </a:rPr>
              <a:t>점</a:t>
            </a:r>
            <a:r>
              <a:rPr lang="en-US" altLang="ko-KR" sz="2100" dirty="0" smtClean="0">
                <a:latin typeface="휴먼명조" pitchFamily="2" charset="-127"/>
                <a:ea typeface="휴먼명조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100" dirty="0" smtClean="0">
                <a:latin typeface="휴먼명조" pitchFamily="2" charset="-127"/>
                <a:ea typeface="휴먼명조" pitchFamily="2" charset="-127"/>
              </a:rPr>
              <a:t>  </a:t>
            </a:r>
            <a:r>
              <a:rPr lang="en-US" altLang="ko-KR" sz="2100" b="1" dirty="0" smtClean="0">
                <a:latin typeface="휴먼명조" pitchFamily="2" charset="-127"/>
                <a:ea typeface="휴먼명조" pitchFamily="2" charset="-127"/>
              </a:rPr>
              <a:t>-</a:t>
            </a:r>
            <a:r>
              <a:rPr lang="en-US" altLang="ko-KR" sz="2100" dirty="0" smtClean="0">
                <a:latin typeface="휴먼명조" pitchFamily="2" charset="-127"/>
                <a:ea typeface="휴먼명조" pitchFamily="2" charset="-127"/>
              </a:rPr>
              <a:t> </a:t>
            </a:r>
            <a:r>
              <a:rPr lang="ko-KR" altLang="en-US" sz="2100" dirty="0" err="1" smtClean="0">
                <a:latin typeface="휴먼명조" pitchFamily="2" charset="-127"/>
                <a:ea typeface="휴먼명조" pitchFamily="2" charset="-127"/>
              </a:rPr>
              <a:t>과학화율</a:t>
            </a:r>
            <a:r>
              <a:rPr lang="ko-KR" altLang="en-US" sz="2100" dirty="0" smtClean="0">
                <a:latin typeface="휴먼명조" pitchFamily="2" charset="-127"/>
                <a:ea typeface="휴먼명조" pitchFamily="2" charset="-127"/>
              </a:rPr>
              <a:t> </a:t>
            </a:r>
            <a:r>
              <a:rPr lang="en-US" altLang="ko-KR" sz="2100" dirty="0">
                <a:latin typeface="휴먼명조" pitchFamily="2" charset="-127"/>
                <a:ea typeface="휴먼명조" pitchFamily="2" charset="-127"/>
              </a:rPr>
              <a:t>(</a:t>
            </a:r>
            <a:r>
              <a:rPr lang="ko-KR" altLang="en-US" sz="2100" dirty="0" err="1">
                <a:latin typeface="휴먼명조" pitchFamily="2" charset="-127"/>
                <a:ea typeface="휴먼명조" pitchFamily="2" charset="-127"/>
              </a:rPr>
              <a:t>수탁전</a:t>
            </a:r>
            <a:r>
              <a:rPr lang="ko-KR" altLang="en-US" sz="2100" dirty="0">
                <a:latin typeface="휴먼명조" pitchFamily="2" charset="-127"/>
                <a:ea typeface="휴먼명조" pitchFamily="2" charset="-127"/>
              </a:rPr>
              <a:t> </a:t>
            </a:r>
            <a:r>
              <a:rPr lang="en-US" altLang="ko-KR" sz="2100" dirty="0" smtClean="0">
                <a:latin typeface="휴먼명조" pitchFamily="2" charset="-127"/>
                <a:ea typeface="휴먼명조" pitchFamily="2" charset="-127"/>
              </a:rPr>
              <a:t>67.6</a:t>
            </a:r>
            <a:r>
              <a:rPr lang="ko-KR" altLang="en-US" sz="2100" dirty="0" smtClean="0">
                <a:latin typeface="휴먼명조" pitchFamily="2" charset="-127"/>
                <a:ea typeface="휴먼명조" pitchFamily="2" charset="-127"/>
              </a:rPr>
              <a:t>점 → </a:t>
            </a:r>
            <a:r>
              <a:rPr lang="en-US" altLang="ko-KR" sz="2100" dirty="0">
                <a:latin typeface="휴먼명조" pitchFamily="2" charset="-127"/>
                <a:ea typeface="휴먼명조" pitchFamily="2" charset="-127"/>
              </a:rPr>
              <a:t>‘11</a:t>
            </a:r>
            <a:r>
              <a:rPr lang="ko-KR" altLang="en-US" sz="2100" dirty="0">
                <a:latin typeface="휴먼명조" pitchFamily="2" charset="-127"/>
                <a:ea typeface="휴먼명조" pitchFamily="2" charset="-127"/>
              </a:rPr>
              <a:t>년 </a:t>
            </a:r>
            <a:r>
              <a:rPr lang="en-US" altLang="ko-KR" sz="2100" dirty="0" smtClean="0">
                <a:latin typeface="휴먼명조" pitchFamily="2" charset="-127"/>
                <a:ea typeface="휴먼명조" pitchFamily="2" charset="-127"/>
              </a:rPr>
              <a:t>89.1</a:t>
            </a:r>
            <a:r>
              <a:rPr lang="ko-KR" altLang="en-US" sz="2100" dirty="0" smtClean="0">
                <a:latin typeface="휴먼명조" pitchFamily="2" charset="-127"/>
                <a:ea typeface="휴먼명조" pitchFamily="2" charset="-127"/>
              </a:rPr>
              <a:t>점</a:t>
            </a:r>
            <a:r>
              <a:rPr lang="en-US" altLang="ko-KR" sz="2100" dirty="0" smtClean="0">
                <a:latin typeface="휴먼명조" pitchFamily="2" charset="-127"/>
                <a:ea typeface="휴먼명조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2100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□  앞으로의 추진 방향</a:t>
            </a:r>
            <a:endParaRPr lang="en-US" altLang="ko-KR" sz="21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</a:t>
            </a: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2100" dirty="0" smtClean="0">
                <a:latin typeface="HY견고딕" pitchFamily="18" charset="-127"/>
                <a:ea typeface="HY견고딕" pitchFamily="18" charset="-127"/>
              </a:rPr>
              <a:t>K-water</a:t>
            </a: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의 수탁사업 확대 추진</a:t>
            </a:r>
            <a:endParaRPr lang="en-US" altLang="ko-KR" sz="21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</a:t>
            </a: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100" dirty="0" err="1" smtClean="0">
                <a:latin typeface="HY견고딕" pitchFamily="18" charset="-127"/>
                <a:ea typeface="HY견고딕" pitchFamily="18" charset="-127"/>
              </a:rPr>
              <a:t>물관리의</a:t>
            </a: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 안전화</a:t>
            </a:r>
            <a:r>
              <a:rPr lang="en-US" altLang="ko-KR" sz="21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과학화</a:t>
            </a:r>
            <a:r>
              <a:rPr lang="en-US" altLang="ko-KR" sz="21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100" dirty="0" smtClean="0">
                <a:latin typeface="HY견고딕" pitchFamily="18" charset="-127"/>
                <a:ea typeface="HY견고딕" pitchFamily="18" charset="-127"/>
              </a:rPr>
              <a:t>효율화 강화 및 확대</a:t>
            </a:r>
            <a:endParaRPr lang="en-US" altLang="ko-KR" sz="21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75678" y="908720"/>
            <a:ext cx="8716801" cy="56886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6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3568" y="260648"/>
            <a:ext cx="7911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대한민국 </a:t>
            </a:r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수돗물 값이 싸다</a:t>
            </a:r>
            <a:r>
              <a:rPr lang="en-US" altLang="ko-KR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(?)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의 진실 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95536" y="1124744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大韓民國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en-US" altLang="ko-KR" sz="2400" dirty="0" smtClean="0">
                <a:solidFill>
                  <a:srgbClr val="00B0F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400" dirty="0" smtClean="0">
                <a:solidFill>
                  <a:srgbClr val="00B0F0"/>
                </a:solidFill>
                <a:latin typeface="HY견고딕" pitchFamily="18" charset="-127"/>
                <a:ea typeface="HY견고딕" pitchFamily="18" charset="-127"/>
              </a:rPr>
              <a:t>물 부족국가’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라기 보다는</a:t>
            </a:r>
            <a:r>
              <a:rPr lang="ko-KR" altLang="en-US" sz="2400" dirty="0" smtClean="0">
                <a:solidFill>
                  <a:srgbClr val="00B0F0"/>
                </a:solidFill>
                <a:latin typeface="HY견고딕" pitchFamily="18" charset="-127"/>
                <a:ea typeface="HY견고딕" pitchFamily="18" charset="-127"/>
              </a:rPr>
              <a:t>‘물 관리 부족국가’</a:t>
            </a:r>
            <a:endParaRPr lang="ko-KR" altLang="en-US" sz="2400" dirty="0">
              <a:solidFill>
                <a:srgbClr val="00B0F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27584" y="1628800"/>
            <a:ext cx="79208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□ 수돗물 너무 싸서 펑펑 쓴다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?”- 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줄줄 새는 </a:t>
            </a:r>
            <a:r>
              <a:rPr lang="ko-KR" altLang="en-US" b="1" dirty="0" err="1" smtClean="0">
                <a:latin typeface="휴먼명조" pitchFamily="2" charset="-127"/>
                <a:ea typeface="휴먼명조" pitchFamily="2" charset="-127"/>
              </a:rPr>
              <a:t>상수관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 개선 시급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□ 우리 수돗물 가격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, OECD 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평균가격 육박 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– </a:t>
            </a:r>
            <a:r>
              <a:rPr lang="ko-KR" altLang="en-US" b="1" dirty="0" err="1" smtClean="0">
                <a:latin typeface="휴먼명조" pitchFamily="2" charset="-127"/>
                <a:ea typeface="휴먼명조" pitchFamily="2" charset="-127"/>
              </a:rPr>
              <a:t>물이용부담금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 포함해야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□ 유럽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, 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상수원보호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·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하천관리 예산까지 포함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, 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단순 요금비교는 부적절</a:t>
            </a:r>
            <a:endParaRPr lang="ko-KR" altLang="en-US" b="1" dirty="0">
              <a:latin typeface="휴먼명조" pitchFamily="2" charset="-127"/>
              <a:ea typeface="휴먼명조" pitchFamily="2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3568" y="1628800"/>
            <a:ext cx="7848872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1005673" y="623731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439652" y="6165304"/>
            <a:ext cx="6948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수도요금의 인상보다 노후상수도관 교체 등  시설개선 시급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3" name="_x26340896" descr="EMB0000112c6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8"/>
            <a:ext cx="4762500" cy="2924175"/>
          </a:xfrm>
          <a:prstGeom prst="rect">
            <a:avLst/>
          </a:prstGeom>
          <a:noFill/>
        </p:spPr>
      </p:pic>
      <p:sp>
        <p:nvSpPr>
          <p:cNvPr id="14" name="타원 13"/>
          <p:cNvSpPr/>
          <p:nvPr/>
        </p:nvSpPr>
        <p:spPr>
          <a:xfrm>
            <a:off x="1979712" y="4797152"/>
            <a:ext cx="1080120" cy="10801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36568" y="268078"/>
            <a:ext cx="8494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dirty="0" smtClean="0">
                <a:latin typeface="HY헤드라인M" pitchFamily="18" charset="-127"/>
                <a:ea typeface="HY헤드라인M" pitchFamily="18" charset="-127"/>
              </a:rPr>
              <a:t>新</a:t>
            </a:r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수자원 유일수단</a:t>
            </a:r>
            <a:r>
              <a:rPr lang="ko-KR" altLang="en-US" sz="3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‘신규 </a:t>
            </a:r>
            <a:r>
              <a:rPr lang="ko-KR" altLang="en-US" sz="3600" dirty="0" err="1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댐건설</a:t>
            </a:r>
            <a:r>
              <a:rPr lang="ko-KR" altLang="en-US" sz="3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진단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1520" y="1844824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① 수자원 추가확보방안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기존댐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증고방안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적용 등 적극 검토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② 지방과 농촌의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노후 상수도관 최우선 교체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및 정비 추진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③ 산업체 및 가정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물 재활용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저장시설 설치 의무화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추진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④ 침엽수 위주 식수에서 활엽수 등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균형 잡힌 산림정책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추진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79512" y="1772816"/>
            <a:ext cx="8784976" cy="2448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오른쪽 화살표 4"/>
          <p:cNvSpPr/>
          <p:nvPr/>
        </p:nvSpPr>
        <p:spPr>
          <a:xfrm>
            <a:off x="467544" y="4941168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55576" y="472514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“新수자원 확보 위한 무조건적인 신규 댐 건설 지양해야”</a:t>
            </a:r>
          </a:p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물량공급 위주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물관리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정책보다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물수요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관리 정책 우선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신규댐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건설보다 기존 댐 관리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활용 강화 필요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Wave_Bus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3AB631-2C77-48E2-965F-5E9DD0990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GreenWave_BusPresentation</Template>
  <TotalTime>448</TotalTime>
  <Words>1933</Words>
  <Application>Microsoft Office PowerPoint</Application>
  <PresentationFormat>화면 슬라이드 쇼(4:3)</PresentationFormat>
  <Paragraphs>282</Paragraphs>
  <Slides>31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31</vt:i4>
      </vt:variant>
    </vt:vector>
  </HeadingPairs>
  <TitlesOfParts>
    <vt:vector size="33" baseType="lpstr">
      <vt:lpstr>GreenWave_BusPresentation</vt:lpstr>
      <vt:lpstr>Custom Design</vt:lpstr>
      <vt:lpstr>2012년도 한국수자원공사 국정감사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USER</dc:creator>
  <cp:keywords/>
  <cp:lastModifiedBy>ASSEMBLY</cp:lastModifiedBy>
  <cp:revision>72</cp:revision>
  <dcterms:created xsi:type="dcterms:W3CDTF">2012-07-05T05:30:17Z</dcterms:created>
  <dcterms:modified xsi:type="dcterms:W3CDTF">2012-10-12T05:12:42Z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TC103853799990</vt:lpwstr>
  </property>
</Properties>
</file>