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57" r:id="rId4"/>
    <p:sldId id="279" r:id="rId5"/>
    <p:sldId id="29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58" r:id="rId17"/>
    <p:sldId id="277" r:id="rId18"/>
    <p:sldId id="290" r:id="rId19"/>
    <p:sldId id="291" r:id="rId20"/>
    <p:sldId id="292" r:id="rId21"/>
    <p:sldId id="259" r:id="rId22"/>
    <p:sldId id="274" r:id="rId23"/>
    <p:sldId id="295" r:id="rId24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01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2640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E6E7-C5EE-4BCD-831B-E6097A3567F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한국감정원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대한주택보증㈜</a:t>
            </a:r>
            <a:endParaRPr kumimoji="0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제주국제자유도시개발센터</a:t>
            </a:r>
            <a:r>
              <a:rPr lang="en-US" altLang="ko-KR" sz="2800" b="1" kern="0" dirty="0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대한지적공사</a:t>
            </a:r>
            <a:endParaRPr lang="en-US" altLang="ko-KR" sz="2800" b="1" kern="0" dirty="0" smtClean="0">
              <a:solidFill>
                <a:schemeClr val="accent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한국시설안전공단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한국건설교통기술평가원</a:t>
            </a:r>
            <a:endParaRPr kumimoji="0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872208" cy="4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691680" y="620688"/>
            <a:ext cx="602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JDC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설립의 당초 취지와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현재의 실상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828092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1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7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교육특구</a:t>
            </a:r>
            <a:r>
              <a:rPr lang="en-US" altLang="ko-KR" sz="1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]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당초 취지와 목적은 연간 수천 명의 초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중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고교생들의 해외유학과 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외화유출을 막아보자는 것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1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7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의료특구</a:t>
            </a:r>
            <a:r>
              <a:rPr lang="en-US" altLang="ko-KR" sz="1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]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제주특별자치도 관광산업과 연계한 「의료관광</a:t>
            </a:r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1196752"/>
            <a:ext cx="842493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593467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「해외영리교육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의료법인」에 대한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각종 특혜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외에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수익과 송금 보장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등으로 당초 취지 살릴지 의문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60932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25202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847997" cy="8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36912"/>
            <a:ext cx="88737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36912"/>
            <a:ext cx="2592288" cy="15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2636912"/>
            <a:ext cx="658366" cy="7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293096"/>
            <a:ext cx="2520280" cy="15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293096"/>
            <a:ext cx="6054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293096"/>
            <a:ext cx="2592288" cy="159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4293096"/>
            <a:ext cx="820861" cy="7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5" y="4293096"/>
            <a:ext cx="259228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4941168"/>
            <a:ext cx="812982" cy="9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51720" y="404664"/>
            <a:ext cx="4943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JDC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투자유치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투자활동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점검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872208" cy="4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39552" y="1196752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MOU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 체결 이후 실제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투자금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지불 사례 지지부진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사업 추진에 따른 투자국가 일부 국가에 한정되어 있어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각서체결 이후 실제 투자로 연결될 수 있도록 대책마련 필요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1052736"/>
            <a:ext cx="8424936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9512" y="593467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「제주도」와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공존공생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하는 의식 가진 다양한 국가별 투자유치 및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연계투자자 발굴 필요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539552" y="60932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95536" y="3140968"/>
          <a:ext cx="8280920" cy="2664206"/>
        </p:xfrm>
        <a:graphic>
          <a:graphicData uri="http://schemas.openxmlformats.org/drawingml/2006/table">
            <a:tbl>
              <a:tblPr/>
              <a:tblGrid>
                <a:gridCol w="1944216"/>
                <a:gridCol w="3744416"/>
                <a:gridCol w="2592288"/>
              </a:tblGrid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MOU(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양해각서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MOA(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합의각서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휴양형주거단지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말레이시아 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B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erjaya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영어교육도시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영국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North London </a:t>
                      </a:r>
                      <a:r>
                        <a:rPr lang="en-US" sz="1400" kern="0" spc="-20" dirty="0" err="1">
                          <a:solidFill>
                            <a:srgbClr val="000000"/>
                          </a:solidFill>
                          <a:latin typeface="휴먼명조"/>
                        </a:rPr>
                        <a:t>Collegeate</a:t>
                      </a:r>
                      <a:r>
                        <a:rPr lang="en-US" sz="1400" kern="0" spc="-20" dirty="0">
                          <a:solidFill>
                            <a:srgbClr val="000000"/>
                          </a:solidFill>
                          <a:latin typeface="휴먼명조"/>
                        </a:rPr>
                        <a:t> School </a:t>
                      </a:r>
                      <a:r>
                        <a:rPr lang="ko-KR" altLang="en-US" sz="1400" kern="0" spc="-20" dirty="0">
                          <a:solidFill>
                            <a:srgbClr val="000000"/>
                          </a:solidFill>
                          <a:ea typeface="휴먼명조"/>
                        </a:rPr>
                        <a:t>등 </a:t>
                      </a:r>
                      <a:r>
                        <a:rPr lang="en-US" altLang="ko-KR" sz="1400" b="1" kern="0" spc="-20" dirty="0">
                          <a:solidFill>
                            <a:srgbClr val="FF0000"/>
                          </a:solidFill>
                          <a:latin typeface="휴먼명조"/>
                        </a:rPr>
                        <a:t>6</a:t>
                      </a:r>
                      <a:r>
                        <a:rPr lang="ko-KR" altLang="en-US" sz="1400" b="1" kern="0" spc="-2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캐나다 </a:t>
                      </a:r>
                      <a:r>
                        <a:rPr lang="en-US" sz="1400" kern="0" spc="0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Branksome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Hall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등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헬스케어타운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서울대병원 강남센터 등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중국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a typeface="휴먼명조"/>
                        </a:rPr>
                        <a:t>북대청조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그룹 </a:t>
                      </a:r>
                      <a:r>
                        <a:rPr lang="en-US" altLang="ko-KR" sz="1400" b="1" kern="0" spc="0" dirty="0" smtClean="0">
                          <a:solidFill>
                            <a:srgbClr val="FF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4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첨단과학기술단지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독일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울름시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등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신화역사공원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err="1">
                          <a:solidFill>
                            <a:srgbClr val="000000"/>
                          </a:solidFill>
                          <a:latin typeface="휴먼명조"/>
                        </a:rPr>
                        <a:t>Posco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 ICT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등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10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미국 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M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SCK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등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신규사업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90" dirty="0" err="1">
                          <a:solidFill>
                            <a:srgbClr val="000000"/>
                          </a:solidFill>
                          <a:ea typeface="휴먼명조"/>
                        </a:rPr>
                        <a:t>이랜드레저비스</a:t>
                      </a:r>
                      <a:r>
                        <a:rPr lang="en-US" altLang="ko-KR" sz="1400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주</a:t>
                      </a:r>
                      <a:r>
                        <a:rPr lang="en-US" altLang="ko-KR" sz="1400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) </a:t>
                      </a:r>
                      <a:r>
                        <a:rPr lang="ko-KR" altLang="en-US" sz="1400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등 </a:t>
                      </a:r>
                      <a:r>
                        <a:rPr lang="en-US" altLang="ko-KR" sz="1400" b="1" kern="0" spc="-90" dirty="0">
                          <a:solidFill>
                            <a:srgbClr val="FF0000"/>
                          </a:solidFill>
                          <a:latin typeface="휴먼명조"/>
                        </a:rPr>
                        <a:t>5</a:t>
                      </a:r>
                      <a:r>
                        <a:rPr lang="ko-KR" altLang="en-US" sz="1400" b="1" kern="0" spc="-9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47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7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건</a:t>
                      </a:r>
                      <a:endParaRPr lang="ko-KR" altLang="en-US" sz="1050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987824" y="2708920"/>
            <a:ext cx="3103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핵심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대사업 투자유치 현황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872208" cy="4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67544" y="692696"/>
            <a:ext cx="833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/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JDC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목적성과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’,‘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효율성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을 잃어버린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「방만경영」과「부채증가」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1268760"/>
            <a:ext cx="8136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JDC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부채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2007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665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억원에서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5,390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억원으로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해마다 급증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프로젝트 수행을 위한 토지취득 및 부지조성공사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영어교육도시 국제학교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개교 건축공사 등에 집중 투자하여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외부차입 증가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196752"/>
            <a:ext cx="8568952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75048" y="57332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적정 부채비율유지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차입금 관리 강화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신규 출자 최소화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기 출자금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조기 회수 노력 등 총력 다해야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7544" y="587727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27774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708920"/>
            <a:ext cx="2664296" cy="17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80312" y="4437112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HY견고딕" pitchFamily="18" charset="-127"/>
                <a:ea typeface="HY견고딕" pitchFamily="18" charset="-127"/>
              </a:rPr>
              <a:t>△ 제주영어교육도시</a:t>
            </a: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050" dirty="0" smtClean="0">
                <a:latin typeface="HY견고딕" pitchFamily="18" charset="-127"/>
                <a:ea typeface="HY견고딕" pitchFamily="18" charset="-127"/>
              </a:rPr>
              <a:t>◁ 제주항공우주박물관</a:t>
            </a:r>
            <a:endParaRPr lang="ko-KR" altLang="en-US" sz="10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1520" y="2780928"/>
            <a:ext cx="4248472" cy="295232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7704" y="548680"/>
            <a:ext cx="5905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심의 및 자문위 실효성</a:t>
            </a:r>
            <a:r>
              <a:rPr lang="en-US" altLang="ko-KR" sz="2800" dirty="0" smtClean="0">
                <a:solidFill>
                  <a:srgbClr val="FF0000"/>
                </a:solidFill>
                <a:latin typeface="궁서체" pitchFamily="17" charset="-127"/>
                <a:ea typeface="궁서체" pitchFamily="17" charset="-127"/>
              </a:rPr>
              <a:t>‘</a:t>
            </a:r>
            <a:r>
              <a:rPr lang="ko-KR" altLang="en-US" sz="2800" b="1" dirty="0" smtClean="0">
                <a:solidFill>
                  <a:srgbClr val="FF0000"/>
                </a:solidFill>
                <a:latin typeface="궁서체" pitchFamily="17" charset="-127"/>
                <a:ea typeface="궁서체" pitchFamily="17" charset="-127"/>
              </a:rPr>
              <a:t>有名無實</a:t>
            </a:r>
            <a:r>
              <a:rPr lang="en-US" altLang="ko-KR" sz="2800" dirty="0" smtClean="0">
                <a:solidFill>
                  <a:srgbClr val="FF0000"/>
                </a:solidFill>
                <a:latin typeface="궁서체" pitchFamily="17" charset="-127"/>
                <a:ea typeface="궁서체" pitchFamily="17" charset="-127"/>
              </a:rPr>
              <a:t>’</a:t>
            </a:r>
            <a:endParaRPr lang="ko-KR" altLang="en-US" sz="2800" dirty="0">
              <a:solidFill>
                <a:srgbClr val="FF0000"/>
              </a:solidFill>
              <a:latin typeface="궁서체" pitchFamily="17" charset="-127"/>
              <a:ea typeface="궁서체" pitchFamily="17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872208" cy="4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23528" y="1196752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JDC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설립의 당초 취지와 목적을 이행할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심의 및 자문위원회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endParaRPr lang="ko-KR" altLang="en-US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 지난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년부터 올해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월까지 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 개최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연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1.3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회 불과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투자 및 자금운용 심의위원회 경우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회의소집 한 차례도 없어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1124744"/>
            <a:ext cx="871296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51520" y="630932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「전시행정」지양하고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위원회의 제대로 된 기능을 수행 할 수 있도록 노력 다해야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79512" y="638132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79512" y="2996952"/>
          <a:ext cx="8640960" cy="3168352"/>
        </p:xfrm>
        <a:graphic>
          <a:graphicData uri="http://schemas.openxmlformats.org/drawingml/2006/table">
            <a:tbl>
              <a:tblPr/>
              <a:tblGrid>
                <a:gridCol w="4032448"/>
                <a:gridCol w="1944216"/>
                <a:gridCol w="1296144"/>
                <a:gridCol w="1368152"/>
              </a:tblGrid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위원회명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2012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투자 및 자금운용 심의위원회</a:t>
                      </a: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제주헬스케어타운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자문위원회</a:t>
                      </a: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분과</a:t>
                      </a:r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회 포함</a:t>
                      </a:r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생태공원 조성사업 자문위원회</a:t>
                      </a: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항공우주박물관 전시설계 자문위원회</a:t>
                      </a: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항공우주박물관 상징캐릭터개발 자문위원회</a:t>
                      </a: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합계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408" marR="4408" marT="440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</a:t>
                      </a:r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408" marR="4408" marT="4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2699792" y="2636912"/>
            <a:ext cx="3865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심의위원회 및 자문위원회 개최 현황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대한지적공사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새로운 사업전략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007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59532" y="146387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정부의 공간정보산업 육성정책과 국민의 공간정보에 대한 수요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증가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지적 측량 개방시장의 약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74%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점유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지난해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232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억원의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흑자 달성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관련 산업육성과 수요자 중심의 서비스 제공을 바탕으로 개별목적에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따라 중앙기관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지자체에서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산별적으로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관리되고 있는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업무 중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① 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공유 재산 실태조사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② 국토개발 및 관리계획조사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③ 토지이용현황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④ 문화재 및 재난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재해조사 등을 통합 위탁 기능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수행 필요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504" y="1268759"/>
            <a:ext cx="8928992" cy="4104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9552" y="55892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그 동안 공사가 추진해 온 축적된 전문기술과 노하우를 활용한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새로운 방향의 업무추진이 필요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621154" y="577303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007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땅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산하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바다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지도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지적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박물관 만들자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443" y="1205894"/>
            <a:ext cx="7344816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우리의 지도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지적 역사자료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산별적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산발적 관리 中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독도 및 이어도 영토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영해 분쟁 본격화로 그 중요성 부각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4" y="1196752"/>
            <a:ext cx="8136904" cy="1015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1032" y="6309320"/>
            <a:ext cx="87129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나아가 간도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녹둔도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·7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광구 등 </a:t>
            </a:r>
            <a:r>
              <a:rPr lang="ko-KR" altLang="en-US" sz="19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근현대사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9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지적자료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한자리에 모으는 작업 필요</a:t>
            </a:r>
            <a:endParaRPr lang="ko-KR" altLang="en-US" sz="19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27495" y="6405499"/>
            <a:ext cx="216024" cy="192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3384376" cy="18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3"/>
            <a:ext cx="34563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1"/>
            <a:ext cx="33843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7" y="4149080"/>
            <a:ext cx="345638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35896" y="36450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독 도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227687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 어 도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2210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녹 둔 도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41490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7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광 구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276872"/>
            <a:ext cx="73342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87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95736" y="332656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대강 사업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洑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의 안전진단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95536" y="90872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□「시설물의 안전관리에 관한 특별법」에 의해 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洑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는 정기점검대상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그러나 정기점검은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보에 불과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정기점검 결과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문제없음’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그러나 실제로는 균열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세굴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등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문제있음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국토해양부와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공단의 입장 </a:t>
            </a:r>
            <a:r>
              <a:rPr lang="en-US" altLang="ko-KR" dirty="0" err="1" smtClean="0">
                <a:latin typeface="HY견고딕" pitchFamily="18" charset="-127"/>
                <a:ea typeface="HY견고딕" pitchFamily="18" charset="-127"/>
              </a:rPr>
              <a:t>vs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시민단체입장 相反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국민은 혼란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836712"/>
            <a:ext cx="8496944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5949280"/>
            <a:ext cx="842493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정확한 정보제공을 통해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국민의 안전이 우리의 행복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이란 모토 실현 필요</a:t>
            </a:r>
            <a:endParaRPr lang="ko-KR" altLang="en-US" sz="19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23528" y="602128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987" name="_x134082328" descr="EMB000012c468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880320" cy="187220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683568" y="4725144"/>
            <a:ext cx="2304256" cy="101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영산강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승촌보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수문 하단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콘크리트 블록이 가라앉고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수직이음새가 어긋남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1989" name="_x204710024" descr="EMB000012c468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2647950" cy="1872208"/>
          </a:xfrm>
          <a:prstGeom prst="rect">
            <a:avLst/>
          </a:prstGeom>
          <a:noFill/>
        </p:spPr>
      </p:pic>
      <p:sp>
        <p:nvSpPr>
          <p:cNvPr id="14" name="모서리가 둥근 직사각형 13"/>
          <p:cNvSpPr/>
          <p:nvPr/>
        </p:nvSpPr>
        <p:spPr>
          <a:xfrm>
            <a:off x="395536" y="4725144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419872" y="4869160"/>
            <a:ext cx="2448272" cy="68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낙동강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달성보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보와 연결된 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옹벽에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선명한 균열 발생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347864" y="4725144"/>
            <a:ext cx="266429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991" name="_x133605264" descr="EMB000012c468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80928"/>
            <a:ext cx="2520280" cy="1872208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6084168" y="4725144"/>
            <a:ext cx="24482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월곡리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구미보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날개벽과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보 본체의 갈라진 틈에서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누수현상 발생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084168" y="4725144"/>
            <a:ext cx="252028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95536" y="2780928"/>
            <a:ext cx="1779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2012. 3.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29, </a:t>
            </a:r>
            <a:r>
              <a:rPr lang="ko-KR" alt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한겨례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347864" y="2780928"/>
            <a:ext cx="16033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2012. 9.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3, KBS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84168" y="2780928"/>
            <a:ext cx="1779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2012. 1.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18, </a:t>
            </a:r>
            <a:r>
              <a:rPr lang="ko-KR" alt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한겨례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63813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점검 인력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방법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전문가 확대 등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점검 방법론 종합 검토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보완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47664" y="620688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소규모 안전 취약시설에 대한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점검체계 강화 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611560" y="1340768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□‘소규모 안전 취약시설’의 안전점검에 대한 관할 정부기관의 이원화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(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보건복지부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진단 후 점검 및 수리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보고 등 업무중복 발생 → 예산낭비요소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268760"/>
            <a:ext cx="806489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75656" y="598188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소규모 안전취약 시설에 대한 체계적인 관리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918407" y="611602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9552" y="3645024"/>
          <a:ext cx="7992886" cy="2016224"/>
        </p:xfrm>
        <a:graphic>
          <a:graphicData uri="http://schemas.openxmlformats.org/drawingml/2006/table">
            <a:tbl>
              <a:tblPr/>
              <a:tblGrid>
                <a:gridCol w="1800200"/>
                <a:gridCol w="295835"/>
                <a:gridCol w="1558833"/>
                <a:gridCol w="391255"/>
                <a:gridCol w="1607482"/>
                <a:gridCol w="391255"/>
                <a:gridCol w="1948026"/>
              </a:tblGrid>
              <a:tr h="6883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점검대상시설 선정</a:t>
                      </a:r>
                    </a:p>
                    <a:p>
                      <a:pPr marL="0" marR="0" indent="-723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500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보건복지부에서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500" kern="0" spc="-3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1,300</a:t>
                      </a:r>
                      <a:r>
                        <a:rPr lang="ko-KR" altLang="en-US" sz="1500" kern="0" spc="-3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개소 선정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통보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점검계획 수립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현장점검 실시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개별시설과 일정협의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시설별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50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개별보고서 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통보</a:t>
                      </a:r>
                    </a:p>
                    <a:p>
                      <a:pPr marL="0" marR="0" indent="-4191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4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500" kern="0" spc="-14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최종보고서는 </a:t>
                      </a:r>
                      <a:r>
                        <a:rPr lang="ko-KR" altLang="en-US" sz="1500" kern="0" spc="-140" dirty="0" err="1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국토해양부</a:t>
                      </a:r>
                      <a:r>
                        <a:rPr lang="en-US" altLang="ko-KR" sz="1500" kern="0" spc="-14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500" kern="0" spc="-14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보건복지부에 제출</a:t>
                      </a:r>
                      <a:r>
                        <a:rPr lang="en-US" altLang="ko-KR" sz="1500" kern="0" spc="-14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500" kern="0" spc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5906" y="3033852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점검절차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1547664" y="620688"/>
            <a:ext cx="6237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소규모 생활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기반시설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에 대한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점검체계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보완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94753" y="1196752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옹벽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비탈면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육고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등 재해우려 높은 생활기반시설에 대한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안전점검 필요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법적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근거 없어 관리주체가 점검하는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시설물에 대한 감독이 없는 실정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제보로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인해 안전점검이 진행되는 편리성은 있지만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체계성 떨어져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78729" y="1196752"/>
            <a:ext cx="8424936" cy="1338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9698" y="6244254"/>
            <a:ext cx="868170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900" dirty="0">
                <a:latin typeface="HY견고딕" pitchFamily="18" charset="-127"/>
                <a:ea typeface="HY견고딕" pitchFamily="18" charset="-127"/>
              </a:rPr>
              <a:t>제도적 장치 및 </a:t>
            </a:r>
            <a:r>
              <a:rPr lang="en-US" altLang="ko-KR" sz="1900" dirty="0">
                <a:latin typeface="HY견고딕" pitchFamily="18" charset="-127"/>
                <a:ea typeface="HY견고딕" pitchFamily="18" charset="-127"/>
              </a:rPr>
              <a:t>FMS(</a:t>
            </a:r>
            <a:r>
              <a:rPr lang="ko-KR" altLang="en-US" sz="1900" dirty="0">
                <a:latin typeface="HY견고딕" pitchFamily="18" charset="-127"/>
                <a:ea typeface="HY견고딕" pitchFamily="18" charset="-127"/>
              </a:rPr>
              <a:t>시설물정보관리종합시스템</a:t>
            </a:r>
            <a:r>
              <a:rPr lang="en-US" altLang="ko-KR" sz="1900" dirty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900" dirty="0">
                <a:latin typeface="HY견고딕" pitchFamily="18" charset="-127"/>
                <a:ea typeface="HY견고딕" pitchFamily="18" charset="-127"/>
              </a:rPr>
              <a:t>과 같은 </a:t>
            </a:r>
            <a:r>
              <a:rPr lang="ko-KR" altLang="en-US" sz="19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관리체계 마련 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</a:t>
            </a:r>
            <a:r>
              <a:rPr lang="ko-KR" altLang="en-US" sz="19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77105" y="6357194"/>
            <a:ext cx="171224" cy="192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22"/>
          <p:cNvGrpSpPr/>
          <p:nvPr/>
        </p:nvGrpSpPr>
        <p:grpSpPr>
          <a:xfrm>
            <a:off x="602496" y="3281088"/>
            <a:ext cx="7853757" cy="2596184"/>
            <a:chOff x="602496" y="3281088"/>
            <a:chExt cx="7853757" cy="2596184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02496" y="3302012"/>
              <a:ext cx="2014926" cy="115212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시설물 이상 징후 발</a:t>
              </a:r>
              <a:r>
                <a:rPr lang="ko-KR" alt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견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3536766" y="3284984"/>
              <a:ext cx="2014926" cy="115212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제보 및 접수</a:t>
              </a:r>
              <a:endPara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6441327" y="3281088"/>
              <a:ext cx="2014926" cy="115212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출동여부</a:t>
              </a:r>
              <a:endParaRPr lang="en-US" altLang="ko-K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판단</a:t>
              </a:r>
              <a:endPara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2095023" y="4725144"/>
              <a:ext cx="2014926" cy="115212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안전점검</a:t>
              </a:r>
              <a:endPara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995633" y="4725144"/>
              <a:ext cx="2014926" cy="1152128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보고서 작성</a:t>
              </a:r>
              <a:endParaRPr lang="en-US" altLang="ko-K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및 통보</a:t>
              </a:r>
              <a:endPara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오른쪽 화살표 17"/>
            <p:cNvSpPr/>
            <p:nvPr/>
          </p:nvSpPr>
          <p:spPr>
            <a:xfrm>
              <a:off x="3002285" y="3775603"/>
              <a:ext cx="271773" cy="310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5929505" y="3758575"/>
              <a:ext cx="271773" cy="310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0" name="오른쪽 화살표 19"/>
            <p:cNvSpPr/>
            <p:nvPr/>
          </p:nvSpPr>
          <p:spPr>
            <a:xfrm>
              <a:off x="1531852" y="5211890"/>
              <a:ext cx="271773" cy="310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1" name="오른쪽 화살표 20"/>
            <p:cNvSpPr/>
            <p:nvPr/>
          </p:nvSpPr>
          <p:spPr>
            <a:xfrm>
              <a:off x="4489657" y="5211890"/>
              <a:ext cx="271773" cy="310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617422" y="2730477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소규모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생활 안전 시설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점검 절차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40160" cy="45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고속도로 안개발생시 대책 관련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1340768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고속도로 상습안개지역의 사고발생 저감을 위한 연구용역 결과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,</a:t>
            </a:r>
            <a:endParaRPr lang="ko-KR" altLang="en-US" sz="17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    상습안개지역에 </a:t>
            </a:r>
            <a:r>
              <a:rPr lang="ko-KR" altLang="en-US" sz="1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안개소산시스템 설치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→자동 구동 통해 운전자 안전 확보 필요 발표</a:t>
            </a: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그러나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중 추돌사고 발생된 천안논산고속도로 안개예방대책으로  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무용지물인 도로전광표지판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(VMS)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설치예정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(29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소요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1196752"/>
            <a:ext cx="864096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623731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연구용역 결과인 안개소산장치 설치로 대형참사 방지하는 정책 추진 필요</a:t>
            </a:r>
            <a:endParaRPr lang="ko-KR" altLang="en-US" sz="20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http://fn.segye.com/content/image/2011/12/25/2011122500120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8999"/>
            <a:ext cx="3816424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342899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천안논산고속도로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중 추돌사고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26055280" descr="EMB0000157456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8999"/>
            <a:ext cx="1728192" cy="132521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5" name="_x167124280" descr="EMB0000157456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29000"/>
            <a:ext cx="1800200" cy="133203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7" name="_x167822144" descr="DRW0000157456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25144"/>
            <a:ext cx="3528392" cy="12842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788024" y="342899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안개소산시스템 시작품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67544" y="1916832"/>
            <a:ext cx="144016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404664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한국감정원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감정평가시장 점유율 하락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48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87524" y="1124744"/>
            <a:ext cx="8532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한국감정원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감정평가시장 점유율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08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16.5%, 11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12.6%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매년 감소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감평사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퇴직비율 최근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년간 평균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29%,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자발적 퇴직자 평균 재직기간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22.2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7913990"/>
              </p:ext>
            </p:extLst>
          </p:nvPr>
        </p:nvGraphicFramePr>
        <p:xfrm>
          <a:off x="413537" y="2714587"/>
          <a:ext cx="8280921" cy="1058478"/>
        </p:xfrm>
        <a:graphic>
          <a:graphicData uri="http://schemas.openxmlformats.org/drawingml/2006/table">
            <a:tbl>
              <a:tblPr/>
              <a:tblGrid>
                <a:gridCol w="2072017"/>
                <a:gridCol w="1552226"/>
                <a:gridCol w="1552226"/>
                <a:gridCol w="1552226"/>
                <a:gridCol w="1552226"/>
              </a:tblGrid>
              <a:tr h="529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 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9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점유율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16.5%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15.3%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13.3%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12.6%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55" marR="17655" marT="17655" marB="176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287524" y="1074078"/>
            <a:ext cx="8532948" cy="10587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87753" y="2304612"/>
            <a:ext cx="416011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한국감정원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감정평가시장 점유율 현황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25584" y="3998282"/>
            <a:ext cx="285206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감정평가사 퇴직자 비율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4920682"/>
              </p:ext>
            </p:extLst>
          </p:nvPr>
        </p:nvGraphicFramePr>
        <p:xfrm>
          <a:off x="395536" y="4365104"/>
          <a:ext cx="8280920" cy="1656185"/>
        </p:xfrm>
        <a:graphic>
          <a:graphicData uri="http://schemas.openxmlformats.org/drawingml/2006/table">
            <a:tbl>
              <a:tblPr/>
              <a:tblGrid>
                <a:gridCol w="2736304"/>
                <a:gridCol w="1152128"/>
                <a:gridCol w="1080120"/>
                <a:gridCol w="1080120"/>
                <a:gridCol w="1008112"/>
                <a:gridCol w="1224136"/>
              </a:tblGrid>
              <a:tr h="3951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03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전체</a:t>
                      </a:r>
                      <a:r>
                        <a:rPr lang="ko-KR" altLang="en-US" sz="180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퇴직인원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(A)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37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53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46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39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감정평가사 퇴직인원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(B)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18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B/A)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48.6%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32.1%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15.2%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25.6%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18.2%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오른쪽 화살표 10"/>
          <p:cNvSpPr/>
          <p:nvPr/>
        </p:nvSpPr>
        <p:spPr>
          <a:xfrm>
            <a:off x="395536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67544" y="6237312"/>
            <a:ext cx="843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한국감정원이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감정평가시장 지속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확보토록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퇴직자 대책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서비스개선 등 강구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40160" cy="45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_x131096896" descr="EMB000012c46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344816" cy="54726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2068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효과입증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안개소산시스템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Pilot Test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구축 및 현장 실험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2564904"/>
          <a:ext cx="8712968" cy="3456387"/>
        </p:xfrm>
        <a:graphic>
          <a:graphicData uri="http://schemas.openxmlformats.org/drawingml/2006/table">
            <a:tbl>
              <a:tblPr/>
              <a:tblGrid>
                <a:gridCol w="1003100"/>
                <a:gridCol w="3135560"/>
                <a:gridCol w="3267363"/>
                <a:gridCol w="1306945"/>
              </a:tblGrid>
              <a:tr h="290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 명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학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력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주요경력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임 기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5217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대 이윤식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서울대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토목공학과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중앙대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건설대학원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건설부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기술관리실장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한국건설기술연구원장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한국수자원공사사장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95.04.13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~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98.04.12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a typeface="휴먼명조"/>
                        </a:rPr>
                        <a:t>대 윤주수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서울대 토목공학과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건교부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수자원국장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한국고속철도건설공단 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부이사장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국토연구원 초빙연구위원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98.04.18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~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01.04.17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a typeface="휴먼명조"/>
                        </a:rPr>
                        <a:t>대 최길대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홍익대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토목공학과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중앙대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ko-KR" altLang="en-US" sz="1050" kern="0" spc="0" dirty="0" err="1" smtClean="0">
                          <a:solidFill>
                            <a:srgbClr val="000000"/>
                          </a:solidFill>
                          <a:ea typeface="휴먼명조"/>
                        </a:rPr>
                        <a:t>도시및지역계획학박사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건교부 </a:t>
                      </a:r>
                      <a:r>
                        <a:rPr lang="ko-KR" altLang="en-US" sz="1050" kern="0" spc="0" dirty="0" err="1" smtClean="0">
                          <a:solidFill>
                            <a:srgbClr val="000000"/>
                          </a:solidFill>
                          <a:ea typeface="휴먼명조"/>
                        </a:rPr>
                        <a:t>도로심의관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철도청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차장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01.04.21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~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04.04.20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a typeface="휴먼명조"/>
                        </a:rPr>
                        <a:t>대 송금실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한양대 토목공학과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고려개발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주</a:t>
                      </a: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대림산업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삼창기업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전문이사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04.06.17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~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07.11.04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a typeface="휴먼명조"/>
                        </a:rPr>
                        <a:t>대 진철훈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한양대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건축공학과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한양대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지역개발석사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단국대 도시계획박사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제주국제자유도시개발센터 이사장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한양대 환경대학원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겸임교수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서울시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주택국장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07.11.05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~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08.06.02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a typeface="휴먼명조"/>
                        </a:rPr>
                        <a:t>대 신방웅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한양대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토목공학과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한양대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토목공학석사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인하대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토목공학박사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경도대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지반공학박사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한양대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석좌교수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충북대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총장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충북대 토목공학과 교수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08.08.08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~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10.06.17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김경수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한양신명조"/>
                        </a:rPr>
                        <a:t>現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서울대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토목공학과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서울대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토목공학석사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영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리즈대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토목공학박사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국토부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국토지리정보원장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/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건교부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국토정보정책관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건교부 기술정책과장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혁신기획관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10.08.12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~</a:t>
                      </a:r>
                      <a:r>
                        <a:rPr lang="en-US" sz="1050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sz="105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13.08.11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578" marR="11578" marT="11578" marB="11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4868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공단 출범 이후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내부출신 이사장 </a:t>
            </a:r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미배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출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12474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공단 출범 이후 현재까지 전문성을 갖춘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내부출신 이사장은 한 명도 없어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전직 이사장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명 중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명은 정부기관 출신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낙하산 인사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전형적 기관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79512" y="1124744"/>
            <a:ext cx="8712968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83768" y="220486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역대 이사장 및 주요경력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23731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내부에 능력 있고 경험 있는 인사를 이사장으로 승진시켜 사기진작 필요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323528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48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763688" y="692696"/>
            <a:ext cx="56284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감정관련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국민 불만</a:t>
            </a:r>
            <a:r>
              <a:rPr lang="en-US" altLang="ko-KR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불편 사항 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개선</a:t>
            </a:r>
            <a:endParaRPr lang="ko-KR" altLang="en-US" sz="2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주요 불만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불편 사항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공공 용지 취득의 경우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감정가격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공정성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형평성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중립성 아직 의문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불신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 이상의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감정사 선정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시 주민 측 선정 기회 반드시 부여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토지 및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지장물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감정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주민 측의 의견 수렴 없이 일방적 감정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감정 대상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에서 제외되거나 분리되는 자투리 부동산 처리 문제 어려움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감정 결과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단순 우편 통보로 → 설명회 등 개최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충분한 의견 청취 필요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감정 이의 신청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절차상 어려움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신청 기간 내 제대로 된 이의신청서 제출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어려움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1484784"/>
            <a:ext cx="8712968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558924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감정 관련 업무도 서비스 제고 차원에서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제도 개선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신뢰성 향상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95536" y="566124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87624" y="60628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부동산 관련 정보구축 </a:t>
            </a:r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통합서비스 제공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필요성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48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719572" y="1204433"/>
            <a:ext cx="7740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주택가격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전월세가격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등 부동산 관련 통계의 정보구축 분산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기관별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분산된 정보구축으로 효율적 정보관리 및 제공 곤란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204433"/>
            <a:ext cx="813690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19572" y="6211162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부동산 관련통계의 통합서비스 제공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이 필요 및 지원대책 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420187" y="6269514"/>
            <a:ext cx="324036" cy="31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835696" y="249289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한국감정원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조사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통계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정보제공 및 운영 시스템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2790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27723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85185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437112"/>
            <a:ext cx="2808312" cy="6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429000"/>
            <a:ext cx="277230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1187624" y="2924944"/>
            <a:ext cx="6840760" cy="31683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123728" y="3717032"/>
            <a:ext cx="1710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100" dirty="0" smtClean="0">
                <a:latin typeface="HY견고딕" pitchFamily="18" charset="-127"/>
                <a:ea typeface="HY견고딕" pitchFamily="18" charset="-127"/>
              </a:rPr>
              <a:t>전국지가변동률조사 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23728" y="4725144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100" dirty="0" smtClean="0">
                <a:latin typeface="HY견고딕" pitchFamily="18" charset="-127"/>
                <a:ea typeface="HY견고딕" pitchFamily="18" charset="-127"/>
              </a:rPr>
              <a:t>전국주택가격동향조사 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23728" y="5733256"/>
            <a:ext cx="1569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100" dirty="0" smtClean="0">
                <a:latin typeface="HY견고딕" pitchFamily="18" charset="-127"/>
                <a:ea typeface="HY견고딕" pitchFamily="18" charset="-127"/>
              </a:rPr>
              <a:t>월세가격동향조사 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20072" y="5085184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100" dirty="0" err="1" smtClean="0">
                <a:latin typeface="HY견고딕" pitchFamily="18" charset="-127"/>
                <a:ea typeface="HY견고딕" pitchFamily="18" charset="-127"/>
              </a:rPr>
              <a:t>아파트실거래가격지수</a:t>
            </a:r>
            <a:r>
              <a:rPr lang="ko-KR" altLang="en-US" sz="11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76056" y="4077072"/>
            <a:ext cx="21339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100" dirty="0" err="1" smtClean="0">
                <a:latin typeface="HY견고딕" pitchFamily="18" charset="-127"/>
                <a:ea typeface="HY견고딕" pitchFamily="18" charset="-127"/>
              </a:rPr>
              <a:t>상업용부동산임대사례조사</a:t>
            </a:r>
            <a:r>
              <a:rPr lang="ko-KR" altLang="en-US" sz="11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1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83768" y="548680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대한주택보증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보증능력 감소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619672" cy="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95536" y="126876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부채 올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해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월 기준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조원에 달해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그 중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보증부채가 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8,600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억원</a:t>
            </a:r>
            <a:endParaRPr lang="ko-KR" altLang="en-US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납입자본금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조원의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80%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확보가 「책임준비금」기준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이미 붕괴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책임준비금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올해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7,679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억원에서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2016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5,976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억원으로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감소전망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현금대위변제액으로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1000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억 지출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이에 비해 수입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보증료는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63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억원에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불과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196752"/>
            <a:ext cx="8568952" cy="16416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주택건설시장 장기 불황으로 </a:t>
            </a:r>
            <a:r>
              <a:rPr lang="ko-KR" altLang="en-US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건설사업장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부도 </a:t>
            </a:r>
            <a:r>
              <a:rPr lang="ko-KR" altLang="en-US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가능성 상</a:t>
            </a:r>
            <a:r>
              <a:rPr lang="ko-KR" altLang="en-US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대비책 마련 시급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7544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96952"/>
            <a:ext cx="5400600" cy="31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2923" y="587254"/>
            <a:ext cx="823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분양보증사고 급증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미회수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금액 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천억원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회수율 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52%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619672" cy="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1520" y="130708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년간 보증사고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133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대위변제액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중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회수는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(52%)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에 불과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환급사업장 통해 약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천여억원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회수 계획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미회수액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최대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천억원대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까지 감축 가능 주장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BUT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해당건설업체들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3500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매각금 중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870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억원만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납부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(2012.9.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現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), 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재건축 사업장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미회수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금액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215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육박 →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복잡한 권리관계 얽힌 건설 사업장에 신규사업자 투자 외면 상태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196751"/>
            <a:ext cx="8568952" cy="2787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4366705" y="252931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3568" y="630932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분양보증사고 급증으로 인한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미회수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금액의 회수 특별 대책마련 시급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52923" y="640136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365" y="4130783"/>
            <a:ext cx="6336704" cy="210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83768" y="332656"/>
            <a:ext cx="44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PF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보증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관련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종합대책 시급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619672" cy="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23528" y="105273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PF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보증 시행 이후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수도권 지역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승인액만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천억에 달해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→ 경북 외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 도시 합친 금액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천억원보다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배 이상 많아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상위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건설사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중에서 부채비율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700%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초과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건설사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자본잠식 상태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건설사까지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PF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보증을 서준 것으로 드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남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980728"/>
            <a:ext cx="8784976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3898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611560" y="621926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도급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건설사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파산時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하도급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건설사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연쇄도산 발생 등 선제적 대책마련 시급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503548" y="6295917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619672" cy="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559460" y="617143"/>
            <a:ext cx="809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최근 건설산업의 단면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하자보증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대위변제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사례 급증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76058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51520" y="1196752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올해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월 기준 전체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560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억의 대위변제 중 하자보증이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382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억으로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68%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차지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보증료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수입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926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→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631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억원으로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 매년 감소 추세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□  또 다른 문제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, ‘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하자보증 </a:t>
            </a:r>
            <a:r>
              <a:rPr lang="ko-KR" altLang="en-US" sz="1700" dirty="0" err="1" smtClean="0">
                <a:latin typeface="HY견고딕" pitchFamily="18" charset="-127"/>
                <a:ea typeface="HY견고딕" pitchFamily="18" charset="-127"/>
              </a:rPr>
              <a:t>대위변제금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이 실제 하자보수로 사용되기 보다 입주자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대표 등의 의도대로 사용처가 전용될 수 있는 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현금 변제</a:t>
            </a:r>
            <a:r>
              <a:rPr lang="en-US" altLang="ko-KR" sz="17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700" dirty="0" smtClean="0">
                <a:latin typeface="HY견고딕" pitchFamily="18" charset="-127"/>
                <a:ea typeface="HY견고딕" pitchFamily="18" charset="-127"/>
              </a:rPr>
              <a:t>사례가 있다는 점임</a:t>
            </a:r>
            <a:endParaRPr lang="en-US" altLang="ko-KR" sz="17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1196752"/>
            <a:ext cx="8784976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79512" y="6237312"/>
            <a:ext cx="883448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9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대위변제금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내용에 맞게 사용되도록 하자보수절차과정 등 제도 보완 필요</a:t>
            </a:r>
            <a:endParaRPr lang="ko-KR" altLang="en-US" sz="19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43508" y="632698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47664" y="620688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사회적 취약계층을 위한 「공적 역할」 확대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619672" cy="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23528" y="1124743"/>
            <a:ext cx="84969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무주택 저소득층 주택임차자금 후원 및 사랑의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집짓기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후원금 지급 등 최근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사회공헌활동으로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사용</a:t>
            </a:r>
          </a:p>
          <a:p>
            <a:pPr font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사회적 취약계층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북한이탈주민 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 대한 공적역할 확대 필요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124743"/>
            <a:ext cx="849694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630932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임대보증금보증 등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사회적 취약계층 위한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보증료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할인 등 지원해야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39552" y="638132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19"/>
            <a:ext cx="259228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08920"/>
            <a:ext cx="2448272" cy="17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266429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2592288" cy="170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581128"/>
            <a:ext cx="2448272" cy="16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509120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1492</TotalTime>
  <Words>1809</Words>
  <Application>Microsoft Office PowerPoint</Application>
  <PresentationFormat>화면 슬라이드 쇼(4:3)</PresentationFormat>
  <Paragraphs>303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GreenWave_BusPresentation</vt:lpstr>
      <vt:lpstr>Custom Design</vt:lpstr>
      <vt:lpstr>2012년도 국정감사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USER</cp:lastModifiedBy>
  <cp:revision>191</cp:revision>
  <dcterms:created xsi:type="dcterms:W3CDTF">2012-07-05T05:30:17Z</dcterms:created>
  <dcterms:modified xsi:type="dcterms:W3CDTF">2012-10-22T13:16:36Z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