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43"/>
  </p:notesMasterIdLst>
  <p:handoutMasterIdLst>
    <p:handoutMasterId r:id="rId44"/>
  </p:handoutMasterIdLst>
  <p:sldIdLst>
    <p:sldId id="257" r:id="rId4"/>
    <p:sldId id="379" r:id="rId5"/>
    <p:sldId id="378" r:id="rId6"/>
    <p:sldId id="321" r:id="rId7"/>
    <p:sldId id="343" r:id="rId8"/>
    <p:sldId id="356" r:id="rId9"/>
    <p:sldId id="322" r:id="rId10"/>
    <p:sldId id="357" r:id="rId11"/>
    <p:sldId id="325" r:id="rId12"/>
    <p:sldId id="359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26" r:id="rId30"/>
    <p:sldId id="327" r:id="rId31"/>
    <p:sldId id="377" r:id="rId32"/>
    <p:sldId id="350" r:id="rId33"/>
    <p:sldId id="381" r:id="rId34"/>
    <p:sldId id="380" r:id="rId35"/>
    <p:sldId id="382" r:id="rId36"/>
    <p:sldId id="383" r:id="rId37"/>
    <p:sldId id="384" r:id="rId38"/>
    <p:sldId id="385" r:id="rId39"/>
    <p:sldId id="386" r:id="rId40"/>
    <p:sldId id="387" r:id="rId41"/>
    <p:sldId id="388" r:id="rId42"/>
  </p:sldIdLst>
  <p:sldSz cx="9144000" cy="6858000" type="screen4x3"/>
  <p:notesSz cx="6789738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221" autoAdjust="0"/>
    <p:restoredTop sz="87760" autoAdjust="0"/>
  </p:normalViewPr>
  <p:slideViewPr>
    <p:cSldViewPr>
      <p:cViewPr varScale="1">
        <p:scale>
          <a:sx n="63" d="100"/>
          <a:sy n="63" d="100"/>
        </p:scale>
        <p:origin x="-13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70" y="-84"/>
      </p:cViewPr>
      <p:guideLst>
        <p:guide orient="horz" pos="3128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F8FC-8473-4DFD-87CC-D576DA80B410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22161-F0FA-48FB-AB7F-FA9B9B1E1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15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5F1C7-F6F0-4D2C-9301-6D3C1C7A0F6C}" type="datetimeFigureOut">
              <a:rPr lang="ko-KR" altLang="en-US" smtClean="0"/>
              <a:pPr/>
              <a:t>2012-10-18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0E6E7-C5EE-4BCD-831B-E6097A3567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5855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E6E7-C5EE-4BCD-831B-E6097A3567F2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718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E6E7-C5EE-4BCD-831B-E6097A3567F2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E6E7-C5EE-4BCD-831B-E6097A3567F2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E6E7-C5EE-4BCD-831B-E6097A3567F2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E6E7-C5EE-4BCD-831B-E6097A3567F2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8054975" y="0"/>
            <a:ext cx="1089025" cy="26631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5"/>
          <p:cNvSpPr>
            <a:spLocks/>
          </p:cNvSpPr>
          <p:nvPr userDrawn="1"/>
        </p:nvSpPr>
        <p:spPr bwMode="auto">
          <a:xfrm>
            <a:off x="1295400" y="5715000"/>
            <a:ext cx="6858000" cy="9144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accent2"/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 rot="10800000">
            <a:off x="0" y="4520045"/>
            <a:ext cx="2057400" cy="2337955"/>
            <a:chOff x="7467600" y="0"/>
            <a:chExt cx="1676400" cy="1905000"/>
          </a:xfrm>
        </p:grpSpPr>
        <p:sp>
          <p:nvSpPr>
            <p:cNvPr id="16" name="Teardrop 15"/>
            <p:cNvSpPr/>
            <p:nvPr userDrawn="1"/>
          </p:nvSpPr>
          <p:spPr>
            <a:xfrm>
              <a:off x="7620000" y="381000"/>
              <a:ext cx="1524000" cy="1524000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ardrop 14"/>
            <p:cNvSpPr/>
            <p:nvPr userDrawn="1"/>
          </p:nvSpPr>
          <p:spPr>
            <a:xfrm>
              <a:off x="7467600" y="0"/>
              <a:ext cx="1143000" cy="1143000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 userDrawn="1"/>
          </p:nvSpPr>
          <p:spPr>
            <a:xfrm>
              <a:off x="7772400" y="0"/>
              <a:ext cx="1371600" cy="13716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6781801" y="3975905"/>
            <a:ext cx="2033178" cy="2590798"/>
            <a:chOff x="5123427" y="2586247"/>
            <a:chExt cx="3113140" cy="3966952"/>
          </a:xfrm>
        </p:grpSpPr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123427" y="2633869"/>
              <a:ext cx="1201172" cy="3890755"/>
            </a:xfrm>
            <a:custGeom>
              <a:avLst/>
              <a:gdLst/>
              <a:ahLst/>
              <a:cxnLst>
                <a:cxn ang="0">
                  <a:pos x="272" y="264"/>
                </a:cxn>
                <a:cxn ang="0">
                  <a:pos x="256" y="324"/>
                </a:cxn>
                <a:cxn ang="0">
                  <a:pos x="252" y="382"/>
                </a:cxn>
                <a:cxn ang="0">
                  <a:pos x="248" y="446"/>
                </a:cxn>
                <a:cxn ang="0">
                  <a:pos x="254" y="478"/>
                </a:cxn>
                <a:cxn ang="0">
                  <a:pos x="254" y="530"/>
                </a:cxn>
                <a:cxn ang="0">
                  <a:pos x="234" y="606"/>
                </a:cxn>
                <a:cxn ang="0">
                  <a:pos x="208" y="746"/>
                </a:cxn>
                <a:cxn ang="0">
                  <a:pos x="206" y="814"/>
                </a:cxn>
                <a:cxn ang="0">
                  <a:pos x="198" y="830"/>
                </a:cxn>
                <a:cxn ang="0">
                  <a:pos x="208" y="844"/>
                </a:cxn>
                <a:cxn ang="0">
                  <a:pos x="240" y="860"/>
                </a:cxn>
                <a:cxn ang="0">
                  <a:pos x="240" y="876"/>
                </a:cxn>
                <a:cxn ang="0">
                  <a:pos x="234" y="882"/>
                </a:cxn>
                <a:cxn ang="0">
                  <a:pos x="212" y="888"/>
                </a:cxn>
                <a:cxn ang="0">
                  <a:pos x="194" y="882"/>
                </a:cxn>
                <a:cxn ang="0">
                  <a:pos x="164" y="872"/>
                </a:cxn>
                <a:cxn ang="0">
                  <a:pos x="152" y="884"/>
                </a:cxn>
                <a:cxn ang="0">
                  <a:pos x="120" y="894"/>
                </a:cxn>
                <a:cxn ang="0">
                  <a:pos x="92" y="886"/>
                </a:cxn>
                <a:cxn ang="0">
                  <a:pos x="86" y="880"/>
                </a:cxn>
                <a:cxn ang="0">
                  <a:pos x="84" y="852"/>
                </a:cxn>
                <a:cxn ang="0">
                  <a:pos x="70" y="842"/>
                </a:cxn>
                <a:cxn ang="0">
                  <a:pos x="72" y="814"/>
                </a:cxn>
                <a:cxn ang="0">
                  <a:pos x="60" y="766"/>
                </a:cxn>
                <a:cxn ang="0">
                  <a:pos x="52" y="694"/>
                </a:cxn>
                <a:cxn ang="0">
                  <a:pos x="50" y="626"/>
                </a:cxn>
                <a:cxn ang="0">
                  <a:pos x="50" y="500"/>
                </a:cxn>
                <a:cxn ang="0">
                  <a:pos x="42" y="432"/>
                </a:cxn>
                <a:cxn ang="0">
                  <a:pos x="36" y="422"/>
                </a:cxn>
                <a:cxn ang="0">
                  <a:pos x="42" y="414"/>
                </a:cxn>
                <a:cxn ang="0">
                  <a:pos x="36" y="406"/>
                </a:cxn>
                <a:cxn ang="0">
                  <a:pos x="24" y="392"/>
                </a:cxn>
                <a:cxn ang="0">
                  <a:pos x="12" y="366"/>
                </a:cxn>
                <a:cxn ang="0">
                  <a:pos x="4" y="338"/>
                </a:cxn>
                <a:cxn ang="0">
                  <a:pos x="4" y="272"/>
                </a:cxn>
                <a:cxn ang="0">
                  <a:pos x="30" y="186"/>
                </a:cxn>
                <a:cxn ang="0">
                  <a:pos x="66" y="142"/>
                </a:cxn>
                <a:cxn ang="0">
                  <a:pos x="114" y="128"/>
                </a:cxn>
                <a:cxn ang="0">
                  <a:pos x="128" y="126"/>
                </a:cxn>
                <a:cxn ang="0">
                  <a:pos x="142" y="128"/>
                </a:cxn>
                <a:cxn ang="0">
                  <a:pos x="152" y="100"/>
                </a:cxn>
                <a:cxn ang="0">
                  <a:pos x="146" y="88"/>
                </a:cxn>
                <a:cxn ang="0">
                  <a:pos x="146" y="72"/>
                </a:cxn>
                <a:cxn ang="0">
                  <a:pos x="152" y="60"/>
                </a:cxn>
                <a:cxn ang="0">
                  <a:pos x="144" y="42"/>
                </a:cxn>
                <a:cxn ang="0">
                  <a:pos x="146" y="34"/>
                </a:cxn>
                <a:cxn ang="0">
                  <a:pos x="168" y="8"/>
                </a:cxn>
                <a:cxn ang="0">
                  <a:pos x="186" y="4"/>
                </a:cxn>
                <a:cxn ang="0">
                  <a:pos x="192" y="2"/>
                </a:cxn>
                <a:cxn ang="0">
                  <a:pos x="220" y="6"/>
                </a:cxn>
                <a:cxn ang="0">
                  <a:pos x="232" y="16"/>
                </a:cxn>
                <a:cxn ang="0">
                  <a:pos x="248" y="38"/>
                </a:cxn>
                <a:cxn ang="0">
                  <a:pos x="250" y="64"/>
                </a:cxn>
                <a:cxn ang="0">
                  <a:pos x="240" y="70"/>
                </a:cxn>
                <a:cxn ang="0">
                  <a:pos x="232" y="88"/>
                </a:cxn>
                <a:cxn ang="0">
                  <a:pos x="214" y="128"/>
                </a:cxn>
                <a:cxn ang="0">
                  <a:pos x="220" y="150"/>
                </a:cxn>
                <a:cxn ang="0">
                  <a:pos x="256" y="172"/>
                </a:cxn>
                <a:cxn ang="0">
                  <a:pos x="276" y="216"/>
                </a:cxn>
              </a:cxnLst>
              <a:rect l="0" t="0" r="r" b="b"/>
              <a:pathLst>
                <a:path w="276" h="894">
                  <a:moveTo>
                    <a:pt x="276" y="216"/>
                  </a:moveTo>
                  <a:lnTo>
                    <a:pt x="276" y="216"/>
                  </a:lnTo>
                  <a:lnTo>
                    <a:pt x="272" y="264"/>
                  </a:lnTo>
                  <a:lnTo>
                    <a:pt x="272" y="264"/>
                  </a:lnTo>
                  <a:lnTo>
                    <a:pt x="256" y="324"/>
                  </a:lnTo>
                  <a:lnTo>
                    <a:pt x="256" y="324"/>
                  </a:lnTo>
                  <a:lnTo>
                    <a:pt x="252" y="346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406"/>
                  </a:lnTo>
                  <a:lnTo>
                    <a:pt x="252" y="426"/>
                  </a:lnTo>
                  <a:lnTo>
                    <a:pt x="248" y="446"/>
                  </a:lnTo>
                  <a:lnTo>
                    <a:pt x="248" y="446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506"/>
                  </a:lnTo>
                  <a:lnTo>
                    <a:pt x="254" y="530"/>
                  </a:lnTo>
                  <a:lnTo>
                    <a:pt x="254" y="530"/>
                  </a:lnTo>
                  <a:lnTo>
                    <a:pt x="240" y="584"/>
                  </a:lnTo>
                  <a:lnTo>
                    <a:pt x="240" y="584"/>
                  </a:lnTo>
                  <a:lnTo>
                    <a:pt x="234" y="606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08" y="746"/>
                  </a:lnTo>
                  <a:lnTo>
                    <a:pt x="208" y="746"/>
                  </a:lnTo>
                  <a:lnTo>
                    <a:pt x="206" y="772"/>
                  </a:lnTo>
                  <a:lnTo>
                    <a:pt x="206" y="814"/>
                  </a:lnTo>
                  <a:lnTo>
                    <a:pt x="196" y="822"/>
                  </a:lnTo>
                  <a:lnTo>
                    <a:pt x="196" y="822"/>
                  </a:lnTo>
                  <a:lnTo>
                    <a:pt x="198" y="830"/>
                  </a:lnTo>
                  <a:lnTo>
                    <a:pt x="200" y="836"/>
                  </a:lnTo>
                  <a:lnTo>
                    <a:pt x="200" y="836"/>
                  </a:lnTo>
                  <a:lnTo>
                    <a:pt x="208" y="844"/>
                  </a:lnTo>
                  <a:lnTo>
                    <a:pt x="218" y="852"/>
                  </a:lnTo>
                  <a:lnTo>
                    <a:pt x="218" y="852"/>
                  </a:lnTo>
                  <a:lnTo>
                    <a:pt x="240" y="860"/>
                  </a:lnTo>
                  <a:lnTo>
                    <a:pt x="240" y="860"/>
                  </a:lnTo>
                  <a:lnTo>
                    <a:pt x="242" y="868"/>
                  </a:lnTo>
                  <a:lnTo>
                    <a:pt x="240" y="876"/>
                  </a:lnTo>
                  <a:lnTo>
                    <a:pt x="240" y="876"/>
                  </a:lnTo>
                  <a:lnTo>
                    <a:pt x="238" y="880"/>
                  </a:lnTo>
                  <a:lnTo>
                    <a:pt x="234" y="882"/>
                  </a:lnTo>
                  <a:lnTo>
                    <a:pt x="220" y="886"/>
                  </a:lnTo>
                  <a:lnTo>
                    <a:pt x="220" y="886"/>
                  </a:lnTo>
                  <a:lnTo>
                    <a:pt x="212" y="888"/>
                  </a:lnTo>
                  <a:lnTo>
                    <a:pt x="204" y="886"/>
                  </a:lnTo>
                  <a:lnTo>
                    <a:pt x="204" y="886"/>
                  </a:lnTo>
                  <a:lnTo>
                    <a:pt x="194" y="882"/>
                  </a:lnTo>
                  <a:lnTo>
                    <a:pt x="184" y="880"/>
                  </a:lnTo>
                  <a:lnTo>
                    <a:pt x="184" y="880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52" y="870"/>
                  </a:lnTo>
                  <a:lnTo>
                    <a:pt x="152" y="884"/>
                  </a:lnTo>
                  <a:lnTo>
                    <a:pt x="148" y="894"/>
                  </a:lnTo>
                  <a:lnTo>
                    <a:pt x="148" y="894"/>
                  </a:lnTo>
                  <a:lnTo>
                    <a:pt x="120" y="894"/>
                  </a:lnTo>
                  <a:lnTo>
                    <a:pt x="120" y="894"/>
                  </a:lnTo>
                  <a:lnTo>
                    <a:pt x="108" y="892"/>
                  </a:lnTo>
                  <a:lnTo>
                    <a:pt x="92" y="886"/>
                  </a:lnTo>
                  <a:lnTo>
                    <a:pt x="92" y="886"/>
                  </a:lnTo>
                  <a:lnTo>
                    <a:pt x="88" y="884"/>
                  </a:lnTo>
                  <a:lnTo>
                    <a:pt x="86" y="880"/>
                  </a:lnTo>
                  <a:lnTo>
                    <a:pt x="84" y="874"/>
                  </a:lnTo>
                  <a:lnTo>
                    <a:pt x="84" y="866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74" y="848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38"/>
                  </a:lnTo>
                  <a:lnTo>
                    <a:pt x="72" y="814"/>
                  </a:lnTo>
                  <a:lnTo>
                    <a:pt x="72" y="814"/>
                  </a:lnTo>
                  <a:lnTo>
                    <a:pt x="60" y="766"/>
                  </a:lnTo>
                  <a:lnTo>
                    <a:pt x="60" y="766"/>
                  </a:lnTo>
                  <a:lnTo>
                    <a:pt x="56" y="754"/>
                  </a:lnTo>
                  <a:lnTo>
                    <a:pt x="54" y="738"/>
                  </a:lnTo>
                  <a:lnTo>
                    <a:pt x="52" y="694"/>
                  </a:lnTo>
                  <a:lnTo>
                    <a:pt x="52" y="694"/>
                  </a:lnTo>
                  <a:lnTo>
                    <a:pt x="50" y="626"/>
                  </a:lnTo>
                  <a:lnTo>
                    <a:pt x="50" y="626"/>
                  </a:lnTo>
                  <a:lnTo>
                    <a:pt x="50" y="538"/>
                  </a:lnTo>
                  <a:lnTo>
                    <a:pt x="50" y="538"/>
                  </a:lnTo>
                  <a:lnTo>
                    <a:pt x="50" y="500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38" y="424"/>
                  </a:lnTo>
                  <a:lnTo>
                    <a:pt x="36" y="422"/>
                  </a:lnTo>
                  <a:lnTo>
                    <a:pt x="38" y="418"/>
                  </a:lnTo>
                  <a:lnTo>
                    <a:pt x="38" y="418"/>
                  </a:lnTo>
                  <a:lnTo>
                    <a:pt x="42" y="414"/>
                  </a:lnTo>
                  <a:lnTo>
                    <a:pt x="42" y="414"/>
                  </a:lnTo>
                  <a:lnTo>
                    <a:pt x="40" y="410"/>
                  </a:lnTo>
                  <a:lnTo>
                    <a:pt x="36" y="406"/>
                  </a:lnTo>
                  <a:lnTo>
                    <a:pt x="36" y="406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18" y="382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4" y="338"/>
                  </a:lnTo>
                  <a:lnTo>
                    <a:pt x="0" y="32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30" y="186"/>
                  </a:lnTo>
                  <a:lnTo>
                    <a:pt x="40" y="168"/>
                  </a:lnTo>
                  <a:lnTo>
                    <a:pt x="52" y="15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86" y="13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20" y="126"/>
                  </a:lnTo>
                  <a:lnTo>
                    <a:pt x="128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6" y="72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38"/>
                  </a:lnTo>
                  <a:lnTo>
                    <a:pt x="146" y="3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8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8"/>
                  </a:lnTo>
                  <a:lnTo>
                    <a:pt x="232" y="16"/>
                  </a:lnTo>
                  <a:lnTo>
                    <a:pt x="240" y="26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48"/>
                  </a:lnTo>
                  <a:lnTo>
                    <a:pt x="252" y="56"/>
                  </a:lnTo>
                  <a:lnTo>
                    <a:pt x="250" y="64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0" y="70"/>
                  </a:lnTo>
                  <a:lnTo>
                    <a:pt x="238" y="72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98"/>
                  </a:lnTo>
                  <a:lnTo>
                    <a:pt x="230" y="110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08" y="140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6" y="216"/>
                  </a:lnTo>
                  <a:lnTo>
                    <a:pt x="276" y="21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6705599" y="2586247"/>
              <a:ext cx="1096722" cy="3890753"/>
            </a:xfrm>
            <a:custGeom>
              <a:avLst/>
              <a:gdLst/>
              <a:ahLst/>
              <a:cxnLst>
                <a:cxn ang="0">
                  <a:pos x="252" y="290"/>
                </a:cxn>
                <a:cxn ang="0">
                  <a:pos x="236" y="342"/>
                </a:cxn>
                <a:cxn ang="0">
                  <a:pos x="230" y="392"/>
                </a:cxn>
                <a:cxn ang="0">
                  <a:pos x="232" y="444"/>
                </a:cxn>
                <a:cxn ang="0">
                  <a:pos x="232" y="484"/>
                </a:cxn>
                <a:cxn ang="0">
                  <a:pos x="216" y="588"/>
                </a:cxn>
                <a:cxn ang="0">
                  <a:pos x="212" y="646"/>
                </a:cxn>
                <a:cxn ang="0">
                  <a:pos x="220" y="722"/>
                </a:cxn>
                <a:cxn ang="0">
                  <a:pos x="222" y="794"/>
                </a:cxn>
                <a:cxn ang="0">
                  <a:pos x="212" y="836"/>
                </a:cxn>
                <a:cxn ang="0">
                  <a:pos x="222" y="866"/>
                </a:cxn>
                <a:cxn ang="0">
                  <a:pos x="220" y="888"/>
                </a:cxn>
                <a:cxn ang="0">
                  <a:pos x="208" y="894"/>
                </a:cxn>
                <a:cxn ang="0">
                  <a:pos x="182" y="890"/>
                </a:cxn>
                <a:cxn ang="0">
                  <a:pos x="176" y="850"/>
                </a:cxn>
                <a:cxn ang="0">
                  <a:pos x="158" y="828"/>
                </a:cxn>
                <a:cxn ang="0">
                  <a:pos x="154" y="728"/>
                </a:cxn>
                <a:cxn ang="0">
                  <a:pos x="150" y="706"/>
                </a:cxn>
                <a:cxn ang="0">
                  <a:pos x="120" y="540"/>
                </a:cxn>
                <a:cxn ang="0">
                  <a:pos x="108" y="686"/>
                </a:cxn>
                <a:cxn ang="0">
                  <a:pos x="108" y="820"/>
                </a:cxn>
                <a:cxn ang="0">
                  <a:pos x="80" y="866"/>
                </a:cxn>
                <a:cxn ang="0">
                  <a:pos x="66" y="882"/>
                </a:cxn>
                <a:cxn ang="0">
                  <a:pos x="22" y="884"/>
                </a:cxn>
                <a:cxn ang="0">
                  <a:pos x="12" y="878"/>
                </a:cxn>
                <a:cxn ang="0">
                  <a:pos x="26" y="862"/>
                </a:cxn>
                <a:cxn ang="0">
                  <a:pos x="50" y="810"/>
                </a:cxn>
                <a:cxn ang="0">
                  <a:pos x="48" y="778"/>
                </a:cxn>
                <a:cxn ang="0">
                  <a:pos x="52" y="734"/>
                </a:cxn>
                <a:cxn ang="0">
                  <a:pos x="48" y="712"/>
                </a:cxn>
                <a:cxn ang="0">
                  <a:pos x="52" y="628"/>
                </a:cxn>
                <a:cxn ang="0">
                  <a:pos x="46" y="598"/>
                </a:cxn>
                <a:cxn ang="0">
                  <a:pos x="22" y="478"/>
                </a:cxn>
                <a:cxn ang="0">
                  <a:pos x="22" y="358"/>
                </a:cxn>
                <a:cxn ang="0">
                  <a:pos x="0" y="276"/>
                </a:cxn>
                <a:cxn ang="0">
                  <a:pos x="4" y="244"/>
                </a:cxn>
                <a:cxn ang="0">
                  <a:pos x="18" y="198"/>
                </a:cxn>
                <a:cxn ang="0">
                  <a:pos x="22" y="166"/>
                </a:cxn>
                <a:cxn ang="0">
                  <a:pos x="34" y="152"/>
                </a:cxn>
                <a:cxn ang="0">
                  <a:pos x="68" y="142"/>
                </a:cxn>
                <a:cxn ang="0">
                  <a:pos x="100" y="124"/>
                </a:cxn>
                <a:cxn ang="0">
                  <a:pos x="104" y="92"/>
                </a:cxn>
                <a:cxn ang="0">
                  <a:pos x="100" y="78"/>
                </a:cxn>
                <a:cxn ang="0">
                  <a:pos x="94" y="48"/>
                </a:cxn>
                <a:cxn ang="0">
                  <a:pos x="106" y="12"/>
                </a:cxn>
                <a:cxn ang="0">
                  <a:pos x="134" y="0"/>
                </a:cxn>
                <a:cxn ang="0">
                  <a:pos x="156" y="4"/>
                </a:cxn>
                <a:cxn ang="0">
                  <a:pos x="172" y="14"/>
                </a:cxn>
                <a:cxn ang="0">
                  <a:pos x="178" y="26"/>
                </a:cxn>
                <a:cxn ang="0">
                  <a:pos x="174" y="48"/>
                </a:cxn>
                <a:cxn ang="0">
                  <a:pos x="172" y="76"/>
                </a:cxn>
                <a:cxn ang="0">
                  <a:pos x="166" y="110"/>
                </a:cxn>
                <a:cxn ang="0">
                  <a:pos x="182" y="128"/>
                </a:cxn>
                <a:cxn ang="0">
                  <a:pos x="216" y="148"/>
                </a:cxn>
                <a:cxn ang="0">
                  <a:pos x="244" y="166"/>
                </a:cxn>
              </a:cxnLst>
              <a:rect l="0" t="0" r="r" b="b"/>
              <a:pathLst>
                <a:path w="252" h="894">
                  <a:moveTo>
                    <a:pt x="252" y="262"/>
                  </a:moveTo>
                  <a:lnTo>
                    <a:pt x="252" y="262"/>
                  </a:lnTo>
                  <a:lnTo>
                    <a:pt x="252" y="290"/>
                  </a:lnTo>
                  <a:lnTo>
                    <a:pt x="250" y="310"/>
                  </a:lnTo>
                  <a:lnTo>
                    <a:pt x="250" y="310"/>
                  </a:lnTo>
                  <a:lnTo>
                    <a:pt x="236" y="342"/>
                  </a:lnTo>
                  <a:lnTo>
                    <a:pt x="236" y="342"/>
                  </a:lnTo>
                  <a:lnTo>
                    <a:pt x="228" y="360"/>
                  </a:lnTo>
                  <a:lnTo>
                    <a:pt x="230" y="392"/>
                  </a:lnTo>
                  <a:lnTo>
                    <a:pt x="230" y="392"/>
                  </a:lnTo>
                  <a:lnTo>
                    <a:pt x="232" y="444"/>
                  </a:lnTo>
                  <a:lnTo>
                    <a:pt x="232" y="444"/>
                  </a:lnTo>
                  <a:lnTo>
                    <a:pt x="234" y="456"/>
                  </a:lnTo>
                  <a:lnTo>
                    <a:pt x="238" y="478"/>
                  </a:lnTo>
                  <a:lnTo>
                    <a:pt x="232" y="484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16" y="588"/>
                  </a:lnTo>
                  <a:lnTo>
                    <a:pt x="216" y="588"/>
                  </a:lnTo>
                  <a:lnTo>
                    <a:pt x="212" y="646"/>
                  </a:lnTo>
                  <a:lnTo>
                    <a:pt x="212" y="646"/>
                  </a:lnTo>
                  <a:lnTo>
                    <a:pt x="218" y="694"/>
                  </a:lnTo>
                  <a:lnTo>
                    <a:pt x="220" y="722"/>
                  </a:lnTo>
                  <a:lnTo>
                    <a:pt x="220" y="722"/>
                  </a:lnTo>
                  <a:lnTo>
                    <a:pt x="222" y="770"/>
                  </a:lnTo>
                  <a:lnTo>
                    <a:pt x="222" y="794"/>
                  </a:lnTo>
                  <a:lnTo>
                    <a:pt x="222" y="794"/>
                  </a:lnTo>
                  <a:lnTo>
                    <a:pt x="224" y="828"/>
                  </a:lnTo>
                  <a:lnTo>
                    <a:pt x="212" y="836"/>
                  </a:lnTo>
                  <a:lnTo>
                    <a:pt x="212" y="836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22" y="866"/>
                  </a:lnTo>
                  <a:lnTo>
                    <a:pt x="222" y="884"/>
                  </a:lnTo>
                  <a:lnTo>
                    <a:pt x="222" y="884"/>
                  </a:lnTo>
                  <a:lnTo>
                    <a:pt x="220" y="888"/>
                  </a:lnTo>
                  <a:lnTo>
                    <a:pt x="218" y="892"/>
                  </a:lnTo>
                  <a:lnTo>
                    <a:pt x="214" y="892"/>
                  </a:lnTo>
                  <a:lnTo>
                    <a:pt x="208" y="894"/>
                  </a:lnTo>
                  <a:lnTo>
                    <a:pt x="208" y="894"/>
                  </a:lnTo>
                  <a:lnTo>
                    <a:pt x="196" y="892"/>
                  </a:lnTo>
                  <a:lnTo>
                    <a:pt x="182" y="890"/>
                  </a:lnTo>
                  <a:lnTo>
                    <a:pt x="182" y="890"/>
                  </a:lnTo>
                  <a:lnTo>
                    <a:pt x="176" y="876"/>
                  </a:lnTo>
                  <a:lnTo>
                    <a:pt x="176" y="850"/>
                  </a:lnTo>
                  <a:lnTo>
                    <a:pt x="176" y="850"/>
                  </a:lnTo>
                  <a:lnTo>
                    <a:pt x="174" y="836"/>
                  </a:lnTo>
                  <a:lnTo>
                    <a:pt x="158" y="828"/>
                  </a:lnTo>
                  <a:lnTo>
                    <a:pt x="158" y="746"/>
                  </a:lnTo>
                  <a:lnTo>
                    <a:pt x="158" y="746"/>
                  </a:lnTo>
                  <a:lnTo>
                    <a:pt x="154" y="728"/>
                  </a:lnTo>
                  <a:lnTo>
                    <a:pt x="154" y="728"/>
                  </a:lnTo>
                  <a:lnTo>
                    <a:pt x="150" y="706"/>
                  </a:lnTo>
                  <a:lnTo>
                    <a:pt x="150" y="706"/>
                  </a:lnTo>
                  <a:lnTo>
                    <a:pt x="146" y="648"/>
                  </a:lnTo>
                  <a:lnTo>
                    <a:pt x="134" y="586"/>
                  </a:lnTo>
                  <a:lnTo>
                    <a:pt x="120" y="540"/>
                  </a:lnTo>
                  <a:lnTo>
                    <a:pt x="108" y="652"/>
                  </a:lnTo>
                  <a:lnTo>
                    <a:pt x="108" y="652"/>
                  </a:lnTo>
                  <a:lnTo>
                    <a:pt x="108" y="686"/>
                  </a:lnTo>
                  <a:lnTo>
                    <a:pt x="108" y="686"/>
                  </a:lnTo>
                  <a:lnTo>
                    <a:pt x="106" y="768"/>
                  </a:lnTo>
                  <a:lnTo>
                    <a:pt x="108" y="820"/>
                  </a:lnTo>
                  <a:lnTo>
                    <a:pt x="100" y="830"/>
                  </a:lnTo>
                  <a:lnTo>
                    <a:pt x="100" y="860"/>
                  </a:lnTo>
                  <a:lnTo>
                    <a:pt x="80" y="866"/>
                  </a:lnTo>
                  <a:lnTo>
                    <a:pt x="70" y="86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42" y="884"/>
                  </a:lnTo>
                  <a:lnTo>
                    <a:pt x="42" y="884"/>
                  </a:lnTo>
                  <a:lnTo>
                    <a:pt x="22" y="884"/>
                  </a:lnTo>
                  <a:lnTo>
                    <a:pt x="16" y="882"/>
                  </a:lnTo>
                  <a:lnTo>
                    <a:pt x="12" y="878"/>
                  </a:lnTo>
                  <a:lnTo>
                    <a:pt x="12" y="878"/>
                  </a:lnTo>
                  <a:lnTo>
                    <a:pt x="10" y="874"/>
                  </a:lnTo>
                  <a:lnTo>
                    <a:pt x="12" y="868"/>
                  </a:lnTo>
                  <a:lnTo>
                    <a:pt x="26" y="862"/>
                  </a:lnTo>
                  <a:lnTo>
                    <a:pt x="52" y="824"/>
                  </a:lnTo>
                  <a:lnTo>
                    <a:pt x="50" y="810"/>
                  </a:lnTo>
                  <a:lnTo>
                    <a:pt x="50" y="810"/>
                  </a:lnTo>
                  <a:lnTo>
                    <a:pt x="48" y="792"/>
                  </a:lnTo>
                  <a:lnTo>
                    <a:pt x="48" y="778"/>
                  </a:lnTo>
                  <a:lnTo>
                    <a:pt x="48" y="778"/>
                  </a:lnTo>
                  <a:lnTo>
                    <a:pt x="48" y="754"/>
                  </a:lnTo>
                  <a:lnTo>
                    <a:pt x="48" y="754"/>
                  </a:lnTo>
                  <a:lnTo>
                    <a:pt x="52" y="734"/>
                  </a:lnTo>
                  <a:lnTo>
                    <a:pt x="52" y="734"/>
                  </a:lnTo>
                  <a:lnTo>
                    <a:pt x="48" y="712"/>
                  </a:lnTo>
                  <a:lnTo>
                    <a:pt x="48" y="712"/>
                  </a:lnTo>
                  <a:lnTo>
                    <a:pt x="48" y="684"/>
                  </a:lnTo>
                  <a:lnTo>
                    <a:pt x="48" y="684"/>
                  </a:lnTo>
                  <a:lnTo>
                    <a:pt x="52" y="628"/>
                  </a:lnTo>
                  <a:lnTo>
                    <a:pt x="52" y="628"/>
                  </a:lnTo>
                  <a:lnTo>
                    <a:pt x="48" y="614"/>
                  </a:lnTo>
                  <a:lnTo>
                    <a:pt x="46" y="598"/>
                  </a:lnTo>
                  <a:lnTo>
                    <a:pt x="46" y="598"/>
                  </a:lnTo>
                  <a:lnTo>
                    <a:pt x="40" y="484"/>
                  </a:lnTo>
                  <a:lnTo>
                    <a:pt x="22" y="478"/>
                  </a:lnTo>
                  <a:lnTo>
                    <a:pt x="28" y="372"/>
                  </a:lnTo>
                  <a:lnTo>
                    <a:pt x="22" y="358"/>
                  </a:lnTo>
                  <a:lnTo>
                    <a:pt x="22" y="358"/>
                  </a:lnTo>
                  <a:lnTo>
                    <a:pt x="8" y="312"/>
                  </a:lnTo>
                  <a:lnTo>
                    <a:pt x="8" y="312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2" y="254"/>
                  </a:lnTo>
                  <a:lnTo>
                    <a:pt x="4" y="244"/>
                  </a:lnTo>
                  <a:lnTo>
                    <a:pt x="8" y="236"/>
                  </a:lnTo>
                  <a:lnTo>
                    <a:pt x="8" y="236"/>
                  </a:lnTo>
                  <a:lnTo>
                    <a:pt x="18" y="198"/>
                  </a:lnTo>
                  <a:lnTo>
                    <a:pt x="18" y="19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40" y="148"/>
                  </a:lnTo>
                  <a:lnTo>
                    <a:pt x="46" y="146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80" y="138"/>
                  </a:lnTo>
                  <a:lnTo>
                    <a:pt x="100" y="12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48"/>
                  </a:lnTo>
                  <a:lnTo>
                    <a:pt x="94" y="42"/>
                  </a:lnTo>
                  <a:lnTo>
                    <a:pt x="100" y="2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22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6" y="0"/>
                  </a:lnTo>
                  <a:lnTo>
                    <a:pt x="156" y="4"/>
                  </a:lnTo>
                  <a:lnTo>
                    <a:pt x="164" y="8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98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74" y="122"/>
                  </a:lnTo>
                  <a:lnTo>
                    <a:pt x="178" y="126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96" y="138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24" y="154"/>
                  </a:lnTo>
                  <a:lnTo>
                    <a:pt x="244" y="166"/>
                  </a:lnTo>
                  <a:lnTo>
                    <a:pt x="252" y="216"/>
                  </a:lnTo>
                  <a:lnTo>
                    <a:pt x="252" y="2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5966634" y="2908500"/>
              <a:ext cx="1541046" cy="3644699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86" y="0"/>
                </a:cxn>
                <a:cxn ang="0">
                  <a:pos x="126" y="10"/>
                </a:cxn>
                <a:cxn ang="0">
                  <a:pos x="152" y="46"/>
                </a:cxn>
                <a:cxn ang="0">
                  <a:pos x="150" y="72"/>
                </a:cxn>
                <a:cxn ang="0">
                  <a:pos x="132" y="88"/>
                </a:cxn>
                <a:cxn ang="0">
                  <a:pos x="130" y="100"/>
                </a:cxn>
                <a:cxn ang="0">
                  <a:pos x="100" y="136"/>
                </a:cxn>
                <a:cxn ang="0">
                  <a:pos x="106" y="146"/>
                </a:cxn>
                <a:cxn ang="0">
                  <a:pos x="120" y="150"/>
                </a:cxn>
                <a:cxn ang="0">
                  <a:pos x="146" y="194"/>
                </a:cxn>
                <a:cxn ang="0">
                  <a:pos x="170" y="264"/>
                </a:cxn>
                <a:cxn ang="0">
                  <a:pos x="196" y="354"/>
                </a:cxn>
                <a:cxn ang="0">
                  <a:pos x="304" y="556"/>
                </a:cxn>
                <a:cxn ang="0">
                  <a:pos x="320" y="618"/>
                </a:cxn>
                <a:cxn ang="0">
                  <a:pos x="314" y="696"/>
                </a:cxn>
                <a:cxn ang="0">
                  <a:pos x="314" y="784"/>
                </a:cxn>
                <a:cxn ang="0">
                  <a:pos x="318" y="806"/>
                </a:cxn>
                <a:cxn ang="0">
                  <a:pos x="372" y="850"/>
                </a:cxn>
                <a:cxn ang="0">
                  <a:pos x="378" y="856"/>
                </a:cxn>
                <a:cxn ang="0">
                  <a:pos x="344" y="876"/>
                </a:cxn>
                <a:cxn ang="0">
                  <a:pos x="280" y="870"/>
                </a:cxn>
                <a:cxn ang="0">
                  <a:pos x="254" y="864"/>
                </a:cxn>
                <a:cxn ang="0">
                  <a:pos x="248" y="838"/>
                </a:cxn>
                <a:cxn ang="0">
                  <a:pos x="254" y="818"/>
                </a:cxn>
                <a:cxn ang="0">
                  <a:pos x="260" y="766"/>
                </a:cxn>
                <a:cxn ang="0">
                  <a:pos x="264" y="640"/>
                </a:cxn>
                <a:cxn ang="0">
                  <a:pos x="254" y="606"/>
                </a:cxn>
                <a:cxn ang="0">
                  <a:pos x="232" y="608"/>
                </a:cxn>
                <a:cxn ang="0">
                  <a:pos x="126" y="672"/>
                </a:cxn>
                <a:cxn ang="0">
                  <a:pos x="124" y="790"/>
                </a:cxn>
                <a:cxn ang="0">
                  <a:pos x="134" y="830"/>
                </a:cxn>
                <a:cxn ang="0">
                  <a:pos x="162" y="880"/>
                </a:cxn>
                <a:cxn ang="0">
                  <a:pos x="144" y="894"/>
                </a:cxn>
                <a:cxn ang="0">
                  <a:pos x="102" y="892"/>
                </a:cxn>
                <a:cxn ang="0">
                  <a:pos x="76" y="880"/>
                </a:cxn>
                <a:cxn ang="0">
                  <a:pos x="70" y="868"/>
                </a:cxn>
                <a:cxn ang="0">
                  <a:pos x="76" y="830"/>
                </a:cxn>
                <a:cxn ang="0">
                  <a:pos x="68" y="722"/>
                </a:cxn>
                <a:cxn ang="0">
                  <a:pos x="66" y="632"/>
                </a:cxn>
                <a:cxn ang="0">
                  <a:pos x="56" y="614"/>
                </a:cxn>
                <a:cxn ang="0">
                  <a:pos x="60" y="572"/>
                </a:cxn>
                <a:cxn ang="0">
                  <a:pos x="58" y="484"/>
                </a:cxn>
                <a:cxn ang="0">
                  <a:pos x="6" y="374"/>
                </a:cxn>
                <a:cxn ang="0">
                  <a:pos x="4" y="178"/>
                </a:cxn>
                <a:cxn ang="0">
                  <a:pos x="10" y="150"/>
                </a:cxn>
                <a:cxn ang="0">
                  <a:pos x="18" y="114"/>
                </a:cxn>
                <a:cxn ang="0">
                  <a:pos x="28" y="94"/>
                </a:cxn>
                <a:cxn ang="0">
                  <a:pos x="38" y="80"/>
                </a:cxn>
                <a:cxn ang="0">
                  <a:pos x="44" y="50"/>
                </a:cxn>
                <a:cxn ang="0">
                  <a:pos x="38" y="284"/>
                </a:cxn>
                <a:cxn ang="0">
                  <a:pos x="42" y="370"/>
                </a:cxn>
                <a:cxn ang="0">
                  <a:pos x="54" y="422"/>
                </a:cxn>
                <a:cxn ang="0">
                  <a:pos x="70" y="390"/>
                </a:cxn>
                <a:cxn ang="0">
                  <a:pos x="74" y="340"/>
                </a:cxn>
                <a:cxn ang="0">
                  <a:pos x="50" y="262"/>
                </a:cxn>
                <a:cxn ang="0">
                  <a:pos x="44" y="242"/>
                </a:cxn>
                <a:cxn ang="0">
                  <a:pos x="38" y="266"/>
                </a:cxn>
              </a:cxnLst>
              <a:rect l="0" t="0" r="r" b="b"/>
              <a:pathLst>
                <a:path w="378" h="894">
                  <a:moveTo>
                    <a:pt x="46" y="44"/>
                  </a:moveTo>
                  <a:lnTo>
                    <a:pt x="46" y="44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14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16" y="6"/>
                  </a:lnTo>
                  <a:lnTo>
                    <a:pt x="126" y="10"/>
                  </a:lnTo>
                  <a:lnTo>
                    <a:pt x="136" y="18"/>
                  </a:lnTo>
                  <a:lnTo>
                    <a:pt x="144" y="26"/>
                  </a:lnTo>
                  <a:lnTo>
                    <a:pt x="148" y="34"/>
                  </a:lnTo>
                  <a:lnTo>
                    <a:pt x="152" y="4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52" y="66"/>
                  </a:lnTo>
                  <a:lnTo>
                    <a:pt x="150" y="72"/>
                  </a:lnTo>
                  <a:lnTo>
                    <a:pt x="146" y="76"/>
                  </a:lnTo>
                  <a:lnTo>
                    <a:pt x="142" y="80"/>
                  </a:lnTo>
                  <a:lnTo>
                    <a:pt x="142" y="80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14" y="120"/>
                  </a:lnTo>
                  <a:lnTo>
                    <a:pt x="100" y="130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2" y="144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6" y="148"/>
                  </a:lnTo>
                  <a:lnTo>
                    <a:pt x="120" y="150"/>
                  </a:lnTo>
                  <a:lnTo>
                    <a:pt x="124" y="15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46" y="194"/>
                  </a:lnTo>
                  <a:lnTo>
                    <a:pt x="154" y="204"/>
                  </a:lnTo>
                  <a:lnTo>
                    <a:pt x="162" y="210"/>
                  </a:lnTo>
                  <a:lnTo>
                    <a:pt x="162" y="210"/>
                  </a:lnTo>
                  <a:lnTo>
                    <a:pt x="170" y="264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82" y="324"/>
                  </a:lnTo>
                  <a:lnTo>
                    <a:pt x="196" y="35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86" y="528"/>
                  </a:lnTo>
                  <a:lnTo>
                    <a:pt x="304" y="556"/>
                  </a:lnTo>
                  <a:lnTo>
                    <a:pt x="316" y="578"/>
                  </a:lnTo>
                  <a:lnTo>
                    <a:pt x="316" y="578"/>
                  </a:lnTo>
                  <a:lnTo>
                    <a:pt x="320" y="596"/>
                  </a:lnTo>
                  <a:lnTo>
                    <a:pt x="320" y="618"/>
                  </a:lnTo>
                  <a:lnTo>
                    <a:pt x="320" y="618"/>
                  </a:lnTo>
                  <a:lnTo>
                    <a:pt x="318" y="648"/>
                  </a:lnTo>
                  <a:lnTo>
                    <a:pt x="314" y="696"/>
                  </a:lnTo>
                  <a:lnTo>
                    <a:pt x="314" y="696"/>
                  </a:lnTo>
                  <a:lnTo>
                    <a:pt x="312" y="740"/>
                  </a:lnTo>
                  <a:lnTo>
                    <a:pt x="312" y="772"/>
                  </a:lnTo>
                  <a:lnTo>
                    <a:pt x="312" y="784"/>
                  </a:lnTo>
                  <a:lnTo>
                    <a:pt x="314" y="784"/>
                  </a:lnTo>
                  <a:lnTo>
                    <a:pt x="314" y="784"/>
                  </a:lnTo>
                  <a:lnTo>
                    <a:pt x="316" y="796"/>
                  </a:lnTo>
                  <a:lnTo>
                    <a:pt x="318" y="806"/>
                  </a:lnTo>
                  <a:lnTo>
                    <a:pt x="318" y="806"/>
                  </a:lnTo>
                  <a:lnTo>
                    <a:pt x="326" y="822"/>
                  </a:lnTo>
                  <a:lnTo>
                    <a:pt x="338" y="836"/>
                  </a:lnTo>
                  <a:lnTo>
                    <a:pt x="354" y="844"/>
                  </a:lnTo>
                  <a:lnTo>
                    <a:pt x="372" y="850"/>
                  </a:lnTo>
                  <a:lnTo>
                    <a:pt x="372" y="850"/>
                  </a:lnTo>
                  <a:lnTo>
                    <a:pt x="376" y="852"/>
                  </a:lnTo>
                  <a:lnTo>
                    <a:pt x="378" y="856"/>
                  </a:lnTo>
                  <a:lnTo>
                    <a:pt x="378" y="856"/>
                  </a:lnTo>
                  <a:lnTo>
                    <a:pt x="376" y="866"/>
                  </a:lnTo>
                  <a:lnTo>
                    <a:pt x="370" y="872"/>
                  </a:lnTo>
                  <a:lnTo>
                    <a:pt x="358" y="874"/>
                  </a:lnTo>
                  <a:lnTo>
                    <a:pt x="344" y="876"/>
                  </a:lnTo>
                  <a:lnTo>
                    <a:pt x="344" y="876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280" y="870"/>
                  </a:lnTo>
                  <a:lnTo>
                    <a:pt x="280" y="870"/>
                  </a:lnTo>
                  <a:lnTo>
                    <a:pt x="268" y="870"/>
                  </a:lnTo>
                  <a:lnTo>
                    <a:pt x="260" y="868"/>
                  </a:lnTo>
                  <a:lnTo>
                    <a:pt x="254" y="864"/>
                  </a:lnTo>
                  <a:lnTo>
                    <a:pt x="252" y="858"/>
                  </a:lnTo>
                  <a:lnTo>
                    <a:pt x="252" y="858"/>
                  </a:lnTo>
                  <a:lnTo>
                    <a:pt x="250" y="852"/>
                  </a:lnTo>
                  <a:lnTo>
                    <a:pt x="248" y="838"/>
                  </a:lnTo>
                  <a:lnTo>
                    <a:pt x="248" y="838"/>
                  </a:lnTo>
                  <a:lnTo>
                    <a:pt x="250" y="828"/>
                  </a:lnTo>
                  <a:lnTo>
                    <a:pt x="254" y="818"/>
                  </a:lnTo>
                  <a:lnTo>
                    <a:pt x="254" y="818"/>
                  </a:lnTo>
                  <a:lnTo>
                    <a:pt x="260" y="804"/>
                  </a:lnTo>
                  <a:lnTo>
                    <a:pt x="260" y="804"/>
                  </a:lnTo>
                  <a:lnTo>
                    <a:pt x="260" y="766"/>
                  </a:lnTo>
                  <a:lnTo>
                    <a:pt x="260" y="766"/>
                  </a:lnTo>
                  <a:lnTo>
                    <a:pt x="262" y="702"/>
                  </a:lnTo>
                  <a:lnTo>
                    <a:pt x="262" y="702"/>
                  </a:lnTo>
                  <a:lnTo>
                    <a:pt x="264" y="640"/>
                  </a:lnTo>
                  <a:lnTo>
                    <a:pt x="264" y="640"/>
                  </a:lnTo>
                  <a:lnTo>
                    <a:pt x="262" y="624"/>
                  </a:lnTo>
                  <a:lnTo>
                    <a:pt x="258" y="610"/>
                  </a:lnTo>
                  <a:lnTo>
                    <a:pt x="258" y="610"/>
                  </a:lnTo>
                  <a:lnTo>
                    <a:pt x="254" y="606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32" y="608"/>
                  </a:lnTo>
                  <a:lnTo>
                    <a:pt x="232" y="608"/>
                  </a:lnTo>
                  <a:lnTo>
                    <a:pt x="136" y="628"/>
                  </a:lnTo>
                  <a:lnTo>
                    <a:pt x="136" y="628"/>
                  </a:lnTo>
                  <a:lnTo>
                    <a:pt x="130" y="648"/>
                  </a:lnTo>
                  <a:lnTo>
                    <a:pt x="126" y="672"/>
                  </a:lnTo>
                  <a:lnTo>
                    <a:pt x="124" y="702"/>
                  </a:lnTo>
                  <a:lnTo>
                    <a:pt x="124" y="736"/>
                  </a:lnTo>
                  <a:lnTo>
                    <a:pt x="124" y="736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26" y="806"/>
                  </a:lnTo>
                  <a:lnTo>
                    <a:pt x="130" y="818"/>
                  </a:lnTo>
                  <a:lnTo>
                    <a:pt x="134" y="830"/>
                  </a:lnTo>
                  <a:lnTo>
                    <a:pt x="140" y="840"/>
                  </a:lnTo>
                  <a:lnTo>
                    <a:pt x="140" y="840"/>
                  </a:lnTo>
                  <a:lnTo>
                    <a:pt x="152" y="860"/>
                  </a:lnTo>
                  <a:lnTo>
                    <a:pt x="162" y="880"/>
                  </a:lnTo>
                  <a:lnTo>
                    <a:pt x="162" y="880"/>
                  </a:lnTo>
                  <a:lnTo>
                    <a:pt x="160" y="886"/>
                  </a:lnTo>
                  <a:lnTo>
                    <a:pt x="154" y="892"/>
                  </a:lnTo>
                  <a:lnTo>
                    <a:pt x="144" y="894"/>
                  </a:lnTo>
                  <a:lnTo>
                    <a:pt x="132" y="894"/>
                  </a:lnTo>
                  <a:lnTo>
                    <a:pt x="132" y="894"/>
                  </a:lnTo>
                  <a:lnTo>
                    <a:pt x="116" y="894"/>
                  </a:lnTo>
                  <a:lnTo>
                    <a:pt x="102" y="892"/>
                  </a:lnTo>
                  <a:lnTo>
                    <a:pt x="90" y="888"/>
                  </a:lnTo>
                  <a:lnTo>
                    <a:pt x="80" y="882"/>
                  </a:lnTo>
                  <a:lnTo>
                    <a:pt x="80" y="882"/>
                  </a:lnTo>
                  <a:lnTo>
                    <a:pt x="76" y="880"/>
                  </a:lnTo>
                  <a:lnTo>
                    <a:pt x="74" y="876"/>
                  </a:lnTo>
                  <a:lnTo>
                    <a:pt x="72" y="872"/>
                  </a:lnTo>
                  <a:lnTo>
                    <a:pt x="70" y="868"/>
                  </a:lnTo>
                  <a:lnTo>
                    <a:pt x="70" y="868"/>
                  </a:lnTo>
                  <a:lnTo>
                    <a:pt x="74" y="848"/>
                  </a:lnTo>
                  <a:lnTo>
                    <a:pt x="74" y="848"/>
                  </a:lnTo>
                  <a:lnTo>
                    <a:pt x="76" y="830"/>
                  </a:lnTo>
                  <a:lnTo>
                    <a:pt x="76" y="830"/>
                  </a:lnTo>
                  <a:lnTo>
                    <a:pt x="72" y="776"/>
                  </a:lnTo>
                  <a:lnTo>
                    <a:pt x="72" y="776"/>
                  </a:lnTo>
                  <a:lnTo>
                    <a:pt x="68" y="722"/>
                  </a:lnTo>
                  <a:lnTo>
                    <a:pt x="68" y="722"/>
                  </a:lnTo>
                  <a:lnTo>
                    <a:pt x="70" y="676"/>
                  </a:lnTo>
                  <a:lnTo>
                    <a:pt x="74" y="632"/>
                  </a:lnTo>
                  <a:lnTo>
                    <a:pt x="74" y="632"/>
                  </a:lnTo>
                  <a:lnTo>
                    <a:pt x="66" y="632"/>
                  </a:lnTo>
                  <a:lnTo>
                    <a:pt x="60" y="628"/>
                  </a:lnTo>
                  <a:lnTo>
                    <a:pt x="56" y="622"/>
                  </a:lnTo>
                  <a:lnTo>
                    <a:pt x="56" y="614"/>
                  </a:lnTo>
                  <a:lnTo>
                    <a:pt x="56" y="614"/>
                  </a:lnTo>
                  <a:lnTo>
                    <a:pt x="58" y="594"/>
                  </a:lnTo>
                  <a:lnTo>
                    <a:pt x="58" y="594"/>
                  </a:lnTo>
                  <a:lnTo>
                    <a:pt x="60" y="572"/>
                  </a:lnTo>
                  <a:lnTo>
                    <a:pt x="60" y="572"/>
                  </a:lnTo>
                  <a:lnTo>
                    <a:pt x="58" y="528"/>
                  </a:lnTo>
                  <a:lnTo>
                    <a:pt x="58" y="528"/>
                  </a:lnTo>
                  <a:lnTo>
                    <a:pt x="58" y="484"/>
                  </a:lnTo>
                  <a:lnTo>
                    <a:pt x="58" y="484"/>
                  </a:lnTo>
                  <a:lnTo>
                    <a:pt x="46" y="462"/>
                  </a:lnTo>
                  <a:lnTo>
                    <a:pt x="24" y="418"/>
                  </a:lnTo>
                  <a:lnTo>
                    <a:pt x="24" y="418"/>
                  </a:lnTo>
                  <a:lnTo>
                    <a:pt x="6" y="374"/>
                  </a:lnTo>
                  <a:lnTo>
                    <a:pt x="0" y="35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4" y="178"/>
                  </a:lnTo>
                  <a:lnTo>
                    <a:pt x="6" y="170"/>
                  </a:lnTo>
                  <a:lnTo>
                    <a:pt x="8" y="160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10" y="140"/>
                  </a:lnTo>
                  <a:lnTo>
                    <a:pt x="12" y="130"/>
                  </a:lnTo>
                  <a:lnTo>
                    <a:pt x="14" y="120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4" y="102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2" y="58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38" y="284"/>
                  </a:moveTo>
                  <a:lnTo>
                    <a:pt x="38" y="284"/>
                  </a:lnTo>
                  <a:lnTo>
                    <a:pt x="36" y="302"/>
                  </a:lnTo>
                  <a:lnTo>
                    <a:pt x="36" y="302"/>
                  </a:lnTo>
                  <a:lnTo>
                    <a:pt x="38" y="332"/>
                  </a:lnTo>
                  <a:lnTo>
                    <a:pt x="42" y="370"/>
                  </a:lnTo>
                  <a:lnTo>
                    <a:pt x="42" y="370"/>
                  </a:lnTo>
                  <a:lnTo>
                    <a:pt x="46" y="392"/>
                  </a:lnTo>
                  <a:lnTo>
                    <a:pt x="48" y="410"/>
                  </a:lnTo>
                  <a:lnTo>
                    <a:pt x="54" y="422"/>
                  </a:lnTo>
                  <a:lnTo>
                    <a:pt x="58" y="428"/>
                  </a:lnTo>
                  <a:lnTo>
                    <a:pt x="58" y="428"/>
                  </a:lnTo>
                  <a:lnTo>
                    <a:pt x="64" y="410"/>
                  </a:lnTo>
                  <a:lnTo>
                    <a:pt x="70" y="390"/>
                  </a:lnTo>
                  <a:lnTo>
                    <a:pt x="74" y="368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6" y="328"/>
                  </a:lnTo>
                  <a:lnTo>
                    <a:pt x="60" y="312"/>
                  </a:lnTo>
                  <a:lnTo>
                    <a:pt x="54" y="29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48"/>
                  </a:lnTo>
                  <a:lnTo>
                    <a:pt x="46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58"/>
                  </a:lnTo>
                  <a:lnTo>
                    <a:pt x="38" y="266"/>
                  </a:lnTo>
                  <a:lnTo>
                    <a:pt x="38" y="266"/>
                  </a:lnTo>
                  <a:lnTo>
                    <a:pt x="38" y="284"/>
                  </a:lnTo>
                  <a:lnTo>
                    <a:pt x="38" y="2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7364125" y="2879927"/>
              <a:ext cx="872442" cy="3644697"/>
            </a:xfrm>
            <a:custGeom>
              <a:avLst/>
              <a:gdLst/>
              <a:ahLst/>
              <a:cxnLst>
                <a:cxn ang="0">
                  <a:pos x="210" y="154"/>
                </a:cxn>
                <a:cxn ang="0">
                  <a:pos x="200" y="164"/>
                </a:cxn>
                <a:cxn ang="0">
                  <a:pos x="210" y="168"/>
                </a:cxn>
                <a:cxn ang="0">
                  <a:pos x="204" y="210"/>
                </a:cxn>
                <a:cxn ang="0">
                  <a:pos x="210" y="310"/>
                </a:cxn>
                <a:cxn ang="0">
                  <a:pos x="204" y="322"/>
                </a:cxn>
                <a:cxn ang="0">
                  <a:pos x="200" y="394"/>
                </a:cxn>
                <a:cxn ang="0">
                  <a:pos x="192" y="422"/>
                </a:cxn>
                <a:cxn ang="0">
                  <a:pos x="200" y="470"/>
                </a:cxn>
                <a:cxn ang="0">
                  <a:pos x="180" y="492"/>
                </a:cxn>
                <a:cxn ang="0">
                  <a:pos x="168" y="554"/>
                </a:cxn>
                <a:cxn ang="0">
                  <a:pos x="166" y="650"/>
                </a:cxn>
                <a:cxn ang="0">
                  <a:pos x="170" y="798"/>
                </a:cxn>
                <a:cxn ang="0">
                  <a:pos x="182" y="834"/>
                </a:cxn>
                <a:cxn ang="0">
                  <a:pos x="170" y="874"/>
                </a:cxn>
                <a:cxn ang="0">
                  <a:pos x="164" y="872"/>
                </a:cxn>
                <a:cxn ang="0">
                  <a:pos x="160" y="862"/>
                </a:cxn>
                <a:cxn ang="0">
                  <a:pos x="146" y="894"/>
                </a:cxn>
                <a:cxn ang="0">
                  <a:pos x="138" y="876"/>
                </a:cxn>
                <a:cxn ang="0">
                  <a:pos x="130" y="864"/>
                </a:cxn>
                <a:cxn ang="0">
                  <a:pos x="106" y="892"/>
                </a:cxn>
                <a:cxn ang="0">
                  <a:pos x="78" y="894"/>
                </a:cxn>
                <a:cxn ang="0">
                  <a:pos x="66" y="878"/>
                </a:cxn>
                <a:cxn ang="0">
                  <a:pos x="82" y="872"/>
                </a:cxn>
                <a:cxn ang="0">
                  <a:pos x="94" y="850"/>
                </a:cxn>
                <a:cxn ang="0">
                  <a:pos x="98" y="820"/>
                </a:cxn>
                <a:cxn ang="0">
                  <a:pos x="82" y="738"/>
                </a:cxn>
                <a:cxn ang="0">
                  <a:pos x="72" y="666"/>
                </a:cxn>
                <a:cxn ang="0">
                  <a:pos x="42" y="526"/>
                </a:cxn>
                <a:cxn ang="0">
                  <a:pos x="28" y="486"/>
                </a:cxn>
                <a:cxn ang="0">
                  <a:pos x="4" y="456"/>
                </a:cxn>
                <a:cxn ang="0">
                  <a:pos x="0" y="404"/>
                </a:cxn>
                <a:cxn ang="0">
                  <a:pos x="30" y="310"/>
                </a:cxn>
                <a:cxn ang="0">
                  <a:pos x="32" y="278"/>
                </a:cxn>
                <a:cxn ang="0">
                  <a:pos x="40" y="248"/>
                </a:cxn>
                <a:cxn ang="0">
                  <a:pos x="32" y="226"/>
                </a:cxn>
                <a:cxn ang="0">
                  <a:pos x="50" y="198"/>
                </a:cxn>
                <a:cxn ang="0">
                  <a:pos x="54" y="180"/>
                </a:cxn>
                <a:cxn ang="0">
                  <a:pos x="44" y="146"/>
                </a:cxn>
                <a:cxn ang="0">
                  <a:pos x="34" y="96"/>
                </a:cxn>
                <a:cxn ang="0">
                  <a:pos x="24" y="50"/>
                </a:cxn>
                <a:cxn ang="0">
                  <a:pos x="54" y="16"/>
                </a:cxn>
                <a:cxn ang="0">
                  <a:pos x="74" y="6"/>
                </a:cxn>
                <a:cxn ang="0">
                  <a:pos x="102" y="0"/>
                </a:cxn>
                <a:cxn ang="0">
                  <a:pos x="124" y="12"/>
                </a:cxn>
                <a:cxn ang="0">
                  <a:pos x="156" y="52"/>
                </a:cxn>
                <a:cxn ang="0">
                  <a:pos x="166" y="84"/>
                </a:cxn>
                <a:cxn ang="0">
                  <a:pos x="178" y="118"/>
                </a:cxn>
                <a:cxn ang="0">
                  <a:pos x="192" y="140"/>
                </a:cxn>
                <a:cxn ang="0">
                  <a:pos x="206" y="146"/>
                </a:cxn>
                <a:cxn ang="0">
                  <a:pos x="146" y="770"/>
                </a:cxn>
                <a:cxn ang="0">
                  <a:pos x="132" y="710"/>
                </a:cxn>
                <a:cxn ang="0">
                  <a:pos x="126" y="734"/>
                </a:cxn>
                <a:cxn ang="0">
                  <a:pos x="128" y="788"/>
                </a:cxn>
                <a:cxn ang="0">
                  <a:pos x="140" y="810"/>
                </a:cxn>
                <a:cxn ang="0">
                  <a:pos x="146" y="780"/>
                </a:cxn>
                <a:cxn ang="0">
                  <a:pos x="176" y="324"/>
                </a:cxn>
                <a:cxn ang="0">
                  <a:pos x="166" y="262"/>
                </a:cxn>
                <a:cxn ang="0">
                  <a:pos x="142" y="304"/>
                </a:cxn>
                <a:cxn ang="0">
                  <a:pos x="138" y="318"/>
                </a:cxn>
                <a:cxn ang="0">
                  <a:pos x="140" y="338"/>
                </a:cxn>
                <a:cxn ang="0">
                  <a:pos x="172" y="380"/>
                </a:cxn>
                <a:cxn ang="0">
                  <a:pos x="176" y="324"/>
                </a:cxn>
              </a:cxnLst>
              <a:rect l="0" t="0" r="r" b="b"/>
              <a:pathLst>
                <a:path w="214" h="894">
                  <a:moveTo>
                    <a:pt x="214" y="148"/>
                  </a:moveTo>
                  <a:lnTo>
                    <a:pt x="214" y="148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0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202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202" y="194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08" y="316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66"/>
                  </a:lnTo>
                  <a:lnTo>
                    <a:pt x="204" y="366"/>
                  </a:lnTo>
                  <a:lnTo>
                    <a:pt x="202" y="382"/>
                  </a:lnTo>
                  <a:lnTo>
                    <a:pt x="200" y="394"/>
                  </a:lnTo>
                  <a:lnTo>
                    <a:pt x="196" y="404"/>
                  </a:lnTo>
                  <a:lnTo>
                    <a:pt x="192" y="410"/>
                  </a:lnTo>
                  <a:lnTo>
                    <a:pt x="192" y="410"/>
                  </a:lnTo>
                  <a:lnTo>
                    <a:pt x="192" y="422"/>
                  </a:lnTo>
                  <a:lnTo>
                    <a:pt x="192" y="422"/>
                  </a:lnTo>
                  <a:lnTo>
                    <a:pt x="198" y="446"/>
                  </a:lnTo>
                  <a:lnTo>
                    <a:pt x="200" y="448"/>
                  </a:lnTo>
                  <a:lnTo>
                    <a:pt x="200" y="470"/>
                  </a:lnTo>
                  <a:lnTo>
                    <a:pt x="200" y="470"/>
                  </a:lnTo>
                  <a:lnTo>
                    <a:pt x="194" y="480"/>
                  </a:lnTo>
                  <a:lnTo>
                    <a:pt x="188" y="486"/>
                  </a:lnTo>
                  <a:lnTo>
                    <a:pt x="180" y="492"/>
                  </a:lnTo>
                  <a:lnTo>
                    <a:pt x="170" y="496"/>
                  </a:lnTo>
                  <a:lnTo>
                    <a:pt x="170" y="496"/>
                  </a:lnTo>
                  <a:lnTo>
                    <a:pt x="168" y="554"/>
                  </a:lnTo>
                  <a:lnTo>
                    <a:pt x="168" y="55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66" y="650"/>
                  </a:lnTo>
                  <a:lnTo>
                    <a:pt x="166" y="650"/>
                  </a:lnTo>
                  <a:lnTo>
                    <a:pt x="168" y="688"/>
                  </a:lnTo>
                  <a:lnTo>
                    <a:pt x="168" y="688"/>
                  </a:lnTo>
                  <a:lnTo>
                    <a:pt x="168" y="734"/>
                  </a:lnTo>
                  <a:lnTo>
                    <a:pt x="170" y="798"/>
                  </a:lnTo>
                  <a:lnTo>
                    <a:pt x="172" y="800"/>
                  </a:lnTo>
                  <a:lnTo>
                    <a:pt x="172" y="800"/>
                  </a:lnTo>
                  <a:lnTo>
                    <a:pt x="182" y="834"/>
                  </a:lnTo>
                  <a:lnTo>
                    <a:pt x="182" y="834"/>
                  </a:lnTo>
                  <a:lnTo>
                    <a:pt x="174" y="852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4"/>
                  </a:lnTo>
                  <a:lnTo>
                    <a:pt x="168" y="876"/>
                  </a:lnTo>
                  <a:lnTo>
                    <a:pt x="168" y="876"/>
                  </a:lnTo>
                  <a:lnTo>
                    <a:pt x="166" y="874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64" y="866"/>
                  </a:lnTo>
                  <a:lnTo>
                    <a:pt x="160" y="862"/>
                  </a:lnTo>
                  <a:lnTo>
                    <a:pt x="160" y="862"/>
                  </a:lnTo>
                  <a:lnTo>
                    <a:pt x="146" y="870"/>
                  </a:lnTo>
                  <a:lnTo>
                    <a:pt x="146" y="872"/>
                  </a:lnTo>
                  <a:lnTo>
                    <a:pt x="146" y="894"/>
                  </a:lnTo>
                  <a:lnTo>
                    <a:pt x="146" y="894"/>
                  </a:lnTo>
                  <a:lnTo>
                    <a:pt x="140" y="894"/>
                  </a:lnTo>
                  <a:lnTo>
                    <a:pt x="138" y="890"/>
                  </a:lnTo>
                  <a:lnTo>
                    <a:pt x="138" y="890"/>
                  </a:lnTo>
                  <a:lnTo>
                    <a:pt x="138" y="876"/>
                  </a:lnTo>
                  <a:lnTo>
                    <a:pt x="138" y="876"/>
                  </a:lnTo>
                  <a:lnTo>
                    <a:pt x="136" y="868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18" y="880"/>
                  </a:lnTo>
                  <a:lnTo>
                    <a:pt x="118" y="880"/>
                  </a:lnTo>
                  <a:lnTo>
                    <a:pt x="112" y="886"/>
                  </a:lnTo>
                  <a:lnTo>
                    <a:pt x="106" y="892"/>
                  </a:lnTo>
                  <a:lnTo>
                    <a:pt x="98" y="894"/>
                  </a:lnTo>
                  <a:lnTo>
                    <a:pt x="90" y="894"/>
                  </a:lnTo>
                  <a:lnTo>
                    <a:pt x="90" y="894"/>
                  </a:lnTo>
                  <a:lnTo>
                    <a:pt x="78" y="894"/>
                  </a:lnTo>
                  <a:lnTo>
                    <a:pt x="70" y="88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66" y="878"/>
                  </a:lnTo>
                  <a:lnTo>
                    <a:pt x="66" y="878"/>
                  </a:lnTo>
                  <a:lnTo>
                    <a:pt x="70" y="874"/>
                  </a:lnTo>
                  <a:lnTo>
                    <a:pt x="70" y="874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6" y="870"/>
                  </a:lnTo>
                  <a:lnTo>
                    <a:pt x="88" y="866"/>
                  </a:lnTo>
                  <a:lnTo>
                    <a:pt x="94" y="850"/>
                  </a:lnTo>
                  <a:lnTo>
                    <a:pt x="94" y="850"/>
                  </a:lnTo>
                  <a:lnTo>
                    <a:pt x="98" y="834"/>
                  </a:lnTo>
                  <a:lnTo>
                    <a:pt x="98" y="820"/>
                  </a:lnTo>
                  <a:lnTo>
                    <a:pt x="98" y="820"/>
                  </a:lnTo>
                  <a:lnTo>
                    <a:pt x="98" y="802"/>
                  </a:lnTo>
                  <a:lnTo>
                    <a:pt x="94" y="782"/>
                  </a:lnTo>
                  <a:lnTo>
                    <a:pt x="90" y="762"/>
                  </a:lnTo>
                  <a:lnTo>
                    <a:pt x="82" y="738"/>
                  </a:lnTo>
                  <a:lnTo>
                    <a:pt x="82" y="738"/>
                  </a:lnTo>
                  <a:lnTo>
                    <a:pt x="78" y="708"/>
                  </a:lnTo>
                  <a:lnTo>
                    <a:pt x="72" y="666"/>
                  </a:lnTo>
                  <a:lnTo>
                    <a:pt x="72" y="666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46" y="562"/>
                  </a:lnTo>
                  <a:lnTo>
                    <a:pt x="42" y="526"/>
                  </a:lnTo>
                  <a:lnTo>
                    <a:pt x="42" y="526"/>
                  </a:lnTo>
                  <a:lnTo>
                    <a:pt x="30" y="488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14" y="484"/>
                  </a:lnTo>
                  <a:lnTo>
                    <a:pt x="14" y="484"/>
                  </a:lnTo>
                  <a:lnTo>
                    <a:pt x="8" y="472"/>
                  </a:lnTo>
                  <a:lnTo>
                    <a:pt x="4" y="456"/>
                  </a:lnTo>
                  <a:lnTo>
                    <a:pt x="2" y="438"/>
                  </a:lnTo>
                  <a:lnTo>
                    <a:pt x="0" y="418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7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40" y="248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16"/>
                  </a:lnTo>
                  <a:lnTo>
                    <a:pt x="36" y="208"/>
                  </a:lnTo>
                  <a:lnTo>
                    <a:pt x="42" y="202"/>
                  </a:lnTo>
                  <a:lnTo>
                    <a:pt x="50" y="198"/>
                  </a:lnTo>
                  <a:lnTo>
                    <a:pt x="50" y="198"/>
                  </a:lnTo>
                  <a:lnTo>
                    <a:pt x="52" y="19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2" y="17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4" y="14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0" y="118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6" y="76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54" y="1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4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6" y="52"/>
                  </a:lnTo>
                  <a:lnTo>
                    <a:pt x="156" y="52"/>
                  </a:lnTo>
                  <a:lnTo>
                    <a:pt x="162" y="64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70" y="104"/>
                  </a:lnTo>
                  <a:lnTo>
                    <a:pt x="174" y="11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8" y="144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14" y="148"/>
                  </a:lnTo>
                  <a:lnTo>
                    <a:pt x="214" y="148"/>
                  </a:lnTo>
                  <a:close/>
                  <a:moveTo>
                    <a:pt x="146" y="770"/>
                  </a:moveTo>
                  <a:lnTo>
                    <a:pt x="146" y="770"/>
                  </a:lnTo>
                  <a:lnTo>
                    <a:pt x="146" y="754"/>
                  </a:lnTo>
                  <a:lnTo>
                    <a:pt x="142" y="738"/>
                  </a:lnTo>
                  <a:lnTo>
                    <a:pt x="138" y="722"/>
                  </a:lnTo>
                  <a:lnTo>
                    <a:pt x="132" y="710"/>
                  </a:lnTo>
                  <a:lnTo>
                    <a:pt x="132" y="710"/>
                  </a:lnTo>
                  <a:lnTo>
                    <a:pt x="128" y="720"/>
                  </a:lnTo>
                  <a:lnTo>
                    <a:pt x="128" y="734"/>
                  </a:lnTo>
                  <a:lnTo>
                    <a:pt x="126" y="734"/>
                  </a:lnTo>
                  <a:lnTo>
                    <a:pt x="126" y="734"/>
                  </a:lnTo>
                  <a:lnTo>
                    <a:pt x="126" y="774"/>
                  </a:lnTo>
                  <a:lnTo>
                    <a:pt x="126" y="774"/>
                  </a:lnTo>
                  <a:lnTo>
                    <a:pt x="128" y="788"/>
                  </a:lnTo>
                  <a:lnTo>
                    <a:pt x="130" y="798"/>
                  </a:lnTo>
                  <a:lnTo>
                    <a:pt x="134" y="806"/>
                  </a:lnTo>
                  <a:lnTo>
                    <a:pt x="138" y="810"/>
                  </a:lnTo>
                  <a:lnTo>
                    <a:pt x="140" y="810"/>
                  </a:lnTo>
                  <a:lnTo>
                    <a:pt x="140" y="810"/>
                  </a:lnTo>
                  <a:lnTo>
                    <a:pt x="142" y="788"/>
                  </a:lnTo>
                  <a:lnTo>
                    <a:pt x="142" y="788"/>
                  </a:lnTo>
                  <a:lnTo>
                    <a:pt x="146" y="780"/>
                  </a:lnTo>
                  <a:lnTo>
                    <a:pt x="146" y="770"/>
                  </a:lnTo>
                  <a:lnTo>
                    <a:pt x="146" y="770"/>
                  </a:lnTo>
                  <a:close/>
                  <a:moveTo>
                    <a:pt x="176" y="324"/>
                  </a:moveTo>
                  <a:lnTo>
                    <a:pt x="176" y="324"/>
                  </a:lnTo>
                  <a:lnTo>
                    <a:pt x="174" y="302"/>
                  </a:lnTo>
                  <a:lnTo>
                    <a:pt x="174" y="284"/>
                  </a:lnTo>
                  <a:lnTo>
                    <a:pt x="170" y="270"/>
                  </a:lnTo>
                  <a:lnTo>
                    <a:pt x="166" y="262"/>
                  </a:lnTo>
                  <a:lnTo>
                    <a:pt x="164" y="264"/>
                  </a:lnTo>
                  <a:lnTo>
                    <a:pt x="164" y="264"/>
                  </a:lnTo>
                  <a:lnTo>
                    <a:pt x="156" y="282"/>
                  </a:lnTo>
                  <a:lnTo>
                    <a:pt x="142" y="304"/>
                  </a:lnTo>
                  <a:lnTo>
                    <a:pt x="140" y="306"/>
                  </a:lnTo>
                  <a:lnTo>
                    <a:pt x="140" y="306"/>
                  </a:lnTo>
                  <a:lnTo>
                    <a:pt x="140" y="314"/>
                  </a:lnTo>
                  <a:lnTo>
                    <a:pt x="138" y="318"/>
                  </a:lnTo>
                  <a:lnTo>
                    <a:pt x="138" y="326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0" y="338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70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4" y="350"/>
                  </a:lnTo>
                  <a:lnTo>
                    <a:pt x="176" y="324"/>
                  </a:lnTo>
                  <a:lnTo>
                    <a:pt x="176" y="3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91" name="Group 67"/>
          <p:cNvGrpSpPr>
            <a:grpSpLocks noChangeAspect="1"/>
          </p:cNvGrpSpPr>
          <p:nvPr userDrawn="1"/>
        </p:nvGrpSpPr>
        <p:grpSpPr bwMode="auto">
          <a:xfrm flipH="1" flipV="1">
            <a:off x="152398" y="152400"/>
            <a:ext cx="1600202" cy="1033671"/>
            <a:chOff x="2497" y="1995"/>
            <a:chExt cx="805" cy="5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93" name="Rectangle 69"/>
            <p:cNvSpPr>
              <a:spLocks noChangeArrowheads="1"/>
            </p:cNvSpPr>
            <p:nvPr userDrawn="1"/>
          </p:nvSpPr>
          <p:spPr bwMode="auto">
            <a:xfrm>
              <a:off x="3043" y="2467"/>
              <a:ext cx="46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Rectangle 70"/>
            <p:cNvSpPr>
              <a:spLocks noChangeArrowheads="1"/>
            </p:cNvSpPr>
            <p:nvPr userDrawn="1"/>
          </p:nvSpPr>
          <p:spPr bwMode="auto">
            <a:xfrm>
              <a:off x="2699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Rectangle 71"/>
            <p:cNvSpPr>
              <a:spLocks noChangeArrowheads="1"/>
            </p:cNvSpPr>
            <p:nvPr userDrawn="1"/>
          </p:nvSpPr>
          <p:spPr bwMode="auto">
            <a:xfrm>
              <a:off x="2598" y="2467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Rectangle 72"/>
            <p:cNvSpPr>
              <a:spLocks noChangeArrowheads="1"/>
            </p:cNvSpPr>
            <p:nvPr userDrawn="1"/>
          </p:nvSpPr>
          <p:spPr bwMode="auto">
            <a:xfrm>
              <a:off x="2497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auto">
            <a:xfrm>
              <a:off x="3148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Rectangle 74"/>
            <p:cNvSpPr>
              <a:spLocks noChangeArrowheads="1"/>
            </p:cNvSpPr>
            <p:nvPr userDrawn="1"/>
          </p:nvSpPr>
          <p:spPr bwMode="auto">
            <a:xfrm>
              <a:off x="3254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Rectangle 75"/>
            <p:cNvSpPr>
              <a:spLocks noChangeArrowheads="1"/>
            </p:cNvSpPr>
            <p:nvPr userDrawn="1"/>
          </p:nvSpPr>
          <p:spPr bwMode="auto">
            <a:xfrm>
              <a:off x="3148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Rectangle 76"/>
            <p:cNvSpPr>
              <a:spLocks noChangeArrowheads="1"/>
            </p:cNvSpPr>
            <p:nvPr userDrawn="1"/>
          </p:nvSpPr>
          <p:spPr bwMode="auto">
            <a:xfrm>
              <a:off x="3254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Rectangle 77"/>
            <p:cNvSpPr>
              <a:spLocks noChangeArrowheads="1"/>
            </p:cNvSpPr>
            <p:nvPr userDrawn="1"/>
          </p:nvSpPr>
          <p:spPr bwMode="auto">
            <a:xfrm>
              <a:off x="3148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Rectangle 78"/>
            <p:cNvSpPr>
              <a:spLocks noChangeArrowheads="1"/>
            </p:cNvSpPr>
            <p:nvPr userDrawn="1"/>
          </p:nvSpPr>
          <p:spPr bwMode="auto">
            <a:xfrm>
              <a:off x="3254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Rectangle 79"/>
            <p:cNvSpPr>
              <a:spLocks noChangeArrowheads="1"/>
            </p:cNvSpPr>
            <p:nvPr userDrawn="1"/>
          </p:nvSpPr>
          <p:spPr bwMode="auto">
            <a:xfrm>
              <a:off x="2940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80"/>
            <p:cNvSpPr>
              <a:spLocks noChangeArrowheads="1"/>
            </p:cNvSpPr>
            <p:nvPr userDrawn="1"/>
          </p:nvSpPr>
          <p:spPr bwMode="auto">
            <a:xfrm>
              <a:off x="3046" y="2206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39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>
              <a:off x="3148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3254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 userDrawn="1"/>
          </p:nvSpPr>
          <p:spPr bwMode="auto">
            <a:xfrm>
              <a:off x="2940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auto">
            <a:xfrm>
              <a:off x="3046" y="2305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Rectangle 86"/>
            <p:cNvSpPr>
              <a:spLocks noChangeArrowheads="1"/>
            </p:cNvSpPr>
            <p:nvPr userDrawn="1"/>
          </p:nvSpPr>
          <p:spPr bwMode="auto">
            <a:xfrm>
              <a:off x="2839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Rectangle 87"/>
            <p:cNvSpPr>
              <a:spLocks noChangeArrowheads="1"/>
            </p:cNvSpPr>
            <p:nvPr userDrawn="1"/>
          </p:nvSpPr>
          <p:spPr bwMode="auto">
            <a:xfrm>
              <a:off x="3148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Rectangle 88"/>
            <p:cNvSpPr>
              <a:spLocks noChangeArrowheads="1"/>
            </p:cNvSpPr>
            <p:nvPr userDrawn="1"/>
          </p:nvSpPr>
          <p:spPr bwMode="auto">
            <a:xfrm>
              <a:off x="3254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7"/>
            <p:cNvGrpSpPr>
              <a:grpSpLocks noChangeAspect="1"/>
            </p:cNvGrpSpPr>
            <p:nvPr userDrawn="1"/>
          </p:nvGrpSpPr>
          <p:grpSpPr bwMode="auto">
            <a:xfrm flipH="1" flipV="1">
              <a:off x="152398" y="152400"/>
              <a:ext cx="1066802" cy="689114"/>
              <a:chOff x="2497" y="1995"/>
              <a:chExt cx="805" cy="52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8" name="Rectangle 69"/>
              <p:cNvSpPr>
                <a:spLocks noChangeArrowheads="1"/>
              </p:cNvSpPr>
              <p:nvPr userDrawn="1"/>
            </p:nvSpPr>
            <p:spPr bwMode="auto">
              <a:xfrm>
                <a:off x="3043" y="2467"/>
                <a:ext cx="46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70"/>
              <p:cNvSpPr>
                <a:spLocks noChangeArrowheads="1"/>
              </p:cNvSpPr>
              <p:nvPr userDrawn="1"/>
            </p:nvSpPr>
            <p:spPr bwMode="auto">
              <a:xfrm>
                <a:off x="2699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Rectangle 71"/>
              <p:cNvSpPr>
                <a:spLocks noChangeArrowheads="1"/>
              </p:cNvSpPr>
              <p:nvPr userDrawn="1"/>
            </p:nvSpPr>
            <p:spPr bwMode="auto">
              <a:xfrm>
                <a:off x="2598" y="2467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72"/>
              <p:cNvSpPr>
                <a:spLocks noChangeArrowheads="1"/>
              </p:cNvSpPr>
              <p:nvPr userDrawn="1"/>
            </p:nvSpPr>
            <p:spPr bwMode="auto">
              <a:xfrm>
                <a:off x="2497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73"/>
              <p:cNvSpPr>
                <a:spLocks noChangeArrowheads="1"/>
              </p:cNvSpPr>
              <p:nvPr userDrawn="1"/>
            </p:nvSpPr>
            <p:spPr bwMode="auto">
              <a:xfrm>
                <a:off x="3148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74"/>
              <p:cNvSpPr>
                <a:spLocks noChangeArrowheads="1"/>
              </p:cNvSpPr>
              <p:nvPr userDrawn="1"/>
            </p:nvSpPr>
            <p:spPr bwMode="auto">
              <a:xfrm>
                <a:off x="3254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75"/>
              <p:cNvSpPr>
                <a:spLocks noChangeArrowheads="1"/>
              </p:cNvSpPr>
              <p:nvPr userDrawn="1"/>
            </p:nvSpPr>
            <p:spPr bwMode="auto">
              <a:xfrm>
                <a:off x="3148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6"/>
              <p:cNvSpPr>
                <a:spLocks noChangeArrowheads="1"/>
              </p:cNvSpPr>
              <p:nvPr userDrawn="1"/>
            </p:nvSpPr>
            <p:spPr bwMode="auto">
              <a:xfrm>
                <a:off x="3254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7"/>
              <p:cNvSpPr>
                <a:spLocks noChangeArrowheads="1"/>
              </p:cNvSpPr>
              <p:nvPr userDrawn="1"/>
            </p:nvSpPr>
            <p:spPr bwMode="auto">
              <a:xfrm>
                <a:off x="3148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8"/>
              <p:cNvSpPr>
                <a:spLocks noChangeArrowheads="1"/>
              </p:cNvSpPr>
              <p:nvPr userDrawn="1"/>
            </p:nvSpPr>
            <p:spPr bwMode="auto">
              <a:xfrm>
                <a:off x="3254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9"/>
              <p:cNvSpPr>
                <a:spLocks noChangeArrowheads="1"/>
              </p:cNvSpPr>
              <p:nvPr userDrawn="1"/>
            </p:nvSpPr>
            <p:spPr bwMode="auto">
              <a:xfrm>
                <a:off x="2940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80"/>
              <p:cNvSpPr>
                <a:spLocks noChangeArrowheads="1"/>
              </p:cNvSpPr>
              <p:nvPr userDrawn="1"/>
            </p:nvSpPr>
            <p:spPr bwMode="auto">
              <a:xfrm>
                <a:off x="3046" y="2206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81"/>
              <p:cNvSpPr>
                <a:spLocks noChangeArrowheads="1"/>
              </p:cNvSpPr>
              <p:nvPr userDrawn="1"/>
            </p:nvSpPr>
            <p:spPr bwMode="auto">
              <a:xfrm>
                <a:off x="2839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82"/>
              <p:cNvSpPr>
                <a:spLocks noChangeArrowheads="1"/>
              </p:cNvSpPr>
              <p:nvPr userDrawn="1"/>
            </p:nvSpPr>
            <p:spPr bwMode="auto">
              <a:xfrm>
                <a:off x="3148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83"/>
              <p:cNvSpPr>
                <a:spLocks noChangeArrowheads="1"/>
              </p:cNvSpPr>
              <p:nvPr userDrawn="1"/>
            </p:nvSpPr>
            <p:spPr bwMode="auto">
              <a:xfrm>
                <a:off x="3254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84"/>
              <p:cNvSpPr>
                <a:spLocks noChangeArrowheads="1"/>
              </p:cNvSpPr>
              <p:nvPr userDrawn="1"/>
            </p:nvSpPr>
            <p:spPr bwMode="auto">
              <a:xfrm>
                <a:off x="2940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85"/>
              <p:cNvSpPr>
                <a:spLocks noChangeArrowheads="1"/>
              </p:cNvSpPr>
              <p:nvPr userDrawn="1"/>
            </p:nvSpPr>
            <p:spPr bwMode="auto">
              <a:xfrm>
                <a:off x="3046" y="2305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86"/>
              <p:cNvSpPr>
                <a:spLocks noChangeArrowheads="1"/>
              </p:cNvSpPr>
              <p:nvPr userDrawn="1"/>
            </p:nvSpPr>
            <p:spPr bwMode="auto">
              <a:xfrm>
                <a:off x="2839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87"/>
              <p:cNvSpPr>
                <a:spLocks noChangeArrowheads="1"/>
              </p:cNvSpPr>
              <p:nvPr userDrawn="1"/>
            </p:nvSpPr>
            <p:spPr bwMode="auto">
              <a:xfrm>
                <a:off x="3148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88"/>
              <p:cNvSpPr>
                <a:spLocks noChangeArrowheads="1"/>
              </p:cNvSpPr>
              <p:nvPr userDrawn="1"/>
            </p:nvSpPr>
            <p:spPr bwMode="auto">
              <a:xfrm>
                <a:off x="3254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8054975" y="0"/>
              <a:ext cx="1089025" cy="2663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1295400" y="5715000"/>
              <a:ext cx="6858000" cy="9144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8646-8CEC-4AE4-B1E7-ADF9D885FD96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.flickr.com/photos/90925677@N00/306138858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~1\USER\LOCALS~1\Temp\Hnc\BinData\EMB000002680008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67744" y="1828081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6000" dirty="0" smtClean="0">
                <a:solidFill>
                  <a:schemeClr val="tx1"/>
                </a:solidFill>
                <a:ea typeface="HY견고딕" pitchFamily="18" charset="-127"/>
              </a:rPr>
              <a:t>2012</a:t>
            </a:r>
            <a:r>
              <a:rPr lang="ko-KR" altLang="en-US" sz="4800" spc="-150" dirty="0" smtClean="0">
                <a:solidFill>
                  <a:schemeClr val="tx1"/>
                </a:solidFill>
                <a:ea typeface="HY동녘M" pitchFamily="18" charset="-127"/>
              </a:rPr>
              <a:t>년도 </a:t>
            </a:r>
            <a:r>
              <a:rPr lang="ko-KR" altLang="en-US" sz="4800" spc="-150" dirty="0" smtClean="0">
                <a:solidFill>
                  <a:srgbClr val="002060"/>
                </a:solidFill>
                <a:ea typeface="HY동녘M" pitchFamily="18" charset="-127"/>
              </a:rPr>
              <a:t>서울특별시</a:t>
            </a:r>
            <a:r>
              <a:rPr lang="ko-KR" altLang="en-US" sz="4800" spc="-150" dirty="0" smtClean="0">
                <a:solidFill>
                  <a:schemeClr val="tx1"/>
                </a:solidFill>
                <a:ea typeface="HY동녘M" pitchFamily="18" charset="-127"/>
              </a:rPr>
              <a:t> </a:t>
            </a:r>
            <a:r>
              <a:rPr lang="ko-KR" altLang="en-US" sz="4800" spc="-150" dirty="0">
                <a:solidFill>
                  <a:schemeClr val="tx1"/>
                </a:solidFill>
                <a:ea typeface="HY동녘M" pitchFamily="18" charset="-127"/>
              </a:rPr>
              <a:t>국정감사</a:t>
            </a:r>
            <a:endParaRPr lang="ko-KR" alt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5576" y="1700808"/>
            <a:ext cx="7272337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Y견명조" pitchFamily="18" charset="-127"/>
                <a:ea typeface="HY견명조" pitchFamily="18" charset="-127"/>
              </a:rPr>
              <a:t>국정감사 목표</a:t>
            </a:r>
            <a:endParaRPr kumimoji="0" lang="en-US" altLang="ko-KR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견명조" pitchFamily="18" charset="-127"/>
              <a:ea typeface="HY견명조" pitchFamily="18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견명조" pitchFamily="18" charset="-127"/>
              <a:ea typeface="HY견명조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함께 </a:t>
            </a: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만드는</a:t>
            </a: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서울</a:t>
            </a:r>
            <a:endParaRPr kumimoji="0" lang="en-US" altLang="ko-KR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latin typeface="HY헤드라인M" pitchFamily="18" charset="-127"/>
                <a:ea typeface="HY헤드라인M" pitchFamily="18" charset="-127"/>
              </a:rPr>
              <a:t>함께 </a:t>
            </a:r>
            <a:r>
              <a:rPr lang="ko-KR" altLang="en-US" sz="3600" b="1" kern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누리는</a:t>
            </a:r>
            <a:r>
              <a:rPr lang="ko-KR" altLang="en-US" sz="3600" b="1" kern="0" dirty="0" smtClean="0">
                <a:latin typeface="HY헤드라인M" pitchFamily="18" charset="-127"/>
                <a:ea typeface="HY헤드라인M" pitchFamily="18" charset="-127"/>
              </a:rPr>
              <a:t> 서울</a:t>
            </a:r>
            <a:r>
              <a:rPr kumimoji="0" lang="en-US" altLang="ko-KR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診斷</a:t>
            </a:r>
            <a:endParaRPr lang="en-US" altLang="ko-KR" sz="3600" b="1" kern="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서울특별시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 bwMode="auto">
          <a:xfrm>
            <a:off x="755576" y="5805264"/>
            <a:ext cx="734481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73050" indent="-273050"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kumimoji="0" lang="ko-KR" altLang="en-US" sz="2600" dirty="0" smtClean="0">
                <a:latin typeface="HY헤드라인M" pitchFamily="18" charset="-127"/>
                <a:ea typeface="HY헤드라인M" pitchFamily="18" charset="-127"/>
              </a:rPr>
              <a:t>국토해양위원회 </a:t>
            </a:r>
            <a:r>
              <a:rPr kumimoji="0" lang="ko-KR" altLang="en-US" sz="2600" dirty="0">
                <a:latin typeface="HY헤드라인M" pitchFamily="18" charset="-127"/>
                <a:ea typeface="HY헤드라인M" pitchFamily="18" charset="-127"/>
              </a:rPr>
              <a:t>국회의원 이명수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충남 아산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)</a:t>
            </a:r>
            <a:endParaRPr kumimoji="0" lang="en-US" altLang="ko-KR" sz="2600" dirty="0"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39759" y="26238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/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박원순 시장의 핵심 공약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전세보증금 지원센터 설치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운영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19487" y="1124744"/>
            <a:ext cx="7793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상담건수에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비례해 실제 융자추천이나 대출건수는 저조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서울지역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평균전세시세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억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천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백만원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부동산써브조사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융자대상은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억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천미만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주택 세입자만 해당 현실과 괴리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467544" y="980728"/>
            <a:ext cx="7945414" cy="1800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56174" y="623519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융자대상 조건의 까다로움 해소하는 보완책 필요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795543" y="6286009"/>
            <a:ext cx="35211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95" y="2897967"/>
            <a:ext cx="5864689" cy="333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1672095" y="3429000"/>
            <a:ext cx="4916129" cy="72008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1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USER\LOCALS~1\Temp\Hnc\BinData\EMB000002680008.gif"/>
          <p:cNvPicPr>
            <a:picLocks noChangeAspect="1" noChangeArrowheads="1"/>
          </p:cNvPicPr>
          <p:nvPr/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67744" y="1988840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/>
        </p:nvSpPr>
        <p:spPr>
          <a:xfrm>
            <a:off x="935290" y="290493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박원순 시장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주요 공약사항 </a:t>
            </a: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교통분야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70836" y="110444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주차난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해소를 위한 주차공급관리 및 공영주차장 건립도 필요하나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보행자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보행로를 막고 있는 불법주차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차량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강력한 단속 시급 </a:t>
            </a:r>
            <a:endParaRPr lang="en-US" altLang="ko-KR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단속 인력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단속방식 등 전면적 개선 필요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최근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년간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불법주정차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과태료부과 </a:t>
            </a:r>
            <a:r>
              <a:rPr lang="en-US" altLang="ko-KR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5300</a:t>
            </a:r>
            <a:r>
              <a:rPr lang="ko-KR" altLang="en-US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억원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과태료 </a:t>
            </a:r>
            <a:r>
              <a:rPr lang="ko-KR" altLang="en-US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미징수금액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1,375</a:t>
            </a:r>
            <a:r>
              <a:rPr lang="ko-KR" altLang="en-US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억원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79512" y="1104440"/>
            <a:ext cx="8660276" cy="17543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78149" y="6162244"/>
            <a:ext cx="758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사람중심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의 보행로 확보 위한 다양한 방안도 필요</a:t>
            </a:r>
            <a:endParaRPr lang="en-US" altLang="ko-KR" sz="2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7" name="_x182875504" descr="EMB00000af804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3345397"/>
            <a:ext cx="4042106" cy="2694737"/>
          </a:xfrm>
          <a:prstGeom prst="rect">
            <a:avLst/>
          </a:prstGeom>
          <a:noFill/>
        </p:spPr>
      </p:pic>
      <p:sp>
        <p:nvSpPr>
          <p:cNvPr id="10" name="오른쪽 화살표 9"/>
          <p:cNvSpPr/>
          <p:nvPr/>
        </p:nvSpPr>
        <p:spPr>
          <a:xfrm>
            <a:off x="675015" y="6226155"/>
            <a:ext cx="288032" cy="333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408245" y="2938909"/>
            <a:ext cx="4294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불법주정차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사례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" name="_x182368128" descr="EMB00000af804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3835339" cy="2664296"/>
          </a:xfrm>
          <a:prstGeom prst="rect">
            <a:avLst/>
          </a:prstGeom>
          <a:noFill/>
        </p:spPr>
      </p:pic>
      <p:sp>
        <p:nvSpPr>
          <p:cNvPr id="13" name="타원 12"/>
          <p:cNvSpPr/>
          <p:nvPr/>
        </p:nvSpPr>
        <p:spPr>
          <a:xfrm>
            <a:off x="6012160" y="4509120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7020272" y="429309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7236296" y="3429000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7884368" y="3501008"/>
            <a:ext cx="1152128" cy="43204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주차금지</a:t>
            </a:r>
            <a:r>
              <a:rPr lang="ko-KR" altLang="en-US" sz="1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표지</a:t>
            </a:r>
            <a:endParaRPr lang="ko-KR" altLang="en-US" sz="1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948264" y="4869160"/>
            <a:ext cx="1872208" cy="432048"/>
          </a:xfrm>
          <a:prstGeom prst="round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불법주차 중인 </a:t>
            </a:r>
            <a:r>
              <a:rPr lang="ko-KR" alt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구청차량</a:t>
            </a:r>
            <a:endParaRPr lang="ko-KR" alt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53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212763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서울시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교통대책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시급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8856984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□  현황 및 문제점</a:t>
            </a:r>
            <a:endParaRPr lang="en-US" altLang="ko-KR" sz="17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 ○  외국 인구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700" dirty="0" err="1" smtClean="0">
                <a:latin typeface="HY견고딕" pitchFamily="18" charset="-127"/>
                <a:ea typeface="HY견고딕" pitchFamily="18" charset="-127"/>
              </a:rPr>
              <a:t>천만명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내외의 대도시에 비해 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서울시 교통 매우 혼잡</a:t>
            </a:r>
            <a:endParaRPr lang="en-US" altLang="ko-KR" sz="17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    -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도쿄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상해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뉴욕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파리 등과 상대적 비교</a:t>
            </a:r>
            <a:endParaRPr lang="en-US" altLang="ko-KR" sz="17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 ○  수도권 규제완화 등으로 수도권 과밀현상과 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교통 혼잡비용 증가</a:t>
            </a:r>
            <a:endParaRPr lang="en-US" altLang="ko-KR" sz="17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 ○  향후 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별다른 대책 없어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서울시 교통 혼잡도 더욱 가중 우려</a:t>
            </a:r>
            <a:endParaRPr lang="en-US" altLang="ko-KR" sz="17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7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□  개선 대책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규제 필요</a:t>
            </a:r>
            <a:endParaRPr lang="en-US" altLang="ko-KR" sz="17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① 대중교통의 역할과 비중 상대적 제고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버스 준공영제 보완</a:t>
            </a:r>
            <a:r>
              <a:rPr lang="en-US" altLang="ko-KR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택시 제도 개선 지원</a:t>
            </a:r>
            <a:endParaRPr lang="en-US" altLang="ko-KR" sz="17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② 자가용 보유자 등록 및 운행규제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en-US" altLang="ko-KR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대 이상 자가용 </a:t>
            </a:r>
            <a:r>
              <a:rPr lang="ko-KR" altLang="en-US" sz="17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등록시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「</a:t>
            </a:r>
            <a:r>
              <a:rPr lang="ko-KR" altLang="en-US" sz="17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차고지증명제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」추진   </a:t>
            </a:r>
            <a:endParaRPr lang="en-US" altLang="ko-KR" sz="17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7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  (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정부 협의</a:t>
            </a:r>
            <a:r>
              <a:rPr lang="en-US" altLang="ko-KR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17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자가용 부제 운행 추진</a:t>
            </a:r>
            <a:endParaRPr lang="en-US" altLang="ko-KR" sz="17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③ 도시 고속도로 확대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주차장 확대 등 적극 추진</a:t>
            </a:r>
            <a:endParaRPr lang="en-US" altLang="ko-KR" sz="17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④ 지하철 기능 지속확대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보다 체계화</a:t>
            </a:r>
            <a:endParaRPr lang="en-US" altLang="ko-KR" sz="17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 ⑤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KTX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의 의정부 등 연장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도심통과 교통량 축소 등</a:t>
            </a:r>
            <a:endParaRPr lang="ko-KR" altLang="en-US" sz="17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79512" y="1052736"/>
            <a:ext cx="8784976" cy="55446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6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10485768" descr="EMB000013644d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" y="1268760"/>
            <a:ext cx="9161987" cy="49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164812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버스준공영제</a:t>
            </a:r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이대로 좋은가</a:t>
            </a: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32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800247" y="283231"/>
            <a:ext cx="5543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/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호선 </a:t>
            </a:r>
            <a:r>
              <a:rPr lang="ko-KR" altLang="en-US" sz="2800" dirty="0" err="1">
                <a:latin typeface="HY헤드라인M" pitchFamily="18" charset="-127"/>
                <a:ea typeface="HY헤드라인M" pitchFamily="18" charset="-127"/>
              </a:rPr>
              <a:t>메트로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운임관련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분쟁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점검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5536" y="1124744"/>
            <a:ext cx="84969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호선 운임인상 서울시와 충돌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시민불편은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막아야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협약에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의거 최소운임 수입보장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2009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142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억원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2010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323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억원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지원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현재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서울시와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호선메트로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소송 진행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소송결과에 따라 협약변경 추진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1124744"/>
            <a:ext cx="8712968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760084" y="6252119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소송자체가 문제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시민불편 부담 최소화 필요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1092650" y="6324128"/>
            <a:ext cx="360040" cy="317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71299"/>
              </p:ext>
            </p:extLst>
          </p:nvPr>
        </p:nvGraphicFramePr>
        <p:xfrm>
          <a:off x="323528" y="2708919"/>
          <a:ext cx="8712969" cy="3384377"/>
        </p:xfrm>
        <a:graphic>
          <a:graphicData uri="http://schemas.openxmlformats.org/drawingml/2006/table">
            <a:tbl>
              <a:tblPr/>
              <a:tblGrid>
                <a:gridCol w="1368152"/>
                <a:gridCol w="792088"/>
                <a:gridCol w="864096"/>
                <a:gridCol w="1152128"/>
                <a:gridCol w="936104"/>
                <a:gridCol w="1080120"/>
                <a:gridCol w="2520281"/>
              </a:tblGrid>
              <a:tr h="491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운영기관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수송원가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하루이용객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기본운임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당기순이익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적자주요원인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2684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서울메트로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1~4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호선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1,051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3,045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천명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900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△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2,114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억원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  <a:r>
                        <a:rPr lang="en-US" altLang="ko-KR" sz="1400" kern="0" spc="0" baseline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원가에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못미치는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운임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무임수송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손실증가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노후화시설투자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안전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및 편의시설 투자 등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9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도시철도공사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5~8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호선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1,276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1,731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천명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900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△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2,823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억원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원가에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못미치는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운임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무임수송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손실 증가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안전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및 편의시설 투자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62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서울메트로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호선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호선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1,975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194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천명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900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△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466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억원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실시협약으로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정한 운임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버스환승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손실 증가 등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2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764704"/>
          </a:xfrm>
        </p:spPr>
        <p:txBody>
          <a:bodyPr>
            <a:normAutofit/>
          </a:bodyPr>
          <a:lstStyle/>
          <a:p>
            <a:pPr algn="ctr"/>
            <a:r>
              <a:rPr lang="en-US" altLang="ko-KR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있으나 마나</a:t>
            </a:r>
            <a:r>
              <a:rPr lang="en-US" altLang="ko-KR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 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교통유발부담금</a:t>
            </a:r>
            <a:endParaRPr lang="ko-KR" altLang="en-US" spc="-3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84471" y="1019548"/>
            <a:ext cx="8928992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79512" y="1019548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spc="-3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교통유발부담금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2010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2011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 연속 </a:t>
            </a:r>
            <a:r>
              <a:rPr lang="ko-KR" altLang="en-US" sz="20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타임스퀘어 </a:t>
            </a:r>
            <a:r>
              <a:rPr lang="ko-KR" altLang="en-US" sz="2000" dirty="0" err="1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최다액</a:t>
            </a:r>
            <a:r>
              <a:rPr lang="ko-KR" altLang="en-US" sz="20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납부 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혼잡 정도 상관없이 시설물 면적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용도 같은 경우 동일교통유발부담금</a:t>
            </a:r>
          </a:p>
          <a:p>
            <a:pPr fontAlgn="base">
              <a:lnSpc>
                <a:spcPct val="150000"/>
              </a:lnSpc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–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교통유발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자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입장에서는 정해진 금액만 납부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승용차 억제 등 효과 미흡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99592" y="6132116"/>
            <a:ext cx="7949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교통유발부담금 제도 현실화 위한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도시교통정비촉진법률 개정시급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76356"/>
              </p:ext>
            </p:extLst>
          </p:nvPr>
        </p:nvGraphicFramePr>
        <p:xfrm>
          <a:off x="413284" y="3158332"/>
          <a:ext cx="8496944" cy="2897124"/>
        </p:xfrm>
        <a:graphic>
          <a:graphicData uri="http://schemas.openxmlformats.org/drawingml/2006/table">
            <a:tbl>
              <a:tblPr/>
              <a:tblGrid>
                <a:gridCol w="1651712"/>
                <a:gridCol w="1711308"/>
                <a:gridCol w="1711308"/>
                <a:gridCol w="1711308"/>
                <a:gridCol w="1711308"/>
              </a:tblGrid>
              <a:tr h="3300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부과액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징수액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미징수액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징수율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41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10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합계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336,638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326,324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10,314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96.9%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-10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2011</a:t>
                      </a:r>
                      <a:r>
                        <a:rPr lang="ko-KR" altLang="en-US" sz="2400" kern="0" spc="-10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년</a:t>
                      </a:r>
                      <a:endParaRPr lang="ko-KR" altLang="en-US" sz="24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87,239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84,382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2,857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96.7%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-10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2010</a:t>
                      </a:r>
                      <a:r>
                        <a:rPr lang="ko-KR" altLang="en-US" sz="2400" kern="0" spc="-10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년</a:t>
                      </a:r>
                      <a:endParaRPr lang="ko-KR" altLang="en-US" sz="24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86,356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83,707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2,649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96.9%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-10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2009</a:t>
                      </a:r>
                      <a:r>
                        <a:rPr lang="ko-KR" altLang="en-US" sz="2400" kern="0" spc="-10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년</a:t>
                      </a:r>
                      <a:endParaRPr lang="ko-KR" altLang="en-US" sz="24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82,579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80,550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2,029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97.5%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-10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2008</a:t>
                      </a:r>
                      <a:r>
                        <a:rPr lang="ko-KR" altLang="en-US" sz="2400" kern="0" spc="-10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년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80,464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77,685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2,779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96.5%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95311" y="273844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○ 교통유발부담금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단위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백만원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%) –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점차 증가 추세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39552" y="6242944"/>
            <a:ext cx="216024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2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692696"/>
          </a:xfrm>
        </p:spPr>
        <p:txBody>
          <a:bodyPr>
            <a:normAutofit/>
          </a:bodyPr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교통유발부담금 납부 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상위 </a:t>
            </a:r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개소</a:t>
            </a:r>
            <a:endParaRPr lang="ko-KR" altLang="en-US" sz="32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22340"/>
              </p:ext>
            </p:extLst>
          </p:nvPr>
        </p:nvGraphicFramePr>
        <p:xfrm>
          <a:off x="323528" y="1370801"/>
          <a:ext cx="8496943" cy="4794502"/>
        </p:xfrm>
        <a:graphic>
          <a:graphicData uri="http://schemas.openxmlformats.org/drawingml/2006/table">
            <a:tbl>
              <a:tblPr/>
              <a:tblGrid>
                <a:gridCol w="932157"/>
                <a:gridCol w="3604347"/>
                <a:gridCol w="1551145"/>
                <a:gridCol w="2409294"/>
              </a:tblGrid>
              <a:tr h="978602">
                <a:tc>
                  <a:txBody>
                    <a:bodyPr/>
                    <a:lstStyle/>
                    <a:p>
                      <a:pPr marL="0" marR="0" indent="-476250" algn="ctr" fontAlgn="base" latinLnBrk="0">
                        <a:lnSpc>
                          <a:spcPct val="17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2000" b="0" kern="0" spc="0" baseline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순위</a:t>
                      </a:r>
                    </a:p>
                  </a:txBody>
                  <a:tcPr marL="64543" marR="64543" marT="17844" marB="1784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76250" algn="ctr" fontAlgn="base" latinLnBrk="0">
                        <a:lnSpc>
                          <a:spcPct val="17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2000" b="0" kern="0" spc="0" baseline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시설물명</a:t>
                      </a: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76250" algn="ctr" fontAlgn="base" latinLnBrk="0">
                        <a:lnSpc>
                          <a:spcPct val="17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2000" b="0" kern="0" spc="0" baseline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소재지</a:t>
                      </a: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76250" algn="ctr" fontAlgn="base" latinLnBrk="0">
                        <a:lnSpc>
                          <a:spcPct val="17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2000" b="0" kern="0" spc="0" baseline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납부금액</a:t>
                      </a:r>
                      <a:r>
                        <a:rPr lang="en-US" altLang="ko-KR" sz="2000" b="0" kern="0" spc="0" baseline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2000" b="0" kern="0" spc="0" baseline="0" dirty="0" err="1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백만원</a:t>
                      </a:r>
                      <a:r>
                        <a:rPr lang="en-US" altLang="ko-KR" sz="2000" b="0" kern="0" spc="0" baseline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2000" b="0" kern="0" spc="0" baseline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31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</a:t>
                      </a:r>
                    </a:p>
                  </a:txBody>
                  <a:tcPr marL="64543" marR="64543" marT="17844" marB="1784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타임스퀘어</a:t>
                      </a:r>
                      <a:endParaRPr lang="ko-KR" alt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영등포구</a:t>
                      </a:r>
                      <a:endParaRPr lang="ko-KR" alt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1,011</a:t>
                      </a:r>
                      <a:endParaRPr 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1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</a:t>
                      </a:r>
                    </a:p>
                  </a:txBody>
                  <a:tcPr marL="64543" marR="64543" marT="17844" marB="1784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센트럴시티빌딩</a:t>
                      </a:r>
                      <a:endParaRPr lang="ko-KR" alt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서초구</a:t>
                      </a:r>
                      <a:endParaRPr lang="ko-KR" alt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493</a:t>
                      </a:r>
                      <a:endParaRPr 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1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</a:t>
                      </a:r>
                    </a:p>
                  </a:txBody>
                  <a:tcPr marL="64543" marR="64543" marT="17844" marB="1784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서울아산병원</a:t>
                      </a:r>
                      <a:endParaRPr lang="ko-KR" altLang="en-US" sz="2400" b="0" kern="0" spc="0" baseline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송파구</a:t>
                      </a:r>
                      <a:endParaRPr lang="ko-KR" altLang="en-US" sz="2400" b="0" kern="0" spc="0" baseline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415</a:t>
                      </a:r>
                      <a:endParaRPr 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1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</a:t>
                      </a:r>
                    </a:p>
                  </a:txBody>
                  <a:tcPr marL="64543" marR="64543" marT="17844" marB="1784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현대아이파크몰</a:t>
                      </a:r>
                      <a:endParaRPr lang="ko-KR" altLang="en-US" sz="2400" b="0" kern="0" spc="0" baseline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용산구</a:t>
                      </a:r>
                      <a:endParaRPr lang="ko-KR" altLang="en-US" sz="2400" b="0" kern="0" spc="0" baseline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396</a:t>
                      </a:r>
                      <a:endParaRPr 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1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</a:t>
                      </a:r>
                    </a:p>
                  </a:txBody>
                  <a:tcPr marL="64543" marR="64543" marT="17844" marB="1784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코엑스컨벤션센타</a:t>
                      </a:r>
                      <a:r>
                        <a:rPr lang="en-US" altLang="ko-KR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구관</a:t>
                      </a:r>
                      <a:r>
                        <a:rPr lang="en-US" altLang="ko-KR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baseline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강남구</a:t>
                      </a:r>
                      <a:endParaRPr lang="ko-KR" alt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0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374</a:t>
                      </a:r>
                      <a:endParaRPr lang="en-US" sz="2400" b="0" kern="0" spc="0" baseline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543" marR="64543" marT="17844" marB="17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179512" y="931177"/>
            <a:ext cx="1827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[ 2011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년도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]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61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9401" name="_x26806584" descr="EMB00000af804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600400" cy="2325688"/>
          </a:xfrm>
          <a:prstGeom prst="rect">
            <a:avLst/>
          </a:prstGeom>
          <a:noFill/>
        </p:spPr>
      </p:pic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692696"/>
          </a:xfrm>
        </p:spPr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[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교통유발부담금 납부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상위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개소 </a:t>
            </a: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]</a:t>
            </a:r>
            <a:endParaRPr lang="ko-KR" altLang="en-US" sz="2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9405" name="_x194873712" descr="EMB00000af804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81" y="4278273"/>
            <a:ext cx="3600400" cy="2143125"/>
          </a:xfrm>
          <a:prstGeom prst="rect">
            <a:avLst/>
          </a:prstGeom>
          <a:noFill/>
        </p:spPr>
      </p:pic>
      <p:pic>
        <p:nvPicPr>
          <p:cNvPr id="59407" name="_x193709712" descr="EMB00000af804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00497"/>
            <a:ext cx="3672408" cy="2098675"/>
          </a:xfrm>
          <a:prstGeom prst="rect">
            <a:avLst/>
          </a:prstGeom>
          <a:noFill/>
        </p:spPr>
      </p:pic>
      <p:sp>
        <p:nvSpPr>
          <p:cNvPr id="21" name="직사각형 20"/>
          <p:cNvSpPr/>
          <p:nvPr/>
        </p:nvSpPr>
        <p:spPr>
          <a:xfrm>
            <a:off x="251520" y="3064894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en-US" altLang="ko-KR" sz="2000" dirty="0" err="1" smtClean="0">
                <a:latin typeface="HY헤드라인M" pitchFamily="18" charset="-127"/>
                <a:ea typeface="HY헤드라인M" pitchFamily="18" charset="-127"/>
              </a:rPr>
              <a:t>타임스퀘어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&gt; 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51520" y="6399172"/>
            <a:ext cx="1957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서울아산병원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977850" y="6421398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현대아이파크몰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5" name="_x194187480" descr="EMB00000af804a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714128"/>
            <a:ext cx="3672408" cy="2304256"/>
          </a:xfrm>
          <a:prstGeom prst="rect">
            <a:avLst/>
          </a:prstGeom>
          <a:noFill/>
        </p:spPr>
      </p:pic>
      <p:sp>
        <p:nvSpPr>
          <p:cNvPr id="16" name="직사각형 15"/>
          <p:cNvSpPr/>
          <p:nvPr/>
        </p:nvSpPr>
        <p:spPr>
          <a:xfrm>
            <a:off x="6120948" y="3000377"/>
            <a:ext cx="2555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센트럴시티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신세계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04809"/>
            <a:ext cx="332710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3056061" y="4527696"/>
            <a:ext cx="2470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코엑스컨벤션센</a:t>
            </a:r>
            <a:r>
              <a:rPr lang="ko-KR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타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10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692696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200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사고 난 곳에서 또 </a:t>
            </a:r>
            <a:r>
              <a:rPr lang="ko-KR" altLang="en-US" sz="3200" spc="-3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사고난다</a:t>
            </a:r>
            <a:r>
              <a:rPr lang="en-US" altLang="ko-KR" sz="3200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!’</a:t>
            </a:r>
            <a:endParaRPr lang="ko-KR" altLang="en-US" sz="3200" spc="-3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1" name="_x193919840" descr="EMB00000af804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31" y="1386630"/>
            <a:ext cx="2771800" cy="2260600"/>
          </a:xfrm>
          <a:prstGeom prst="rect">
            <a:avLst/>
          </a:prstGeom>
          <a:noFill/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3" name="_x195163128" descr="EMB00000af804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3959" y="1386630"/>
            <a:ext cx="2808312" cy="2260600"/>
          </a:xfrm>
          <a:prstGeom prst="rect">
            <a:avLst/>
          </a:prstGeom>
          <a:noFill/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5" name="_x193870528" descr="EMB00000af804b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8295" y="1386630"/>
            <a:ext cx="2664296" cy="2260600"/>
          </a:xfrm>
          <a:prstGeom prst="rect">
            <a:avLst/>
          </a:prstGeom>
          <a:noFill/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7" name="_x193919840" descr="EMB00000af804b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157" y="3915504"/>
            <a:ext cx="2808312" cy="2201863"/>
          </a:xfrm>
          <a:prstGeom prst="rect">
            <a:avLst/>
          </a:prstGeom>
          <a:noFill/>
        </p:spPr>
      </p:pic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9" name="_x183802808" descr="EMB00000af804b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997" y="3870906"/>
            <a:ext cx="2808312" cy="2232248"/>
          </a:xfrm>
          <a:prstGeom prst="rect">
            <a:avLst/>
          </a:prstGeom>
          <a:noFill/>
        </p:spPr>
      </p:pic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1" name="_x470675128" descr="EMB00000af804b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333" y="3870905"/>
            <a:ext cx="2664147" cy="224646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2660" y="774181"/>
            <a:ext cx="8778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전국적 사고 다발지역 중 다수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서울시 지역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매년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30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억원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827584" y="6381328"/>
            <a:ext cx="29190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15157" y="3247737"/>
            <a:ext cx="8693438" cy="40011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259632" y="6258507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단순 개선으로 예산낭비 지양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확실한 개선 필요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45209" y="3209020"/>
            <a:ext cx="2581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000" spc="-150" dirty="0" smtClean="0">
                <a:latin typeface="HY견고딕" pitchFamily="18" charset="-127"/>
                <a:ea typeface="HY견고딕" pitchFamily="18" charset="-127"/>
              </a:rPr>
              <a:t>영등포교차로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spc="-150" dirty="0" smtClean="0">
                <a:latin typeface="HY견고딕" pitchFamily="18" charset="-127"/>
                <a:ea typeface="HY견고딕" pitchFamily="18" charset="-127"/>
              </a:rPr>
              <a:t>영등포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) </a:t>
            </a:r>
            <a:endParaRPr lang="ko-KR" altLang="en-US" sz="2000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328145" y="3247120"/>
            <a:ext cx="2515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000" spc="-150" dirty="0" err="1" smtClean="0">
                <a:latin typeface="HY견고딕" pitchFamily="18" charset="-127"/>
                <a:ea typeface="HY견고딕" pitchFamily="18" charset="-127"/>
              </a:rPr>
              <a:t>교보타워교차로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spc="-150" dirty="0" smtClean="0">
                <a:latin typeface="HY견고딕" pitchFamily="18" charset="-127"/>
                <a:ea typeface="HY견고딕" pitchFamily="18" charset="-127"/>
              </a:rPr>
              <a:t>강남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487034" y="3256734"/>
            <a:ext cx="21066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000" spc="-150" dirty="0" smtClean="0">
                <a:latin typeface="HY견고딕" pitchFamily="18" charset="-127"/>
                <a:ea typeface="HY견고딕" pitchFamily="18" charset="-127"/>
              </a:rPr>
              <a:t>신촌교차로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spc="-150" dirty="0" smtClean="0">
                <a:latin typeface="HY견고딕" pitchFamily="18" charset="-127"/>
                <a:ea typeface="HY견고딕" pitchFamily="18" charset="-127"/>
              </a:rPr>
              <a:t>마포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) </a:t>
            </a:r>
            <a:endParaRPr lang="ko-KR" altLang="en-US" sz="2000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05392" y="5717257"/>
            <a:ext cx="8693438" cy="40011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535678" y="5703044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en-US" altLang="ko-KR" sz="2000" spc="-150" dirty="0" err="1" smtClean="0">
                <a:latin typeface="HY견고딕" pitchFamily="18" charset="-127"/>
                <a:ea typeface="HY견고딕" pitchFamily="18" charset="-127"/>
              </a:rPr>
              <a:t>신림교차로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000" spc="-150" dirty="0" err="1" smtClean="0">
                <a:latin typeface="HY견고딕" pitchFamily="18" charset="-127"/>
                <a:ea typeface="HY견고딕" pitchFamily="18" charset="-127"/>
              </a:rPr>
              <a:t>관악</a:t>
            </a:r>
            <a:r>
              <a:rPr lang="en-US" altLang="ko-KR" sz="20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2000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350437" y="5688214"/>
            <a:ext cx="2555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동대문교차로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종로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357834" y="5688214"/>
            <a:ext cx="2470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신설동교차로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종로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2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792088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달리는 시한폭탄</a:t>
            </a:r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en-US" altLang="ko-KR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CNG</a:t>
            </a:r>
            <a:r>
              <a:rPr lang="ko-KR" altLang="en-US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버스 </a:t>
            </a:r>
            <a:endParaRPr lang="ko-KR" altLang="en-US" sz="32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Picture 2" descr="C:\DOCUME~1\USER\LOCALS~1\Temp\Hnc\BinData\EMB000002680008.gif"/>
          <p:cNvPicPr>
            <a:picLocks noChangeAspect="1" noChangeArrowheads="1"/>
          </p:cNvPicPr>
          <p:nvPr/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195736" y="2204864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오른쪽 화살표 11"/>
          <p:cNvSpPr/>
          <p:nvPr/>
        </p:nvSpPr>
        <p:spPr>
          <a:xfrm>
            <a:off x="349581" y="635585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980728"/>
            <a:ext cx="8784976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23528" y="1124744"/>
            <a:ext cx="8820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□  서울 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8,455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대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경기 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6,805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대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인천 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2,362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대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부산 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2,067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대 順 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spc="-300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“내구연한 </a:t>
            </a:r>
            <a:r>
              <a:rPr lang="en-US" altLang="ko-KR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년 초과된 </a:t>
            </a:r>
            <a:r>
              <a:rPr lang="en-US" altLang="ko-KR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CNG</a:t>
            </a:r>
            <a:r>
              <a:rPr lang="ko-KR" altLang="en-US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버스 </a:t>
            </a:r>
            <a:r>
              <a:rPr lang="en-US" altLang="ko-KR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432</a:t>
            </a:r>
            <a:r>
              <a:rPr lang="ko-KR" altLang="en-US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대 도심 질주 中”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spc="-300" dirty="0">
                <a:latin typeface="HY견고딕" pitchFamily="18" charset="-127"/>
                <a:ea typeface="HY견고딕" pitchFamily="18" charset="-127"/>
              </a:rPr>
              <a:t>□  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2010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년 행당동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CNG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버스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폭발사고 후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대부분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육안검사만</a:t>
            </a:r>
            <a:endParaRPr lang="en-US" altLang="ko-KR" sz="2200" spc="-3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200" spc="-300" dirty="0" smtClean="0">
                <a:latin typeface="HY견고딕" pitchFamily="18" charset="-127"/>
                <a:ea typeface="HY견고딕" pitchFamily="18" charset="-127"/>
              </a:rPr>
              <a:t>□  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향후 </a:t>
            </a:r>
            <a:r>
              <a:rPr lang="ko-KR" altLang="en-US" sz="2200" dirty="0" err="1" smtClean="0">
                <a:latin typeface="HY견고딕" pitchFamily="18" charset="-127"/>
                <a:ea typeface="HY견고딕" pitchFamily="18" charset="-127"/>
              </a:rPr>
              <a:t>차령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11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년까지 </a:t>
            </a:r>
            <a:r>
              <a:rPr lang="ko-KR" altLang="en-US" sz="22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내압용기 정밀검사 없이 연장 운행계획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755576" y="6213975"/>
            <a:ext cx="82089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2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국토부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교통안전공단 등과 합의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CNG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버스 안전문제 조기 마련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0" y="3544543"/>
            <a:ext cx="3938844" cy="253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54" y="3567015"/>
            <a:ext cx="3888432" cy="251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645807" y="5709858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2010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년 행당동 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CNG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버스 폭발사고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9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사회복지예산 </a:t>
            </a:r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축소</a:t>
            </a:r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endParaRPr lang="en-US" altLang="ko-KR" sz="3000" dirty="0" smtClean="0"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도로교통 등 </a:t>
            </a:r>
            <a:r>
              <a:rPr lang="en-US" altLang="ko-KR" sz="3000" dirty="0" smtClean="0">
                <a:latin typeface="HY헤드라인M" pitchFamily="18" charset="-127"/>
                <a:ea typeface="HY헤드라인M" pitchFamily="18" charset="-127"/>
              </a:rPr>
              <a:t>SOC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예산 </a:t>
            </a:r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대폭축소</a:t>
            </a:r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endParaRPr lang="ko-KR" altLang="en-US" sz="30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628800"/>
            <a:ext cx="784887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‘11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총 예산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15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4,324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억원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’12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총 예산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9,496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억원</a:t>
            </a:r>
            <a:endParaRPr lang="en-US" altLang="ko-KR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사회복지 예산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3,726</a:t>
            </a:r>
            <a:r>
              <a:rPr lang="ko-KR" altLang="en-US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억원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(28.3%)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對 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1,669</a:t>
            </a:r>
            <a:r>
              <a:rPr lang="ko-KR" altLang="en-US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억원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(25.9%)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도로교통 등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SOC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예산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7,629</a:t>
            </a:r>
            <a:r>
              <a:rPr lang="ko-KR" altLang="en-US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억원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(11.4%)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對 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7,156</a:t>
            </a:r>
            <a:r>
              <a:rPr lang="ko-KR" altLang="en-US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억원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(8.6%)</a:t>
            </a:r>
          </a:p>
          <a:p>
            <a:pPr>
              <a:lnSpc>
                <a:spcPct val="150000"/>
              </a:lnSpc>
            </a:pP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총 예산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전년대비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오세훈 前시장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29.3%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증액을 기준으로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사회복지예산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당초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公約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은 대폭 강화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실제론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17.6%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증가로 축소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도로교통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SOC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예산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대폭 축소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→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2.7</a:t>
            </a:r>
            <a:r>
              <a:rPr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% </a:t>
            </a:r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감소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39552" y="1484784"/>
            <a:ext cx="7920880" cy="3240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43608" y="5013176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  서울시정 관련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SOC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등 기반시설 투자도 시민복지의 일환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성장론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과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분배론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에 대한 정확한 인식과 실천이 필요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899592" y="5301208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>
            <a:off x="899592" y="5877272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61357" y="258821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서울시 산사태 예방사업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추진상황 </a:t>
            </a:r>
            <a:endParaRPr lang="ko-KR" altLang="en-US" sz="3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39552" y="1542141"/>
            <a:ext cx="8027575" cy="26314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753751" y="1542141"/>
            <a:ext cx="781337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□‘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2012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산사태 예방사업’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  -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후보지선정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현장조사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실제 공사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졸속으로 진행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68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명 조사단 중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전문가는 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명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에 불과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fontAlgn="base">
              <a:lnSpc>
                <a:spcPct val="150000"/>
              </a:lnSpc>
            </a:pP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   2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개월 중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실제 조사는 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14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일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동안 실시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후보지선정 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주민 민원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에 의한 것이 거의 대부분</a:t>
            </a:r>
          </a:p>
        </p:txBody>
      </p:sp>
      <p:sp>
        <p:nvSpPr>
          <p:cNvPr id="23" name="오른쪽 화살표 22"/>
          <p:cNvSpPr/>
          <p:nvPr/>
        </p:nvSpPr>
        <p:spPr>
          <a:xfrm>
            <a:off x="757177" y="4669710"/>
            <a:ext cx="360040" cy="340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99999" y="4494469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공학적 기법에 의한 원인조사 등 전문적 검토 없이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임시방편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땜질식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공사 실시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22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2" name="_x188969272" descr="EMB00000af804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796134" cy="6807047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4" name="_x184618904" descr="EMB00000af804b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4" y="17714"/>
            <a:ext cx="3376199" cy="2204864"/>
          </a:xfrm>
          <a:prstGeom prst="rect">
            <a:avLst/>
          </a:prstGeom>
          <a:noFill/>
        </p:spPr>
      </p:pic>
      <p:sp>
        <p:nvSpPr>
          <p:cNvPr id="16" name="직사각형 15"/>
          <p:cNvSpPr/>
          <p:nvPr/>
        </p:nvSpPr>
        <p:spPr>
          <a:xfrm>
            <a:off x="5868144" y="3041955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서초구 양재동 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41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번지 일대는 산사태 발생가능성이 높은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E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등급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불량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으로 분류됐지만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주택가와 인접한 한 곳의 사면이 위태롭게 방치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96134" y="2780928"/>
            <a:ext cx="3240361" cy="33843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2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2465" name="_x193879872" descr="EMB00000af804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13" y="1268760"/>
            <a:ext cx="4431950" cy="5472608"/>
          </a:xfrm>
          <a:prstGeom prst="rect">
            <a:avLst/>
          </a:prstGeom>
          <a:noFill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2467" name="_x185187192" descr="EMB00000af804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006" y="1268760"/>
            <a:ext cx="4579362" cy="5472604"/>
          </a:xfrm>
          <a:prstGeom prst="rect">
            <a:avLst/>
          </a:prstGeom>
          <a:noFill/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13807" y="116632"/>
            <a:ext cx="8884509" cy="102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>
              <a:lnSpc>
                <a:spcPct val="150000"/>
              </a:lnSpc>
            </a:pPr>
            <a:r>
              <a:rPr lang="en-US" altLang="ko-KR" sz="2200" dirty="0" err="1" smtClean="0">
                <a:latin typeface="HY견고딕" pitchFamily="18" charset="-127"/>
                <a:ea typeface="HY견고딕" pitchFamily="18" charset="-127"/>
              </a:rPr>
              <a:t>서울시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err="1" smtClean="0">
                <a:latin typeface="HY견고딕" pitchFamily="18" charset="-127"/>
                <a:ea typeface="HY견고딕" pitchFamily="18" charset="-127"/>
              </a:rPr>
              <a:t>점검반이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err="1" smtClean="0">
                <a:latin typeface="HY견고딕" pitchFamily="18" charset="-127"/>
                <a:ea typeface="HY견고딕" pitchFamily="18" charset="-127"/>
              </a:rPr>
              <a:t>공사가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err="1" smtClean="0">
                <a:latin typeface="HY견고딕" pitchFamily="18" charset="-127"/>
                <a:ea typeface="HY견고딕" pitchFamily="18" charset="-127"/>
              </a:rPr>
              <a:t>필요하다고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err="1" smtClean="0">
                <a:latin typeface="HY견고딕" pitchFamily="18" charset="-127"/>
                <a:ea typeface="HY견고딕" pitchFamily="18" charset="-127"/>
              </a:rPr>
              <a:t>지적한</a:t>
            </a:r>
            <a:endParaRPr lang="en-US" altLang="ko-KR" sz="2200" dirty="0">
              <a:latin typeface="HY견고딕" pitchFamily="18" charset="-127"/>
              <a:ea typeface="HY견고딕" pitchFamily="18" charset="-127"/>
            </a:endParaRPr>
          </a:p>
          <a:p>
            <a:pPr algn="ctr" fontAlgn="base" latinLnBrk="1">
              <a:lnSpc>
                <a:spcPct val="150000"/>
              </a:lnSpc>
            </a:pPr>
            <a:r>
              <a:rPr lang="en-US" altLang="ko-KR" sz="22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종로구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누상동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산 1-3번지 </a:t>
            </a:r>
            <a:r>
              <a:rPr lang="en-US" altLang="ko-KR" sz="22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일대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(2012.7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월 현재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22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98239" y="1268761"/>
            <a:ext cx="4457823" cy="547260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556062" y="1268760"/>
            <a:ext cx="4563368" cy="547260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5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3489" name="_x183403928" descr="EMB00000af804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265" y="4687264"/>
            <a:ext cx="7560840" cy="2095500"/>
          </a:xfrm>
          <a:prstGeom prst="rect">
            <a:avLst/>
          </a:prstGeom>
          <a:noFill/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3491" name="_x193879872" descr="EMB00000af804b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4" y="19618"/>
            <a:ext cx="9021651" cy="4561509"/>
          </a:xfrm>
          <a:prstGeom prst="rect">
            <a:avLst/>
          </a:prstGeom>
          <a:noFill/>
        </p:spPr>
      </p:pic>
      <p:sp>
        <p:nvSpPr>
          <p:cNvPr id="2" name="모서리가 둥근 직사각형 1"/>
          <p:cNvSpPr/>
          <p:nvPr/>
        </p:nvSpPr>
        <p:spPr>
          <a:xfrm>
            <a:off x="3677614" y="246015"/>
            <a:ext cx="5101916" cy="400110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893638" y="253272"/>
            <a:ext cx="4669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산사태 예방후보지 및 실제 발생지역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30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56078" y="188640"/>
            <a:ext cx="7431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노원구 도로 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방사성물질 </a:t>
            </a:r>
            <a:r>
              <a:rPr lang="ko-KR" altLang="en-US" sz="320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검출 </a:t>
            </a:r>
            <a:r>
              <a:rPr lang="ko-KR" altLang="en-US" sz="3200" smtClean="0">
                <a:latin typeface="HY헤드라인M" pitchFamily="18" charset="-127"/>
                <a:ea typeface="HY헤드라인M" pitchFamily="18" charset="-127"/>
              </a:rPr>
              <a:t>이후 대책</a:t>
            </a:r>
            <a:endParaRPr lang="ko-KR" altLang="en-US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79512" y="1148145"/>
            <a:ext cx="8784976" cy="38884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467544" y="1384201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□ 방사성 물질 검출 도로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4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아직까지 원인 밝혀내지 못해</a:t>
            </a:r>
          </a:p>
          <a:p>
            <a:pPr fontAlgn="base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□ 서울시 사건 발생 이후 현지 조사실시 그 외 지역은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방사성물질 검출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안된다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-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철거된 방사성 폐기물은 원자력안전위원회 감독아래   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방사능폐기물로 분류하여 </a:t>
            </a:r>
            <a:r>
              <a:rPr lang="ko-KR" altLang="en-US" sz="24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안전하게 보관 중으로 보고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⇒ 지난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환경부 국감에서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방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치상태로 보관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밝혀져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115616" y="5524078"/>
            <a:ext cx="7200800" cy="63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불안에 떠는 시민들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관련 대책 마련 시급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827584" y="5739097"/>
            <a:ext cx="288032" cy="280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_x189244840" descr="EMB00000af804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89040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1691680" y="3212652"/>
            <a:ext cx="598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방사성 물질 검출된 노원구 월계동 도로</a:t>
            </a:r>
            <a:r>
              <a:rPr lang="en-US" altLang="ko-K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_x194549880" descr="EMB00000af804d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682242" cy="3083756"/>
          </a:xfrm>
          <a:prstGeom prst="rect">
            <a:avLst/>
          </a:prstGeom>
          <a:noFill/>
        </p:spPr>
      </p:pic>
      <p:pic>
        <p:nvPicPr>
          <p:cNvPr id="8" name="_x191732584" descr="EMB00000af804d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2242" y="3789039"/>
            <a:ext cx="4455989" cy="3079533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0" y="6449687"/>
            <a:ext cx="4669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노원구청 인근 오염폐기물 보관현장</a:t>
            </a:r>
            <a:r>
              <a:rPr lang="en-US" altLang="ko-K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&gt; 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149279" y="6366952"/>
            <a:ext cx="3826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송파구 오염폐기물 보관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76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7288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pc="-3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서울시 건축물 내진 설계 미흡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18.7%</a:t>
            </a:r>
            <a:r>
              <a:rPr lang="ko-KR" altLang="en-US" spc="-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에 불과</a:t>
            </a:r>
            <a:endParaRPr lang="ko-KR" altLang="en-US" spc="-3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83568" y="4437112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有備無患의 자세로 단계적 보완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내진설계 수용의 경우 </a:t>
            </a:r>
            <a:r>
              <a:rPr lang="ko-KR" altLang="en-US" sz="28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건축시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인센티브 등 부여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1115616" y="46531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07504" y="1556792"/>
            <a:ext cx="8856984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700808"/>
            <a:ext cx="9036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층 이상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연면적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1,000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㎡ 이상의 각종 건축물에 대해서는 내진설비 </a:t>
            </a:r>
            <a:endParaRPr lang="en-US" altLang="ko-KR" sz="21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필수 </a:t>
            </a:r>
            <a:r>
              <a:rPr lang="en-US" altLang="ko-KR" sz="2100" dirty="0" smtClean="0">
                <a:latin typeface="휴먼명조" pitchFamily="2" charset="-127"/>
                <a:ea typeface="휴먼명조" pitchFamily="2" charset="-127"/>
              </a:rPr>
              <a:t>(</a:t>
            </a:r>
            <a:r>
              <a:rPr lang="ko-KR" altLang="en-US" sz="2100" dirty="0" smtClean="0">
                <a:latin typeface="휴먼명조" pitchFamily="2" charset="-127"/>
                <a:ea typeface="휴먼명조" pitchFamily="2" charset="-127"/>
              </a:rPr>
              <a:t>건축법시행령 제</a:t>
            </a:r>
            <a:r>
              <a:rPr lang="en-US" altLang="ko-KR" sz="2100" dirty="0" smtClean="0">
                <a:latin typeface="휴먼명조" pitchFamily="2" charset="-127"/>
                <a:ea typeface="휴먼명조" pitchFamily="2" charset="-127"/>
              </a:rPr>
              <a:t>32</a:t>
            </a:r>
            <a:r>
              <a:rPr lang="ko-KR" altLang="en-US" sz="2100" dirty="0" smtClean="0">
                <a:latin typeface="휴먼명조" pitchFamily="2" charset="-127"/>
                <a:ea typeface="휴먼명조" pitchFamily="2" charset="-127"/>
              </a:rPr>
              <a:t>조</a:t>
            </a:r>
            <a:r>
              <a:rPr lang="en-US" altLang="ko-KR" sz="2100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100" dirty="0" err="1" smtClean="0">
                <a:latin typeface="휴먼명조" pitchFamily="2" charset="-127"/>
                <a:ea typeface="휴먼명조" pitchFamily="2" charset="-127"/>
              </a:rPr>
              <a:t>건축물의구조기준등에관한규칙</a:t>
            </a:r>
            <a:r>
              <a:rPr lang="ko-KR" altLang="en-US" sz="2100" dirty="0" smtClean="0">
                <a:latin typeface="휴먼명조" pitchFamily="2" charset="-127"/>
                <a:ea typeface="휴먼명조" pitchFamily="2" charset="-127"/>
              </a:rPr>
              <a:t> 제</a:t>
            </a:r>
            <a:r>
              <a:rPr lang="en-US" altLang="ko-KR" sz="2100" dirty="0" smtClean="0">
                <a:latin typeface="휴먼명조" pitchFamily="2" charset="-127"/>
                <a:ea typeface="휴먼명조" pitchFamily="2" charset="-127"/>
              </a:rPr>
              <a:t>7</a:t>
            </a:r>
            <a:r>
              <a:rPr lang="ko-KR" altLang="en-US" sz="2100" dirty="0" smtClean="0">
                <a:latin typeface="휴먼명조" pitchFamily="2" charset="-127"/>
                <a:ea typeface="휴먼명조" pitchFamily="2" charset="-127"/>
              </a:rPr>
              <a:t>조</a:t>
            </a:r>
            <a:r>
              <a:rPr lang="en-US" altLang="ko-KR" sz="2100" dirty="0" smtClean="0">
                <a:latin typeface="휴먼명조" pitchFamily="2" charset="-127"/>
                <a:ea typeface="휴먼명조" pitchFamily="2" charset="-127"/>
              </a:rPr>
              <a:t>)</a:t>
            </a:r>
            <a:endParaRPr lang="ko-KR" altLang="en-US" sz="2100" dirty="0" smtClean="0">
              <a:latin typeface="휴먼명조" pitchFamily="2" charset="-127"/>
              <a:ea typeface="휴먼명조" pitchFamily="2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서울시 건물 전체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658,298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동 중 </a:t>
            </a:r>
            <a:r>
              <a:rPr lang="ko-KR" altLang="en-US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내진설비 확보는 </a:t>
            </a:r>
            <a:r>
              <a:rPr lang="en-US" altLang="ko-KR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57,008</a:t>
            </a:r>
            <a:r>
              <a:rPr lang="ko-KR" altLang="en-US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 </a:t>
            </a:r>
            <a:r>
              <a:rPr lang="en-US" altLang="ko-KR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(8.7%</a:t>
            </a:r>
            <a:r>
              <a:rPr lang="en-US" altLang="ko-KR" sz="21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기상청 통계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(2011. 9),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지난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년 간 우리나라에서 지진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401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회 발생</a:t>
            </a:r>
            <a:endParaRPr lang="ko-KR" altLang="en-US" sz="21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28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369" y="4090"/>
            <a:ext cx="8964488" cy="824136"/>
          </a:xfrm>
        </p:spPr>
        <p:txBody>
          <a:bodyPr>
            <a:noAutofit/>
          </a:bodyPr>
          <a:lstStyle/>
          <a:p>
            <a:pPr algn="ctr"/>
            <a:r>
              <a:rPr lang="en-US" altLang="ko-KR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SH</a:t>
            </a:r>
            <a:r>
              <a:rPr lang="ko-KR" altLang="en-US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공사</a:t>
            </a:r>
            <a:r>
              <a:rPr lang="en-US" altLang="ko-KR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사업추진 상황</a:t>
            </a:r>
            <a:endParaRPr lang="ko-KR" altLang="en-US" sz="30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Picture 2" descr="C:\DOCUME~1\USER\LOCALS~1\Temp\Hnc\BinData\EMB000002680008.gif"/>
          <p:cNvPicPr>
            <a:picLocks noChangeAspect="1" noChangeArrowheads="1"/>
          </p:cNvPicPr>
          <p:nvPr/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195736" y="2060848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179512" y="1004535"/>
            <a:ext cx="878497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□ 현재 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SH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공사 추진 사업 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도시개발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택지개발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보금자리 등 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28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개 사업 추진</a:t>
            </a:r>
            <a:endParaRPr lang="en-US" altLang="ko-KR" sz="19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     임대주택 </a:t>
            </a:r>
            <a:r>
              <a:rPr lang="en-US" altLang="ko-KR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만호 </a:t>
            </a:r>
            <a:r>
              <a:rPr lang="en-US" altLang="ko-KR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SH</a:t>
            </a:r>
            <a:r>
              <a:rPr lang="ko-KR" altLang="en-US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가 담당 </a:t>
            </a:r>
            <a:r>
              <a:rPr lang="en-US" altLang="ko-KR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– SH </a:t>
            </a:r>
            <a:r>
              <a:rPr lang="ko-KR" altLang="en-US" sz="19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사업구조 혁신이 아닌 부채가중 우려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9512" y="1004534"/>
            <a:ext cx="8784976" cy="1056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0423" y="2380818"/>
            <a:ext cx="40623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 latinLnBrk="1">
              <a:spcBef>
                <a:spcPct val="0"/>
              </a:spcBef>
              <a:spcAft>
                <a:spcPct val="0"/>
              </a:spcAft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kumimoji="1"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SH </a:t>
            </a:r>
            <a:r>
              <a:rPr kumimoji="1"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부채현황 </a:t>
            </a:r>
            <a:r>
              <a:rPr kumimoji="1"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(2008~2012.6)</a:t>
            </a:r>
            <a:endParaRPr kumimoji="1" lang="en-US" altLang="ko-K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85139"/>
              </p:ext>
            </p:extLst>
          </p:nvPr>
        </p:nvGraphicFramePr>
        <p:xfrm>
          <a:off x="323528" y="2996952"/>
          <a:ext cx="8640958" cy="2808310"/>
        </p:xfrm>
        <a:graphic>
          <a:graphicData uri="http://schemas.openxmlformats.org/drawingml/2006/table">
            <a:tbl>
              <a:tblPr/>
              <a:tblGrid>
                <a:gridCol w="2234655"/>
                <a:gridCol w="1305420"/>
                <a:gridCol w="1305420"/>
                <a:gridCol w="1305420"/>
                <a:gridCol w="1305420"/>
                <a:gridCol w="1184623"/>
              </a:tblGrid>
              <a:tr h="5616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0" spc="-8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8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‘08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8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‘09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8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‘10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8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‘11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8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‘12.6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marL="0" marR="0" indent="7747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부채총액</a:t>
                      </a:r>
                      <a:r>
                        <a:rPr lang="en-US" altLang="ko-KR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en-US" sz="2000" b="1" kern="0" spc="-80" dirty="0" err="1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a+b</a:t>
                      </a:r>
                      <a:r>
                        <a:rPr lang="en-US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108,090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163,455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162,315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175,254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178,768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marL="0" marR="0" indent="2032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5730" algn="l"/>
                        </a:tabLs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a.</a:t>
                      </a:r>
                      <a:r>
                        <a:rPr lang="en-US" sz="2000" kern="0" spc="-12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2000" kern="0" spc="-12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금융부채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89,466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135,671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127,516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122,672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123,877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marL="0" marR="0" indent="2032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5730" algn="l"/>
                        </a:tabLs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b. </a:t>
                      </a:r>
                      <a:r>
                        <a:rPr lang="ko-KR" alt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운영부채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18,624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27,784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34,799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52,582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54,891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62">
                <a:tc>
                  <a:txBody>
                    <a:bodyPr/>
                    <a:lstStyle/>
                    <a:p>
                      <a:pPr marL="0" marR="0" indent="7747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부채비율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369%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506%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360%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313%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313%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오른쪽 화살표 4"/>
          <p:cNvSpPr/>
          <p:nvPr/>
        </p:nvSpPr>
        <p:spPr>
          <a:xfrm>
            <a:off x="323528" y="162880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>
            <a:off x="431540" y="6237312"/>
            <a:ext cx="25202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64096" y="6114491"/>
            <a:ext cx="810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사업확장보다 기존 사업 보완 우선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다각적 부채 감소화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11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42280" y="1030314"/>
            <a:ext cx="8537033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9281" y="5735503"/>
            <a:ext cx="8143029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임대주택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만호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SH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가 담당 </a:t>
            </a:r>
            <a:endParaRPr lang="en-US" altLang="ko-KR" sz="2400" dirty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SH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사업구조 혁신이 아닌 부채가중 우려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702319" y="1246337"/>
            <a:ext cx="8061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spc="-300" dirty="0" smtClean="0">
                <a:latin typeface="HY견고딕" pitchFamily="18" charset="-127"/>
                <a:ea typeface="HY견고딕" pitchFamily="18" charset="-127"/>
              </a:rPr>
              <a:t>□  공사부채 최근 </a:t>
            </a:r>
            <a:r>
              <a:rPr lang="en-US" altLang="ko-KR" sz="2400" spc="-300" dirty="0" smtClean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spc="-300" dirty="0" smtClean="0">
                <a:latin typeface="HY견고딕" pitchFamily="18" charset="-127"/>
                <a:ea typeface="HY견고딕" pitchFamily="18" charset="-127"/>
              </a:rPr>
              <a:t>년간 </a:t>
            </a:r>
            <a:r>
              <a:rPr lang="en-US" altLang="ko-KR" sz="2400" spc="-30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spc="-300" dirty="0" smtClean="0">
                <a:latin typeface="HY견고딕" pitchFamily="18" charset="-127"/>
                <a:ea typeface="HY견고딕" pitchFamily="18" charset="-127"/>
              </a:rPr>
              <a:t>조원 증가</a:t>
            </a:r>
            <a:r>
              <a:rPr lang="en-US" altLang="ko-KR" sz="2400" spc="-300" dirty="0" smtClean="0">
                <a:latin typeface="HY견고딕" pitchFamily="18" charset="-127"/>
                <a:ea typeface="HY견고딕" pitchFamily="18" charset="-127"/>
              </a:rPr>
              <a:t>, 2012</a:t>
            </a:r>
            <a:r>
              <a:rPr lang="ko-KR" altLang="en-US" sz="2400" spc="-300" dirty="0" smtClean="0">
                <a:latin typeface="HY견고딕" pitchFamily="18" charset="-127"/>
                <a:ea typeface="HY견고딕" pitchFamily="18" charset="-127"/>
              </a:rPr>
              <a:t>년 현재 </a:t>
            </a:r>
            <a:r>
              <a:rPr lang="en-US" altLang="ko-KR" sz="2400" spc="-300" dirty="0" smtClean="0">
                <a:latin typeface="HY견고딕" pitchFamily="18" charset="-127"/>
                <a:ea typeface="HY견고딕" pitchFamily="18" charset="-127"/>
              </a:rPr>
              <a:t>17</a:t>
            </a:r>
            <a:r>
              <a:rPr lang="ko-KR" altLang="en-US" sz="2400" spc="-300" dirty="0" smtClean="0">
                <a:latin typeface="HY견고딕" pitchFamily="18" charset="-127"/>
                <a:ea typeface="HY견고딕" pitchFamily="18" charset="-127"/>
              </a:rPr>
              <a:t>조 </a:t>
            </a:r>
            <a:r>
              <a:rPr lang="en-US" altLang="ko-KR" sz="2400" spc="-3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spc="-300" dirty="0" err="1" smtClean="0">
                <a:latin typeface="HY견고딕" pitchFamily="18" charset="-127"/>
                <a:ea typeface="HY견고딕" pitchFamily="18" charset="-127"/>
              </a:rPr>
              <a:t>천억원</a:t>
            </a:r>
            <a:endParaRPr lang="ko-KR" altLang="en-US" sz="2400" spc="-300" dirty="0" smtClean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21911"/>
              </p:ext>
            </p:extLst>
          </p:nvPr>
        </p:nvGraphicFramePr>
        <p:xfrm>
          <a:off x="395536" y="2548555"/>
          <a:ext cx="8424938" cy="3199546"/>
        </p:xfrm>
        <a:graphic>
          <a:graphicData uri="http://schemas.openxmlformats.org/drawingml/2006/table">
            <a:tbl>
              <a:tblPr/>
              <a:tblGrid>
                <a:gridCol w="2178789"/>
                <a:gridCol w="1272785"/>
                <a:gridCol w="1272785"/>
                <a:gridCol w="1272785"/>
                <a:gridCol w="1272785"/>
                <a:gridCol w="1155009"/>
              </a:tblGrid>
              <a:tr h="3466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8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8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‘08</a:t>
                      </a:r>
                      <a:endParaRPr 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8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‘09</a:t>
                      </a:r>
                      <a:endParaRPr 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8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‘10</a:t>
                      </a:r>
                      <a:endParaRPr 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8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‘11</a:t>
                      </a:r>
                      <a:endParaRPr 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8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‘12.6</a:t>
                      </a:r>
                      <a:endParaRPr lang="en-US" sz="20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6617">
                <a:tc>
                  <a:txBody>
                    <a:bodyPr/>
                    <a:lstStyle/>
                    <a:p>
                      <a:pPr marL="0" marR="0" indent="7747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부채총액</a:t>
                      </a:r>
                      <a:r>
                        <a:rPr lang="en-US" altLang="ko-KR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en-US" sz="2600" b="0" kern="0" spc="-8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a+b</a:t>
                      </a:r>
                      <a:r>
                        <a:rPr lang="en-US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en-US" sz="26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108,090</a:t>
                      </a: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163,455</a:t>
                      </a:r>
                      <a:endParaRPr lang="en-US" sz="26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162,315</a:t>
                      </a:r>
                      <a:endParaRPr lang="en-US" sz="26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175,254</a:t>
                      </a:r>
                      <a:endParaRPr lang="en-US" sz="26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178,768</a:t>
                      </a:r>
                      <a:endParaRPr lang="en-US" sz="26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617">
                <a:tc>
                  <a:txBody>
                    <a:bodyPr/>
                    <a:lstStyle/>
                    <a:p>
                      <a:pPr marL="0" marR="0" indent="2032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5730" algn="l"/>
                        </a:tabLs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a.</a:t>
                      </a:r>
                      <a:r>
                        <a:rPr lang="en-US" sz="2600" kern="0" spc="-12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2600" kern="0" spc="-12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금융부채</a:t>
                      </a:r>
                      <a:endParaRPr lang="ko-KR" alt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89,466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135,671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127,516</a:t>
                      </a:r>
                      <a:endParaRPr lang="en-US" sz="26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122,672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123,877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17">
                <a:tc>
                  <a:txBody>
                    <a:bodyPr/>
                    <a:lstStyle/>
                    <a:p>
                      <a:pPr marL="0" marR="0" indent="20320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5730" algn="l"/>
                        </a:tabLs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b. </a:t>
                      </a:r>
                      <a:r>
                        <a:rPr lang="ko-KR" alt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운영부채</a:t>
                      </a:r>
                      <a:endParaRPr lang="ko-KR" alt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18,624</a:t>
                      </a:r>
                      <a:endParaRPr lang="en-US" sz="26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27,784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34,799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52,582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54,891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17">
                <a:tc>
                  <a:txBody>
                    <a:bodyPr/>
                    <a:lstStyle/>
                    <a:p>
                      <a:pPr marL="0" marR="0" indent="7747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부채비율</a:t>
                      </a:r>
                      <a:endParaRPr lang="ko-KR" alt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369%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506%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360%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313%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0" spc="-8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313%</a:t>
                      </a:r>
                      <a:endParaRPr lang="en-US" sz="26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3634" marR="63634" marT="17593" marB="175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7352933" y="2137792"/>
            <a:ext cx="1526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413" algn="l"/>
              </a:tabLst>
            </a:pPr>
            <a:r>
              <a:rPr kumimoji="1" lang="ko-KR" altLang="ko-KR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</a:rPr>
              <a:t> 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</a:rPr>
              <a:t>단위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1" lang="ko-KR" altLang="en-US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</a:rPr>
              <a:t>억원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</a:rPr>
              <a:t>)</a:t>
            </a:r>
            <a:endParaRPr kumimoji="1" lang="en-US" altLang="ko-K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92369" y="4090"/>
            <a:ext cx="8964488" cy="824136"/>
          </a:xfrm>
        </p:spPr>
        <p:txBody>
          <a:bodyPr>
            <a:noAutofit/>
          </a:bodyPr>
          <a:lstStyle/>
          <a:p>
            <a:pPr algn="ctr"/>
            <a:r>
              <a:rPr lang="en-US" altLang="ko-KR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SH</a:t>
            </a:r>
            <a:r>
              <a:rPr lang="ko-KR" altLang="en-US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공사</a:t>
            </a:r>
            <a:r>
              <a:rPr lang="en-US" altLang="ko-KR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‘</a:t>
            </a:r>
            <a:r>
              <a:rPr lang="ko-KR" altLang="en-US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사업구조 혁신</a:t>
            </a:r>
            <a:r>
              <a:rPr lang="en-US" altLang="ko-KR" sz="3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가능한가</a:t>
            </a:r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30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2164809" y="5920485"/>
            <a:ext cx="338895" cy="332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7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14305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「먼지 도시」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방치할 것인가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82782"/>
            <a:ext cx="864096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현황 및 문제점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○  영국 시사주간지 「이코노미스트 」에서 세계적으로 살기 좋은 도시 선정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–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벤쿠버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대기분야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2010)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○  서울시는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과밀집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도시로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58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위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휴먼명조" pitchFamily="2" charset="-127"/>
                <a:ea typeface="휴먼명조" pitchFamily="2" charset="-127"/>
              </a:rPr>
              <a:t>   - </a:t>
            </a:r>
            <a:r>
              <a:rPr lang="ko-KR" altLang="en-US" sz="1600" dirty="0" smtClean="0">
                <a:latin typeface="휴먼명조" pitchFamily="2" charset="-127"/>
                <a:ea typeface="휴먼명조" pitchFamily="2" charset="-127"/>
              </a:rPr>
              <a:t>아황산가스 일산화탄소는 </a:t>
            </a:r>
            <a:r>
              <a:rPr lang="ko-KR" altLang="en-US" sz="1600" dirty="0" err="1" smtClean="0">
                <a:latin typeface="휴먼명조" pitchFamily="2" charset="-127"/>
                <a:ea typeface="휴먼명조" pitchFamily="2" charset="-127"/>
              </a:rPr>
              <a:t>감소중</a:t>
            </a:r>
            <a:r>
              <a:rPr lang="en-US" altLang="ko-KR" sz="1600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1600" dirty="0" smtClean="0">
                <a:latin typeface="휴먼명조" pitchFamily="2" charset="-127"/>
                <a:ea typeface="휴먼명조" pitchFamily="2" charset="-127"/>
              </a:rPr>
              <a:t>미세먼지</a:t>
            </a:r>
            <a:r>
              <a:rPr lang="en-US" altLang="ko-KR" sz="1600" dirty="0" smtClean="0">
                <a:latin typeface="휴먼명조" pitchFamily="2" charset="-127"/>
                <a:ea typeface="휴먼명조" pitchFamily="2" charset="-127"/>
              </a:rPr>
              <a:t>(pm10), </a:t>
            </a:r>
            <a:r>
              <a:rPr lang="ko-KR" altLang="en-US" sz="1600" dirty="0" smtClean="0">
                <a:latin typeface="휴먼명조" pitchFamily="2" charset="-127"/>
                <a:ea typeface="휴먼명조" pitchFamily="2" charset="-127"/>
              </a:rPr>
              <a:t>이산화질소는 여전히 높음</a:t>
            </a:r>
            <a:endParaRPr lang="en-US" altLang="ko-KR" sz="1600" dirty="0" smtClean="0">
              <a:latin typeface="휴먼명조" pitchFamily="2" charset="-127"/>
              <a:ea typeface="휴먼명조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○  최근 서울 등 국내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대 주요도시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초미세먼지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평균 농도는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m³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마이크로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미터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미국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유럽 주요도시의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배 수준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   「먼지 도시」 오명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심혈관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호흡기 질환 등 시민건강 위협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개선 대책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○ 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대기중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초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미세 먼지 측정 정례화하고 지속관리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○  각종 공사 등 먼지 유발 요인 최소화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○  시민건강 관리 차원에서 안전 홍보 강화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497969" y="406585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179512" y="836712"/>
            <a:ext cx="8784976" cy="57606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55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0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2011·2012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 서울시 부문별 재원배분 내역 </a:t>
            </a:r>
            <a:endParaRPr lang="ko-KR" altLang="en-US" sz="3200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8367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서울市 제출자료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_x185226112" descr="EMB00000af80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4230837" cy="4104456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4644008" y="1556792"/>
            <a:ext cx="4320480" cy="432048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79512" y="1556792"/>
            <a:ext cx="4284984" cy="432048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5" name="_x23713608" descr="EMB000002bc247a"/>
          <p:cNvPicPr>
            <a:picLocks noChangeAspect="1" noChangeArrowheads="1"/>
          </p:cNvPicPr>
          <p:nvPr/>
        </p:nvPicPr>
        <p:blipFill>
          <a:blip r:embed="rId3" cstate="print"/>
          <a:srcRect r="175" b="125"/>
          <a:stretch>
            <a:fillRect/>
          </a:stretch>
        </p:blipFill>
        <p:spPr bwMode="auto">
          <a:xfrm>
            <a:off x="251520" y="2060848"/>
            <a:ext cx="4104456" cy="381642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1944216" cy="4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5536" y="594928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[ 2011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 오세훈 前시장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594928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[ 2012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 박원순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現시장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707904" y="2852936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7668344" y="4149080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19672" y="116632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서울시 </a:t>
            </a:r>
            <a:r>
              <a:rPr lang="ko-KR" altLang="en-US" sz="36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청소년수련관</a:t>
            </a:r>
            <a:r>
              <a:rPr lang="ko-KR" altLang="en-US" sz="3600" dirty="0" err="1" smtClean="0">
                <a:latin typeface="HY헤드라인M" pitchFamily="18" charset="-127"/>
                <a:ea typeface="HY헤드라인M" pitchFamily="18" charset="-127"/>
              </a:rPr>
              <a:t>의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 실상</a:t>
            </a:r>
            <a:endParaRPr lang="ko-KR" altLang="en-US" sz="3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5" y="929779"/>
            <a:ext cx="8375465" cy="21236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490081" y="929779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□ 청소년 및 시민을 위한 청소년 수련관 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200" spc="-15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시민 </a:t>
            </a:r>
            <a:r>
              <a:rPr lang="ko-KR" altLang="en-US" sz="2200" spc="-15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접근성</a:t>
            </a:r>
            <a:r>
              <a:rPr lang="ko-KR" altLang="en-US" sz="2200" spc="-15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떨어져 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□ 서울청소년수련관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 - 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을지로 자재상가골목 내 위치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찾기 힘들어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□ 식당점검 후 자료요구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fontAlgn="base">
              <a:lnSpc>
                <a:spcPct val="150000"/>
              </a:lnSpc>
            </a:pPr>
            <a:r>
              <a:rPr lang="en-US" altLang="ko-KR" sz="2200" spc="-15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spc="-15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서울시 </a:t>
            </a:r>
            <a:r>
              <a:rPr lang="ko-KR" altLang="en-US" sz="2200" spc="-15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200" spc="-15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수련관은</a:t>
            </a:r>
            <a:r>
              <a:rPr lang="ko-KR" altLang="en-US" sz="2200" spc="-15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숙식기능이 없기 때문에 식당 없음’</a:t>
            </a:r>
            <a:r>
              <a:rPr lang="ko-KR" altLang="en-US" sz="2200" spc="-150" dirty="0" smtClean="0">
                <a:latin typeface="HY견고딕" pitchFamily="18" charset="-127"/>
                <a:ea typeface="HY견고딕" pitchFamily="18" charset="-127"/>
              </a:rPr>
              <a:t>으로 답변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10591" y="5701898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수련관의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목적과 기능 수행 위해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실무자 직접 현장에 나가 확인 점검 필요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1326839" y="6143714"/>
            <a:ext cx="288032" cy="316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_x183848152" descr="EMB00000af804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51" y="3149198"/>
            <a:ext cx="3744416" cy="2552700"/>
          </a:xfrm>
          <a:prstGeom prst="rect">
            <a:avLst/>
          </a:prstGeom>
          <a:noFill/>
        </p:spPr>
      </p:pic>
      <p:pic>
        <p:nvPicPr>
          <p:cNvPr id="10" name="_x192097248" descr="EMB00000af804d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686" y="3149197"/>
            <a:ext cx="3644721" cy="2544763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838851" y="5322267"/>
            <a:ext cx="7405556" cy="379631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411760" y="532226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서울청소년수련관 內 식당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수표동 위치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36" y="26064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외국인이 본 서울의 아쉬움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96" y="1233333"/>
            <a:ext cx="82271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서울의 중장기 미래상과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도시 성격의 혼란</a:t>
            </a:r>
            <a:endParaRPr lang="en-US" altLang="ko-KR" sz="2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-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금융허브도시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국제경쟁 중심도시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물류거점도시인가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한국적인 문화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관광 자원 미흡 및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랜드마크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부재</a:t>
            </a:r>
            <a:endParaRPr lang="en-US" altLang="ko-KR" sz="2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-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인사동 거리에 한국적인 것이 없다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무질서한 인도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골목길과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무미건조한 콘크리트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건물과 아파트 숲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도심교통의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혼잡성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과 어려운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주차난</a:t>
            </a:r>
            <a:endParaRPr lang="en-US" altLang="ko-KR" sz="2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도로표지판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간판 등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외국어 사용상 매우 불편</a:t>
            </a:r>
            <a:endParaRPr lang="en-US" altLang="ko-KR" sz="2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노약자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장애인을 위한 각종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공공 편의시설 부족</a:t>
            </a:r>
            <a:endParaRPr lang="en-US" altLang="ko-KR" sz="2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○  야간 문화관광 대상 한계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가로등 적어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야간 통행상 어려움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등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1052736"/>
            <a:ext cx="8460432" cy="46085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67544" y="594928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「</a:t>
            </a:r>
            <a:r>
              <a:rPr lang="en-US" altLang="ko-KR" sz="2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KOREA</a:t>
            </a:r>
            <a:r>
              <a:rPr lang="ko-KR" altLang="en-US" sz="2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」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답고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「서울」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다운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볼거리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먹거리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즐길거리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활성화 시급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51520" y="6021288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81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5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혼잡한 도로 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DSK_4345">
            <a:hlinkClick r:id="rId4" tooltip="DSK_4345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4716016" cy="33569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4008" y="292494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무질서한 간판 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2" name="Picture 4" descr="http://res.heraldm.com/content/image/2012/06/20/20120620000655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356992"/>
            <a:ext cx="9144001" cy="35010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9512" y="350100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전통을 찾아 볼 수 없는 인사동 거리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20272" y="645333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&lt; 2012.9.14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연합뉴스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84976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서울특별시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2009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이후부터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소방예방업무 점검 및 관리 포기</a:t>
            </a:r>
            <a:endParaRPr lang="en-US" altLang="ko-KR" sz="2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08720"/>
            <a:ext cx="84969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본 의원실 지난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년간 실태조사 결과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서울시내 아파트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제연설비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성능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 –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법적 기준에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90%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가 부적합</a:t>
            </a:r>
            <a:endParaRPr lang="en-US" altLang="ko-KR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민간 소방감리업자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허위 불법 소방감리결과보고서로 건축준공 동의 받아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908720"/>
            <a:ext cx="8640960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20888"/>
            <a:ext cx="3312368" cy="379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17032"/>
            <a:ext cx="5050160" cy="43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467544" y="2420888"/>
            <a:ext cx="3312368" cy="381642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83568" y="4869160"/>
            <a:ext cx="2880320" cy="28803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5364088" y="3933056"/>
            <a:ext cx="34563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3995936" y="4149080"/>
            <a:ext cx="316835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endCxn id="60418" idx="1"/>
          </p:cNvCxnSpPr>
          <p:nvPr/>
        </p:nvCxnSpPr>
        <p:spPr>
          <a:xfrm rot="5400000" flipH="1" flipV="1">
            <a:off x="3069406" y="3997300"/>
            <a:ext cx="916956" cy="7920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1560" y="6237312"/>
            <a:ext cx="83894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시민생명과 안전 위해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업무지침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’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폐기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현장확인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관리감독체제 확립해야 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오른쪽 화살표 19"/>
          <p:cNvSpPr/>
          <p:nvPr/>
        </p:nvSpPr>
        <p:spPr>
          <a:xfrm>
            <a:off x="323528" y="6381328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서울의 새로운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랜드마크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서울시 新청사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소방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건축안전설비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부실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’ -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유사時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인명참사 우려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412776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본 의원실 전문가 진단 결과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-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소방감리업자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허위 불법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소방감리결과보고서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건축준공 동의 받아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-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화재時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방화구획內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유독가스 유입 우려 →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내화충전성능 없음</a:t>
            </a:r>
            <a:endParaRPr lang="en-US" altLang="ko-KR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-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소방법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및 건축법에 부적합한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제연구역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방화문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→ 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무검증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도어클로져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설치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51520" y="1340768"/>
            <a:ext cx="8568952" cy="1872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43304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3429000"/>
            <a:ext cx="364667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6165304"/>
            <a:ext cx="86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소방예방업무 포기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한 서울특별시장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‘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반성과 시정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’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통해 거듭나야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51520" y="623731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350100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서울시 신청사 </a:t>
            </a:r>
            <a:r>
              <a: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06996" y="1106996"/>
            <a:ext cx="6858000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모서리가 둥근 직사각형 4"/>
          <p:cNvSpPr/>
          <p:nvPr/>
        </p:nvSpPr>
        <p:spPr>
          <a:xfrm>
            <a:off x="179512" y="6093296"/>
            <a:ext cx="4248472" cy="57606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내화충전성능을 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갖춘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전기설비</a:t>
            </a:r>
            <a:endParaRPr lang="ko-KR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모서리가 둥근 직사각형 8"/>
          <p:cNvSpPr/>
          <p:nvPr/>
        </p:nvSpPr>
        <p:spPr>
          <a:xfrm>
            <a:off x="4788024" y="6093296"/>
            <a:ext cx="4248472" cy="57606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내화충전성능을 </a:t>
            </a:r>
            <a:r>
              <a:rPr lang="ko-KR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갖추지 않은 </a:t>
            </a:r>
            <a:r>
              <a:rPr lang="ko-KR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배관설비 관통 부분</a:t>
            </a:r>
            <a:endParaRPr lang="ko-KR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827584" y="116632"/>
            <a:ext cx="7632848" cy="72008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서울시청 신청사 지하</a:t>
            </a:r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층 주차장 </a:t>
            </a:r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] (2012.10.17. </a:t>
            </a:r>
            <a:r>
              <a:rPr lang="ko-KR" altLang="en-US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오전 </a:t>
            </a:r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11</a:t>
            </a:r>
            <a:r>
              <a:rPr lang="ko-KR" altLang="en-US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시 기준</a:t>
            </a:r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0" y="2060848"/>
            <a:ext cx="3275856" cy="324036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5724128" y="3501008"/>
            <a:ext cx="2520280" cy="237626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타원 4"/>
          <p:cNvSpPr/>
          <p:nvPr/>
        </p:nvSpPr>
        <p:spPr>
          <a:xfrm>
            <a:off x="611560" y="836712"/>
            <a:ext cx="1656184" cy="158417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384" y="0"/>
            <a:ext cx="554461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3563888" y="0"/>
            <a:ext cx="5580112" cy="36450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4067944" y="116632"/>
            <a:ext cx="3168352" cy="288032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>
            <a:stCxn id="5" idx="6"/>
          </p:cNvCxnSpPr>
          <p:nvPr/>
        </p:nvCxnSpPr>
        <p:spPr>
          <a:xfrm flipV="1">
            <a:off x="2267744" y="1556792"/>
            <a:ext cx="1728192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04048" y="4149080"/>
            <a:ext cx="38164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도어클로져가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탈락되어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제연설비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무용지물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그마저도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비인증품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설치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[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서울시청 신청사 지하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층 주차장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]</a:t>
            </a: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(2012.10.17.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오전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시 기준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860032" y="4005064"/>
            <a:ext cx="4104456" cy="24482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79512" y="980728"/>
          <a:ext cx="8784977" cy="5733634"/>
        </p:xfrm>
        <a:graphic>
          <a:graphicData uri="http://schemas.openxmlformats.org/drawingml/2006/table">
            <a:tbl>
              <a:tblPr/>
              <a:tblGrid>
                <a:gridCol w="2109524"/>
                <a:gridCol w="3251494"/>
                <a:gridCol w="3423959"/>
              </a:tblGrid>
              <a:tr h="5572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취임전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(2011.9)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취임후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(2012.9)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324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강남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강북 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삶의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질 차이</a:t>
                      </a: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강남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강북 삶의 질 차이와 관련하여 현 시점에서는 구체적인 수치나 자료로는 나타내기 어려움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324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친환경 무상급식</a:t>
                      </a: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미지원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5~6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학년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197,729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(185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0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국공립보육시설</a:t>
                      </a: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653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개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677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개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74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여성지위 개선</a:t>
                      </a: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위원회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위촉직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여성위원참여율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070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28.6%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31.4%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7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장애인지위 개선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공무원 신규채용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총 채용의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4.2%)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총 채용의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10%)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시니어 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일자리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제공</a:t>
                      </a: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32,921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36,898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4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전월세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가격</a:t>
                      </a:r>
                    </a:p>
                  </a:txBody>
                  <a:tcPr marL="49644" marR="49644" marT="13725" marB="137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호당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22,565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만원</a:t>
                      </a: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호당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23,088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만원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(523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만원 상승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9644" marR="49644" marT="13725" marB="13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116632"/>
            <a:ext cx="7920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dirty="0" smtClean="0">
                <a:latin typeface="HY헤드라인M" pitchFamily="18" charset="-127"/>
                <a:ea typeface="HY헤드라인M" pitchFamily="18" charset="-127"/>
              </a:rPr>
              <a:t>박원순 서울시장 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취임 전</a:t>
            </a:r>
            <a:r>
              <a:rPr lang="en-US" altLang="ko-KR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후</a:t>
            </a:r>
            <a:endParaRPr lang="ko-KR" altLang="en-US" sz="2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7616" y="62068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[2012.10.17.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현 서울시 제출자료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79512" y="260648"/>
          <a:ext cx="8856984" cy="6336704"/>
        </p:xfrm>
        <a:graphic>
          <a:graphicData uri="http://schemas.openxmlformats.org/drawingml/2006/table">
            <a:tbl>
              <a:tblPr/>
              <a:tblGrid>
                <a:gridCol w="1512168"/>
                <a:gridCol w="3528392"/>
                <a:gridCol w="3816424"/>
              </a:tblGrid>
              <a:tr h="5716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45533" marR="45533" marT="12588" marB="1258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취임전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(2011.9)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취임후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(2012.9)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424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중소기업 지원</a:t>
                      </a:r>
                    </a:p>
                  </a:txBody>
                  <a:tcPr marL="45533" marR="45533" marT="12588" marB="1258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중소기업</a:t>
                      </a:r>
                      <a:r>
                        <a:rPr lang="ko-KR" altLang="en-US" sz="2000" kern="0" spc="0" baseline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육성자금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산학협력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청년인턴십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인터넷무역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지원사업 및 창업스쿨운영</a:t>
                      </a: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중소유통공동물류센터 건립 및 운영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․SSM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사업조정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서민 자영업 보호 육성 사업</a:t>
                      </a: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비정규직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지원</a:t>
                      </a:r>
                    </a:p>
                  </a:txBody>
                  <a:tcPr marL="45533" marR="45533" marT="12588" marB="1258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「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비정규직근로자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무기계약 전환 및 처우개선 계획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(2007.9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」수립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추진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무기계약직 전환 총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14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「서울시 공공부문 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비정규직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고용개선대책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(2012.4)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」수립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시행</a:t>
                      </a:r>
                    </a:p>
                    <a:p>
                      <a:pPr marL="342900" marR="0" lvl="0" indent="-34290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altLang="ko-KR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본청 및 사업소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325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명 정규직 전환</a:t>
                      </a: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1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뉴타운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사업</a:t>
                      </a:r>
                    </a:p>
                  </a:txBody>
                  <a:tcPr marL="45533" marR="45533" marT="12588" marB="1258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전임시장은 기존 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뉴타운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재개발 사업 추가지정 유보에 그치는 소극적 대처</a:t>
                      </a: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현행 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뉴타운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재개발 대책은 기존 사업에 대해 적극적 수습행정 대책추진</a:t>
                      </a: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1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채무</a:t>
                      </a:r>
                    </a:p>
                  </a:txBody>
                  <a:tcPr marL="45533" marR="45533" marT="12588" marB="1258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19</a:t>
                      </a:r>
                      <a:r>
                        <a:rPr lang="ko-KR" altLang="en-US" sz="20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 </a:t>
                      </a:r>
                      <a:r>
                        <a:rPr lang="en-US" altLang="ko-KR" sz="20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9,873</a:t>
                      </a:r>
                      <a:r>
                        <a:rPr lang="ko-KR" altLang="en-US" sz="2000" b="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endParaRPr lang="ko-KR" altLang="en-US" sz="2000" b="0" kern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2,554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투자기관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7,319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18</a:t>
                      </a:r>
                      <a:r>
                        <a:rPr lang="ko-KR" altLang="en-US" sz="20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 </a:t>
                      </a:r>
                      <a:r>
                        <a:rPr lang="en-US" altLang="ko-KR" sz="2000" b="0" kern="0" spc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7,731</a:t>
                      </a:r>
                      <a:r>
                        <a:rPr lang="ko-KR" altLang="en-US" sz="2000" b="0" kern="0" spc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endParaRPr lang="ko-KR" altLang="en-US" sz="2000" b="0" kern="0" spc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3,030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투자기관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4,701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억원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5533" marR="45533" marT="12588" marB="1258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USER\LOCALS~1\Temp\Hnc\BinData\EMB000002680008.gif"/>
          <p:cNvPicPr>
            <a:picLocks noChangeAspect="1" noChangeArrowheads="1"/>
          </p:cNvPicPr>
          <p:nvPr/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31740" y="2289204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79512" y="0"/>
            <a:ext cx="84352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3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서해뱃길</a:t>
            </a:r>
            <a:r>
              <a:rPr lang="en-US" altLang="ko-KR" sz="3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3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중단 </a:t>
            </a:r>
            <a:r>
              <a:rPr lang="en-US" altLang="ko-KR" sz="3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34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박원순식</a:t>
            </a:r>
            <a:r>
              <a:rPr lang="ko-KR" altLang="en-US" sz="3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개발모델은</a:t>
            </a:r>
            <a:r>
              <a:rPr lang="en-US" altLang="ko-KR" sz="3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(?)</a:t>
            </a:r>
            <a:endParaRPr lang="ko-KR" altLang="en-US" sz="3400" dirty="0">
              <a:solidFill>
                <a:schemeClr val="tx1"/>
              </a:solidFill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43508" y="5157192"/>
            <a:ext cx="8856984" cy="15465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26695024" descr="EMB00000af80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8" y="908719"/>
            <a:ext cx="8856984" cy="409359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3508" y="5157192"/>
            <a:ext cx="896448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100" spc="-300" dirty="0" smtClean="0">
                <a:latin typeface="HY견고딕" pitchFamily="18" charset="-127"/>
                <a:ea typeface="HY견고딕" pitchFamily="18" charset="-127"/>
              </a:rPr>
              <a:t>□   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시장 부임 이후 사업타당성 검토를 통해 전면 중단한 서해뱃길 사업</a:t>
            </a:r>
          </a:p>
          <a:p>
            <a:pPr fontAlgn="base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 사업재조정 검토 필요하나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한강개발에 대한 새로</a:t>
            </a:r>
            <a:r>
              <a:rPr lang="ko-KR" altLang="en-US" sz="21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운</a:t>
            </a:r>
            <a:r>
              <a:rPr lang="ko-KR" altLang="en-US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비전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제시 못해</a:t>
            </a:r>
          </a:p>
          <a:p>
            <a:pPr fontAlgn="base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경쟁력 있는 서울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을 만들기 위한 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100" dirty="0" err="1" smtClean="0">
                <a:latin typeface="HY견고딕" pitchFamily="18" charset="-127"/>
                <a:ea typeface="HY견고딕" pitchFamily="18" charset="-127"/>
              </a:rPr>
              <a:t>박원순식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 개발모델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 제시 필요</a:t>
            </a:r>
          </a:p>
        </p:txBody>
      </p:sp>
    </p:spTree>
    <p:extLst>
      <p:ext uri="{BB962C8B-B14F-4D97-AF65-F5344CB8AC3E}">
        <p14:creationId xmlns:p14="http://schemas.microsoft.com/office/powerpoint/2010/main" val="2944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395536" y="0"/>
            <a:ext cx="8435280" cy="936104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세빛둥둥섬</a:t>
            </a:r>
            <a:r>
              <a:rPr lang="en-US" altLang="ko-KR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 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후</a:t>
            </a:r>
            <a:r>
              <a: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속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처리 시급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974964"/>
            <a:ext cx="8374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5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현재 시점에서 사업 보완사항 재검토</a:t>
            </a:r>
            <a:r>
              <a:rPr lang="en-US" altLang="ko-KR" sz="25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5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후속조치 조기 시행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8894" y="1383797"/>
            <a:ext cx="9226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  흉물로 방치되고 있는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200" dirty="0" err="1" smtClean="0">
                <a:latin typeface="HY견고딕" pitchFamily="18" charset="-127"/>
                <a:ea typeface="HY견고딕" pitchFamily="18" charset="-127"/>
              </a:rPr>
              <a:t>세빛둥둥섬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예산 낭비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미관 훼손 등 우려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" y="1875731"/>
            <a:ext cx="5497066" cy="374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88" y="1869104"/>
            <a:ext cx="3423859" cy="374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오른쪽 화살표 2"/>
          <p:cNvSpPr/>
          <p:nvPr/>
        </p:nvSpPr>
        <p:spPr>
          <a:xfrm>
            <a:off x="323528" y="6145445"/>
            <a:ext cx="216024" cy="238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92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837378" y="116632"/>
            <a:ext cx="5279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대심도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도로 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U-smart way)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98736" y="911478"/>
            <a:ext cx="8540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대형화재에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대한 안전성 및 환기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지상연결지점에 대한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교통혼잡문제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현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시장도 이 사업에 대해서는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노선별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․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구간별 단계적 추진계획 밝혀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대규모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건설사업 반대 입장인 시장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왜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대심도도로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건설은 찬성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87624" y="6309320"/>
            <a:ext cx="7364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안전미확보 된 상태에서 장거리 지하도로건설은 재검토 필요</a:t>
            </a:r>
          </a:p>
        </p:txBody>
      </p:sp>
      <p:pic>
        <p:nvPicPr>
          <p:cNvPr id="2050" name="Picture 2" descr="http://postfiles2.naver.net/20090806_241/jhspeedup_1249538924096dJnMi_jpg/서울시_지하도로_구축_jhspeedup.jpg?type=w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6" y="2513818"/>
            <a:ext cx="4104456" cy="36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13" y="2513818"/>
            <a:ext cx="4377283" cy="361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179512" y="836712"/>
            <a:ext cx="8784976" cy="16268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/>
          <p:cNvSpPr/>
          <p:nvPr/>
        </p:nvSpPr>
        <p:spPr>
          <a:xfrm>
            <a:off x="684965" y="6309320"/>
            <a:ext cx="288032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72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USER\LOCALS~1\Temp\Hnc\BinData\EMB000002680008.gif"/>
          <p:cNvPicPr>
            <a:picLocks noChangeAspect="1" noChangeArrowheads="1"/>
          </p:cNvPicPr>
          <p:nvPr/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67744" y="1988840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575017" y="116632"/>
            <a:ext cx="8217013" cy="802940"/>
          </a:xfrm>
        </p:spPr>
        <p:txBody>
          <a:bodyPr>
            <a:noAutofit/>
          </a:bodyPr>
          <a:lstStyle/>
          <a:p>
            <a:pPr fontAlgn="base"/>
            <a:r>
              <a:rPr lang="ko-KR" altLang="en-US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200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뉴타운사업</a:t>
            </a:r>
            <a:r>
              <a:rPr lang="en-US" altLang="ko-KR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등 재조정 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주민갈등 심화</a:t>
            </a:r>
            <a:endParaRPr lang="ko-KR" altLang="en-US" sz="3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79512" y="11663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340768"/>
            <a:ext cx="8712968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□ 총 </a:t>
            </a:r>
            <a:r>
              <a:rPr lang="en-US" altLang="ko-KR" sz="2300" dirty="0" smtClean="0">
                <a:latin typeface="HY견고딕" pitchFamily="18" charset="-127"/>
                <a:ea typeface="HY견고딕" pitchFamily="18" charset="-127"/>
              </a:rPr>
              <a:t>35</a:t>
            </a:r>
            <a:r>
              <a:rPr lang="ko-KR" altLang="en-US" sz="2300" dirty="0" err="1" smtClean="0">
                <a:latin typeface="HY견고딕" pitchFamily="18" charset="-127"/>
                <a:ea typeface="HY견고딕" pitchFamily="18" charset="-127"/>
              </a:rPr>
              <a:t>개지구</a:t>
            </a: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300" dirty="0" smtClean="0">
                <a:latin typeface="HY견고딕" pitchFamily="18" charset="-127"/>
                <a:ea typeface="HY견고딕" pitchFamily="18" charset="-127"/>
              </a:rPr>
              <a:t>248</a:t>
            </a: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개 촉진구역 지정</a:t>
            </a:r>
            <a:r>
              <a:rPr lang="en-US" altLang="ko-KR" sz="23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진행 중 재조정 발표</a:t>
            </a:r>
          </a:p>
          <a:p>
            <a:pPr fontAlgn="base">
              <a:lnSpc>
                <a:spcPct val="150000"/>
              </a:lnSpc>
            </a:pP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□ 현재 해제구역 없지만</a:t>
            </a:r>
            <a:r>
              <a:rPr lang="en-US" altLang="ko-KR" sz="23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해제소문으로 주민갈등과 </a:t>
            </a:r>
            <a:r>
              <a:rPr lang="ko-KR" altLang="en-US" sz="2300" dirty="0" err="1" smtClean="0">
                <a:latin typeface="HY견고딕" pitchFamily="18" charset="-127"/>
                <a:ea typeface="HY견고딕" pitchFamily="18" charset="-127"/>
              </a:rPr>
              <a:t>난개발</a:t>
            </a: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 우</a:t>
            </a:r>
            <a:r>
              <a:rPr lang="ko-KR" altLang="en-US" sz="2300" dirty="0">
                <a:latin typeface="HY견고딕" pitchFamily="18" charset="-127"/>
                <a:ea typeface="HY견고딕" pitchFamily="18" charset="-127"/>
              </a:rPr>
              <a:t>려</a:t>
            </a:r>
            <a:r>
              <a:rPr lang="ko-KR" altLang="en-US" sz="2300" dirty="0" smtClean="0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107504" y="1196752"/>
            <a:ext cx="8892988" cy="11521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252028" y="5724901"/>
            <a:ext cx="288032" cy="288032"/>
          </a:xfrm>
          <a:prstGeom prst="rightArrow">
            <a:avLst>
              <a:gd name="adj1" fmla="val 50000"/>
              <a:gd name="adj2" fmla="val 43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612068" y="5582388"/>
            <a:ext cx="83884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매몰비용 등 해법 없이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무조건적 </a:t>
            </a:r>
            <a:r>
              <a:rPr lang="ko-KR" altLang="en-US" sz="22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해제시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더 큰 혼란 우려</a:t>
            </a:r>
          </a:p>
          <a:p>
            <a:pPr lvl="0" fontAlgn="base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구역별로 관계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시민합의하에 재추진 검토와 후속조치 조기 결론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252028" y="6156949"/>
            <a:ext cx="288032" cy="288032"/>
          </a:xfrm>
          <a:prstGeom prst="rightArrow">
            <a:avLst>
              <a:gd name="adj1" fmla="val 50000"/>
              <a:gd name="adj2" fmla="val 43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5" y="2564904"/>
            <a:ext cx="424003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827585" y="5085184"/>
            <a:ext cx="2952328" cy="36004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08" y="2564904"/>
            <a:ext cx="45517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4427984" y="3212976"/>
            <a:ext cx="4248472" cy="57606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27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63688" y="193313"/>
            <a:ext cx="5692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800" dirty="0" err="1">
                <a:latin typeface="HY헤드라인M" pitchFamily="18" charset="-127"/>
                <a:ea typeface="HY헤드라인M" pitchFamily="18" charset="-127"/>
              </a:rPr>
              <a:t>뉴타운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 정책의 </a:t>
            </a:r>
            <a:r>
              <a:rPr lang="ko-KR" altLang="en-US" sz="28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변경 전후 주요내용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68519"/>
              </p:ext>
            </p:extLst>
          </p:nvPr>
        </p:nvGraphicFramePr>
        <p:xfrm>
          <a:off x="334662" y="908720"/>
          <a:ext cx="8496944" cy="1656582"/>
        </p:xfrm>
        <a:graphic>
          <a:graphicData uri="http://schemas.openxmlformats.org/drawingml/2006/table">
            <a:tbl>
              <a:tblPr/>
              <a:tblGrid>
                <a:gridCol w="4248472"/>
                <a:gridCol w="4248472"/>
              </a:tblGrid>
              <a:tr h="432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변 경 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변 경 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747776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▪ </a:t>
                      </a:r>
                      <a:r>
                        <a:rPr lang="ko-KR" altLang="en-US" sz="20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뉴타운</a:t>
                      </a:r>
                      <a:r>
                        <a:rPr lang="ko-KR" altLang="en-US" sz="2000" b="1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추가지정 유보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342900" marR="0" indent="-3429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기존에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지정된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35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개지구의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kern="0" spc="0" baseline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  </a:t>
                      </a: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사업을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안정적으로 추진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▪ </a:t>
                      </a:r>
                      <a:r>
                        <a:rPr lang="ko-KR" altLang="en-US" sz="20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뉴타운</a:t>
                      </a:r>
                      <a:r>
                        <a:rPr lang="ko-KR" altLang="en-US" sz="2000" b="1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수습방안 추진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342900" marR="0" indent="-34290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기존에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지정된 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뉴타운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35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개 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   </a:t>
                      </a: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지구와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재개발등 수습방안 추진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196047944" descr="EMB0000090833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87" y="3227002"/>
            <a:ext cx="7300478" cy="34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313815" y="268010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실태조사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결과에 따라 사업추진여부를 주민이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선택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30830" y="3049435"/>
            <a:ext cx="7560840" cy="366051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2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39759" y="262389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/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박원순 시장의 핵심 공약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임대주택 확대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공급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23735" y="1052736"/>
            <a:ext cx="8784976" cy="1615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735" y="1121985"/>
            <a:ext cx="8804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spc="-300" dirty="0" smtClean="0">
                <a:latin typeface="HY견고딕" pitchFamily="18" charset="-127"/>
                <a:ea typeface="HY견고딕" pitchFamily="18" charset="-127"/>
              </a:rPr>
              <a:t>□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공급다양화를 위한 여러 방안 모색 중이나 그에 따른 재원 대책 미흡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보금자리 내 임대주택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확대時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수익성하락으로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SH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채권발행도 곤란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장기 안심주택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조건이 까다로워 실수요자가 집 구하기 어려워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910598"/>
              </p:ext>
            </p:extLst>
          </p:nvPr>
        </p:nvGraphicFramePr>
        <p:xfrm>
          <a:off x="195743" y="3397062"/>
          <a:ext cx="8640960" cy="1811260"/>
        </p:xfrm>
        <a:graphic>
          <a:graphicData uri="http://schemas.openxmlformats.org/drawingml/2006/table">
            <a:tbl>
              <a:tblPr/>
              <a:tblGrid>
                <a:gridCol w="3312367"/>
                <a:gridCol w="2448273"/>
                <a:gridCol w="2880320"/>
              </a:tblGrid>
              <a:tr h="5808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취임전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(2010~2011)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취임후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(2011~2012)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6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계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26,160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13,099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9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기존 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6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만호 계획중 실적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26,160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4,128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9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추가 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2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만호 계획중 실적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8,971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93607" y="289300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임대주택 공급 실적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오히려 감소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759" y="5421123"/>
            <a:ext cx="8568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총체적 보완 필요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 err="1" smtClean="0">
                <a:latin typeface="HY견고딕" pitchFamily="18" charset="-127"/>
                <a:ea typeface="HY견고딕" pitchFamily="18" charset="-127"/>
              </a:rPr>
              <a:t>국토부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 추진 정책과 연계 체계화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저소득층과 노약자 지원</a:t>
            </a:r>
            <a:r>
              <a:rPr lang="en-US" altLang="ko-KR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신혼부부</a:t>
            </a:r>
            <a:r>
              <a:rPr lang="en-US" altLang="ko-KR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대학생 기숙사 등 지원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우선</a:t>
            </a:r>
            <a:endParaRPr lang="ko-KR" altLang="en-US" sz="22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971600" y="5560324"/>
            <a:ext cx="288032" cy="31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1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Wave_BusPresentatio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23AB631-2C77-48E2-965F-5E9DD0990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GreenWave_BusPresentation</Template>
  <TotalTime>2479</TotalTime>
  <Words>2342</Words>
  <Application>Microsoft Office PowerPoint</Application>
  <PresentationFormat>화면 슬라이드 쇼(4:3)</PresentationFormat>
  <Paragraphs>441</Paragraphs>
  <Slides>39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39</vt:i4>
      </vt:variant>
    </vt:vector>
  </HeadingPairs>
  <TitlesOfParts>
    <vt:vector size="41" baseType="lpstr">
      <vt:lpstr>GreenWave_BusPresentation</vt:lpstr>
      <vt:lpstr>Custom Design</vt:lpstr>
      <vt:lpstr>2012년도 서울특별시 국정감사</vt:lpstr>
      <vt:lpstr>PowerPoint 프레젠테이션</vt:lpstr>
      <vt:lpstr>PowerPoint 프레젠테이션</vt:lpstr>
      <vt:lpstr>‘서해뱃길’중단 - 박원순식 개발모델은(?)</vt:lpstr>
      <vt:lpstr>‘세빛둥둥섬’ 후속처리 시급</vt:lpstr>
      <vt:lpstr>PowerPoint 프레젠테이션</vt:lpstr>
      <vt:lpstr> ‘뉴타운사업’등 재조정 주민갈등 심화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‘있으나 마나’ 교통유발부담금</vt:lpstr>
      <vt:lpstr>교통유발부담금 납부 상위 5개소</vt:lpstr>
      <vt:lpstr>[ 교통유발부담금 납부 상위 5개소 ]</vt:lpstr>
      <vt:lpstr>‘사고 난 곳에서 또 사고난다!’</vt:lpstr>
      <vt:lpstr>‘달리는 시한폭탄’CNG버스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서울시 건축물 내진 설계 미흡, 18.7%에 불과</vt:lpstr>
      <vt:lpstr>SH공사 사업추진 상황</vt:lpstr>
      <vt:lpstr>SH공사 ‘사업구조 혁신’가능한가?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[Business Communication]</dc:title>
  <dc:creator>USER</dc:creator>
  <cp:keywords/>
  <cp:lastModifiedBy>ASSEMBLY</cp:lastModifiedBy>
  <cp:revision>259</cp:revision>
  <dcterms:created xsi:type="dcterms:W3CDTF">2012-07-05T05:30:17Z</dcterms:created>
  <dcterms:modified xsi:type="dcterms:W3CDTF">2012-10-18T00:54:29Z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TC103853799990</vt:lpwstr>
  </property>
</Properties>
</file>