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1"/>
  </p:notesMasterIdLst>
  <p:handoutMasterIdLst>
    <p:handoutMasterId r:id="rId22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7" r:id="rId19"/>
    <p:sldId id="278" r:id="rId20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 varScale="1">
        <p:scale>
          <a:sx n="103" d="100"/>
          <a:sy n="103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3128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F1C7-F6F0-4D2C-9301-6D3C1C7A0F6C}" type="datetimeFigureOut">
              <a:rPr lang="ko-KR" altLang="en-US" smtClean="0"/>
              <a:pPr/>
              <a:t>2012-10-14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E6E7-C5EE-4BCD-831B-E6097A3567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288" y="54868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en-US" altLang="ko-KR" sz="4400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pc="-150" dirty="0" smtClean="0">
                <a:solidFill>
                  <a:schemeClr val="tx1"/>
                </a:solidFill>
                <a:ea typeface="HY동녘M" pitchFamily="18" charset="-127"/>
              </a:rPr>
              <a:t>년도 </a:t>
            </a:r>
            <a:r>
              <a:rPr lang="ko-KR" altLang="en-US" spc="-150" dirty="0" smtClean="0">
                <a:solidFill>
                  <a:srgbClr val="0070C0"/>
                </a:solidFill>
                <a:ea typeface="HY동녘M" pitchFamily="18" charset="-127"/>
              </a:rPr>
              <a:t>한국공항공사</a:t>
            </a:r>
            <a:r>
              <a:rPr lang="ko-KR" altLang="en-US" spc="-150" dirty="0" smtClean="0">
                <a:solidFill>
                  <a:schemeClr val="accent2">
                    <a:lumMod val="50000"/>
                  </a:schemeClr>
                </a:solidFill>
                <a:ea typeface="HY동녘M" pitchFamily="18" charset="-127"/>
              </a:rPr>
              <a:t> </a:t>
            </a:r>
            <a:r>
              <a:rPr lang="ko-KR" altLang="en-US" spc="-150" dirty="0">
                <a:solidFill>
                  <a:schemeClr val="tx1"/>
                </a:solidFill>
                <a:ea typeface="HY동녘M" pitchFamily="18" charset="-127"/>
              </a:rPr>
              <a:t>국정감사</a:t>
            </a:r>
            <a:endParaRPr lang="ko-KR" altLang="en-US" sz="2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1933575"/>
            <a:ext cx="7272337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명조" pitchFamily="18" charset="-127"/>
                <a:ea typeface="HY견명조" pitchFamily="18" charset="-127"/>
              </a:rPr>
              <a:t>국정감사 목표</a:t>
            </a: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kern="0" dirty="0" smtClean="0">
                <a:latin typeface="HY헤드라인M" pitchFamily="18" charset="-127"/>
                <a:ea typeface="HY헤드라인M" pitchFamily="18" charset="-127"/>
              </a:rPr>
              <a:t>효율적인 공항 건설과</a:t>
            </a:r>
            <a:endParaRPr lang="en-US" altLang="ko-KR" sz="32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kern="0" dirty="0" smtClean="0">
                <a:latin typeface="HY헤드라인M" pitchFamily="18" charset="-127"/>
                <a:ea typeface="HY헤드라인M" pitchFamily="18" charset="-127"/>
              </a:rPr>
              <a:t>운영을 위하여</a:t>
            </a:r>
            <a:endParaRPr lang="en-US" altLang="ko-KR" sz="32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kern="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한국공항공사</a:t>
            </a:r>
            <a:r>
              <a:rPr lang="ko-KR" altLang="en-US" sz="3600" b="1" kern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kern="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診斷</a:t>
            </a:r>
            <a:endParaRPr lang="en-US" altLang="ko-KR" sz="3600" b="1" kern="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신명조" pitchFamily="18" charset="-127"/>
                <a:ea typeface="HY신명조" pitchFamily="18" charset="-127"/>
              </a:rPr>
              <a:t/>
            </a:r>
            <a:br>
              <a:rPr kumimoji="0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신명조" pitchFamily="18" charset="-127"/>
                <a:ea typeface="HY신명조" pitchFamily="18" charset="-127"/>
              </a:rPr>
            </a:b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175506400" descr="EMB0000132c63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68952" cy="2627313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7" name="_x162791616" descr="EMB0000132c63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8568952" cy="2736304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79512" y="18864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○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국내선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운송실적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3501008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○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국제선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운송실적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175531864" descr="EMB0000132c632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200800" cy="2592288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3" name="_x175343792" descr="EMB0000132c63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7272808" cy="3096344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95536" y="11663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○ 외국인 관광객 방문을 통한 지역경제 활성화 효과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3212976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○ 양양공항 이용객 증가에 따른 공항활성화 효과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항공기 소음피해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공항이전 아닌 이상 완벽한 피해보상 곤란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5536" y="1196752"/>
            <a:ext cx="8280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공공체육시설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등 편중된 지원 → 지역에 맞는 특화시설 및 지원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필요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피해지역의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상당기간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최소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거주자에 대한 성별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․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연령별에 대한 항공기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소음관련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연구가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전무</a:t>
            </a:r>
            <a:endParaRPr lang="ko-KR" altLang="en-US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23528" y="1052736"/>
            <a:ext cx="842493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63688" y="5733256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지자체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주민이 함께하는 소음피해 대책마련 시급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의학적 접근에 따른 피해지원 필요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95536" y="3429000"/>
          <a:ext cx="8424935" cy="1899793"/>
        </p:xfrm>
        <a:graphic>
          <a:graphicData uri="http://schemas.openxmlformats.org/drawingml/2006/table">
            <a:tbl>
              <a:tblPr/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3087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‘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09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‘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‘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비고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87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합 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7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16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17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a typeface="휴먼명조"/>
                        </a:rPr>
                        <a:t>김 포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14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15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a typeface="휴먼명조"/>
                        </a:rPr>
                        <a:t>제 주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a typeface="휴먼명조"/>
                        </a:rPr>
                        <a:t>울 산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51520" y="2924944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최근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년간 각 공항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(14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개 공항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별 소음관련 민원발생 현황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528" y="5373216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sz="1400" b="1" dirty="0" smtClean="0">
                <a:latin typeface="휴먼명조" pitchFamily="2" charset="-127"/>
                <a:ea typeface="휴먼명조" pitchFamily="2" charset="-127"/>
              </a:rPr>
              <a:t>※ </a:t>
            </a:r>
            <a:r>
              <a:rPr lang="ko-KR" altLang="en-US" sz="1400" b="1" dirty="0" smtClean="0">
                <a:latin typeface="휴먼명조" pitchFamily="2" charset="-127"/>
                <a:ea typeface="휴먼명조" pitchFamily="2" charset="-127"/>
              </a:rPr>
              <a:t>민원 접수 건수는 공사에 문서로 접수된 실적이며 기타 공항은 없음</a:t>
            </a:r>
            <a:endParaRPr lang="ko-KR" altLang="en-US" sz="1400" b="1" dirty="0"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1547664" y="594928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251520" y="1484784"/>
          <a:ext cx="8640960" cy="4680518"/>
        </p:xfrm>
        <a:graphic>
          <a:graphicData uri="http://schemas.openxmlformats.org/drawingml/2006/table">
            <a:tbl>
              <a:tblPr/>
              <a:tblGrid>
                <a:gridCol w="1405713"/>
                <a:gridCol w="1301449"/>
                <a:gridCol w="1249318"/>
                <a:gridCol w="1197186"/>
                <a:gridCol w="1145054"/>
                <a:gridCol w="1197186"/>
                <a:gridCol w="1145054"/>
              </a:tblGrid>
              <a:tr h="8578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김 포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김 해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 주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울 산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여 수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55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'09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년도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37,958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28,055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3,803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5,400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500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200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‘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10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a typeface="휴먼명조"/>
                        </a:rPr>
                        <a:t>년도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38,000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33,500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1,900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1,900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400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300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‘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11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a typeface="휴먼명조"/>
                        </a:rPr>
                        <a:t>년도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40,000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34,291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2,443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2,838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252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176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6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‘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12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a typeface="휴먼명조"/>
                        </a:rPr>
                        <a:t>년도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50,000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44,210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2,340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3,070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255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125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23528" y="18864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09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～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년도 연도별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공항별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항공기 소음대책사업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예산현황</a:t>
            </a:r>
            <a:endParaRPr lang="ko-KR" altLang="en-US" sz="24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308304" y="1052736"/>
            <a:ext cx="1702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1600" b="1" dirty="0" smtClean="0">
                <a:latin typeface="휴먼명조" pitchFamily="2" charset="-127"/>
                <a:ea typeface="휴먼명조" pitchFamily="2" charset="-127"/>
              </a:rPr>
              <a:t>단위 </a:t>
            </a:r>
            <a:r>
              <a:rPr lang="en-US" altLang="ko-KR" sz="1600" b="1" dirty="0" smtClean="0">
                <a:latin typeface="휴먼명조" pitchFamily="2" charset="-127"/>
                <a:ea typeface="휴먼명조" pitchFamily="2" charset="-127"/>
              </a:rPr>
              <a:t>: </a:t>
            </a:r>
            <a:r>
              <a:rPr lang="ko-KR" altLang="en-US" sz="1600" b="1" dirty="0" err="1" smtClean="0">
                <a:latin typeface="휴먼명조" pitchFamily="2" charset="-127"/>
                <a:ea typeface="휴먼명조" pitchFamily="2" charset="-127"/>
              </a:rPr>
              <a:t>백만원</a:t>
            </a:r>
            <a:r>
              <a:rPr lang="en-US" altLang="ko-KR" sz="1600" b="1" dirty="0" smtClean="0">
                <a:latin typeface="휴먼명조" pitchFamily="2" charset="-127"/>
                <a:ea typeface="휴먼명조" pitchFamily="2" charset="-127"/>
              </a:rPr>
              <a:t>)</a:t>
            </a:r>
            <a:r>
              <a:rPr lang="ko-KR" altLang="en-US" sz="1600" b="1" dirty="0" smtClean="0">
                <a:latin typeface="휴먼명조" pitchFamily="2" charset="-127"/>
                <a:ea typeface="휴먼명조" pitchFamily="2" charset="-127"/>
              </a:rPr>
              <a:t> </a:t>
            </a:r>
            <a:endParaRPr lang="ko-KR" altLang="en-US" sz="1600" b="1" dirty="0">
              <a:latin typeface="휴먼명조" pitchFamily="2" charset="-127"/>
              <a:ea typeface="휴먼명조" pitchFamily="2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251520" y="692699"/>
          <a:ext cx="8712971" cy="5832645"/>
        </p:xfrm>
        <a:graphic>
          <a:graphicData uri="http://schemas.openxmlformats.org/drawingml/2006/table">
            <a:tbl>
              <a:tblPr/>
              <a:tblGrid>
                <a:gridCol w="720080"/>
                <a:gridCol w="1656184"/>
                <a:gridCol w="576064"/>
                <a:gridCol w="720080"/>
                <a:gridCol w="720080"/>
                <a:gridCol w="648072"/>
                <a:gridCol w="648072"/>
                <a:gridCol w="576064"/>
                <a:gridCol w="648072"/>
                <a:gridCol w="576064"/>
                <a:gridCol w="576064"/>
                <a:gridCol w="648075"/>
              </a:tblGrid>
              <a:tr h="448665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 업 명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2007</a:t>
                      </a:r>
                      <a:r>
                        <a:rPr lang="ko-KR" altLang="en-US" sz="120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  <a:r>
                        <a:rPr lang="ko-KR" altLang="en-US" sz="120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  <a:r>
                        <a:rPr lang="ko-KR" altLang="en-US" sz="120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r>
                        <a:rPr lang="ko-KR" altLang="en-US" sz="120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r>
                        <a:rPr lang="ko-KR" altLang="en-US" sz="120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866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예산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예산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866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 dirty="0">
                          <a:solidFill>
                            <a:srgbClr val="000000"/>
                          </a:solidFill>
                          <a:ea typeface="휴먼명조"/>
                        </a:rPr>
                        <a:t>주택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 dirty="0">
                          <a:solidFill>
                            <a:srgbClr val="000000"/>
                          </a:solidFill>
                          <a:ea typeface="휴먼명조"/>
                        </a:rPr>
                        <a:t>주택방음시설</a:t>
                      </a:r>
                      <a:r>
                        <a:rPr lang="en-US" altLang="ko-KR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 b="1" kern="0" spc="-90" dirty="0">
                          <a:solidFill>
                            <a:srgbClr val="000000"/>
                          </a:solidFill>
                          <a:ea typeface="휴먼명조"/>
                        </a:rPr>
                        <a:t>호</a:t>
                      </a:r>
                      <a:r>
                        <a:rPr lang="en-US" altLang="ko-KR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1,962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9,781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598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4,323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1,857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11,501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2,635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15,403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3,145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25,943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 dirty="0">
                          <a:solidFill>
                            <a:srgbClr val="000000"/>
                          </a:solidFill>
                          <a:ea typeface="휴먼명조"/>
                        </a:rPr>
                        <a:t>주택냉방시설</a:t>
                      </a:r>
                      <a:r>
                        <a:rPr lang="en-US" altLang="ko-KR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 b="1" kern="0" spc="-90" dirty="0">
                          <a:solidFill>
                            <a:srgbClr val="000000"/>
                          </a:solidFill>
                          <a:ea typeface="휴먼명조"/>
                        </a:rPr>
                        <a:t>세대</a:t>
                      </a:r>
                      <a:r>
                        <a:rPr lang="en-US" altLang="ko-KR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1,255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1,151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TV</a:t>
                      </a: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수신대책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세대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228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8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66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2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598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20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1,006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30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1,318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40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6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학교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학교방음시설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개교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10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4,641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7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3,458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20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9,370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88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학교냉방시설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개교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16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8,538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2,178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2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398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6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냉방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전기료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공영방송수신료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세대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26,443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587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학교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개교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22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255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기초수급권자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세대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9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226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32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65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그 밖의 사업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식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655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1,039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1,922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940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1,058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65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주민지원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식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1,072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2,178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12,076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9,820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9,577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65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ea typeface="휴먼명조"/>
                        </a:rPr>
                        <a:t>합 계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11,516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12,183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>
                          <a:solidFill>
                            <a:srgbClr val="000000"/>
                          </a:solidFill>
                          <a:latin typeface="휴먼명조"/>
                        </a:rPr>
                        <a:t>37,515 </a:t>
                      </a:r>
                      <a:endParaRPr lang="en-US" sz="11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37,741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90" dirty="0">
                          <a:solidFill>
                            <a:srgbClr val="000000"/>
                          </a:solidFill>
                          <a:latin typeface="휴먼명조"/>
                        </a:rPr>
                        <a:t>39,129 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4633" marR="14633" marT="14633" marB="146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179512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1"/>
            <a:r>
              <a:rPr lang="en-US" altLang="ko-KR" sz="1400" b="1" dirty="0" smtClean="0">
                <a:latin typeface="휴먼명조" pitchFamily="2" charset="-127"/>
                <a:ea typeface="휴먼명조" pitchFamily="2" charset="-127"/>
              </a:rPr>
              <a:t>※ </a:t>
            </a:r>
            <a:r>
              <a:rPr lang="ko-KR" altLang="en-US" sz="1400" b="1" dirty="0" smtClean="0">
                <a:latin typeface="휴먼명조" pitchFamily="2" charset="-127"/>
                <a:ea typeface="휴먼명조" pitchFamily="2" charset="-127"/>
              </a:rPr>
              <a:t>대상공항 </a:t>
            </a:r>
            <a:r>
              <a:rPr lang="en-US" altLang="ko-KR" sz="1400" b="1" dirty="0" smtClean="0">
                <a:latin typeface="휴먼명조" pitchFamily="2" charset="-127"/>
                <a:ea typeface="휴먼명조" pitchFamily="2" charset="-127"/>
              </a:rPr>
              <a:t>: </a:t>
            </a:r>
            <a:r>
              <a:rPr lang="ko-KR" altLang="en-US" sz="1400" b="1" dirty="0" smtClean="0">
                <a:latin typeface="휴먼명조" pitchFamily="2" charset="-127"/>
                <a:ea typeface="휴먼명조" pitchFamily="2" charset="-127"/>
              </a:rPr>
              <a:t>김포</a:t>
            </a:r>
            <a:r>
              <a:rPr lang="en-US" altLang="ko-KR" sz="1400" b="1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1400" b="1" dirty="0" smtClean="0">
                <a:latin typeface="휴먼명조" pitchFamily="2" charset="-127"/>
                <a:ea typeface="휴먼명조" pitchFamily="2" charset="-127"/>
              </a:rPr>
              <a:t>김해</a:t>
            </a:r>
            <a:r>
              <a:rPr lang="en-US" altLang="ko-KR" sz="1400" b="1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1400" b="1" dirty="0" smtClean="0">
                <a:latin typeface="휴먼명조" pitchFamily="2" charset="-127"/>
                <a:ea typeface="휴먼명조" pitchFamily="2" charset="-127"/>
              </a:rPr>
              <a:t>제주</a:t>
            </a:r>
            <a:r>
              <a:rPr lang="en-US" altLang="ko-KR" sz="1400" b="1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1400" b="1" dirty="0" smtClean="0">
                <a:latin typeface="휴먼명조" pitchFamily="2" charset="-127"/>
                <a:ea typeface="휴먼명조" pitchFamily="2" charset="-127"/>
              </a:rPr>
              <a:t>울산</a:t>
            </a:r>
            <a:r>
              <a:rPr lang="en-US" altLang="ko-KR" sz="1400" b="1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1400" b="1" dirty="0" smtClean="0">
                <a:latin typeface="휴먼명조" pitchFamily="2" charset="-127"/>
                <a:ea typeface="휴먼명조" pitchFamily="2" charset="-127"/>
              </a:rPr>
              <a:t>여수공항</a:t>
            </a:r>
            <a:endParaRPr lang="ko-KR" altLang="en-US" sz="1400" b="1" dirty="0"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07704" y="116632"/>
            <a:ext cx="5841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최근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년간 소음지역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보상실태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백만원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5536" y="394212"/>
            <a:ext cx="856895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견고딕" pitchFamily="18" charset="-127"/>
                <a:ea typeface="HY견고딕" pitchFamily="18" charset="-127"/>
              </a:rPr>
              <a:t>공항소음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견고딕" pitchFamily="18" charset="-127"/>
                <a:ea typeface="HY견고딕" pitchFamily="18" charset="-127"/>
              </a:rPr>
              <a:t>혈압 상승시켜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견고딕" pitchFamily="18" charset="-127"/>
                <a:ea typeface="HY견고딕" pitchFamily="18" charset="-127"/>
              </a:rPr>
              <a:t>(2008.02.14 13:48 </a:t>
            </a:r>
            <a:r>
              <a:rPr kumimoji="1" lang="en-US" altLang="ko-KR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파리</a:t>
            </a:r>
            <a:r>
              <a:rPr kumimoji="1" lang="en-US" altLang="ko-KR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런던 </a:t>
            </a:r>
            <a:r>
              <a:rPr kumimoji="1" lang="en-US" altLang="ko-KR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AFP.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로이터</a:t>
            </a:r>
            <a:r>
              <a:rPr kumimoji="1" lang="en-US" altLang="ko-KR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=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연합뉴스</a:t>
            </a:r>
            <a:r>
              <a:rPr kumimoji="1"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견고딕" pitchFamily="18" charset="-127"/>
                <a:ea typeface="HY견고딕" pitchFamily="18" charset="-127"/>
              </a:rPr>
              <a:t> 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밤중에 공항에서 비행기가 이착륙하는 소음이 잠자는 사람의 혈압을 상승시킨다는 연구결과가 나왔다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.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명조" pitchFamily="2" charset="-127"/>
              <a:ea typeface="휴먼명조" pitchFamily="2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 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명조" pitchFamily="2" charset="-127"/>
              <a:ea typeface="휴먼명조" pitchFamily="2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영국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글래스고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 대학 환경보건학교수인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라스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재럽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 박사는 영국의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히스로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 공항을 포함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유럽의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4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개 공항 부근에 사는 사람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140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명을 대상으로 자택에서의 수면 중 혈압을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15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분 간격으로 원격측정 한 결과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35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데시벨 이상의 소음 발생시 최고혈압인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수축기혈압이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 평균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6.2mmHg,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최저혈압인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이완기혈압이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7.4mmHg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올라가는 것으로 나타났다고 밝혔다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.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명조" pitchFamily="2" charset="-127"/>
              <a:ea typeface="휴먼명조" pitchFamily="2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 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명조" pitchFamily="2" charset="-127"/>
              <a:ea typeface="휴먼명조" pitchFamily="2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35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데시벨은 비행기가 사람 머리 위를 지나갈 때 나는 소음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복잡한 거리의 심한 자동차 소음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옆에서 자는 사람이 심하게 코를 고는 소리에 해당한다고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재럽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 박사는 말했다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.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명조" pitchFamily="2" charset="-127"/>
              <a:ea typeface="휴먼명조" pitchFamily="2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 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명조" pitchFamily="2" charset="-127"/>
              <a:ea typeface="휴먼명조" pitchFamily="2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혈압상승은 소리의 종류가 아니라 소리의 크기에 영향을 받는 것으로 나타났다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.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명조" pitchFamily="2" charset="-127"/>
              <a:ea typeface="휴먼명조" pitchFamily="2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 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명조" pitchFamily="2" charset="-127"/>
              <a:ea typeface="휴먼명조" pitchFamily="2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이 연구결과는 ’유럽 심장 저널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(European Heart Journal)’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최신호에 발표되었는데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재럽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 박사는 다음달 간행될 ’환경보건 전망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(Environmental Health Perspective)’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최신호에 실릴 또 다른 연구논문에서 비행기가 지나가는 길목에서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5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년이상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 거주한 사람은 조용한 지역에 사는 사람에 비해 만성고혈압이 나타날 위험이 높다고 밝히고 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휴먼명조" pitchFamily="2" charset="-127"/>
              </a:rPr>
              <a:t>.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9512" y="116632"/>
            <a:ext cx="8856984" cy="36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397758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683568" y="6093296"/>
            <a:ext cx="3600400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38671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항공기 소음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주변 주민의 소음조사참여 확대 필요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0968"/>
            <a:ext cx="43261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51520" y="980728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한국공항공사에서 직접 조사하여 발표한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인터넷과 </a:t>
            </a:r>
            <a:r>
              <a:rPr lang="ko-KR" altLang="en-US" dirty="0" err="1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스마트폰을</a:t>
            </a:r>
            <a:r>
              <a:rPr lang="ko-KR" altLang="en-US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 이용한 </a:t>
            </a:r>
            <a:r>
              <a:rPr lang="ko-KR" altLang="en-US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항공기 </a:t>
            </a:r>
            <a:r>
              <a:rPr lang="ko-KR" altLang="en-US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소음 민원 대응 </a:t>
            </a:r>
            <a:r>
              <a:rPr lang="ko-KR" altLang="en-US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발전방안</a:t>
            </a:r>
            <a:r>
              <a:rPr lang="en-US" altLang="ko-KR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에도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불구하고 현재 주민의 항공기소음 모니터링 시스템이 지지부진한 이유는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7544" y="980728"/>
            <a:ext cx="8280920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987824" y="27089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당시 발표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PPT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자료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424998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81412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모서리가 둥근 직사각형 4"/>
          <p:cNvSpPr/>
          <p:nvPr/>
        </p:nvSpPr>
        <p:spPr>
          <a:xfrm>
            <a:off x="0" y="2636912"/>
            <a:ext cx="5796136" cy="72008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603" y="1268760"/>
            <a:ext cx="3111892" cy="183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140968"/>
            <a:ext cx="30963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013176"/>
            <a:ext cx="3096344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11663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영국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에서 실시되고 있는 항공기 소음 주민 참여 어플리케이션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8864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공항공사의 </a:t>
            </a:r>
            <a:r>
              <a:rPr lang="ko-KR" altLang="en-US" sz="2800" b="1" dirty="0" err="1" smtClean="0">
                <a:latin typeface="HY헤드라인M" pitchFamily="18" charset="-127"/>
                <a:ea typeface="HY헤드라인M" pitchFamily="18" charset="-127"/>
              </a:rPr>
              <a:t>新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성장동력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구축사업이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골프장 건설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83568" y="112474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골프장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건설 예산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165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2011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218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반영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지역주민과의 갈등여부 질문에 공항공사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없음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으로 답변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환경단체 및 시민단체 골프장 철회 주장 여전히 거세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천연기념물 제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323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호 황조롱이도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2,011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마리 무단 포획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퇴치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95536" y="1052736"/>
            <a:ext cx="8280920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314096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공익성을 목적으로 하는 공공기관의 설립취지 살린 사업 추진 필요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67544" y="321297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93257744" descr="EMB0000132c63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4286370" cy="2952328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61" name="_x26139144" descr="EMB0000132c63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3717032"/>
            <a:ext cx="4235287" cy="2952328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971600" y="3717032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골프장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개발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사업조감도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07704" y="6237312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개발 </a:t>
            </a:r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</a:t>
            </a:r>
            <a:endParaRPr lang="ko-KR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372200" y="6237312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개발 </a:t>
            </a:r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후</a:t>
            </a:r>
            <a:endParaRPr lang="ko-KR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26416224" descr="EMB0000132c63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820472" cy="587727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23528" y="0"/>
            <a:ext cx="8496944" cy="858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년 중앙도시계획위원회에 관리계획 변경을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신청하며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공항공사가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제출한 자료에 따르면 천연기념물 제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323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호 황조롱이 포획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․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퇴치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107504" y="188640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79512" y="692696"/>
          <a:ext cx="8856985" cy="2365754"/>
        </p:xfrm>
        <a:graphic>
          <a:graphicData uri="http://schemas.openxmlformats.org/drawingml/2006/table">
            <a:tbl>
              <a:tblPr/>
              <a:tblGrid>
                <a:gridCol w="504056"/>
                <a:gridCol w="1512168"/>
                <a:gridCol w="5832648"/>
                <a:gridCol w="1008113"/>
              </a:tblGrid>
              <a:tr h="37213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 업 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1284" marR="11284" marT="11284" marB="1128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 요 내 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1284" marR="11284" marT="11284" marB="1128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‘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 예산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1284" marR="11284" marT="11284" marB="1128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2844">
                <a:tc rowSpan="2">
                  <a:txBody>
                    <a:bodyPr/>
                    <a:lstStyle/>
                    <a:p>
                      <a:pPr marL="52070" marR="381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김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52070" marR="381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포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284" marR="11284" marT="11284" marB="1128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marR="6731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김포공항 물류단지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52070" marR="6731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조성사업 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284" marR="11284" marT="11284" marB="1128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○ 화물청사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전면부지를 일반도심물류단지로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개발 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-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대상부지규모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최대 약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34,000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㎡ 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○ </a:t>
                      </a: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a typeface="휴먼명조"/>
                        </a:rPr>
                        <a:t>계속사업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(‘09~’11) :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총사업비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14,040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백만원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 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민간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660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억원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공사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140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억원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○ 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'10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년 사업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공항경찰대 이전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284" marR="11284" marT="11284" marB="1128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630 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284" marR="11284" marT="11284" marB="1128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9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070" marR="6731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골프장 </a:t>
                      </a:r>
                      <a:r>
                        <a:rPr lang="ko-KR" altLang="en-US" sz="1400" b="1" kern="0" spc="0" dirty="0" err="1">
                          <a:solidFill>
                            <a:srgbClr val="FF0000"/>
                          </a:solidFill>
                          <a:ea typeface="휴먼명조"/>
                        </a:rPr>
                        <a:t>지장물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 </a:t>
                      </a:r>
                      <a:endParaRPr lang="en-US" altLang="ko-KR" sz="1400" b="1" kern="0" spc="0" dirty="0" smtClean="0">
                        <a:solidFill>
                          <a:srgbClr val="FF0000"/>
                        </a:solidFill>
                        <a:ea typeface="휴먼명조"/>
                      </a:endParaRPr>
                    </a:p>
                    <a:p>
                      <a:pPr marL="52070" marR="6731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FF0000"/>
                          </a:solidFill>
                          <a:ea typeface="휴먼명조"/>
                        </a:rPr>
                        <a:t>이전 및 </a:t>
                      </a:r>
                      <a:endParaRPr lang="en-US" altLang="ko-KR" sz="1400" b="1" kern="0" spc="0" dirty="0" smtClean="0">
                        <a:solidFill>
                          <a:srgbClr val="FF0000"/>
                        </a:solidFill>
                        <a:ea typeface="휴먼명조"/>
                      </a:endParaRPr>
                    </a:p>
                    <a:p>
                      <a:pPr marL="52070" marR="6731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FF0000"/>
                          </a:solidFill>
                          <a:ea typeface="휴먼명조"/>
                        </a:rPr>
                        <a:t>부지확보 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사업</a:t>
                      </a:r>
                      <a:endParaRPr lang="ko-KR" altLang="en-US" sz="11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1284" marR="11284" marT="11284" marB="112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○ 김포공항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외곽토지를 골프장으로 개발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○ </a:t>
                      </a: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a typeface="휴먼명조"/>
                        </a:rPr>
                        <a:t>지장물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경호훈련장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이전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1270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대체시설물 실시설계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(5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억원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r>
                        <a:rPr lang="en-US" altLang="ko-KR" sz="1050" b="1" kern="0" spc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en-US" altLang="ko-KR" sz="1050" b="1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G/B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보전부담금 등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(120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억원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1270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시설공사 기본 및 실시설계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(10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억원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r>
                        <a:rPr lang="en-US" altLang="ko-KR" sz="1050" b="1" kern="0" spc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en-US" altLang="ko-KR" sz="1050" b="1" kern="0" spc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행정인허가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관련비용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(10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억원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1270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사유지 및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지장물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군관사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이전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(20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억원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284" marR="11284" marT="11284" marB="1128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FF0000"/>
                          </a:solidFill>
                          <a:latin typeface="휴먼명조"/>
                        </a:rPr>
                        <a:t>16,500</a:t>
                      </a:r>
                    </a:p>
                    <a:p>
                      <a:pPr marL="0" marR="381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chemeClr val="tx1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200" b="1" kern="0" spc="0" dirty="0" smtClean="0">
                          <a:solidFill>
                            <a:schemeClr val="tx1"/>
                          </a:solidFill>
                          <a:latin typeface="휴먼명조"/>
                        </a:rPr>
                        <a:t>단위</a:t>
                      </a:r>
                      <a:r>
                        <a:rPr lang="en-US" altLang="ko-KR" sz="1200" b="1" kern="0" spc="0" dirty="0" smtClean="0">
                          <a:solidFill>
                            <a:schemeClr val="tx1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kern="0" spc="0" dirty="0" err="1" smtClean="0">
                          <a:solidFill>
                            <a:schemeClr val="tx1"/>
                          </a:solidFill>
                          <a:latin typeface="휴먼명조"/>
                        </a:rPr>
                        <a:t>백만원</a:t>
                      </a:r>
                      <a:r>
                        <a:rPr lang="en-US" altLang="ko-KR" sz="1200" b="1" kern="0" spc="0" dirty="0" smtClean="0">
                          <a:solidFill>
                            <a:schemeClr val="tx1"/>
                          </a:solidFill>
                          <a:latin typeface="휴먼명조"/>
                        </a:rPr>
                        <a:t>)</a:t>
                      </a:r>
                      <a:endParaRPr lang="en-US" sz="1050" b="1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11284" marR="11284" marT="11284" marB="1128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79512" y="3789040"/>
          <a:ext cx="8784976" cy="2905930"/>
        </p:xfrm>
        <a:graphic>
          <a:graphicData uri="http://schemas.openxmlformats.org/drawingml/2006/table">
            <a:tbl>
              <a:tblPr/>
              <a:tblGrid>
                <a:gridCol w="576064"/>
                <a:gridCol w="1224136"/>
                <a:gridCol w="6048672"/>
                <a:gridCol w="936104"/>
              </a:tblGrid>
              <a:tr h="31691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 업 명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1205" marR="11205" marT="11205" marB="1120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 요 내 용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1205" marR="11205" marT="11205" marB="112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‘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12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년예산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1205" marR="11205" marT="11205" marB="112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71956">
                <a:tc rowSpan="3">
                  <a:txBody>
                    <a:bodyPr/>
                    <a:lstStyle/>
                    <a:p>
                      <a:pPr marL="52070" marR="381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본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52070" marR="381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사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205" marR="11205" marT="11205" marB="1120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TACAN 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안테나 개발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*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전술항법시설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205" marR="11205" marT="11205" marB="112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○ 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TACAN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안테나 연구개발을 통한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수익창출</a:t>
                      </a:r>
                      <a:r>
                        <a:rPr lang="ko-KR" altLang="en-US" sz="1050" b="1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안테나 총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식 개발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고정용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이동용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함정용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○ 사업기간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: ‘11-’12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년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○ </a:t>
                      </a: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a typeface="휴먼명조"/>
                        </a:rPr>
                        <a:t>총사업비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: 35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억원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(‘11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년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12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억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 ’12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년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23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억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205" marR="11205" marT="11205" marB="112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fontAlgn="base" latinLnBrk="0">
                        <a:lnSpc>
                          <a:spcPct val="1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1,200</a:t>
                      </a:r>
                      <a:endParaRPr lang="en-US" sz="105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1205" marR="11205" marT="11205" marB="112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개발장비 </a:t>
                      </a:r>
                      <a:endParaRPr lang="ko-KR" altLang="en-US" sz="1050" b="1" kern="0" spc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업그레이드</a:t>
                      </a:r>
                      <a:endParaRPr lang="ko-KR" altLang="en-US" sz="105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1205" marR="11205" marT="11205" marB="112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○ 초기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개발된 계기착륙시설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(ILS)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의 버전을 업그레이드하여 보다 안정적이고 경쟁력 있는 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a typeface="휴먼명조"/>
                      </a:endParaRPr>
                    </a:p>
                    <a:p>
                      <a:pPr marL="0" marR="0" indent="0" algn="l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   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장비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생산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 ILS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프로그램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·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송신기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·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제어기 및 모니터 업그레이드 각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식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205" marR="11205" marT="11205" marB="112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fontAlgn="base" latinLnBrk="0">
                        <a:lnSpc>
                          <a:spcPct val="1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900</a:t>
                      </a:r>
                    </a:p>
                  </a:txBody>
                  <a:tcPr marL="11205" marR="11205" marT="11205" marB="112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3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골프장 </a:t>
                      </a:r>
                      <a:r>
                        <a:rPr lang="ko-KR" altLang="en-US" sz="1400" b="1" kern="0" spc="0" dirty="0" err="1">
                          <a:solidFill>
                            <a:srgbClr val="FF0000"/>
                          </a:solidFill>
                          <a:ea typeface="휴먼명조"/>
                        </a:rPr>
                        <a:t>지장물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 </a:t>
                      </a:r>
                      <a:endParaRPr lang="ko-KR" altLang="en-US" sz="1100" b="1" kern="0" spc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이전 및 부지</a:t>
                      </a:r>
                      <a:endParaRPr lang="ko-KR" altLang="en-US" sz="1100" b="1" kern="0" spc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확보사업</a:t>
                      </a:r>
                      <a:endParaRPr lang="ko-KR" altLang="en-US" sz="11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1205" marR="11205" marT="11205" marB="11205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○ 대중골프장사업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추진 관련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골프장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예정부지내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 위치한 대통령 경호훈련장 이전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사유지 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a typeface="휴먼명조"/>
                      </a:endParaRPr>
                    </a:p>
                    <a:p>
                      <a:pPr marL="0" marR="0" indent="0" algn="just" fontAlgn="base" latinLnBrk="1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     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매입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군관사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 대체시설 마련을 통한 골프장 사업부지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확보</a:t>
                      </a:r>
                      <a:r>
                        <a:rPr lang="ko-KR" altLang="en-US" sz="1050" b="1" kern="0" spc="0" baseline="0" dirty="0" smtClean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endParaRPr lang="en-US" altLang="ko-KR" sz="1050" b="1" kern="0" spc="0" baseline="0" dirty="0" smtClean="0">
                        <a:solidFill>
                          <a:srgbClr val="000000"/>
                        </a:solidFill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-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경호훈련장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대체시설 신축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사유지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필지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(234.5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㎡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및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군관사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(5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동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10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세대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대체시설매입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1205" marR="11205" marT="11205" marB="112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fontAlgn="base" latinLnBrk="0">
                        <a:lnSpc>
                          <a:spcPct val="1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FF0000"/>
                          </a:solidFill>
                          <a:latin typeface="휴먼명조"/>
                        </a:rPr>
                        <a:t>21,880</a:t>
                      </a:r>
                    </a:p>
                    <a:p>
                      <a:pPr marL="0" marR="3810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휴먼명조"/>
                        </a:rPr>
                        <a:t>단위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100" b="1" kern="0" spc="0" dirty="0" err="1" smtClean="0">
                          <a:solidFill>
                            <a:schemeClr val="tx1"/>
                          </a:solidFill>
                          <a:latin typeface="휴먼명조"/>
                        </a:rPr>
                        <a:t>백만원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latin typeface="휴먼명조"/>
                        </a:rPr>
                        <a:t>)</a:t>
                      </a:r>
                      <a:endParaRPr lang="en-US" altLang="ko-KR" sz="1000" b="1" kern="0" spc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38100" indent="0" algn="ctr" fontAlgn="base" latinLnBrk="0">
                        <a:lnSpc>
                          <a:spcPct val="1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0" spc="0" dirty="0">
                        <a:solidFill>
                          <a:srgbClr val="FF0000"/>
                        </a:solidFill>
                        <a:latin typeface="휴먼명조"/>
                      </a:endParaRPr>
                    </a:p>
                  </a:txBody>
                  <a:tcPr marL="11205" marR="11205" marT="11205" marB="112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8864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년 사업 中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「성장동력 구축사업」에 포함되어 있는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골프장 사업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849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년 사업 中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「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신성장사업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강화 사업」에 포함되어 있는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골프장 사업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07704" y="188640"/>
            <a:ext cx="5572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한국공항공사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수익의 다양화 필요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11560" y="105273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공항공사의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매출액 매년 증가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매출액의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52%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는 임대수익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임대사업을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통해 공사 사업실적 올려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공항의 다른 사업은 어디에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95536" y="980728"/>
            <a:ext cx="8352928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43608" y="227687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임대수익의 비중 낮추고 수익창출의 다양화 통한 효율적 공항운영 필요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683568" y="234888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95536" y="3284984"/>
          <a:ext cx="8352928" cy="3343920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3343920">
                <a:tc>
                  <a:txBody>
                    <a:bodyPr/>
                    <a:lstStyle/>
                    <a:p>
                      <a:pPr marL="0" marR="0" indent="-254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제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9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조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(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사업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) </a:t>
                      </a:r>
                      <a:r>
                        <a:rPr lang="ko-KR" altLang="en-US" sz="1300" b="1" kern="0" spc="0" dirty="0" smtClean="0">
                          <a:solidFill>
                            <a:srgbClr val="FF0000"/>
                          </a:solidFill>
                          <a:ea typeface="휴먼고딕"/>
                        </a:rPr>
                        <a:t>① 공사는 다음 각 호의 사업을 한다</a:t>
                      </a:r>
                      <a:r>
                        <a:rPr lang="en-US" altLang="ko-KR" sz="1300" b="1" kern="0" spc="0" dirty="0" smtClean="0">
                          <a:solidFill>
                            <a:srgbClr val="FF0000"/>
                          </a:solidFill>
                          <a:latin typeface="휴먼고딕"/>
                        </a:rPr>
                        <a:t>.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 </a:t>
                      </a:r>
                      <a:endParaRPr lang="ko-KR" altLang="en-US" sz="10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-254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1. 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공항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(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인천국제공항은 제외한다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. 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이하 같다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)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의 관리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·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운영 및 이에 필요한 주변지역의 개발사업</a:t>
                      </a:r>
                      <a:endParaRPr lang="ko-KR" altLang="en-US" sz="10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-254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2. 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「항공법」 제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2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조제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8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호에 따른 공항시설의 관리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·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운영사업</a:t>
                      </a:r>
                      <a:endParaRPr lang="ko-KR" altLang="en-US" sz="10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-254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3. 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「항공법」 제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2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조제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10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호에 따른 공항개발사업 중 항공기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, 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여객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·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화물처리시설 및 공항 운영에 필요한 시설 등을 신설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·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증설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·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개량하는 사업으로서 대통령령으로 정하는 사업</a:t>
                      </a:r>
                      <a:endParaRPr lang="ko-KR" altLang="en-US" sz="10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-254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4. 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항공교통과 육상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·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해상교통을 연계하기 위한 터미널 등 복합 교통시설의 설치 및 운영 사업</a:t>
                      </a:r>
                      <a:endParaRPr lang="ko-KR" altLang="en-US" sz="10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-254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5. 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제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호부터 제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4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호까지의 사업에 관한 조사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·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연구 및 기술개발사업</a:t>
                      </a:r>
                      <a:endParaRPr lang="ko-KR" altLang="en-US" sz="10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-254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6. 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제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5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호의 사업과 관련하여 개발된 장비의 제작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·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판매 및 수출</a:t>
                      </a:r>
                      <a:endParaRPr lang="ko-KR" altLang="en-US" sz="10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-254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-3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7. </a:t>
                      </a:r>
                      <a:r>
                        <a:rPr lang="ko-KR" altLang="en-US" sz="1300" b="1" kern="0" spc="-3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제</a:t>
                      </a:r>
                      <a:r>
                        <a:rPr lang="en-US" altLang="ko-KR" sz="1300" b="1" kern="0" spc="-3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  <a:r>
                        <a:rPr lang="ko-KR" altLang="en-US" sz="1300" b="1" kern="0" spc="-3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호부터 제</a:t>
                      </a:r>
                      <a:r>
                        <a:rPr lang="en-US" altLang="ko-KR" sz="1300" b="1" kern="0" spc="-3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5</a:t>
                      </a:r>
                      <a:r>
                        <a:rPr lang="ko-KR" altLang="en-US" sz="1300" b="1" kern="0" spc="-3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호까지의 사업에 딸린 사업으로서 대통령령으로 정하는 사업</a:t>
                      </a:r>
                      <a:endParaRPr lang="ko-KR" altLang="en-US" sz="10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-254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8. 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「공항소음 방지 및 소음대책지역 지원에 관한 법률」에 따른 공항소음대책사업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, 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주민지원사업 및 그 밖에 대통령령으로 정하는 사업</a:t>
                      </a:r>
                      <a:endParaRPr lang="ko-KR" altLang="en-US" sz="10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-254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9. 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공항의 건설 및 관리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·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운영과 관련하여 국가 또는 지방자치단체가 위탁하는 사업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3325" marR="63325" marT="17508" marB="175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179512" y="2924944"/>
            <a:ext cx="4084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「한국공항공사법」상 사업의 다각화 필요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88640"/>
            <a:ext cx="8174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latinLnBrk="1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지방공항 수익 창출 점검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en-US" altLang="ko-KR" sz="24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4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지방공항 </a:t>
            </a:r>
            <a:r>
              <a:rPr lang="ko-KR" altLang="en-US" sz="24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누적적자 해결방안</a:t>
            </a:r>
            <a:endParaRPr lang="ko-KR" altLang="en-US" sz="2400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528" y="105273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수익성보다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국토균형발전과 지역주민 항공교통편의 제공 등 공익적 측면 강해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일부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공항을 제외하고 배후지의 인구 및 관광인프라 부족으로 수요창출 한계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51520" y="980728"/>
            <a:ext cx="864096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83568" y="558924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공항 운영경비 절감 노력 및 항공수요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확충 위한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ko-KR" altLang="en-US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공항별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특화전략 추진 필요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51520" y="2996952"/>
          <a:ext cx="8712967" cy="2304257"/>
        </p:xfrm>
        <a:graphic>
          <a:graphicData uri="http://schemas.openxmlformats.org/drawingml/2006/table">
            <a:tbl>
              <a:tblPr/>
              <a:tblGrid>
                <a:gridCol w="1800200"/>
                <a:gridCol w="1080120"/>
                <a:gridCol w="1152128"/>
                <a:gridCol w="1152128"/>
                <a:gridCol w="1224136"/>
                <a:gridCol w="1080120"/>
                <a:gridCol w="1224135"/>
              </a:tblGrid>
              <a:tr h="5305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‘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07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‘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08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‘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09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1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‘</a:t>
                      </a:r>
                      <a:r>
                        <a:rPr lang="en-US" altLang="ko-KR" sz="1600" kern="0" spc="-1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1600" kern="0" spc="-1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1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‘</a:t>
                      </a:r>
                      <a:r>
                        <a:rPr lang="en-US" altLang="ko-KR" sz="1600" kern="0" spc="-1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lang="ko-KR" altLang="en-US" sz="1600" kern="0" spc="-1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1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‘</a:t>
                      </a:r>
                      <a:r>
                        <a:rPr lang="en-US" altLang="ko-KR" sz="1600" kern="0" spc="-1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12</a:t>
                      </a:r>
                      <a:r>
                        <a:rPr lang="ko-KR" altLang="en-US" sz="1600" kern="0" spc="-15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r>
                        <a:rPr lang="en-US" altLang="ko-KR" sz="1600" kern="0" spc="-15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600" kern="0" spc="-15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600" kern="0" spc="-15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김포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김해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제주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1,299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1,470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1,542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1,794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2,367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2,823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11</a:t>
                      </a: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개 공항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377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513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480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506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560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592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합 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922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957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1,062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1,288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1,807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2,231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79512" y="2492896"/>
            <a:ext cx="3409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[ 14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개 공항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경영성과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1547664" y="573325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31640" y="260648"/>
            <a:ext cx="67393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항공수요 확충을 위한 </a:t>
            </a:r>
            <a:r>
              <a:rPr lang="ko-KR" altLang="en-US" sz="26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공항별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특화전략 추진</a:t>
            </a:r>
            <a:endParaRPr lang="ko-KR" altLang="en-US" sz="2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79511" y="1124744"/>
          <a:ext cx="8856986" cy="4736745"/>
        </p:xfrm>
        <a:graphic>
          <a:graphicData uri="http://schemas.openxmlformats.org/drawingml/2006/table">
            <a:tbl>
              <a:tblPr/>
              <a:tblGrid>
                <a:gridCol w="2511139"/>
                <a:gridCol w="2087595"/>
                <a:gridCol w="4258252"/>
              </a:tblGrid>
              <a:tr h="504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전략방향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주요 추진방안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138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KTX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영향권 공항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울산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포항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여수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공익성 강화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-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지속적 노선공급 및 항공수요 회복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-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경제파급효과 및 공익가치 홍보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8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수요취약공항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대구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청주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무안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양양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관주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군산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사천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원주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공익성 강화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운영효율성 제고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-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부정기 국제노선 및 틈새시장 개발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-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기능조정방안 검토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-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경제파급효과 및 공익가치 홍보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95536" y="188640"/>
            <a:ext cx="84321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latinLnBrk="1"/>
            <a:r>
              <a:rPr lang="ko-KR" altLang="en-US" sz="2100" dirty="0" smtClean="0">
                <a:latin typeface="HY헤드라인M" pitchFamily="18" charset="-127"/>
                <a:ea typeface="HY헤드라인M" pitchFamily="18" charset="-127"/>
              </a:rPr>
              <a:t>지방공항 수익 창출 점검 </a:t>
            </a:r>
            <a:r>
              <a:rPr lang="en-US" altLang="ko-KR" sz="2100" dirty="0" smtClean="0"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en-US" altLang="ko-KR" sz="21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100" dirty="0" err="1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고속철</a:t>
            </a:r>
            <a:r>
              <a:rPr lang="ko-KR" altLang="en-US" sz="21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개통이전과 이후 수익감소 현황</a:t>
            </a:r>
            <a:endParaRPr lang="ko-KR" altLang="en-US" sz="2100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98072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고속철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개통 이후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운항은 연평균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5.5%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감소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여객 연평균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8.3%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감소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운항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및 여객에 직접적 영향 받는 시설사용료와 국내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여객공항이용료 감소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573325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en-US" altLang="ko-KR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노선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개설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항공사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및 </a:t>
            </a:r>
            <a:r>
              <a:rPr lang="en-US" altLang="ko-KR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여행사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재정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지원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algn="ctr" fontAlgn="base" latinLnBrk="1">
              <a:lnSpc>
                <a:spcPct val="150000"/>
              </a:lnSpc>
            </a:pPr>
            <a:r>
              <a:rPr lang="en-US" altLang="ko-KR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공항접근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교통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개선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노력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필요</a:t>
            </a:r>
            <a:endParaRPr lang="en-US" altLang="ko-KR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51520" y="908720"/>
            <a:ext cx="8640960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79512" y="2708920"/>
          <a:ext cx="8712965" cy="2837688"/>
        </p:xfrm>
        <a:graphic>
          <a:graphicData uri="http://schemas.openxmlformats.org/drawingml/2006/table">
            <a:tbl>
              <a:tblPr/>
              <a:tblGrid>
                <a:gridCol w="1408755"/>
                <a:gridCol w="1460842"/>
                <a:gridCol w="1460842"/>
                <a:gridCol w="1460842"/>
                <a:gridCol w="1460842"/>
                <a:gridCol w="1460842"/>
              </a:tblGrid>
              <a:tr h="4157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연평균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감소율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57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항공수익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16,227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13,917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14.2%)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16,032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(15.2%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↑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15,880</a:t>
                      </a:r>
                      <a:endParaRPr lang="en-US" sz="1200" b="1" kern="0" spc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en-US" sz="18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0.9%)</a:t>
                      </a:r>
                      <a:endParaRPr lang="en-US" sz="12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0.72%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비항공수익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19,454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17,296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11.1%)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17,678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(2.2%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↑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16,413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7.2%)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5.51%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합 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35,681</a:t>
                      </a:r>
                      <a:endParaRPr lang="en-US" sz="12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31,213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12.5%)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33,710</a:t>
                      </a:r>
                      <a:endParaRPr lang="en-US" sz="1200" b="1" kern="0" spc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(8.0%</a:t>
                      </a:r>
                      <a:r>
                        <a:rPr lang="en-US" sz="1800" b="1" kern="0" spc="0">
                          <a:solidFill>
                            <a:srgbClr val="000000"/>
                          </a:solidFill>
                          <a:ea typeface="휴먼명조"/>
                        </a:rPr>
                        <a:t>↑</a:t>
                      </a: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en-US" sz="12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32,293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4.2%)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△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3.27%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107504" y="2348880"/>
            <a:ext cx="39998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[ 11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개 지방공항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수익현황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백만원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763688" y="594928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43608" y="188640"/>
            <a:ext cx="7096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 latinLnBrk="1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지방공항 수익 창출 점검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lvl="0" algn="ctr" fontAlgn="base" latinLnBrk="1"/>
            <a:r>
              <a:rPr lang="en-US" altLang="ko-KR" sz="24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평창동계올림픽에 대비한 양양공항 활성화 방안</a:t>
            </a:r>
            <a:endParaRPr lang="ko-KR" altLang="en-US" sz="2400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5536" y="141277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평창 동계올림픽 유치로 양양공항에 대한 활성화 방안 모색 필요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현재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국제선의 경우 정기노선 없이 관광객 모집통한 전세기 운항 등으로 이용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23528" y="1340768"/>
            <a:ext cx="8496944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547664" y="616530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국제선 관광객 운송 활성화를 위한 집중지원 필요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26217824" descr="EMB0000132c63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6501161" cy="3528392"/>
          </a:xfrm>
          <a:prstGeom prst="rect">
            <a:avLst/>
          </a:prstGeom>
          <a:noFill/>
        </p:spPr>
      </p:pic>
      <p:sp>
        <p:nvSpPr>
          <p:cNvPr id="8" name="오른쪽 화살표 7"/>
          <p:cNvSpPr/>
          <p:nvPr/>
        </p:nvSpPr>
        <p:spPr>
          <a:xfrm>
            <a:off x="1043608" y="623731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207</TotalTime>
  <Words>1427</Words>
  <Application>Microsoft Office PowerPoint</Application>
  <PresentationFormat>화면 슬라이드 쇼(4:3)</PresentationFormat>
  <Paragraphs>367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19" baseType="lpstr">
      <vt:lpstr>GreenWave_BusPresentation</vt:lpstr>
      <vt:lpstr>Custom Design</vt:lpstr>
      <vt:lpstr>2012년도 한국공항공사 국정감사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keywords/>
  <cp:lastModifiedBy>USER</cp:lastModifiedBy>
  <cp:revision>33</cp:revision>
  <dcterms:created xsi:type="dcterms:W3CDTF">2012-07-05T05:30:17Z</dcterms:created>
  <dcterms:modified xsi:type="dcterms:W3CDTF">2012-10-14T14:48:12Z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