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handoutMasterIdLst>
    <p:handoutMasterId r:id="rId20"/>
  </p:handoutMasterIdLst>
  <p:sldIdLst>
    <p:sldId id="257" r:id="rId4"/>
    <p:sldId id="258" r:id="rId5"/>
    <p:sldId id="263" r:id="rId6"/>
    <p:sldId id="266" r:id="rId7"/>
    <p:sldId id="268" r:id="rId8"/>
    <p:sldId id="259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F9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103" d="100"/>
          <a:sy n="103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_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____1.xlsx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800" spc="-150" dirty="0" err="1">
                <a:solidFill>
                  <a:schemeClr val="accent4">
                    <a:lumMod val="75000"/>
                  </a:schemeClr>
                </a:solidFill>
                <a:ea typeface="HY동녘M" pitchFamily="18" charset="-127"/>
              </a:rPr>
              <a:t>국토해양부</a:t>
            </a:r>
            <a:r>
              <a:rPr lang="ko-KR" altLang="en-US" sz="4800" spc="-150" dirty="0">
                <a:solidFill>
                  <a:schemeClr val="tx1"/>
                </a:solidFill>
                <a:ea typeface="HY동녘M" pitchFamily="18" charset="-127"/>
              </a:rPr>
              <a:t> 국정감사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2276872"/>
            <a:ext cx="727233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국토의 체계적인 개발과 보존 點檢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세계로 나아가는 교통물류 </a:t>
            </a:r>
            <a:r>
              <a:rPr lang="ko-KR" altLang="en-US" sz="3600" b="1" kern="0" dirty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  <a:t/>
            </a:r>
            <a:b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</a:b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안개로 인한 교통사고 현황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457199" y="892093"/>
            <a:ext cx="4040188" cy="656390"/>
          </a:xfrm>
        </p:spPr>
        <p:txBody>
          <a:bodyPr>
            <a:normAutofit/>
          </a:bodyPr>
          <a:lstStyle/>
          <a:p>
            <a:pPr algn="ctr"/>
            <a:r>
              <a:rPr lang="en-US" altLang="ko-KR" sz="2200" dirty="0" smtClean="0"/>
              <a:t>06.10.04 </a:t>
            </a:r>
            <a:r>
              <a:rPr lang="ko-KR" altLang="en-US" sz="2200" dirty="0" smtClean="0"/>
              <a:t>서해대교 추돌사고</a:t>
            </a:r>
            <a:endParaRPr lang="ko-KR" altLang="en-US" sz="220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3"/>
          </p:nvPr>
        </p:nvSpPr>
        <p:spPr>
          <a:xfrm>
            <a:off x="4355976" y="908720"/>
            <a:ext cx="4788024" cy="639763"/>
          </a:xfrm>
        </p:spPr>
        <p:txBody>
          <a:bodyPr>
            <a:normAutofit fontScale="92500"/>
          </a:bodyPr>
          <a:lstStyle/>
          <a:p>
            <a:pPr algn="ctr"/>
            <a:r>
              <a:rPr lang="en-US" altLang="ko-KR" dirty="0" smtClean="0"/>
              <a:t>11.12.24</a:t>
            </a:r>
            <a:r>
              <a:rPr lang="ko-KR" altLang="en-US" dirty="0" smtClean="0"/>
              <a:t>천안</a:t>
            </a:r>
            <a:r>
              <a:rPr lang="en-US" altLang="ko-KR" dirty="0" smtClean="0"/>
              <a:t>-</a:t>
            </a:r>
            <a:r>
              <a:rPr lang="ko-KR" altLang="en-US" dirty="0" smtClean="0"/>
              <a:t>논산고속도로 추돌사고</a:t>
            </a:r>
            <a:endParaRPr lang="ko-KR" altLang="en-US" dirty="0"/>
          </a:p>
        </p:txBody>
      </p:sp>
      <p:pic>
        <p:nvPicPr>
          <p:cNvPr id="11" name="내용 개체 틀 9" descr="서해대교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029" y="1556793"/>
            <a:ext cx="4040188" cy="2808312"/>
          </a:xfrm>
          <a:prstGeom prst="rect">
            <a:avLst/>
          </a:prstGeom>
        </p:spPr>
      </p:pic>
      <p:pic>
        <p:nvPicPr>
          <p:cNvPr id="12" name="내용 개체 틀 8" descr="천안-논산 90중 추돌사고.jpg"/>
          <p:cNvPicPr>
            <a:picLocks noChangeAspect="1"/>
          </p:cNvPicPr>
          <p:nvPr/>
        </p:nvPicPr>
        <p:blipFill>
          <a:blip r:embed="rId3" cstate="print"/>
          <a:srcRect t="10150"/>
          <a:stretch>
            <a:fillRect/>
          </a:stretch>
        </p:blipFill>
        <p:spPr>
          <a:xfrm>
            <a:off x="4644008" y="1556792"/>
            <a:ext cx="4176464" cy="2808312"/>
          </a:xfrm>
          <a:prstGeom prst="rect">
            <a:avLst/>
          </a:prstGeom>
        </p:spPr>
      </p:pic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467544" y="4437112"/>
          <a:ext cx="4032448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사망자</a:t>
                      </a:r>
                      <a:r>
                        <a:rPr lang="en-US" altLang="ko-KR" sz="2400" dirty="0" smtClean="0"/>
                        <a:t>: 11</a:t>
                      </a:r>
                      <a:r>
                        <a:rPr lang="ko-KR" altLang="en-US" sz="2400" dirty="0" smtClean="0"/>
                        <a:t>명</a:t>
                      </a:r>
                      <a:endParaRPr lang="ko-KR" altLang="en-US" sz="2400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부상자</a:t>
                      </a:r>
                      <a:r>
                        <a:rPr lang="en-US" altLang="ko-KR" sz="2400" dirty="0" smtClean="0"/>
                        <a:t>: 50</a:t>
                      </a:r>
                      <a:r>
                        <a:rPr lang="ko-KR" altLang="en-US" sz="2400" dirty="0" smtClean="0"/>
                        <a:t>명</a:t>
                      </a:r>
                      <a:endParaRPr lang="ko-KR" altLang="en-US" sz="2400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추돌횟수</a:t>
                      </a:r>
                      <a:r>
                        <a:rPr lang="en-US" altLang="ko-KR" sz="2400" dirty="0" smtClean="0"/>
                        <a:t>: 29</a:t>
                      </a:r>
                      <a:r>
                        <a:rPr lang="ko-KR" altLang="en-US" sz="2400" dirty="0" smtClean="0"/>
                        <a:t>중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4644008" y="4437112"/>
          <a:ext cx="4176464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사망자</a:t>
                      </a:r>
                      <a:r>
                        <a:rPr lang="en-US" altLang="ko-KR" sz="2400" dirty="0" smtClean="0"/>
                        <a:t>: </a:t>
                      </a:r>
                      <a:r>
                        <a:rPr lang="en-US" altLang="ko-KR" sz="2400" baseline="0" dirty="0" smtClean="0"/>
                        <a:t> </a:t>
                      </a:r>
                      <a:r>
                        <a:rPr lang="ko-KR" altLang="en-US" sz="2400" baseline="0" dirty="0" smtClean="0"/>
                        <a:t>없음</a:t>
                      </a:r>
                      <a:endParaRPr lang="ko-KR" altLang="en-US" sz="2400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부상자</a:t>
                      </a:r>
                      <a:r>
                        <a:rPr lang="en-US" altLang="ko-KR" sz="2400" dirty="0" smtClean="0"/>
                        <a:t>: 30</a:t>
                      </a:r>
                      <a:r>
                        <a:rPr lang="ko-KR" altLang="en-US" sz="2400" dirty="0" smtClean="0"/>
                        <a:t>여명</a:t>
                      </a:r>
                      <a:endParaRPr lang="ko-KR" altLang="en-US" sz="2400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추돌횟수</a:t>
                      </a:r>
                      <a:r>
                        <a:rPr lang="en-US" altLang="ko-KR" sz="2400" dirty="0" smtClean="0"/>
                        <a:t>: 90</a:t>
                      </a:r>
                      <a:r>
                        <a:rPr lang="ko-KR" altLang="en-US" sz="2400" dirty="0" smtClean="0"/>
                        <a:t>중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싱가폴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오토바이 번호판 사례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내용 개체 틀 8" descr="싱가폴 오토바이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32740"/>
            <a:ext cx="5760640" cy="4660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디젤기관차 보유추세</a:t>
            </a: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536" y="1412776"/>
          <a:ext cx="8529834" cy="4294534"/>
        </p:xfrm>
        <a:graphic>
          <a:graphicData uri="http://schemas.openxmlformats.org/presentationml/2006/ole">
            <p:oleObj spid="_x0000_s2050" name="워크시트" r:id="rId3" imgW="5486400" imgH="276225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운송사와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화물노동자 수입비교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46623" y="1916832"/>
          <a:ext cx="7920880" cy="3024336"/>
        </p:xfrm>
        <a:graphic>
          <a:graphicData uri="http://schemas.openxmlformats.org/drawingml/2006/table">
            <a:tbl>
              <a:tblPr/>
              <a:tblGrid>
                <a:gridCol w="1872208"/>
                <a:gridCol w="1296143"/>
                <a:gridCol w="1232139"/>
                <a:gridCol w="1246805"/>
                <a:gridCol w="1246805"/>
                <a:gridCol w="1026780"/>
              </a:tblGrid>
              <a:tr h="630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구 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2008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2009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2010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2011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</a:rPr>
                        <a:t>증가율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196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일반화물차주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휴먼고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총수입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103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90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99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103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0.2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휴먼고딕"/>
                        </a:rPr>
                        <a:t>대형운송사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휴먼고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매출 합계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2,601,800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2,642,604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3,105,514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3,435,122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32.0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513" marR="64513" marT="17836" marB="178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68144" y="148478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(</a:t>
            </a:r>
            <a:r>
              <a:rPr lang="ko-KR" altLang="en-US" dirty="0" smtClean="0"/>
              <a:t>단위 </a:t>
            </a:r>
            <a:r>
              <a:rPr lang="en-US" altLang="ko-KR" dirty="0" smtClean="0"/>
              <a:t>: </a:t>
            </a:r>
            <a:r>
              <a:rPr lang="en-US" altLang="ko-KR" dirty="0" smtClean="0"/>
              <a:t> </a:t>
            </a:r>
            <a:r>
              <a:rPr lang="ko-KR" altLang="en-US" dirty="0" smtClean="0"/>
              <a:t>백 만원</a:t>
            </a:r>
            <a:r>
              <a:rPr lang="en-US" altLang="ko-KR" dirty="0" smtClean="0"/>
              <a:t>, %)</a:t>
            </a:r>
            <a:endParaRPr lang="ko-KR" altLang="en-US" dirty="0" smtClean="0"/>
          </a:p>
          <a:p>
            <a:pPr algn="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택배 물동량 분석</a:t>
            </a: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95538" y="1772816"/>
          <a:ext cx="8352927" cy="1224136"/>
        </p:xfrm>
        <a:graphic>
          <a:graphicData uri="http://schemas.openxmlformats.org/drawingml/2006/table">
            <a:tbl>
              <a:tblPr/>
              <a:tblGrid>
                <a:gridCol w="1733773"/>
                <a:gridCol w="1086598"/>
                <a:gridCol w="1086598"/>
                <a:gridCol w="1086598"/>
                <a:gridCol w="1086598"/>
                <a:gridCol w="1136381"/>
                <a:gridCol w="1136381"/>
              </a:tblGrid>
              <a:tr h="575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구 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‘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06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‘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07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년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‘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08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년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‘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09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년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‘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10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년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‘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11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년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648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</a:rPr>
                        <a:t>물량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휴먼고딕"/>
                        </a:rPr>
                        <a:t>(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</a:rPr>
                        <a:t>만 개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latin typeface="휴먼고딕"/>
                        </a:rPr>
                        <a:t>)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65,799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79,951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93,435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107,966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119,818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129,906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택배 화물차주의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영업용 번호판 프리미엄 인지 금액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24128" y="17728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(</a:t>
            </a:r>
            <a:r>
              <a:rPr lang="ko-KR" altLang="en-US" dirty="0" smtClean="0"/>
              <a:t>단위</a:t>
            </a:r>
            <a:r>
              <a:rPr lang="en-US" altLang="ko-KR" dirty="0" smtClean="0"/>
              <a:t>:  </a:t>
            </a:r>
            <a:r>
              <a:rPr lang="ko-KR" altLang="en-US" dirty="0" smtClean="0"/>
              <a:t>만원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11560" y="2132856"/>
          <a:ext cx="7680176" cy="189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168"/>
                <a:gridCol w="1097168"/>
                <a:gridCol w="1097168"/>
                <a:gridCol w="1097168"/>
                <a:gridCol w="1097168"/>
                <a:gridCol w="1097168"/>
                <a:gridCol w="1097168"/>
              </a:tblGrid>
              <a:tr h="946904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년도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2007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2008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2009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2010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2011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2012</a:t>
                      </a:r>
                      <a:endParaRPr lang="ko-KR" altLang="en-US" sz="2000" dirty="0"/>
                    </a:p>
                  </a:txBody>
                  <a:tcPr/>
                </a:tc>
              </a:tr>
              <a:tr h="946904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평균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461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506.25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510.25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662.75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838.75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948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철도 항만에 대한 내진 확보 비율 낮아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0" y="2708920"/>
          <a:ext cx="8784978" cy="2160240"/>
        </p:xfrm>
        <a:graphic>
          <a:graphicData uri="http://schemas.openxmlformats.org/drawingml/2006/table">
            <a:tbl>
              <a:tblPr/>
              <a:tblGrid>
                <a:gridCol w="1099244"/>
                <a:gridCol w="1097962"/>
                <a:gridCol w="1097962"/>
                <a:gridCol w="1097962"/>
                <a:gridCol w="1097962"/>
                <a:gridCol w="1097962"/>
                <a:gridCol w="1097962"/>
                <a:gridCol w="1097962"/>
              </a:tblGrid>
              <a:tr h="69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구분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총계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댐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</a:rPr>
                        <a:t>수문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도로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</a:rPr>
                        <a:t>공항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</a:rPr>
                        <a:t>철도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000000"/>
                          </a:solidFill>
                          <a:latin typeface="휴먼고딕"/>
                        </a:rPr>
                        <a:t>항만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468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휴먼고딕"/>
                        </a:rPr>
                        <a:t>내진비율</a:t>
                      </a:r>
                      <a:r>
                        <a:rPr lang="ko-KR" altLang="en-US" sz="1800" b="1" baseline="30000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*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(%)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85.1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100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100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98.9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휴먼고딕"/>
                          <a:ea typeface="휴먼고딕"/>
                        </a:rPr>
                        <a:t>91.7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45.2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휴먼고딕"/>
                          <a:ea typeface="휴먼고딕"/>
                        </a:rPr>
                        <a:t>35.3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2132856"/>
            <a:ext cx="8352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*</a:t>
            </a:r>
            <a:r>
              <a:rPr lang="ko-KR" altLang="en-US" sz="2000" b="1" dirty="0" smtClean="0"/>
              <a:t>댐은 </a:t>
            </a:r>
            <a:r>
              <a:rPr lang="en-US" altLang="ko-KR" sz="2000" b="1" dirty="0" smtClean="0"/>
              <a:t>'75</a:t>
            </a:r>
            <a:r>
              <a:rPr lang="ko-KR" altLang="en-US" sz="2000" b="1" dirty="0" smtClean="0"/>
              <a:t>년 내진설계가 도입된 반면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철도</a:t>
            </a:r>
            <a:r>
              <a:rPr lang="en-US" altLang="ko-KR" sz="2000" b="1" dirty="0" smtClean="0"/>
              <a:t>․</a:t>
            </a:r>
            <a:r>
              <a:rPr lang="ko-KR" altLang="en-US" sz="2000" b="1" dirty="0" smtClean="0"/>
              <a:t>항만은 각각 </a:t>
            </a:r>
            <a:r>
              <a:rPr lang="en-US" altLang="ko-KR" sz="2000" b="1" dirty="0" smtClean="0"/>
              <a:t>'99․'00</a:t>
            </a:r>
            <a:r>
              <a:rPr lang="ko-KR" altLang="en-US" sz="2000" b="1" dirty="0" smtClean="0"/>
              <a:t>년에 도입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362480"/>
          </a:xfrm>
        </p:spPr>
        <p:txBody>
          <a:bodyPr>
            <a:normAutofit/>
          </a:bodyPr>
          <a:lstStyle/>
          <a:p>
            <a:pPr algn="ctr"/>
            <a:r>
              <a:rPr lang="ko-KR" altLang="en-US" sz="3400" dirty="0" smtClean="0">
                <a:latin typeface="HY헤드라인M" pitchFamily="18" charset="-127"/>
                <a:ea typeface="HY헤드라인M" pitchFamily="18" charset="-127"/>
              </a:rPr>
              <a:t>민자 고속도로의 예측수요 대비 실제 교통비율</a:t>
            </a:r>
            <a:endParaRPr lang="ko-KR" altLang="en-US" sz="34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5" name="내용 개체 틀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8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25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2009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2011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</a:tr>
              <a:tr h="425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용인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서울 고속도로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52.3%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79.3%</a:t>
                      </a:r>
                      <a:endParaRPr lang="ko-KR" altLang="en-US" dirty="0"/>
                    </a:p>
                  </a:txBody>
                  <a:tcPr/>
                </a:tc>
              </a:tr>
              <a:tr h="425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인천대교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72.1%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67.8%</a:t>
                      </a:r>
                      <a:endParaRPr lang="ko-KR" altLang="en-US" dirty="0"/>
                    </a:p>
                  </a:txBody>
                  <a:tcPr/>
                </a:tc>
              </a:tr>
              <a:tr h="425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인천공항 고속도로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42.5%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54.0%</a:t>
                      </a:r>
                      <a:endParaRPr lang="ko-KR" altLang="en-US" dirty="0"/>
                    </a:p>
                  </a:txBody>
                  <a:tcPr/>
                </a:tc>
              </a:tr>
              <a:tr h="425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천안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논산 고속도로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57.4%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61.2%</a:t>
                      </a:r>
                      <a:endParaRPr lang="ko-KR" altLang="en-US" dirty="0"/>
                    </a:p>
                  </a:txBody>
                  <a:tcPr/>
                </a:tc>
              </a:tr>
              <a:tr h="425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대구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부산 고속도로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55.1%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55.2%</a:t>
                      </a:r>
                      <a:endParaRPr lang="ko-KR" altLang="en-US" dirty="0"/>
                    </a:p>
                  </a:txBody>
                  <a:tcPr/>
                </a:tc>
              </a:tr>
              <a:tr h="425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부산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울산 고속도로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52.2%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48.9%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3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연도별 최소운영수입보장 지급현황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577" y="1844824"/>
          <a:ext cx="7846388" cy="3600400"/>
        </p:xfrm>
        <a:graphic>
          <a:graphicData uri="http://schemas.openxmlformats.org/presentationml/2006/ole">
            <p:oleObj spid="_x0000_s1026" name="워크시트" r:id="rId5" imgW="6019800" imgH="2762250" progId="Excel.Sheet.12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60232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단위</a:t>
            </a:r>
            <a:r>
              <a:rPr lang="en-US" altLang="ko-KR" dirty="0" smtClean="0">
                <a:latin typeface="+mj-ea"/>
                <a:ea typeface="+mj-ea"/>
              </a:rPr>
              <a:t>:  </a:t>
            </a:r>
            <a:r>
              <a:rPr lang="ko-KR" altLang="en-US" dirty="0" err="1" smtClean="0">
                <a:latin typeface="+mj-ea"/>
                <a:ea typeface="+mj-ea"/>
              </a:rPr>
              <a:t>억원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서해안 고속도로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내용 개체 틀 3" descr="위치도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59006"/>
            <a:ext cx="5976663" cy="5271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도시미관을 해치는 이정표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입간판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충북 청원군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(2012.8)</a:t>
            </a:r>
            <a:endParaRPr lang="ko-KR" altLang="en-US" dirty="0"/>
          </a:p>
        </p:txBody>
      </p:sp>
      <p:pic>
        <p:nvPicPr>
          <p:cNvPr id="5" name="내용 개체 틀 4" descr="충북청원군1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816423" cy="3672408"/>
          </a:xfrm>
        </p:spPr>
      </p:pic>
      <p:pic>
        <p:nvPicPr>
          <p:cNvPr id="6" name="내용 개체 틀 5" descr="충북청원군2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9888" y="1772816"/>
            <a:ext cx="3828616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통합지주를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활용한 서울시 정비사례</a:t>
            </a:r>
            <a:b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</a:b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" name="내용 개체 틀 12" descr="서울시1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4032448" cy="3604668"/>
          </a:xfrm>
        </p:spPr>
      </p:pic>
      <p:pic>
        <p:nvPicPr>
          <p:cNvPr id="14" name="내용 개체 틀 13" descr="서울2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067597"/>
            <a:ext cx="4039118" cy="3591168"/>
          </a:xfrm>
        </p:spPr>
      </p:pic>
      <p:grpSp>
        <p:nvGrpSpPr>
          <p:cNvPr id="6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통합지주를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활용한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영국 런던 사례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</a:b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내용 개체 틀 6" descr="영국런던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30933"/>
            <a:ext cx="576064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미국뉴욕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76872"/>
            <a:ext cx="4896544" cy="4151420"/>
          </a:xfrm>
        </p:spPr>
      </p:pic>
      <p:sp>
        <p:nvSpPr>
          <p:cNvPr id="4" name="제목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통합지주를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활용한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미국 뉴욕 사례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</a:b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70080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 가로등에 통합지주 적용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호주맬버른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5610" y="1705074"/>
            <a:ext cx="4952780" cy="4316214"/>
          </a:xfrm>
        </p:spPr>
      </p:pic>
      <p:sp>
        <p:nvSpPr>
          <p:cNvPr id="5" name="제목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통합지주를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활용한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호주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멜버른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사례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</a:b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125</TotalTime>
  <Words>286</Words>
  <Application>Microsoft Office PowerPoint</Application>
  <PresentationFormat>화면 슬라이드 쇼(4:3)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GreenWave_BusPresentation</vt:lpstr>
      <vt:lpstr>Custom Design</vt:lpstr>
      <vt:lpstr>Microsoft Office Excel 워크시트</vt:lpstr>
      <vt:lpstr>2012년도 국토해양부 국정감사</vt:lpstr>
      <vt:lpstr>민자 고속도로의 예측수요 대비 실제 교통비율</vt:lpstr>
      <vt:lpstr>연도별 최소운영수입보장 지급현황</vt:lpstr>
      <vt:lpstr>제 2 서해안 고속도로</vt:lpstr>
      <vt:lpstr>도시미관을 해치는 이정표, 입간판  -충북 청원군 (2012.8)</vt:lpstr>
      <vt:lpstr> 통합지주를 활용한 서울시 정비사례 </vt:lpstr>
      <vt:lpstr> 통합지주를 활용한  영국 런던 사례 </vt:lpstr>
      <vt:lpstr> 통합지주를 활용한  미국 뉴욕 사례 </vt:lpstr>
      <vt:lpstr> 통합지주를 활용한  호주 멜버른 사례 </vt:lpstr>
      <vt:lpstr>안개로 인한 교통사고 현황</vt:lpstr>
      <vt:lpstr>싱가폴 오토바이 번호판 사례</vt:lpstr>
      <vt:lpstr>디젤기관차 보유추세</vt:lpstr>
      <vt:lpstr>운송사와 화물노동자 수입비교</vt:lpstr>
      <vt:lpstr>택배 물동량 분석</vt:lpstr>
      <vt:lpstr>택배 화물차주의  영업용 번호판 프리미엄 인지 금액</vt:lpstr>
      <vt:lpstr>철도 항만에 대한 내진 확보 비율 낮아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USER</cp:lastModifiedBy>
  <cp:revision>32</cp:revision>
  <dcterms:created xsi:type="dcterms:W3CDTF">2012-07-05T05:30:17Z</dcterms:created>
  <dcterms:modified xsi:type="dcterms:W3CDTF">2012-10-01T14:50:41Z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