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7" r:id="rId3"/>
    <p:sldId id="292" r:id="rId4"/>
    <p:sldId id="259" r:id="rId5"/>
    <p:sldId id="258" r:id="rId6"/>
    <p:sldId id="264" r:id="rId7"/>
    <p:sldId id="305" r:id="rId8"/>
    <p:sldId id="343" r:id="rId9"/>
    <p:sldId id="309" r:id="rId10"/>
    <p:sldId id="306" r:id="rId11"/>
    <p:sldId id="307" r:id="rId12"/>
    <p:sldId id="308" r:id="rId13"/>
    <p:sldId id="311" r:id="rId14"/>
    <p:sldId id="312" r:id="rId15"/>
    <p:sldId id="315" r:id="rId16"/>
    <p:sldId id="316" r:id="rId17"/>
    <p:sldId id="310" r:id="rId18"/>
    <p:sldId id="344" r:id="rId19"/>
    <p:sldId id="345" r:id="rId20"/>
    <p:sldId id="319" r:id="rId21"/>
    <p:sldId id="346" r:id="rId22"/>
    <p:sldId id="347" r:id="rId23"/>
    <p:sldId id="322" r:id="rId24"/>
    <p:sldId id="324" r:id="rId25"/>
    <p:sldId id="348" r:id="rId26"/>
    <p:sldId id="270" r:id="rId27"/>
    <p:sldId id="349" r:id="rId28"/>
    <p:sldId id="273" r:id="rId29"/>
    <p:sldId id="274" r:id="rId30"/>
    <p:sldId id="326" r:id="rId31"/>
    <p:sldId id="327" r:id="rId32"/>
    <p:sldId id="328" r:id="rId33"/>
    <p:sldId id="330" r:id="rId34"/>
    <p:sldId id="331" r:id="rId35"/>
    <p:sldId id="333" r:id="rId36"/>
    <p:sldId id="350" r:id="rId37"/>
    <p:sldId id="351" r:id="rId38"/>
    <p:sldId id="336" r:id="rId39"/>
    <p:sldId id="279" r:id="rId40"/>
    <p:sldId id="339" r:id="rId41"/>
    <p:sldId id="340" r:id="rId42"/>
    <p:sldId id="341" r:id="rId43"/>
    <p:sldId id="352" r:id="rId44"/>
  </p:sldIdLst>
  <p:sldSz cx="9144000" cy="6858000" type="screen4x3"/>
  <p:notesSz cx="6807200" cy="99393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ECEC"/>
    <a:srgbClr val="2558AB"/>
    <a:srgbClr val="0000FF"/>
    <a:srgbClr val="F9EEED"/>
    <a:srgbClr val="EBF1FB"/>
    <a:srgbClr val="E3EBF9"/>
    <a:srgbClr val="D6E2F6"/>
    <a:srgbClr val="C9D9F3"/>
    <a:srgbClr val="FFDA3B"/>
    <a:srgbClr val="5B8C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04" autoAdjust="0"/>
  </p:normalViewPr>
  <p:slideViewPr>
    <p:cSldViewPr>
      <p:cViewPr>
        <p:scale>
          <a:sx n="80" d="100"/>
          <a:sy n="80" d="100"/>
        </p:scale>
        <p:origin x="-864" y="-5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F39DB-81C1-40F7-9D34-D1807A5F7A5E}" type="datetimeFigureOut">
              <a:rPr lang="ko-KR" altLang="en-US" smtClean="0"/>
              <a:t>2013-10-14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3473B-FC8E-428D-A58B-D594DB15BB0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62004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F39DB-81C1-40F7-9D34-D1807A5F7A5E}" type="datetimeFigureOut">
              <a:rPr lang="ko-KR" altLang="en-US" smtClean="0"/>
              <a:t>2013-10-14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3473B-FC8E-428D-A58B-D594DB15BB0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71175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F39DB-81C1-40F7-9D34-D1807A5F7A5E}" type="datetimeFigureOut">
              <a:rPr lang="ko-KR" altLang="en-US" smtClean="0"/>
              <a:t>2013-10-14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3473B-FC8E-428D-A58B-D594DB15BB0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7134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F39DB-81C1-40F7-9D34-D1807A5F7A5E}" type="datetimeFigureOut">
              <a:rPr lang="ko-KR" altLang="en-US" smtClean="0"/>
              <a:t>2013-10-14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3473B-FC8E-428D-A58B-D594DB15BB0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0538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F39DB-81C1-40F7-9D34-D1807A5F7A5E}" type="datetimeFigureOut">
              <a:rPr lang="ko-KR" altLang="en-US" smtClean="0"/>
              <a:t>2013-10-14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3473B-FC8E-428D-A58B-D594DB15BB0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59288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F39DB-81C1-40F7-9D34-D1807A5F7A5E}" type="datetimeFigureOut">
              <a:rPr lang="ko-KR" altLang="en-US" smtClean="0"/>
              <a:t>2013-10-14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3473B-FC8E-428D-A58B-D594DB15BB0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05006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F39DB-81C1-40F7-9D34-D1807A5F7A5E}" type="datetimeFigureOut">
              <a:rPr lang="ko-KR" altLang="en-US" smtClean="0"/>
              <a:t>2013-10-14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3473B-FC8E-428D-A58B-D594DB15BB0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25010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F39DB-81C1-40F7-9D34-D1807A5F7A5E}" type="datetimeFigureOut">
              <a:rPr lang="ko-KR" altLang="en-US" smtClean="0"/>
              <a:t>2013-10-14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3473B-FC8E-428D-A58B-D594DB15BB0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0928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F39DB-81C1-40F7-9D34-D1807A5F7A5E}" type="datetimeFigureOut">
              <a:rPr lang="ko-KR" altLang="en-US" smtClean="0"/>
              <a:t>2013-10-14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3473B-FC8E-428D-A58B-D594DB15BB0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711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F39DB-81C1-40F7-9D34-D1807A5F7A5E}" type="datetimeFigureOut">
              <a:rPr lang="ko-KR" altLang="en-US" smtClean="0"/>
              <a:t>2013-10-14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3473B-FC8E-428D-A58B-D594DB15BB0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95695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F39DB-81C1-40F7-9D34-D1807A5F7A5E}" type="datetimeFigureOut">
              <a:rPr lang="ko-KR" altLang="en-US" smtClean="0"/>
              <a:t>2013-10-14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3473B-FC8E-428D-A58B-D594DB15BB0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50237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3F39DB-81C1-40F7-9D34-D1807A5F7A5E}" type="datetimeFigureOut">
              <a:rPr lang="ko-KR" altLang="en-US" smtClean="0"/>
              <a:t>2013-10-14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3473B-FC8E-428D-A58B-D594DB15BB0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76912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58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4878" y="1196752"/>
            <a:ext cx="7817522" cy="492443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 latinLnBrk="0"/>
            <a:r>
              <a:rPr lang="ko-KR" altLang="en-US" sz="2600" b="1" dirty="0" smtClean="0">
                <a:solidFill>
                  <a:schemeClr val="bg1">
                    <a:lumMod val="95000"/>
                  </a:schemeClr>
                </a:solidFill>
              </a:rPr>
              <a:t>불합격이 합격으로 둔갑된 </a:t>
            </a:r>
            <a:r>
              <a:rPr lang="ko-KR" altLang="en-US" sz="2600" b="1" dirty="0" err="1" smtClean="0">
                <a:solidFill>
                  <a:schemeClr val="bg1">
                    <a:lumMod val="95000"/>
                  </a:schemeClr>
                </a:solidFill>
              </a:rPr>
              <a:t>교학사</a:t>
            </a:r>
            <a:r>
              <a:rPr lang="ko-KR" altLang="en-US" sz="2600" b="1" dirty="0" smtClean="0">
                <a:solidFill>
                  <a:schemeClr val="bg1">
                    <a:lumMod val="95000"/>
                  </a:schemeClr>
                </a:solidFill>
              </a:rPr>
              <a:t> 교과서</a:t>
            </a:r>
            <a:endParaRPr lang="ko-KR" altLang="en-US" sz="26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935631" y="56499"/>
            <a:ext cx="21967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smtClean="0">
                <a:solidFill>
                  <a:schemeClr val="bg1">
                    <a:lumMod val="95000"/>
                  </a:schemeClr>
                </a:solidFill>
                <a:latin typeface="+mn-ea"/>
              </a:rPr>
              <a:t>2013 </a:t>
            </a:r>
            <a:r>
              <a:rPr lang="ko-KR" altLang="en-US" sz="1200" dirty="0" smtClean="0">
                <a:solidFill>
                  <a:schemeClr val="bg1">
                    <a:lumMod val="95000"/>
                  </a:schemeClr>
                </a:solidFill>
                <a:latin typeface="+mn-ea"/>
              </a:rPr>
              <a:t>국정감사 정책자료집</a:t>
            </a:r>
            <a:r>
              <a:rPr lang="en-US" altLang="ko-KR" sz="1200" dirty="0" smtClean="0">
                <a:solidFill>
                  <a:schemeClr val="bg1">
                    <a:lumMod val="95000"/>
                  </a:schemeClr>
                </a:solidFill>
                <a:latin typeface="+mn-ea"/>
              </a:rPr>
              <a:t>Ⅰ</a:t>
            </a:r>
            <a:endParaRPr lang="ko-KR" altLang="en-US" sz="1200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cxnSp>
        <p:nvCxnSpPr>
          <p:cNvPr id="17" name="직선 연결선 16"/>
          <p:cNvCxnSpPr/>
          <p:nvPr/>
        </p:nvCxnSpPr>
        <p:spPr>
          <a:xfrm flipV="1">
            <a:off x="467544" y="1052736"/>
            <a:ext cx="1656184" cy="1"/>
          </a:xfrm>
          <a:prstGeom prst="line">
            <a:avLst/>
          </a:prstGeom>
          <a:ln w="31750">
            <a:solidFill>
              <a:schemeClr val="bg1"/>
            </a:solidFill>
          </a:ln>
          <a:effectLst>
            <a:outerShdw blurRad="50800" dist="38100" dir="2700000" algn="tl" rotWithShape="0">
              <a:schemeClr val="tx1">
                <a:lumMod val="65000"/>
                <a:lumOff val="35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연결선 19"/>
          <p:cNvCxnSpPr/>
          <p:nvPr/>
        </p:nvCxnSpPr>
        <p:spPr>
          <a:xfrm>
            <a:off x="467544" y="3068960"/>
            <a:ext cx="1656184" cy="0"/>
          </a:xfrm>
          <a:prstGeom prst="line">
            <a:avLst/>
          </a:prstGeom>
          <a:ln w="15875">
            <a:solidFill>
              <a:schemeClr val="bg1"/>
            </a:solidFill>
          </a:ln>
          <a:effectLst>
            <a:outerShdw blurRad="50800" dist="38100" dir="2700000" algn="tl" rotWithShape="0">
              <a:schemeClr val="tx1">
                <a:lumMod val="65000"/>
                <a:lumOff val="35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그룹 27"/>
          <p:cNvGrpSpPr/>
          <p:nvPr/>
        </p:nvGrpSpPr>
        <p:grpSpPr>
          <a:xfrm>
            <a:off x="5263590" y="5154049"/>
            <a:ext cx="3564024" cy="1202912"/>
            <a:chOff x="5263590" y="5361341"/>
            <a:chExt cx="3564024" cy="1202912"/>
          </a:xfrm>
        </p:grpSpPr>
        <p:sp>
          <p:nvSpPr>
            <p:cNvPr id="6" name="TextBox 5"/>
            <p:cNvSpPr txBox="1"/>
            <p:nvPr/>
          </p:nvSpPr>
          <p:spPr>
            <a:xfrm>
              <a:off x="5287863" y="5733256"/>
              <a:ext cx="353975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50000"/>
                </a:lnSpc>
              </a:pPr>
              <a:r>
                <a:rPr lang="ko-KR" altLang="en-US" sz="1600" dirty="0" smtClean="0">
                  <a:solidFill>
                    <a:schemeClr val="bg1">
                      <a:lumMod val="95000"/>
                    </a:schemeClr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  <a:latin typeface="+mn-ea"/>
                </a:rPr>
                <a:t>교육문화체육관광위원회 박혜자의원</a:t>
              </a:r>
              <a:endParaRPr lang="en-US" altLang="ko-KR" sz="1600" dirty="0" smtClean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+mn-ea"/>
              </a:endParaRPr>
            </a:p>
            <a:p>
              <a:pPr algn="r">
                <a:lnSpc>
                  <a:spcPct val="150000"/>
                </a:lnSpc>
              </a:pPr>
              <a:r>
                <a:rPr lang="en-US" altLang="ko-KR" sz="1600" dirty="0" smtClean="0">
                  <a:solidFill>
                    <a:schemeClr val="bg1">
                      <a:lumMod val="95000"/>
                    </a:schemeClr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  <a:latin typeface="+mn-ea"/>
                </a:rPr>
                <a:t>www.phj.or.kr</a:t>
              </a:r>
            </a:p>
          </p:txBody>
        </p:sp>
        <p:cxnSp>
          <p:nvCxnSpPr>
            <p:cNvPr id="25" name="직선 연결선 24"/>
            <p:cNvCxnSpPr/>
            <p:nvPr/>
          </p:nvCxnSpPr>
          <p:spPr>
            <a:xfrm>
              <a:off x="5364088" y="5733256"/>
              <a:ext cx="3365242" cy="0"/>
            </a:xfrm>
            <a:prstGeom prst="line">
              <a:avLst/>
            </a:prstGeom>
            <a:ln w="15875">
              <a:solidFill>
                <a:schemeClr val="bg1"/>
              </a:solidFill>
            </a:ln>
            <a:effectLst>
              <a:outerShdw blurRad="50800" dist="38100" dir="2700000" algn="tl" rotWithShape="0">
                <a:schemeClr val="tx1">
                  <a:lumMod val="65000"/>
                  <a:lumOff val="35000"/>
                  <a:alpha val="40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3590" y="5361341"/>
              <a:ext cx="1163528" cy="360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447" y="4109540"/>
            <a:ext cx="1053406" cy="1402654"/>
          </a:xfrm>
          <a:prstGeom prst="rect">
            <a:avLst/>
          </a:prstGeom>
          <a:noFill/>
          <a:ln w="12700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058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6490" y="210126"/>
            <a:ext cx="13436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 smtClean="0">
                <a:solidFill>
                  <a:srgbClr val="2558AB"/>
                </a:solidFill>
                <a:latin typeface="+mn-ea"/>
                <a:ea typeface="문체부 바탕체" pitchFamily="17" charset="-127"/>
                <a:cs typeface="CordiaUPC" pitchFamily="34" charset="-34"/>
              </a:rPr>
              <a:t>박혜자의원</a:t>
            </a:r>
            <a:endParaRPr lang="ko-KR" altLang="en-US" sz="1600" b="1" dirty="0">
              <a:solidFill>
                <a:srgbClr val="2558AB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ea"/>
              <a:ea typeface="문체부 바탕체" pitchFamily="17" charset="-127"/>
              <a:cs typeface="CordiaUPC" pitchFamily="34" charset="-34"/>
            </a:endParaRPr>
          </a:p>
        </p:txBody>
      </p:sp>
      <p:grpSp>
        <p:nvGrpSpPr>
          <p:cNvPr id="15" name="그룹 14"/>
          <p:cNvGrpSpPr/>
          <p:nvPr/>
        </p:nvGrpSpPr>
        <p:grpSpPr>
          <a:xfrm>
            <a:off x="203262" y="188640"/>
            <a:ext cx="8688202" cy="360040"/>
            <a:chOff x="533817" y="908720"/>
            <a:chExt cx="8688202" cy="360040"/>
          </a:xfrm>
        </p:grpSpPr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817" y="908720"/>
              <a:ext cx="1163528" cy="360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4" name="직선 화살표 연결선 13"/>
            <p:cNvCxnSpPr/>
            <p:nvPr/>
          </p:nvCxnSpPr>
          <p:spPr>
            <a:xfrm>
              <a:off x="539552" y="1268760"/>
              <a:ext cx="8682467" cy="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직사각형 8"/>
          <p:cNvSpPr/>
          <p:nvPr/>
        </p:nvSpPr>
        <p:spPr>
          <a:xfrm>
            <a:off x="2472651" y="6261820"/>
            <a:ext cx="12435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4895657" y="6201687"/>
            <a:ext cx="12435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7308304" y="6261820"/>
            <a:ext cx="12435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569966" y="837261"/>
            <a:ext cx="3929728" cy="507831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b="1" dirty="0"/>
              <a:t>2</a:t>
            </a:r>
            <a:r>
              <a:rPr lang="en-US" altLang="ko-KR" b="1" dirty="0" smtClean="0"/>
              <a:t>) </a:t>
            </a:r>
            <a:r>
              <a:rPr lang="ko-KR" altLang="en-US" b="1" dirty="0" smtClean="0"/>
              <a:t>친일 미화</a:t>
            </a:r>
            <a:endParaRPr lang="ko-KR" altLang="en-US" b="1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736" y="1700808"/>
            <a:ext cx="7012787" cy="359630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3114118" y="5494988"/>
            <a:ext cx="2610010" cy="454292"/>
          </a:xfrm>
          <a:prstGeom prst="rect">
            <a:avLst/>
          </a:prstGeom>
          <a:noFill/>
          <a:ln w="15875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b="1" dirty="0" smtClean="0"/>
              <a:t>&lt;</a:t>
            </a:r>
            <a:r>
              <a:rPr lang="ko-KR" altLang="en-US" b="1" dirty="0" err="1" smtClean="0"/>
              <a:t>교학사</a:t>
            </a:r>
            <a:r>
              <a:rPr lang="ko-KR" altLang="en-US" b="1" dirty="0" smtClean="0"/>
              <a:t> 교과서 </a:t>
            </a:r>
            <a:r>
              <a:rPr lang="en-US" altLang="ko-KR" b="1" dirty="0" smtClean="0"/>
              <a:t>292p&gt;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3138504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6490" y="210126"/>
            <a:ext cx="13436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 smtClean="0">
                <a:solidFill>
                  <a:srgbClr val="2558AB"/>
                </a:solidFill>
                <a:latin typeface="+mn-ea"/>
                <a:ea typeface="문체부 바탕체" pitchFamily="17" charset="-127"/>
                <a:cs typeface="CordiaUPC" pitchFamily="34" charset="-34"/>
              </a:rPr>
              <a:t>박혜자의원</a:t>
            </a:r>
            <a:endParaRPr lang="ko-KR" altLang="en-US" sz="1600" b="1" dirty="0">
              <a:solidFill>
                <a:srgbClr val="2558AB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ea"/>
              <a:ea typeface="문체부 바탕체" pitchFamily="17" charset="-127"/>
              <a:cs typeface="CordiaUPC" pitchFamily="34" charset="-34"/>
            </a:endParaRPr>
          </a:p>
        </p:txBody>
      </p:sp>
      <p:grpSp>
        <p:nvGrpSpPr>
          <p:cNvPr id="15" name="그룹 14"/>
          <p:cNvGrpSpPr/>
          <p:nvPr/>
        </p:nvGrpSpPr>
        <p:grpSpPr>
          <a:xfrm>
            <a:off x="203262" y="188640"/>
            <a:ext cx="8688202" cy="360040"/>
            <a:chOff x="533817" y="908720"/>
            <a:chExt cx="8688202" cy="360040"/>
          </a:xfrm>
        </p:grpSpPr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817" y="908720"/>
              <a:ext cx="1163528" cy="360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4" name="직선 화살표 연결선 13"/>
            <p:cNvCxnSpPr/>
            <p:nvPr/>
          </p:nvCxnSpPr>
          <p:spPr>
            <a:xfrm>
              <a:off x="539552" y="1268760"/>
              <a:ext cx="8682467" cy="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직사각형 8"/>
          <p:cNvSpPr/>
          <p:nvPr/>
        </p:nvSpPr>
        <p:spPr>
          <a:xfrm>
            <a:off x="2472651" y="6261820"/>
            <a:ext cx="12435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4895657" y="6201687"/>
            <a:ext cx="12435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7308304" y="6261820"/>
            <a:ext cx="12435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아래쪽 화살표 설명선 5"/>
          <p:cNvSpPr/>
          <p:nvPr/>
        </p:nvSpPr>
        <p:spPr>
          <a:xfrm>
            <a:off x="1453886" y="908720"/>
            <a:ext cx="6214458" cy="1872208"/>
          </a:xfrm>
          <a:prstGeom prst="downArrowCallout">
            <a:avLst/>
          </a:prstGeom>
          <a:solidFill>
            <a:srgbClr val="EBF1FB"/>
          </a:solidFill>
          <a:ln w="50800" cmpd="dbl">
            <a:solidFill>
              <a:srgbClr val="2558AB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150000"/>
              </a:lnSpc>
            </a:pPr>
            <a:r>
              <a:rPr lang="ko-KR" altLang="en-US" b="1" dirty="0">
                <a:solidFill>
                  <a:schemeClr val="tx1"/>
                </a:solidFill>
              </a:rPr>
              <a:t>대한민국의 정통성을 부정하고 민족정신을 훼손하는 </a:t>
            </a:r>
            <a:endParaRPr lang="en-US" altLang="ko-KR" b="1" dirty="0" smtClean="0">
              <a:solidFill>
                <a:schemeClr val="tx1"/>
              </a:solidFill>
            </a:endParaRPr>
          </a:p>
          <a:p>
            <a:pPr algn="ctr" fontAlgn="base">
              <a:lnSpc>
                <a:spcPct val="150000"/>
              </a:lnSpc>
            </a:pPr>
            <a:r>
              <a:rPr lang="ko-KR" altLang="en-US" b="1" dirty="0" smtClean="0">
                <a:solidFill>
                  <a:schemeClr val="tx1"/>
                </a:solidFill>
              </a:rPr>
              <a:t>식민지 </a:t>
            </a:r>
            <a:r>
              <a:rPr lang="ko-KR" altLang="en-US" b="1" dirty="0">
                <a:solidFill>
                  <a:schemeClr val="tx1"/>
                </a:solidFill>
              </a:rPr>
              <a:t>근대화론 </a:t>
            </a:r>
            <a:r>
              <a:rPr lang="ko-KR" altLang="en-US" b="1" dirty="0" smtClean="0">
                <a:solidFill>
                  <a:schemeClr val="tx1"/>
                </a:solidFill>
              </a:rPr>
              <a:t>주장과 </a:t>
            </a:r>
            <a:r>
              <a:rPr lang="ko-KR" altLang="en-US" b="1" dirty="0">
                <a:solidFill>
                  <a:schemeClr val="tx1"/>
                </a:solidFill>
              </a:rPr>
              <a:t>친일인사 김성수 미화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9" name="아래쪽 화살표 설명선 18"/>
          <p:cNvSpPr/>
          <p:nvPr/>
        </p:nvSpPr>
        <p:spPr>
          <a:xfrm>
            <a:off x="1453886" y="2996952"/>
            <a:ext cx="6214458" cy="1872208"/>
          </a:xfrm>
          <a:prstGeom prst="downArrowCallout">
            <a:avLst/>
          </a:prstGeom>
          <a:solidFill>
            <a:srgbClr val="EBF1FB"/>
          </a:solidFill>
          <a:ln w="50800" cmpd="dbl">
            <a:solidFill>
              <a:srgbClr val="2558AB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150000"/>
              </a:lnSpc>
            </a:pPr>
            <a:r>
              <a:rPr lang="en-US" altLang="ko-KR" b="1" dirty="0">
                <a:solidFill>
                  <a:schemeClr val="tx1"/>
                </a:solidFill>
              </a:rPr>
              <a:t>&lt;</a:t>
            </a:r>
            <a:r>
              <a:rPr lang="ko-KR" altLang="en-US" b="1" dirty="0">
                <a:solidFill>
                  <a:schemeClr val="tx1"/>
                </a:solidFill>
              </a:rPr>
              <a:t>심사 관점 </a:t>
            </a:r>
            <a:r>
              <a:rPr lang="en-US" altLang="ko-KR" b="1" dirty="0">
                <a:solidFill>
                  <a:schemeClr val="tx1"/>
                </a:solidFill>
              </a:rPr>
              <a:t>1 &gt;</a:t>
            </a:r>
          </a:p>
          <a:p>
            <a:pPr algn="ctr" fontAlgn="base"/>
            <a:r>
              <a:rPr lang="ko-KR" altLang="en-US" b="1" dirty="0">
                <a:solidFill>
                  <a:schemeClr val="tx1"/>
                </a:solidFill>
              </a:rPr>
              <a:t>대한민국 임시 정부의 법통을 계승한 대한민국의 정통성을 부정하거나 왜곡</a:t>
            </a:r>
            <a:r>
              <a:rPr lang="en-US" altLang="ko-KR" b="1" dirty="0">
                <a:solidFill>
                  <a:schemeClr val="tx1"/>
                </a:solidFill>
              </a:rPr>
              <a:t>·</a:t>
            </a:r>
            <a:r>
              <a:rPr lang="ko-KR" altLang="en-US" b="1" dirty="0">
                <a:solidFill>
                  <a:schemeClr val="tx1"/>
                </a:solidFill>
              </a:rPr>
              <a:t>비방하는 내용이 있는가</a:t>
            </a:r>
            <a:r>
              <a:rPr lang="en-US" altLang="ko-KR" b="1" dirty="0">
                <a:solidFill>
                  <a:schemeClr val="tx1"/>
                </a:solidFill>
              </a:rPr>
              <a:t>?  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8" name="타원 7"/>
          <p:cNvSpPr/>
          <p:nvPr/>
        </p:nvSpPr>
        <p:spPr>
          <a:xfrm>
            <a:off x="3815916" y="5132684"/>
            <a:ext cx="1548172" cy="1320652"/>
          </a:xfrm>
          <a:prstGeom prst="ellipse">
            <a:avLst/>
          </a:prstGeom>
          <a:noFill/>
          <a:ln w="107950" cmpd="tri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3200" b="1" dirty="0" smtClean="0">
                <a:solidFill>
                  <a:srgbClr val="C00000"/>
                </a:solidFill>
              </a:rPr>
              <a:t>있음</a:t>
            </a:r>
            <a:endParaRPr lang="ko-KR" altLang="en-US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545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6490" y="210126"/>
            <a:ext cx="13436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 smtClean="0">
                <a:solidFill>
                  <a:srgbClr val="2558AB"/>
                </a:solidFill>
                <a:latin typeface="+mn-ea"/>
                <a:ea typeface="문체부 바탕체" pitchFamily="17" charset="-127"/>
                <a:cs typeface="CordiaUPC" pitchFamily="34" charset="-34"/>
              </a:rPr>
              <a:t>박혜자의원</a:t>
            </a:r>
            <a:endParaRPr lang="ko-KR" altLang="en-US" sz="1600" b="1" dirty="0">
              <a:solidFill>
                <a:srgbClr val="2558AB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ea"/>
              <a:ea typeface="문체부 바탕체" pitchFamily="17" charset="-127"/>
              <a:cs typeface="CordiaUPC" pitchFamily="34" charset="-34"/>
            </a:endParaRPr>
          </a:p>
        </p:txBody>
      </p:sp>
      <p:grpSp>
        <p:nvGrpSpPr>
          <p:cNvPr id="15" name="그룹 14"/>
          <p:cNvGrpSpPr/>
          <p:nvPr/>
        </p:nvGrpSpPr>
        <p:grpSpPr>
          <a:xfrm>
            <a:off x="203262" y="188640"/>
            <a:ext cx="8688202" cy="360040"/>
            <a:chOff x="533817" y="908720"/>
            <a:chExt cx="8688202" cy="360040"/>
          </a:xfrm>
        </p:grpSpPr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817" y="908720"/>
              <a:ext cx="1163528" cy="360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4" name="직선 화살표 연결선 13"/>
            <p:cNvCxnSpPr/>
            <p:nvPr/>
          </p:nvCxnSpPr>
          <p:spPr>
            <a:xfrm>
              <a:off x="539552" y="1268760"/>
              <a:ext cx="8682467" cy="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/>
          <p:cNvSpPr txBox="1"/>
          <p:nvPr/>
        </p:nvSpPr>
        <p:spPr>
          <a:xfrm>
            <a:off x="755576" y="1358042"/>
            <a:ext cx="7632202" cy="1638910"/>
          </a:xfrm>
          <a:prstGeom prst="rect">
            <a:avLst/>
          </a:prstGeom>
          <a:solidFill>
            <a:srgbClr val="EBF1FB"/>
          </a:solidFill>
          <a:ln w="50800" cmpd="dbl">
            <a:solidFill>
              <a:srgbClr val="2558AB">
                <a:alpha val="98000"/>
              </a:srgb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sz="1600" b="1" dirty="0" smtClean="0"/>
              <a:t>&lt;</a:t>
            </a:r>
            <a:r>
              <a:rPr lang="ko-KR" altLang="en-US" sz="1600" b="1" dirty="0" smtClean="0"/>
              <a:t>심사 관점 </a:t>
            </a:r>
            <a:r>
              <a:rPr lang="en-US" altLang="ko-KR" sz="1600" b="1" dirty="0"/>
              <a:t>2</a:t>
            </a:r>
            <a:r>
              <a:rPr lang="en-US" altLang="ko-KR" sz="1600" b="1" dirty="0" smtClean="0"/>
              <a:t> &gt;</a:t>
            </a:r>
          </a:p>
          <a:p>
            <a:pPr algn="ctr" fontAlgn="base">
              <a:lnSpc>
                <a:spcPct val="150000"/>
              </a:lnSpc>
            </a:pPr>
            <a:endParaRPr lang="en-US" altLang="ko-KR" sz="1100" b="1" dirty="0" smtClean="0"/>
          </a:p>
          <a:p>
            <a:pPr algn="ctr" fontAlgn="base">
              <a:lnSpc>
                <a:spcPct val="150000"/>
              </a:lnSpc>
            </a:pPr>
            <a:r>
              <a:rPr lang="ko-KR" altLang="en-US" sz="2000" b="1" dirty="0" smtClean="0"/>
              <a:t>대한민국의 자유민주적 기본질서와 이에 입각한 평화통일 정책을 </a:t>
            </a:r>
            <a:endParaRPr lang="en-US" altLang="ko-KR" sz="2000" b="1" dirty="0" smtClean="0"/>
          </a:p>
          <a:p>
            <a:pPr algn="ctr" fontAlgn="base">
              <a:lnSpc>
                <a:spcPct val="150000"/>
              </a:lnSpc>
            </a:pPr>
            <a:r>
              <a:rPr lang="ko-KR" altLang="en-US" sz="2000" b="1" dirty="0" smtClean="0"/>
              <a:t>부정하거나 왜곡</a:t>
            </a:r>
            <a:r>
              <a:rPr lang="en-US" altLang="ko-KR" sz="2000" b="1" dirty="0" smtClean="0"/>
              <a:t>.</a:t>
            </a:r>
            <a:r>
              <a:rPr lang="ko-KR" altLang="en-US" sz="2000" b="1" dirty="0" smtClean="0"/>
              <a:t>비방하는 내용이 있는가</a:t>
            </a:r>
            <a:r>
              <a:rPr lang="en-US" altLang="ko-KR" sz="2000" b="1" dirty="0" smtClean="0"/>
              <a:t>?</a:t>
            </a:r>
            <a:endParaRPr lang="ko-KR" altLang="en-US" sz="2000" dirty="0">
              <a:solidFill>
                <a:srgbClr val="FF0000"/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2472651" y="6261820"/>
            <a:ext cx="12435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4895657" y="6201687"/>
            <a:ext cx="12435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7308304" y="6261820"/>
            <a:ext cx="12435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756704" y="3734306"/>
            <a:ext cx="7631074" cy="1638910"/>
          </a:xfrm>
          <a:prstGeom prst="rect">
            <a:avLst/>
          </a:prstGeom>
          <a:solidFill>
            <a:srgbClr val="EBF1FB"/>
          </a:solidFill>
          <a:ln w="50800" cmpd="dbl">
            <a:solidFill>
              <a:srgbClr val="2558AB">
                <a:alpha val="98000"/>
              </a:srgb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sz="1600" b="1" dirty="0" smtClean="0"/>
              <a:t>&lt;</a:t>
            </a:r>
            <a:r>
              <a:rPr lang="ko-KR" altLang="en-US" sz="1600" b="1" dirty="0" smtClean="0"/>
              <a:t>심사 관점 </a:t>
            </a:r>
            <a:r>
              <a:rPr lang="en-US" altLang="ko-KR" sz="1600" b="1" dirty="0" smtClean="0"/>
              <a:t>3 &gt;</a:t>
            </a:r>
            <a:endParaRPr lang="en-US" altLang="ko-KR" sz="1100" b="1" dirty="0" smtClean="0"/>
          </a:p>
          <a:p>
            <a:pPr algn="ctr" fontAlgn="base">
              <a:lnSpc>
                <a:spcPct val="150000"/>
              </a:lnSpc>
            </a:pPr>
            <a:endParaRPr lang="en-US" altLang="ko-KR" sz="1100" b="1" dirty="0" smtClean="0"/>
          </a:p>
          <a:p>
            <a:pPr algn="ctr" fontAlgn="base">
              <a:lnSpc>
                <a:spcPct val="150000"/>
              </a:lnSpc>
            </a:pPr>
            <a:r>
              <a:rPr lang="ko-KR" altLang="en-US" sz="2000" b="1" dirty="0" smtClean="0"/>
              <a:t>대한민국의 국가체제인 민주공화국을 부정하거나 </a:t>
            </a:r>
            <a:endParaRPr lang="en-US" altLang="ko-KR" sz="2000" b="1" dirty="0" smtClean="0"/>
          </a:p>
          <a:p>
            <a:pPr algn="ctr" fontAlgn="base">
              <a:lnSpc>
                <a:spcPct val="150000"/>
              </a:lnSpc>
            </a:pPr>
            <a:r>
              <a:rPr lang="ko-KR" altLang="en-US" sz="2000" b="1" dirty="0" smtClean="0"/>
              <a:t>왜곡</a:t>
            </a:r>
            <a:r>
              <a:rPr lang="en-US" altLang="ko-KR" sz="2000" b="1" dirty="0" smtClean="0"/>
              <a:t>.</a:t>
            </a:r>
            <a:r>
              <a:rPr lang="ko-KR" altLang="en-US" sz="2000" b="1" dirty="0" smtClean="0"/>
              <a:t>비방하는 내용이 있는가</a:t>
            </a:r>
            <a:r>
              <a:rPr lang="en-US" altLang="ko-KR" sz="2000" b="1" dirty="0" smtClean="0"/>
              <a:t>?</a:t>
            </a:r>
            <a:endParaRPr lang="ko-KR" alt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45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6490" y="210126"/>
            <a:ext cx="13436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 smtClean="0">
                <a:solidFill>
                  <a:srgbClr val="2558AB"/>
                </a:solidFill>
                <a:latin typeface="+mn-ea"/>
                <a:ea typeface="문체부 바탕체" pitchFamily="17" charset="-127"/>
                <a:cs typeface="CordiaUPC" pitchFamily="34" charset="-34"/>
              </a:rPr>
              <a:t>박혜자의원</a:t>
            </a:r>
            <a:endParaRPr lang="ko-KR" altLang="en-US" sz="1600" b="1" dirty="0">
              <a:solidFill>
                <a:srgbClr val="2558AB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ea"/>
              <a:ea typeface="문체부 바탕체" pitchFamily="17" charset="-127"/>
              <a:cs typeface="CordiaUPC" pitchFamily="34" charset="-34"/>
            </a:endParaRPr>
          </a:p>
        </p:txBody>
      </p:sp>
      <p:grpSp>
        <p:nvGrpSpPr>
          <p:cNvPr id="15" name="그룹 14"/>
          <p:cNvGrpSpPr/>
          <p:nvPr/>
        </p:nvGrpSpPr>
        <p:grpSpPr>
          <a:xfrm>
            <a:off x="203262" y="188640"/>
            <a:ext cx="8688202" cy="360040"/>
            <a:chOff x="533817" y="908720"/>
            <a:chExt cx="8688202" cy="360040"/>
          </a:xfrm>
        </p:grpSpPr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817" y="908720"/>
              <a:ext cx="1163528" cy="360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4" name="직선 화살표 연결선 13"/>
            <p:cNvCxnSpPr/>
            <p:nvPr/>
          </p:nvCxnSpPr>
          <p:spPr>
            <a:xfrm>
              <a:off x="539552" y="1268760"/>
              <a:ext cx="8682467" cy="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직사각형 8"/>
          <p:cNvSpPr/>
          <p:nvPr/>
        </p:nvSpPr>
        <p:spPr>
          <a:xfrm>
            <a:off x="2472651" y="6261820"/>
            <a:ext cx="12435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4895657" y="6201687"/>
            <a:ext cx="12435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7308304" y="6261820"/>
            <a:ext cx="12435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569966" y="764704"/>
            <a:ext cx="3929728" cy="507831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b="1" dirty="0" smtClean="0"/>
              <a:t>1) </a:t>
            </a:r>
            <a:r>
              <a:rPr lang="ko-KR" altLang="en-US" b="1" dirty="0" smtClean="0"/>
              <a:t>독재 미화</a:t>
            </a:r>
            <a:endParaRPr lang="ko-KR" alt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330142" y="5999044"/>
            <a:ext cx="2610010" cy="454292"/>
          </a:xfrm>
          <a:prstGeom prst="rect">
            <a:avLst/>
          </a:prstGeom>
          <a:noFill/>
          <a:ln w="15875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b="1" dirty="0" smtClean="0"/>
              <a:t>&lt;</a:t>
            </a:r>
            <a:r>
              <a:rPr lang="ko-KR" altLang="en-US" b="1" dirty="0" err="1" smtClean="0"/>
              <a:t>교학사</a:t>
            </a:r>
            <a:r>
              <a:rPr lang="ko-KR" altLang="en-US" b="1" dirty="0" smtClean="0"/>
              <a:t> 교과서 </a:t>
            </a:r>
            <a:r>
              <a:rPr lang="en-US" altLang="ko-KR" b="1" dirty="0" smtClean="0"/>
              <a:t>324p&gt;</a:t>
            </a:r>
            <a:endParaRPr lang="ko-KR" altLang="en-US" b="1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1" y="1531272"/>
            <a:ext cx="6162675" cy="43815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149845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6490" y="210126"/>
            <a:ext cx="13436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 smtClean="0">
                <a:solidFill>
                  <a:srgbClr val="2558AB"/>
                </a:solidFill>
                <a:latin typeface="+mn-ea"/>
                <a:ea typeface="문체부 바탕체" pitchFamily="17" charset="-127"/>
                <a:cs typeface="CordiaUPC" pitchFamily="34" charset="-34"/>
              </a:rPr>
              <a:t>박혜자의원</a:t>
            </a:r>
            <a:endParaRPr lang="ko-KR" altLang="en-US" sz="1600" b="1" dirty="0">
              <a:solidFill>
                <a:srgbClr val="2558AB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ea"/>
              <a:ea typeface="문체부 바탕체" pitchFamily="17" charset="-127"/>
              <a:cs typeface="CordiaUPC" pitchFamily="34" charset="-34"/>
            </a:endParaRPr>
          </a:p>
        </p:txBody>
      </p:sp>
      <p:grpSp>
        <p:nvGrpSpPr>
          <p:cNvPr id="15" name="그룹 14"/>
          <p:cNvGrpSpPr/>
          <p:nvPr/>
        </p:nvGrpSpPr>
        <p:grpSpPr>
          <a:xfrm>
            <a:off x="203262" y="188640"/>
            <a:ext cx="8688202" cy="360040"/>
            <a:chOff x="533817" y="908720"/>
            <a:chExt cx="8688202" cy="360040"/>
          </a:xfrm>
        </p:grpSpPr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817" y="908720"/>
              <a:ext cx="1163528" cy="360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4" name="직선 화살표 연결선 13"/>
            <p:cNvCxnSpPr/>
            <p:nvPr/>
          </p:nvCxnSpPr>
          <p:spPr>
            <a:xfrm>
              <a:off x="539552" y="1268760"/>
              <a:ext cx="8682467" cy="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직사각형 8"/>
          <p:cNvSpPr/>
          <p:nvPr/>
        </p:nvSpPr>
        <p:spPr>
          <a:xfrm>
            <a:off x="2472651" y="6261820"/>
            <a:ext cx="12435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4895657" y="6201687"/>
            <a:ext cx="12435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7308304" y="6261820"/>
            <a:ext cx="12435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569966" y="764705"/>
            <a:ext cx="5154162" cy="507831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b="1" dirty="0" smtClean="0"/>
              <a:t>2) </a:t>
            </a:r>
            <a:r>
              <a:rPr lang="ko-KR" altLang="en-US" b="1" dirty="0" smtClean="0"/>
              <a:t>민주화 운동 축소</a:t>
            </a:r>
            <a:r>
              <a:rPr lang="ko-KR" altLang="en-US" b="1" dirty="0">
                <a:ea typeface="바탕"/>
              </a:rPr>
              <a:t> ∙ </a:t>
            </a:r>
            <a:r>
              <a:rPr lang="ko-KR" altLang="en-US" b="1" dirty="0" smtClean="0"/>
              <a:t>왜곡</a:t>
            </a:r>
            <a:endParaRPr lang="ko-KR" alt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186126" y="5711012"/>
            <a:ext cx="2610010" cy="454292"/>
          </a:xfrm>
          <a:prstGeom prst="rect">
            <a:avLst/>
          </a:prstGeom>
          <a:noFill/>
          <a:ln w="15875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b="1" dirty="0" smtClean="0"/>
              <a:t>&lt;</a:t>
            </a:r>
            <a:r>
              <a:rPr lang="ko-KR" altLang="en-US" b="1" dirty="0" err="1" smtClean="0"/>
              <a:t>교학사</a:t>
            </a:r>
            <a:r>
              <a:rPr lang="ko-KR" altLang="en-US" b="1" dirty="0" smtClean="0"/>
              <a:t> 교과서 </a:t>
            </a:r>
            <a:r>
              <a:rPr lang="en-US" altLang="ko-KR" b="1" dirty="0" smtClean="0"/>
              <a:t>326p&gt;</a:t>
            </a:r>
            <a:endParaRPr lang="ko-KR" altLang="en-US" b="1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678845"/>
            <a:ext cx="7485249" cy="385567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358151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6490" y="210126"/>
            <a:ext cx="13436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 smtClean="0">
                <a:solidFill>
                  <a:srgbClr val="2558AB"/>
                </a:solidFill>
                <a:latin typeface="+mn-ea"/>
                <a:ea typeface="문체부 바탕체" pitchFamily="17" charset="-127"/>
                <a:cs typeface="CordiaUPC" pitchFamily="34" charset="-34"/>
              </a:rPr>
              <a:t>박혜자의원</a:t>
            </a:r>
            <a:endParaRPr lang="ko-KR" altLang="en-US" sz="1600" b="1" dirty="0">
              <a:solidFill>
                <a:srgbClr val="2558AB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ea"/>
              <a:ea typeface="문체부 바탕체" pitchFamily="17" charset="-127"/>
              <a:cs typeface="CordiaUPC" pitchFamily="34" charset="-34"/>
            </a:endParaRPr>
          </a:p>
        </p:txBody>
      </p:sp>
      <p:grpSp>
        <p:nvGrpSpPr>
          <p:cNvPr id="15" name="그룹 14"/>
          <p:cNvGrpSpPr/>
          <p:nvPr/>
        </p:nvGrpSpPr>
        <p:grpSpPr>
          <a:xfrm>
            <a:off x="203262" y="188640"/>
            <a:ext cx="8688202" cy="360040"/>
            <a:chOff x="533817" y="908720"/>
            <a:chExt cx="8688202" cy="360040"/>
          </a:xfrm>
        </p:grpSpPr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817" y="908720"/>
              <a:ext cx="1163528" cy="360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4" name="직선 화살표 연결선 13"/>
            <p:cNvCxnSpPr/>
            <p:nvPr/>
          </p:nvCxnSpPr>
          <p:spPr>
            <a:xfrm>
              <a:off x="539552" y="1268760"/>
              <a:ext cx="8682467" cy="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직사각형 8"/>
          <p:cNvSpPr/>
          <p:nvPr/>
        </p:nvSpPr>
        <p:spPr>
          <a:xfrm>
            <a:off x="2472651" y="6261820"/>
            <a:ext cx="12435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4895657" y="6201687"/>
            <a:ext cx="12435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7308304" y="6261820"/>
            <a:ext cx="12435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8" name="아래쪽 화살표 설명선 17"/>
          <p:cNvSpPr/>
          <p:nvPr/>
        </p:nvSpPr>
        <p:spPr>
          <a:xfrm>
            <a:off x="611560" y="801204"/>
            <a:ext cx="7992888" cy="1872208"/>
          </a:xfrm>
          <a:prstGeom prst="downArrowCallout">
            <a:avLst/>
          </a:prstGeom>
          <a:solidFill>
            <a:srgbClr val="EBF1FB"/>
          </a:solidFill>
          <a:ln w="50800" cmpd="dbl">
            <a:solidFill>
              <a:srgbClr val="2558AB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150000"/>
              </a:lnSpc>
            </a:pPr>
            <a:r>
              <a:rPr lang="ko-KR" altLang="en-US" sz="1600" b="1" dirty="0" smtClean="0">
                <a:solidFill>
                  <a:schemeClr val="tx1"/>
                </a:solidFill>
              </a:rPr>
              <a:t>독재를 미화하고 </a:t>
            </a:r>
            <a:r>
              <a:rPr lang="en-US" altLang="ko-KR" sz="1600" b="1" dirty="0" smtClean="0">
                <a:solidFill>
                  <a:schemeClr val="tx1"/>
                </a:solidFill>
              </a:rPr>
              <a:t>5.18 </a:t>
            </a:r>
            <a:r>
              <a:rPr lang="ko-KR" altLang="en-US" sz="1600" b="1" dirty="0" smtClean="0">
                <a:solidFill>
                  <a:schemeClr val="tx1"/>
                </a:solidFill>
              </a:rPr>
              <a:t>광주 민주화 운동에 대해 계엄군의 발포 사실도 누락한 채 </a:t>
            </a:r>
            <a:endParaRPr lang="en-US" altLang="ko-KR" sz="1600" b="1" dirty="0" smtClean="0">
              <a:solidFill>
                <a:schemeClr val="tx1"/>
              </a:solidFill>
            </a:endParaRPr>
          </a:p>
          <a:p>
            <a:pPr algn="ctr" fontAlgn="base">
              <a:lnSpc>
                <a:spcPct val="150000"/>
              </a:lnSpc>
            </a:pPr>
            <a:r>
              <a:rPr lang="ko-KR" altLang="en-US" sz="1600" b="1" dirty="0" smtClean="0">
                <a:solidFill>
                  <a:schemeClr val="tx1"/>
                </a:solidFill>
              </a:rPr>
              <a:t>축소</a:t>
            </a:r>
            <a:r>
              <a:rPr lang="ko-KR" altLang="en-US" sz="1600" b="1" dirty="0" smtClean="0">
                <a:solidFill>
                  <a:schemeClr val="tx1"/>
                </a:solidFill>
                <a:latin typeface="맑은 고딕"/>
                <a:ea typeface="맑은 고딕"/>
              </a:rPr>
              <a:t>∙왜곡함으로써 자유 민주적 기본질서와 민주공화국을 왜곡</a:t>
            </a:r>
            <a:r>
              <a:rPr lang="ko-KR" altLang="en-US" sz="1600" b="1" dirty="0" smtClean="0">
                <a:solidFill>
                  <a:schemeClr val="tx1"/>
                </a:solidFill>
              </a:rPr>
              <a:t>∙비방하고 있음</a:t>
            </a:r>
            <a:endParaRPr lang="ko-KR" altLang="en-US" sz="1600" b="1" dirty="0">
              <a:solidFill>
                <a:schemeClr val="tx1"/>
              </a:solidFill>
            </a:endParaRPr>
          </a:p>
        </p:txBody>
      </p:sp>
      <p:sp>
        <p:nvSpPr>
          <p:cNvPr id="22" name="아래쪽 화살표 설명선 21"/>
          <p:cNvSpPr/>
          <p:nvPr/>
        </p:nvSpPr>
        <p:spPr>
          <a:xfrm>
            <a:off x="597260" y="2879416"/>
            <a:ext cx="7992888" cy="2709824"/>
          </a:xfrm>
          <a:prstGeom prst="downArrowCallout">
            <a:avLst/>
          </a:prstGeom>
          <a:solidFill>
            <a:srgbClr val="EBF1FB"/>
          </a:solidFill>
          <a:ln w="50800" cmpd="dbl">
            <a:solidFill>
              <a:srgbClr val="2558AB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150000"/>
              </a:lnSpc>
            </a:pPr>
            <a:r>
              <a:rPr lang="en-US" altLang="ko-KR" sz="1400" b="1" dirty="0">
                <a:solidFill>
                  <a:schemeClr val="tx1"/>
                </a:solidFill>
              </a:rPr>
              <a:t>&lt;</a:t>
            </a:r>
            <a:r>
              <a:rPr lang="ko-KR" altLang="en-US" sz="1400" b="1" dirty="0">
                <a:solidFill>
                  <a:schemeClr val="tx1"/>
                </a:solidFill>
              </a:rPr>
              <a:t>심사 관점 </a:t>
            </a:r>
            <a:r>
              <a:rPr lang="en-US" altLang="ko-KR" sz="1400" b="1" dirty="0">
                <a:solidFill>
                  <a:schemeClr val="tx1"/>
                </a:solidFill>
              </a:rPr>
              <a:t>2 &gt;</a:t>
            </a:r>
          </a:p>
          <a:p>
            <a:pPr algn="ctr" fontAlgn="base">
              <a:lnSpc>
                <a:spcPct val="150000"/>
              </a:lnSpc>
            </a:pPr>
            <a:r>
              <a:rPr lang="ko-KR" altLang="en-US" sz="1400" b="1" dirty="0">
                <a:solidFill>
                  <a:schemeClr val="tx1"/>
                </a:solidFill>
              </a:rPr>
              <a:t>대한민국의 자유민주적 기본질서와 이에 입각한 </a:t>
            </a:r>
            <a:endParaRPr lang="en-US" altLang="ko-KR" sz="1400" b="1" dirty="0" smtClean="0">
              <a:solidFill>
                <a:schemeClr val="tx1"/>
              </a:solidFill>
            </a:endParaRPr>
          </a:p>
          <a:p>
            <a:pPr algn="ctr" fontAlgn="base">
              <a:lnSpc>
                <a:spcPct val="150000"/>
              </a:lnSpc>
            </a:pPr>
            <a:r>
              <a:rPr lang="ko-KR" altLang="en-US" sz="1400" b="1" dirty="0" smtClean="0">
                <a:solidFill>
                  <a:schemeClr val="tx1"/>
                </a:solidFill>
              </a:rPr>
              <a:t>평화통일 </a:t>
            </a:r>
            <a:r>
              <a:rPr lang="ko-KR" altLang="en-US" sz="1400" b="1" dirty="0">
                <a:solidFill>
                  <a:schemeClr val="tx1"/>
                </a:solidFill>
              </a:rPr>
              <a:t>정책을 부정하거나 </a:t>
            </a:r>
            <a:r>
              <a:rPr lang="ko-KR" altLang="en-US" sz="1400" b="1" dirty="0" smtClean="0">
                <a:solidFill>
                  <a:schemeClr val="tx1"/>
                </a:solidFill>
              </a:rPr>
              <a:t>왜곡</a:t>
            </a:r>
            <a:r>
              <a:rPr lang="en-US" altLang="ko-KR" sz="1400" b="1" dirty="0">
                <a:solidFill>
                  <a:schemeClr val="tx1"/>
                </a:solidFill>
              </a:rPr>
              <a:t>.</a:t>
            </a:r>
            <a:r>
              <a:rPr lang="ko-KR" altLang="en-US" sz="1400" b="1" dirty="0">
                <a:solidFill>
                  <a:schemeClr val="tx1"/>
                </a:solidFill>
              </a:rPr>
              <a:t>비방하는 내용이 있는가</a:t>
            </a:r>
            <a:r>
              <a:rPr lang="en-US" altLang="ko-KR" sz="1400" b="1" dirty="0">
                <a:solidFill>
                  <a:schemeClr val="tx1"/>
                </a:solidFill>
              </a:rPr>
              <a:t>?</a:t>
            </a:r>
          </a:p>
          <a:p>
            <a:pPr algn="ctr" fontAlgn="base">
              <a:lnSpc>
                <a:spcPct val="150000"/>
              </a:lnSpc>
            </a:pPr>
            <a:r>
              <a:rPr lang="en-US" altLang="ko-KR" sz="1400" b="1" dirty="0" smtClean="0">
                <a:solidFill>
                  <a:schemeClr val="tx1"/>
                </a:solidFill>
              </a:rPr>
              <a:t>&lt;</a:t>
            </a:r>
            <a:r>
              <a:rPr lang="ko-KR" altLang="en-US" sz="1400" b="1" dirty="0">
                <a:solidFill>
                  <a:schemeClr val="tx1"/>
                </a:solidFill>
              </a:rPr>
              <a:t>심사 관점 </a:t>
            </a:r>
            <a:r>
              <a:rPr lang="en-US" altLang="ko-KR" sz="1400" b="1" dirty="0">
                <a:solidFill>
                  <a:schemeClr val="tx1"/>
                </a:solidFill>
              </a:rPr>
              <a:t>3 &gt;</a:t>
            </a:r>
          </a:p>
          <a:p>
            <a:pPr algn="ctr" fontAlgn="base">
              <a:lnSpc>
                <a:spcPct val="150000"/>
              </a:lnSpc>
            </a:pPr>
            <a:r>
              <a:rPr lang="ko-KR" altLang="en-US" sz="1400" b="1" dirty="0">
                <a:solidFill>
                  <a:schemeClr val="tx1"/>
                </a:solidFill>
              </a:rPr>
              <a:t>대한민국의 국가체제인 민주공화국을 부정하거나 왜곡</a:t>
            </a:r>
            <a:r>
              <a:rPr lang="en-US" altLang="ko-KR" sz="1400" b="1" dirty="0">
                <a:solidFill>
                  <a:schemeClr val="tx1"/>
                </a:solidFill>
              </a:rPr>
              <a:t>.</a:t>
            </a:r>
            <a:r>
              <a:rPr lang="ko-KR" altLang="en-US" sz="1400" b="1" dirty="0">
                <a:solidFill>
                  <a:schemeClr val="tx1"/>
                </a:solidFill>
              </a:rPr>
              <a:t>비방하는 내용이 있는가</a:t>
            </a:r>
            <a:r>
              <a:rPr lang="en-US" altLang="ko-KR" sz="1400" b="1" dirty="0">
                <a:solidFill>
                  <a:schemeClr val="tx1"/>
                </a:solidFill>
              </a:rPr>
              <a:t>?</a:t>
            </a:r>
            <a:endParaRPr lang="en-US" altLang="ko-KR" sz="1400" dirty="0">
              <a:solidFill>
                <a:schemeClr val="tx1"/>
              </a:solidFill>
            </a:endParaRPr>
          </a:p>
        </p:txBody>
      </p:sp>
      <p:sp>
        <p:nvSpPr>
          <p:cNvPr id="23" name="타원 22"/>
          <p:cNvSpPr/>
          <p:nvPr/>
        </p:nvSpPr>
        <p:spPr>
          <a:xfrm>
            <a:off x="3835899" y="5229200"/>
            <a:ext cx="1548172" cy="1320652"/>
          </a:xfrm>
          <a:prstGeom prst="ellipse">
            <a:avLst/>
          </a:prstGeom>
          <a:noFill/>
          <a:ln w="107950" cmpd="tri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3200" b="1" dirty="0" smtClean="0">
                <a:solidFill>
                  <a:srgbClr val="C00000"/>
                </a:solidFill>
              </a:rPr>
              <a:t>있음</a:t>
            </a:r>
            <a:endParaRPr lang="ko-KR" altLang="en-US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32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6490" y="210126"/>
            <a:ext cx="13436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 smtClean="0">
                <a:solidFill>
                  <a:srgbClr val="2558AB"/>
                </a:solidFill>
                <a:latin typeface="+mn-ea"/>
                <a:ea typeface="문체부 바탕체" pitchFamily="17" charset="-127"/>
                <a:cs typeface="CordiaUPC" pitchFamily="34" charset="-34"/>
              </a:rPr>
              <a:t>박혜자의원</a:t>
            </a:r>
            <a:endParaRPr lang="ko-KR" altLang="en-US" sz="1600" b="1" dirty="0">
              <a:solidFill>
                <a:srgbClr val="2558AB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ea"/>
              <a:ea typeface="문체부 바탕체" pitchFamily="17" charset="-127"/>
              <a:cs typeface="CordiaUPC" pitchFamily="34" charset="-34"/>
            </a:endParaRPr>
          </a:p>
        </p:txBody>
      </p:sp>
      <p:grpSp>
        <p:nvGrpSpPr>
          <p:cNvPr id="15" name="그룹 14"/>
          <p:cNvGrpSpPr/>
          <p:nvPr/>
        </p:nvGrpSpPr>
        <p:grpSpPr>
          <a:xfrm>
            <a:off x="203262" y="188640"/>
            <a:ext cx="8688202" cy="360040"/>
            <a:chOff x="533817" y="908720"/>
            <a:chExt cx="8688202" cy="360040"/>
          </a:xfrm>
        </p:grpSpPr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817" y="908720"/>
              <a:ext cx="1163528" cy="360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4" name="직선 화살표 연결선 13"/>
            <p:cNvCxnSpPr/>
            <p:nvPr/>
          </p:nvCxnSpPr>
          <p:spPr>
            <a:xfrm>
              <a:off x="539552" y="1268760"/>
              <a:ext cx="8682467" cy="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직사각형 8"/>
          <p:cNvSpPr/>
          <p:nvPr/>
        </p:nvSpPr>
        <p:spPr>
          <a:xfrm>
            <a:off x="2472651" y="6261820"/>
            <a:ext cx="12435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4895657" y="6201687"/>
            <a:ext cx="12435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7308304" y="6261820"/>
            <a:ext cx="12435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611560" y="2192521"/>
            <a:ext cx="7942327" cy="2100575"/>
          </a:xfrm>
          <a:prstGeom prst="rect">
            <a:avLst/>
          </a:prstGeom>
          <a:solidFill>
            <a:srgbClr val="EBF1FB"/>
          </a:solidFill>
          <a:ln w="50800" cmpd="dbl">
            <a:solidFill>
              <a:srgbClr val="2558AB">
                <a:alpha val="98000"/>
              </a:srgb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sz="1600" b="1" dirty="0" smtClean="0"/>
              <a:t>&lt;</a:t>
            </a:r>
            <a:r>
              <a:rPr lang="ko-KR" altLang="en-US" sz="1600" b="1" dirty="0" smtClean="0"/>
              <a:t>심사 관점 </a:t>
            </a:r>
            <a:r>
              <a:rPr lang="en-US" altLang="ko-KR" sz="1600" b="1" dirty="0"/>
              <a:t>4</a:t>
            </a:r>
            <a:r>
              <a:rPr lang="en-US" altLang="ko-KR" sz="1600" b="1" dirty="0" smtClean="0"/>
              <a:t> &gt;</a:t>
            </a:r>
          </a:p>
          <a:p>
            <a:pPr algn="ctr" fontAlgn="base">
              <a:lnSpc>
                <a:spcPct val="150000"/>
              </a:lnSpc>
            </a:pPr>
            <a:endParaRPr lang="en-US" altLang="ko-KR" sz="1100" b="1" dirty="0" smtClean="0"/>
          </a:p>
          <a:p>
            <a:pPr fontAlgn="base">
              <a:lnSpc>
                <a:spcPct val="150000"/>
              </a:lnSpc>
            </a:pPr>
            <a:r>
              <a:rPr lang="ko-KR" altLang="en-US" sz="2000" b="1" dirty="0" smtClean="0"/>
              <a:t>대한민국의 영토가 한반도와 그 부속도서임을 부정하거나 </a:t>
            </a:r>
            <a:endParaRPr lang="en-US" altLang="ko-KR" sz="2000" b="1" dirty="0" smtClean="0"/>
          </a:p>
          <a:p>
            <a:pPr fontAlgn="base">
              <a:lnSpc>
                <a:spcPct val="150000"/>
              </a:lnSpc>
            </a:pPr>
            <a:r>
              <a:rPr lang="ko-KR" altLang="en-US" sz="2000" b="1" dirty="0" smtClean="0"/>
              <a:t>왜곡</a:t>
            </a:r>
            <a:r>
              <a:rPr lang="en-US" altLang="ko-KR" sz="2000" b="1" dirty="0" smtClean="0"/>
              <a:t> · </a:t>
            </a:r>
            <a:r>
              <a:rPr lang="ko-KR" altLang="en-US" sz="2000" b="1" dirty="0" smtClean="0"/>
              <a:t>비방하는 내용이 있으며 특별한 이유 없이 </a:t>
            </a:r>
            <a:r>
              <a:rPr lang="en-US" altLang="ko-KR" sz="2000" b="1" dirty="0" smtClean="0"/>
              <a:t>‘</a:t>
            </a:r>
            <a:r>
              <a:rPr lang="ko-KR" altLang="en-US" sz="2000" b="1" dirty="0" smtClean="0"/>
              <a:t>독도</a:t>
            </a:r>
            <a:r>
              <a:rPr lang="en-US" altLang="ko-KR" sz="2000" b="1" dirty="0" smtClean="0"/>
              <a:t>’</a:t>
            </a:r>
            <a:r>
              <a:rPr lang="ko-KR" altLang="en-US" sz="2000" b="1" dirty="0" smtClean="0"/>
              <a:t>표시와 </a:t>
            </a:r>
            <a:endParaRPr lang="en-US" altLang="ko-KR" sz="2000" b="1" dirty="0" smtClean="0"/>
          </a:p>
          <a:p>
            <a:pPr fontAlgn="base">
              <a:lnSpc>
                <a:spcPct val="150000"/>
              </a:lnSpc>
            </a:pPr>
            <a:r>
              <a:rPr lang="en-US" altLang="ko-KR" sz="2000" b="1" dirty="0" smtClean="0"/>
              <a:t>‘</a:t>
            </a:r>
            <a:r>
              <a:rPr lang="ko-KR" altLang="en-US" sz="2000" b="1" dirty="0" smtClean="0"/>
              <a:t>동해</a:t>
            </a:r>
            <a:r>
              <a:rPr lang="en-US" altLang="ko-KR" sz="2000" b="1" dirty="0" smtClean="0"/>
              <a:t>’</a:t>
            </a:r>
            <a:r>
              <a:rPr lang="ko-KR" altLang="en-US" sz="2000" b="1" dirty="0" smtClean="0"/>
              <a:t>용어 표기가 되어있지 않은 내용이 있는가</a:t>
            </a:r>
            <a:r>
              <a:rPr lang="en-US" altLang="ko-KR" sz="2000" b="1" dirty="0" smtClean="0"/>
              <a:t>? </a:t>
            </a:r>
            <a:endParaRPr lang="ko-KR" alt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60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6490" y="210126"/>
            <a:ext cx="13436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 smtClean="0">
                <a:solidFill>
                  <a:srgbClr val="2558AB"/>
                </a:solidFill>
                <a:latin typeface="+mn-ea"/>
                <a:ea typeface="문체부 바탕체" pitchFamily="17" charset="-127"/>
                <a:cs typeface="CordiaUPC" pitchFamily="34" charset="-34"/>
              </a:rPr>
              <a:t>박혜자의원</a:t>
            </a:r>
            <a:endParaRPr lang="ko-KR" altLang="en-US" sz="1600" b="1" dirty="0">
              <a:solidFill>
                <a:srgbClr val="2558AB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ea"/>
              <a:ea typeface="문체부 바탕체" pitchFamily="17" charset="-127"/>
              <a:cs typeface="CordiaUPC" pitchFamily="34" charset="-34"/>
            </a:endParaRPr>
          </a:p>
        </p:txBody>
      </p:sp>
      <p:grpSp>
        <p:nvGrpSpPr>
          <p:cNvPr id="15" name="그룹 14"/>
          <p:cNvGrpSpPr/>
          <p:nvPr/>
        </p:nvGrpSpPr>
        <p:grpSpPr>
          <a:xfrm>
            <a:off x="203262" y="188640"/>
            <a:ext cx="8688202" cy="360040"/>
            <a:chOff x="533817" y="908720"/>
            <a:chExt cx="8688202" cy="360040"/>
          </a:xfrm>
        </p:grpSpPr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817" y="908720"/>
              <a:ext cx="1163528" cy="360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4" name="직선 화살표 연결선 13"/>
            <p:cNvCxnSpPr/>
            <p:nvPr/>
          </p:nvCxnSpPr>
          <p:spPr>
            <a:xfrm>
              <a:off x="539552" y="1268760"/>
              <a:ext cx="8682467" cy="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직사각형 8"/>
          <p:cNvSpPr/>
          <p:nvPr/>
        </p:nvSpPr>
        <p:spPr>
          <a:xfrm>
            <a:off x="2472651" y="6261820"/>
            <a:ext cx="12435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4895657" y="6201687"/>
            <a:ext cx="12435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7308304" y="6261820"/>
            <a:ext cx="12435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507787" y="801578"/>
            <a:ext cx="3929728" cy="454292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b="1" dirty="0" smtClean="0"/>
              <a:t>1) </a:t>
            </a:r>
            <a:r>
              <a:rPr lang="ko-KR" altLang="en-US" b="1" dirty="0" smtClean="0"/>
              <a:t>동해 표기 누락</a:t>
            </a:r>
            <a:endParaRPr lang="ko-KR" altLang="en-US" sz="1400" b="1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87" y="1338375"/>
            <a:ext cx="3232564" cy="489969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418374" y="6165304"/>
            <a:ext cx="2610010" cy="454292"/>
          </a:xfrm>
          <a:prstGeom prst="rect">
            <a:avLst/>
          </a:prstGeom>
          <a:noFill/>
          <a:ln w="15875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b="1" dirty="0" smtClean="0"/>
              <a:t>&lt;</a:t>
            </a:r>
            <a:r>
              <a:rPr lang="ko-KR" altLang="en-US" b="1" dirty="0" err="1" smtClean="0"/>
              <a:t>교학사</a:t>
            </a:r>
            <a:r>
              <a:rPr lang="ko-KR" altLang="en-US" b="1" dirty="0" smtClean="0"/>
              <a:t> 교과서 </a:t>
            </a:r>
            <a:r>
              <a:rPr lang="en-US" altLang="ko-KR" b="1" dirty="0" smtClean="0"/>
              <a:t>129p&gt;</a:t>
            </a:r>
            <a:endParaRPr lang="ko-KR" alt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375465"/>
            <a:ext cx="3852224" cy="486260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881870" y="6165304"/>
            <a:ext cx="2610010" cy="454292"/>
          </a:xfrm>
          <a:prstGeom prst="rect">
            <a:avLst/>
          </a:prstGeom>
          <a:noFill/>
          <a:ln w="15875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b="1" dirty="0" smtClean="0"/>
              <a:t>&lt;</a:t>
            </a:r>
            <a:r>
              <a:rPr lang="ko-KR" altLang="en-US" b="1" dirty="0" err="1" smtClean="0"/>
              <a:t>교학사</a:t>
            </a:r>
            <a:r>
              <a:rPr lang="ko-KR" altLang="en-US" b="1" dirty="0" smtClean="0"/>
              <a:t> 교과서 </a:t>
            </a:r>
            <a:r>
              <a:rPr lang="en-US" altLang="ko-KR" b="1" dirty="0" smtClean="0"/>
              <a:t>131p&gt;</a:t>
            </a:r>
            <a:endParaRPr lang="ko-KR" alt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976577" y="3296101"/>
            <a:ext cx="631806" cy="507831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b="1" dirty="0" smtClean="0"/>
              <a:t>V.S</a:t>
            </a:r>
            <a:endParaRPr lang="ko-KR" altLang="en-US" b="1" dirty="0"/>
          </a:p>
        </p:txBody>
      </p:sp>
      <p:sp>
        <p:nvSpPr>
          <p:cNvPr id="5" name="직사각형 4"/>
          <p:cNvSpPr/>
          <p:nvPr/>
        </p:nvSpPr>
        <p:spPr>
          <a:xfrm>
            <a:off x="7232645" y="3404564"/>
            <a:ext cx="867212" cy="80440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156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6490" y="210126"/>
            <a:ext cx="13436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 smtClean="0">
                <a:solidFill>
                  <a:srgbClr val="2558AB"/>
                </a:solidFill>
                <a:latin typeface="+mn-ea"/>
                <a:ea typeface="문체부 바탕체" pitchFamily="17" charset="-127"/>
                <a:cs typeface="CordiaUPC" pitchFamily="34" charset="-34"/>
              </a:rPr>
              <a:t>박혜자의원</a:t>
            </a:r>
            <a:endParaRPr lang="ko-KR" altLang="en-US" sz="1600" b="1" dirty="0">
              <a:solidFill>
                <a:srgbClr val="2558AB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ea"/>
              <a:ea typeface="문체부 바탕체" pitchFamily="17" charset="-127"/>
              <a:cs typeface="CordiaUPC" pitchFamily="34" charset="-34"/>
            </a:endParaRPr>
          </a:p>
        </p:txBody>
      </p:sp>
      <p:grpSp>
        <p:nvGrpSpPr>
          <p:cNvPr id="15" name="그룹 14"/>
          <p:cNvGrpSpPr/>
          <p:nvPr/>
        </p:nvGrpSpPr>
        <p:grpSpPr>
          <a:xfrm>
            <a:off x="203262" y="188640"/>
            <a:ext cx="8688202" cy="360040"/>
            <a:chOff x="533817" y="908720"/>
            <a:chExt cx="8688202" cy="360040"/>
          </a:xfrm>
        </p:grpSpPr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817" y="908720"/>
              <a:ext cx="1163528" cy="360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4" name="직선 화살표 연결선 13"/>
            <p:cNvCxnSpPr/>
            <p:nvPr/>
          </p:nvCxnSpPr>
          <p:spPr>
            <a:xfrm>
              <a:off x="539552" y="1268760"/>
              <a:ext cx="8682467" cy="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직사각형 8"/>
          <p:cNvSpPr/>
          <p:nvPr/>
        </p:nvSpPr>
        <p:spPr>
          <a:xfrm>
            <a:off x="2472651" y="6261820"/>
            <a:ext cx="12435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4895657" y="6201687"/>
            <a:ext cx="12435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7308304" y="6261820"/>
            <a:ext cx="12435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8" name="아래쪽 화살표 설명선 17"/>
          <p:cNvSpPr/>
          <p:nvPr/>
        </p:nvSpPr>
        <p:spPr>
          <a:xfrm>
            <a:off x="611560" y="908720"/>
            <a:ext cx="7992888" cy="1872208"/>
          </a:xfrm>
          <a:prstGeom prst="downArrowCallout">
            <a:avLst/>
          </a:prstGeom>
          <a:solidFill>
            <a:srgbClr val="EBF1FB"/>
          </a:solidFill>
          <a:ln w="50800" cmpd="dbl">
            <a:solidFill>
              <a:srgbClr val="2558AB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150000"/>
              </a:lnSpc>
            </a:pPr>
            <a:r>
              <a:rPr lang="ko-KR" altLang="en-US" sz="4400" b="1" dirty="0" smtClean="0">
                <a:solidFill>
                  <a:schemeClr val="tx1"/>
                </a:solidFill>
              </a:rPr>
              <a:t>동해 표기 누락</a:t>
            </a:r>
            <a:endParaRPr lang="ko-KR" altLang="en-US" sz="4400" b="1" dirty="0">
              <a:solidFill>
                <a:schemeClr val="tx1"/>
              </a:solidFill>
            </a:endParaRPr>
          </a:p>
        </p:txBody>
      </p:sp>
      <p:sp>
        <p:nvSpPr>
          <p:cNvPr id="22" name="아래쪽 화살표 설명선 21"/>
          <p:cNvSpPr/>
          <p:nvPr/>
        </p:nvSpPr>
        <p:spPr>
          <a:xfrm>
            <a:off x="597260" y="3095440"/>
            <a:ext cx="7992888" cy="1845728"/>
          </a:xfrm>
          <a:prstGeom prst="downArrowCallout">
            <a:avLst/>
          </a:prstGeom>
          <a:solidFill>
            <a:srgbClr val="EBF1FB"/>
          </a:solidFill>
          <a:ln w="50800" cmpd="dbl">
            <a:solidFill>
              <a:srgbClr val="2558AB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150000"/>
              </a:lnSpc>
            </a:pPr>
            <a:r>
              <a:rPr lang="en-US" altLang="ko-KR" sz="1400" b="1" dirty="0">
                <a:solidFill>
                  <a:schemeClr val="tx1"/>
                </a:solidFill>
              </a:rPr>
              <a:t>&lt;</a:t>
            </a:r>
            <a:r>
              <a:rPr lang="ko-KR" altLang="en-US" sz="1400" b="1" dirty="0">
                <a:solidFill>
                  <a:schemeClr val="tx1"/>
                </a:solidFill>
              </a:rPr>
              <a:t>심사 관점 </a:t>
            </a:r>
            <a:r>
              <a:rPr lang="en-US" altLang="ko-KR" sz="1400" b="1" dirty="0">
                <a:solidFill>
                  <a:schemeClr val="tx1"/>
                </a:solidFill>
              </a:rPr>
              <a:t>4 &gt;</a:t>
            </a:r>
          </a:p>
          <a:p>
            <a:pPr algn="ctr" fontAlgn="base">
              <a:lnSpc>
                <a:spcPct val="150000"/>
              </a:lnSpc>
            </a:pPr>
            <a:r>
              <a:rPr lang="ko-KR" altLang="en-US" sz="1400" b="1" dirty="0" smtClean="0">
                <a:solidFill>
                  <a:schemeClr val="tx1"/>
                </a:solidFill>
              </a:rPr>
              <a:t>대한민국의 </a:t>
            </a:r>
            <a:r>
              <a:rPr lang="ko-KR" altLang="en-US" sz="1400" b="1" dirty="0">
                <a:solidFill>
                  <a:schemeClr val="tx1"/>
                </a:solidFill>
              </a:rPr>
              <a:t>영토가 한반도와 그 부속도서임을 부정하거나 왜곡</a:t>
            </a:r>
            <a:r>
              <a:rPr lang="en-US" altLang="ko-KR" sz="1400" b="1" dirty="0">
                <a:solidFill>
                  <a:schemeClr val="tx1"/>
                </a:solidFill>
              </a:rPr>
              <a:t>·</a:t>
            </a:r>
            <a:r>
              <a:rPr lang="ko-KR" altLang="en-US" sz="1400" b="1" dirty="0">
                <a:solidFill>
                  <a:schemeClr val="tx1"/>
                </a:solidFill>
              </a:rPr>
              <a:t>비방하는 내용이 있으며 </a:t>
            </a:r>
            <a:endParaRPr lang="en-US" altLang="ko-KR" sz="1400" b="1" dirty="0" smtClean="0">
              <a:solidFill>
                <a:schemeClr val="tx1"/>
              </a:solidFill>
            </a:endParaRPr>
          </a:p>
          <a:p>
            <a:pPr algn="ctr" fontAlgn="base">
              <a:lnSpc>
                <a:spcPct val="150000"/>
              </a:lnSpc>
            </a:pPr>
            <a:r>
              <a:rPr lang="ko-KR" altLang="en-US" sz="1400" b="1" dirty="0" smtClean="0">
                <a:solidFill>
                  <a:schemeClr val="tx1"/>
                </a:solidFill>
              </a:rPr>
              <a:t>특별한 </a:t>
            </a:r>
            <a:r>
              <a:rPr lang="ko-KR" altLang="en-US" sz="1400" b="1" dirty="0">
                <a:solidFill>
                  <a:schemeClr val="tx1"/>
                </a:solidFill>
              </a:rPr>
              <a:t>이유 없이 </a:t>
            </a:r>
            <a:r>
              <a:rPr lang="en-US" altLang="ko-KR" sz="1400" b="1" dirty="0">
                <a:solidFill>
                  <a:schemeClr val="tx1"/>
                </a:solidFill>
              </a:rPr>
              <a:t>‘</a:t>
            </a:r>
            <a:r>
              <a:rPr lang="ko-KR" altLang="en-US" sz="1400" b="1" dirty="0">
                <a:solidFill>
                  <a:schemeClr val="tx1"/>
                </a:solidFill>
              </a:rPr>
              <a:t>독도</a:t>
            </a:r>
            <a:r>
              <a:rPr lang="en-US" altLang="ko-KR" sz="1400" b="1" dirty="0">
                <a:solidFill>
                  <a:schemeClr val="tx1"/>
                </a:solidFill>
              </a:rPr>
              <a:t>’</a:t>
            </a:r>
            <a:r>
              <a:rPr lang="ko-KR" altLang="en-US" sz="1400" b="1" dirty="0">
                <a:solidFill>
                  <a:schemeClr val="tx1"/>
                </a:solidFill>
              </a:rPr>
              <a:t>표시와 </a:t>
            </a:r>
            <a:r>
              <a:rPr lang="en-US" altLang="ko-KR" sz="1400" b="1" dirty="0">
                <a:solidFill>
                  <a:schemeClr val="tx1"/>
                </a:solidFill>
              </a:rPr>
              <a:t>‘</a:t>
            </a:r>
            <a:r>
              <a:rPr lang="ko-KR" altLang="en-US" sz="1400" b="1" dirty="0">
                <a:solidFill>
                  <a:schemeClr val="tx1"/>
                </a:solidFill>
              </a:rPr>
              <a:t>동해</a:t>
            </a:r>
            <a:r>
              <a:rPr lang="en-US" altLang="ko-KR" sz="1400" b="1" dirty="0">
                <a:solidFill>
                  <a:schemeClr val="tx1"/>
                </a:solidFill>
              </a:rPr>
              <a:t>’ </a:t>
            </a:r>
            <a:r>
              <a:rPr lang="ko-KR" altLang="en-US" sz="1400" b="1" dirty="0">
                <a:solidFill>
                  <a:schemeClr val="tx1"/>
                </a:solidFill>
              </a:rPr>
              <a:t>용어 표기가 되어있지 않은 내용이 있는가</a:t>
            </a:r>
            <a:r>
              <a:rPr lang="en-US" altLang="ko-KR" sz="1400" b="1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3" name="타원 22"/>
          <p:cNvSpPr/>
          <p:nvPr/>
        </p:nvSpPr>
        <p:spPr>
          <a:xfrm>
            <a:off x="3835899" y="5229200"/>
            <a:ext cx="1548172" cy="1320652"/>
          </a:xfrm>
          <a:prstGeom prst="ellipse">
            <a:avLst/>
          </a:prstGeom>
          <a:noFill/>
          <a:ln w="107950" cmpd="tri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3200" b="1" dirty="0" smtClean="0">
                <a:solidFill>
                  <a:srgbClr val="C00000"/>
                </a:solidFill>
              </a:rPr>
              <a:t>있음</a:t>
            </a:r>
            <a:endParaRPr lang="ko-KR" altLang="en-US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72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6490" y="210126"/>
            <a:ext cx="13436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 smtClean="0">
                <a:solidFill>
                  <a:srgbClr val="2558AB"/>
                </a:solidFill>
                <a:latin typeface="+mn-ea"/>
                <a:ea typeface="문체부 바탕체" pitchFamily="17" charset="-127"/>
                <a:cs typeface="CordiaUPC" pitchFamily="34" charset="-34"/>
              </a:rPr>
              <a:t>박혜자의원</a:t>
            </a:r>
            <a:endParaRPr lang="ko-KR" altLang="en-US" sz="1600" b="1" dirty="0">
              <a:solidFill>
                <a:srgbClr val="2558AB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ea"/>
              <a:ea typeface="문체부 바탕체" pitchFamily="17" charset="-127"/>
              <a:cs typeface="CordiaUPC" pitchFamily="34" charset="-34"/>
            </a:endParaRPr>
          </a:p>
        </p:txBody>
      </p:sp>
      <p:grpSp>
        <p:nvGrpSpPr>
          <p:cNvPr id="15" name="그룹 14"/>
          <p:cNvGrpSpPr/>
          <p:nvPr/>
        </p:nvGrpSpPr>
        <p:grpSpPr>
          <a:xfrm>
            <a:off x="203262" y="188640"/>
            <a:ext cx="8688202" cy="360040"/>
            <a:chOff x="533817" y="908720"/>
            <a:chExt cx="8688202" cy="360040"/>
          </a:xfrm>
        </p:grpSpPr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817" y="908720"/>
              <a:ext cx="1163528" cy="360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4" name="직선 화살표 연결선 13"/>
            <p:cNvCxnSpPr/>
            <p:nvPr/>
          </p:nvCxnSpPr>
          <p:spPr>
            <a:xfrm>
              <a:off x="539552" y="1268760"/>
              <a:ext cx="8682467" cy="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직사각형 8"/>
          <p:cNvSpPr/>
          <p:nvPr/>
        </p:nvSpPr>
        <p:spPr>
          <a:xfrm>
            <a:off x="2472651" y="6261820"/>
            <a:ext cx="12435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4895657" y="6201687"/>
            <a:ext cx="12435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7308304" y="6261820"/>
            <a:ext cx="12435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611560" y="2423354"/>
            <a:ext cx="7920879" cy="1638910"/>
          </a:xfrm>
          <a:prstGeom prst="rect">
            <a:avLst/>
          </a:prstGeom>
          <a:solidFill>
            <a:srgbClr val="EBF1FB"/>
          </a:solidFill>
          <a:ln w="50800" cmpd="dbl">
            <a:solidFill>
              <a:srgbClr val="2558AB">
                <a:alpha val="98000"/>
              </a:srgb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t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sz="1600" b="1" dirty="0"/>
              <a:t>&lt;</a:t>
            </a:r>
            <a:r>
              <a:rPr lang="ko-KR" altLang="en-US" sz="1600" b="1" dirty="0"/>
              <a:t>심사 관점 </a:t>
            </a:r>
            <a:r>
              <a:rPr lang="en-US" altLang="ko-KR" sz="1600" b="1" dirty="0"/>
              <a:t>8 &gt;</a:t>
            </a:r>
          </a:p>
          <a:p>
            <a:pPr fontAlgn="base">
              <a:lnSpc>
                <a:spcPct val="150000"/>
              </a:lnSpc>
            </a:pPr>
            <a:endParaRPr lang="en-US" altLang="ko-KR" sz="1100" b="1" dirty="0" smtClean="0"/>
          </a:p>
          <a:p>
            <a:pPr algn="ctr" fontAlgn="base">
              <a:lnSpc>
                <a:spcPct val="150000"/>
              </a:lnSpc>
            </a:pPr>
            <a:r>
              <a:rPr lang="ko-KR" altLang="en-US" sz="2000" b="1" dirty="0" smtClean="0"/>
              <a:t>정치적</a:t>
            </a:r>
            <a:r>
              <a:rPr lang="en-US" altLang="ko-KR" sz="2000" b="1" dirty="0"/>
              <a:t>·</a:t>
            </a:r>
            <a:r>
              <a:rPr lang="ko-KR" altLang="en-US" sz="2000" b="1" dirty="0"/>
              <a:t>파당적</a:t>
            </a:r>
            <a:r>
              <a:rPr lang="en-US" altLang="ko-KR" sz="2000" b="1" dirty="0"/>
              <a:t> ·</a:t>
            </a:r>
            <a:r>
              <a:rPr lang="ko-KR" altLang="en-US" sz="2000" b="1" dirty="0"/>
              <a:t>개인적 편견을 전파하거나</a:t>
            </a:r>
            <a:r>
              <a:rPr lang="en-US" altLang="ko-KR" sz="2000" b="1" dirty="0"/>
              <a:t>, </a:t>
            </a:r>
            <a:endParaRPr lang="en-US" altLang="ko-KR" sz="2000" b="1" dirty="0" smtClean="0"/>
          </a:p>
          <a:p>
            <a:pPr algn="ctr" fontAlgn="base">
              <a:lnSpc>
                <a:spcPct val="150000"/>
              </a:lnSpc>
            </a:pPr>
            <a:r>
              <a:rPr lang="ko-KR" altLang="en-US" sz="2000" b="1" dirty="0" smtClean="0"/>
              <a:t>특정 </a:t>
            </a:r>
            <a:r>
              <a:rPr lang="ko-KR" altLang="en-US" sz="2000" b="1" dirty="0"/>
              <a:t>종교교육을 위한 </a:t>
            </a:r>
            <a:r>
              <a:rPr lang="ko-KR" altLang="en-US" sz="2000" b="1" dirty="0" smtClean="0"/>
              <a:t>방편으로 </a:t>
            </a:r>
            <a:r>
              <a:rPr lang="ko-KR" altLang="en-US" sz="2000" b="1" dirty="0"/>
              <a:t>이용된 내용이 있는가</a:t>
            </a:r>
            <a:r>
              <a:rPr lang="en-US" altLang="ko-KR" sz="20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3022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8"/>
          <p:cNvSpPr txBox="1"/>
          <p:nvPr/>
        </p:nvSpPr>
        <p:spPr>
          <a:xfrm>
            <a:off x="431919" y="704571"/>
            <a:ext cx="13681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000" b="1" dirty="0" smtClean="0">
                <a:solidFill>
                  <a:srgbClr val="2558AB"/>
                </a:solidFill>
                <a:effectLst>
                  <a:reflection blurRad="6350" stA="60000" endA="900" endPos="60000" dist="60007" dir="5400000" sy="-100000" algn="bl" rotWithShape="0"/>
                </a:effectLst>
                <a:latin typeface="+mj-ea"/>
                <a:ea typeface="+mj-ea"/>
              </a:rPr>
              <a:t>Contents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627785" y="1246108"/>
            <a:ext cx="554461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ko-KR" altLang="en-US" sz="1600" b="1" dirty="0" smtClean="0">
                <a:latin typeface="맑은 고딕"/>
                <a:ea typeface="맑은 고딕"/>
              </a:rPr>
              <a:t>들어가며</a:t>
            </a:r>
            <a:r>
              <a:rPr lang="en-US" altLang="ko-KR" sz="1600" b="1" dirty="0" smtClean="0">
                <a:latin typeface="맑은 고딕"/>
                <a:ea typeface="맑은 고딕"/>
              </a:rPr>
              <a:t>..</a:t>
            </a:r>
            <a:endParaRPr lang="en-US" altLang="ko-KR" sz="1600" b="1" dirty="0">
              <a:latin typeface="맑은 고딕"/>
              <a:ea typeface="맑은 고딕"/>
            </a:endParaRPr>
          </a:p>
          <a:p>
            <a:pPr algn="just">
              <a:lnSpc>
                <a:spcPct val="150000"/>
              </a:lnSpc>
            </a:pPr>
            <a:endParaRPr lang="en-US" altLang="ko-KR" sz="1600" b="1" dirty="0" smtClean="0">
              <a:latin typeface="맑은 고딕"/>
              <a:ea typeface="맑은 고딕"/>
            </a:endParaRPr>
          </a:p>
          <a:p>
            <a:pPr algn="just">
              <a:lnSpc>
                <a:spcPct val="150000"/>
              </a:lnSpc>
            </a:pPr>
            <a:r>
              <a:rPr lang="en-US" altLang="ko-KR" sz="1600" b="1" dirty="0" smtClean="0">
                <a:latin typeface="맑은 고딕"/>
                <a:ea typeface="맑은 고딕"/>
              </a:rPr>
              <a:t>Ⅰ. </a:t>
            </a:r>
            <a:r>
              <a:rPr lang="ko-KR" altLang="en-US" sz="1600" b="1" dirty="0" err="1" smtClean="0">
                <a:latin typeface="+mn-ea"/>
              </a:rPr>
              <a:t>교학사</a:t>
            </a:r>
            <a:r>
              <a:rPr lang="ko-KR" altLang="en-US" sz="1600" b="1" dirty="0" smtClean="0">
                <a:latin typeface="+mn-ea"/>
              </a:rPr>
              <a:t> 교과서는 불합격 판정을 받아야 했다</a:t>
            </a:r>
            <a:r>
              <a:rPr lang="en-US" altLang="ko-KR" sz="1600" b="1" dirty="0" smtClean="0">
                <a:latin typeface="+mn-ea"/>
              </a:rPr>
              <a:t>.</a:t>
            </a:r>
            <a:endParaRPr lang="en-US" altLang="ko-KR" sz="1600" b="1" dirty="0">
              <a:latin typeface="+mn-ea"/>
            </a:endParaRPr>
          </a:p>
          <a:p>
            <a:pPr algn="just">
              <a:lnSpc>
                <a:spcPct val="150000"/>
              </a:lnSpc>
            </a:pPr>
            <a:endParaRPr lang="en-US" altLang="ko-KR" sz="1600" b="1" dirty="0" smtClean="0">
              <a:latin typeface="+mn-ea"/>
              <a:ea typeface="맑은 고딕"/>
            </a:endParaRPr>
          </a:p>
          <a:p>
            <a:pPr algn="just">
              <a:lnSpc>
                <a:spcPct val="150000"/>
              </a:lnSpc>
            </a:pPr>
            <a:r>
              <a:rPr lang="en-US" altLang="ko-KR" sz="1600" b="1" dirty="0" smtClean="0">
                <a:latin typeface="+mn-ea"/>
                <a:ea typeface="맑은 고딕"/>
              </a:rPr>
              <a:t>Ⅱ</a:t>
            </a:r>
            <a:r>
              <a:rPr lang="en-US" altLang="ko-KR" sz="1600" b="1" dirty="0" smtClean="0">
                <a:latin typeface="+mn-ea"/>
              </a:rPr>
              <a:t>.  </a:t>
            </a:r>
            <a:r>
              <a:rPr lang="ko-KR" altLang="en-US" sz="1600" b="1" dirty="0" err="1" smtClean="0">
                <a:latin typeface="+mn-ea"/>
              </a:rPr>
              <a:t>교학사</a:t>
            </a:r>
            <a:r>
              <a:rPr lang="ko-KR" altLang="en-US" sz="1600" b="1" dirty="0" smtClean="0">
                <a:latin typeface="+mn-ea"/>
              </a:rPr>
              <a:t> 고등학교 한국사교과서</a:t>
            </a:r>
            <a:r>
              <a:rPr lang="en-US" altLang="ko-KR" sz="1600" b="1" dirty="0" smtClean="0">
                <a:latin typeface="+mn-ea"/>
              </a:rPr>
              <a:t>, </a:t>
            </a:r>
          </a:p>
          <a:p>
            <a:pPr algn="just">
              <a:lnSpc>
                <a:spcPct val="150000"/>
              </a:lnSpc>
            </a:pPr>
            <a:r>
              <a:rPr lang="en-US" altLang="ko-KR" sz="1600" b="1" dirty="0">
                <a:latin typeface="+mn-ea"/>
              </a:rPr>
              <a:t> </a:t>
            </a:r>
            <a:r>
              <a:rPr lang="en-US" altLang="ko-KR" sz="1600" b="1" dirty="0" smtClean="0">
                <a:latin typeface="+mn-ea"/>
              </a:rPr>
              <a:t>                     </a:t>
            </a:r>
            <a:r>
              <a:rPr lang="ko-KR" altLang="en-US" sz="1600" b="1" dirty="0" smtClean="0">
                <a:latin typeface="+mn-ea"/>
              </a:rPr>
              <a:t>중학교 역사교과서보다 못하다</a:t>
            </a:r>
            <a:r>
              <a:rPr lang="en-US" altLang="ko-KR" sz="1600" b="1" dirty="0" smtClean="0">
                <a:latin typeface="+mn-ea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n-US" altLang="ko-KR" sz="1600" b="1" dirty="0" smtClean="0">
              <a:latin typeface="+mn-ea"/>
            </a:endParaRPr>
          </a:p>
          <a:p>
            <a:pPr algn="just">
              <a:lnSpc>
                <a:spcPct val="150000"/>
              </a:lnSpc>
            </a:pPr>
            <a:r>
              <a:rPr lang="en-US" altLang="ko-KR" sz="1600" b="1" dirty="0">
                <a:latin typeface="+mn-ea"/>
                <a:ea typeface="맑은 고딕"/>
              </a:rPr>
              <a:t>Ⅲ</a:t>
            </a:r>
            <a:r>
              <a:rPr lang="en-US" altLang="ko-KR" sz="1600" b="1" dirty="0" smtClean="0">
                <a:latin typeface="+mn-ea"/>
              </a:rPr>
              <a:t>.  </a:t>
            </a:r>
            <a:r>
              <a:rPr lang="ko-KR" altLang="en-US" sz="1600" b="1" dirty="0" smtClean="0">
                <a:latin typeface="+mn-ea"/>
              </a:rPr>
              <a:t>국사편찬위원회의 검정심의는 이중잣대였다</a:t>
            </a:r>
            <a:r>
              <a:rPr lang="en-US" altLang="ko-KR" sz="1600" b="1" dirty="0" smtClean="0">
                <a:latin typeface="+mn-ea"/>
              </a:rPr>
              <a:t>.</a:t>
            </a:r>
          </a:p>
        </p:txBody>
      </p:sp>
      <p:cxnSp>
        <p:nvCxnSpPr>
          <p:cNvPr id="17" name="직선 연결선 16"/>
          <p:cNvCxnSpPr/>
          <p:nvPr/>
        </p:nvCxnSpPr>
        <p:spPr>
          <a:xfrm flipV="1">
            <a:off x="467544" y="1052736"/>
            <a:ext cx="1656184" cy="1"/>
          </a:xfrm>
          <a:prstGeom prst="line">
            <a:avLst/>
          </a:prstGeom>
          <a:ln w="31750">
            <a:solidFill>
              <a:srgbClr val="2558AB"/>
            </a:solidFill>
          </a:ln>
          <a:effectLst>
            <a:outerShdw blurRad="50800" dist="38100" dir="2700000" algn="tl" rotWithShape="0">
              <a:schemeClr val="tx1">
                <a:lumMod val="65000"/>
                <a:lumOff val="35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336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6490" y="210126"/>
            <a:ext cx="13436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 smtClean="0">
                <a:solidFill>
                  <a:srgbClr val="2558AB"/>
                </a:solidFill>
                <a:latin typeface="+mn-ea"/>
                <a:ea typeface="문체부 바탕체" pitchFamily="17" charset="-127"/>
                <a:cs typeface="CordiaUPC" pitchFamily="34" charset="-34"/>
              </a:rPr>
              <a:t>박혜자의원</a:t>
            </a:r>
            <a:endParaRPr lang="ko-KR" altLang="en-US" sz="1600" b="1" dirty="0">
              <a:solidFill>
                <a:srgbClr val="2558AB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ea"/>
              <a:ea typeface="문체부 바탕체" pitchFamily="17" charset="-127"/>
              <a:cs typeface="CordiaUPC" pitchFamily="34" charset="-34"/>
            </a:endParaRPr>
          </a:p>
        </p:txBody>
      </p:sp>
      <p:grpSp>
        <p:nvGrpSpPr>
          <p:cNvPr id="15" name="그룹 14"/>
          <p:cNvGrpSpPr/>
          <p:nvPr/>
        </p:nvGrpSpPr>
        <p:grpSpPr>
          <a:xfrm>
            <a:off x="203262" y="188640"/>
            <a:ext cx="8688202" cy="360040"/>
            <a:chOff x="533817" y="908720"/>
            <a:chExt cx="8688202" cy="360040"/>
          </a:xfrm>
        </p:grpSpPr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817" y="908720"/>
              <a:ext cx="1163528" cy="360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4" name="직선 화살표 연결선 13"/>
            <p:cNvCxnSpPr/>
            <p:nvPr/>
          </p:nvCxnSpPr>
          <p:spPr>
            <a:xfrm>
              <a:off x="539552" y="1268760"/>
              <a:ext cx="8682467" cy="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직사각형 8"/>
          <p:cNvSpPr/>
          <p:nvPr/>
        </p:nvSpPr>
        <p:spPr>
          <a:xfrm>
            <a:off x="2472651" y="6261820"/>
            <a:ext cx="12435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4895657" y="6201687"/>
            <a:ext cx="12435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7308304" y="6261820"/>
            <a:ext cx="12435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507786" y="801579"/>
            <a:ext cx="8024653" cy="454292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b="1" dirty="0" smtClean="0"/>
              <a:t>1) </a:t>
            </a:r>
            <a:r>
              <a:rPr lang="ko-KR" altLang="en-US" b="1" dirty="0" smtClean="0"/>
              <a:t>역대 정부에 대한 편향적 평가</a:t>
            </a:r>
            <a:endParaRPr lang="ko-KR" altLang="en-US" sz="1400" b="1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027" y="1474740"/>
            <a:ext cx="6124575" cy="42481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6" name="TextBox 15"/>
          <p:cNvSpPr txBox="1"/>
          <p:nvPr/>
        </p:nvSpPr>
        <p:spPr>
          <a:xfrm>
            <a:off x="3221392" y="5805264"/>
            <a:ext cx="2610010" cy="454292"/>
          </a:xfrm>
          <a:prstGeom prst="rect">
            <a:avLst/>
          </a:prstGeom>
          <a:noFill/>
          <a:ln w="15875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b="1" dirty="0" smtClean="0"/>
              <a:t>&lt;</a:t>
            </a:r>
            <a:r>
              <a:rPr lang="ko-KR" altLang="en-US" b="1" dirty="0" err="1" smtClean="0"/>
              <a:t>교학사</a:t>
            </a:r>
            <a:r>
              <a:rPr lang="ko-KR" altLang="en-US" b="1" dirty="0" smtClean="0"/>
              <a:t> 교과서 </a:t>
            </a:r>
            <a:r>
              <a:rPr lang="en-US" altLang="ko-KR" b="1" dirty="0" smtClean="0"/>
              <a:t>327p&gt;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2049297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6490" y="210126"/>
            <a:ext cx="13436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 smtClean="0">
                <a:solidFill>
                  <a:srgbClr val="2558AB"/>
                </a:solidFill>
                <a:latin typeface="+mn-ea"/>
                <a:ea typeface="문체부 바탕체" pitchFamily="17" charset="-127"/>
                <a:cs typeface="CordiaUPC" pitchFamily="34" charset="-34"/>
              </a:rPr>
              <a:t>박혜자의원</a:t>
            </a:r>
            <a:endParaRPr lang="ko-KR" altLang="en-US" sz="1600" b="1" dirty="0">
              <a:solidFill>
                <a:srgbClr val="2558AB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ea"/>
              <a:ea typeface="문체부 바탕체" pitchFamily="17" charset="-127"/>
              <a:cs typeface="CordiaUPC" pitchFamily="34" charset="-34"/>
            </a:endParaRPr>
          </a:p>
        </p:txBody>
      </p:sp>
      <p:grpSp>
        <p:nvGrpSpPr>
          <p:cNvPr id="15" name="그룹 14"/>
          <p:cNvGrpSpPr/>
          <p:nvPr/>
        </p:nvGrpSpPr>
        <p:grpSpPr>
          <a:xfrm>
            <a:off x="203262" y="188640"/>
            <a:ext cx="8688202" cy="360040"/>
            <a:chOff x="533817" y="908720"/>
            <a:chExt cx="8688202" cy="360040"/>
          </a:xfrm>
        </p:grpSpPr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817" y="908720"/>
              <a:ext cx="1163528" cy="360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4" name="직선 화살표 연결선 13"/>
            <p:cNvCxnSpPr/>
            <p:nvPr/>
          </p:nvCxnSpPr>
          <p:spPr>
            <a:xfrm>
              <a:off x="539552" y="1268760"/>
              <a:ext cx="8682467" cy="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직사각형 8"/>
          <p:cNvSpPr/>
          <p:nvPr/>
        </p:nvSpPr>
        <p:spPr>
          <a:xfrm>
            <a:off x="2472651" y="6261820"/>
            <a:ext cx="12435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4895657" y="6201687"/>
            <a:ext cx="12435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7308304" y="6261820"/>
            <a:ext cx="12435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8" name="아래쪽 화살표 설명선 17"/>
          <p:cNvSpPr/>
          <p:nvPr/>
        </p:nvSpPr>
        <p:spPr>
          <a:xfrm>
            <a:off x="611560" y="908720"/>
            <a:ext cx="7992888" cy="1872208"/>
          </a:xfrm>
          <a:prstGeom prst="downArrowCallout">
            <a:avLst/>
          </a:prstGeom>
          <a:solidFill>
            <a:srgbClr val="EBF1FB"/>
          </a:solidFill>
          <a:ln w="50800" cmpd="dbl">
            <a:solidFill>
              <a:srgbClr val="2558AB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150000"/>
              </a:lnSpc>
            </a:pPr>
            <a:r>
              <a:rPr lang="ko-KR" altLang="en-US" b="1" dirty="0">
                <a:solidFill>
                  <a:schemeClr val="tx1"/>
                </a:solidFill>
              </a:rPr>
              <a:t>김대중</a:t>
            </a:r>
            <a:r>
              <a:rPr lang="en-US" altLang="ko-KR" b="1" dirty="0">
                <a:solidFill>
                  <a:schemeClr val="tx1"/>
                </a:solidFill>
              </a:rPr>
              <a:t>·</a:t>
            </a:r>
            <a:r>
              <a:rPr lang="ko-KR" altLang="en-US" b="1" dirty="0">
                <a:solidFill>
                  <a:schemeClr val="tx1"/>
                </a:solidFill>
              </a:rPr>
              <a:t>노무현 정부에 </a:t>
            </a:r>
            <a:r>
              <a:rPr lang="ko-KR" altLang="en-US" b="1" dirty="0" smtClean="0">
                <a:solidFill>
                  <a:schemeClr val="tx1"/>
                </a:solidFill>
              </a:rPr>
              <a:t>대해서는 부정적인 평가로 일관하고 있고 </a:t>
            </a:r>
            <a:endParaRPr lang="en-US" altLang="ko-KR" b="1" dirty="0" smtClean="0">
              <a:solidFill>
                <a:schemeClr val="tx1"/>
              </a:solidFill>
            </a:endParaRPr>
          </a:p>
          <a:p>
            <a:pPr algn="ctr" fontAlgn="base">
              <a:lnSpc>
                <a:spcPct val="150000"/>
              </a:lnSpc>
            </a:pPr>
            <a:r>
              <a:rPr lang="ko-KR" altLang="en-US" b="1" dirty="0" err="1" smtClean="0">
                <a:solidFill>
                  <a:schemeClr val="tx1"/>
                </a:solidFill>
              </a:rPr>
              <a:t>이명박</a:t>
            </a:r>
            <a:r>
              <a:rPr lang="ko-KR" altLang="en-US" b="1" dirty="0" smtClean="0">
                <a:solidFill>
                  <a:schemeClr val="tx1"/>
                </a:solidFill>
              </a:rPr>
              <a:t> 정부에 대해서는 </a:t>
            </a:r>
            <a:r>
              <a:rPr lang="ko-KR" altLang="en-US" b="1" dirty="0">
                <a:solidFill>
                  <a:schemeClr val="tx1"/>
                </a:solidFill>
              </a:rPr>
              <a:t>긍정적 </a:t>
            </a:r>
            <a:r>
              <a:rPr lang="ko-KR" altLang="en-US" b="1" dirty="0" smtClean="0">
                <a:solidFill>
                  <a:schemeClr val="tx1"/>
                </a:solidFill>
              </a:rPr>
              <a:t>평가만 해 </a:t>
            </a:r>
            <a:r>
              <a:rPr lang="ko-KR" altLang="en-US" b="1" dirty="0">
                <a:solidFill>
                  <a:schemeClr val="tx1"/>
                </a:solidFill>
              </a:rPr>
              <a:t>정치적 편견을 </a:t>
            </a:r>
            <a:r>
              <a:rPr lang="ko-KR" altLang="en-US" b="1" dirty="0" smtClean="0">
                <a:solidFill>
                  <a:schemeClr val="tx1"/>
                </a:solidFill>
              </a:rPr>
              <a:t>가지게 함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2" name="아래쪽 화살표 설명선 21"/>
          <p:cNvSpPr/>
          <p:nvPr/>
        </p:nvSpPr>
        <p:spPr>
          <a:xfrm>
            <a:off x="597260" y="3095440"/>
            <a:ext cx="7992888" cy="1845728"/>
          </a:xfrm>
          <a:prstGeom prst="downArrowCallout">
            <a:avLst/>
          </a:prstGeom>
          <a:solidFill>
            <a:srgbClr val="EBF1FB"/>
          </a:solidFill>
          <a:ln w="50800" cmpd="dbl">
            <a:solidFill>
              <a:srgbClr val="2558AB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150000"/>
              </a:lnSpc>
            </a:pPr>
            <a:r>
              <a:rPr lang="en-US" altLang="ko-KR" sz="1400" b="1" dirty="0" smtClean="0">
                <a:solidFill>
                  <a:schemeClr val="tx1"/>
                </a:solidFill>
              </a:rPr>
              <a:t>&lt;</a:t>
            </a:r>
            <a:r>
              <a:rPr lang="ko-KR" altLang="en-US" sz="1400" b="1" dirty="0">
                <a:solidFill>
                  <a:schemeClr val="tx1"/>
                </a:solidFill>
              </a:rPr>
              <a:t>심사 관점 </a:t>
            </a:r>
            <a:r>
              <a:rPr lang="en-US" altLang="ko-KR" sz="1400" b="1" dirty="0">
                <a:solidFill>
                  <a:schemeClr val="tx1"/>
                </a:solidFill>
              </a:rPr>
              <a:t>8 &gt;</a:t>
            </a:r>
          </a:p>
          <a:p>
            <a:pPr algn="ctr" fontAlgn="base">
              <a:lnSpc>
                <a:spcPct val="150000"/>
              </a:lnSpc>
            </a:pPr>
            <a:r>
              <a:rPr lang="ko-KR" altLang="en-US" sz="1400" b="1" dirty="0" smtClean="0">
                <a:solidFill>
                  <a:schemeClr val="tx1"/>
                </a:solidFill>
              </a:rPr>
              <a:t>정치적</a:t>
            </a:r>
            <a:r>
              <a:rPr lang="en-US" altLang="ko-KR" sz="1400" b="1" dirty="0">
                <a:solidFill>
                  <a:schemeClr val="tx1"/>
                </a:solidFill>
              </a:rPr>
              <a:t>·</a:t>
            </a:r>
            <a:r>
              <a:rPr lang="ko-KR" altLang="en-US" sz="1400" b="1" dirty="0">
                <a:solidFill>
                  <a:schemeClr val="tx1"/>
                </a:solidFill>
              </a:rPr>
              <a:t>파당적</a:t>
            </a:r>
            <a:r>
              <a:rPr lang="en-US" altLang="ko-KR" sz="1400" b="1" dirty="0">
                <a:solidFill>
                  <a:schemeClr val="tx1"/>
                </a:solidFill>
              </a:rPr>
              <a:t> ·</a:t>
            </a:r>
            <a:r>
              <a:rPr lang="ko-KR" altLang="en-US" sz="1400" b="1" dirty="0">
                <a:solidFill>
                  <a:schemeClr val="tx1"/>
                </a:solidFill>
              </a:rPr>
              <a:t>개인적 편견을 전파하거나</a:t>
            </a:r>
            <a:r>
              <a:rPr lang="en-US" altLang="ko-KR" sz="1400" b="1" dirty="0">
                <a:solidFill>
                  <a:schemeClr val="tx1"/>
                </a:solidFill>
              </a:rPr>
              <a:t>, </a:t>
            </a:r>
          </a:p>
          <a:p>
            <a:pPr algn="ctr" fontAlgn="base">
              <a:lnSpc>
                <a:spcPct val="150000"/>
              </a:lnSpc>
            </a:pPr>
            <a:r>
              <a:rPr lang="ko-KR" altLang="en-US" sz="1400" b="1" dirty="0">
                <a:solidFill>
                  <a:schemeClr val="tx1"/>
                </a:solidFill>
              </a:rPr>
              <a:t>특정 종교교육을 위한 방편으로 이용된 내용이 있는가</a:t>
            </a:r>
            <a:r>
              <a:rPr lang="en-US" altLang="ko-KR" sz="1400" b="1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3" name="타원 22"/>
          <p:cNvSpPr/>
          <p:nvPr/>
        </p:nvSpPr>
        <p:spPr>
          <a:xfrm>
            <a:off x="3835899" y="5229200"/>
            <a:ext cx="1548172" cy="1320652"/>
          </a:xfrm>
          <a:prstGeom prst="ellipse">
            <a:avLst/>
          </a:prstGeom>
          <a:noFill/>
          <a:ln w="107950" cmpd="tri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3200" b="1" dirty="0" smtClean="0">
                <a:solidFill>
                  <a:srgbClr val="C00000"/>
                </a:solidFill>
              </a:rPr>
              <a:t>있음</a:t>
            </a:r>
            <a:endParaRPr lang="ko-KR" altLang="en-US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613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6490" y="210126"/>
            <a:ext cx="13436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 smtClean="0">
                <a:solidFill>
                  <a:srgbClr val="2558AB"/>
                </a:solidFill>
                <a:latin typeface="+mn-ea"/>
                <a:ea typeface="문체부 바탕체" pitchFamily="17" charset="-127"/>
                <a:cs typeface="CordiaUPC" pitchFamily="34" charset="-34"/>
              </a:rPr>
              <a:t>박혜자의원</a:t>
            </a:r>
            <a:endParaRPr lang="ko-KR" altLang="en-US" sz="1600" b="1" dirty="0">
              <a:solidFill>
                <a:srgbClr val="2558AB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ea"/>
              <a:ea typeface="문체부 바탕체" pitchFamily="17" charset="-127"/>
              <a:cs typeface="CordiaUPC" pitchFamily="34" charset="-34"/>
            </a:endParaRPr>
          </a:p>
        </p:txBody>
      </p:sp>
      <p:grpSp>
        <p:nvGrpSpPr>
          <p:cNvPr id="15" name="그룹 14"/>
          <p:cNvGrpSpPr/>
          <p:nvPr/>
        </p:nvGrpSpPr>
        <p:grpSpPr>
          <a:xfrm>
            <a:off x="203262" y="188640"/>
            <a:ext cx="8688202" cy="360040"/>
            <a:chOff x="533817" y="908720"/>
            <a:chExt cx="8688202" cy="360040"/>
          </a:xfrm>
        </p:grpSpPr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817" y="908720"/>
              <a:ext cx="1163528" cy="360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4" name="직선 화살표 연결선 13"/>
            <p:cNvCxnSpPr/>
            <p:nvPr/>
          </p:nvCxnSpPr>
          <p:spPr>
            <a:xfrm>
              <a:off x="539552" y="1268760"/>
              <a:ext cx="8682467" cy="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직사각형 8"/>
          <p:cNvSpPr/>
          <p:nvPr/>
        </p:nvSpPr>
        <p:spPr>
          <a:xfrm>
            <a:off x="2472651" y="6261820"/>
            <a:ext cx="12435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4895657" y="6201687"/>
            <a:ext cx="12435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7308304" y="6261820"/>
            <a:ext cx="12435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611560" y="2393603"/>
            <a:ext cx="7920879" cy="1638910"/>
          </a:xfrm>
          <a:prstGeom prst="rect">
            <a:avLst/>
          </a:prstGeom>
          <a:solidFill>
            <a:srgbClr val="EBF1FB"/>
          </a:solidFill>
          <a:ln w="50800" cmpd="dbl">
            <a:solidFill>
              <a:srgbClr val="2558AB">
                <a:alpha val="98000"/>
              </a:srgb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sz="1600" b="1" dirty="0">
                <a:latin typeface="+mn-ea"/>
              </a:rPr>
              <a:t>&lt;</a:t>
            </a:r>
            <a:r>
              <a:rPr lang="ko-KR" altLang="en-US" sz="1600" b="1" dirty="0">
                <a:latin typeface="+mn-ea"/>
              </a:rPr>
              <a:t>심사 관점 </a:t>
            </a:r>
            <a:r>
              <a:rPr lang="en-US" altLang="ko-KR" sz="1600" b="1" dirty="0" smtClean="0">
                <a:latin typeface="+mn-ea"/>
              </a:rPr>
              <a:t>9 </a:t>
            </a:r>
            <a:r>
              <a:rPr lang="en-US" altLang="ko-KR" sz="1600" b="1" dirty="0">
                <a:latin typeface="+mn-ea"/>
              </a:rPr>
              <a:t>&gt;</a:t>
            </a:r>
          </a:p>
          <a:p>
            <a:pPr fontAlgn="base">
              <a:lnSpc>
                <a:spcPct val="150000"/>
              </a:lnSpc>
            </a:pPr>
            <a:endParaRPr lang="en-US" altLang="ko-KR" sz="1100" b="1" dirty="0" smtClean="0">
              <a:latin typeface="+mn-ea"/>
            </a:endParaRPr>
          </a:p>
          <a:p>
            <a:pPr algn="ctr" fontAlgn="base">
              <a:lnSpc>
                <a:spcPct val="150000"/>
              </a:lnSpc>
            </a:pPr>
            <a:r>
              <a:rPr lang="ko-KR" altLang="en-US" sz="2000" b="1" dirty="0">
                <a:latin typeface="+mn-ea"/>
              </a:rPr>
              <a:t>타인의 공표되지 아니한 저작물을 표절 또는 모작하거나 타인의 공표된 저작물을 현저하게 표절 또는 모작한 내용이 있는가</a:t>
            </a:r>
            <a:r>
              <a:rPr lang="en-US" altLang="ko-KR" sz="2000" b="1" dirty="0">
                <a:latin typeface="+mn-ea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0111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6490" y="210126"/>
            <a:ext cx="13436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 smtClean="0">
                <a:solidFill>
                  <a:srgbClr val="2558AB"/>
                </a:solidFill>
                <a:latin typeface="+mn-ea"/>
                <a:ea typeface="문체부 바탕체" pitchFamily="17" charset="-127"/>
                <a:cs typeface="CordiaUPC" pitchFamily="34" charset="-34"/>
              </a:rPr>
              <a:t>박혜자의원</a:t>
            </a:r>
            <a:endParaRPr lang="ko-KR" altLang="en-US" sz="1600" b="1" dirty="0">
              <a:solidFill>
                <a:srgbClr val="2558AB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ea"/>
              <a:ea typeface="문체부 바탕체" pitchFamily="17" charset="-127"/>
              <a:cs typeface="CordiaUPC" pitchFamily="34" charset="-34"/>
            </a:endParaRPr>
          </a:p>
        </p:txBody>
      </p:sp>
      <p:grpSp>
        <p:nvGrpSpPr>
          <p:cNvPr id="15" name="그룹 14"/>
          <p:cNvGrpSpPr/>
          <p:nvPr/>
        </p:nvGrpSpPr>
        <p:grpSpPr>
          <a:xfrm>
            <a:off x="203262" y="188640"/>
            <a:ext cx="8688202" cy="360040"/>
            <a:chOff x="533817" y="908720"/>
            <a:chExt cx="8688202" cy="360040"/>
          </a:xfrm>
        </p:grpSpPr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817" y="908720"/>
              <a:ext cx="1163528" cy="360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4" name="직선 화살표 연결선 13"/>
            <p:cNvCxnSpPr/>
            <p:nvPr/>
          </p:nvCxnSpPr>
          <p:spPr>
            <a:xfrm>
              <a:off x="539552" y="1268760"/>
              <a:ext cx="8682467" cy="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직사각형 8"/>
          <p:cNvSpPr/>
          <p:nvPr/>
        </p:nvSpPr>
        <p:spPr>
          <a:xfrm>
            <a:off x="2472651" y="6261820"/>
            <a:ext cx="12435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4895657" y="6201687"/>
            <a:ext cx="12435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7308304" y="6261820"/>
            <a:ext cx="12435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507786" y="692696"/>
            <a:ext cx="8024653" cy="454292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b="1" dirty="0" smtClean="0"/>
              <a:t>1) </a:t>
            </a:r>
            <a:r>
              <a:rPr lang="ko-KR" altLang="en-US" b="1" dirty="0" err="1" smtClean="0"/>
              <a:t>위키피디아</a:t>
            </a:r>
            <a:r>
              <a:rPr lang="ko-KR" altLang="en-US" b="1" dirty="0" smtClean="0"/>
              <a:t> 표절</a:t>
            </a:r>
            <a:endParaRPr lang="ko-KR" altLang="en-US" sz="1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843808" y="5947771"/>
            <a:ext cx="2574744" cy="507831"/>
          </a:xfrm>
          <a:prstGeom prst="rect">
            <a:avLst/>
          </a:prstGeom>
          <a:noFill/>
          <a:ln w="15875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dirty="0" smtClean="0"/>
              <a:t>&lt;</a:t>
            </a:r>
            <a:r>
              <a:rPr lang="ko-KR" altLang="en-US" dirty="0" err="1" smtClean="0"/>
              <a:t>교학사</a:t>
            </a:r>
            <a:r>
              <a:rPr lang="ko-KR" altLang="en-US" dirty="0" smtClean="0"/>
              <a:t> 교과서 </a:t>
            </a:r>
            <a:r>
              <a:rPr lang="en-US" altLang="ko-KR" dirty="0" smtClean="0"/>
              <a:t>327p&gt;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863" y="1340768"/>
            <a:ext cx="6172200" cy="2028825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458737"/>
            <a:ext cx="5753100" cy="296227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633709" y="2744545"/>
            <a:ext cx="2451045" cy="373885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sz="1400" b="1" dirty="0" smtClean="0"/>
              <a:t>&lt;</a:t>
            </a:r>
            <a:r>
              <a:rPr lang="ko-KR" altLang="en-US" sz="1400" b="1" dirty="0" err="1" smtClean="0"/>
              <a:t>위키피디아</a:t>
            </a:r>
            <a:r>
              <a:rPr lang="ko-KR" altLang="en-US" sz="1400" b="1" dirty="0" smtClean="0"/>
              <a:t> 김성수 서술</a:t>
            </a:r>
            <a:r>
              <a:rPr lang="en-US" altLang="ko-KR" sz="1400" b="1" dirty="0" smtClean="0"/>
              <a:t>&gt;</a:t>
            </a:r>
            <a:endParaRPr lang="ko-KR" altLang="en-US" sz="1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6311059" y="5373216"/>
            <a:ext cx="2653429" cy="738664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sz="1400" b="1" dirty="0" smtClean="0"/>
              <a:t>&lt;</a:t>
            </a:r>
            <a:r>
              <a:rPr lang="ko-KR" altLang="en-US" sz="1400" b="1" dirty="0" err="1" smtClean="0"/>
              <a:t>교학사</a:t>
            </a:r>
            <a:r>
              <a:rPr lang="ko-KR" altLang="en-US" sz="1400" b="1" dirty="0" smtClean="0"/>
              <a:t> 교과서</a:t>
            </a:r>
            <a:r>
              <a:rPr lang="en-US" altLang="ko-KR" sz="1400" b="1" dirty="0"/>
              <a:t> </a:t>
            </a:r>
            <a:endParaRPr lang="en-US" altLang="ko-KR" sz="1400" b="1" dirty="0" smtClean="0"/>
          </a:p>
          <a:p>
            <a:pPr fontAlgn="base">
              <a:lnSpc>
                <a:spcPct val="150000"/>
              </a:lnSpc>
            </a:pPr>
            <a:r>
              <a:rPr lang="en-US" altLang="ko-KR" sz="1400" b="1" dirty="0"/>
              <a:t> </a:t>
            </a:r>
            <a:r>
              <a:rPr lang="en-US" altLang="ko-KR" sz="1400" b="1" dirty="0" smtClean="0"/>
              <a:t>          </a:t>
            </a:r>
            <a:r>
              <a:rPr lang="ko-KR" altLang="en-US" sz="1400" b="1" dirty="0" smtClean="0"/>
              <a:t>김성수 서술 </a:t>
            </a:r>
            <a:r>
              <a:rPr lang="en-US" altLang="ko-KR" sz="1400" b="1" dirty="0" smtClean="0"/>
              <a:t>: 292p&gt;</a:t>
            </a:r>
            <a:endParaRPr lang="ko-KR" alt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4874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6490" y="210126"/>
            <a:ext cx="13436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 smtClean="0">
                <a:solidFill>
                  <a:srgbClr val="2558AB"/>
                </a:solidFill>
                <a:latin typeface="+mn-ea"/>
                <a:ea typeface="문체부 바탕체" pitchFamily="17" charset="-127"/>
                <a:cs typeface="CordiaUPC" pitchFamily="34" charset="-34"/>
              </a:rPr>
              <a:t>박혜자의원</a:t>
            </a:r>
            <a:endParaRPr lang="ko-KR" altLang="en-US" sz="1600" b="1" dirty="0">
              <a:solidFill>
                <a:srgbClr val="2558AB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ea"/>
              <a:ea typeface="문체부 바탕체" pitchFamily="17" charset="-127"/>
              <a:cs typeface="CordiaUPC" pitchFamily="34" charset="-34"/>
            </a:endParaRPr>
          </a:p>
        </p:txBody>
      </p:sp>
      <p:grpSp>
        <p:nvGrpSpPr>
          <p:cNvPr id="15" name="그룹 14"/>
          <p:cNvGrpSpPr/>
          <p:nvPr/>
        </p:nvGrpSpPr>
        <p:grpSpPr>
          <a:xfrm>
            <a:off x="203262" y="188640"/>
            <a:ext cx="8688202" cy="360040"/>
            <a:chOff x="533817" y="908720"/>
            <a:chExt cx="8688202" cy="360040"/>
          </a:xfrm>
        </p:grpSpPr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817" y="908720"/>
              <a:ext cx="1163528" cy="360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4" name="직선 화살표 연결선 13"/>
            <p:cNvCxnSpPr/>
            <p:nvPr/>
          </p:nvCxnSpPr>
          <p:spPr>
            <a:xfrm>
              <a:off x="539552" y="1268760"/>
              <a:ext cx="8682467" cy="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직사각형 8"/>
          <p:cNvSpPr/>
          <p:nvPr/>
        </p:nvSpPr>
        <p:spPr>
          <a:xfrm>
            <a:off x="2472651" y="6261820"/>
            <a:ext cx="12435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4895657" y="6201687"/>
            <a:ext cx="12435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7308304" y="6261820"/>
            <a:ext cx="12435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507786" y="692696"/>
            <a:ext cx="8024653" cy="454292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b="1" dirty="0"/>
              <a:t>2</a:t>
            </a:r>
            <a:r>
              <a:rPr lang="en-US" altLang="ko-KR" b="1" dirty="0" smtClean="0"/>
              <a:t>) </a:t>
            </a:r>
            <a:r>
              <a:rPr lang="ko-KR" altLang="en-US" b="1" dirty="0" smtClean="0"/>
              <a:t>대안교과서 표절</a:t>
            </a:r>
            <a:endParaRPr lang="ko-KR" altLang="en-US" sz="1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13114" y="2060848"/>
            <a:ext cx="4022006" cy="414024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sz="1600" b="1" dirty="0" smtClean="0"/>
              <a:t>&lt;</a:t>
            </a:r>
            <a:r>
              <a:rPr lang="ko-KR" altLang="en-US" sz="1600" b="1" dirty="0" smtClean="0"/>
              <a:t>대안교과서 한국 근</a:t>
            </a:r>
            <a:r>
              <a:rPr lang="en-US" altLang="ko-KR" sz="1600" b="1" dirty="0" smtClean="0"/>
              <a:t>·</a:t>
            </a:r>
            <a:r>
              <a:rPr lang="ko-KR" altLang="en-US" sz="1600" b="1" dirty="0" smtClean="0"/>
              <a:t>현대사 </a:t>
            </a:r>
            <a:r>
              <a:rPr lang="en-US" altLang="ko-KR" sz="1600" b="1" dirty="0" smtClean="0"/>
              <a:t>102p&gt;</a:t>
            </a:r>
            <a:endParaRPr lang="ko-KR" altLang="en-US" sz="1600" b="1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653" y="3977799"/>
            <a:ext cx="4831595" cy="290574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847323" y="4725144"/>
            <a:ext cx="2610010" cy="454292"/>
          </a:xfrm>
          <a:prstGeom prst="rect">
            <a:avLst/>
          </a:prstGeom>
          <a:noFill/>
          <a:ln w="15875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b="1" dirty="0" smtClean="0"/>
              <a:t>&lt;</a:t>
            </a:r>
            <a:r>
              <a:rPr lang="ko-KR" altLang="en-US" b="1" dirty="0" err="1" smtClean="0"/>
              <a:t>교학사</a:t>
            </a:r>
            <a:r>
              <a:rPr lang="ko-KR" altLang="en-US" b="1" dirty="0" smtClean="0"/>
              <a:t> 교과서 </a:t>
            </a:r>
            <a:r>
              <a:rPr lang="en-US" altLang="ko-KR" b="1" dirty="0" smtClean="0"/>
              <a:t>281p&gt;</a:t>
            </a:r>
            <a:endParaRPr lang="ko-KR" alt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758567" y="3286082"/>
            <a:ext cx="631806" cy="574966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sz="2400" b="1" dirty="0" smtClean="0"/>
              <a:t>V.S</a:t>
            </a:r>
            <a:endParaRPr lang="ko-KR" altLang="en-US" sz="2400" b="1" dirty="0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464" y="596222"/>
            <a:ext cx="4371975" cy="334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16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6490" y="210126"/>
            <a:ext cx="13436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 smtClean="0">
                <a:solidFill>
                  <a:srgbClr val="2558AB"/>
                </a:solidFill>
                <a:latin typeface="+mn-ea"/>
                <a:ea typeface="문체부 바탕체" pitchFamily="17" charset="-127"/>
                <a:cs typeface="CordiaUPC" pitchFamily="34" charset="-34"/>
              </a:rPr>
              <a:t>박혜자의원</a:t>
            </a:r>
            <a:endParaRPr lang="ko-KR" altLang="en-US" sz="1600" b="1" dirty="0">
              <a:solidFill>
                <a:srgbClr val="2558AB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ea"/>
              <a:ea typeface="문체부 바탕체" pitchFamily="17" charset="-127"/>
              <a:cs typeface="CordiaUPC" pitchFamily="34" charset="-34"/>
            </a:endParaRPr>
          </a:p>
        </p:txBody>
      </p:sp>
      <p:grpSp>
        <p:nvGrpSpPr>
          <p:cNvPr id="15" name="그룹 14"/>
          <p:cNvGrpSpPr/>
          <p:nvPr/>
        </p:nvGrpSpPr>
        <p:grpSpPr>
          <a:xfrm>
            <a:off x="203262" y="188640"/>
            <a:ext cx="8688202" cy="360040"/>
            <a:chOff x="533817" y="908720"/>
            <a:chExt cx="8688202" cy="360040"/>
          </a:xfrm>
        </p:grpSpPr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817" y="908720"/>
              <a:ext cx="1163528" cy="360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4" name="직선 화살표 연결선 13"/>
            <p:cNvCxnSpPr/>
            <p:nvPr/>
          </p:nvCxnSpPr>
          <p:spPr>
            <a:xfrm>
              <a:off x="539552" y="1268760"/>
              <a:ext cx="8682467" cy="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직사각형 8"/>
          <p:cNvSpPr/>
          <p:nvPr/>
        </p:nvSpPr>
        <p:spPr>
          <a:xfrm>
            <a:off x="2472651" y="6261820"/>
            <a:ext cx="12435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4895657" y="6201687"/>
            <a:ext cx="12435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7308304" y="6261820"/>
            <a:ext cx="12435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8" name="아래쪽 화살표 설명선 17"/>
          <p:cNvSpPr/>
          <p:nvPr/>
        </p:nvSpPr>
        <p:spPr>
          <a:xfrm>
            <a:off x="611560" y="908720"/>
            <a:ext cx="7992888" cy="1872208"/>
          </a:xfrm>
          <a:prstGeom prst="downArrowCallout">
            <a:avLst/>
          </a:prstGeom>
          <a:solidFill>
            <a:srgbClr val="EBF1FB"/>
          </a:solidFill>
          <a:ln w="50800" cmpd="dbl">
            <a:solidFill>
              <a:srgbClr val="2558AB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150000"/>
              </a:lnSpc>
            </a:pPr>
            <a:r>
              <a:rPr lang="ko-KR" altLang="en-US" b="1" dirty="0" err="1">
                <a:solidFill>
                  <a:schemeClr val="tx1"/>
                </a:solidFill>
              </a:rPr>
              <a:t>위키피디아와</a:t>
            </a:r>
            <a:r>
              <a:rPr lang="ko-KR" altLang="en-US" b="1" dirty="0">
                <a:solidFill>
                  <a:schemeClr val="tx1"/>
                </a:solidFill>
              </a:rPr>
              <a:t> 대안교과서에 게재된 내용과 일치</a:t>
            </a:r>
            <a:r>
              <a:rPr lang="en-US" altLang="ko-KR" b="1" dirty="0">
                <a:solidFill>
                  <a:schemeClr val="tx1"/>
                </a:solidFill>
              </a:rPr>
              <a:t>, </a:t>
            </a:r>
            <a:endParaRPr lang="en-US" altLang="ko-KR" b="1" dirty="0" smtClean="0">
              <a:solidFill>
                <a:schemeClr val="tx1"/>
              </a:solidFill>
            </a:endParaRPr>
          </a:p>
          <a:p>
            <a:pPr algn="ctr" fontAlgn="base">
              <a:lnSpc>
                <a:spcPct val="150000"/>
              </a:lnSpc>
            </a:pPr>
            <a:r>
              <a:rPr lang="ko-KR" altLang="en-US" b="1" dirty="0" smtClean="0">
                <a:solidFill>
                  <a:schemeClr val="tx1"/>
                </a:solidFill>
              </a:rPr>
              <a:t>타인의 </a:t>
            </a:r>
            <a:r>
              <a:rPr lang="ko-KR" altLang="en-US" b="1" dirty="0">
                <a:solidFill>
                  <a:schemeClr val="tx1"/>
                </a:solidFill>
              </a:rPr>
              <a:t>공표된 저작물을 현저하게 표절 또는 모작한 내용이 있음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2" name="아래쪽 화살표 설명선 21"/>
          <p:cNvSpPr/>
          <p:nvPr/>
        </p:nvSpPr>
        <p:spPr>
          <a:xfrm>
            <a:off x="597260" y="3095440"/>
            <a:ext cx="7992888" cy="1845728"/>
          </a:xfrm>
          <a:prstGeom prst="downArrowCallout">
            <a:avLst/>
          </a:prstGeom>
          <a:solidFill>
            <a:srgbClr val="EBF1FB"/>
          </a:solidFill>
          <a:ln w="50800" cmpd="dbl">
            <a:solidFill>
              <a:srgbClr val="2558AB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150000"/>
              </a:lnSpc>
            </a:pPr>
            <a:r>
              <a:rPr lang="en-US" altLang="ko-KR" sz="1400" b="1" dirty="0">
                <a:solidFill>
                  <a:schemeClr val="tx1"/>
                </a:solidFill>
              </a:rPr>
              <a:t>&lt;</a:t>
            </a:r>
            <a:r>
              <a:rPr lang="ko-KR" altLang="en-US" sz="1400" b="1" dirty="0">
                <a:solidFill>
                  <a:schemeClr val="tx1"/>
                </a:solidFill>
              </a:rPr>
              <a:t>심사 관점 </a:t>
            </a:r>
            <a:r>
              <a:rPr lang="en-US" altLang="ko-KR" sz="1400" b="1" dirty="0">
                <a:solidFill>
                  <a:schemeClr val="tx1"/>
                </a:solidFill>
              </a:rPr>
              <a:t>9 &gt;</a:t>
            </a:r>
          </a:p>
          <a:p>
            <a:pPr algn="ctr" fontAlgn="base">
              <a:lnSpc>
                <a:spcPct val="150000"/>
              </a:lnSpc>
            </a:pPr>
            <a:r>
              <a:rPr lang="ko-KR" altLang="en-US" sz="1400" b="1" dirty="0">
                <a:solidFill>
                  <a:schemeClr val="tx1"/>
                </a:solidFill>
              </a:rPr>
              <a:t>타인의 공표되지 아니한 저작물을 표절 또는 모작하거나 </a:t>
            </a:r>
            <a:endParaRPr lang="en-US" altLang="ko-KR" sz="1400" b="1" dirty="0" smtClean="0">
              <a:solidFill>
                <a:schemeClr val="tx1"/>
              </a:solidFill>
            </a:endParaRPr>
          </a:p>
          <a:p>
            <a:pPr algn="ctr" fontAlgn="base">
              <a:lnSpc>
                <a:spcPct val="150000"/>
              </a:lnSpc>
            </a:pPr>
            <a:r>
              <a:rPr lang="ko-KR" altLang="en-US" sz="1400" b="1" dirty="0" smtClean="0">
                <a:solidFill>
                  <a:schemeClr val="tx1"/>
                </a:solidFill>
              </a:rPr>
              <a:t>타인의 </a:t>
            </a:r>
            <a:r>
              <a:rPr lang="ko-KR" altLang="en-US" sz="1400" b="1" dirty="0">
                <a:solidFill>
                  <a:schemeClr val="tx1"/>
                </a:solidFill>
              </a:rPr>
              <a:t>공표된 저작물을 현저하게 표절 또는 모작한 내용이 있는가</a:t>
            </a:r>
            <a:r>
              <a:rPr lang="en-US" altLang="ko-KR" sz="1400" b="1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3" name="타원 22"/>
          <p:cNvSpPr/>
          <p:nvPr/>
        </p:nvSpPr>
        <p:spPr>
          <a:xfrm>
            <a:off x="3835899" y="5229200"/>
            <a:ext cx="1548172" cy="1320652"/>
          </a:xfrm>
          <a:prstGeom prst="ellipse">
            <a:avLst/>
          </a:prstGeom>
          <a:noFill/>
          <a:ln w="107950" cmpd="tri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3200" b="1" dirty="0" smtClean="0">
                <a:solidFill>
                  <a:srgbClr val="C00000"/>
                </a:solidFill>
              </a:rPr>
              <a:t>있음</a:t>
            </a:r>
            <a:endParaRPr lang="ko-KR" altLang="en-US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45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6490" y="210126"/>
            <a:ext cx="13436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 smtClean="0">
                <a:solidFill>
                  <a:srgbClr val="2558AB"/>
                </a:solidFill>
                <a:latin typeface="+mn-ea"/>
                <a:ea typeface="문체부 바탕체" pitchFamily="17" charset="-127"/>
                <a:cs typeface="CordiaUPC" pitchFamily="34" charset="-34"/>
              </a:rPr>
              <a:t>박혜자의원</a:t>
            </a:r>
            <a:endParaRPr lang="ko-KR" altLang="en-US" sz="1600" b="1" dirty="0">
              <a:solidFill>
                <a:srgbClr val="2558AB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ea"/>
              <a:ea typeface="문체부 바탕체" pitchFamily="17" charset="-127"/>
              <a:cs typeface="CordiaUPC" pitchFamily="34" charset="-34"/>
            </a:endParaRPr>
          </a:p>
        </p:txBody>
      </p:sp>
      <p:grpSp>
        <p:nvGrpSpPr>
          <p:cNvPr id="15" name="그룹 14"/>
          <p:cNvGrpSpPr/>
          <p:nvPr/>
        </p:nvGrpSpPr>
        <p:grpSpPr>
          <a:xfrm>
            <a:off x="203262" y="188640"/>
            <a:ext cx="8688202" cy="360040"/>
            <a:chOff x="533817" y="908720"/>
            <a:chExt cx="8688202" cy="360040"/>
          </a:xfrm>
        </p:grpSpPr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817" y="908720"/>
              <a:ext cx="1163528" cy="360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4" name="직선 화살표 연결선 13"/>
            <p:cNvCxnSpPr/>
            <p:nvPr/>
          </p:nvCxnSpPr>
          <p:spPr>
            <a:xfrm>
              <a:off x="539552" y="1268760"/>
              <a:ext cx="8682467" cy="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252809" y="837470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 smtClean="0">
                <a:solidFill>
                  <a:srgbClr val="C00000"/>
                </a:solidFill>
                <a:latin typeface="맑은 고딕"/>
                <a:ea typeface="맑은 고딕"/>
              </a:rPr>
              <a:t>∴ </a:t>
            </a:r>
            <a:r>
              <a:rPr lang="ko-KR" altLang="en-US" b="1" dirty="0" smtClean="0">
                <a:solidFill>
                  <a:srgbClr val="C00000"/>
                </a:solidFill>
                <a:latin typeface="+mn-ea"/>
              </a:rPr>
              <a:t>결론 </a:t>
            </a:r>
            <a:r>
              <a:rPr lang="en-US" altLang="ko-KR" b="1" dirty="0">
                <a:solidFill>
                  <a:srgbClr val="C00000"/>
                </a:solidFill>
                <a:latin typeface="+mn-ea"/>
              </a:rPr>
              <a:t>-</a:t>
            </a:r>
            <a:r>
              <a:rPr lang="en-US" altLang="ko-KR" b="1" dirty="0" smtClean="0">
                <a:solidFill>
                  <a:srgbClr val="C00000"/>
                </a:solidFill>
                <a:latin typeface="+mn-ea"/>
              </a:rPr>
              <a:t> </a:t>
            </a:r>
            <a:r>
              <a:rPr lang="ko-KR" altLang="en-US" b="1" dirty="0" err="1" smtClean="0">
                <a:solidFill>
                  <a:srgbClr val="C00000"/>
                </a:solidFill>
                <a:latin typeface="+mn-ea"/>
              </a:rPr>
              <a:t>교학사</a:t>
            </a:r>
            <a:r>
              <a:rPr lang="ko-KR" altLang="en-US" b="1" dirty="0" smtClean="0">
                <a:solidFill>
                  <a:srgbClr val="C00000"/>
                </a:solidFill>
                <a:latin typeface="+mn-ea"/>
              </a:rPr>
              <a:t> 교과서는 불합격</a:t>
            </a:r>
            <a:endParaRPr lang="ko-KR" altLang="en-US" b="1" dirty="0">
              <a:solidFill>
                <a:srgbClr val="C00000"/>
              </a:solidFill>
              <a:latin typeface="+mn-ea"/>
            </a:endParaRPr>
          </a:p>
        </p:txBody>
      </p:sp>
      <p:sp>
        <p:nvSpPr>
          <p:cNvPr id="4" name="모서리가 둥근 직사각형 3"/>
          <p:cNvSpPr/>
          <p:nvPr/>
        </p:nvSpPr>
        <p:spPr>
          <a:xfrm>
            <a:off x="732795" y="1820146"/>
            <a:ext cx="7648035" cy="3672408"/>
          </a:xfrm>
          <a:prstGeom prst="roundRect">
            <a:avLst/>
          </a:prstGeom>
          <a:solidFill>
            <a:srgbClr val="F9EEED"/>
          </a:solidFill>
          <a:ln w="50800" cmpd="dbl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884405" y="2132856"/>
            <a:ext cx="7344816" cy="3046988"/>
          </a:xfrm>
          <a:prstGeom prst="rect">
            <a:avLst/>
          </a:prstGeom>
          <a:noFill/>
          <a:ln w="50800" cmpd="dbl">
            <a:noFill/>
          </a:ln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dirty="0" smtClean="0"/>
              <a:t>▣ 초</a:t>
            </a:r>
            <a:r>
              <a:rPr lang="en-US" altLang="ko-KR" sz="1600" dirty="0" smtClean="0"/>
              <a:t>·</a:t>
            </a:r>
            <a:r>
              <a:rPr lang="ko-KR" altLang="en-US" sz="1600" dirty="0" smtClean="0"/>
              <a:t>중등학교 교과용도서의 공통 검정 기준을 토대로 </a:t>
            </a:r>
            <a:r>
              <a:rPr lang="ko-KR" altLang="en-US" sz="1600" dirty="0" err="1" smtClean="0"/>
              <a:t>교학사</a:t>
            </a:r>
            <a:r>
              <a:rPr lang="ko-KR" altLang="en-US" sz="1600" dirty="0" smtClean="0"/>
              <a:t> 한국사교과서를 </a:t>
            </a:r>
            <a:endParaRPr lang="en-US" altLang="ko-KR" sz="1600" dirty="0" smtClean="0"/>
          </a:p>
          <a:p>
            <a:pPr>
              <a:lnSpc>
                <a:spcPct val="150000"/>
              </a:lnSpc>
            </a:pPr>
            <a:r>
              <a:rPr lang="ko-KR" altLang="en-US" sz="1600" dirty="0" smtClean="0"/>
              <a:t>   분석한 결과</a:t>
            </a:r>
            <a:r>
              <a:rPr lang="en-US" altLang="ko-KR" sz="1600" dirty="0" smtClean="0"/>
              <a:t>, </a:t>
            </a:r>
            <a:r>
              <a:rPr lang="en-US" altLang="ko-KR" sz="1600" b="1" u="sng" dirty="0" smtClean="0"/>
              <a:t>9</a:t>
            </a:r>
            <a:r>
              <a:rPr lang="ko-KR" altLang="en-US" sz="1600" b="1" u="sng" dirty="0" smtClean="0"/>
              <a:t>개 심사관점 중 </a:t>
            </a:r>
            <a:r>
              <a:rPr lang="en-US" altLang="ko-KR" sz="1600" b="1" u="sng" dirty="0" smtClean="0"/>
              <a:t>6</a:t>
            </a:r>
            <a:r>
              <a:rPr lang="ko-KR" altLang="en-US" sz="1600" b="1" u="sng" dirty="0" smtClean="0"/>
              <a:t>개까지 </a:t>
            </a:r>
            <a:r>
              <a:rPr lang="en-US" altLang="ko-KR" sz="1600" b="1" u="sng" dirty="0" smtClean="0"/>
              <a:t>‘</a:t>
            </a:r>
            <a:r>
              <a:rPr lang="ko-KR" altLang="en-US" sz="1600" b="1" u="sng" dirty="0" smtClean="0"/>
              <a:t>있음</a:t>
            </a:r>
            <a:r>
              <a:rPr lang="en-US" altLang="ko-KR" sz="1600" b="1" u="sng" dirty="0" smtClean="0"/>
              <a:t>’ </a:t>
            </a:r>
            <a:r>
              <a:rPr lang="ko-KR" altLang="en-US" sz="1600" b="1" u="sng" dirty="0" smtClean="0"/>
              <a:t>판정</a:t>
            </a:r>
            <a:endParaRPr lang="en-US" altLang="ko-KR" sz="1600" b="1" u="sng" dirty="0" smtClean="0"/>
          </a:p>
          <a:p>
            <a:pPr>
              <a:lnSpc>
                <a:spcPct val="150000"/>
              </a:lnSpc>
            </a:pPr>
            <a:endParaRPr lang="en-US" altLang="ko-KR" sz="1600" dirty="0"/>
          </a:p>
          <a:p>
            <a:pPr>
              <a:lnSpc>
                <a:spcPct val="150000"/>
              </a:lnSpc>
            </a:pPr>
            <a:r>
              <a:rPr lang="ko-KR" altLang="en-US" sz="1600" dirty="0"/>
              <a:t>▣ </a:t>
            </a:r>
            <a:r>
              <a:rPr lang="ko-KR" altLang="en-US" sz="1600" dirty="0" smtClean="0"/>
              <a:t>국사편찬위원회의 </a:t>
            </a:r>
            <a:r>
              <a:rPr lang="ko-KR" altLang="en-US" sz="1600" dirty="0"/>
              <a:t>검정심의회가 </a:t>
            </a:r>
            <a:r>
              <a:rPr lang="ko-KR" altLang="en-US" sz="1600" dirty="0" smtClean="0"/>
              <a:t>공통검정기준에 </a:t>
            </a:r>
            <a:r>
              <a:rPr lang="ko-KR" altLang="en-US" sz="1600" dirty="0"/>
              <a:t>따라 제대로 검정했다면 </a:t>
            </a:r>
            <a:endParaRPr lang="en-US" altLang="ko-KR" sz="1600" dirty="0"/>
          </a:p>
          <a:p>
            <a:pPr>
              <a:lnSpc>
                <a:spcPct val="150000"/>
              </a:lnSpc>
            </a:pPr>
            <a:r>
              <a:rPr lang="ko-KR" altLang="en-US" sz="1600" dirty="0" smtClean="0"/>
              <a:t>   </a:t>
            </a:r>
            <a:r>
              <a:rPr lang="ko-KR" altLang="en-US" sz="1600" b="1" u="sng" dirty="0" err="1" smtClean="0"/>
              <a:t>교학사</a:t>
            </a:r>
            <a:r>
              <a:rPr lang="ko-KR" altLang="en-US" sz="1600" b="1" u="sng" dirty="0" smtClean="0"/>
              <a:t> </a:t>
            </a:r>
            <a:r>
              <a:rPr lang="ko-KR" altLang="en-US" sz="1600" b="1" u="sng" dirty="0"/>
              <a:t>교과서는 </a:t>
            </a:r>
            <a:r>
              <a:rPr lang="ko-KR" altLang="en-US" sz="1600" b="1" u="sng" dirty="0" smtClean="0"/>
              <a:t>불합격 </a:t>
            </a:r>
            <a:r>
              <a:rPr lang="ko-KR" altLang="en-US" sz="1600" b="1" u="sng" dirty="0"/>
              <a:t>처리되어야 했음</a:t>
            </a:r>
            <a:r>
              <a:rPr lang="en-US" altLang="ko-KR" sz="1600" b="1" u="sng" dirty="0"/>
              <a:t>. </a:t>
            </a:r>
            <a:endParaRPr lang="en-US" altLang="ko-KR" sz="1600" b="1" u="sng" dirty="0" smtClean="0"/>
          </a:p>
          <a:p>
            <a:pPr>
              <a:lnSpc>
                <a:spcPct val="150000"/>
              </a:lnSpc>
            </a:pPr>
            <a:endParaRPr lang="en-US" altLang="ko-KR" sz="1600" dirty="0"/>
          </a:p>
          <a:p>
            <a:pPr>
              <a:lnSpc>
                <a:spcPct val="150000"/>
              </a:lnSpc>
            </a:pPr>
            <a:r>
              <a:rPr lang="ko-KR" altLang="en-US" sz="1600" dirty="0"/>
              <a:t>▣ </a:t>
            </a:r>
            <a:r>
              <a:rPr lang="ko-KR" altLang="en-US" sz="1600" dirty="0" smtClean="0"/>
              <a:t>공통검정기준을 지키지 못한 </a:t>
            </a:r>
            <a:r>
              <a:rPr lang="ko-KR" altLang="en-US" sz="1600" dirty="0" err="1" smtClean="0"/>
              <a:t>교학사</a:t>
            </a:r>
            <a:r>
              <a:rPr lang="ko-KR" altLang="en-US" sz="1600" dirty="0" smtClean="0"/>
              <a:t> 한국사교과서가 </a:t>
            </a:r>
            <a:r>
              <a:rPr lang="ko-KR" altLang="en-US" sz="1600" b="1" u="sng" dirty="0" smtClean="0"/>
              <a:t>어떻게 검정심의를 </a:t>
            </a:r>
            <a:endParaRPr lang="en-US" altLang="ko-KR" sz="1600" b="1" u="sng" dirty="0" smtClean="0"/>
          </a:p>
          <a:p>
            <a:pPr>
              <a:lnSpc>
                <a:spcPct val="150000"/>
              </a:lnSpc>
            </a:pPr>
            <a:r>
              <a:rPr lang="en-US" altLang="ko-KR" sz="1600" b="1" dirty="0"/>
              <a:t> </a:t>
            </a:r>
            <a:r>
              <a:rPr lang="en-US" altLang="ko-KR" sz="1600" b="1" dirty="0" smtClean="0"/>
              <a:t>  </a:t>
            </a:r>
            <a:r>
              <a:rPr lang="ko-KR" altLang="en-US" sz="1600" b="1" u="sng" dirty="0" smtClean="0"/>
              <a:t>통과한 것인지 그 특혜를 밝혀야 함</a:t>
            </a:r>
            <a:r>
              <a:rPr lang="en-US" altLang="ko-KR" sz="1600" b="1" u="sng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01275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348794" y="2492896"/>
            <a:ext cx="8039630" cy="1642437"/>
            <a:chOff x="348794" y="1052736"/>
            <a:chExt cx="7595652" cy="1642437"/>
          </a:xfrm>
        </p:grpSpPr>
        <p:sp>
          <p:nvSpPr>
            <p:cNvPr id="5" name="TextBox 4"/>
            <p:cNvSpPr txBox="1"/>
            <p:nvPr/>
          </p:nvSpPr>
          <p:spPr>
            <a:xfrm>
              <a:off x="348794" y="1310178"/>
              <a:ext cx="759565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sz="2800" b="1" dirty="0">
                  <a:solidFill>
                    <a:srgbClr val="2558AB"/>
                  </a:solidFill>
                  <a:effectLst/>
                  <a:latin typeface="맑은 고딕"/>
                  <a:ea typeface="맑은 고딕"/>
                </a:rPr>
                <a:t>Ⅱ</a:t>
              </a:r>
              <a:r>
                <a:rPr lang="en-US" altLang="ko-KR" sz="2800" b="1" dirty="0" smtClean="0">
                  <a:solidFill>
                    <a:srgbClr val="2558AB"/>
                  </a:solidFill>
                  <a:effectLst/>
                  <a:latin typeface="맑은 고딕"/>
                  <a:ea typeface="맑은 고딕"/>
                </a:rPr>
                <a:t>. </a:t>
              </a:r>
              <a:r>
                <a:rPr lang="ko-KR" altLang="en-US" sz="2800" b="1" dirty="0" err="1" smtClean="0">
                  <a:solidFill>
                    <a:srgbClr val="2558AB"/>
                  </a:solidFill>
                  <a:effectLst/>
                  <a:latin typeface="맑은 고딕"/>
                  <a:ea typeface="맑은 고딕"/>
                </a:rPr>
                <a:t>교학사</a:t>
              </a:r>
              <a:r>
                <a:rPr lang="ko-KR" altLang="en-US" sz="2800" b="1" dirty="0" smtClean="0">
                  <a:solidFill>
                    <a:srgbClr val="2558AB"/>
                  </a:solidFill>
                  <a:effectLst/>
                  <a:latin typeface="맑은 고딕"/>
                  <a:ea typeface="맑은 고딕"/>
                </a:rPr>
                <a:t> 고등학교 한국사 교과서</a:t>
              </a:r>
              <a:r>
                <a:rPr lang="en-US" altLang="ko-KR" sz="2800" b="1" dirty="0" smtClean="0">
                  <a:solidFill>
                    <a:srgbClr val="2558AB"/>
                  </a:solidFill>
                  <a:effectLst/>
                  <a:latin typeface="맑은 고딕"/>
                  <a:ea typeface="맑은 고딕"/>
                </a:rPr>
                <a:t>, </a:t>
              </a:r>
            </a:p>
            <a:p>
              <a:pPr>
                <a:lnSpc>
                  <a:spcPct val="150000"/>
                </a:lnSpc>
              </a:pPr>
              <a:r>
                <a:rPr lang="en-US" altLang="ko-KR" sz="2800" b="1" dirty="0">
                  <a:solidFill>
                    <a:srgbClr val="2558AB"/>
                  </a:solidFill>
                  <a:effectLst/>
                  <a:latin typeface="맑은 고딕"/>
                  <a:ea typeface="맑은 고딕"/>
                </a:rPr>
                <a:t> </a:t>
              </a:r>
              <a:r>
                <a:rPr lang="en-US" altLang="ko-KR" sz="2800" b="1" dirty="0" smtClean="0">
                  <a:solidFill>
                    <a:srgbClr val="2558AB"/>
                  </a:solidFill>
                  <a:effectLst/>
                  <a:latin typeface="맑은 고딕"/>
                  <a:ea typeface="맑은 고딕"/>
                </a:rPr>
                <a:t>                     </a:t>
              </a:r>
              <a:r>
                <a:rPr lang="ko-KR" altLang="en-US" sz="2800" b="1" dirty="0" smtClean="0">
                  <a:solidFill>
                    <a:srgbClr val="2558AB"/>
                  </a:solidFill>
                  <a:effectLst>
                    <a:reflection blurRad="6350" stA="50000" endA="300" endPos="50000" dist="60007" dir="5400000" sy="-100000" algn="bl" rotWithShape="0"/>
                  </a:effectLst>
                  <a:latin typeface="맑은 고딕"/>
                  <a:ea typeface="맑은 고딕"/>
                </a:rPr>
                <a:t>중학교 역사교과서보다 못하다</a:t>
              </a:r>
              <a:r>
                <a:rPr lang="en-US" altLang="ko-KR" sz="2800" b="1" dirty="0" smtClean="0">
                  <a:solidFill>
                    <a:srgbClr val="2558AB"/>
                  </a:solidFill>
                  <a:effectLst>
                    <a:reflection blurRad="6350" stA="50000" endA="300" endPos="50000" dist="60007" dir="5400000" sy="-100000" algn="bl" rotWithShape="0"/>
                  </a:effectLst>
                  <a:latin typeface="맑은 고딕"/>
                  <a:ea typeface="맑은 고딕"/>
                </a:rPr>
                <a:t>.</a:t>
              </a:r>
              <a:endParaRPr lang="ko-KR" altLang="en-US" sz="2800" b="1" dirty="0">
                <a:solidFill>
                  <a:srgbClr val="2558AB"/>
                </a:solidFill>
                <a:effectLst>
                  <a:reflection blurRad="6350" stA="50000" endA="300" endPos="50000" dist="60007" dir="5400000" sy="-100000" algn="bl" rotWithShape="0"/>
                </a:effectLst>
              </a:endParaRPr>
            </a:p>
          </p:txBody>
        </p:sp>
        <p:cxnSp>
          <p:nvCxnSpPr>
            <p:cNvPr id="9" name="직선 연결선 8"/>
            <p:cNvCxnSpPr/>
            <p:nvPr/>
          </p:nvCxnSpPr>
          <p:spPr>
            <a:xfrm flipV="1">
              <a:off x="467544" y="1052736"/>
              <a:ext cx="1656184" cy="1"/>
            </a:xfrm>
            <a:prstGeom prst="line">
              <a:avLst/>
            </a:prstGeom>
            <a:ln w="31750">
              <a:solidFill>
                <a:srgbClr val="2558AB"/>
              </a:solidFill>
            </a:ln>
            <a:effectLst>
              <a:outerShdw blurRad="50800" dist="38100" dir="2700000" algn="tl" rotWithShape="0">
                <a:schemeClr val="tx1">
                  <a:lumMod val="65000"/>
                  <a:lumOff val="35000"/>
                  <a:alpha val="40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1550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6490" y="210126"/>
            <a:ext cx="13436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 smtClean="0">
                <a:solidFill>
                  <a:srgbClr val="2558AB"/>
                </a:solidFill>
                <a:latin typeface="+mn-ea"/>
                <a:ea typeface="문체부 바탕체" pitchFamily="17" charset="-127"/>
                <a:cs typeface="CordiaUPC" pitchFamily="34" charset="-34"/>
              </a:rPr>
              <a:t>박혜자의원</a:t>
            </a:r>
            <a:endParaRPr lang="ko-KR" altLang="en-US" sz="1600" b="1" dirty="0">
              <a:solidFill>
                <a:srgbClr val="2558AB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ea"/>
              <a:ea typeface="문체부 바탕체" pitchFamily="17" charset="-127"/>
              <a:cs typeface="CordiaUPC" pitchFamily="34" charset="-34"/>
            </a:endParaRPr>
          </a:p>
        </p:txBody>
      </p:sp>
      <p:grpSp>
        <p:nvGrpSpPr>
          <p:cNvPr id="15" name="그룹 14"/>
          <p:cNvGrpSpPr/>
          <p:nvPr/>
        </p:nvGrpSpPr>
        <p:grpSpPr>
          <a:xfrm>
            <a:off x="203262" y="188640"/>
            <a:ext cx="8688202" cy="360040"/>
            <a:chOff x="533817" y="908720"/>
            <a:chExt cx="8688202" cy="360040"/>
          </a:xfrm>
        </p:grpSpPr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817" y="908720"/>
              <a:ext cx="1163528" cy="360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4" name="직선 화살표 연결선 13"/>
            <p:cNvCxnSpPr/>
            <p:nvPr/>
          </p:nvCxnSpPr>
          <p:spPr>
            <a:xfrm>
              <a:off x="539552" y="1268760"/>
              <a:ext cx="8682467" cy="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252808" y="837470"/>
            <a:ext cx="8351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latin typeface="+mn-ea"/>
              </a:rPr>
              <a:t>1. &lt;</a:t>
            </a:r>
            <a:r>
              <a:rPr lang="ko-KR" altLang="en-US" b="1" dirty="0" err="1" smtClean="0">
                <a:latin typeface="+mn-ea"/>
              </a:rPr>
              <a:t>교학사</a:t>
            </a:r>
            <a:r>
              <a:rPr lang="en-US" altLang="ko-KR" b="1" dirty="0" smtClean="0">
                <a:latin typeface="+mn-ea"/>
              </a:rPr>
              <a:t>&gt;</a:t>
            </a:r>
            <a:r>
              <a:rPr lang="ko-KR" altLang="en-US" b="1" dirty="0" smtClean="0">
                <a:latin typeface="+mn-ea"/>
              </a:rPr>
              <a:t> 중학교 역사교과서 </a:t>
            </a:r>
            <a:r>
              <a:rPr lang="en-US" altLang="ko-KR" b="1" dirty="0" err="1" smtClean="0">
                <a:latin typeface="+mn-ea"/>
              </a:rPr>
              <a:t>vs</a:t>
            </a:r>
            <a:r>
              <a:rPr lang="en-US" altLang="ko-KR" b="1" dirty="0" smtClean="0">
                <a:latin typeface="+mn-ea"/>
              </a:rPr>
              <a:t> &lt;</a:t>
            </a:r>
            <a:r>
              <a:rPr lang="ko-KR" altLang="en-US" b="1" dirty="0" err="1" smtClean="0">
                <a:latin typeface="+mn-ea"/>
              </a:rPr>
              <a:t>교학사</a:t>
            </a:r>
            <a:r>
              <a:rPr lang="en-US" altLang="ko-KR" b="1" dirty="0" smtClean="0">
                <a:latin typeface="+mn-ea"/>
              </a:rPr>
              <a:t>&gt; </a:t>
            </a:r>
            <a:r>
              <a:rPr lang="ko-KR" altLang="en-US" b="1" dirty="0" smtClean="0">
                <a:latin typeface="+mn-ea"/>
              </a:rPr>
              <a:t>고등학교 한국사교과서</a:t>
            </a:r>
            <a:endParaRPr lang="ko-KR" altLang="en-US" b="1" dirty="0">
              <a:latin typeface="+mn-ea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060848"/>
            <a:ext cx="6848378" cy="440468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95536" y="1556792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srgbClr val="0000FF"/>
                </a:solidFill>
                <a:latin typeface="+mn-ea"/>
              </a:rPr>
              <a:t>고등학교 교과서는 중학교 교과서보다 심화된 내용으로 구성되어 있을까</a:t>
            </a:r>
            <a:r>
              <a:rPr lang="en-US" altLang="ko-KR" b="1" dirty="0" smtClean="0">
                <a:solidFill>
                  <a:srgbClr val="0000FF"/>
                </a:solidFill>
                <a:latin typeface="+mn-ea"/>
              </a:rPr>
              <a:t>?</a:t>
            </a:r>
            <a:endParaRPr lang="ko-KR" altLang="en-US" b="1" dirty="0">
              <a:solidFill>
                <a:srgbClr val="0000FF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627550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6490" y="210126"/>
            <a:ext cx="13436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 smtClean="0">
                <a:solidFill>
                  <a:srgbClr val="2558AB"/>
                </a:solidFill>
                <a:latin typeface="+mn-ea"/>
                <a:ea typeface="문체부 바탕체" pitchFamily="17" charset="-127"/>
                <a:cs typeface="CordiaUPC" pitchFamily="34" charset="-34"/>
              </a:rPr>
              <a:t>박혜자의원</a:t>
            </a:r>
            <a:endParaRPr lang="ko-KR" altLang="en-US" sz="1600" b="1" dirty="0">
              <a:solidFill>
                <a:srgbClr val="2558AB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ea"/>
              <a:ea typeface="문체부 바탕체" pitchFamily="17" charset="-127"/>
              <a:cs typeface="CordiaUPC" pitchFamily="34" charset="-34"/>
            </a:endParaRPr>
          </a:p>
        </p:txBody>
      </p:sp>
      <p:grpSp>
        <p:nvGrpSpPr>
          <p:cNvPr id="15" name="그룹 14"/>
          <p:cNvGrpSpPr/>
          <p:nvPr/>
        </p:nvGrpSpPr>
        <p:grpSpPr>
          <a:xfrm>
            <a:off x="203262" y="188640"/>
            <a:ext cx="8688202" cy="360040"/>
            <a:chOff x="533817" y="908720"/>
            <a:chExt cx="8688202" cy="360040"/>
          </a:xfrm>
        </p:grpSpPr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817" y="908720"/>
              <a:ext cx="1163528" cy="360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4" name="직선 화살표 연결선 13"/>
            <p:cNvCxnSpPr/>
            <p:nvPr/>
          </p:nvCxnSpPr>
          <p:spPr>
            <a:xfrm>
              <a:off x="539552" y="1268760"/>
              <a:ext cx="8682467" cy="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252809" y="837470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latin typeface="+mn-ea"/>
              </a:rPr>
              <a:t>1)</a:t>
            </a:r>
            <a:r>
              <a:rPr lang="ko-KR" altLang="en-US" b="1" dirty="0" smtClean="0">
                <a:latin typeface="+mn-ea"/>
              </a:rPr>
              <a:t>안중근 의사 의거</a:t>
            </a:r>
            <a:endParaRPr lang="ko-KR" altLang="en-US" b="1" dirty="0">
              <a:latin typeface="+mn-ea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00808"/>
            <a:ext cx="3914032" cy="37804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828" y="2703260"/>
            <a:ext cx="4105906" cy="16675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60225" y="5661248"/>
            <a:ext cx="2476960" cy="454292"/>
          </a:xfrm>
          <a:prstGeom prst="rect">
            <a:avLst/>
          </a:prstGeom>
          <a:noFill/>
          <a:ln w="15875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b="1" dirty="0" smtClean="0"/>
              <a:t>&lt;</a:t>
            </a:r>
            <a:r>
              <a:rPr lang="ko-KR" altLang="en-US" b="1" dirty="0" smtClean="0"/>
              <a:t>중학교 교과서 </a:t>
            </a:r>
            <a:r>
              <a:rPr lang="en-US" altLang="ko-KR" b="1" dirty="0" smtClean="0"/>
              <a:t>40p&gt;</a:t>
            </a:r>
            <a:endParaRPr lang="ko-KR" alt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424360" y="4377077"/>
            <a:ext cx="2840842" cy="454292"/>
          </a:xfrm>
          <a:prstGeom prst="rect">
            <a:avLst/>
          </a:prstGeom>
          <a:noFill/>
          <a:ln w="15875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b="1" dirty="0" smtClean="0"/>
              <a:t>&lt;</a:t>
            </a:r>
            <a:r>
              <a:rPr lang="ko-KR" altLang="en-US" b="1" dirty="0" smtClean="0"/>
              <a:t>고등학교 교과서 </a:t>
            </a:r>
            <a:r>
              <a:rPr lang="en-US" altLang="ko-KR" b="1" dirty="0" smtClean="0"/>
              <a:t>207p&gt;</a:t>
            </a:r>
            <a:endParaRPr lang="ko-KR" alt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641249" y="2110612"/>
            <a:ext cx="4107215" cy="454292"/>
          </a:xfrm>
          <a:prstGeom prst="rect">
            <a:avLst/>
          </a:prstGeom>
          <a:noFill/>
          <a:ln w="15875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b="1" dirty="0" smtClean="0">
                <a:solidFill>
                  <a:srgbClr val="C00000"/>
                </a:solidFill>
                <a:latin typeface="+mn-ea"/>
              </a:rPr>
              <a:t>단 </a:t>
            </a:r>
            <a:r>
              <a:rPr lang="en-US" altLang="ko-KR" b="1" dirty="0" smtClean="0">
                <a:solidFill>
                  <a:srgbClr val="C00000"/>
                </a:solidFill>
                <a:latin typeface="+mn-ea"/>
              </a:rPr>
              <a:t>1</a:t>
            </a:r>
            <a:r>
              <a:rPr lang="ko-KR" altLang="en-US" b="1" dirty="0" smtClean="0">
                <a:solidFill>
                  <a:srgbClr val="C00000"/>
                </a:solidFill>
                <a:latin typeface="+mn-ea"/>
              </a:rPr>
              <a:t>줄로 서술하고 색인에도 빠져있음</a:t>
            </a:r>
            <a:endParaRPr lang="ko-KR" altLang="en-US" sz="2000" dirty="0">
              <a:solidFill>
                <a:srgbClr val="C00000"/>
              </a:solidFill>
              <a:latin typeface="+mn-ea"/>
            </a:endParaRPr>
          </a:p>
        </p:txBody>
      </p:sp>
      <p:cxnSp>
        <p:nvCxnSpPr>
          <p:cNvPr id="19" name="직선 화살표 연결선 18"/>
          <p:cNvCxnSpPr/>
          <p:nvPr/>
        </p:nvCxnSpPr>
        <p:spPr>
          <a:xfrm>
            <a:off x="3923928" y="2204864"/>
            <a:ext cx="2016224" cy="144016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7550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직선 연결선 6"/>
          <p:cNvCxnSpPr/>
          <p:nvPr/>
        </p:nvCxnSpPr>
        <p:spPr>
          <a:xfrm flipV="1">
            <a:off x="467544" y="1052736"/>
            <a:ext cx="1656184" cy="1"/>
          </a:xfrm>
          <a:prstGeom prst="line">
            <a:avLst/>
          </a:prstGeom>
          <a:ln w="31750">
            <a:solidFill>
              <a:srgbClr val="2558AB"/>
            </a:solidFill>
          </a:ln>
          <a:effectLst>
            <a:outerShdw blurRad="50800" dist="38100" dir="2700000" algn="tl" rotWithShape="0">
              <a:schemeClr val="tx1">
                <a:lumMod val="65000"/>
                <a:lumOff val="35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/>
          <p:cNvCxnSpPr/>
          <p:nvPr/>
        </p:nvCxnSpPr>
        <p:spPr>
          <a:xfrm>
            <a:off x="467544" y="2780928"/>
            <a:ext cx="1656184" cy="0"/>
          </a:xfrm>
          <a:prstGeom prst="line">
            <a:avLst/>
          </a:prstGeom>
          <a:ln w="15875">
            <a:solidFill>
              <a:srgbClr val="2558AB"/>
            </a:solidFill>
          </a:ln>
          <a:effectLst>
            <a:outerShdw blurRad="50800" dist="38100" dir="2700000" algn="tl" rotWithShape="0">
              <a:schemeClr val="tx1">
                <a:lumMod val="65000"/>
                <a:lumOff val="35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48794" y="1196752"/>
            <a:ext cx="61674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 smtClean="0">
                <a:solidFill>
                  <a:srgbClr val="2558AB"/>
                </a:solidFill>
                <a:effectLst>
                  <a:reflection blurRad="6350" stA="60000" endA="900" endPos="60000" dist="60007" dir="5400000" sy="-100000" algn="bl" rotWithShape="0"/>
                </a:effectLst>
              </a:rPr>
              <a:t>들어가며</a:t>
            </a:r>
            <a:r>
              <a:rPr lang="en-US" altLang="ko-KR" sz="3600" b="1" dirty="0" smtClean="0">
                <a:solidFill>
                  <a:srgbClr val="2558AB"/>
                </a:solidFill>
                <a:effectLst>
                  <a:reflection blurRad="6350" stA="60000" endA="900" endPos="60000" dist="60007" dir="5400000" sy="-100000" algn="bl" rotWithShape="0"/>
                </a:effectLst>
              </a:rPr>
              <a:t>..</a:t>
            </a:r>
            <a:endParaRPr lang="ko-KR" altLang="en-US" sz="3600" b="1" dirty="0">
              <a:solidFill>
                <a:srgbClr val="2558AB"/>
              </a:solidFill>
              <a:effectLst>
                <a:reflection blurRad="6350" stA="60000" endA="900" endPos="60000" dist="60007" dir="5400000" sy="-100000" algn="bl" rotWithShape="0"/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5536" y="2924944"/>
            <a:ext cx="7704856" cy="378565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lnSpc>
                <a:spcPct val="150000"/>
              </a:lnSpc>
            </a:pPr>
            <a:r>
              <a:rPr lang="ko-KR" altLang="en-US" sz="1600" b="1" dirty="0" smtClean="0">
                <a:solidFill>
                  <a:srgbClr val="2558AB"/>
                </a:solidFill>
                <a:latin typeface="맑은 고딕"/>
                <a:ea typeface="맑은 고딕"/>
              </a:rPr>
              <a:t>▶ </a:t>
            </a:r>
            <a:r>
              <a:rPr lang="en-US" altLang="ko-KR" sz="1600" b="1" dirty="0" smtClean="0">
                <a:latin typeface="맑은 고딕"/>
                <a:ea typeface="맑은 고딕"/>
              </a:rPr>
              <a:t>2013</a:t>
            </a:r>
            <a:r>
              <a:rPr lang="ko-KR" altLang="en-US" sz="1600" b="1" dirty="0" smtClean="0">
                <a:latin typeface="맑은 고딕"/>
                <a:ea typeface="맑은 고딕"/>
              </a:rPr>
              <a:t>년 </a:t>
            </a:r>
            <a:r>
              <a:rPr lang="en-US" altLang="ko-KR" sz="1600" b="1" dirty="0" smtClean="0">
                <a:latin typeface="맑은 고딕"/>
                <a:ea typeface="맑은 고딕"/>
              </a:rPr>
              <a:t>8</a:t>
            </a:r>
            <a:r>
              <a:rPr lang="ko-KR" altLang="en-US" sz="1600" b="1" dirty="0" smtClean="0">
                <a:latin typeface="맑은 고딕"/>
                <a:ea typeface="맑은 고딕"/>
              </a:rPr>
              <a:t>월 </a:t>
            </a:r>
            <a:r>
              <a:rPr lang="en-US" altLang="ko-KR" sz="1600" b="1" dirty="0" smtClean="0">
                <a:latin typeface="맑은 고딕"/>
                <a:ea typeface="맑은 고딕"/>
              </a:rPr>
              <a:t>30</a:t>
            </a:r>
            <a:r>
              <a:rPr lang="ko-KR" altLang="en-US" sz="1600" b="1" dirty="0" smtClean="0">
                <a:latin typeface="맑은 고딕"/>
                <a:ea typeface="맑은 고딕"/>
              </a:rPr>
              <a:t>일</a:t>
            </a:r>
            <a:endParaRPr lang="en-US" altLang="ko-KR" sz="1600" b="1" dirty="0" smtClean="0">
              <a:latin typeface="맑은 고딕"/>
              <a:ea typeface="맑은 고딕"/>
            </a:endParaRPr>
          </a:p>
          <a:p>
            <a:pPr>
              <a:lnSpc>
                <a:spcPct val="150000"/>
              </a:lnSpc>
            </a:pPr>
            <a:r>
              <a:rPr lang="en-US" altLang="ko-KR" sz="1600" b="1" dirty="0" smtClean="0">
                <a:latin typeface="맑은 고딕"/>
                <a:ea typeface="맑은 고딕"/>
              </a:rPr>
              <a:t>    </a:t>
            </a:r>
            <a:r>
              <a:rPr lang="ko-KR" altLang="en-US" sz="1600" b="1" dirty="0" err="1" smtClean="0">
                <a:latin typeface="맑은 고딕"/>
                <a:ea typeface="맑은 고딕"/>
              </a:rPr>
              <a:t>국사편찬위</a:t>
            </a:r>
            <a:r>
              <a:rPr lang="ko-KR" altLang="en-US" sz="1600" b="1" dirty="0" smtClean="0">
                <a:latin typeface="맑은 고딕"/>
                <a:ea typeface="맑은 고딕"/>
              </a:rPr>
              <a:t> 고등학교 한국사 교과서 </a:t>
            </a:r>
            <a:r>
              <a:rPr lang="en-US" altLang="ko-KR" sz="1600" b="1" dirty="0" smtClean="0">
                <a:latin typeface="맑은 고딕"/>
                <a:ea typeface="맑은 고딕"/>
              </a:rPr>
              <a:t>8</a:t>
            </a:r>
            <a:r>
              <a:rPr lang="ko-KR" altLang="en-US" sz="1600" b="1" dirty="0" smtClean="0">
                <a:latin typeface="맑은 고딕"/>
                <a:ea typeface="맑은 고딕"/>
              </a:rPr>
              <a:t>종에 대한 최종 합격 결과 발표</a:t>
            </a:r>
            <a:endParaRPr lang="en-US" altLang="ko-KR" sz="1600" dirty="0" smtClean="0">
              <a:latin typeface="맑은 고딕"/>
              <a:ea typeface="맑은 고딕"/>
            </a:endParaRPr>
          </a:p>
          <a:p>
            <a:pPr>
              <a:lnSpc>
                <a:spcPct val="150000"/>
              </a:lnSpc>
            </a:pPr>
            <a:r>
              <a:rPr lang="en-US" altLang="ko-KR" sz="1600" b="1" dirty="0" smtClean="0">
                <a:solidFill>
                  <a:srgbClr val="2558AB"/>
                </a:solidFill>
                <a:latin typeface="맑은 고딕"/>
                <a:ea typeface="맑은 고딕"/>
              </a:rPr>
              <a:t>     </a:t>
            </a:r>
            <a:r>
              <a:rPr lang="en-US" altLang="ko-KR" sz="1600" b="1" dirty="0" smtClean="0">
                <a:latin typeface="맑은 고딕"/>
                <a:ea typeface="맑은 고딕"/>
                <a:sym typeface="Wingdings" pitchFamily="2" charset="2"/>
              </a:rPr>
              <a:t></a:t>
            </a:r>
            <a:r>
              <a:rPr lang="en-US" altLang="ko-KR" sz="1600" b="1" dirty="0" smtClean="0">
                <a:solidFill>
                  <a:srgbClr val="2558AB"/>
                </a:solidFill>
                <a:latin typeface="맑은 고딕"/>
                <a:ea typeface="맑은 고딕"/>
              </a:rPr>
              <a:t> </a:t>
            </a:r>
            <a:r>
              <a:rPr lang="ko-KR" altLang="en-US" sz="1600" b="1" dirty="0" err="1" smtClean="0">
                <a:latin typeface="맑은 고딕"/>
                <a:ea typeface="맑은 고딕"/>
              </a:rPr>
              <a:t>교학사</a:t>
            </a:r>
            <a:r>
              <a:rPr lang="ko-KR" altLang="en-US" sz="1600" b="1" dirty="0" smtClean="0">
                <a:latin typeface="맑은 고딕"/>
                <a:ea typeface="맑은 고딕"/>
              </a:rPr>
              <a:t> 교과서 왜곡</a:t>
            </a:r>
            <a:r>
              <a:rPr lang="en-US" altLang="ko-KR" sz="1600" b="1" dirty="0" smtClean="0">
                <a:latin typeface="맑은 고딕"/>
                <a:ea typeface="맑은 고딕"/>
              </a:rPr>
              <a:t>, </a:t>
            </a:r>
            <a:r>
              <a:rPr lang="ko-KR" altLang="en-US" sz="1600" b="1" dirty="0" smtClean="0">
                <a:latin typeface="맑은 고딕"/>
                <a:ea typeface="맑은 고딕"/>
              </a:rPr>
              <a:t>오류에 대한 문제제기 쏟아져</a:t>
            </a:r>
            <a:endParaRPr lang="en-US" altLang="ko-KR" sz="1600" b="1" dirty="0" smtClean="0">
              <a:latin typeface="맑은 고딕"/>
              <a:ea typeface="맑은 고딕"/>
            </a:endParaRPr>
          </a:p>
          <a:p>
            <a:pPr>
              <a:lnSpc>
                <a:spcPct val="150000"/>
              </a:lnSpc>
            </a:pPr>
            <a:endParaRPr lang="en-US" altLang="ko-KR" sz="1600" b="1" dirty="0">
              <a:solidFill>
                <a:srgbClr val="2558AB"/>
              </a:solidFill>
              <a:latin typeface="맑은 고딕"/>
              <a:ea typeface="맑은 고딕"/>
            </a:endParaRPr>
          </a:p>
          <a:p>
            <a:pPr>
              <a:lnSpc>
                <a:spcPct val="150000"/>
              </a:lnSpc>
            </a:pPr>
            <a:r>
              <a:rPr lang="ko-KR" altLang="en-US" sz="1600" b="1" dirty="0" smtClean="0">
                <a:solidFill>
                  <a:srgbClr val="2558AB"/>
                </a:solidFill>
              </a:rPr>
              <a:t>▶ </a:t>
            </a:r>
            <a:r>
              <a:rPr lang="ko-KR" altLang="en-US" sz="1600" b="1" dirty="0" err="1" smtClean="0"/>
              <a:t>교학사</a:t>
            </a:r>
            <a:r>
              <a:rPr lang="ko-KR" altLang="en-US" sz="1600" b="1" dirty="0" smtClean="0"/>
              <a:t> 교과서의 검정기준 부합에 대한 검토</a:t>
            </a:r>
            <a:endParaRPr lang="en-US" altLang="ko-KR" sz="1600" b="1" dirty="0" smtClean="0"/>
          </a:p>
          <a:p>
            <a:pPr>
              <a:lnSpc>
                <a:spcPct val="150000"/>
              </a:lnSpc>
            </a:pPr>
            <a:endParaRPr lang="en-US" altLang="ko-KR" sz="1600" b="1" dirty="0" smtClean="0"/>
          </a:p>
          <a:p>
            <a:pPr>
              <a:lnSpc>
                <a:spcPct val="150000"/>
              </a:lnSpc>
            </a:pPr>
            <a:r>
              <a:rPr lang="ko-KR" altLang="en-US" sz="1600" b="1" dirty="0">
                <a:solidFill>
                  <a:srgbClr val="2558AB"/>
                </a:solidFill>
              </a:rPr>
              <a:t>▶ </a:t>
            </a:r>
            <a:r>
              <a:rPr lang="ko-KR" altLang="en-US" sz="1600" b="1" dirty="0" smtClean="0"/>
              <a:t>학생들이 배울 한국사 교과서로 적합한지에 대한 검토</a:t>
            </a:r>
            <a:endParaRPr lang="en-US" altLang="ko-KR" sz="1600" b="1" dirty="0" smtClean="0"/>
          </a:p>
          <a:p>
            <a:pPr>
              <a:lnSpc>
                <a:spcPct val="150000"/>
              </a:lnSpc>
            </a:pPr>
            <a:endParaRPr lang="en-US" altLang="ko-KR" sz="1600" b="1" dirty="0" smtClean="0"/>
          </a:p>
          <a:p>
            <a:pPr>
              <a:lnSpc>
                <a:spcPct val="150000"/>
              </a:lnSpc>
            </a:pPr>
            <a:r>
              <a:rPr lang="ko-KR" altLang="en-US" sz="1600" b="1" dirty="0">
                <a:solidFill>
                  <a:srgbClr val="2558AB"/>
                </a:solidFill>
              </a:rPr>
              <a:t>▶ </a:t>
            </a:r>
            <a:r>
              <a:rPr lang="ko-KR" altLang="en-US" sz="1600" b="1" dirty="0" smtClean="0"/>
              <a:t>국사편찬위원회의 검정심의 과정에 대한 검토</a:t>
            </a:r>
            <a:endParaRPr lang="en-US" altLang="ko-KR" sz="1600" b="1" dirty="0" smtClean="0"/>
          </a:p>
          <a:p>
            <a:pPr>
              <a:lnSpc>
                <a:spcPct val="150000"/>
              </a:lnSpc>
            </a:pPr>
            <a:endParaRPr lang="en-US" altLang="ko-KR" sz="1600" b="1" dirty="0"/>
          </a:p>
        </p:txBody>
      </p:sp>
    </p:spTree>
    <p:extLst>
      <p:ext uri="{BB962C8B-B14F-4D97-AF65-F5344CB8AC3E}">
        <p14:creationId xmlns:p14="http://schemas.microsoft.com/office/powerpoint/2010/main" val="78988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6490" y="210126"/>
            <a:ext cx="13436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 smtClean="0">
                <a:solidFill>
                  <a:srgbClr val="2558AB"/>
                </a:solidFill>
                <a:latin typeface="+mn-ea"/>
                <a:ea typeface="문체부 바탕체" pitchFamily="17" charset="-127"/>
                <a:cs typeface="CordiaUPC" pitchFamily="34" charset="-34"/>
              </a:rPr>
              <a:t>박혜자의원</a:t>
            </a:r>
            <a:endParaRPr lang="ko-KR" altLang="en-US" sz="1600" b="1" dirty="0">
              <a:solidFill>
                <a:srgbClr val="2558AB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ea"/>
              <a:ea typeface="문체부 바탕체" pitchFamily="17" charset="-127"/>
              <a:cs typeface="CordiaUPC" pitchFamily="34" charset="-34"/>
            </a:endParaRPr>
          </a:p>
        </p:txBody>
      </p:sp>
      <p:grpSp>
        <p:nvGrpSpPr>
          <p:cNvPr id="15" name="그룹 14"/>
          <p:cNvGrpSpPr/>
          <p:nvPr/>
        </p:nvGrpSpPr>
        <p:grpSpPr>
          <a:xfrm>
            <a:off x="203262" y="188640"/>
            <a:ext cx="8688202" cy="360040"/>
            <a:chOff x="533817" y="908720"/>
            <a:chExt cx="8688202" cy="360040"/>
          </a:xfrm>
        </p:grpSpPr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817" y="908720"/>
              <a:ext cx="1163528" cy="360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4" name="직선 화살표 연결선 13"/>
            <p:cNvCxnSpPr/>
            <p:nvPr/>
          </p:nvCxnSpPr>
          <p:spPr>
            <a:xfrm>
              <a:off x="539552" y="1268760"/>
              <a:ext cx="8682467" cy="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252809" y="837470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latin typeface="+mn-ea"/>
              </a:rPr>
              <a:t>2</a:t>
            </a:r>
            <a:r>
              <a:rPr lang="en-US" altLang="ko-KR" b="1" dirty="0" smtClean="0">
                <a:latin typeface="+mn-ea"/>
              </a:rPr>
              <a:t>) </a:t>
            </a:r>
            <a:r>
              <a:rPr lang="ko-KR" altLang="en-US" b="1" dirty="0" smtClean="0">
                <a:latin typeface="+mn-ea"/>
              </a:rPr>
              <a:t>장인환</a:t>
            </a:r>
            <a:r>
              <a:rPr lang="en-US" altLang="ko-KR" b="1" dirty="0" smtClean="0">
                <a:latin typeface="+mn-ea"/>
              </a:rPr>
              <a:t>, </a:t>
            </a:r>
            <a:r>
              <a:rPr lang="ko-KR" altLang="en-US" b="1" dirty="0" smtClean="0">
                <a:latin typeface="+mn-ea"/>
              </a:rPr>
              <a:t>전명운 의사 의거</a:t>
            </a:r>
            <a:endParaRPr lang="ko-KR" altLang="en-US" b="1" dirty="0">
              <a:latin typeface="+mn-e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6922" y="3646824"/>
            <a:ext cx="2220480" cy="414024"/>
          </a:xfrm>
          <a:prstGeom prst="rect">
            <a:avLst/>
          </a:prstGeom>
          <a:noFill/>
          <a:ln w="15875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sz="1600" b="1" dirty="0" smtClean="0"/>
              <a:t>&lt;</a:t>
            </a:r>
            <a:r>
              <a:rPr lang="ko-KR" altLang="en-US" sz="1600" b="1" dirty="0" smtClean="0"/>
              <a:t>중학교 교과서 </a:t>
            </a:r>
            <a:r>
              <a:rPr lang="en-US" altLang="ko-KR" sz="1600" b="1" dirty="0" smtClean="0"/>
              <a:t>42p&gt;</a:t>
            </a:r>
            <a:endParaRPr lang="ko-KR" altLang="en-US" sz="16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65019" y="5949280"/>
            <a:ext cx="2544286" cy="414024"/>
          </a:xfrm>
          <a:prstGeom prst="rect">
            <a:avLst/>
          </a:prstGeom>
          <a:noFill/>
          <a:ln w="15875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sz="1600" b="1" dirty="0" smtClean="0"/>
              <a:t>&lt;</a:t>
            </a:r>
            <a:r>
              <a:rPr lang="ko-KR" altLang="en-US" sz="1600" b="1" dirty="0" smtClean="0"/>
              <a:t>고등학교 교과서 </a:t>
            </a:r>
            <a:r>
              <a:rPr lang="en-US" altLang="ko-KR" sz="1600" b="1" dirty="0" smtClean="0"/>
              <a:t>207p&gt;</a:t>
            </a:r>
            <a:endParaRPr lang="ko-KR" altLang="en-US" sz="1600" b="1" dirty="0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340768"/>
            <a:ext cx="5457825" cy="28194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697" y="4681574"/>
            <a:ext cx="5819775" cy="17811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8" name="TextBox 17"/>
          <p:cNvSpPr txBox="1"/>
          <p:nvPr/>
        </p:nvSpPr>
        <p:spPr>
          <a:xfrm>
            <a:off x="5277377" y="4061827"/>
            <a:ext cx="562590" cy="574966"/>
          </a:xfrm>
          <a:prstGeom prst="rect">
            <a:avLst/>
          </a:prstGeom>
          <a:noFill/>
          <a:ln w="15875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sz="2400" b="1" dirty="0" smtClean="0"/>
              <a:t>VS</a:t>
            </a:r>
          </a:p>
        </p:txBody>
      </p:sp>
    </p:spTree>
    <p:extLst>
      <p:ext uri="{BB962C8B-B14F-4D97-AF65-F5344CB8AC3E}">
        <p14:creationId xmlns:p14="http://schemas.microsoft.com/office/powerpoint/2010/main" val="229505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6490" y="210126"/>
            <a:ext cx="13436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 smtClean="0">
                <a:solidFill>
                  <a:srgbClr val="2558AB"/>
                </a:solidFill>
                <a:latin typeface="+mn-ea"/>
                <a:ea typeface="문체부 바탕체" pitchFamily="17" charset="-127"/>
                <a:cs typeface="CordiaUPC" pitchFamily="34" charset="-34"/>
              </a:rPr>
              <a:t>박혜자의원</a:t>
            </a:r>
            <a:endParaRPr lang="ko-KR" altLang="en-US" sz="1600" b="1" dirty="0">
              <a:solidFill>
                <a:srgbClr val="2558AB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ea"/>
              <a:ea typeface="문체부 바탕체" pitchFamily="17" charset="-127"/>
              <a:cs typeface="CordiaUPC" pitchFamily="34" charset="-34"/>
            </a:endParaRPr>
          </a:p>
        </p:txBody>
      </p:sp>
      <p:grpSp>
        <p:nvGrpSpPr>
          <p:cNvPr id="15" name="그룹 14"/>
          <p:cNvGrpSpPr/>
          <p:nvPr/>
        </p:nvGrpSpPr>
        <p:grpSpPr>
          <a:xfrm>
            <a:off x="203262" y="188640"/>
            <a:ext cx="8688202" cy="360040"/>
            <a:chOff x="533817" y="908720"/>
            <a:chExt cx="8688202" cy="360040"/>
          </a:xfrm>
        </p:grpSpPr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817" y="908720"/>
              <a:ext cx="1163528" cy="360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4" name="직선 화살표 연결선 13"/>
            <p:cNvCxnSpPr/>
            <p:nvPr/>
          </p:nvCxnSpPr>
          <p:spPr>
            <a:xfrm>
              <a:off x="539552" y="1268760"/>
              <a:ext cx="8682467" cy="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252809" y="837470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latin typeface="+mn-ea"/>
              </a:rPr>
              <a:t>3) 4.19 </a:t>
            </a:r>
            <a:r>
              <a:rPr lang="ko-KR" altLang="en-US" b="1" dirty="0" smtClean="0">
                <a:latin typeface="+mn-ea"/>
              </a:rPr>
              <a:t>혁명</a:t>
            </a:r>
            <a:endParaRPr lang="ko-KR" altLang="en-US" b="1" dirty="0">
              <a:latin typeface="+mn-e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43022" y="1412776"/>
            <a:ext cx="2220480" cy="414024"/>
          </a:xfrm>
          <a:prstGeom prst="rect">
            <a:avLst/>
          </a:prstGeom>
          <a:noFill/>
          <a:ln w="15875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sz="1600" b="1" dirty="0" smtClean="0"/>
              <a:t>&lt;</a:t>
            </a:r>
            <a:r>
              <a:rPr lang="ko-KR" altLang="en-US" sz="1600" b="1" dirty="0" smtClean="0"/>
              <a:t>중학교 교과서 </a:t>
            </a:r>
            <a:r>
              <a:rPr lang="en-US" altLang="ko-KR" sz="1600" b="1" dirty="0" smtClean="0"/>
              <a:t>92p&gt;</a:t>
            </a:r>
            <a:endParaRPr lang="ko-KR" altLang="en-US" sz="1600" b="1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480" y="588511"/>
            <a:ext cx="5131585" cy="3819813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134278"/>
            <a:ext cx="5688632" cy="255199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347178" y="4552340"/>
            <a:ext cx="2544286" cy="414024"/>
          </a:xfrm>
          <a:prstGeom prst="rect">
            <a:avLst/>
          </a:prstGeom>
          <a:noFill/>
          <a:ln w="15875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sz="1600" b="1" dirty="0" smtClean="0"/>
              <a:t>&lt;</a:t>
            </a:r>
            <a:r>
              <a:rPr lang="ko-KR" altLang="en-US" sz="1600" b="1" dirty="0" smtClean="0"/>
              <a:t>고등학교 교과서 </a:t>
            </a:r>
            <a:r>
              <a:rPr lang="en-US" altLang="ko-KR" sz="1600" b="1" dirty="0" smtClean="0"/>
              <a:t>323p&gt;</a:t>
            </a:r>
            <a:endParaRPr lang="ko-KR" altLang="en-US" sz="1600" b="1" dirty="0"/>
          </a:p>
        </p:txBody>
      </p:sp>
      <p:cxnSp>
        <p:nvCxnSpPr>
          <p:cNvPr id="11" name="직선 화살표 연결선 10"/>
          <p:cNvCxnSpPr/>
          <p:nvPr/>
        </p:nvCxnSpPr>
        <p:spPr>
          <a:xfrm flipH="1">
            <a:off x="3311860" y="3933056"/>
            <a:ext cx="325325" cy="619284"/>
          </a:xfrm>
          <a:prstGeom prst="straightConnector1">
            <a:avLst/>
          </a:prstGeom>
          <a:ln w="603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804248" y="1846565"/>
            <a:ext cx="2375248" cy="1128963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sz="2400" b="1" dirty="0">
                <a:solidFill>
                  <a:srgbClr val="C00000"/>
                </a:solidFill>
              </a:rPr>
              <a:t>• </a:t>
            </a:r>
            <a:r>
              <a:rPr lang="en-US" altLang="ko-KR" sz="2400" b="1" dirty="0" smtClean="0">
                <a:solidFill>
                  <a:srgbClr val="C00000"/>
                </a:solidFill>
              </a:rPr>
              <a:t>2</a:t>
            </a:r>
            <a:r>
              <a:rPr lang="ko-KR" altLang="en-US" sz="2400" b="1" dirty="0" smtClean="0">
                <a:solidFill>
                  <a:srgbClr val="C00000"/>
                </a:solidFill>
              </a:rPr>
              <a:t>페이지 서술</a:t>
            </a:r>
            <a:endParaRPr lang="en-US" altLang="ko-KR" sz="2400" b="1" dirty="0" smtClean="0">
              <a:solidFill>
                <a:srgbClr val="C00000"/>
              </a:solidFill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2400" b="1" dirty="0">
                <a:solidFill>
                  <a:srgbClr val="C00000"/>
                </a:solidFill>
              </a:rPr>
              <a:t>• </a:t>
            </a:r>
            <a:r>
              <a:rPr lang="ko-KR" altLang="en-US" sz="2400" b="1" dirty="0" smtClean="0">
                <a:solidFill>
                  <a:srgbClr val="C00000"/>
                </a:solidFill>
              </a:rPr>
              <a:t>사진 </a:t>
            </a:r>
            <a:r>
              <a:rPr lang="en-US" altLang="ko-KR" sz="2400" b="1" dirty="0" smtClean="0">
                <a:solidFill>
                  <a:srgbClr val="C00000"/>
                </a:solidFill>
              </a:rPr>
              <a:t>5</a:t>
            </a:r>
            <a:r>
              <a:rPr lang="ko-KR" altLang="en-US" sz="2400" b="1" dirty="0" smtClean="0">
                <a:solidFill>
                  <a:srgbClr val="C00000"/>
                </a:solidFill>
              </a:rPr>
              <a:t>장</a:t>
            </a:r>
            <a:endParaRPr lang="ko-KR" altLang="en-US" sz="2400" b="1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44208" y="4964333"/>
            <a:ext cx="2375248" cy="1200329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sz="2400" b="1" dirty="0">
                <a:solidFill>
                  <a:srgbClr val="C00000"/>
                </a:solidFill>
              </a:rPr>
              <a:t>• </a:t>
            </a:r>
            <a:r>
              <a:rPr lang="en-US" altLang="ko-KR" sz="2400" b="1" dirty="0" smtClean="0">
                <a:solidFill>
                  <a:srgbClr val="C00000"/>
                </a:solidFill>
              </a:rPr>
              <a:t>7</a:t>
            </a:r>
            <a:r>
              <a:rPr lang="ko-KR" altLang="en-US" sz="2400" b="1" dirty="0" smtClean="0">
                <a:solidFill>
                  <a:srgbClr val="C00000"/>
                </a:solidFill>
              </a:rPr>
              <a:t>줄 서술</a:t>
            </a:r>
            <a:endParaRPr lang="en-US" altLang="ko-KR" sz="2400" b="1" dirty="0" smtClean="0">
              <a:solidFill>
                <a:srgbClr val="C00000"/>
              </a:solidFill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2400" b="1" dirty="0">
                <a:solidFill>
                  <a:srgbClr val="C00000"/>
                </a:solidFill>
              </a:rPr>
              <a:t>• </a:t>
            </a:r>
            <a:r>
              <a:rPr lang="ko-KR" altLang="en-US" sz="2400" b="1" dirty="0" smtClean="0">
                <a:solidFill>
                  <a:srgbClr val="C00000"/>
                </a:solidFill>
              </a:rPr>
              <a:t>사진 </a:t>
            </a:r>
            <a:r>
              <a:rPr lang="en-US" altLang="ko-KR" sz="2400" b="1" dirty="0">
                <a:solidFill>
                  <a:srgbClr val="C00000"/>
                </a:solidFill>
              </a:rPr>
              <a:t>1</a:t>
            </a:r>
            <a:r>
              <a:rPr lang="ko-KR" altLang="en-US" sz="2400" b="1" dirty="0" smtClean="0">
                <a:solidFill>
                  <a:srgbClr val="C00000"/>
                </a:solidFill>
              </a:rPr>
              <a:t>장</a:t>
            </a:r>
            <a:endParaRPr lang="ko-KR" altLang="en-US" sz="2400" b="1" dirty="0">
              <a:solidFill>
                <a:srgbClr val="C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338026" y="3486861"/>
            <a:ext cx="562590" cy="574966"/>
          </a:xfrm>
          <a:prstGeom prst="rect">
            <a:avLst/>
          </a:prstGeom>
          <a:noFill/>
          <a:ln w="15875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sz="2400" b="1" dirty="0" smtClean="0"/>
              <a:t>VS</a:t>
            </a:r>
          </a:p>
        </p:txBody>
      </p:sp>
    </p:spTree>
    <p:extLst>
      <p:ext uri="{BB962C8B-B14F-4D97-AF65-F5344CB8AC3E}">
        <p14:creationId xmlns:p14="http://schemas.microsoft.com/office/powerpoint/2010/main" val="82067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6490" y="210126"/>
            <a:ext cx="13436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 smtClean="0">
                <a:solidFill>
                  <a:srgbClr val="2558AB"/>
                </a:solidFill>
                <a:latin typeface="+mn-ea"/>
                <a:ea typeface="문체부 바탕체" pitchFamily="17" charset="-127"/>
                <a:cs typeface="CordiaUPC" pitchFamily="34" charset="-34"/>
              </a:rPr>
              <a:t>박혜자의원</a:t>
            </a:r>
            <a:endParaRPr lang="ko-KR" altLang="en-US" sz="1600" b="1" dirty="0">
              <a:solidFill>
                <a:srgbClr val="2558AB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ea"/>
              <a:ea typeface="문체부 바탕체" pitchFamily="17" charset="-127"/>
              <a:cs typeface="CordiaUPC" pitchFamily="34" charset="-34"/>
            </a:endParaRPr>
          </a:p>
        </p:txBody>
      </p:sp>
      <p:grpSp>
        <p:nvGrpSpPr>
          <p:cNvPr id="15" name="그룹 14"/>
          <p:cNvGrpSpPr/>
          <p:nvPr/>
        </p:nvGrpSpPr>
        <p:grpSpPr>
          <a:xfrm>
            <a:off x="203262" y="188640"/>
            <a:ext cx="8688202" cy="360040"/>
            <a:chOff x="533817" y="908720"/>
            <a:chExt cx="8688202" cy="360040"/>
          </a:xfrm>
        </p:grpSpPr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817" y="908720"/>
              <a:ext cx="1163528" cy="360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4" name="직선 화살표 연결선 13"/>
            <p:cNvCxnSpPr/>
            <p:nvPr/>
          </p:nvCxnSpPr>
          <p:spPr>
            <a:xfrm>
              <a:off x="539552" y="1268760"/>
              <a:ext cx="8682467" cy="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282478" y="836712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latin typeface="+mn-ea"/>
              </a:rPr>
              <a:t>4) 5.18 </a:t>
            </a:r>
            <a:r>
              <a:rPr lang="ko-KR" altLang="en-US" b="1" dirty="0" err="1" smtClean="0">
                <a:latin typeface="+mn-ea"/>
              </a:rPr>
              <a:t>광주민주화운동</a:t>
            </a:r>
            <a:endParaRPr lang="ko-KR" altLang="en-US" b="1" dirty="0">
              <a:latin typeface="+mn-e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47105" y="814366"/>
            <a:ext cx="2831224" cy="414024"/>
          </a:xfrm>
          <a:prstGeom prst="rect">
            <a:avLst/>
          </a:prstGeom>
          <a:noFill/>
          <a:ln w="15875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sz="1600" b="1" dirty="0" smtClean="0"/>
              <a:t>&lt;</a:t>
            </a:r>
            <a:r>
              <a:rPr lang="ko-KR" altLang="en-US" sz="1600" b="1" dirty="0" smtClean="0"/>
              <a:t>중학교 교과서 </a:t>
            </a:r>
            <a:r>
              <a:rPr lang="en-US" altLang="ko-KR" sz="1600" b="1" dirty="0" smtClean="0"/>
              <a:t>95p, 103p&gt;</a:t>
            </a:r>
            <a:endParaRPr lang="ko-KR" altLang="en-US" sz="1600" b="1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25" y="1304126"/>
            <a:ext cx="4130972" cy="5249625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386" y="1304126"/>
            <a:ext cx="4188078" cy="524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6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6490" y="210126"/>
            <a:ext cx="13436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 smtClean="0">
                <a:solidFill>
                  <a:srgbClr val="2558AB"/>
                </a:solidFill>
                <a:latin typeface="+mn-ea"/>
                <a:ea typeface="문체부 바탕체" pitchFamily="17" charset="-127"/>
                <a:cs typeface="CordiaUPC" pitchFamily="34" charset="-34"/>
              </a:rPr>
              <a:t>박혜자의원</a:t>
            </a:r>
            <a:endParaRPr lang="ko-KR" altLang="en-US" sz="1600" b="1" dirty="0">
              <a:solidFill>
                <a:srgbClr val="2558AB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ea"/>
              <a:ea typeface="문체부 바탕체" pitchFamily="17" charset="-127"/>
              <a:cs typeface="CordiaUPC" pitchFamily="34" charset="-34"/>
            </a:endParaRPr>
          </a:p>
        </p:txBody>
      </p:sp>
      <p:grpSp>
        <p:nvGrpSpPr>
          <p:cNvPr id="15" name="그룹 14"/>
          <p:cNvGrpSpPr/>
          <p:nvPr/>
        </p:nvGrpSpPr>
        <p:grpSpPr>
          <a:xfrm>
            <a:off x="203262" y="188640"/>
            <a:ext cx="8688202" cy="360040"/>
            <a:chOff x="533817" y="908720"/>
            <a:chExt cx="8688202" cy="360040"/>
          </a:xfrm>
        </p:grpSpPr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817" y="908720"/>
              <a:ext cx="1163528" cy="360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4" name="직선 화살표 연결선 13"/>
            <p:cNvCxnSpPr/>
            <p:nvPr/>
          </p:nvCxnSpPr>
          <p:spPr>
            <a:xfrm>
              <a:off x="539552" y="1268760"/>
              <a:ext cx="8682467" cy="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942256" y="5013176"/>
            <a:ext cx="1996870" cy="1315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b="1" dirty="0" smtClean="0">
                <a:latin typeface="+mn-ea"/>
              </a:rPr>
              <a:t>중학교 교과서 </a:t>
            </a:r>
            <a:endParaRPr lang="en-US" altLang="ko-KR" b="1" dirty="0" smtClean="0"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lang="en-US" altLang="ko-KR" sz="2400" b="1" dirty="0" smtClean="0">
                <a:solidFill>
                  <a:srgbClr val="C00000"/>
                </a:solidFill>
                <a:latin typeface="+mn-ea"/>
              </a:rPr>
              <a:t>2</a:t>
            </a:r>
            <a:r>
              <a:rPr lang="ko-KR" altLang="en-US" sz="2400" b="1" dirty="0" smtClean="0">
                <a:solidFill>
                  <a:srgbClr val="C00000"/>
                </a:solidFill>
                <a:latin typeface="+mn-ea"/>
              </a:rPr>
              <a:t>페이지</a:t>
            </a:r>
            <a:r>
              <a:rPr lang="en-US" altLang="ko-KR" sz="2400" b="1" dirty="0" smtClean="0">
                <a:solidFill>
                  <a:srgbClr val="C00000"/>
                </a:solidFill>
                <a:latin typeface="+mn-ea"/>
              </a:rPr>
              <a:t> </a:t>
            </a:r>
            <a:r>
              <a:rPr lang="ko-KR" altLang="en-US" sz="2400" b="1" dirty="0" smtClean="0">
                <a:solidFill>
                  <a:srgbClr val="C00000"/>
                </a:solidFill>
                <a:latin typeface="+mn-ea"/>
              </a:rPr>
              <a:t>서술</a:t>
            </a:r>
            <a:r>
              <a:rPr lang="en-US" altLang="ko-KR" sz="1000" dirty="0" smtClean="0">
                <a:latin typeface="+mn-ea"/>
              </a:rPr>
              <a:t>(</a:t>
            </a:r>
            <a:r>
              <a:rPr lang="ko-KR" altLang="en-US" sz="1000" dirty="0" smtClean="0">
                <a:latin typeface="+mn-ea"/>
              </a:rPr>
              <a:t>직전 슬라이드 참고</a:t>
            </a:r>
            <a:r>
              <a:rPr lang="en-US" altLang="ko-KR" sz="1000" dirty="0" smtClean="0">
                <a:latin typeface="+mn-ea"/>
              </a:rPr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04341" y="2935707"/>
            <a:ext cx="2544286" cy="414024"/>
          </a:xfrm>
          <a:prstGeom prst="rect">
            <a:avLst/>
          </a:prstGeom>
          <a:noFill/>
          <a:ln w="15875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sz="1600" b="1" dirty="0" smtClean="0"/>
              <a:t>&lt;</a:t>
            </a:r>
            <a:r>
              <a:rPr lang="ko-KR" altLang="en-US" sz="1600" b="1" dirty="0" smtClean="0"/>
              <a:t>고등학교 교과서 </a:t>
            </a:r>
            <a:r>
              <a:rPr lang="en-US" altLang="ko-KR" sz="1600" b="1" dirty="0" smtClean="0"/>
              <a:t>326p&gt;</a:t>
            </a:r>
            <a:endParaRPr lang="ko-KR" altLang="en-US" sz="1600" b="1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38850"/>
            <a:ext cx="5815358" cy="343148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1" name="TextBox 10"/>
          <p:cNvSpPr txBox="1"/>
          <p:nvPr/>
        </p:nvSpPr>
        <p:spPr>
          <a:xfrm>
            <a:off x="434878" y="881867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latin typeface="+mn-ea"/>
              </a:rPr>
              <a:t>4) 5.18 </a:t>
            </a:r>
            <a:r>
              <a:rPr lang="ko-KR" altLang="en-US" b="1" dirty="0" smtClean="0">
                <a:latin typeface="+mn-ea"/>
              </a:rPr>
              <a:t>광주 </a:t>
            </a:r>
            <a:r>
              <a:rPr lang="ko-KR" altLang="en-US" b="1" dirty="0" err="1" smtClean="0">
                <a:latin typeface="+mn-ea"/>
              </a:rPr>
              <a:t>민주화운동</a:t>
            </a:r>
            <a:endParaRPr lang="ko-KR" altLang="en-US" b="1" dirty="0">
              <a:latin typeface="+mn-e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67164" y="5013176"/>
            <a:ext cx="226102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b="1" dirty="0" smtClean="0">
                <a:latin typeface="+mn-ea"/>
              </a:rPr>
              <a:t>고등학교 교과서 </a:t>
            </a:r>
            <a:endParaRPr lang="en-US" altLang="ko-KR" b="1" dirty="0" smtClean="0"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lang="en-US" altLang="ko-KR" sz="2400" b="1" dirty="0" smtClean="0">
                <a:solidFill>
                  <a:srgbClr val="C00000"/>
                </a:solidFill>
                <a:latin typeface="+mn-ea"/>
              </a:rPr>
              <a:t>7</a:t>
            </a:r>
            <a:r>
              <a:rPr lang="ko-KR" altLang="en-US" sz="2400" b="1" dirty="0" smtClean="0">
                <a:solidFill>
                  <a:srgbClr val="C00000"/>
                </a:solidFill>
                <a:latin typeface="+mn-ea"/>
              </a:rPr>
              <a:t>줄 서술</a:t>
            </a:r>
            <a:endParaRPr lang="ko-KR" altLang="en-US" sz="2400" b="1" dirty="0">
              <a:solidFill>
                <a:srgbClr val="C00000"/>
              </a:solidFill>
              <a:latin typeface="+mn-e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41072" y="5160588"/>
            <a:ext cx="562590" cy="574966"/>
          </a:xfrm>
          <a:prstGeom prst="rect">
            <a:avLst/>
          </a:prstGeom>
          <a:noFill/>
          <a:ln w="15875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sz="2400" b="1" dirty="0" smtClean="0"/>
              <a:t>VS</a:t>
            </a:r>
          </a:p>
        </p:txBody>
      </p:sp>
    </p:spTree>
    <p:extLst>
      <p:ext uri="{BB962C8B-B14F-4D97-AF65-F5344CB8AC3E}">
        <p14:creationId xmlns:p14="http://schemas.microsoft.com/office/powerpoint/2010/main" val="8860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6490" y="210126"/>
            <a:ext cx="13436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 smtClean="0">
                <a:solidFill>
                  <a:srgbClr val="2558AB"/>
                </a:solidFill>
                <a:latin typeface="+mn-ea"/>
                <a:ea typeface="문체부 바탕체" pitchFamily="17" charset="-127"/>
                <a:cs typeface="CordiaUPC" pitchFamily="34" charset="-34"/>
              </a:rPr>
              <a:t>박혜자의원</a:t>
            </a:r>
            <a:endParaRPr lang="ko-KR" altLang="en-US" sz="1600" b="1" dirty="0">
              <a:solidFill>
                <a:srgbClr val="2558AB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ea"/>
              <a:ea typeface="문체부 바탕체" pitchFamily="17" charset="-127"/>
              <a:cs typeface="CordiaUPC" pitchFamily="34" charset="-34"/>
            </a:endParaRPr>
          </a:p>
        </p:txBody>
      </p:sp>
      <p:grpSp>
        <p:nvGrpSpPr>
          <p:cNvPr id="15" name="그룹 14"/>
          <p:cNvGrpSpPr/>
          <p:nvPr/>
        </p:nvGrpSpPr>
        <p:grpSpPr>
          <a:xfrm>
            <a:off x="203262" y="188640"/>
            <a:ext cx="8688202" cy="360040"/>
            <a:chOff x="533817" y="908720"/>
            <a:chExt cx="8688202" cy="360040"/>
          </a:xfrm>
        </p:grpSpPr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817" y="908720"/>
              <a:ext cx="1163528" cy="360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4" name="직선 화살표 연결선 13"/>
            <p:cNvCxnSpPr/>
            <p:nvPr/>
          </p:nvCxnSpPr>
          <p:spPr>
            <a:xfrm>
              <a:off x="539552" y="1268760"/>
              <a:ext cx="8682467" cy="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7092280" y="1628800"/>
            <a:ext cx="1967205" cy="1523494"/>
          </a:xfrm>
          <a:prstGeom prst="rect">
            <a:avLst/>
          </a:prstGeom>
          <a:noFill/>
          <a:ln w="15875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sz="1400" b="1" dirty="0" smtClean="0"/>
              <a:t>&lt;</a:t>
            </a:r>
            <a:r>
              <a:rPr lang="ko-KR" altLang="en-US" sz="1400" b="1" dirty="0" smtClean="0"/>
              <a:t>중학교 교과서 </a:t>
            </a:r>
            <a:r>
              <a:rPr lang="en-US" altLang="ko-KR" sz="1400" b="1" dirty="0" smtClean="0"/>
              <a:t>96p&gt;</a:t>
            </a:r>
          </a:p>
          <a:p>
            <a:pPr fontAlgn="base">
              <a:lnSpc>
                <a:spcPct val="150000"/>
              </a:lnSpc>
            </a:pPr>
            <a:r>
              <a:rPr lang="en-US" altLang="ko-KR" sz="1600" b="1" dirty="0">
                <a:solidFill>
                  <a:srgbClr val="C00000"/>
                </a:solidFill>
              </a:rPr>
              <a:t>• </a:t>
            </a:r>
            <a:r>
              <a:rPr lang="ko-KR" altLang="en-US" sz="1600" b="1" dirty="0" smtClean="0">
                <a:solidFill>
                  <a:srgbClr val="C00000"/>
                </a:solidFill>
                <a:latin typeface="+mn-ea"/>
              </a:rPr>
              <a:t>민주항쟁 소제목</a:t>
            </a:r>
            <a:endParaRPr lang="en-US" altLang="ko-KR" sz="1600" b="1" dirty="0" smtClean="0">
              <a:solidFill>
                <a:srgbClr val="C00000"/>
              </a:solidFill>
              <a:latin typeface="+mn-ea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600" b="1" dirty="0">
                <a:solidFill>
                  <a:srgbClr val="C00000"/>
                </a:solidFill>
              </a:rPr>
              <a:t>• </a:t>
            </a:r>
            <a:r>
              <a:rPr lang="ko-KR" altLang="en-US" sz="1600" b="1" dirty="0" smtClean="0">
                <a:solidFill>
                  <a:srgbClr val="C00000"/>
                </a:solidFill>
                <a:latin typeface="+mn-ea"/>
              </a:rPr>
              <a:t>사진 </a:t>
            </a:r>
            <a:r>
              <a:rPr lang="en-US" altLang="ko-KR" sz="1600" b="1" dirty="0">
                <a:solidFill>
                  <a:srgbClr val="C00000"/>
                </a:solidFill>
                <a:latin typeface="+mn-ea"/>
              </a:rPr>
              <a:t>1</a:t>
            </a:r>
            <a:r>
              <a:rPr lang="ko-KR" altLang="en-US" sz="1600" b="1" dirty="0" smtClean="0">
                <a:solidFill>
                  <a:srgbClr val="C00000"/>
                </a:solidFill>
                <a:latin typeface="+mn-ea"/>
              </a:rPr>
              <a:t>장 </a:t>
            </a:r>
            <a:endParaRPr lang="en-US" altLang="ko-KR" sz="1600" b="1" dirty="0">
              <a:solidFill>
                <a:srgbClr val="C00000"/>
              </a:solidFill>
              <a:latin typeface="+mn-ea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600" b="1" dirty="0">
                <a:solidFill>
                  <a:srgbClr val="C00000"/>
                </a:solidFill>
              </a:rPr>
              <a:t>• </a:t>
            </a:r>
            <a:r>
              <a:rPr lang="ko-KR" altLang="en-US" sz="1600" b="1" dirty="0" smtClean="0">
                <a:solidFill>
                  <a:srgbClr val="C00000"/>
                </a:solidFill>
                <a:latin typeface="+mn-ea"/>
              </a:rPr>
              <a:t>역사 서술</a:t>
            </a:r>
            <a:endParaRPr lang="ko-KR" altLang="en-US" sz="1600" b="1" dirty="0">
              <a:solidFill>
                <a:srgbClr val="C00000"/>
              </a:solidFill>
              <a:latin typeface="+mn-e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3528" y="881867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latin typeface="+mn-ea"/>
              </a:rPr>
              <a:t>5) 6</a:t>
            </a:r>
            <a:r>
              <a:rPr lang="ko-KR" altLang="en-US" b="1" dirty="0" smtClean="0">
                <a:latin typeface="+mn-ea"/>
              </a:rPr>
              <a:t>월 항쟁</a:t>
            </a:r>
            <a:endParaRPr lang="ko-KR" altLang="en-US" b="1" dirty="0">
              <a:latin typeface="+mn-ea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692696"/>
            <a:ext cx="5338394" cy="3456384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437112"/>
            <a:ext cx="5619750" cy="2047875"/>
          </a:xfrm>
          <a:prstGeom prst="rect">
            <a:avLst/>
          </a:prstGeom>
        </p:spPr>
      </p:pic>
      <p:cxnSp>
        <p:nvCxnSpPr>
          <p:cNvPr id="10" name="직선 화살표 연결선 9"/>
          <p:cNvCxnSpPr/>
          <p:nvPr/>
        </p:nvCxnSpPr>
        <p:spPr>
          <a:xfrm flipH="1">
            <a:off x="3028602" y="3933056"/>
            <a:ext cx="162661" cy="619284"/>
          </a:xfrm>
          <a:prstGeom prst="straightConnector1">
            <a:avLst/>
          </a:prstGeom>
          <a:ln w="603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588224" y="4416494"/>
            <a:ext cx="2424522" cy="1892826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sz="1400" b="1" dirty="0" smtClean="0"/>
              <a:t>&lt;</a:t>
            </a:r>
            <a:r>
              <a:rPr lang="ko-KR" altLang="en-US" sz="1400" b="1" dirty="0" smtClean="0"/>
              <a:t>고</a:t>
            </a:r>
            <a:r>
              <a:rPr lang="ko-KR" altLang="en-US" sz="1400" b="1" dirty="0"/>
              <a:t>등</a:t>
            </a:r>
            <a:r>
              <a:rPr lang="ko-KR" altLang="en-US" sz="1400" b="1" dirty="0" smtClean="0"/>
              <a:t>학교 교과서 </a:t>
            </a:r>
            <a:endParaRPr lang="en-US" altLang="ko-KR" sz="1400" b="1" dirty="0" smtClean="0"/>
          </a:p>
          <a:p>
            <a:pPr fontAlgn="base">
              <a:lnSpc>
                <a:spcPct val="150000"/>
              </a:lnSpc>
            </a:pPr>
            <a:r>
              <a:rPr lang="en-US" altLang="ko-KR" sz="1400" b="1" dirty="0"/>
              <a:t> </a:t>
            </a:r>
            <a:r>
              <a:rPr lang="en-US" altLang="ko-KR" sz="1400" b="1" dirty="0" smtClean="0"/>
              <a:t>              326p~327p&gt;</a:t>
            </a:r>
          </a:p>
          <a:p>
            <a:pPr fontAlgn="base">
              <a:lnSpc>
                <a:spcPct val="150000"/>
              </a:lnSpc>
            </a:pPr>
            <a:r>
              <a:rPr lang="en-US" altLang="ko-KR" sz="1600" b="1" dirty="0">
                <a:solidFill>
                  <a:srgbClr val="C00000"/>
                </a:solidFill>
              </a:rPr>
              <a:t>• </a:t>
            </a:r>
            <a:r>
              <a:rPr lang="ko-KR" altLang="en-US" sz="1600" b="1" dirty="0" smtClean="0">
                <a:solidFill>
                  <a:srgbClr val="C00000"/>
                </a:solidFill>
                <a:latin typeface="+mn-ea"/>
              </a:rPr>
              <a:t>소제목 </a:t>
            </a:r>
            <a:r>
              <a:rPr lang="en-US" altLang="ko-KR" sz="1600" b="1" dirty="0" smtClean="0">
                <a:solidFill>
                  <a:srgbClr val="C00000"/>
                </a:solidFill>
                <a:latin typeface="+mn-ea"/>
              </a:rPr>
              <a:t>X</a:t>
            </a:r>
          </a:p>
          <a:p>
            <a:pPr fontAlgn="base">
              <a:lnSpc>
                <a:spcPct val="150000"/>
              </a:lnSpc>
            </a:pPr>
            <a:r>
              <a:rPr lang="en-US" altLang="ko-KR" sz="1600" b="1" dirty="0">
                <a:solidFill>
                  <a:srgbClr val="C00000"/>
                </a:solidFill>
              </a:rPr>
              <a:t>• </a:t>
            </a:r>
            <a:r>
              <a:rPr lang="ko-KR" altLang="en-US" sz="1600" b="1" dirty="0" smtClean="0">
                <a:solidFill>
                  <a:srgbClr val="C00000"/>
                </a:solidFill>
                <a:latin typeface="+mn-ea"/>
              </a:rPr>
              <a:t>사진 </a:t>
            </a:r>
            <a:r>
              <a:rPr lang="en-US" altLang="ko-KR" sz="1600" b="1" dirty="0">
                <a:solidFill>
                  <a:srgbClr val="C00000"/>
                </a:solidFill>
                <a:latin typeface="+mn-ea"/>
              </a:rPr>
              <a:t>X</a:t>
            </a:r>
            <a:r>
              <a:rPr lang="ko-KR" altLang="en-US" sz="1600" b="1" dirty="0" smtClean="0">
                <a:solidFill>
                  <a:srgbClr val="C00000"/>
                </a:solidFill>
                <a:latin typeface="+mn-ea"/>
              </a:rPr>
              <a:t> </a:t>
            </a:r>
            <a:endParaRPr lang="en-US" altLang="ko-KR" sz="1600" b="1" dirty="0">
              <a:solidFill>
                <a:srgbClr val="C00000"/>
              </a:solidFill>
              <a:latin typeface="+mn-ea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600" b="1" dirty="0">
                <a:solidFill>
                  <a:srgbClr val="C00000"/>
                </a:solidFill>
              </a:rPr>
              <a:t>• </a:t>
            </a:r>
            <a:r>
              <a:rPr lang="en-US" altLang="ko-KR" sz="1600" b="1" dirty="0" smtClean="0">
                <a:solidFill>
                  <a:srgbClr val="C00000"/>
                </a:solidFill>
              </a:rPr>
              <a:t>7</a:t>
            </a:r>
            <a:r>
              <a:rPr lang="ko-KR" altLang="en-US" sz="1600" b="1" dirty="0" smtClean="0">
                <a:solidFill>
                  <a:srgbClr val="C00000"/>
                </a:solidFill>
              </a:rPr>
              <a:t>줄 </a:t>
            </a:r>
            <a:r>
              <a:rPr lang="ko-KR" altLang="en-US" sz="1600" b="1" dirty="0" smtClean="0">
                <a:solidFill>
                  <a:srgbClr val="C00000"/>
                </a:solidFill>
                <a:latin typeface="+mn-ea"/>
              </a:rPr>
              <a:t>서술</a:t>
            </a:r>
            <a:endParaRPr lang="ko-KR" altLang="en-US" sz="1600" b="1" dirty="0">
              <a:solidFill>
                <a:srgbClr val="C00000"/>
              </a:solidFill>
              <a:latin typeface="+mn-e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81818" y="3429000"/>
            <a:ext cx="562590" cy="574966"/>
          </a:xfrm>
          <a:prstGeom prst="rect">
            <a:avLst/>
          </a:prstGeom>
          <a:noFill/>
          <a:ln w="15875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sz="2400" b="1" dirty="0" smtClean="0"/>
              <a:t>VS</a:t>
            </a:r>
          </a:p>
        </p:txBody>
      </p:sp>
    </p:spTree>
    <p:extLst>
      <p:ext uri="{BB962C8B-B14F-4D97-AF65-F5344CB8AC3E}">
        <p14:creationId xmlns:p14="http://schemas.microsoft.com/office/powerpoint/2010/main" val="173877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6490" y="210126"/>
            <a:ext cx="13436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 smtClean="0">
                <a:solidFill>
                  <a:srgbClr val="2558AB"/>
                </a:solidFill>
                <a:latin typeface="+mn-ea"/>
                <a:ea typeface="문체부 바탕체" pitchFamily="17" charset="-127"/>
                <a:cs typeface="CordiaUPC" pitchFamily="34" charset="-34"/>
              </a:rPr>
              <a:t>박혜자의원</a:t>
            </a:r>
            <a:endParaRPr lang="ko-KR" altLang="en-US" sz="1600" b="1" dirty="0">
              <a:solidFill>
                <a:srgbClr val="2558AB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ea"/>
              <a:ea typeface="문체부 바탕체" pitchFamily="17" charset="-127"/>
              <a:cs typeface="CordiaUPC" pitchFamily="34" charset="-34"/>
            </a:endParaRPr>
          </a:p>
        </p:txBody>
      </p:sp>
      <p:grpSp>
        <p:nvGrpSpPr>
          <p:cNvPr id="15" name="그룹 14"/>
          <p:cNvGrpSpPr/>
          <p:nvPr/>
        </p:nvGrpSpPr>
        <p:grpSpPr>
          <a:xfrm>
            <a:off x="203262" y="188640"/>
            <a:ext cx="8688202" cy="360040"/>
            <a:chOff x="533817" y="908720"/>
            <a:chExt cx="8688202" cy="360040"/>
          </a:xfrm>
        </p:grpSpPr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817" y="908720"/>
              <a:ext cx="1163528" cy="360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4" name="직선 화살표 연결선 13"/>
            <p:cNvCxnSpPr/>
            <p:nvPr/>
          </p:nvCxnSpPr>
          <p:spPr>
            <a:xfrm>
              <a:off x="539552" y="1268760"/>
              <a:ext cx="8682467" cy="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196421" y="1916832"/>
            <a:ext cx="2935419" cy="1569660"/>
          </a:xfrm>
          <a:prstGeom prst="rect">
            <a:avLst/>
          </a:prstGeom>
          <a:noFill/>
          <a:ln w="15875">
            <a:noFill/>
          </a:ln>
        </p:spPr>
        <p:txBody>
          <a:bodyPr wrap="none" rtlCol="0">
            <a:spAutoFit/>
          </a:bodyPr>
          <a:lstStyle/>
          <a:p>
            <a:pPr algn="ctr" fontAlgn="base">
              <a:lnSpc>
                <a:spcPct val="150000"/>
              </a:lnSpc>
            </a:pPr>
            <a:r>
              <a:rPr lang="en-US" altLang="ko-KR" sz="1400" b="1" dirty="0" smtClean="0"/>
              <a:t>&lt;</a:t>
            </a:r>
            <a:r>
              <a:rPr lang="ko-KR" altLang="en-US" sz="1400" b="1" dirty="0" smtClean="0"/>
              <a:t>중학교 교과서 </a:t>
            </a:r>
            <a:r>
              <a:rPr lang="en-US" altLang="ko-KR" sz="1400" b="1" dirty="0" smtClean="0"/>
              <a:t>97p&gt;</a:t>
            </a:r>
          </a:p>
          <a:p>
            <a:pPr algn="ctr" fontAlgn="base">
              <a:lnSpc>
                <a:spcPct val="150000"/>
              </a:lnSpc>
            </a:pPr>
            <a:r>
              <a:rPr lang="ko-KR" altLang="en-US" sz="1600" b="1" dirty="0">
                <a:solidFill>
                  <a:srgbClr val="C00000"/>
                </a:solidFill>
                <a:latin typeface="+mn-ea"/>
              </a:rPr>
              <a:t>김대중</a:t>
            </a:r>
            <a:r>
              <a:rPr lang="en-US" altLang="ko-KR" sz="1600" b="1" dirty="0">
                <a:solidFill>
                  <a:srgbClr val="C00000"/>
                </a:solidFill>
                <a:latin typeface="+mn-ea"/>
              </a:rPr>
              <a:t>, </a:t>
            </a:r>
            <a:r>
              <a:rPr lang="ko-KR" altLang="en-US" sz="1600" b="1" dirty="0">
                <a:solidFill>
                  <a:srgbClr val="C00000"/>
                </a:solidFill>
                <a:latin typeface="+mn-ea"/>
              </a:rPr>
              <a:t>노무현</a:t>
            </a:r>
            <a:r>
              <a:rPr lang="en-US" altLang="ko-KR" sz="1600" b="1" dirty="0">
                <a:solidFill>
                  <a:srgbClr val="C00000"/>
                </a:solidFill>
                <a:latin typeface="+mn-ea"/>
              </a:rPr>
              <a:t>, </a:t>
            </a:r>
            <a:r>
              <a:rPr lang="ko-KR" altLang="en-US" sz="1600" b="1" dirty="0" err="1">
                <a:solidFill>
                  <a:srgbClr val="C00000"/>
                </a:solidFill>
                <a:latin typeface="+mn-ea"/>
              </a:rPr>
              <a:t>이명박</a:t>
            </a:r>
            <a:r>
              <a:rPr lang="ko-KR" altLang="en-US" sz="1600" b="1" dirty="0">
                <a:solidFill>
                  <a:srgbClr val="C00000"/>
                </a:solidFill>
                <a:latin typeface="+mn-ea"/>
              </a:rPr>
              <a:t> 정권 </a:t>
            </a:r>
            <a:endParaRPr lang="en-US" altLang="ko-KR" sz="1600" b="1" dirty="0" smtClean="0">
              <a:solidFill>
                <a:srgbClr val="C00000"/>
              </a:solidFill>
              <a:latin typeface="+mn-ea"/>
            </a:endParaRPr>
          </a:p>
          <a:p>
            <a:pPr algn="ctr" fontAlgn="base">
              <a:lnSpc>
                <a:spcPct val="150000"/>
              </a:lnSpc>
            </a:pPr>
            <a:r>
              <a:rPr lang="ko-KR" altLang="en-US" sz="1600" b="1" dirty="0" smtClean="0">
                <a:solidFill>
                  <a:srgbClr val="C00000"/>
                </a:solidFill>
                <a:latin typeface="+mn-ea"/>
              </a:rPr>
              <a:t>모두 사실관계 </a:t>
            </a:r>
            <a:r>
              <a:rPr lang="ko-KR" altLang="en-US" sz="1600" b="1" dirty="0">
                <a:solidFill>
                  <a:srgbClr val="C00000"/>
                </a:solidFill>
                <a:latin typeface="+mn-ea"/>
              </a:rPr>
              <a:t>위주 긍정 서술</a:t>
            </a:r>
            <a:endParaRPr lang="en-US" altLang="ko-KR" sz="1600" b="1" dirty="0">
              <a:solidFill>
                <a:srgbClr val="C00000"/>
              </a:solidFill>
              <a:latin typeface="+mn-ea"/>
            </a:endParaRPr>
          </a:p>
          <a:p>
            <a:pPr algn="ctr" fontAlgn="base">
              <a:lnSpc>
                <a:spcPct val="150000"/>
              </a:lnSpc>
            </a:pPr>
            <a:endParaRPr lang="ko-KR" alt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434878" y="881867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latin typeface="+mn-ea"/>
              </a:rPr>
              <a:t>6) </a:t>
            </a:r>
            <a:r>
              <a:rPr lang="ko-KR" altLang="en-US" b="1" dirty="0" smtClean="0">
                <a:latin typeface="+mn-ea"/>
              </a:rPr>
              <a:t>역대 정권 평가</a:t>
            </a:r>
            <a:endParaRPr lang="ko-KR" altLang="en-US" b="1" dirty="0">
              <a:latin typeface="+mn-ea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620688"/>
            <a:ext cx="5135070" cy="3222005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230" y="3697872"/>
            <a:ext cx="4519391" cy="2994875"/>
          </a:xfrm>
          <a:prstGeom prst="rect">
            <a:avLst/>
          </a:prstGeom>
        </p:spPr>
      </p:pic>
      <p:cxnSp>
        <p:nvCxnSpPr>
          <p:cNvPr id="10" name="직선 화살표 연결선 9"/>
          <p:cNvCxnSpPr/>
          <p:nvPr/>
        </p:nvCxnSpPr>
        <p:spPr>
          <a:xfrm>
            <a:off x="3995936" y="3842108"/>
            <a:ext cx="554294" cy="450988"/>
          </a:xfrm>
          <a:prstGeom prst="straightConnector1">
            <a:avLst/>
          </a:prstGeom>
          <a:ln w="603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128920" y="4653136"/>
            <a:ext cx="2784737" cy="1523494"/>
          </a:xfrm>
          <a:prstGeom prst="rect">
            <a:avLst/>
          </a:prstGeom>
          <a:noFill/>
          <a:ln w="15875">
            <a:noFill/>
          </a:ln>
        </p:spPr>
        <p:txBody>
          <a:bodyPr wrap="none" rtlCol="0">
            <a:spAutoFit/>
          </a:bodyPr>
          <a:lstStyle/>
          <a:p>
            <a:pPr algn="ctr" fontAlgn="base">
              <a:lnSpc>
                <a:spcPct val="150000"/>
              </a:lnSpc>
            </a:pPr>
            <a:r>
              <a:rPr lang="en-US" altLang="ko-KR" sz="1400" b="1" dirty="0" smtClean="0"/>
              <a:t>&lt;</a:t>
            </a:r>
            <a:r>
              <a:rPr lang="ko-KR" altLang="en-US" sz="1400" b="1" dirty="0"/>
              <a:t>고등학교 교과서 </a:t>
            </a:r>
            <a:r>
              <a:rPr lang="en-US" altLang="ko-KR" sz="1400" b="1" dirty="0" smtClean="0"/>
              <a:t>327p&gt;</a:t>
            </a:r>
          </a:p>
          <a:p>
            <a:pPr algn="ctr">
              <a:lnSpc>
                <a:spcPct val="150000"/>
              </a:lnSpc>
            </a:pPr>
            <a:r>
              <a:rPr lang="ko-KR" altLang="en-US" sz="1600" b="1" dirty="0">
                <a:solidFill>
                  <a:srgbClr val="C00000"/>
                </a:solidFill>
                <a:latin typeface="+mn-ea"/>
              </a:rPr>
              <a:t>김대중</a:t>
            </a:r>
            <a:r>
              <a:rPr lang="en-US" altLang="ko-KR" sz="1600" b="1" dirty="0">
                <a:solidFill>
                  <a:srgbClr val="C00000"/>
                </a:solidFill>
                <a:latin typeface="+mn-ea"/>
              </a:rPr>
              <a:t>, </a:t>
            </a:r>
            <a:r>
              <a:rPr lang="ko-KR" altLang="en-US" sz="1600" b="1" dirty="0">
                <a:solidFill>
                  <a:srgbClr val="C00000"/>
                </a:solidFill>
                <a:latin typeface="+mn-ea"/>
              </a:rPr>
              <a:t>노무현 정권 부정적 </a:t>
            </a:r>
            <a:endParaRPr lang="en-US" altLang="ko-KR" sz="1600" b="1" dirty="0" smtClean="0">
              <a:solidFill>
                <a:srgbClr val="C00000"/>
              </a:solidFill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lang="en-US" altLang="ko-KR" sz="1600" b="1" dirty="0">
                <a:solidFill>
                  <a:srgbClr val="C00000"/>
                </a:solidFill>
                <a:latin typeface="+mn-ea"/>
              </a:rPr>
              <a:t>/</a:t>
            </a:r>
            <a:r>
              <a:rPr lang="en-US" altLang="ko-KR" sz="1600" b="1" dirty="0" smtClean="0">
                <a:solidFill>
                  <a:srgbClr val="C00000"/>
                </a:solidFill>
                <a:latin typeface="+mn-ea"/>
              </a:rPr>
              <a:t> </a:t>
            </a:r>
            <a:r>
              <a:rPr lang="ko-KR" altLang="en-US" sz="1600" b="1" dirty="0" err="1">
                <a:solidFill>
                  <a:srgbClr val="C00000"/>
                </a:solidFill>
                <a:latin typeface="+mn-ea"/>
              </a:rPr>
              <a:t>이명박</a:t>
            </a:r>
            <a:r>
              <a:rPr lang="ko-KR" altLang="en-US" sz="1600" b="1" dirty="0">
                <a:solidFill>
                  <a:srgbClr val="C00000"/>
                </a:solidFill>
                <a:latin typeface="+mn-ea"/>
              </a:rPr>
              <a:t> 정권 </a:t>
            </a:r>
            <a:r>
              <a:rPr lang="ko-KR" altLang="en-US" sz="1600" b="1" dirty="0" smtClean="0">
                <a:solidFill>
                  <a:srgbClr val="C00000"/>
                </a:solidFill>
                <a:latin typeface="+mn-ea"/>
              </a:rPr>
              <a:t>긍정적 서술</a:t>
            </a:r>
            <a:endParaRPr lang="ko-KR" altLang="en-US" sz="1600" b="1" dirty="0">
              <a:solidFill>
                <a:srgbClr val="C00000"/>
              </a:solidFill>
              <a:latin typeface="+mn-ea"/>
            </a:endParaRPr>
          </a:p>
          <a:p>
            <a:pPr algn="ctr" fontAlgn="base">
              <a:lnSpc>
                <a:spcPct val="150000"/>
              </a:lnSpc>
            </a:pPr>
            <a:endParaRPr lang="ko-KR" altLang="en-US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1727017" y="3501542"/>
            <a:ext cx="562590" cy="574966"/>
          </a:xfrm>
          <a:prstGeom prst="rect">
            <a:avLst/>
          </a:prstGeom>
          <a:noFill/>
          <a:ln w="15875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sz="2400" b="1" dirty="0" smtClean="0"/>
              <a:t>VS</a:t>
            </a:r>
          </a:p>
        </p:txBody>
      </p:sp>
    </p:spTree>
    <p:extLst>
      <p:ext uri="{BB962C8B-B14F-4D97-AF65-F5344CB8AC3E}">
        <p14:creationId xmlns:p14="http://schemas.microsoft.com/office/powerpoint/2010/main" val="142115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6490" y="210126"/>
            <a:ext cx="13436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 smtClean="0">
                <a:solidFill>
                  <a:srgbClr val="2558AB"/>
                </a:solidFill>
                <a:latin typeface="+mn-ea"/>
                <a:ea typeface="문체부 바탕체" pitchFamily="17" charset="-127"/>
                <a:cs typeface="CordiaUPC" pitchFamily="34" charset="-34"/>
              </a:rPr>
              <a:t>박혜자의원</a:t>
            </a:r>
            <a:endParaRPr lang="ko-KR" altLang="en-US" sz="1600" b="1" dirty="0">
              <a:solidFill>
                <a:srgbClr val="2558AB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ea"/>
              <a:ea typeface="문체부 바탕체" pitchFamily="17" charset="-127"/>
              <a:cs typeface="CordiaUPC" pitchFamily="34" charset="-34"/>
            </a:endParaRPr>
          </a:p>
        </p:txBody>
      </p:sp>
      <p:grpSp>
        <p:nvGrpSpPr>
          <p:cNvPr id="15" name="그룹 14"/>
          <p:cNvGrpSpPr/>
          <p:nvPr/>
        </p:nvGrpSpPr>
        <p:grpSpPr>
          <a:xfrm>
            <a:off x="203262" y="188640"/>
            <a:ext cx="8688202" cy="360040"/>
            <a:chOff x="533817" y="908720"/>
            <a:chExt cx="8688202" cy="360040"/>
          </a:xfrm>
        </p:grpSpPr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817" y="908720"/>
              <a:ext cx="1163528" cy="360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4" name="직선 화살표 연결선 13"/>
            <p:cNvCxnSpPr/>
            <p:nvPr/>
          </p:nvCxnSpPr>
          <p:spPr>
            <a:xfrm>
              <a:off x="539552" y="1268760"/>
              <a:ext cx="8682467" cy="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252809" y="837470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 smtClean="0">
                <a:solidFill>
                  <a:srgbClr val="C00000"/>
                </a:solidFill>
                <a:latin typeface="맑은 고딕"/>
                <a:ea typeface="맑은 고딕"/>
              </a:rPr>
              <a:t>∴ </a:t>
            </a:r>
            <a:r>
              <a:rPr lang="ko-KR" altLang="en-US" b="1" dirty="0" smtClean="0">
                <a:solidFill>
                  <a:srgbClr val="C00000"/>
                </a:solidFill>
                <a:latin typeface="+mn-ea"/>
              </a:rPr>
              <a:t>결론 </a:t>
            </a:r>
            <a:r>
              <a:rPr lang="en-US" altLang="ko-KR" b="1" dirty="0">
                <a:solidFill>
                  <a:srgbClr val="C00000"/>
                </a:solidFill>
                <a:latin typeface="+mn-ea"/>
              </a:rPr>
              <a:t>-</a:t>
            </a:r>
            <a:r>
              <a:rPr lang="en-US" altLang="ko-KR" b="1" dirty="0" smtClean="0">
                <a:solidFill>
                  <a:srgbClr val="C00000"/>
                </a:solidFill>
                <a:latin typeface="+mn-ea"/>
              </a:rPr>
              <a:t> </a:t>
            </a:r>
            <a:r>
              <a:rPr lang="ko-KR" altLang="en-US" b="1" dirty="0">
                <a:solidFill>
                  <a:srgbClr val="C00000"/>
                </a:solidFill>
                <a:latin typeface="+mn-ea"/>
              </a:rPr>
              <a:t>고등학교 교과서가 중학교 교과서보다 </a:t>
            </a:r>
            <a:r>
              <a:rPr lang="ko-KR" altLang="en-US" b="1" dirty="0" smtClean="0">
                <a:solidFill>
                  <a:srgbClr val="C00000"/>
                </a:solidFill>
                <a:latin typeface="+mn-ea"/>
              </a:rPr>
              <a:t>못하다</a:t>
            </a:r>
            <a:r>
              <a:rPr lang="en-US" altLang="ko-KR" b="1" dirty="0">
                <a:solidFill>
                  <a:srgbClr val="C00000"/>
                </a:solidFill>
                <a:latin typeface="+mn-ea"/>
              </a:rPr>
              <a:t>.</a:t>
            </a:r>
            <a:endParaRPr lang="ko-KR" altLang="en-US" b="1" dirty="0">
              <a:solidFill>
                <a:srgbClr val="C00000"/>
              </a:solidFill>
              <a:latin typeface="+mn-ea"/>
            </a:endParaRPr>
          </a:p>
        </p:txBody>
      </p:sp>
      <p:sp>
        <p:nvSpPr>
          <p:cNvPr id="4" name="모서리가 둥근 직사각형 3"/>
          <p:cNvSpPr/>
          <p:nvPr/>
        </p:nvSpPr>
        <p:spPr>
          <a:xfrm>
            <a:off x="1080960" y="2204864"/>
            <a:ext cx="6935549" cy="2808312"/>
          </a:xfrm>
          <a:prstGeom prst="roundRect">
            <a:avLst/>
          </a:prstGeom>
          <a:solidFill>
            <a:srgbClr val="F9EEED"/>
          </a:solidFill>
          <a:ln w="50800" cmpd="dbl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1232570" y="2639354"/>
            <a:ext cx="6783939" cy="1938992"/>
          </a:xfrm>
          <a:prstGeom prst="rect">
            <a:avLst/>
          </a:prstGeom>
          <a:noFill/>
          <a:ln w="50800" cmpd="dbl">
            <a:noFill/>
          </a:ln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dirty="0"/>
              <a:t>▣ 중요한 역사적 사건들에 대해 같은 출판사의 중학교 교과서가 </a:t>
            </a:r>
            <a:endParaRPr lang="en-US" altLang="ko-KR" sz="1600" dirty="0" smtClean="0"/>
          </a:p>
          <a:p>
            <a:pPr>
              <a:lnSpc>
                <a:spcPct val="150000"/>
              </a:lnSpc>
            </a:pPr>
            <a:r>
              <a:rPr lang="en-US" altLang="ko-KR" sz="1600" dirty="0"/>
              <a:t> </a:t>
            </a:r>
            <a:r>
              <a:rPr lang="en-US" altLang="ko-KR" sz="1600" dirty="0" smtClean="0"/>
              <a:t>  </a:t>
            </a:r>
            <a:r>
              <a:rPr lang="ko-KR" altLang="en-US" sz="1600" b="1" u="sng" dirty="0" smtClean="0"/>
              <a:t>고등학교 </a:t>
            </a:r>
            <a:r>
              <a:rPr lang="ko-KR" altLang="en-US" sz="1600" b="1" u="sng" dirty="0"/>
              <a:t>교과서보다 더 심화된 내용으로 구성되어 있음</a:t>
            </a:r>
            <a:r>
              <a:rPr lang="en-US" altLang="ko-KR" sz="1600" b="1" u="sng" dirty="0"/>
              <a:t>.</a:t>
            </a:r>
          </a:p>
          <a:p>
            <a:pPr>
              <a:lnSpc>
                <a:spcPct val="150000"/>
              </a:lnSpc>
            </a:pPr>
            <a:endParaRPr lang="en-US" altLang="ko-KR" sz="1600" dirty="0"/>
          </a:p>
          <a:p>
            <a:pPr>
              <a:lnSpc>
                <a:spcPct val="150000"/>
              </a:lnSpc>
            </a:pPr>
            <a:r>
              <a:rPr lang="ko-KR" altLang="en-US" sz="1600" dirty="0"/>
              <a:t>▣ </a:t>
            </a:r>
            <a:r>
              <a:rPr lang="ko-KR" altLang="en-US" sz="1600" dirty="0" err="1"/>
              <a:t>교학사</a:t>
            </a:r>
            <a:r>
              <a:rPr lang="ko-KR" altLang="en-US" sz="1600" dirty="0"/>
              <a:t> 고등학교 한국사교과서는 중학교 때 학습했던 내용을 토대로 </a:t>
            </a:r>
            <a:endParaRPr lang="en-US" altLang="ko-KR" sz="1600" dirty="0" smtClean="0"/>
          </a:p>
          <a:p>
            <a:pPr>
              <a:lnSpc>
                <a:spcPct val="150000"/>
              </a:lnSpc>
            </a:pPr>
            <a:r>
              <a:rPr lang="en-US" altLang="ko-KR" sz="1600" dirty="0"/>
              <a:t> </a:t>
            </a:r>
            <a:r>
              <a:rPr lang="en-US" altLang="ko-KR" sz="1600" dirty="0" smtClean="0"/>
              <a:t>  </a:t>
            </a:r>
            <a:r>
              <a:rPr lang="ko-KR" altLang="en-US" sz="1600" b="1" u="sng" dirty="0" smtClean="0"/>
              <a:t>심화된 </a:t>
            </a:r>
            <a:r>
              <a:rPr lang="ko-KR" altLang="en-US" sz="1600" b="1" u="sng" dirty="0"/>
              <a:t>학습을 도와주는 고등학교 교과서로는 부적합함</a:t>
            </a:r>
            <a:r>
              <a:rPr lang="en-US" altLang="ko-KR" sz="1600" b="1" u="sng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7389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348794" y="2492896"/>
            <a:ext cx="8039630" cy="912814"/>
            <a:chOff x="348794" y="1052736"/>
            <a:chExt cx="7595652" cy="912814"/>
          </a:xfrm>
        </p:grpSpPr>
        <p:sp>
          <p:nvSpPr>
            <p:cNvPr id="5" name="TextBox 4"/>
            <p:cNvSpPr txBox="1"/>
            <p:nvPr/>
          </p:nvSpPr>
          <p:spPr>
            <a:xfrm>
              <a:off x="348794" y="1310178"/>
              <a:ext cx="7595652" cy="6553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sz="2800" b="1" dirty="0" smtClean="0">
                  <a:solidFill>
                    <a:srgbClr val="2558AB"/>
                  </a:solidFill>
                  <a:effectLst>
                    <a:reflection blurRad="6350" stA="50000" endA="300" endPos="50000" dist="60007" dir="5400000" sy="-100000" algn="bl" rotWithShape="0"/>
                  </a:effectLst>
                  <a:latin typeface="맑은 고딕"/>
                  <a:ea typeface="맑은 고딕"/>
                </a:rPr>
                <a:t>Ⅳ. </a:t>
              </a:r>
              <a:r>
                <a:rPr lang="ko-KR" altLang="en-US" sz="2800" b="1" dirty="0" smtClean="0">
                  <a:solidFill>
                    <a:srgbClr val="2558AB"/>
                  </a:solidFill>
                  <a:effectLst>
                    <a:reflection blurRad="6350" stA="50000" endA="300" endPos="50000" dist="60007" dir="5400000" sy="-100000" algn="bl" rotWithShape="0"/>
                  </a:effectLst>
                  <a:latin typeface="맑은 고딕"/>
                  <a:ea typeface="맑은 고딕"/>
                </a:rPr>
                <a:t>국사편찬위원회 검정심의는 이중잣대였다</a:t>
              </a:r>
              <a:r>
                <a:rPr lang="en-US" altLang="ko-KR" sz="2800" b="1" dirty="0" smtClean="0">
                  <a:solidFill>
                    <a:srgbClr val="2558AB"/>
                  </a:solidFill>
                  <a:effectLst>
                    <a:reflection blurRad="6350" stA="50000" endA="300" endPos="50000" dist="60007" dir="5400000" sy="-100000" algn="bl" rotWithShape="0"/>
                  </a:effectLst>
                  <a:latin typeface="맑은 고딕"/>
                  <a:ea typeface="맑은 고딕"/>
                </a:rPr>
                <a:t>.                      </a:t>
              </a:r>
              <a:endParaRPr lang="ko-KR" altLang="en-US" sz="2800" b="1" dirty="0">
                <a:solidFill>
                  <a:srgbClr val="2558AB"/>
                </a:solidFill>
                <a:effectLst>
                  <a:reflection blurRad="6350" stA="50000" endA="300" endPos="50000" dist="60007" dir="5400000" sy="-100000" algn="bl" rotWithShape="0"/>
                </a:effectLst>
              </a:endParaRPr>
            </a:p>
          </p:txBody>
        </p:sp>
        <p:cxnSp>
          <p:nvCxnSpPr>
            <p:cNvPr id="9" name="직선 연결선 8"/>
            <p:cNvCxnSpPr/>
            <p:nvPr/>
          </p:nvCxnSpPr>
          <p:spPr>
            <a:xfrm flipV="1">
              <a:off x="467544" y="1052736"/>
              <a:ext cx="1656184" cy="1"/>
            </a:xfrm>
            <a:prstGeom prst="line">
              <a:avLst/>
            </a:prstGeom>
            <a:ln w="31750">
              <a:solidFill>
                <a:srgbClr val="2558AB"/>
              </a:solidFill>
            </a:ln>
            <a:effectLst>
              <a:outerShdw blurRad="50800" dist="38100" dir="2700000" algn="tl" rotWithShape="0">
                <a:schemeClr val="tx1">
                  <a:lumMod val="65000"/>
                  <a:lumOff val="35000"/>
                  <a:alpha val="40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837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6490" y="210126"/>
            <a:ext cx="13436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 smtClean="0">
                <a:solidFill>
                  <a:srgbClr val="2558AB"/>
                </a:solidFill>
                <a:latin typeface="+mn-ea"/>
                <a:ea typeface="문체부 바탕체" pitchFamily="17" charset="-127"/>
                <a:cs typeface="CordiaUPC" pitchFamily="34" charset="-34"/>
              </a:rPr>
              <a:t>박혜자의원</a:t>
            </a:r>
            <a:endParaRPr lang="ko-KR" altLang="en-US" sz="1600" b="1" dirty="0">
              <a:solidFill>
                <a:srgbClr val="2558AB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ea"/>
              <a:ea typeface="문체부 바탕체" pitchFamily="17" charset="-127"/>
              <a:cs typeface="CordiaUPC" pitchFamily="34" charset="-34"/>
            </a:endParaRPr>
          </a:p>
        </p:txBody>
      </p:sp>
      <p:grpSp>
        <p:nvGrpSpPr>
          <p:cNvPr id="15" name="그룹 14"/>
          <p:cNvGrpSpPr/>
          <p:nvPr/>
        </p:nvGrpSpPr>
        <p:grpSpPr>
          <a:xfrm>
            <a:off x="203262" y="188640"/>
            <a:ext cx="8688202" cy="360040"/>
            <a:chOff x="533817" y="908720"/>
            <a:chExt cx="8688202" cy="360040"/>
          </a:xfrm>
        </p:grpSpPr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817" y="908720"/>
              <a:ext cx="1163528" cy="360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4" name="직선 화살표 연결선 13"/>
            <p:cNvCxnSpPr/>
            <p:nvPr/>
          </p:nvCxnSpPr>
          <p:spPr>
            <a:xfrm>
              <a:off x="539552" y="1268760"/>
              <a:ext cx="8682467" cy="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539552" y="1340768"/>
            <a:ext cx="79928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4400" b="1" dirty="0" smtClean="0">
                <a:solidFill>
                  <a:srgbClr val="C0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+mn-ea"/>
              </a:rPr>
              <a:t>Q.</a:t>
            </a:r>
            <a:r>
              <a:rPr lang="ko-KR" altLang="en-US" sz="4400" b="1" dirty="0" smtClean="0">
                <a:solidFill>
                  <a:srgbClr val="C0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+mn-ea"/>
              </a:rPr>
              <a:t> </a:t>
            </a:r>
            <a:r>
              <a:rPr lang="ko-KR" altLang="en-US" sz="2800" b="1" dirty="0" smtClean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+mn-ea"/>
              </a:rPr>
              <a:t>국사편찬위원회의 검정심의회 심사</a:t>
            </a:r>
            <a:r>
              <a:rPr lang="en-US" altLang="ko-KR" sz="2800" b="1" dirty="0" smtClean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+mn-ea"/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en-US" altLang="ko-KR" sz="2800" b="1" dirty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+mn-ea"/>
              </a:rPr>
              <a:t> </a:t>
            </a:r>
            <a:r>
              <a:rPr lang="en-US" altLang="ko-KR" sz="2800" b="1" dirty="0" smtClean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+mn-ea"/>
              </a:rPr>
              <a:t>              </a:t>
            </a:r>
            <a:r>
              <a:rPr lang="ko-KR" altLang="en-US" sz="2800" b="1" dirty="0" smtClean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+mn-ea"/>
              </a:rPr>
              <a:t>공정하고 객관적으로 이루어졌을까</a:t>
            </a:r>
            <a:r>
              <a:rPr lang="en-US" altLang="ko-KR" sz="2800" b="1" dirty="0" smtClean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+mn-ea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40606" y="3689737"/>
            <a:ext cx="7547818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lnSpc>
                <a:spcPct val="200000"/>
              </a:lnSpc>
            </a:pPr>
            <a:r>
              <a:rPr lang="ko-KR" altLang="en-US" sz="2000" b="1" dirty="0" smtClean="0">
                <a:solidFill>
                  <a:srgbClr val="2558AB"/>
                </a:solidFill>
                <a:latin typeface="+mn-ea"/>
              </a:rPr>
              <a:t>▶</a:t>
            </a:r>
            <a:r>
              <a:rPr lang="ko-KR" altLang="en-US" sz="2000" b="1" dirty="0" smtClean="0">
                <a:latin typeface="+mn-ea"/>
              </a:rPr>
              <a:t> 고등학교 한국사 교과서 </a:t>
            </a:r>
            <a:r>
              <a:rPr lang="en-US" altLang="ko-KR" sz="2000" b="1" dirty="0" smtClean="0">
                <a:latin typeface="+mn-ea"/>
              </a:rPr>
              <a:t>8</a:t>
            </a:r>
            <a:r>
              <a:rPr lang="ko-KR" altLang="en-US" sz="2000" b="1" dirty="0" smtClean="0">
                <a:latin typeface="+mn-ea"/>
              </a:rPr>
              <a:t>종 수정본과 본 심사 적합 </a:t>
            </a:r>
            <a:r>
              <a:rPr lang="ko-KR" altLang="en-US" sz="2000" b="1" dirty="0" err="1" smtClean="0">
                <a:latin typeface="+mn-ea"/>
              </a:rPr>
              <a:t>판정본</a:t>
            </a:r>
            <a:r>
              <a:rPr lang="ko-KR" altLang="en-US" sz="2000" b="1" dirty="0" smtClean="0">
                <a:latin typeface="+mn-ea"/>
              </a:rPr>
              <a:t> </a:t>
            </a:r>
            <a:endParaRPr lang="en-US" altLang="ko-KR" sz="2000" b="1" dirty="0" smtClean="0">
              <a:latin typeface="+mn-ea"/>
            </a:endParaRPr>
          </a:p>
          <a:p>
            <a:pPr>
              <a:lnSpc>
                <a:spcPct val="200000"/>
              </a:lnSpc>
            </a:pPr>
            <a:r>
              <a:rPr lang="en-US" altLang="ko-KR" sz="2000" b="1" dirty="0">
                <a:latin typeface="+mn-ea"/>
              </a:rPr>
              <a:t> </a:t>
            </a:r>
            <a:r>
              <a:rPr lang="en-US" altLang="ko-KR" sz="2000" b="1" dirty="0" smtClean="0">
                <a:latin typeface="+mn-ea"/>
              </a:rPr>
              <a:t>   </a:t>
            </a:r>
            <a:r>
              <a:rPr lang="ko-KR" altLang="en-US" sz="2000" b="1" dirty="0" smtClean="0">
                <a:latin typeface="+mn-ea"/>
              </a:rPr>
              <a:t>수정</a:t>
            </a:r>
            <a:r>
              <a:rPr lang="en-US" altLang="ko-KR" sz="2000" b="1" dirty="0" smtClean="0">
                <a:latin typeface="+mn-ea"/>
              </a:rPr>
              <a:t>·</a:t>
            </a:r>
            <a:r>
              <a:rPr lang="ko-KR" altLang="en-US" sz="2000" b="1" dirty="0" smtClean="0">
                <a:latin typeface="+mn-ea"/>
              </a:rPr>
              <a:t>보완 대조표 분석을 통해 본 검정심의회 심의 내용 분석</a:t>
            </a:r>
            <a:endParaRPr lang="en-US" altLang="ko-KR" sz="2000" b="1" dirty="0" smtClean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3646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6490" y="210126"/>
            <a:ext cx="13436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 smtClean="0">
                <a:solidFill>
                  <a:srgbClr val="2558AB"/>
                </a:solidFill>
                <a:latin typeface="+mn-ea"/>
                <a:ea typeface="문체부 바탕체" pitchFamily="17" charset="-127"/>
                <a:cs typeface="CordiaUPC" pitchFamily="34" charset="-34"/>
              </a:rPr>
              <a:t>박혜자의원</a:t>
            </a:r>
            <a:endParaRPr lang="ko-KR" altLang="en-US" sz="1600" b="1" dirty="0">
              <a:solidFill>
                <a:srgbClr val="2558AB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ea"/>
              <a:ea typeface="문체부 바탕체" pitchFamily="17" charset="-127"/>
              <a:cs typeface="CordiaUPC" pitchFamily="34" charset="-34"/>
            </a:endParaRPr>
          </a:p>
        </p:txBody>
      </p:sp>
      <p:grpSp>
        <p:nvGrpSpPr>
          <p:cNvPr id="15" name="그룹 14"/>
          <p:cNvGrpSpPr/>
          <p:nvPr/>
        </p:nvGrpSpPr>
        <p:grpSpPr>
          <a:xfrm>
            <a:off x="203262" y="188640"/>
            <a:ext cx="8688202" cy="360040"/>
            <a:chOff x="533817" y="908720"/>
            <a:chExt cx="8688202" cy="360040"/>
          </a:xfrm>
        </p:grpSpPr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817" y="908720"/>
              <a:ext cx="1163528" cy="360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4" name="직선 화살표 연결선 13"/>
            <p:cNvCxnSpPr/>
            <p:nvPr/>
          </p:nvCxnSpPr>
          <p:spPr>
            <a:xfrm>
              <a:off x="539552" y="1268760"/>
              <a:ext cx="8682467" cy="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264997" y="1052736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latin typeface="+mn-ea"/>
              </a:rPr>
              <a:t>1. </a:t>
            </a:r>
            <a:r>
              <a:rPr lang="ko-KR" altLang="en-US" b="1" dirty="0" err="1" smtClean="0">
                <a:latin typeface="+mn-ea"/>
              </a:rPr>
              <a:t>이명박</a:t>
            </a:r>
            <a:r>
              <a:rPr lang="ko-KR" altLang="en-US" b="1" dirty="0" smtClean="0">
                <a:latin typeface="+mn-ea"/>
              </a:rPr>
              <a:t> 정부의 부정적 평가에 대해서는 </a:t>
            </a:r>
            <a:r>
              <a:rPr lang="en-US" altLang="ko-KR" b="1" dirty="0" smtClean="0">
                <a:latin typeface="+mn-ea"/>
              </a:rPr>
              <a:t>“</a:t>
            </a:r>
            <a:r>
              <a:rPr lang="ko-KR" altLang="en-US" b="1" dirty="0" smtClean="0">
                <a:latin typeface="+mn-ea"/>
              </a:rPr>
              <a:t>삭제 요망</a:t>
            </a:r>
            <a:r>
              <a:rPr lang="en-US" altLang="ko-KR" b="1" dirty="0" smtClean="0">
                <a:latin typeface="+mn-ea"/>
              </a:rPr>
              <a:t>”</a:t>
            </a:r>
            <a:endParaRPr lang="ko-KR" altLang="en-US" b="1" dirty="0">
              <a:latin typeface="+mn-ea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677168" y="1700808"/>
            <a:ext cx="7746123" cy="2592288"/>
          </a:xfrm>
          <a:prstGeom prst="rect">
            <a:avLst/>
          </a:prstGeom>
          <a:solidFill>
            <a:srgbClr val="ECECEC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600" b="1" dirty="0" err="1">
                <a:solidFill>
                  <a:schemeClr val="tx1"/>
                </a:solidFill>
                <a:latin typeface="HY신명조" pitchFamily="18" charset="-127"/>
                <a:ea typeface="HY신명조" pitchFamily="18" charset="-127"/>
              </a:rPr>
              <a:t>이명박</a:t>
            </a:r>
            <a:r>
              <a:rPr lang="ko-KR" altLang="en-US" sz="1600" b="1" dirty="0">
                <a:solidFill>
                  <a:schemeClr val="tx1"/>
                </a:solidFill>
                <a:latin typeface="HY신명조" pitchFamily="18" charset="-127"/>
                <a:ea typeface="HY신명조" pitchFamily="18" charset="-127"/>
              </a:rPr>
              <a:t> 정부는 </a:t>
            </a:r>
            <a:r>
              <a:rPr lang="en-US" altLang="ko-KR" sz="1600" b="1" dirty="0">
                <a:solidFill>
                  <a:schemeClr val="tx1"/>
                </a:solidFill>
                <a:latin typeface="HY신명조" pitchFamily="18" charset="-127"/>
                <a:ea typeface="HY신명조" pitchFamily="18" charset="-127"/>
              </a:rPr>
              <a:t>4</a:t>
            </a:r>
            <a:r>
              <a:rPr lang="ko-KR" altLang="en-US" sz="1600" b="1" dirty="0">
                <a:solidFill>
                  <a:schemeClr val="tx1"/>
                </a:solidFill>
                <a:latin typeface="HY신명조" pitchFamily="18" charset="-127"/>
                <a:ea typeface="HY신명조" pitchFamily="18" charset="-127"/>
              </a:rPr>
              <a:t>대강 살리기를 포함한 친환경 녹색 성장</a:t>
            </a:r>
            <a:r>
              <a:rPr lang="en-US" altLang="ko-KR" sz="1600" b="1" dirty="0">
                <a:solidFill>
                  <a:schemeClr val="tx1"/>
                </a:solidFill>
                <a:latin typeface="HY신명조" pitchFamily="18" charset="-127"/>
                <a:ea typeface="HY신명조" pitchFamily="18" charset="-127"/>
              </a:rPr>
              <a:t>, </a:t>
            </a:r>
            <a:r>
              <a:rPr lang="ko-KR" altLang="en-US" sz="1600" b="1" dirty="0">
                <a:solidFill>
                  <a:schemeClr val="tx1"/>
                </a:solidFill>
                <a:latin typeface="HY신명조" pitchFamily="18" charset="-127"/>
                <a:ea typeface="HY신명조" pitchFamily="18" charset="-127"/>
              </a:rPr>
              <a:t>교육 경쟁력 강화</a:t>
            </a:r>
            <a:r>
              <a:rPr lang="en-US" altLang="ko-KR" sz="1600" b="1" dirty="0">
                <a:solidFill>
                  <a:schemeClr val="tx1"/>
                </a:solidFill>
                <a:latin typeface="HY신명조" pitchFamily="18" charset="-127"/>
                <a:ea typeface="HY신명조" pitchFamily="18" charset="-127"/>
              </a:rPr>
              <a:t>, 7% </a:t>
            </a:r>
            <a:r>
              <a:rPr lang="ko-KR" altLang="en-US" sz="1600" b="1" dirty="0">
                <a:solidFill>
                  <a:schemeClr val="tx1"/>
                </a:solidFill>
                <a:latin typeface="HY신명조" pitchFamily="18" charset="-127"/>
                <a:ea typeface="HY신명조" pitchFamily="18" charset="-127"/>
              </a:rPr>
              <a:t>경제성장 및 </a:t>
            </a:r>
            <a:r>
              <a:rPr lang="en-US" altLang="ko-KR" sz="1600" b="1" dirty="0">
                <a:solidFill>
                  <a:schemeClr val="tx1"/>
                </a:solidFill>
                <a:latin typeface="HY신명조" pitchFamily="18" charset="-127"/>
                <a:ea typeface="HY신명조" pitchFamily="18" charset="-127"/>
              </a:rPr>
              <a:t>300</a:t>
            </a:r>
            <a:r>
              <a:rPr lang="ko-KR" altLang="en-US" sz="1600" b="1" dirty="0">
                <a:solidFill>
                  <a:schemeClr val="tx1"/>
                </a:solidFill>
                <a:latin typeface="HY신명조" pitchFamily="18" charset="-127"/>
                <a:ea typeface="HY신명조" pitchFamily="18" charset="-127"/>
              </a:rPr>
              <a:t>만 개 일자리 창출을 약속하며 기업 활동 규제 완화와 감세 정책을 추진하였다</a:t>
            </a:r>
            <a:r>
              <a:rPr lang="en-US" altLang="ko-KR" sz="1600" b="1" dirty="0">
                <a:solidFill>
                  <a:schemeClr val="tx1"/>
                </a:solidFill>
                <a:latin typeface="HY신명조" pitchFamily="18" charset="-127"/>
                <a:ea typeface="HY신명조" pitchFamily="18" charset="-127"/>
              </a:rPr>
              <a:t>. </a:t>
            </a:r>
            <a:r>
              <a:rPr lang="ko-KR" altLang="en-US" sz="1600" b="1" dirty="0">
                <a:solidFill>
                  <a:schemeClr val="tx1"/>
                </a:solidFill>
                <a:latin typeface="HY신명조" pitchFamily="18" charset="-127"/>
                <a:ea typeface="HY신명조" pitchFamily="18" charset="-127"/>
              </a:rPr>
              <a:t>대외적으로는 재협상을 통해 한</a:t>
            </a:r>
            <a:r>
              <a:rPr lang="en-US" altLang="ko-KR" sz="1600" b="1" dirty="0">
                <a:solidFill>
                  <a:schemeClr val="tx1"/>
                </a:solidFill>
                <a:latin typeface="HY신명조" pitchFamily="18" charset="-127"/>
                <a:ea typeface="HY신명조" pitchFamily="18" charset="-127"/>
              </a:rPr>
              <a:t>‧</a:t>
            </a:r>
            <a:r>
              <a:rPr lang="ko-KR" altLang="en-US" sz="1600" b="1" dirty="0">
                <a:solidFill>
                  <a:schemeClr val="tx1"/>
                </a:solidFill>
                <a:latin typeface="HY신명조" pitchFamily="18" charset="-127"/>
                <a:ea typeface="HY신명조" pitchFamily="18" charset="-127"/>
              </a:rPr>
              <a:t>미 </a:t>
            </a:r>
            <a:r>
              <a:rPr lang="en-US" altLang="ko-KR" sz="1600" b="1" dirty="0">
                <a:solidFill>
                  <a:schemeClr val="tx1"/>
                </a:solidFill>
                <a:latin typeface="HY신명조" pitchFamily="18" charset="-127"/>
                <a:ea typeface="HY신명조" pitchFamily="18" charset="-127"/>
              </a:rPr>
              <a:t>FTA</a:t>
            </a:r>
            <a:r>
              <a:rPr lang="ko-KR" altLang="en-US" sz="1600" b="1" dirty="0">
                <a:solidFill>
                  <a:schemeClr val="tx1"/>
                </a:solidFill>
                <a:latin typeface="HY신명조" pitchFamily="18" charset="-127"/>
                <a:ea typeface="HY신명조" pitchFamily="18" charset="-127"/>
              </a:rPr>
              <a:t>를 성사시켰고 한</a:t>
            </a:r>
            <a:r>
              <a:rPr lang="en-US" altLang="ko-KR" sz="1600" b="1" dirty="0">
                <a:solidFill>
                  <a:schemeClr val="tx1"/>
                </a:solidFill>
                <a:latin typeface="HY신명조" pitchFamily="18" charset="-127"/>
                <a:ea typeface="HY신명조" pitchFamily="18" charset="-127"/>
              </a:rPr>
              <a:t>‧</a:t>
            </a:r>
            <a:r>
              <a:rPr lang="ko-KR" altLang="en-US" sz="1600" b="1" dirty="0">
                <a:solidFill>
                  <a:schemeClr val="tx1"/>
                </a:solidFill>
                <a:latin typeface="HY신명조" pitchFamily="18" charset="-127"/>
                <a:ea typeface="HY신명조" pitchFamily="18" charset="-127"/>
              </a:rPr>
              <a:t>미 결속을 강화하기 위해 노력했으며</a:t>
            </a:r>
            <a:r>
              <a:rPr lang="en-US" altLang="ko-KR" sz="1600" b="1" dirty="0">
                <a:solidFill>
                  <a:schemeClr val="tx1"/>
                </a:solidFill>
                <a:latin typeface="HY신명조" pitchFamily="18" charset="-127"/>
                <a:ea typeface="HY신명조" pitchFamily="18" charset="-127"/>
              </a:rPr>
              <a:t>, </a:t>
            </a:r>
            <a:r>
              <a:rPr lang="ko-KR" altLang="en-US" sz="1600" b="1" dirty="0">
                <a:solidFill>
                  <a:schemeClr val="tx1"/>
                </a:solidFill>
                <a:latin typeface="HY신명조" pitchFamily="18" charset="-127"/>
                <a:ea typeface="HY신명조" pitchFamily="18" charset="-127"/>
              </a:rPr>
              <a:t>북한의 핵 문제에 단호하게 대처할 것을 표방하였다</a:t>
            </a:r>
            <a:r>
              <a:rPr lang="en-US" altLang="ko-KR" sz="1600" b="1" dirty="0">
                <a:solidFill>
                  <a:schemeClr val="tx1"/>
                </a:solidFill>
                <a:latin typeface="HY신명조" pitchFamily="18" charset="-127"/>
                <a:ea typeface="HY신명조" pitchFamily="18" charset="-127"/>
              </a:rPr>
              <a:t>. </a:t>
            </a:r>
            <a:r>
              <a:rPr lang="ko-KR" altLang="en-US" sz="1600" b="1" dirty="0">
                <a:solidFill>
                  <a:schemeClr val="tx1"/>
                </a:solidFill>
                <a:latin typeface="HY신명조" pitchFamily="18" charset="-127"/>
                <a:ea typeface="HY신명조" pitchFamily="18" charset="-127"/>
              </a:rPr>
              <a:t>또 </a:t>
            </a:r>
            <a:r>
              <a:rPr lang="en-US" altLang="ko-KR" sz="1600" b="1" dirty="0">
                <a:solidFill>
                  <a:schemeClr val="tx1"/>
                </a:solidFill>
                <a:latin typeface="HY신명조" pitchFamily="18" charset="-127"/>
                <a:ea typeface="HY신명조" pitchFamily="18" charset="-127"/>
              </a:rPr>
              <a:t>G20 </a:t>
            </a:r>
            <a:r>
              <a:rPr lang="ko-KR" altLang="en-US" sz="1600" b="1" dirty="0">
                <a:solidFill>
                  <a:schemeClr val="tx1"/>
                </a:solidFill>
                <a:latin typeface="HY신명조" pitchFamily="18" charset="-127"/>
                <a:ea typeface="HY신명조" pitchFamily="18" charset="-127"/>
              </a:rPr>
              <a:t>정상회의를 개최하였다</a:t>
            </a:r>
            <a:r>
              <a:rPr lang="en-US" altLang="ko-KR" sz="1600" b="1" dirty="0">
                <a:solidFill>
                  <a:schemeClr val="tx1"/>
                </a:solidFill>
                <a:latin typeface="HY신명조" pitchFamily="18" charset="-127"/>
                <a:ea typeface="HY신명조" pitchFamily="18" charset="-127"/>
              </a:rPr>
              <a:t>. </a:t>
            </a:r>
            <a:r>
              <a:rPr lang="ko-KR" altLang="en-US" sz="1600" b="1" u="sng" dirty="0">
                <a:solidFill>
                  <a:srgbClr val="C00000"/>
                </a:solidFill>
                <a:latin typeface="HY신명조" pitchFamily="18" charset="-127"/>
                <a:ea typeface="HY신명조" pitchFamily="18" charset="-127"/>
              </a:rPr>
              <a:t>하지만 경제성장과 일자리 창출 약속은 지켜지지 않았고</a:t>
            </a:r>
            <a:r>
              <a:rPr lang="en-US" altLang="ko-KR" sz="1600" b="1" u="sng" dirty="0">
                <a:solidFill>
                  <a:srgbClr val="C00000"/>
                </a:solidFill>
                <a:latin typeface="HY신명조" pitchFamily="18" charset="-127"/>
                <a:ea typeface="HY신명조" pitchFamily="18" charset="-127"/>
              </a:rPr>
              <a:t>, </a:t>
            </a:r>
            <a:r>
              <a:rPr lang="ko-KR" altLang="en-US" sz="1600" b="1" u="sng" dirty="0">
                <a:solidFill>
                  <a:srgbClr val="C00000"/>
                </a:solidFill>
                <a:latin typeface="HY신명조" pitchFamily="18" charset="-127"/>
                <a:ea typeface="HY신명조" pitchFamily="18" charset="-127"/>
              </a:rPr>
              <a:t>방송과 인터넷을 포함한 언론 자유가 크게 위축되었다는 평가를 받기도 하였다</a:t>
            </a:r>
            <a:r>
              <a:rPr lang="en-US" altLang="ko-KR" sz="1600" b="1" u="sng" dirty="0">
                <a:solidFill>
                  <a:srgbClr val="C00000"/>
                </a:solidFill>
                <a:latin typeface="HY신명조" pitchFamily="18" charset="-127"/>
                <a:ea typeface="HY신명조" pitchFamily="18" charset="-127"/>
              </a:rPr>
              <a:t>.</a:t>
            </a:r>
            <a:r>
              <a:rPr lang="ko-KR" altLang="en-US" sz="1600" b="1" dirty="0">
                <a:solidFill>
                  <a:srgbClr val="C00000"/>
                </a:solidFill>
                <a:latin typeface="HY신명조" pitchFamily="18" charset="-127"/>
                <a:ea typeface="HY신명조" pitchFamily="18" charset="-127"/>
              </a:rPr>
              <a:t>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30333" y="4595079"/>
            <a:ext cx="7746123" cy="869790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b="1" dirty="0" smtClean="0"/>
              <a:t>사실관계 및 긍정서술 뒤에 짧게 부정적인 내용이 서술되었음에도 불구</a:t>
            </a:r>
            <a:r>
              <a:rPr lang="en-US" altLang="ko-KR" b="1" dirty="0" smtClean="0"/>
              <a:t>,</a:t>
            </a:r>
            <a:r>
              <a:rPr lang="ko-KR" altLang="en-US" b="1" dirty="0" smtClean="0"/>
              <a:t> 검정심의회 </a:t>
            </a:r>
            <a:r>
              <a:rPr lang="en-US" altLang="ko-KR" b="1" dirty="0" smtClean="0"/>
              <a:t>“</a:t>
            </a:r>
            <a:r>
              <a:rPr lang="ko-KR" altLang="en-US" b="1" dirty="0" smtClean="0"/>
              <a:t>삭제 요망</a:t>
            </a:r>
            <a:r>
              <a:rPr lang="en-US" altLang="ko-KR" b="1" dirty="0" smtClean="0"/>
              <a:t>”</a:t>
            </a:r>
            <a:endParaRPr lang="ko-KR" altLang="en-US" b="1" dirty="0"/>
          </a:p>
        </p:txBody>
      </p:sp>
      <p:sp>
        <p:nvSpPr>
          <p:cNvPr id="3" name="오른쪽 화살표 2"/>
          <p:cNvSpPr/>
          <p:nvPr/>
        </p:nvSpPr>
        <p:spPr>
          <a:xfrm>
            <a:off x="539552" y="4772644"/>
            <a:ext cx="296259" cy="259592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147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348794" y="2492896"/>
            <a:ext cx="8039630" cy="780662"/>
            <a:chOff x="348794" y="1052736"/>
            <a:chExt cx="7595652" cy="780662"/>
          </a:xfrm>
        </p:grpSpPr>
        <p:sp>
          <p:nvSpPr>
            <p:cNvPr id="5" name="TextBox 4"/>
            <p:cNvSpPr txBox="1"/>
            <p:nvPr/>
          </p:nvSpPr>
          <p:spPr>
            <a:xfrm>
              <a:off x="348794" y="1310178"/>
              <a:ext cx="75956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800" b="1" dirty="0" smtClean="0">
                  <a:solidFill>
                    <a:srgbClr val="2558AB"/>
                  </a:solidFill>
                  <a:effectLst>
                    <a:reflection blurRad="6350" stA="60000" endA="900" endPos="60000" dist="60007" dir="5400000" sy="-100000" algn="bl" rotWithShape="0"/>
                  </a:effectLst>
                  <a:latin typeface="맑은 고딕"/>
                  <a:ea typeface="맑은 고딕"/>
                </a:rPr>
                <a:t>Ⅰ. </a:t>
              </a:r>
              <a:r>
                <a:rPr lang="ko-KR" altLang="en-US" sz="2800" b="1" dirty="0" err="1" smtClean="0">
                  <a:solidFill>
                    <a:srgbClr val="2558AB"/>
                  </a:solidFill>
                  <a:effectLst>
                    <a:reflection blurRad="6350" stA="60000" endA="900" endPos="60000" dist="60007" dir="5400000" sy="-100000" algn="bl" rotWithShape="0"/>
                  </a:effectLst>
                  <a:latin typeface="맑은 고딕"/>
                  <a:ea typeface="맑은 고딕"/>
                </a:rPr>
                <a:t>교학사</a:t>
              </a:r>
              <a:r>
                <a:rPr lang="ko-KR" altLang="en-US" sz="2800" b="1" dirty="0" smtClean="0">
                  <a:solidFill>
                    <a:srgbClr val="2558AB"/>
                  </a:solidFill>
                  <a:effectLst>
                    <a:reflection blurRad="6350" stA="60000" endA="900" endPos="60000" dist="60007" dir="5400000" sy="-100000" algn="bl" rotWithShape="0"/>
                  </a:effectLst>
                  <a:latin typeface="맑은 고딕"/>
                  <a:ea typeface="맑은 고딕"/>
                </a:rPr>
                <a:t> 교과서는 불합격 판정을 받아야 했다</a:t>
              </a:r>
              <a:r>
                <a:rPr lang="en-US" altLang="ko-KR" sz="2800" b="1" dirty="0" smtClean="0">
                  <a:solidFill>
                    <a:srgbClr val="2558AB"/>
                  </a:solidFill>
                  <a:effectLst>
                    <a:reflection blurRad="6350" stA="60000" endA="900" endPos="60000" dist="60007" dir="5400000" sy="-100000" algn="bl" rotWithShape="0"/>
                  </a:effectLst>
                  <a:latin typeface="맑은 고딕"/>
                  <a:ea typeface="맑은 고딕"/>
                </a:rPr>
                <a:t>.</a:t>
              </a:r>
              <a:endParaRPr lang="ko-KR" altLang="en-US" sz="2800" b="1" dirty="0">
                <a:solidFill>
                  <a:srgbClr val="2558AB"/>
                </a:solidFill>
                <a:effectLst>
                  <a:reflection blurRad="6350" stA="60000" endA="900" endPos="60000" dist="60007" dir="5400000" sy="-100000" algn="bl" rotWithShape="0"/>
                </a:effectLst>
              </a:endParaRPr>
            </a:p>
          </p:txBody>
        </p:sp>
        <p:cxnSp>
          <p:nvCxnSpPr>
            <p:cNvPr id="9" name="직선 연결선 8"/>
            <p:cNvCxnSpPr/>
            <p:nvPr/>
          </p:nvCxnSpPr>
          <p:spPr>
            <a:xfrm flipV="1">
              <a:off x="467544" y="1052736"/>
              <a:ext cx="1656184" cy="1"/>
            </a:xfrm>
            <a:prstGeom prst="line">
              <a:avLst/>
            </a:prstGeom>
            <a:ln w="31750">
              <a:solidFill>
                <a:srgbClr val="2558AB"/>
              </a:solidFill>
            </a:ln>
            <a:effectLst>
              <a:outerShdw blurRad="50800" dist="38100" dir="2700000" algn="tl" rotWithShape="0">
                <a:schemeClr val="tx1">
                  <a:lumMod val="65000"/>
                  <a:lumOff val="35000"/>
                  <a:alpha val="40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1420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6490" y="210126"/>
            <a:ext cx="13436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 smtClean="0">
                <a:solidFill>
                  <a:srgbClr val="2558AB"/>
                </a:solidFill>
                <a:latin typeface="+mn-ea"/>
                <a:ea typeface="문체부 바탕체" pitchFamily="17" charset="-127"/>
                <a:cs typeface="CordiaUPC" pitchFamily="34" charset="-34"/>
              </a:rPr>
              <a:t>박혜자의원</a:t>
            </a:r>
            <a:endParaRPr lang="ko-KR" altLang="en-US" sz="1600" b="1" dirty="0">
              <a:solidFill>
                <a:srgbClr val="2558AB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ea"/>
              <a:ea typeface="문체부 바탕체" pitchFamily="17" charset="-127"/>
              <a:cs typeface="CordiaUPC" pitchFamily="34" charset="-34"/>
            </a:endParaRPr>
          </a:p>
        </p:txBody>
      </p:sp>
      <p:grpSp>
        <p:nvGrpSpPr>
          <p:cNvPr id="15" name="그룹 14"/>
          <p:cNvGrpSpPr/>
          <p:nvPr/>
        </p:nvGrpSpPr>
        <p:grpSpPr>
          <a:xfrm>
            <a:off x="203262" y="188640"/>
            <a:ext cx="8688202" cy="360040"/>
            <a:chOff x="533817" y="908720"/>
            <a:chExt cx="8688202" cy="360040"/>
          </a:xfrm>
        </p:grpSpPr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817" y="908720"/>
              <a:ext cx="1163528" cy="360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4" name="직선 화살표 연결선 13"/>
            <p:cNvCxnSpPr/>
            <p:nvPr/>
          </p:nvCxnSpPr>
          <p:spPr>
            <a:xfrm>
              <a:off x="539552" y="1268760"/>
              <a:ext cx="8682467" cy="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264997" y="1052736"/>
            <a:ext cx="8158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latin typeface="+mn-ea"/>
              </a:rPr>
              <a:t>2. </a:t>
            </a:r>
            <a:r>
              <a:rPr lang="ko-KR" altLang="en-US" b="1" dirty="0" smtClean="0">
                <a:latin typeface="+mn-ea"/>
              </a:rPr>
              <a:t>노무현 정부에 대한 부정적 평가에 대해서는 수정</a:t>
            </a:r>
            <a:r>
              <a:rPr lang="en-US" altLang="ko-KR" b="1" dirty="0" smtClean="0">
                <a:latin typeface="+mn-ea"/>
              </a:rPr>
              <a:t>·</a:t>
            </a:r>
            <a:r>
              <a:rPr lang="ko-KR" altLang="en-US" b="1" dirty="0" smtClean="0">
                <a:latin typeface="+mn-ea"/>
              </a:rPr>
              <a:t>보완 요구 없어</a:t>
            </a:r>
            <a:r>
              <a:rPr lang="en-US" altLang="ko-KR" b="1" dirty="0" smtClean="0">
                <a:latin typeface="+mn-ea"/>
              </a:rPr>
              <a:t>.</a:t>
            </a:r>
            <a:endParaRPr lang="ko-KR" altLang="en-US" b="1" dirty="0">
              <a:latin typeface="+mn-ea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547665" y="4467545"/>
            <a:ext cx="6336704" cy="923330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b="1" dirty="0" smtClean="0"/>
              <a:t>부정적 평가가 긍정적 서술보다 </a:t>
            </a:r>
            <a:r>
              <a:rPr lang="en-US" altLang="ko-KR" b="1" dirty="0" smtClean="0"/>
              <a:t>2</a:t>
            </a:r>
            <a:r>
              <a:rPr lang="ko-KR" altLang="en-US" b="1" dirty="0" smtClean="0"/>
              <a:t>배가 많았음에도 불구하고 </a:t>
            </a:r>
            <a:endParaRPr lang="en-US" altLang="ko-KR" b="1" dirty="0" smtClean="0"/>
          </a:p>
          <a:p>
            <a:pPr fontAlgn="base">
              <a:lnSpc>
                <a:spcPct val="150000"/>
              </a:lnSpc>
            </a:pPr>
            <a:r>
              <a:rPr lang="ko-KR" altLang="en-US" b="1" dirty="0" smtClean="0"/>
              <a:t>검정심의회 </a:t>
            </a:r>
            <a:r>
              <a:rPr lang="en-US" altLang="ko-KR" b="1" dirty="0" smtClean="0"/>
              <a:t>“</a:t>
            </a:r>
            <a:r>
              <a:rPr lang="ko-KR" altLang="en-US" b="1" dirty="0" smtClean="0"/>
              <a:t>수정</a:t>
            </a:r>
            <a:r>
              <a:rPr lang="en-US" altLang="ko-KR" b="1" dirty="0">
                <a:latin typeface="+mn-ea"/>
              </a:rPr>
              <a:t> </a:t>
            </a:r>
            <a:r>
              <a:rPr lang="en-US" altLang="ko-KR" b="1" dirty="0" smtClean="0">
                <a:latin typeface="+mn-ea"/>
              </a:rPr>
              <a:t>·</a:t>
            </a:r>
            <a:r>
              <a:rPr lang="ko-KR" altLang="en-US" b="1" dirty="0" smtClean="0">
                <a:latin typeface="+mn-ea"/>
              </a:rPr>
              <a:t>보완</a:t>
            </a:r>
            <a:r>
              <a:rPr lang="en-US" altLang="ko-KR" b="1" dirty="0" smtClean="0"/>
              <a:t>” </a:t>
            </a:r>
            <a:r>
              <a:rPr lang="ko-KR" altLang="en-US" b="1" dirty="0" smtClean="0"/>
              <a:t>요구 없음</a:t>
            </a:r>
            <a:r>
              <a:rPr lang="en-US" altLang="ko-KR" b="1" dirty="0" smtClean="0"/>
              <a:t>.</a:t>
            </a:r>
            <a:endParaRPr lang="ko-KR" altLang="en-US" b="1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60" y="2204864"/>
            <a:ext cx="7917880" cy="187220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228184" y="1753136"/>
            <a:ext cx="2389061" cy="461665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sz="1600" b="1" dirty="0" smtClean="0"/>
              <a:t>&lt;</a:t>
            </a:r>
            <a:r>
              <a:rPr lang="ko-KR" altLang="en-US" sz="1600" b="1" dirty="0" err="1" smtClean="0"/>
              <a:t>교학사</a:t>
            </a:r>
            <a:r>
              <a:rPr lang="ko-KR" altLang="en-US" sz="1600" b="1" dirty="0" smtClean="0"/>
              <a:t> 교과서 </a:t>
            </a:r>
            <a:r>
              <a:rPr lang="en-US" altLang="ko-KR" sz="1600" b="1" dirty="0" smtClean="0"/>
              <a:t>327p&gt;</a:t>
            </a:r>
            <a:endParaRPr lang="ko-KR" altLang="en-US" sz="1600" b="1" dirty="0"/>
          </a:p>
        </p:txBody>
      </p:sp>
      <p:sp>
        <p:nvSpPr>
          <p:cNvPr id="16" name="오른쪽 화살표 15"/>
          <p:cNvSpPr/>
          <p:nvPr/>
        </p:nvSpPr>
        <p:spPr>
          <a:xfrm>
            <a:off x="1115616" y="4772644"/>
            <a:ext cx="296259" cy="259592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8754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6490" y="210126"/>
            <a:ext cx="13436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 smtClean="0">
                <a:solidFill>
                  <a:srgbClr val="2558AB"/>
                </a:solidFill>
                <a:latin typeface="+mn-ea"/>
                <a:ea typeface="문체부 바탕체" pitchFamily="17" charset="-127"/>
                <a:cs typeface="CordiaUPC" pitchFamily="34" charset="-34"/>
              </a:rPr>
              <a:t>박혜자의원</a:t>
            </a:r>
            <a:endParaRPr lang="ko-KR" altLang="en-US" sz="1600" b="1" dirty="0">
              <a:solidFill>
                <a:srgbClr val="2558AB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ea"/>
              <a:ea typeface="문체부 바탕체" pitchFamily="17" charset="-127"/>
              <a:cs typeface="CordiaUPC" pitchFamily="34" charset="-34"/>
            </a:endParaRPr>
          </a:p>
        </p:txBody>
      </p:sp>
      <p:grpSp>
        <p:nvGrpSpPr>
          <p:cNvPr id="15" name="그룹 14"/>
          <p:cNvGrpSpPr/>
          <p:nvPr/>
        </p:nvGrpSpPr>
        <p:grpSpPr>
          <a:xfrm>
            <a:off x="203262" y="188640"/>
            <a:ext cx="8688202" cy="360040"/>
            <a:chOff x="533817" y="908720"/>
            <a:chExt cx="8688202" cy="360040"/>
          </a:xfrm>
        </p:grpSpPr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817" y="908720"/>
              <a:ext cx="1163528" cy="360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4" name="직선 화살표 연결선 13"/>
            <p:cNvCxnSpPr/>
            <p:nvPr/>
          </p:nvCxnSpPr>
          <p:spPr>
            <a:xfrm>
              <a:off x="539552" y="1268760"/>
              <a:ext cx="8682467" cy="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264997" y="1052736"/>
            <a:ext cx="8158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latin typeface="+mn-ea"/>
              </a:rPr>
              <a:t>3. </a:t>
            </a:r>
            <a:r>
              <a:rPr lang="ko-KR" altLang="en-US" b="1" dirty="0" smtClean="0">
                <a:latin typeface="+mn-ea"/>
              </a:rPr>
              <a:t>노무현 정부에 대한 긍정적 서술에 대해서는 </a:t>
            </a:r>
            <a:r>
              <a:rPr lang="en-US" altLang="ko-KR" b="1" dirty="0" smtClean="0">
                <a:latin typeface="+mn-ea"/>
              </a:rPr>
              <a:t>“</a:t>
            </a:r>
            <a:r>
              <a:rPr lang="ko-KR" altLang="en-US" b="1" dirty="0" smtClean="0">
                <a:latin typeface="+mn-ea"/>
              </a:rPr>
              <a:t>사실관계 재검토 요구</a:t>
            </a:r>
            <a:r>
              <a:rPr lang="en-US" altLang="ko-KR" b="1" dirty="0" smtClean="0">
                <a:latin typeface="+mn-ea"/>
              </a:rPr>
              <a:t>”</a:t>
            </a:r>
            <a:endParaRPr lang="ko-KR" altLang="en-US" b="1" dirty="0">
              <a:latin typeface="+mn-ea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685279" y="1728707"/>
            <a:ext cx="5695033" cy="864096"/>
          </a:xfrm>
          <a:prstGeom prst="rect">
            <a:avLst/>
          </a:prstGeom>
          <a:solidFill>
            <a:srgbClr val="ECECEC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1600" b="1" dirty="0">
                <a:solidFill>
                  <a:schemeClr val="tx1"/>
                </a:solidFill>
                <a:latin typeface="HY신명조" pitchFamily="18" charset="-127"/>
                <a:ea typeface="HY신명조" pitchFamily="18" charset="-127"/>
              </a:rPr>
              <a:t>노무현 정부는 </a:t>
            </a:r>
            <a:r>
              <a:rPr lang="ko-KR" altLang="en-US" sz="1600" b="1" dirty="0" err="1">
                <a:solidFill>
                  <a:schemeClr val="tx1"/>
                </a:solidFill>
                <a:latin typeface="HY신명조" pitchFamily="18" charset="-127"/>
                <a:ea typeface="HY신명조" pitchFamily="18" charset="-127"/>
              </a:rPr>
              <a:t>신자유주의</a:t>
            </a:r>
            <a:r>
              <a:rPr lang="ko-KR" altLang="en-US" sz="1600" b="1" dirty="0">
                <a:solidFill>
                  <a:schemeClr val="tx1"/>
                </a:solidFill>
                <a:latin typeface="HY신명조" pitchFamily="18" charset="-127"/>
                <a:ea typeface="HY신명조" pitchFamily="18" charset="-127"/>
              </a:rPr>
              <a:t> 개방 정책을 펴면서도</a:t>
            </a:r>
            <a:r>
              <a:rPr lang="en-US" altLang="ko-KR" sz="1600" b="1" dirty="0">
                <a:solidFill>
                  <a:schemeClr val="tx1"/>
                </a:solidFill>
                <a:latin typeface="HY신명조" pitchFamily="18" charset="-127"/>
                <a:ea typeface="HY신명조" pitchFamily="18" charset="-127"/>
              </a:rPr>
              <a:t>, </a:t>
            </a:r>
            <a:endParaRPr lang="en-US" altLang="ko-KR" sz="1600" b="1" dirty="0" smtClean="0">
              <a:solidFill>
                <a:schemeClr val="tx1"/>
              </a:solidFill>
              <a:latin typeface="HY신명조" pitchFamily="18" charset="-127"/>
              <a:ea typeface="HY신명조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600" b="1" dirty="0" smtClean="0">
                <a:solidFill>
                  <a:schemeClr val="tx1"/>
                </a:solidFill>
                <a:latin typeface="HY신명조" pitchFamily="18" charset="-127"/>
                <a:ea typeface="HY신명조" pitchFamily="18" charset="-127"/>
              </a:rPr>
              <a:t>독점 </a:t>
            </a:r>
            <a:r>
              <a:rPr lang="ko-KR" altLang="en-US" sz="1600" b="1" dirty="0">
                <a:solidFill>
                  <a:schemeClr val="tx1"/>
                </a:solidFill>
                <a:latin typeface="HY신명조" pitchFamily="18" charset="-127"/>
                <a:ea typeface="HY신명조" pitchFamily="18" charset="-127"/>
              </a:rPr>
              <a:t>기업을 규제하고 </a:t>
            </a:r>
            <a:r>
              <a:rPr lang="ko-KR" altLang="en-US" sz="1600" b="1" dirty="0" smtClean="0">
                <a:solidFill>
                  <a:schemeClr val="tx1"/>
                </a:solidFill>
                <a:latin typeface="HY신명조" pitchFamily="18" charset="-127"/>
                <a:ea typeface="HY신명조" pitchFamily="18" charset="-127"/>
              </a:rPr>
              <a:t>빈부 </a:t>
            </a:r>
            <a:r>
              <a:rPr lang="ko-KR" altLang="en-US" sz="1600" b="1" dirty="0">
                <a:solidFill>
                  <a:schemeClr val="tx1"/>
                </a:solidFill>
                <a:latin typeface="HY신명조" pitchFamily="18" charset="-127"/>
                <a:ea typeface="HY신명조" pitchFamily="18" charset="-127"/>
              </a:rPr>
              <a:t>격차 해소를 위해 노력하였다</a:t>
            </a:r>
            <a:r>
              <a:rPr lang="en-US" altLang="ko-KR" sz="1600" b="1" dirty="0" smtClean="0">
                <a:solidFill>
                  <a:schemeClr val="tx1"/>
                </a:solidFill>
                <a:latin typeface="HY신명조" pitchFamily="18" charset="-127"/>
                <a:ea typeface="HY신명조" pitchFamily="18" charset="-127"/>
              </a:rPr>
              <a:t>.</a:t>
            </a:r>
            <a:endParaRPr lang="ko-KR" altLang="en-US" sz="1600" b="1" dirty="0">
              <a:solidFill>
                <a:schemeClr val="tx1"/>
              </a:solidFill>
              <a:latin typeface="HY신명조" pitchFamily="18" charset="-127"/>
              <a:ea typeface="HY신명조" pitchFamily="18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70609" y="2709123"/>
            <a:ext cx="7029783" cy="830997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pPr algn="ctr" fontAlgn="base">
              <a:lnSpc>
                <a:spcPct val="150000"/>
              </a:lnSpc>
            </a:pPr>
            <a:r>
              <a:rPr lang="ko-KR" altLang="en-US" sz="1600" b="1" dirty="0" smtClean="0">
                <a:solidFill>
                  <a:srgbClr val="C00000"/>
                </a:solidFill>
              </a:rPr>
              <a:t>사실관계 및 긍정서술 뒤에 짧게 부정적인 내용이 서술되었음에도 불구</a:t>
            </a:r>
            <a:r>
              <a:rPr lang="en-US" altLang="ko-KR" sz="1600" b="1" dirty="0" smtClean="0">
                <a:solidFill>
                  <a:srgbClr val="C00000"/>
                </a:solidFill>
              </a:rPr>
              <a:t>,</a:t>
            </a:r>
          </a:p>
          <a:p>
            <a:pPr algn="ctr" fontAlgn="base">
              <a:lnSpc>
                <a:spcPct val="150000"/>
              </a:lnSpc>
            </a:pPr>
            <a:r>
              <a:rPr lang="ko-KR" altLang="en-US" sz="1600" b="1" dirty="0" smtClean="0">
                <a:solidFill>
                  <a:srgbClr val="C00000"/>
                </a:solidFill>
              </a:rPr>
              <a:t> 검정심의회 </a:t>
            </a:r>
            <a:r>
              <a:rPr lang="en-US" altLang="ko-KR" sz="1600" b="1" dirty="0" smtClean="0">
                <a:solidFill>
                  <a:srgbClr val="C00000"/>
                </a:solidFill>
              </a:rPr>
              <a:t>“</a:t>
            </a:r>
            <a:r>
              <a:rPr lang="ko-KR" altLang="en-US" sz="1600" b="1" dirty="0" smtClean="0">
                <a:solidFill>
                  <a:srgbClr val="C00000"/>
                </a:solidFill>
              </a:rPr>
              <a:t>삭제 요망</a:t>
            </a:r>
            <a:r>
              <a:rPr lang="en-US" altLang="ko-KR" sz="1600" b="1" dirty="0" smtClean="0">
                <a:solidFill>
                  <a:srgbClr val="C00000"/>
                </a:solidFill>
              </a:rPr>
              <a:t>”</a:t>
            </a:r>
            <a:endParaRPr lang="ko-KR" altLang="en-US" sz="1600" b="1" dirty="0">
              <a:solidFill>
                <a:srgbClr val="C00000"/>
              </a:solidFill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4278012"/>
            <a:ext cx="6624736" cy="20332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60032" y="3813225"/>
            <a:ext cx="3168352" cy="414024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sz="1600" b="1" dirty="0" smtClean="0"/>
              <a:t>&lt;</a:t>
            </a:r>
            <a:r>
              <a:rPr lang="ko-KR" altLang="en-US" sz="1600" b="1" dirty="0" smtClean="0"/>
              <a:t>수정된 </a:t>
            </a:r>
            <a:r>
              <a:rPr lang="en-US" altLang="ko-KR" sz="1600" b="1" dirty="0" smtClean="0"/>
              <a:t>‘</a:t>
            </a:r>
            <a:r>
              <a:rPr lang="ko-KR" altLang="en-US" sz="1600" b="1" dirty="0" smtClean="0"/>
              <a:t>미래엔 교과서</a:t>
            </a:r>
            <a:r>
              <a:rPr lang="en-US" altLang="ko-KR" sz="1600" b="1" dirty="0" smtClean="0"/>
              <a:t>’</a:t>
            </a:r>
            <a:r>
              <a:rPr lang="ko-KR" altLang="en-US" sz="1600" b="1" dirty="0" smtClean="0"/>
              <a:t> </a:t>
            </a:r>
            <a:r>
              <a:rPr lang="en-US" altLang="ko-KR" sz="1600" b="1" dirty="0" smtClean="0"/>
              <a:t>343p&gt;</a:t>
            </a:r>
            <a:endParaRPr lang="ko-KR" altLang="en-US" sz="1600" b="1" dirty="0"/>
          </a:p>
        </p:txBody>
      </p:sp>
      <p:sp>
        <p:nvSpPr>
          <p:cNvPr id="13" name="오른쪽 화살표 12"/>
          <p:cNvSpPr/>
          <p:nvPr/>
        </p:nvSpPr>
        <p:spPr>
          <a:xfrm rot="5400000">
            <a:off x="4343860" y="3705087"/>
            <a:ext cx="483279" cy="365478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3128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6490" y="210126"/>
            <a:ext cx="13436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 smtClean="0">
                <a:solidFill>
                  <a:srgbClr val="2558AB"/>
                </a:solidFill>
                <a:latin typeface="+mn-ea"/>
                <a:ea typeface="문체부 바탕체" pitchFamily="17" charset="-127"/>
                <a:cs typeface="CordiaUPC" pitchFamily="34" charset="-34"/>
              </a:rPr>
              <a:t>박혜자의원</a:t>
            </a:r>
            <a:endParaRPr lang="ko-KR" altLang="en-US" sz="1600" b="1" dirty="0">
              <a:solidFill>
                <a:srgbClr val="2558AB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ea"/>
              <a:ea typeface="문체부 바탕체" pitchFamily="17" charset="-127"/>
              <a:cs typeface="CordiaUPC" pitchFamily="34" charset="-34"/>
            </a:endParaRPr>
          </a:p>
        </p:txBody>
      </p:sp>
      <p:grpSp>
        <p:nvGrpSpPr>
          <p:cNvPr id="15" name="그룹 14"/>
          <p:cNvGrpSpPr/>
          <p:nvPr/>
        </p:nvGrpSpPr>
        <p:grpSpPr>
          <a:xfrm>
            <a:off x="203262" y="188640"/>
            <a:ext cx="8688202" cy="360040"/>
            <a:chOff x="533817" y="908720"/>
            <a:chExt cx="8688202" cy="360040"/>
          </a:xfrm>
        </p:grpSpPr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817" y="908720"/>
              <a:ext cx="1163528" cy="360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4" name="직선 화살표 연결선 13"/>
            <p:cNvCxnSpPr/>
            <p:nvPr/>
          </p:nvCxnSpPr>
          <p:spPr>
            <a:xfrm>
              <a:off x="539552" y="1268760"/>
              <a:ext cx="8682467" cy="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264997" y="1124744"/>
            <a:ext cx="8158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latin typeface="+mn-ea"/>
              </a:rPr>
              <a:t>4</a:t>
            </a:r>
            <a:r>
              <a:rPr lang="en-US" altLang="ko-KR" b="1" dirty="0">
                <a:latin typeface="+mn-ea"/>
              </a:rPr>
              <a:t>.</a:t>
            </a:r>
            <a:r>
              <a:rPr lang="en-US" altLang="ko-KR" b="1" dirty="0" smtClean="0">
                <a:latin typeface="+mn-ea"/>
              </a:rPr>
              <a:t> </a:t>
            </a:r>
            <a:r>
              <a:rPr lang="ko-KR" altLang="en-US" b="1" dirty="0" err="1" smtClean="0">
                <a:latin typeface="+mn-ea"/>
              </a:rPr>
              <a:t>이명박</a:t>
            </a:r>
            <a:r>
              <a:rPr lang="ko-KR" altLang="en-US" b="1" dirty="0" smtClean="0">
                <a:latin typeface="+mn-ea"/>
              </a:rPr>
              <a:t> 정부 긍정 서술에 대해서는 수정</a:t>
            </a:r>
            <a:r>
              <a:rPr lang="en-US" altLang="ko-KR" b="1" dirty="0" smtClean="0">
                <a:latin typeface="+mn-ea"/>
              </a:rPr>
              <a:t>·</a:t>
            </a:r>
            <a:r>
              <a:rPr lang="ko-KR" altLang="en-US" b="1" dirty="0" smtClean="0">
                <a:latin typeface="+mn-ea"/>
              </a:rPr>
              <a:t>보완 요구 없어</a:t>
            </a:r>
            <a:r>
              <a:rPr lang="en-US" altLang="ko-KR" b="1" dirty="0" smtClean="0">
                <a:latin typeface="+mn-ea"/>
              </a:rPr>
              <a:t>.</a:t>
            </a:r>
            <a:endParaRPr lang="ko-KR" altLang="en-US" b="1" dirty="0">
              <a:latin typeface="+mn-e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37070" y="2276872"/>
            <a:ext cx="2329998" cy="461665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sz="1600" b="1" dirty="0" smtClean="0"/>
              <a:t>&lt;</a:t>
            </a:r>
            <a:r>
              <a:rPr lang="ko-KR" altLang="en-US" sz="1600" b="1" dirty="0" err="1" smtClean="0"/>
              <a:t>교학사</a:t>
            </a:r>
            <a:r>
              <a:rPr lang="ko-KR" altLang="en-US" sz="1600" b="1" dirty="0" smtClean="0"/>
              <a:t> 교과서 </a:t>
            </a:r>
            <a:r>
              <a:rPr lang="en-US" altLang="ko-KR" sz="1600" b="1" dirty="0" smtClean="0"/>
              <a:t>327p&gt;</a:t>
            </a:r>
            <a:endParaRPr lang="ko-KR" altLang="en-US" sz="1600" b="1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30" y="2780928"/>
            <a:ext cx="7650850" cy="158417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363286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6490" y="210126"/>
            <a:ext cx="13436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 smtClean="0">
                <a:solidFill>
                  <a:srgbClr val="2558AB"/>
                </a:solidFill>
                <a:latin typeface="+mn-ea"/>
                <a:ea typeface="문체부 바탕체" pitchFamily="17" charset="-127"/>
                <a:cs typeface="CordiaUPC" pitchFamily="34" charset="-34"/>
              </a:rPr>
              <a:t>박혜자의원</a:t>
            </a:r>
            <a:endParaRPr lang="ko-KR" altLang="en-US" sz="1600" b="1" dirty="0">
              <a:solidFill>
                <a:srgbClr val="2558AB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ea"/>
              <a:ea typeface="문체부 바탕체" pitchFamily="17" charset="-127"/>
              <a:cs typeface="CordiaUPC" pitchFamily="34" charset="-34"/>
            </a:endParaRPr>
          </a:p>
        </p:txBody>
      </p:sp>
      <p:grpSp>
        <p:nvGrpSpPr>
          <p:cNvPr id="15" name="그룹 14"/>
          <p:cNvGrpSpPr/>
          <p:nvPr/>
        </p:nvGrpSpPr>
        <p:grpSpPr>
          <a:xfrm>
            <a:off x="203262" y="188640"/>
            <a:ext cx="8688202" cy="360040"/>
            <a:chOff x="533817" y="908720"/>
            <a:chExt cx="8688202" cy="360040"/>
          </a:xfrm>
        </p:grpSpPr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817" y="908720"/>
              <a:ext cx="1163528" cy="360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4" name="직선 화살표 연결선 13"/>
            <p:cNvCxnSpPr/>
            <p:nvPr/>
          </p:nvCxnSpPr>
          <p:spPr>
            <a:xfrm>
              <a:off x="539552" y="1268760"/>
              <a:ext cx="8682467" cy="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252809" y="837470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 smtClean="0">
                <a:solidFill>
                  <a:srgbClr val="C00000"/>
                </a:solidFill>
                <a:latin typeface="맑은 고딕"/>
                <a:ea typeface="맑은 고딕"/>
              </a:rPr>
              <a:t>∴ </a:t>
            </a:r>
            <a:r>
              <a:rPr lang="ko-KR" altLang="en-US" b="1" dirty="0" smtClean="0">
                <a:solidFill>
                  <a:srgbClr val="C00000"/>
                </a:solidFill>
                <a:latin typeface="+mn-ea"/>
              </a:rPr>
              <a:t>결론 </a:t>
            </a:r>
            <a:r>
              <a:rPr lang="en-US" altLang="ko-KR" b="1" dirty="0">
                <a:solidFill>
                  <a:srgbClr val="C00000"/>
                </a:solidFill>
                <a:latin typeface="+mn-ea"/>
              </a:rPr>
              <a:t>-</a:t>
            </a:r>
            <a:r>
              <a:rPr lang="en-US" altLang="ko-KR" b="1" dirty="0" smtClean="0">
                <a:solidFill>
                  <a:srgbClr val="C00000"/>
                </a:solidFill>
                <a:latin typeface="+mn-ea"/>
              </a:rPr>
              <a:t> </a:t>
            </a:r>
            <a:r>
              <a:rPr lang="ko-KR" altLang="en-US" b="1" dirty="0">
                <a:solidFill>
                  <a:srgbClr val="C00000"/>
                </a:solidFill>
                <a:latin typeface="+mn-ea"/>
              </a:rPr>
              <a:t>국사편찬위원회 검정심의회 심사는 편향적이었다</a:t>
            </a:r>
            <a:r>
              <a:rPr lang="en-US" altLang="ko-KR" b="1" dirty="0">
                <a:solidFill>
                  <a:srgbClr val="C00000"/>
                </a:solidFill>
                <a:latin typeface="+mn-ea"/>
              </a:rPr>
              <a:t>.</a:t>
            </a:r>
            <a:endParaRPr lang="ko-KR" altLang="en-US" b="1" dirty="0">
              <a:solidFill>
                <a:srgbClr val="C00000"/>
              </a:solidFill>
              <a:latin typeface="+mn-ea"/>
            </a:endParaRPr>
          </a:p>
        </p:txBody>
      </p:sp>
      <p:sp>
        <p:nvSpPr>
          <p:cNvPr id="4" name="모서리가 둥근 직사각형 3"/>
          <p:cNvSpPr/>
          <p:nvPr/>
        </p:nvSpPr>
        <p:spPr>
          <a:xfrm>
            <a:off x="899592" y="2276872"/>
            <a:ext cx="7632849" cy="2376264"/>
          </a:xfrm>
          <a:prstGeom prst="roundRect">
            <a:avLst/>
          </a:prstGeom>
          <a:solidFill>
            <a:srgbClr val="F9EEED"/>
          </a:solidFill>
          <a:ln w="50800" cmpd="dbl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971599" y="2680004"/>
            <a:ext cx="7632849" cy="1569660"/>
          </a:xfrm>
          <a:prstGeom prst="rect">
            <a:avLst/>
          </a:prstGeom>
          <a:noFill/>
          <a:ln w="50800" cmpd="dbl">
            <a:noFill/>
          </a:ln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dirty="0"/>
              <a:t>▣ 검정심의회가 당초부터 노무현 정부는 부정적으로</a:t>
            </a:r>
            <a:r>
              <a:rPr lang="en-US" altLang="ko-KR" sz="1600" dirty="0"/>
              <a:t>, </a:t>
            </a:r>
            <a:r>
              <a:rPr lang="ko-KR" altLang="en-US" sz="1600" dirty="0" err="1" smtClean="0"/>
              <a:t>이명박</a:t>
            </a:r>
            <a:r>
              <a:rPr lang="ko-KR" altLang="en-US" sz="1600" dirty="0" smtClean="0"/>
              <a:t> </a:t>
            </a:r>
            <a:r>
              <a:rPr lang="ko-KR" altLang="en-US" sz="1600" dirty="0"/>
              <a:t>정부는 긍정적으로 </a:t>
            </a:r>
            <a:r>
              <a:rPr lang="ko-KR" altLang="en-US" sz="1600" dirty="0" smtClean="0"/>
              <a:t>    </a:t>
            </a:r>
            <a:endParaRPr lang="en-US" altLang="ko-KR" sz="1600" dirty="0" smtClean="0"/>
          </a:p>
          <a:p>
            <a:pPr>
              <a:lnSpc>
                <a:spcPct val="150000"/>
              </a:lnSpc>
            </a:pPr>
            <a:r>
              <a:rPr lang="en-US" altLang="ko-KR" sz="1600" dirty="0"/>
              <a:t> </a:t>
            </a:r>
            <a:r>
              <a:rPr lang="en-US" altLang="ko-KR" sz="1600" dirty="0" smtClean="0"/>
              <a:t>   </a:t>
            </a:r>
            <a:r>
              <a:rPr lang="ko-KR" altLang="en-US" sz="1600" dirty="0" smtClean="0"/>
              <a:t>서술한다는 </a:t>
            </a:r>
            <a:r>
              <a:rPr lang="en-US" altLang="ko-KR" sz="1600" b="1" u="sng" dirty="0"/>
              <a:t>‘</a:t>
            </a:r>
            <a:r>
              <a:rPr lang="ko-KR" altLang="en-US" sz="1600" b="1" u="sng" dirty="0"/>
              <a:t>가이드라인</a:t>
            </a:r>
            <a:r>
              <a:rPr lang="en-US" altLang="ko-KR" sz="1600" b="1" u="sng" dirty="0"/>
              <a:t>’ </a:t>
            </a:r>
            <a:r>
              <a:rPr lang="ko-KR" altLang="en-US" sz="1600" b="1" u="sng" dirty="0"/>
              <a:t>하에서 검정심의에 임했을 가능성이 높음</a:t>
            </a:r>
            <a:r>
              <a:rPr lang="en-US" altLang="ko-KR" sz="1600" b="1" u="sng" dirty="0"/>
              <a:t>.</a:t>
            </a:r>
          </a:p>
          <a:p>
            <a:pPr>
              <a:lnSpc>
                <a:spcPct val="150000"/>
              </a:lnSpc>
            </a:pPr>
            <a:endParaRPr lang="en-US" altLang="ko-KR" sz="1600" dirty="0"/>
          </a:p>
          <a:p>
            <a:pPr>
              <a:lnSpc>
                <a:spcPct val="150000"/>
              </a:lnSpc>
            </a:pPr>
            <a:r>
              <a:rPr lang="ko-KR" altLang="en-US" sz="1600" dirty="0"/>
              <a:t>▣ 검정심의회 편향성은 </a:t>
            </a:r>
            <a:r>
              <a:rPr lang="ko-KR" altLang="en-US" sz="1600" b="1" u="sng" dirty="0" err="1"/>
              <a:t>교학사</a:t>
            </a:r>
            <a:r>
              <a:rPr lang="ko-KR" altLang="en-US" sz="1600" b="1" u="sng" dirty="0"/>
              <a:t> 교과서를 위한 특혜 심의</a:t>
            </a:r>
            <a:endParaRPr lang="en-US" altLang="ko-KR" sz="1600" b="1" u="sng" dirty="0"/>
          </a:p>
        </p:txBody>
      </p:sp>
    </p:spTree>
    <p:extLst>
      <p:ext uri="{BB962C8B-B14F-4D97-AF65-F5344CB8AC3E}">
        <p14:creationId xmlns:p14="http://schemas.microsoft.com/office/powerpoint/2010/main" val="155063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6490" y="210126"/>
            <a:ext cx="13436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 smtClean="0">
                <a:solidFill>
                  <a:srgbClr val="2558AB"/>
                </a:solidFill>
                <a:latin typeface="+mn-ea"/>
                <a:ea typeface="문체부 바탕체" pitchFamily="17" charset="-127"/>
                <a:cs typeface="CordiaUPC" pitchFamily="34" charset="-34"/>
              </a:rPr>
              <a:t>박혜자의원</a:t>
            </a:r>
            <a:endParaRPr lang="ko-KR" altLang="en-US" sz="1600" b="1" dirty="0">
              <a:solidFill>
                <a:srgbClr val="2558AB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ea"/>
              <a:ea typeface="문체부 바탕체" pitchFamily="17" charset="-127"/>
              <a:cs typeface="CordiaUPC" pitchFamily="34" charset="-34"/>
            </a:endParaRPr>
          </a:p>
        </p:txBody>
      </p:sp>
      <p:grpSp>
        <p:nvGrpSpPr>
          <p:cNvPr id="15" name="그룹 14"/>
          <p:cNvGrpSpPr/>
          <p:nvPr/>
        </p:nvGrpSpPr>
        <p:grpSpPr>
          <a:xfrm>
            <a:off x="203262" y="188640"/>
            <a:ext cx="8688202" cy="360040"/>
            <a:chOff x="533817" y="908720"/>
            <a:chExt cx="8688202" cy="360040"/>
          </a:xfrm>
        </p:grpSpPr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817" y="908720"/>
              <a:ext cx="1163528" cy="360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4" name="직선 화살표 연결선 13"/>
            <p:cNvCxnSpPr/>
            <p:nvPr/>
          </p:nvCxnSpPr>
          <p:spPr>
            <a:xfrm>
              <a:off x="539552" y="1268760"/>
              <a:ext cx="8682467" cy="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252809" y="837470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latin typeface="+mn-ea"/>
              </a:rPr>
              <a:t>1. </a:t>
            </a:r>
            <a:r>
              <a:rPr lang="ko-KR" altLang="en-US" b="1" dirty="0" smtClean="0">
                <a:latin typeface="+mn-ea"/>
              </a:rPr>
              <a:t>초</a:t>
            </a:r>
            <a:r>
              <a:rPr lang="en-US" altLang="ko-KR" b="1" dirty="0" smtClean="0">
                <a:latin typeface="+mn-ea"/>
              </a:rPr>
              <a:t>.</a:t>
            </a:r>
            <a:r>
              <a:rPr lang="ko-KR" altLang="en-US" b="1" dirty="0" smtClean="0">
                <a:latin typeface="+mn-ea"/>
              </a:rPr>
              <a:t>중등학교 교과용 도서 검정 기준</a:t>
            </a:r>
            <a:endParaRPr lang="ko-KR" altLang="en-US" b="1" dirty="0">
              <a:latin typeface="+mn-ea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59"/>
          <a:stretch/>
        </p:blipFill>
        <p:spPr>
          <a:xfrm>
            <a:off x="1496262" y="1700808"/>
            <a:ext cx="6100074" cy="4392488"/>
          </a:xfrm>
          <a:prstGeom prst="rect">
            <a:avLst/>
          </a:prstGeom>
          <a:ln w="12700">
            <a:solidFill>
              <a:schemeClr val="tx1">
                <a:alpha val="9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9668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6490" y="210126"/>
            <a:ext cx="13436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 smtClean="0">
                <a:solidFill>
                  <a:srgbClr val="2558AB"/>
                </a:solidFill>
                <a:latin typeface="+mn-ea"/>
                <a:ea typeface="문체부 바탕체" pitchFamily="17" charset="-127"/>
                <a:cs typeface="CordiaUPC" pitchFamily="34" charset="-34"/>
              </a:rPr>
              <a:t>박혜자의원</a:t>
            </a:r>
            <a:endParaRPr lang="ko-KR" altLang="en-US" sz="1600" b="1" dirty="0">
              <a:solidFill>
                <a:srgbClr val="2558AB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ea"/>
              <a:ea typeface="문체부 바탕체" pitchFamily="17" charset="-127"/>
              <a:cs typeface="CordiaUPC" pitchFamily="34" charset="-34"/>
            </a:endParaRPr>
          </a:p>
        </p:txBody>
      </p:sp>
      <p:grpSp>
        <p:nvGrpSpPr>
          <p:cNvPr id="15" name="그룹 14"/>
          <p:cNvGrpSpPr/>
          <p:nvPr/>
        </p:nvGrpSpPr>
        <p:grpSpPr>
          <a:xfrm>
            <a:off x="203262" y="188640"/>
            <a:ext cx="8688202" cy="360040"/>
            <a:chOff x="533817" y="908720"/>
            <a:chExt cx="8688202" cy="360040"/>
          </a:xfrm>
        </p:grpSpPr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817" y="908720"/>
              <a:ext cx="1163528" cy="360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4" name="직선 화살표 연결선 13"/>
            <p:cNvCxnSpPr/>
            <p:nvPr/>
          </p:nvCxnSpPr>
          <p:spPr>
            <a:xfrm>
              <a:off x="539552" y="1268760"/>
              <a:ext cx="8682467" cy="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/>
          <p:cNvSpPr txBox="1"/>
          <p:nvPr/>
        </p:nvSpPr>
        <p:spPr>
          <a:xfrm>
            <a:off x="252808" y="794658"/>
            <a:ext cx="835163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b="1" dirty="0">
                <a:latin typeface="+mn-ea"/>
              </a:rPr>
              <a:t>1</a:t>
            </a:r>
            <a:r>
              <a:rPr lang="en-US" altLang="ko-KR" b="1" dirty="0" smtClean="0">
                <a:latin typeface="+mn-ea"/>
              </a:rPr>
              <a:t>. </a:t>
            </a:r>
            <a:r>
              <a:rPr lang="ko-KR" altLang="en-US" b="1" dirty="0" smtClean="0">
                <a:latin typeface="+mn-ea"/>
              </a:rPr>
              <a:t>검정 기준 개요 </a:t>
            </a:r>
            <a:r>
              <a:rPr lang="en-US" altLang="ko-KR" b="1" dirty="0" smtClean="0">
                <a:latin typeface="+mn-ea"/>
              </a:rPr>
              <a:t>- </a:t>
            </a:r>
            <a:r>
              <a:rPr lang="ko-KR" altLang="en-US" b="1" dirty="0" smtClean="0">
                <a:latin typeface="+mn-ea"/>
              </a:rPr>
              <a:t>공통기준</a:t>
            </a:r>
            <a:endParaRPr lang="ko-KR" altLang="en-US" sz="1400" dirty="0">
              <a:latin typeface="+mn-ea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2591401" y="6201687"/>
            <a:ext cx="12435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4956548" y="6210071"/>
            <a:ext cx="12435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/>
          <p:cNvSpPr/>
          <p:nvPr/>
        </p:nvSpPr>
        <p:spPr>
          <a:xfrm>
            <a:off x="7428570" y="6215863"/>
            <a:ext cx="12435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336162" y="1639247"/>
            <a:ext cx="8447927" cy="3970318"/>
          </a:xfrm>
          <a:prstGeom prst="rect">
            <a:avLst/>
          </a:prstGeom>
          <a:solidFill>
            <a:srgbClr val="ECECEC"/>
          </a:solidFill>
          <a:ln w="12700">
            <a:solidFill>
              <a:schemeClr val="tx1">
                <a:alpha val="9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anchor="t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just" fontAlgn="base" latinLnBrk="0">
              <a:lnSpc>
                <a:spcPct val="150000"/>
              </a:lnSpc>
            </a:pPr>
            <a:r>
              <a:rPr lang="ko-KR" altLang="en-US" sz="1600" b="1" kern="100" dirty="0" smtClean="0">
                <a:solidFill>
                  <a:srgbClr val="000000"/>
                </a:solidFill>
                <a:latin typeface="+mn-ea"/>
              </a:rPr>
              <a:t>♠ 공통기준</a:t>
            </a:r>
            <a:endParaRPr lang="en-US" altLang="ko-KR" sz="1600" b="1" kern="100" dirty="0" smtClean="0">
              <a:solidFill>
                <a:srgbClr val="000000"/>
              </a:solidFill>
              <a:latin typeface="+mn-ea"/>
            </a:endParaRPr>
          </a:p>
          <a:p>
            <a:pPr algn="just" fontAlgn="base" latinLnBrk="0">
              <a:lnSpc>
                <a:spcPct val="150000"/>
              </a:lnSpc>
            </a:pPr>
            <a:endParaRPr lang="ko-KR" altLang="en-US" sz="1600" kern="0" dirty="0">
              <a:solidFill>
                <a:srgbClr val="000000"/>
              </a:solidFill>
              <a:latin typeface="+mn-ea"/>
            </a:endParaRPr>
          </a:p>
          <a:p>
            <a:pPr indent="-698500" algn="just" fontAlgn="base" latinLnBrk="0">
              <a:lnSpc>
                <a:spcPct val="150000"/>
              </a:lnSpc>
            </a:pPr>
            <a:r>
              <a:rPr lang="ko-KR" altLang="en-US" sz="1600" b="1" kern="100" dirty="0">
                <a:solidFill>
                  <a:srgbClr val="000000"/>
                </a:solidFill>
                <a:latin typeface="+mn-ea"/>
              </a:rPr>
              <a:t>❍ 성격 </a:t>
            </a:r>
            <a:r>
              <a:rPr lang="en-US" altLang="ko-KR" sz="1600" b="1" kern="100" dirty="0">
                <a:solidFill>
                  <a:srgbClr val="000000"/>
                </a:solidFill>
                <a:latin typeface="+mn-ea"/>
              </a:rPr>
              <a:t>: </a:t>
            </a:r>
            <a:r>
              <a:rPr lang="ko-KR" altLang="en-US" sz="1600" kern="100" dirty="0">
                <a:solidFill>
                  <a:srgbClr val="000000"/>
                </a:solidFill>
                <a:latin typeface="+mn-ea"/>
              </a:rPr>
              <a:t>대한민국 법질서</a:t>
            </a:r>
            <a:r>
              <a:rPr lang="en-US" altLang="ko-KR" sz="1600" kern="100" dirty="0">
                <a:solidFill>
                  <a:srgbClr val="000000"/>
                </a:solidFill>
                <a:latin typeface="+mn-ea"/>
              </a:rPr>
              <a:t>, </a:t>
            </a:r>
            <a:r>
              <a:rPr lang="ko-KR" altLang="en-US" sz="1600" kern="100" dirty="0">
                <a:solidFill>
                  <a:srgbClr val="000000"/>
                </a:solidFill>
                <a:latin typeface="+mn-ea"/>
              </a:rPr>
              <a:t>교육과정 총론 및 편찬상의 유의점 </a:t>
            </a:r>
            <a:r>
              <a:rPr lang="ko-KR" altLang="en-US" sz="1600" kern="100" dirty="0" smtClean="0">
                <a:solidFill>
                  <a:srgbClr val="000000"/>
                </a:solidFill>
                <a:latin typeface="+mn-ea"/>
              </a:rPr>
              <a:t>등에</a:t>
            </a:r>
            <a:r>
              <a:rPr lang="en-US" altLang="ko-KR" sz="1600" kern="100" dirty="0">
                <a:solidFill>
                  <a:srgbClr val="000000"/>
                </a:solidFill>
                <a:latin typeface="+mn-ea"/>
              </a:rPr>
              <a:t> </a:t>
            </a:r>
            <a:r>
              <a:rPr lang="ko-KR" altLang="en-US" sz="1600" kern="100" dirty="0" smtClean="0">
                <a:solidFill>
                  <a:srgbClr val="000000"/>
                </a:solidFill>
                <a:latin typeface="+mn-ea"/>
              </a:rPr>
              <a:t>근거한</a:t>
            </a:r>
            <a:r>
              <a:rPr lang="en-US" altLang="ko-KR" sz="1600" kern="100" dirty="0">
                <a:solidFill>
                  <a:srgbClr val="000000"/>
                </a:solidFill>
                <a:latin typeface="+mn-ea"/>
              </a:rPr>
              <a:t> </a:t>
            </a:r>
            <a:r>
              <a:rPr lang="ko-KR" altLang="en-US" sz="1600" kern="100" dirty="0" smtClean="0">
                <a:solidFill>
                  <a:srgbClr val="000000"/>
                </a:solidFill>
                <a:latin typeface="+mn-ea"/>
              </a:rPr>
              <a:t>모든 </a:t>
            </a:r>
            <a:r>
              <a:rPr lang="ko-KR" altLang="en-US" sz="1600" kern="100" dirty="0">
                <a:solidFill>
                  <a:srgbClr val="000000"/>
                </a:solidFill>
                <a:latin typeface="+mn-ea"/>
              </a:rPr>
              <a:t>교과에서 </a:t>
            </a:r>
            <a:endParaRPr lang="en-US" altLang="ko-KR" sz="1600" kern="100" dirty="0" smtClean="0">
              <a:solidFill>
                <a:srgbClr val="000000"/>
              </a:solidFill>
              <a:latin typeface="+mn-ea"/>
            </a:endParaRPr>
          </a:p>
          <a:p>
            <a:pPr indent="-698500" algn="just" fontAlgn="base" latinLnBrk="0">
              <a:lnSpc>
                <a:spcPct val="150000"/>
              </a:lnSpc>
            </a:pPr>
            <a:r>
              <a:rPr lang="en-US" altLang="ko-KR" sz="1600" kern="100" dirty="0">
                <a:solidFill>
                  <a:srgbClr val="000000"/>
                </a:solidFill>
                <a:latin typeface="+mn-ea"/>
              </a:rPr>
              <a:t> </a:t>
            </a:r>
            <a:r>
              <a:rPr lang="en-US" altLang="ko-KR" sz="1600" kern="100" dirty="0" smtClean="0">
                <a:solidFill>
                  <a:srgbClr val="000000"/>
                </a:solidFill>
                <a:latin typeface="+mn-ea"/>
              </a:rPr>
              <a:t>           </a:t>
            </a:r>
            <a:r>
              <a:rPr lang="ko-KR" altLang="en-US" sz="1600" kern="100" dirty="0" smtClean="0">
                <a:solidFill>
                  <a:srgbClr val="000000"/>
                </a:solidFill>
                <a:latin typeface="+mn-ea"/>
              </a:rPr>
              <a:t>적용할 </a:t>
            </a:r>
            <a:r>
              <a:rPr lang="ko-KR" altLang="en-US" sz="1600" kern="100" dirty="0">
                <a:solidFill>
                  <a:srgbClr val="000000"/>
                </a:solidFill>
                <a:latin typeface="+mn-ea"/>
              </a:rPr>
              <a:t>수 있는 보편적 </a:t>
            </a:r>
            <a:r>
              <a:rPr lang="ko-KR" altLang="en-US" sz="1600" kern="100" dirty="0" smtClean="0">
                <a:solidFill>
                  <a:srgbClr val="000000"/>
                </a:solidFill>
                <a:latin typeface="+mn-ea"/>
              </a:rPr>
              <a:t>기준</a:t>
            </a:r>
            <a:r>
              <a:rPr lang="en-US" altLang="ko-KR" sz="1600" kern="100" dirty="0" smtClean="0">
                <a:solidFill>
                  <a:srgbClr val="000000"/>
                </a:solidFill>
                <a:latin typeface="+mn-ea"/>
              </a:rPr>
              <a:t>.</a:t>
            </a:r>
            <a:endParaRPr lang="ko-KR" altLang="en-US" sz="1600" kern="0" dirty="0">
              <a:solidFill>
                <a:srgbClr val="000000"/>
              </a:solidFill>
              <a:latin typeface="+mn-ea"/>
            </a:endParaRPr>
          </a:p>
          <a:p>
            <a:pPr indent="-698500" algn="just" fontAlgn="base" latinLnBrk="0">
              <a:lnSpc>
                <a:spcPct val="150000"/>
              </a:lnSpc>
            </a:pPr>
            <a:endParaRPr lang="en-US" altLang="ko-KR" sz="1600" kern="100" dirty="0" smtClean="0">
              <a:solidFill>
                <a:srgbClr val="000000"/>
              </a:solidFill>
              <a:latin typeface="+mn-ea"/>
            </a:endParaRPr>
          </a:p>
          <a:p>
            <a:pPr indent="-698500" algn="just" fontAlgn="base" latinLnBrk="0">
              <a:lnSpc>
                <a:spcPct val="150000"/>
              </a:lnSpc>
            </a:pPr>
            <a:r>
              <a:rPr lang="ko-KR" altLang="en-US" sz="1600" b="1" kern="100" dirty="0" smtClean="0">
                <a:solidFill>
                  <a:srgbClr val="000000"/>
                </a:solidFill>
                <a:latin typeface="+mn-ea"/>
              </a:rPr>
              <a:t>❍ </a:t>
            </a:r>
            <a:r>
              <a:rPr lang="ko-KR" altLang="en-US" sz="1600" b="1" kern="100" dirty="0">
                <a:solidFill>
                  <a:srgbClr val="000000"/>
                </a:solidFill>
                <a:latin typeface="+mn-ea"/>
              </a:rPr>
              <a:t>구성 </a:t>
            </a:r>
            <a:r>
              <a:rPr lang="en-US" altLang="ko-KR" sz="1600" b="1" kern="100" dirty="0">
                <a:solidFill>
                  <a:srgbClr val="000000"/>
                </a:solidFill>
                <a:latin typeface="+mn-ea"/>
              </a:rPr>
              <a:t>: </a:t>
            </a:r>
            <a:r>
              <a:rPr lang="en-US" altLang="ko-KR" sz="1600" kern="100" dirty="0">
                <a:solidFill>
                  <a:srgbClr val="000000"/>
                </a:solidFill>
                <a:latin typeface="+mn-ea"/>
              </a:rPr>
              <a:t>3</a:t>
            </a:r>
            <a:r>
              <a:rPr lang="ko-KR" altLang="en-US" sz="1600" kern="100" dirty="0">
                <a:solidFill>
                  <a:srgbClr val="000000"/>
                </a:solidFill>
                <a:latin typeface="+mn-ea"/>
              </a:rPr>
              <a:t>개 심사 영역</a:t>
            </a:r>
            <a:r>
              <a:rPr lang="en-US" altLang="ko-KR" sz="1600" kern="100" dirty="0">
                <a:solidFill>
                  <a:srgbClr val="000000"/>
                </a:solidFill>
                <a:latin typeface="+mn-ea"/>
              </a:rPr>
              <a:t>, 9</a:t>
            </a:r>
            <a:r>
              <a:rPr lang="ko-KR" altLang="en-US" sz="1600" kern="100" dirty="0">
                <a:solidFill>
                  <a:srgbClr val="000000"/>
                </a:solidFill>
                <a:latin typeface="+mn-ea"/>
              </a:rPr>
              <a:t>개 심사 관점으로 구분 </a:t>
            </a:r>
            <a:r>
              <a:rPr lang="ko-KR" altLang="en-US" sz="1600" kern="100" dirty="0" smtClean="0">
                <a:solidFill>
                  <a:srgbClr val="000000"/>
                </a:solidFill>
                <a:latin typeface="+mn-ea"/>
              </a:rPr>
              <a:t>제시</a:t>
            </a:r>
            <a:r>
              <a:rPr lang="en-US" altLang="ko-KR" sz="1600" kern="100" dirty="0" smtClean="0">
                <a:solidFill>
                  <a:srgbClr val="000000"/>
                </a:solidFill>
                <a:latin typeface="+mn-ea"/>
              </a:rPr>
              <a:t>.</a:t>
            </a:r>
            <a:endParaRPr lang="ko-KR" altLang="en-US" sz="1600" kern="0" dirty="0">
              <a:solidFill>
                <a:srgbClr val="000000"/>
              </a:solidFill>
              <a:latin typeface="+mn-ea"/>
            </a:endParaRPr>
          </a:p>
          <a:p>
            <a:pPr indent="-698500" algn="just" fontAlgn="base" latinLnBrk="0">
              <a:lnSpc>
                <a:spcPct val="150000"/>
              </a:lnSpc>
            </a:pPr>
            <a:r>
              <a:rPr lang="en-US" altLang="ko-KR" sz="1600" kern="100" dirty="0" smtClean="0">
                <a:solidFill>
                  <a:srgbClr val="000000"/>
                </a:solidFill>
                <a:latin typeface="+mn-ea"/>
              </a:rPr>
              <a:t>            3</a:t>
            </a:r>
            <a:r>
              <a:rPr lang="ko-KR" altLang="en-US" sz="1600" kern="100" dirty="0">
                <a:solidFill>
                  <a:srgbClr val="000000"/>
                </a:solidFill>
                <a:latin typeface="+mn-ea"/>
              </a:rPr>
              <a:t>개 심사 영역은 ‘헌법 정신과의 일치’</a:t>
            </a:r>
            <a:r>
              <a:rPr lang="en-US" altLang="ko-KR" sz="1600" kern="100" dirty="0">
                <a:solidFill>
                  <a:srgbClr val="000000"/>
                </a:solidFill>
                <a:latin typeface="+mn-ea"/>
              </a:rPr>
              <a:t>, ‘</a:t>
            </a:r>
            <a:r>
              <a:rPr lang="ko-KR" altLang="en-US" sz="1600" kern="100" dirty="0">
                <a:solidFill>
                  <a:srgbClr val="000000"/>
                </a:solidFill>
                <a:latin typeface="+mn-ea"/>
              </a:rPr>
              <a:t>교육의 중립성 유지’</a:t>
            </a:r>
            <a:r>
              <a:rPr lang="en-US" altLang="ko-KR" sz="1600" kern="100" dirty="0" smtClean="0">
                <a:solidFill>
                  <a:srgbClr val="000000"/>
                </a:solidFill>
                <a:latin typeface="+mn-ea"/>
              </a:rPr>
              <a:t>, ‘</a:t>
            </a:r>
            <a:r>
              <a:rPr lang="ko-KR" altLang="en-US" sz="1600" kern="100" dirty="0">
                <a:solidFill>
                  <a:srgbClr val="000000"/>
                </a:solidFill>
                <a:latin typeface="+mn-ea"/>
              </a:rPr>
              <a:t>지적재산권의 존중</a:t>
            </a:r>
            <a:r>
              <a:rPr lang="ko-KR" altLang="en-US" sz="1600" kern="100" dirty="0" smtClean="0">
                <a:solidFill>
                  <a:srgbClr val="000000"/>
                </a:solidFill>
                <a:latin typeface="+mn-ea"/>
              </a:rPr>
              <a:t>’</a:t>
            </a:r>
            <a:endParaRPr lang="ko-KR" altLang="en-US" sz="1600" kern="0" dirty="0">
              <a:solidFill>
                <a:srgbClr val="000000"/>
              </a:solidFill>
              <a:latin typeface="+mn-ea"/>
            </a:endParaRPr>
          </a:p>
          <a:p>
            <a:pPr indent="-698500" algn="just" fontAlgn="base" latinLnBrk="0">
              <a:lnSpc>
                <a:spcPct val="150000"/>
              </a:lnSpc>
            </a:pPr>
            <a:endParaRPr lang="en-US" altLang="ko-KR" sz="1600" b="1" kern="100" dirty="0" smtClean="0">
              <a:solidFill>
                <a:srgbClr val="342DBE"/>
              </a:solidFill>
              <a:latin typeface="+mn-ea"/>
            </a:endParaRPr>
          </a:p>
          <a:p>
            <a:pPr indent="-698500" algn="just" fontAlgn="base" latinLnBrk="0">
              <a:lnSpc>
                <a:spcPct val="150000"/>
              </a:lnSpc>
            </a:pPr>
            <a:r>
              <a:rPr lang="ko-KR" altLang="en-US" sz="1600" b="1" kern="100" dirty="0" smtClean="0">
                <a:latin typeface="+mn-ea"/>
              </a:rPr>
              <a:t>❍ </a:t>
            </a:r>
            <a:r>
              <a:rPr lang="ko-KR" altLang="en-US" sz="1600" b="1" kern="100" dirty="0">
                <a:latin typeface="+mn-ea"/>
              </a:rPr>
              <a:t>판정 </a:t>
            </a:r>
            <a:r>
              <a:rPr lang="en-US" altLang="ko-KR" sz="1600" b="1" kern="100" dirty="0">
                <a:latin typeface="+mn-ea"/>
              </a:rPr>
              <a:t>: </a:t>
            </a:r>
            <a:r>
              <a:rPr lang="ko-KR" altLang="en-US" sz="1600" kern="100" dirty="0">
                <a:latin typeface="+mn-ea"/>
              </a:rPr>
              <a:t>각 심사 </a:t>
            </a:r>
            <a:r>
              <a:rPr lang="ko-KR" altLang="en-US" sz="1600" kern="100" dirty="0" smtClean="0">
                <a:latin typeface="+mn-ea"/>
              </a:rPr>
              <a:t>관점 별 </a:t>
            </a:r>
            <a:r>
              <a:rPr lang="ko-KR" altLang="en-US" sz="1600" kern="100" dirty="0">
                <a:latin typeface="+mn-ea"/>
              </a:rPr>
              <a:t>‘있음’과 ‘없음’으로 심사하여</a:t>
            </a:r>
            <a:r>
              <a:rPr lang="en-US" altLang="ko-KR" sz="1600" kern="100" dirty="0">
                <a:latin typeface="+mn-ea"/>
              </a:rPr>
              <a:t>, </a:t>
            </a:r>
            <a:endParaRPr lang="en-US" altLang="ko-KR" sz="1600" kern="100" dirty="0" smtClean="0">
              <a:latin typeface="+mn-ea"/>
            </a:endParaRPr>
          </a:p>
          <a:p>
            <a:pPr indent="-698500" algn="just" fontAlgn="base" latinLnBrk="0">
              <a:lnSpc>
                <a:spcPct val="150000"/>
              </a:lnSpc>
            </a:pPr>
            <a:r>
              <a:rPr lang="en-US" altLang="ko-KR" sz="1600" b="1" kern="100" dirty="0">
                <a:latin typeface="+mn-ea"/>
              </a:rPr>
              <a:t> </a:t>
            </a:r>
            <a:r>
              <a:rPr lang="en-US" altLang="ko-KR" sz="1600" b="1" kern="100" dirty="0" smtClean="0">
                <a:latin typeface="+mn-ea"/>
              </a:rPr>
              <a:t>           </a:t>
            </a:r>
            <a:r>
              <a:rPr lang="en-US" altLang="ko-KR" sz="1600" b="1" kern="100" dirty="0" smtClean="0">
                <a:solidFill>
                  <a:srgbClr val="C00000"/>
                </a:solidFill>
                <a:latin typeface="+mn-ea"/>
              </a:rPr>
              <a:t>1</a:t>
            </a:r>
            <a:r>
              <a:rPr lang="ko-KR" altLang="en-US" sz="1600" b="1" kern="100" dirty="0">
                <a:solidFill>
                  <a:srgbClr val="C00000"/>
                </a:solidFill>
                <a:latin typeface="+mn-ea"/>
              </a:rPr>
              <a:t>개의 심사 관점이라도 </a:t>
            </a:r>
            <a:r>
              <a:rPr lang="ko-KR" altLang="en-US" sz="1600" b="1" kern="100" dirty="0" smtClean="0">
                <a:solidFill>
                  <a:srgbClr val="C00000"/>
                </a:solidFill>
                <a:latin typeface="+mn-ea"/>
              </a:rPr>
              <a:t>‘</a:t>
            </a:r>
            <a:r>
              <a:rPr lang="ko-KR" altLang="en-US" sz="1600" b="1" kern="100" dirty="0">
                <a:solidFill>
                  <a:srgbClr val="C00000"/>
                </a:solidFill>
                <a:latin typeface="+mn-ea"/>
              </a:rPr>
              <a:t>있음’ 판정을 받으면 </a:t>
            </a:r>
            <a:r>
              <a:rPr lang="ko-KR" altLang="en-US" sz="1600" b="1" kern="100" dirty="0" smtClean="0">
                <a:solidFill>
                  <a:srgbClr val="C00000"/>
                </a:solidFill>
                <a:latin typeface="+mn-ea"/>
              </a:rPr>
              <a:t>불합격</a:t>
            </a:r>
            <a:endParaRPr lang="en-US" altLang="ko-KR" sz="1600" b="1" kern="100" dirty="0" smtClean="0">
              <a:solidFill>
                <a:srgbClr val="C00000"/>
              </a:solidFill>
              <a:latin typeface="+mn-ea"/>
            </a:endParaRPr>
          </a:p>
          <a:p>
            <a:pPr indent="-698500" algn="just" fontAlgn="base" latinLnBrk="0">
              <a:lnSpc>
                <a:spcPct val="150000"/>
              </a:lnSpc>
            </a:pPr>
            <a:endParaRPr lang="en-US" altLang="ko-KR" sz="800" b="1" kern="100" dirty="0" smtClean="0">
              <a:solidFill>
                <a:srgbClr val="C00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03564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6490" y="210126"/>
            <a:ext cx="13436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 smtClean="0">
                <a:solidFill>
                  <a:srgbClr val="2558AB"/>
                </a:solidFill>
                <a:latin typeface="+mn-ea"/>
                <a:ea typeface="문체부 바탕체" pitchFamily="17" charset="-127"/>
                <a:cs typeface="CordiaUPC" pitchFamily="34" charset="-34"/>
              </a:rPr>
              <a:t>박혜자의원</a:t>
            </a:r>
            <a:endParaRPr lang="ko-KR" altLang="en-US" sz="1600" b="1" dirty="0">
              <a:solidFill>
                <a:srgbClr val="2558AB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ea"/>
              <a:ea typeface="문체부 바탕체" pitchFamily="17" charset="-127"/>
              <a:cs typeface="CordiaUPC" pitchFamily="34" charset="-34"/>
            </a:endParaRPr>
          </a:p>
        </p:txBody>
      </p:sp>
      <p:grpSp>
        <p:nvGrpSpPr>
          <p:cNvPr id="15" name="그룹 14"/>
          <p:cNvGrpSpPr/>
          <p:nvPr/>
        </p:nvGrpSpPr>
        <p:grpSpPr>
          <a:xfrm>
            <a:off x="203262" y="188640"/>
            <a:ext cx="8688202" cy="360040"/>
            <a:chOff x="533817" y="908720"/>
            <a:chExt cx="8688202" cy="360040"/>
          </a:xfrm>
        </p:grpSpPr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817" y="908720"/>
              <a:ext cx="1163528" cy="360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4" name="직선 화살표 연결선 13"/>
            <p:cNvCxnSpPr/>
            <p:nvPr/>
          </p:nvCxnSpPr>
          <p:spPr>
            <a:xfrm>
              <a:off x="539552" y="1268760"/>
              <a:ext cx="8682467" cy="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/>
          <p:cNvSpPr txBox="1"/>
          <p:nvPr/>
        </p:nvSpPr>
        <p:spPr>
          <a:xfrm>
            <a:off x="252808" y="794658"/>
            <a:ext cx="835163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b="1" dirty="0" smtClean="0">
                <a:latin typeface="+mn-ea"/>
              </a:rPr>
              <a:t>1. </a:t>
            </a:r>
            <a:r>
              <a:rPr lang="ko-KR" altLang="en-US" b="1" dirty="0" smtClean="0">
                <a:latin typeface="+mn-ea"/>
              </a:rPr>
              <a:t>검정 기준 개요 </a:t>
            </a:r>
            <a:r>
              <a:rPr lang="en-US" altLang="ko-KR" b="1" dirty="0" smtClean="0">
                <a:latin typeface="+mn-ea"/>
              </a:rPr>
              <a:t>– </a:t>
            </a:r>
            <a:r>
              <a:rPr lang="ko-KR" altLang="en-US" b="1" dirty="0" smtClean="0">
                <a:latin typeface="+mn-ea"/>
              </a:rPr>
              <a:t>공통기준</a:t>
            </a:r>
            <a:endParaRPr lang="en-US" altLang="ko-KR" b="1" dirty="0" smtClean="0">
              <a:latin typeface="+mn-ea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2591401" y="6201687"/>
            <a:ext cx="12435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4956548" y="6210071"/>
            <a:ext cx="12435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026" y="1983927"/>
            <a:ext cx="7415168" cy="456318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11560" y="1340768"/>
            <a:ext cx="718547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b="1" kern="100" dirty="0">
                <a:solidFill>
                  <a:srgbClr val="000000"/>
                </a:solidFill>
                <a:latin typeface="+mn-ea"/>
              </a:rPr>
              <a:t>♠ </a:t>
            </a:r>
            <a:r>
              <a:rPr lang="ko-KR" altLang="en-US" b="1" dirty="0" smtClean="0">
                <a:latin typeface="+mn-ea"/>
              </a:rPr>
              <a:t>공통기준 </a:t>
            </a:r>
            <a:r>
              <a:rPr lang="en-US" altLang="ko-KR" b="1" dirty="0" smtClean="0">
                <a:latin typeface="+mn-ea"/>
              </a:rPr>
              <a:t>: 3</a:t>
            </a:r>
            <a:r>
              <a:rPr lang="ko-KR" altLang="en-US" b="1" dirty="0" smtClean="0">
                <a:latin typeface="+mn-ea"/>
              </a:rPr>
              <a:t>개의 심사영역과 </a:t>
            </a:r>
            <a:r>
              <a:rPr lang="en-US" altLang="ko-KR" b="1" dirty="0" smtClean="0">
                <a:latin typeface="+mn-ea"/>
              </a:rPr>
              <a:t>9</a:t>
            </a:r>
            <a:r>
              <a:rPr lang="ko-KR" altLang="en-US" b="1" dirty="0" smtClean="0">
                <a:latin typeface="+mn-ea"/>
              </a:rPr>
              <a:t>개의 심사관점</a:t>
            </a:r>
            <a:endParaRPr lang="en-US" altLang="ko-KR" b="1" dirty="0" smtClean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1019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6490" y="210126"/>
            <a:ext cx="13436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 smtClean="0">
                <a:solidFill>
                  <a:srgbClr val="2558AB"/>
                </a:solidFill>
                <a:latin typeface="+mn-ea"/>
                <a:ea typeface="문체부 바탕체" pitchFamily="17" charset="-127"/>
                <a:cs typeface="CordiaUPC" pitchFamily="34" charset="-34"/>
              </a:rPr>
              <a:t>박혜자의원</a:t>
            </a:r>
            <a:endParaRPr lang="ko-KR" altLang="en-US" sz="1600" b="1" dirty="0">
              <a:solidFill>
                <a:srgbClr val="2558AB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ea"/>
              <a:ea typeface="문체부 바탕체" pitchFamily="17" charset="-127"/>
              <a:cs typeface="CordiaUPC" pitchFamily="34" charset="-34"/>
            </a:endParaRPr>
          </a:p>
        </p:txBody>
      </p:sp>
      <p:grpSp>
        <p:nvGrpSpPr>
          <p:cNvPr id="15" name="그룹 14"/>
          <p:cNvGrpSpPr/>
          <p:nvPr/>
        </p:nvGrpSpPr>
        <p:grpSpPr>
          <a:xfrm>
            <a:off x="203262" y="188640"/>
            <a:ext cx="8688202" cy="360040"/>
            <a:chOff x="533817" y="908720"/>
            <a:chExt cx="8688202" cy="360040"/>
          </a:xfrm>
        </p:grpSpPr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817" y="908720"/>
              <a:ext cx="1163528" cy="360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4" name="직선 화살표 연결선 13"/>
            <p:cNvCxnSpPr/>
            <p:nvPr/>
          </p:nvCxnSpPr>
          <p:spPr>
            <a:xfrm>
              <a:off x="539552" y="1268760"/>
              <a:ext cx="8682467" cy="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/>
          <p:cNvSpPr txBox="1"/>
          <p:nvPr/>
        </p:nvSpPr>
        <p:spPr>
          <a:xfrm>
            <a:off x="252808" y="794658"/>
            <a:ext cx="8351639" cy="454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b="1" dirty="0">
                <a:latin typeface="+mn-ea"/>
              </a:rPr>
              <a:t>2</a:t>
            </a:r>
            <a:r>
              <a:rPr lang="en-US" altLang="ko-KR" b="1" dirty="0" smtClean="0">
                <a:latin typeface="+mn-ea"/>
              </a:rPr>
              <a:t>. </a:t>
            </a:r>
            <a:r>
              <a:rPr lang="ko-KR" altLang="en-US" b="1" dirty="0" smtClean="0">
                <a:latin typeface="+mn-ea"/>
              </a:rPr>
              <a:t>검정 기준을 통해 본 </a:t>
            </a:r>
            <a:r>
              <a:rPr lang="ko-KR" altLang="en-US" b="1" dirty="0" err="1" smtClean="0">
                <a:latin typeface="+mn-ea"/>
              </a:rPr>
              <a:t>교학사</a:t>
            </a:r>
            <a:r>
              <a:rPr lang="ko-KR" altLang="en-US" b="1" dirty="0" smtClean="0">
                <a:latin typeface="+mn-ea"/>
              </a:rPr>
              <a:t> 교과서</a:t>
            </a:r>
            <a:r>
              <a:rPr lang="en-US" altLang="ko-KR" b="1" dirty="0">
                <a:latin typeface="+mn-ea"/>
              </a:rPr>
              <a:t> </a:t>
            </a:r>
            <a:r>
              <a:rPr lang="en-US" altLang="ko-KR" sz="1600" b="1" dirty="0" smtClean="0">
                <a:latin typeface="+mn-ea"/>
              </a:rPr>
              <a:t>- 9</a:t>
            </a:r>
            <a:r>
              <a:rPr lang="ko-KR" altLang="en-US" sz="1600" b="1" dirty="0" smtClean="0">
                <a:latin typeface="+mn-ea"/>
              </a:rPr>
              <a:t>개 심사관점에 따라 심사해보기</a:t>
            </a:r>
            <a:endParaRPr lang="en-US" altLang="ko-KR" sz="1600" b="1" dirty="0" smtClean="0">
              <a:latin typeface="+mn-ea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2591401" y="6201687"/>
            <a:ext cx="12435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4956548" y="6210071"/>
            <a:ext cx="12435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683568" y="2110934"/>
            <a:ext cx="7848871" cy="2800767"/>
          </a:xfrm>
          <a:prstGeom prst="rect">
            <a:avLst/>
          </a:prstGeom>
          <a:solidFill>
            <a:srgbClr val="EBF1FB"/>
          </a:solidFill>
          <a:ln w="50800" cmpd="dbl">
            <a:solidFill>
              <a:srgbClr val="2558AB">
                <a:alpha val="98000"/>
              </a:srgb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fontAlgn="base">
              <a:lnSpc>
                <a:spcPct val="200000"/>
              </a:lnSpc>
            </a:pPr>
            <a:r>
              <a:rPr lang="en-US" altLang="ko-KR" b="1" dirty="0" smtClean="0"/>
              <a:t> &lt;</a:t>
            </a:r>
            <a:r>
              <a:rPr lang="ko-KR" altLang="en-US" b="1" dirty="0" smtClean="0"/>
              <a:t>심사 관점 </a:t>
            </a:r>
            <a:r>
              <a:rPr lang="en-US" altLang="ko-KR" b="1" dirty="0"/>
              <a:t>1</a:t>
            </a:r>
            <a:r>
              <a:rPr lang="en-US" altLang="ko-KR" b="1" dirty="0" smtClean="0"/>
              <a:t> &gt;</a:t>
            </a:r>
          </a:p>
          <a:p>
            <a:pPr algn="ctr" fontAlgn="base">
              <a:lnSpc>
                <a:spcPct val="200000"/>
              </a:lnSpc>
            </a:pPr>
            <a:endParaRPr lang="en-US" altLang="ko-KR" sz="1200" b="1" dirty="0" smtClean="0"/>
          </a:p>
          <a:p>
            <a:pPr algn="ctr" fontAlgn="base">
              <a:lnSpc>
                <a:spcPct val="200000"/>
              </a:lnSpc>
            </a:pPr>
            <a:r>
              <a:rPr lang="ko-KR" altLang="en-US" sz="2400" b="1" dirty="0" smtClean="0"/>
              <a:t>대한민국 임시 정부의 법통을 계승한 대한민국의 </a:t>
            </a:r>
            <a:endParaRPr lang="en-US" altLang="ko-KR" sz="2400" b="1" dirty="0" smtClean="0"/>
          </a:p>
          <a:p>
            <a:pPr algn="ctr" fontAlgn="base">
              <a:lnSpc>
                <a:spcPct val="200000"/>
              </a:lnSpc>
            </a:pPr>
            <a:r>
              <a:rPr lang="ko-KR" altLang="en-US" sz="2400" b="1" dirty="0" smtClean="0"/>
              <a:t>정통성을 부정하거나 왜곡</a:t>
            </a:r>
            <a:r>
              <a:rPr lang="en-US" altLang="ko-KR" sz="2400" b="1" dirty="0"/>
              <a:t> </a:t>
            </a:r>
            <a:r>
              <a:rPr lang="en-US" altLang="ko-KR" sz="2400" b="1" dirty="0" smtClean="0"/>
              <a:t>· </a:t>
            </a:r>
            <a:r>
              <a:rPr lang="ko-KR" altLang="en-US" sz="2400" b="1" dirty="0" smtClean="0"/>
              <a:t>비방하는 내용이 있는가</a:t>
            </a:r>
            <a:r>
              <a:rPr lang="en-US" altLang="ko-KR" sz="2400" b="1" dirty="0" smtClean="0"/>
              <a:t>?</a:t>
            </a:r>
          </a:p>
          <a:p>
            <a:pPr algn="ctr" fontAlgn="base">
              <a:lnSpc>
                <a:spcPct val="200000"/>
              </a:lnSpc>
            </a:pPr>
            <a:endParaRPr lang="ko-KR" altLang="en-US" sz="1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69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6490" y="210126"/>
            <a:ext cx="13436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 smtClean="0">
                <a:solidFill>
                  <a:srgbClr val="2558AB"/>
                </a:solidFill>
                <a:latin typeface="+mn-ea"/>
                <a:ea typeface="문체부 바탕체" pitchFamily="17" charset="-127"/>
                <a:cs typeface="CordiaUPC" pitchFamily="34" charset="-34"/>
              </a:rPr>
              <a:t>박혜자의원</a:t>
            </a:r>
            <a:endParaRPr lang="ko-KR" altLang="en-US" sz="1600" b="1" dirty="0">
              <a:solidFill>
                <a:srgbClr val="2558AB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ea"/>
              <a:ea typeface="문체부 바탕체" pitchFamily="17" charset="-127"/>
              <a:cs typeface="CordiaUPC" pitchFamily="34" charset="-34"/>
            </a:endParaRPr>
          </a:p>
        </p:txBody>
      </p:sp>
      <p:grpSp>
        <p:nvGrpSpPr>
          <p:cNvPr id="15" name="그룹 14"/>
          <p:cNvGrpSpPr/>
          <p:nvPr/>
        </p:nvGrpSpPr>
        <p:grpSpPr>
          <a:xfrm>
            <a:off x="203262" y="188640"/>
            <a:ext cx="8688202" cy="360040"/>
            <a:chOff x="533817" y="908720"/>
            <a:chExt cx="8688202" cy="360040"/>
          </a:xfrm>
        </p:grpSpPr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817" y="908720"/>
              <a:ext cx="1163528" cy="360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4" name="직선 화살표 연결선 13"/>
            <p:cNvCxnSpPr/>
            <p:nvPr/>
          </p:nvCxnSpPr>
          <p:spPr>
            <a:xfrm>
              <a:off x="539552" y="1268760"/>
              <a:ext cx="8682467" cy="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직사각형 8"/>
          <p:cNvSpPr/>
          <p:nvPr/>
        </p:nvSpPr>
        <p:spPr>
          <a:xfrm>
            <a:off x="2472651" y="6261820"/>
            <a:ext cx="12435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4895657" y="6201687"/>
            <a:ext cx="12435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7308304" y="6261820"/>
            <a:ext cx="12435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493" y="1335526"/>
            <a:ext cx="5884971" cy="264069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8" name="TextBox 17"/>
          <p:cNvSpPr txBox="1"/>
          <p:nvPr/>
        </p:nvSpPr>
        <p:spPr>
          <a:xfrm>
            <a:off x="611560" y="836712"/>
            <a:ext cx="3929728" cy="507831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b="1" dirty="0" smtClean="0"/>
              <a:t>1) </a:t>
            </a:r>
            <a:r>
              <a:rPr lang="ko-KR" altLang="en-US" b="1" dirty="0" smtClean="0"/>
              <a:t>식민지 근대화론</a:t>
            </a:r>
            <a:endParaRPr lang="ko-KR" alt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40666" y="2852936"/>
            <a:ext cx="2339102" cy="414024"/>
          </a:xfrm>
          <a:prstGeom prst="rect">
            <a:avLst/>
          </a:prstGeom>
          <a:noFill/>
          <a:ln w="15875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sz="1600" b="1" dirty="0" smtClean="0"/>
              <a:t>&lt;</a:t>
            </a:r>
            <a:r>
              <a:rPr lang="ko-KR" altLang="en-US" sz="1600" b="1" dirty="0" err="1" smtClean="0"/>
              <a:t>교학사</a:t>
            </a:r>
            <a:r>
              <a:rPr lang="ko-KR" altLang="en-US" sz="1600" b="1" dirty="0" smtClean="0"/>
              <a:t> 교과서 </a:t>
            </a:r>
            <a:r>
              <a:rPr lang="en-US" altLang="ko-KR" sz="1600" b="1" dirty="0" smtClean="0"/>
              <a:t>282p&gt;</a:t>
            </a:r>
            <a:endParaRPr lang="ko-KR" altLang="en-US" sz="1600" b="1" dirty="0"/>
          </a:p>
        </p:txBody>
      </p:sp>
      <p:sp>
        <p:nvSpPr>
          <p:cNvPr id="6" name="직사각형 5"/>
          <p:cNvSpPr/>
          <p:nvPr/>
        </p:nvSpPr>
        <p:spPr>
          <a:xfrm>
            <a:off x="177336" y="4374511"/>
            <a:ext cx="8811660" cy="2031325"/>
          </a:xfrm>
          <a:prstGeom prst="rect">
            <a:avLst/>
          </a:prstGeom>
          <a:ln w="25400" cmpd="dbl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400" b="1" dirty="0"/>
              <a:t>[</a:t>
            </a:r>
            <a:r>
              <a:rPr lang="ko-KR" altLang="en-US" sz="1400" b="1" dirty="0" err="1" smtClean="0"/>
              <a:t>산케이</a:t>
            </a:r>
            <a:r>
              <a:rPr lang="ko-KR" altLang="en-US" sz="1400" b="1" dirty="0" smtClean="0"/>
              <a:t> 신문 </a:t>
            </a:r>
            <a:r>
              <a:rPr lang="en-US" altLang="ko-KR" sz="1400" b="1" dirty="0"/>
              <a:t>9</a:t>
            </a:r>
            <a:r>
              <a:rPr lang="ko-KR" altLang="en-US" sz="1400" b="1" dirty="0"/>
              <a:t>월 </a:t>
            </a:r>
            <a:r>
              <a:rPr lang="en-US" altLang="ko-KR" sz="1400" b="1" dirty="0"/>
              <a:t>21</a:t>
            </a:r>
            <a:r>
              <a:rPr lang="ko-KR" altLang="en-US" sz="1400" b="1" dirty="0"/>
              <a:t>일자 구로다 </a:t>
            </a:r>
            <a:r>
              <a:rPr lang="ko-KR" altLang="en-US" sz="1400" b="1" dirty="0" err="1"/>
              <a:t>가츠히로</a:t>
            </a:r>
            <a:r>
              <a:rPr lang="ko-KR" altLang="en-US" sz="1400" b="1" dirty="0"/>
              <a:t> </a:t>
            </a:r>
            <a:r>
              <a:rPr lang="ko-KR" altLang="en-US" sz="1400" b="1" dirty="0" err="1" smtClean="0"/>
              <a:t>서울지국장</a:t>
            </a:r>
            <a:r>
              <a:rPr lang="en-US" altLang="ko-KR" sz="1400" b="1" dirty="0" smtClean="0"/>
              <a:t>]</a:t>
            </a:r>
          </a:p>
          <a:p>
            <a:pPr>
              <a:lnSpc>
                <a:spcPct val="150000"/>
              </a:lnSpc>
            </a:pPr>
            <a:r>
              <a:rPr lang="ko-KR" altLang="en-US" sz="1200" dirty="0" smtClean="0"/>
              <a:t>“</a:t>
            </a:r>
            <a:r>
              <a:rPr lang="ko-KR" altLang="en-US" sz="1200" dirty="0" err="1"/>
              <a:t>교학사판</a:t>
            </a:r>
            <a:r>
              <a:rPr lang="ko-KR" altLang="en-US" sz="1200" dirty="0"/>
              <a:t> 새 교과서는 일본 지배 하에서도 한국인은 자기 계발에 힘 써왔으며 한국 사회는 발전했다는 </a:t>
            </a:r>
            <a:endParaRPr lang="en-US" altLang="ko-KR" sz="1200" dirty="0" smtClean="0"/>
          </a:p>
          <a:p>
            <a:pPr>
              <a:lnSpc>
                <a:spcPct val="150000"/>
              </a:lnSpc>
            </a:pPr>
            <a:r>
              <a:rPr lang="ko-KR" altLang="en-US" sz="1200" dirty="0" smtClean="0"/>
              <a:t>다양한 </a:t>
            </a:r>
            <a:r>
              <a:rPr lang="ko-KR" altLang="en-US" sz="1200" dirty="0"/>
              <a:t>측면을 설명하는 등 </a:t>
            </a:r>
            <a:r>
              <a:rPr lang="ko-KR" altLang="en-US" sz="1200" b="1" u="sng" dirty="0"/>
              <a:t>좌파를 비롯한 </a:t>
            </a:r>
            <a:r>
              <a:rPr lang="en-US" altLang="ko-KR" sz="1200" b="1" u="sng" dirty="0"/>
              <a:t>(</a:t>
            </a:r>
            <a:r>
              <a:rPr lang="ko-KR" altLang="en-US" sz="1200" b="1" u="sng" dirty="0"/>
              <a:t>한국의</a:t>
            </a:r>
            <a:r>
              <a:rPr lang="en-US" altLang="ko-KR" sz="1200" b="1" u="sng" dirty="0"/>
              <a:t>) </a:t>
            </a:r>
            <a:r>
              <a:rPr lang="ko-KR" altLang="en-US" sz="1200" b="1" u="sng" dirty="0"/>
              <a:t>공식 사관이 가장 싫어하는 이른바 </a:t>
            </a:r>
            <a:r>
              <a:rPr lang="en-US" altLang="ko-KR" sz="1200" b="1" u="sng" dirty="0"/>
              <a:t>'</a:t>
            </a:r>
            <a:r>
              <a:rPr lang="ko-KR" altLang="en-US" sz="1200" b="1" u="sng" dirty="0"/>
              <a:t>식민지 근대화론</a:t>
            </a:r>
            <a:r>
              <a:rPr lang="en-US" altLang="ko-KR" sz="1200" b="1" u="sng" dirty="0"/>
              <a:t>'</a:t>
            </a:r>
            <a:r>
              <a:rPr lang="ko-KR" altLang="en-US" sz="1200" b="1" u="sng" dirty="0"/>
              <a:t>을 도입하고 </a:t>
            </a:r>
            <a:r>
              <a:rPr lang="ko-KR" altLang="en-US" sz="1200" b="1" u="sng" dirty="0" smtClean="0"/>
              <a:t>있다</a:t>
            </a:r>
            <a:r>
              <a:rPr lang="en-US" altLang="ko-KR" sz="1200" b="1" u="sng" dirty="0" smtClean="0"/>
              <a:t>.</a:t>
            </a:r>
            <a:r>
              <a:rPr lang="ko-KR" altLang="en-US" sz="1200" dirty="0" smtClean="0"/>
              <a:t>”</a:t>
            </a:r>
            <a:endParaRPr lang="en-US" altLang="ko-KR" sz="1200" dirty="0" smtClean="0"/>
          </a:p>
          <a:p>
            <a:pPr>
              <a:lnSpc>
                <a:spcPct val="150000"/>
              </a:lnSpc>
            </a:pPr>
            <a:endParaRPr lang="en-US" altLang="ko-KR" sz="800" dirty="0" smtClean="0"/>
          </a:p>
          <a:p>
            <a:pPr>
              <a:lnSpc>
                <a:spcPct val="150000"/>
              </a:lnSpc>
            </a:pPr>
            <a:r>
              <a:rPr lang="en-US" altLang="ko-KR" sz="1400" b="1" dirty="0" smtClean="0"/>
              <a:t>[</a:t>
            </a:r>
            <a:r>
              <a:rPr lang="ko-KR" altLang="en-US" sz="1400" b="1" dirty="0" err="1" smtClean="0"/>
              <a:t>요미우리신문</a:t>
            </a:r>
            <a:r>
              <a:rPr lang="ko-KR" altLang="en-US" sz="1400" b="1" dirty="0" smtClean="0"/>
              <a:t> </a:t>
            </a:r>
            <a:r>
              <a:rPr lang="en-US" altLang="ko-KR" sz="1400" b="1" dirty="0"/>
              <a:t>10</a:t>
            </a:r>
            <a:r>
              <a:rPr lang="ko-KR" altLang="en-US" sz="1400" b="1" dirty="0"/>
              <a:t>월 </a:t>
            </a:r>
            <a:r>
              <a:rPr lang="en-US" altLang="ko-KR" sz="1400" b="1" dirty="0"/>
              <a:t>6</a:t>
            </a:r>
            <a:r>
              <a:rPr lang="ko-KR" altLang="en-US" sz="1400" b="1" dirty="0"/>
              <a:t>일자 국제면 </a:t>
            </a:r>
            <a:r>
              <a:rPr lang="ko-KR" altLang="en-US" sz="1400" b="1" dirty="0" smtClean="0"/>
              <a:t>톱뉴스</a:t>
            </a:r>
            <a:r>
              <a:rPr lang="en-US" altLang="ko-KR" sz="1400" b="1" dirty="0" smtClean="0"/>
              <a:t>]</a:t>
            </a:r>
          </a:p>
          <a:p>
            <a:pPr>
              <a:lnSpc>
                <a:spcPct val="150000"/>
              </a:lnSpc>
            </a:pPr>
            <a:r>
              <a:rPr lang="ko-KR" altLang="en-US" sz="1200" dirty="0" smtClean="0"/>
              <a:t>“</a:t>
            </a:r>
            <a:r>
              <a:rPr lang="ko-KR" altLang="en-US" sz="1200" dirty="0"/>
              <a:t>역사문제 등으로 일본과 관계가 냉각된 한국에서 </a:t>
            </a:r>
            <a:r>
              <a:rPr lang="ko-KR" altLang="en-US" sz="1200" b="1" u="sng" dirty="0"/>
              <a:t>일본통치시대를 일부 평가하는 교과서가 올해 처음으로 검정을 통과</a:t>
            </a:r>
            <a:r>
              <a:rPr lang="ko-KR" altLang="en-US" sz="1200" dirty="0"/>
              <a:t>했다” </a:t>
            </a:r>
            <a:r>
              <a:rPr lang="en-US" altLang="ko-KR" sz="1200" dirty="0" smtClean="0"/>
              <a:t>,</a:t>
            </a:r>
            <a:r>
              <a:rPr lang="ko-KR" altLang="en-US" sz="1200" dirty="0" smtClean="0"/>
              <a:t> </a:t>
            </a:r>
            <a:endParaRPr lang="en-US" altLang="ko-KR" sz="1200" dirty="0" smtClean="0"/>
          </a:p>
          <a:p>
            <a:pPr>
              <a:lnSpc>
                <a:spcPct val="150000"/>
              </a:lnSpc>
            </a:pPr>
            <a:r>
              <a:rPr lang="en-US" altLang="ko-KR" sz="1200" dirty="0" smtClean="0"/>
              <a:t>"</a:t>
            </a:r>
            <a:r>
              <a:rPr lang="ko-KR" altLang="en-US" sz="1200" b="1" u="sng" dirty="0"/>
              <a:t>일제시대와 해방 이후의 정권을 경제 발전의 관점에서 재평가한 것</a:t>
            </a:r>
            <a:r>
              <a:rPr lang="ko-KR" altLang="en-US" sz="1200" dirty="0"/>
              <a:t>이 이 교과서의 </a:t>
            </a:r>
            <a:r>
              <a:rPr lang="ko-KR" altLang="en-US" sz="1200" dirty="0" smtClean="0"/>
              <a:t>특징</a:t>
            </a:r>
            <a:r>
              <a:rPr lang="en-US" altLang="ko-KR" sz="1200" dirty="0" smtClean="0"/>
              <a:t>.</a:t>
            </a:r>
            <a:r>
              <a:rPr lang="ko-KR" altLang="en-US" sz="1200" dirty="0" smtClean="0"/>
              <a:t>“</a:t>
            </a:r>
            <a:endParaRPr lang="ko-KR" altLang="en-US" sz="1200" dirty="0"/>
          </a:p>
        </p:txBody>
      </p:sp>
      <p:sp>
        <p:nvSpPr>
          <p:cNvPr id="7" name="위로 굽은 화살표 6"/>
          <p:cNvSpPr/>
          <p:nvPr/>
        </p:nvSpPr>
        <p:spPr>
          <a:xfrm rot="10800000">
            <a:off x="2154173" y="3501008"/>
            <a:ext cx="761313" cy="619227"/>
          </a:xfrm>
          <a:prstGeom prst="bentUp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768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dpi="0" rotWithShape="1">
          <a:blip xmlns:r="http://schemas.openxmlformats.org/officeDocument/2006/relationships" r:embed="rId1">
            <a:alphaModFix amt="21000"/>
          </a:blip>
          <a:srcRect/>
          <a:stretch>
            <a:fillRect/>
          </a:stretch>
        </a:blip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  <a:ln w="15875">
          <a:solidFill>
            <a:schemeClr val="accent1">
              <a:alpha val="98000"/>
            </a:schemeClr>
          </a:solidFill>
        </a:ln>
      </a:spPr>
      <a:bodyPr wrap="square" rtlCol="0">
        <a:spAutoFit/>
      </a:bodyPr>
      <a:lstStyle>
        <a:defPPr fontAlgn="base">
          <a:lnSpc>
            <a:spcPct val="150000"/>
          </a:lnSpc>
          <a:defRPr dirty="0"/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1142</TotalTime>
  <Words>1417</Words>
  <Application>Microsoft Office PowerPoint</Application>
  <PresentationFormat>화면 슬라이드 쇼(4:3)</PresentationFormat>
  <Paragraphs>248</Paragraphs>
  <Slides>43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43</vt:i4>
      </vt:variant>
    </vt:vector>
  </HeadingPairs>
  <TitlesOfParts>
    <vt:vector size="44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assembly</cp:lastModifiedBy>
  <cp:revision>105</cp:revision>
  <cp:lastPrinted>2013-10-11T13:01:30Z</cp:lastPrinted>
  <dcterms:created xsi:type="dcterms:W3CDTF">2013-10-11T02:09:19Z</dcterms:created>
  <dcterms:modified xsi:type="dcterms:W3CDTF">2013-10-14T05:49:01Z</dcterms:modified>
</cp:coreProperties>
</file>