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7" r:id="rId3"/>
    <p:sldId id="260" r:id="rId4"/>
    <p:sldId id="289" r:id="rId5"/>
    <p:sldId id="275" r:id="rId6"/>
    <p:sldId id="282" r:id="rId7"/>
    <p:sldId id="280" r:id="rId8"/>
    <p:sldId id="272" r:id="rId9"/>
    <p:sldId id="281" r:id="rId10"/>
    <p:sldId id="273" r:id="rId11"/>
    <p:sldId id="274" r:id="rId12"/>
    <p:sldId id="285" r:id="rId13"/>
    <p:sldId id="284" r:id="rId14"/>
    <p:sldId id="288" r:id="rId15"/>
    <p:sldId id="290" r:id="rId16"/>
    <p:sldId id="276" r:id="rId17"/>
    <p:sldId id="287" r:id="rId18"/>
    <p:sldId id="283" r:id="rId19"/>
  </p:sldIdLst>
  <p:sldSz cx="9144000" cy="6858000" type="screen4x3"/>
  <p:notesSz cx="6789738" cy="99298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보통 스타일 4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102"/>
      </p:cViewPr>
      <p:guideLst>
        <p:guide orient="horz" pos="3702"/>
        <p:guide orient="horz" pos="1162"/>
        <p:guide orient="horz" pos="754"/>
        <p:guide orient="horz" pos="981"/>
        <p:guide orient="horz" pos="1071"/>
        <p:guide orient="horz" pos="3805"/>
        <p:guide orient="horz" pos="4020"/>
        <p:guide pos="2971"/>
        <p:guide pos="3424"/>
        <p:guide pos="5602"/>
        <p:guide pos="158"/>
        <p:guide pos="1837"/>
        <p:guide pos="3878"/>
        <p:guide pos="2653"/>
        <p:guide pos="31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F12BD-9363-4323-8A40-8F41CEFE07A2}" type="datetimeFigureOut">
              <a:rPr lang="ko-KR" altLang="en-US" smtClean="0"/>
              <a:t>2013-10-24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8974" y="4716661"/>
            <a:ext cx="543179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26BE0-E16D-4581-8051-43D3345FE70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1336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4E1D-A0BF-4868-B9C3-FF16944F387B}" type="datetimeFigureOut">
              <a:rPr lang="ko-KR" altLang="en-US" smtClean="0"/>
              <a:t>2013-10-24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AF46-078A-4C27-9459-E9A98E3782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7473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4E1D-A0BF-4868-B9C3-FF16944F387B}" type="datetimeFigureOut">
              <a:rPr lang="ko-KR" altLang="en-US" smtClean="0"/>
              <a:t>2013-10-24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AF46-078A-4C27-9459-E9A98E3782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5395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4E1D-A0BF-4868-B9C3-FF16944F387B}" type="datetimeFigureOut">
              <a:rPr lang="ko-KR" altLang="en-US" smtClean="0"/>
              <a:t>2013-10-24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AF46-078A-4C27-9459-E9A98E3782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265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4E1D-A0BF-4868-B9C3-FF16944F387B}" type="datetimeFigureOut">
              <a:rPr lang="ko-KR" altLang="en-US" smtClean="0"/>
              <a:t>2013-10-24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AF46-078A-4C27-9459-E9A98E3782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8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4E1D-A0BF-4868-B9C3-FF16944F387B}" type="datetimeFigureOut">
              <a:rPr lang="ko-KR" altLang="en-US" smtClean="0"/>
              <a:t>2013-10-24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AF46-078A-4C27-9459-E9A98E3782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46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4E1D-A0BF-4868-B9C3-FF16944F387B}" type="datetimeFigureOut">
              <a:rPr lang="ko-KR" altLang="en-US" smtClean="0"/>
              <a:t>2013-10-24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AF46-078A-4C27-9459-E9A98E3782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70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4E1D-A0BF-4868-B9C3-FF16944F387B}" type="datetimeFigureOut">
              <a:rPr lang="ko-KR" altLang="en-US" smtClean="0"/>
              <a:t>2013-10-24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AF46-078A-4C27-9459-E9A98E3782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949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4E1D-A0BF-4868-B9C3-FF16944F387B}" type="datetimeFigureOut">
              <a:rPr lang="ko-KR" altLang="en-US" smtClean="0"/>
              <a:t>2013-10-24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AF46-078A-4C27-9459-E9A98E3782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851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4E1D-A0BF-4868-B9C3-FF16944F387B}" type="datetimeFigureOut">
              <a:rPr lang="ko-KR" altLang="en-US" smtClean="0"/>
              <a:t>2013-10-24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AF46-078A-4C27-9459-E9A98E3782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019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4E1D-A0BF-4868-B9C3-FF16944F387B}" type="datetimeFigureOut">
              <a:rPr lang="ko-KR" altLang="en-US" smtClean="0"/>
              <a:t>2013-10-24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AF46-078A-4C27-9459-E9A98E3782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907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4E1D-A0BF-4868-B9C3-FF16944F387B}" type="datetimeFigureOut">
              <a:rPr lang="ko-KR" altLang="en-US" smtClean="0"/>
              <a:t>2013-10-24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AF46-078A-4C27-9459-E9A98E3782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334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E4E1D-A0BF-4868-B9C3-FF16944F387B}" type="datetimeFigureOut">
              <a:rPr lang="ko-KR" altLang="en-US" smtClean="0"/>
              <a:t>2013-10-24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3AF46-078A-4C27-9459-E9A98E3782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978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5" y="1196752"/>
            <a:ext cx="7992889" cy="6553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b="1" dirty="0"/>
              <a:t>여전히 </a:t>
            </a:r>
            <a:r>
              <a:rPr lang="en-US" altLang="ko-KR" sz="2800" b="1" dirty="0"/>
              <a:t>'</a:t>
            </a:r>
            <a:r>
              <a:rPr lang="ko-KR" altLang="en-US" sz="2800" b="1" dirty="0"/>
              <a:t>뻥</a:t>
            </a:r>
            <a:r>
              <a:rPr lang="en-US" altLang="ko-KR" sz="2800" b="1" dirty="0"/>
              <a:t>' </a:t>
            </a:r>
            <a:r>
              <a:rPr lang="ko-KR" altLang="en-US" sz="2800" b="1" dirty="0"/>
              <a:t>뚫린 부산대 </a:t>
            </a:r>
            <a:r>
              <a:rPr lang="ko-KR" altLang="en-US" sz="2800" b="1" dirty="0" smtClean="0"/>
              <a:t>기숙사 </a:t>
            </a:r>
            <a:endParaRPr lang="ko-KR" altLang="en-US" sz="2800" b="1" dirty="0" smtClean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911" y="4301227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2013. 10. 25</a:t>
            </a:r>
            <a:endParaRPr lang="ko-KR" alt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03848" y="4905063"/>
            <a:ext cx="295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/>
              <a:t>국회의원 김희정</a:t>
            </a:r>
            <a:endParaRPr lang="ko-KR" alt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121473"/>
            <a:ext cx="1872208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/>
              <a:t>’13 </a:t>
            </a:r>
            <a:r>
              <a:rPr lang="ko-KR" altLang="en-US" sz="1100" dirty="0" smtClean="0"/>
              <a:t>국정감사</a:t>
            </a:r>
            <a:endParaRPr lang="en-US" altLang="ko-KR" sz="1100" dirty="0" smtClean="0"/>
          </a:p>
          <a:p>
            <a:pPr algn="ctr"/>
            <a:r>
              <a:rPr lang="ko-KR" altLang="en-US" sz="1100" dirty="0" smtClean="0"/>
              <a:t>교육문화체육관광위원회</a:t>
            </a:r>
            <a:endParaRPr lang="en-US" altLang="ko-KR" sz="1100" dirty="0" smtClean="0"/>
          </a:p>
        </p:txBody>
      </p:sp>
    </p:spTree>
    <p:extLst>
      <p:ext uri="{BB962C8B-B14F-4D97-AF65-F5344CB8AC3E}">
        <p14:creationId xmlns:p14="http://schemas.microsoft.com/office/powerpoint/2010/main" val="67983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276721136" descr="EMB0000104413d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" b="24"/>
          <a:stretch>
            <a:fillRect/>
          </a:stretch>
        </p:blipFill>
        <p:spPr bwMode="auto">
          <a:xfrm>
            <a:off x="250824" y="1700213"/>
            <a:ext cx="4465639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250907" y="5951995"/>
            <a:ext cx="8642268" cy="646331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＞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경비 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인력을 감원하면서 </a:t>
            </a:r>
            <a:r>
              <a:rPr lang="ko-KR" altLang="en-US" dirty="0" err="1">
                <a:latin typeface="HY견명조" pitchFamily="18" charset="-127"/>
                <a:ea typeface="HY견명조" pitchFamily="18" charset="-127"/>
              </a:rPr>
              <a:t>후문쪽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 경비원이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없어지고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후문을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폐쇄하였으나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   울타리는 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밟고 올라오기 쉬운 구조라 누구나 넘어올 수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있음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0" y="0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32" name="직사각형 31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직사각형 33"/>
          <p:cNvSpPr/>
          <p:nvPr/>
        </p:nvSpPr>
        <p:spPr>
          <a:xfrm>
            <a:off x="2916237" y="1166324"/>
            <a:ext cx="3240087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ko-KR" altLang="en-US" b="1" dirty="0" smtClean="0">
                <a:solidFill>
                  <a:schemeClr val="bg1"/>
                </a:solidFill>
              </a:rPr>
              <a:t>후문 전경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cxnSp>
        <p:nvCxnSpPr>
          <p:cNvPr id="14" name="직선 화살표 연결선 13"/>
          <p:cNvCxnSpPr/>
          <p:nvPr/>
        </p:nvCxnSpPr>
        <p:spPr>
          <a:xfrm>
            <a:off x="3958315" y="314096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3" descr="C:\Users\assembly\AppData\Local\Temp\_AZTMP17_\1382592397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00213"/>
            <a:ext cx="3960812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4440" y="205891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경비 인원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조명</a:t>
            </a:r>
            <a:r>
              <a:rPr lang="en-US" altLang="ko-KR" sz="2400" b="1" dirty="0" smtClean="0"/>
              <a:t>, CCTV</a:t>
            </a:r>
            <a:r>
              <a:rPr lang="ko-KR" altLang="en-US" sz="2400" b="1" dirty="0" smtClean="0"/>
              <a:t>없는 후문의 전경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75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276494176" descr="EMB0000104413d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" b="32"/>
          <a:stretch>
            <a:fillRect/>
          </a:stretch>
        </p:blipFill>
        <p:spPr bwMode="auto">
          <a:xfrm>
            <a:off x="4932363" y="1700212"/>
            <a:ext cx="3960812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251520" y="6058584"/>
            <a:ext cx="8641655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＞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자유관이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있는 후문이 폐쇄되면서 인적이 드물어지고 그 쪽 </a:t>
            </a:r>
            <a:r>
              <a:rPr lang="ko-KR" altLang="en-US" dirty="0" err="1">
                <a:latin typeface="HY견명조" pitchFamily="18" charset="-127"/>
                <a:ea typeface="HY견명조" pitchFamily="18" charset="-127"/>
              </a:rPr>
              <a:t>통학로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 전체가 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en-US" altLang="ko-KR" dirty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  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어두워지면 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우범화 됨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0" y="0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18" name="직사각형 17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직사각형 19"/>
          <p:cNvSpPr/>
          <p:nvPr/>
        </p:nvSpPr>
        <p:spPr>
          <a:xfrm>
            <a:off x="2916237" y="1196975"/>
            <a:ext cx="3240087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ko-KR" altLang="en-US" b="1" dirty="0" err="1" smtClean="0">
                <a:solidFill>
                  <a:schemeClr val="bg1"/>
                </a:solidFill>
              </a:rPr>
              <a:t>자유관</a:t>
            </a:r>
            <a:r>
              <a:rPr lang="ko-KR" altLang="en-US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err="1" smtClean="0">
                <a:solidFill>
                  <a:schemeClr val="bg1"/>
                </a:solidFill>
              </a:rPr>
              <a:t>관리동</a:t>
            </a:r>
            <a:r>
              <a:rPr lang="ko-KR" altLang="en-US" b="1" dirty="0" smtClean="0">
                <a:solidFill>
                  <a:schemeClr val="bg1"/>
                </a:solidFill>
              </a:rPr>
              <a:t> 뒷골목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1" name="Picture 4" descr="C:\Users\assembly\AppData\Local\Temp\_AZTMP18_\13825923931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3" y="1700212"/>
            <a:ext cx="4479490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79712" y="202725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err="1" smtClean="0"/>
              <a:t>자유관</a:t>
            </a:r>
            <a:r>
              <a:rPr lang="ko-KR" altLang="en-US" sz="2800" b="1" dirty="0" smtClean="0"/>
              <a:t> </a:t>
            </a:r>
            <a:r>
              <a:rPr lang="ko-KR" altLang="en-US" sz="2800" b="1" dirty="0" err="1" smtClean="0"/>
              <a:t>관리동</a:t>
            </a:r>
            <a:r>
              <a:rPr lang="ko-KR" altLang="en-US" sz="2800" b="1" dirty="0" smtClean="0"/>
              <a:t> 뒷골목 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6296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85" y="1124744"/>
            <a:ext cx="6172200" cy="51435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17" name="직사각형 16"/>
          <p:cNvSpPr/>
          <p:nvPr/>
        </p:nvSpPr>
        <p:spPr>
          <a:xfrm>
            <a:off x="0" y="32656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19" name="직사각형 18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타원 5"/>
          <p:cNvSpPr/>
          <p:nvPr/>
        </p:nvSpPr>
        <p:spPr>
          <a:xfrm>
            <a:off x="5868144" y="3468554"/>
            <a:ext cx="86409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 설명선 6"/>
          <p:cNvSpPr/>
          <p:nvPr/>
        </p:nvSpPr>
        <p:spPr>
          <a:xfrm>
            <a:off x="6554756" y="2475128"/>
            <a:ext cx="1401620" cy="489370"/>
          </a:xfrm>
          <a:prstGeom prst="wedgeRectCallout">
            <a:avLst>
              <a:gd name="adj1" fmla="val -54616"/>
              <a:gd name="adj2" fmla="val 13402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741215" y="2523037"/>
            <a:ext cx="102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 smtClean="0"/>
              <a:t>자유관</a:t>
            </a:r>
            <a:endParaRPr lang="ko-KR" altLang="en-US" sz="2000" b="1" dirty="0"/>
          </a:p>
        </p:txBody>
      </p:sp>
      <p:sp>
        <p:nvSpPr>
          <p:cNvPr id="25" name="타원 24"/>
          <p:cNvSpPr/>
          <p:nvPr/>
        </p:nvSpPr>
        <p:spPr>
          <a:xfrm>
            <a:off x="4167537" y="5697760"/>
            <a:ext cx="749695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사각형 설명선 27"/>
          <p:cNvSpPr/>
          <p:nvPr/>
        </p:nvSpPr>
        <p:spPr>
          <a:xfrm>
            <a:off x="4926968" y="6417840"/>
            <a:ext cx="913995" cy="323528"/>
          </a:xfrm>
          <a:prstGeom prst="wedgeRectCallout">
            <a:avLst>
              <a:gd name="adj1" fmla="val -66599"/>
              <a:gd name="adj2" fmla="val -11384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076056" y="64178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정문</a:t>
            </a:r>
            <a:endParaRPr lang="ko-KR" altLang="en-US" b="1" dirty="0"/>
          </a:p>
        </p:txBody>
      </p:sp>
      <p:sp>
        <p:nvSpPr>
          <p:cNvPr id="14" name="타원 13"/>
          <p:cNvSpPr/>
          <p:nvPr/>
        </p:nvSpPr>
        <p:spPr>
          <a:xfrm>
            <a:off x="6732645" y="3284984"/>
            <a:ext cx="575659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 설명선 14"/>
          <p:cNvSpPr/>
          <p:nvPr/>
        </p:nvSpPr>
        <p:spPr>
          <a:xfrm>
            <a:off x="7343142" y="4184118"/>
            <a:ext cx="1477330" cy="829057"/>
          </a:xfrm>
          <a:prstGeom prst="wedgeRectCallout">
            <a:avLst>
              <a:gd name="adj1" fmla="val -55879"/>
              <a:gd name="adj2" fmla="val -942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ㅇㄹ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43142" y="4244703"/>
            <a:ext cx="149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/>
              <a:t>외국인교수 생활관</a:t>
            </a:r>
            <a:endParaRPr lang="ko-KR" altLang="en-US" sz="2000" b="1" dirty="0"/>
          </a:p>
        </p:txBody>
      </p:sp>
      <p:sp>
        <p:nvSpPr>
          <p:cNvPr id="21" name="타원 20"/>
          <p:cNvSpPr/>
          <p:nvPr/>
        </p:nvSpPr>
        <p:spPr>
          <a:xfrm>
            <a:off x="6106885" y="4113650"/>
            <a:ext cx="575659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 설명선 21"/>
          <p:cNvSpPr/>
          <p:nvPr/>
        </p:nvSpPr>
        <p:spPr>
          <a:xfrm>
            <a:off x="6585106" y="5204148"/>
            <a:ext cx="977762" cy="532185"/>
          </a:xfrm>
          <a:prstGeom prst="wedgeRectCallout">
            <a:avLst>
              <a:gd name="adj1" fmla="val -54487"/>
              <a:gd name="adj2" fmla="val -136375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후문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4074" y="171947"/>
            <a:ext cx="6142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smtClean="0"/>
              <a:t>최첨단 남녀공용기숙사 </a:t>
            </a:r>
            <a:r>
              <a:rPr lang="en-US" altLang="ko-KR" sz="3200" b="1" dirty="0" smtClean="0"/>
              <a:t>‘</a:t>
            </a:r>
            <a:r>
              <a:rPr lang="ko-KR" altLang="en-US" sz="3200" b="1" dirty="0" err="1" smtClean="0"/>
              <a:t>웅비관</a:t>
            </a:r>
            <a:r>
              <a:rPr lang="en-US" altLang="ko-KR" sz="3200" b="1" dirty="0" smtClean="0"/>
              <a:t>’</a:t>
            </a:r>
            <a:endParaRPr lang="ko-KR" altLang="en-US" sz="3200" b="1" dirty="0"/>
          </a:p>
        </p:txBody>
      </p:sp>
      <p:sp>
        <p:nvSpPr>
          <p:cNvPr id="23" name="타원 22"/>
          <p:cNvSpPr/>
          <p:nvPr/>
        </p:nvSpPr>
        <p:spPr>
          <a:xfrm>
            <a:off x="4284070" y="1104865"/>
            <a:ext cx="791986" cy="811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사각형 설명선 25"/>
          <p:cNvSpPr/>
          <p:nvPr/>
        </p:nvSpPr>
        <p:spPr>
          <a:xfrm>
            <a:off x="2123728" y="1138596"/>
            <a:ext cx="1401620" cy="489370"/>
          </a:xfrm>
          <a:prstGeom prst="wedgeRectCallout">
            <a:avLst>
              <a:gd name="adj1" fmla="val 106484"/>
              <a:gd name="adj2" fmla="val 42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5803" y="1138596"/>
            <a:ext cx="1277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</a:rPr>
              <a:t>웅비관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네이트온 받은 파일\부산대학교\13825932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784072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cuments\네이트온 받은 파일\부산대학교\13825932036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70891"/>
            <a:ext cx="5351308" cy="401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0" y="32656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23" name="직사각형 22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77634" y="171947"/>
            <a:ext cx="5958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err="1" smtClean="0"/>
              <a:t>웅비관으로</a:t>
            </a:r>
            <a:r>
              <a:rPr lang="ko-KR" altLang="en-US" sz="3200" b="1" dirty="0" smtClean="0"/>
              <a:t> 통하는 </a:t>
            </a:r>
            <a:r>
              <a:rPr lang="en-US" altLang="ko-KR" sz="3200" b="1" dirty="0" smtClean="0"/>
              <a:t>‘</a:t>
            </a:r>
            <a:r>
              <a:rPr lang="ko-KR" altLang="en-US" sz="3200" b="1" dirty="0" smtClean="0"/>
              <a:t>등산로</a:t>
            </a:r>
            <a:r>
              <a:rPr lang="en-US" altLang="ko-KR" sz="3200" b="1" dirty="0" smtClean="0"/>
              <a:t>’</a:t>
            </a:r>
            <a:endParaRPr lang="ko-KR" altLang="en-US" sz="3200" b="1" dirty="0"/>
          </a:p>
        </p:txBody>
      </p:sp>
      <p:sp>
        <p:nvSpPr>
          <p:cNvPr id="25" name="직사각형 24"/>
          <p:cNvSpPr/>
          <p:nvPr/>
        </p:nvSpPr>
        <p:spPr>
          <a:xfrm>
            <a:off x="250907" y="5951995"/>
            <a:ext cx="5185189" cy="36933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＞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통행통제가 되어 </a:t>
            </a:r>
            <a:r>
              <a:rPr lang="ko-KR" altLang="en-US" smtClean="0">
                <a:latin typeface="HY견명조" pitchFamily="18" charset="-127"/>
                <a:ea typeface="HY견명조" pitchFamily="18" charset="-127"/>
              </a:rPr>
              <a:t>있지 않아 출입제한이 없음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03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0" y="32656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23" name="직사각형 22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77634" y="171947"/>
            <a:ext cx="5004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err="1" smtClean="0"/>
              <a:t>웅비관으로</a:t>
            </a:r>
            <a:r>
              <a:rPr lang="ko-KR" altLang="en-US" sz="3200" b="1" dirty="0" smtClean="0"/>
              <a:t> 통하는 </a:t>
            </a:r>
            <a:r>
              <a:rPr lang="en-US" altLang="ko-KR" sz="3200" b="1" dirty="0" smtClean="0"/>
              <a:t>‘</a:t>
            </a:r>
            <a:r>
              <a:rPr lang="ko-KR" altLang="en-US" sz="3200" b="1" dirty="0" smtClean="0"/>
              <a:t>도로</a:t>
            </a:r>
            <a:r>
              <a:rPr lang="en-US" altLang="ko-KR" sz="3200" b="1" dirty="0" smtClean="0"/>
              <a:t>’</a:t>
            </a:r>
            <a:endParaRPr lang="ko-KR" altLang="en-US" sz="3200" b="1" dirty="0"/>
          </a:p>
        </p:txBody>
      </p:sp>
      <p:sp>
        <p:nvSpPr>
          <p:cNvPr id="25" name="직사각형 24"/>
          <p:cNvSpPr/>
          <p:nvPr/>
        </p:nvSpPr>
        <p:spPr>
          <a:xfrm>
            <a:off x="250907" y="5951995"/>
            <a:ext cx="5185189" cy="36933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＞ </a:t>
            </a:r>
            <a:r>
              <a:rPr lang="ko-KR" altLang="en-US" dirty="0" err="1">
                <a:latin typeface="HY견명조" pitchFamily="18" charset="-127"/>
                <a:ea typeface="HY견명조" pitchFamily="18" charset="-127"/>
              </a:rPr>
              <a:t>웅비관으로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 향하는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길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‘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보안등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’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고장  </a:t>
            </a:r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26" name="_x276494176" descr="EMB0000104413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" b="32"/>
          <a:stretch>
            <a:fillRect/>
          </a:stretch>
        </p:blipFill>
        <p:spPr bwMode="auto">
          <a:xfrm>
            <a:off x="2321375" y="1160647"/>
            <a:ext cx="414839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40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85" y="1124744"/>
            <a:ext cx="6172200" cy="51435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17" name="직사각형 16"/>
          <p:cNvSpPr/>
          <p:nvPr/>
        </p:nvSpPr>
        <p:spPr>
          <a:xfrm>
            <a:off x="0" y="32656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19" name="직사각형 18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타원 5"/>
          <p:cNvSpPr/>
          <p:nvPr/>
        </p:nvSpPr>
        <p:spPr>
          <a:xfrm>
            <a:off x="5868144" y="3468554"/>
            <a:ext cx="86409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 설명선 6"/>
          <p:cNvSpPr/>
          <p:nvPr/>
        </p:nvSpPr>
        <p:spPr>
          <a:xfrm>
            <a:off x="6554756" y="2475128"/>
            <a:ext cx="1401620" cy="489370"/>
          </a:xfrm>
          <a:prstGeom prst="wedgeRectCallout">
            <a:avLst>
              <a:gd name="adj1" fmla="val -54616"/>
              <a:gd name="adj2" fmla="val 13402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741215" y="2523037"/>
            <a:ext cx="102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 smtClean="0"/>
              <a:t>자유관</a:t>
            </a:r>
            <a:endParaRPr lang="ko-KR" altLang="en-US" sz="2000" b="1" dirty="0"/>
          </a:p>
        </p:txBody>
      </p:sp>
      <p:sp>
        <p:nvSpPr>
          <p:cNvPr id="25" name="타원 24"/>
          <p:cNvSpPr/>
          <p:nvPr/>
        </p:nvSpPr>
        <p:spPr>
          <a:xfrm>
            <a:off x="4167537" y="5697760"/>
            <a:ext cx="749695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사각형 설명선 27"/>
          <p:cNvSpPr/>
          <p:nvPr/>
        </p:nvSpPr>
        <p:spPr>
          <a:xfrm>
            <a:off x="4926968" y="6417840"/>
            <a:ext cx="913995" cy="323528"/>
          </a:xfrm>
          <a:prstGeom prst="wedgeRectCallout">
            <a:avLst>
              <a:gd name="adj1" fmla="val -66599"/>
              <a:gd name="adj2" fmla="val -11384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076056" y="64178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정문</a:t>
            </a:r>
            <a:endParaRPr lang="ko-KR" altLang="en-US" b="1" dirty="0"/>
          </a:p>
        </p:txBody>
      </p:sp>
      <p:sp>
        <p:nvSpPr>
          <p:cNvPr id="14" name="타원 13"/>
          <p:cNvSpPr/>
          <p:nvPr/>
        </p:nvSpPr>
        <p:spPr>
          <a:xfrm>
            <a:off x="6732645" y="3284984"/>
            <a:ext cx="575659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 설명선 14"/>
          <p:cNvSpPr/>
          <p:nvPr/>
        </p:nvSpPr>
        <p:spPr>
          <a:xfrm>
            <a:off x="7343142" y="4184118"/>
            <a:ext cx="1477330" cy="829057"/>
          </a:xfrm>
          <a:prstGeom prst="wedgeRectCallout">
            <a:avLst>
              <a:gd name="adj1" fmla="val -55879"/>
              <a:gd name="adj2" fmla="val -942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ㅇㄹ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43142" y="4244703"/>
            <a:ext cx="149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/>
              <a:t>외국인교수 생활관</a:t>
            </a:r>
            <a:endParaRPr lang="ko-KR" altLang="en-US" sz="2000" b="1" dirty="0"/>
          </a:p>
        </p:txBody>
      </p:sp>
      <p:sp>
        <p:nvSpPr>
          <p:cNvPr id="21" name="타원 20"/>
          <p:cNvSpPr/>
          <p:nvPr/>
        </p:nvSpPr>
        <p:spPr>
          <a:xfrm>
            <a:off x="6106885" y="4113650"/>
            <a:ext cx="575659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 설명선 21"/>
          <p:cNvSpPr/>
          <p:nvPr/>
        </p:nvSpPr>
        <p:spPr>
          <a:xfrm>
            <a:off x="6585106" y="5204148"/>
            <a:ext cx="977762" cy="532185"/>
          </a:xfrm>
          <a:prstGeom prst="wedgeRectCallout">
            <a:avLst>
              <a:gd name="adj1" fmla="val -54487"/>
              <a:gd name="adj2" fmla="val -136375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후문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7624" y="171947"/>
            <a:ext cx="5367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남자 기숙사 진리관 </a:t>
            </a:r>
            <a:r>
              <a:rPr lang="en-US" altLang="ko-KR" sz="3200" b="1" dirty="0" smtClean="0"/>
              <a:t>‘</a:t>
            </a:r>
            <a:r>
              <a:rPr lang="ko-KR" altLang="en-US" sz="3200" b="1" dirty="0" smtClean="0"/>
              <a:t>다동</a:t>
            </a:r>
            <a:r>
              <a:rPr lang="en-US" altLang="ko-KR" sz="3200" b="1" dirty="0" smtClean="0"/>
              <a:t>’</a:t>
            </a:r>
            <a:endParaRPr lang="ko-KR" altLang="en-US" sz="3200" b="1" dirty="0"/>
          </a:p>
        </p:txBody>
      </p:sp>
      <p:sp>
        <p:nvSpPr>
          <p:cNvPr id="23" name="타원 22"/>
          <p:cNvSpPr/>
          <p:nvPr/>
        </p:nvSpPr>
        <p:spPr>
          <a:xfrm>
            <a:off x="4284070" y="1104865"/>
            <a:ext cx="791986" cy="811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사각형 설명선 25"/>
          <p:cNvSpPr/>
          <p:nvPr/>
        </p:nvSpPr>
        <p:spPr>
          <a:xfrm>
            <a:off x="2123728" y="1138596"/>
            <a:ext cx="1401620" cy="489370"/>
          </a:xfrm>
          <a:prstGeom prst="wedgeRectCallout">
            <a:avLst>
              <a:gd name="adj1" fmla="val 106484"/>
              <a:gd name="adj2" fmla="val 42506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5803" y="1138596"/>
            <a:ext cx="1277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/>
              <a:t>웅비관</a:t>
            </a:r>
            <a:endParaRPr lang="ko-KR" altLang="en-US" sz="2400" b="1" dirty="0"/>
          </a:p>
        </p:txBody>
      </p:sp>
      <p:sp>
        <p:nvSpPr>
          <p:cNvPr id="27" name="타원 26"/>
          <p:cNvSpPr/>
          <p:nvPr/>
        </p:nvSpPr>
        <p:spPr>
          <a:xfrm>
            <a:off x="4928591" y="1066710"/>
            <a:ext cx="603633" cy="5335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사각형 설명선 28"/>
          <p:cNvSpPr/>
          <p:nvPr/>
        </p:nvSpPr>
        <p:spPr>
          <a:xfrm>
            <a:off x="5941522" y="1222135"/>
            <a:ext cx="1401620" cy="489370"/>
          </a:xfrm>
          <a:prstGeom prst="wedgeRectCallout">
            <a:avLst>
              <a:gd name="adj1" fmla="val -82575"/>
              <a:gd name="adj2" fmla="val 5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27981" y="1270044"/>
            <a:ext cx="102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</a:rPr>
              <a:t>진리관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0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251521" y="6165304"/>
            <a:ext cx="5688632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＞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오래전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누군가 의해 파손된 울타리 방치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등산로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0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21" name="직사각형 20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직사각형 22"/>
          <p:cNvSpPr/>
          <p:nvPr/>
        </p:nvSpPr>
        <p:spPr>
          <a:xfrm>
            <a:off x="3896519" y="1196752"/>
            <a:ext cx="1655762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b="1" smtClean="0">
                <a:solidFill>
                  <a:schemeClr val="bg1"/>
                </a:solidFill>
              </a:rPr>
              <a:t>학교 사유지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4" name="Picture 6" descr="C:\Users\assembly\AppData\Local\Temp\_AZTMP27_\1382593211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2" y="1700212"/>
            <a:ext cx="4464498" cy="434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ocuments\네이트온 받은 파일\부산대학교\13825932084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43" y="2839077"/>
            <a:ext cx="4268480" cy="320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277634" y="171947"/>
            <a:ext cx="5958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진리관 다동 뒤쪽 </a:t>
            </a:r>
            <a:r>
              <a:rPr lang="en-US" altLang="ko-KR" sz="3200" b="1" dirty="0" smtClean="0"/>
              <a:t>‘</a:t>
            </a:r>
            <a:r>
              <a:rPr lang="ko-KR" altLang="en-US" sz="3200" b="1" dirty="0" smtClean="0"/>
              <a:t>학교사유지</a:t>
            </a:r>
            <a:r>
              <a:rPr lang="en-US" altLang="ko-KR" sz="3200" b="1" dirty="0" smtClean="0"/>
              <a:t>’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368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85" y="1124744"/>
            <a:ext cx="6172200" cy="51435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17" name="직사각형 16"/>
          <p:cNvSpPr/>
          <p:nvPr/>
        </p:nvSpPr>
        <p:spPr>
          <a:xfrm>
            <a:off x="0" y="32656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19" name="직사각형 18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타원 5"/>
          <p:cNvSpPr/>
          <p:nvPr/>
        </p:nvSpPr>
        <p:spPr>
          <a:xfrm>
            <a:off x="5868144" y="3468554"/>
            <a:ext cx="86409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 설명선 6"/>
          <p:cNvSpPr/>
          <p:nvPr/>
        </p:nvSpPr>
        <p:spPr>
          <a:xfrm>
            <a:off x="6554756" y="2475128"/>
            <a:ext cx="1401620" cy="489370"/>
          </a:xfrm>
          <a:prstGeom prst="wedgeRectCallout">
            <a:avLst>
              <a:gd name="adj1" fmla="val -54616"/>
              <a:gd name="adj2" fmla="val 13402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741215" y="2523037"/>
            <a:ext cx="102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 smtClean="0"/>
              <a:t>자유관</a:t>
            </a:r>
            <a:endParaRPr lang="ko-KR" altLang="en-US" sz="2000" b="1" dirty="0"/>
          </a:p>
        </p:txBody>
      </p:sp>
      <p:sp>
        <p:nvSpPr>
          <p:cNvPr id="25" name="타원 24"/>
          <p:cNvSpPr/>
          <p:nvPr/>
        </p:nvSpPr>
        <p:spPr>
          <a:xfrm>
            <a:off x="4167537" y="5697760"/>
            <a:ext cx="749695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사각형 설명선 27"/>
          <p:cNvSpPr/>
          <p:nvPr/>
        </p:nvSpPr>
        <p:spPr>
          <a:xfrm>
            <a:off x="4926968" y="6417840"/>
            <a:ext cx="913995" cy="323528"/>
          </a:xfrm>
          <a:prstGeom prst="wedgeRectCallout">
            <a:avLst>
              <a:gd name="adj1" fmla="val -66599"/>
              <a:gd name="adj2" fmla="val -11384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076056" y="64178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정문</a:t>
            </a:r>
            <a:endParaRPr lang="ko-KR" altLang="en-US" b="1" dirty="0"/>
          </a:p>
        </p:txBody>
      </p:sp>
      <p:sp>
        <p:nvSpPr>
          <p:cNvPr id="14" name="타원 13"/>
          <p:cNvSpPr/>
          <p:nvPr/>
        </p:nvSpPr>
        <p:spPr>
          <a:xfrm>
            <a:off x="6732645" y="3284984"/>
            <a:ext cx="575659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 설명선 14"/>
          <p:cNvSpPr/>
          <p:nvPr/>
        </p:nvSpPr>
        <p:spPr>
          <a:xfrm>
            <a:off x="7343142" y="4184118"/>
            <a:ext cx="1477330" cy="829057"/>
          </a:xfrm>
          <a:prstGeom prst="wedgeRectCallout">
            <a:avLst>
              <a:gd name="adj1" fmla="val -55879"/>
              <a:gd name="adj2" fmla="val -942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ㅇㄹ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43142" y="4244703"/>
            <a:ext cx="149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/>
              <a:t>외국인교수 생활관</a:t>
            </a:r>
            <a:endParaRPr lang="ko-KR" altLang="en-US" sz="2000" b="1" dirty="0"/>
          </a:p>
        </p:txBody>
      </p:sp>
      <p:sp>
        <p:nvSpPr>
          <p:cNvPr id="21" name="타원 20"/>
          <p:cNvSpPr/>
          <p:nvPr/>
        </p:nvSpPr>
        <p:spPr>
          <a:xfrm>
            <a:off x="6106885" y="4113650"/>
            <a:ext cx="575659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 설명선 21"/>
          <p:cNvSpPr/>
          <p:nvPr/>
        </p:nvSpPr>
        <p:spPr>
          <a:xfrm>
            <a:off x="6585106" y="5204148"/>
            <a:ext cx="977762" cy="532185"/>
          </a:xfrm>
          <a:prstGeom prst="wedgeRectCallout">
            <a:avLst>
              <a:gd name="adj1" fmla="val -54487"/>
              <a:gd name="adj2" fmla="val -136375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후문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8252" y="171947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상학관 옆 </a:t>
            </a:r>
            <a:r>
              <a:rPr lang="en-US" altLang="ko-KR" sz="3200" b="1" dirty="0" smtClean="0"/>
              <a:t>‘</a:t>
            </a:r>
            <a:r>
              <a:rPr lang="ko-KR" altLang="en-US" sz="3200" b="1" dirty="0" smtClean="0"/>
              <a:t>개구멍</a:t>
            </a:r>
            <a:r>
              <a:rPr lang="en-US" altLang="ko-KR" sz="3200" b="1" dirty="0" smtClean="0"/>
              <a:t>’</a:t>
            </a:r>
            <a:endParaRPr lang="ko-KR" altLang="en-US" sz="3200" b="1" dirty="0"/>
          </a:p>
        </p:txBody>
      </p:sp>
      <p:sp>
        <p:nvSpPr>
          <p:cNvPr id="23" name="타원 22"/>
          <p:cNvSpPr/>
          <p:nvPr/>
        </p:nvSpPr>
        <p:spPr>
          <a:xfrm>
            <a:off x="4284070" y="1104865"/>
            <a:ext cx="791986" cy="811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사각형 설명선 25"/>
          <p:cNvSpPr/>
          <p:nvPr/>
        </p:nvSpPr>
        <p:spPr>
          <a:xfrm>
            <a:off x="2123728" y="1138596"/>
            <a:ext cx="1401620" cy="489370"/>
          </a:xfrm>
          <a:prstGeom prst="wedgeRectCallout">
            <a:avLst>
              <a:gd name="adj1" fmla="val 106484"/>
              <a:gd name="adj2" fmla="val 42506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5803" y="1138596"/>
            <a:ext cx="1277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/>
              <a:t>웅비관</a:t>
            </a:r>
            <a:endParaRPr lang="ko-KR" altLang="en-US" sz="2400" b="1" dirty="0"/>
          </a:p>
        </p:txBody>
      </p:sp>
      <p:sp>
        <p:nvSpPr>
          <p:cNvPr id="27" name="타원 26"/>
          <p:cNvSpPr/>
          <p:nvPr/>
        </p:nvSpPr>
        <p:spPr>
          <a:xfrm>
            <a:off x="4928591" y="1066710"/>
            <a:ext cx="603633" cy="5335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사각형 설명선 28"/>
          <p:cNvSpPr/>
          <p:nvPr/>
        </p:nvSpPr>
        <p:spPr>
          <a:xfrm>
            <a:off x="5941522" y="1222135"/>
            <a:ext cx="1401620" cy="489370"/>
          </a:xfrm>
          <a:prstGeom prst="wedgeRectCallout">
            <a:avLst>
              <a:gd name="adj1" fmla="val -82575"/>
              <a:gd name="adj2" fmla="val 56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27981" y="1270044"/>
            <a:ext cx="102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진리관</a:t>
            </a:r>
            <a:endParaRPr lang="ko-KR" altLang="en-US" sz="2000" b="1" dirty="0"/>
          </a:p>
        </p:txBody>
      </p:sp>
      <p:sp>
        <p:nvSpPr>
          <p:cNvPr id="31" name="타원 30"/>
          <p:cNvSpPr/>
          <p:nvPr/>
        </p:nvSpPr>
        <p:spPr>
          <a:xfrm>
            <a:off x="5423114" y="2189541"/>
            <a:ext cx="683771" cy="591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사각형 설명선 31"/>
          <p:cNvSpPr/>
          <p:nvPr/>
        </p:nvSpPr>
        <p:spPr>
          <a:xfrm>
            <a:off x="6238909" y="2014869"/>
            <a:ext cx="887270" cy="349343"/>
          </a:xfrm>
          <a:prstGeom prst="wedgeRectCallout">
            <a:avLst>
              <a:gd name="adj1" fmla="val -75214"/>
              <a:gd name="adj2" fmla="val 5397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bg1"/>
                </a:solidFill>
              </a:rPr>
              <a:t>개구멍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0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250907" y="5951995"/>
            <a:ext cx="5473221" cy="36933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＞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상대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‘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개구멍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’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으로 불리는 상학관 옆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출입로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0" y="0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32" name="직사각형 31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직선 화살표 연결선 13"/>
          <p:cNvCxnSpPr/>
          <p:nvPr/>
        </p:nvCxnSpPr>
        <p:spPr>
          <a:xfrm>
            <a:off x="3958315" y="314096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05987" y="206509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/>
              <a:t>별도의 보안 시설 없는 상대 </a:t>
            </a:r>
            <a:r>
              <a:rPr lang="en-US" altLang="ko-KR" sz="2800" b="1" dirty="0" smtClean="0"/>
              <a:t>‘</a:t>
            </a:r>
            <a:r>
              <a:rPr lang="ko-KR" altLang="en-US" sz="2800" b="1" dirty="0" smtClean="0"/>
              <a:t>개구멍</a:t>
            </a:r>
            <a:r>
              <a:rPr lang="en-US" altLang="ko-KR" sz="2800" b="1" dirty="0" smtClean="0"/>
              <a:t>’</a:t>
            </a:r>
            <a:endParaRPr lang="ko-KR" altLang="en-US" sz="2800" b="1" dirty="0"/>
          </a:p>
        </p:txBody>
      </p:sp>
      <p:pic>
        <p:nvPicPr>
          <p:cNvPr id="2051" name="Picture 3" descr="C:\Users\user\Documents\네이트온 받은 파일\부산대학교\13825924183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92" y="113787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1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85" y="1124744"/>
            <a:ext cx="6172200" cy="51435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17" name="직사각형 16"/>
          <p:cNvSpPr/>
          <p:nvPr/>
        </p:nvSpPr>
        <p:spPr>
          <a:xfrm>
            <a:off x="0" y="0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19" name="직사각형 18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타원 5"/>
          <p:cNvSpPr/>
          <p:nvPr/>
        </p:nvSpPr>
        <p:spPr>
          <a:xfrm>
            <a:off x="5868144" y="3468554"/>
            <a:ext cx="86409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 설명선 6"/>
          <p:cNvSpPr/>
          <p:nvPr/>
        </p:nvSpPr>
        <p:spPr>
          <a:xfrm>
            <a:off x="6554756" y="2475128"/>
            <a:ext cx="1401620" cy="489370"/>
          </a:xfrm>
          <a:prstGeom prst="wedgeRectCallout">
            <a:avLst>
              <a:gd name="adj1" fmla="val -54616"/>
              <a:gd name="adj2" fmla="val 13402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1215" y="2523037"/>
            <a:ext cx="102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 smtClean="0">
                <a:solidFill>
                  <a:schemeClr val="bg1"/>
                </a:solidFill>
              </a:rPr>
              <a:t>자유관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8252" y="171947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여학생 기숙사 </a:t>
            </a:r>
            <a:r>
              <a:rPr lang="en-US" altLang="ko-KR" sz="3200" b="1" dirty="0" smtClean="0"/>
              <a:t>‘</a:t>
            </a:r>
            <a:r>
              <a:rPr lang="ko-KR" altLang="en-US" sz="3200" b="1" dirty="0" err="1" smtClean="0"/>
              <a:t>자유관</a:t>
            </a:r>
            <a:r>
              <a:rPr lang="en-US" altLang="ko-KR" sz="3200" b="1" dirty="0" smtClean="0"/>
              <a:t>’</a:t>
            </a:r>
            <a:endParaRPr lang="ko-KR" altLang="en-US" sz="3200" b="1" dirty="0"/>
          </a:p>
        </p:txBody>
      </p:sp>
      <p:sp>
        <p:nvSpPr>
          <p:cNvPr id="25" name="타원 24"/>
          <p:cNvSpPr/>
          <p:nvPr/>
        </p:nvSpPr>
        <p:spPr>
          <a:xfrm>
            <a:off x="4167537" y="5697760"/>
            <a:ext cx="749695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사각형 설명선 27"/>
          <p:cNvSpPr/>
          <p:nvPr/>
        </p:nvSpPr>
        <p:spPr>
          <a:xfrm>
            <a:off x="4926968" y="6417840"/>
            <a:ext cx="913995" cy="323528"/>
          </a:xfrm>
          <a:prstGeom prst="wedgeRectCallout">
            <a:avLst>
              <a:gd name="adj1" fmla="val -66599"/>
              <a:gd name="adj2" fmla="val -11384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076056" y="64178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정문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609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0" y="0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14" name="직사각형 13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7" name="_x276723456" descr="EMB0000104413d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" b="32"/>
          <a:stretch>
            <a:fillRect/>
          </a:stretch>
        </p:blipFill>
        <p:spPr bwMode="auto">
          <a:xfrm>
            <a:off x="611560" y="1700213"/>
            <a:ext cx="3960439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사각형 설명선 26"/>
          <p:cNvSpPr/>
          <p:nvPr/>
        </p:nvSpPr>
        <p:spPr>
          <a:xfrm rot="16200000">
            <a:off x="5647291" y="1623921"/>
            <a:ext cx="2304254" cy="2746064"/>
          </a:xfrm>
          <a:prstGeom prst="wedgeRectCallout">
            <a:avLst>
              <a:gd name="adj1" fmla="val 1846"/>
              <a:gd name="adj2" fmla="val -12108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385" y="1700213"/>
            <a:ext cx="3466789" cy="295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5436096" y="4815443"/>
            <a:ext cx="3457078" cy="1061829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＞감시각도 </a:t>
            </a:r>
            <a:r>
              <a:rPr lang="en-US" altLang="ko-KR" dirty="0">
                <a:latin typeface="HY견명조" pitchFamily="18" charset="-127"/>
                <a:ea typeface="HY견명조" pitchFamily="18" charset="-127"/>
              </a:rPr>
              <a:t>60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˚만 촬영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＞감시카메라 뒤편으로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/>
            </a:r>
            <a:br>
              <a:rPr lang="en-US" altLang="ko-KR" dirty="0" smtClean="0">
                <a:latin typeface="HY견명조" pitchFamily="18" charset="-127"/>
                <a:ea typeface="HY견명조" pitchFamily="18" charset="-127"/>
              </a:rPr>
            </a:b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 는 무방비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>
            <a:off x="3059832" y="3573016"/>
            <a:ext cx="5040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916239" y="1187460"/>
            <a:ext cx="3239938" cy="36933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solidFill>
                  <a:schemeClr val="bg1"/>
                </a:solidFill>
              </a:rPr>
              <a:t>자유관에</a:t>
            </a:r>
            <a:r>
              <a:rPr lang="ko-KR" altLang="en-US" b="1" dirty="0" smtClean="0">
                <a:solidFill>
                  <a:schemeClr val="bg1"/>
                </a:solidFill>
              </a:rPr>
              <a:t> 설치 된 감시카메라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cxnSp>
        <p:nvCxnSpPr>
          <p:cNvPr id="29" name="직선 연결선 28"/>
          <p:cNvCxnSpPr/>
          <p:nvPr/>
        </p:nvCxnSpPr>
        <p:spPr>
          <a:xfrm>
            <a:off x="7092280" y="3212976"/>
            <a:ext cx="57606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9552" y="272534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‘</a:t>
            </a:r>
            <a:r>
              <a:rPr lang="ko-KR" altLang="en-US" sz="2400" b="1" dirty="0" err="1" smtClean="0"/>
              <a:t>자유관</a:t>
            </a:r>
            <a:r>
              <a:rPr lang="en-US" altLang="ko-KR" sz="2400" b="1" dirty="0" smtClean="0"/>
              <a:t>’ </a:t>
            </a:r>
            <a:r>
              <a:rPr lang="ko-KR" altLang="en-US" sz="2400" b="1" dirty="0" err="1" smtClean="0"/>
              <a:t>목디스크</a:t>
            </a:r>
            <a:r>
              <a:rPr lang="ko-KR" altLang="en-US" sz="2400" b="1" dirty="0" smtClean="0"/>
              <a:t> 걸린 외벽 </a:t>
            </a:r>
            <a:r>
              <a:rPr lang="en-US" altLang="ko-KR" sz="2400" b="1" dirty="0" smtClean="0"/>
              <a:t>‘</a:t>
            </a:r>
            <a:r>
              <a:rPr lang="ko-KR" altLang="en-US" sz="2400" b="1" dirty="0" smtClean="0"/>
              <a:t>감시카메라</a:t>
            </a:r>
            <a:r>
              <a:rPr lang="en-US" altLang="ko-KR" sz="2400" b="1" dirty="0" smtClean="0"/>
              <a:t>’</a:t>
            </a:r>
            <a:r>
              <a:rPr lang="ko-KR" altLang="en-US" sz="2400" b="1" dirty="0" smtClean="0"/>
              <a:t> </a:t>
            </a:r>
            <a:r>
              <a:rPr lang="en-US" altLang="ko-KR" sz="2400" b="1" dirty="0" smtClean="0"/>
              <a:t>1</a:t>
            </a:r>
            <a:r>
              <a:rPr lang="ko-KR" altLang="en-US" sz="2400" b="1" dirty="0" smtClean="0"/>
              <a:t>대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3893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0" y="0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14" name="직사각형 13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3" name="직선 연결선 22"/>
          <p:cNvCxnSpPr/>
          <p:nvPr/>
        </p:nvCxnSpPr>
        <p:spPr>
          <a:xfrm>
            <a:off x="3059832" y="3573016"/>
            <a:ext cx="5040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54638" y="1187460"/>
            <a:ext cx="4697199" cy="36933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여학생 기숙사 </a:t>
            </a:r>
            <a:r>
              <a:rPr lang="en-US" altLang="ko-KR" b="1" dirty="0">
                <a:solidFill>
                  <a:schemeClr val="bg1"/>
                </a:solidFill>
              </a:rPr>
              <a:t>VS </a:t>
            </a:r>
            <a:r>
              <a:rPr lang="ko-KR" altLang="en-US" b="1" dirty="0" err="1">
                <a:solidFill>
                  <a:schemeClr val="bg1"/>
                </a:solidFill>
              </a:rPr>
              <a:t>사회대</a:t>
            </a:r>
            <a:r>
              <a:rPr lang="ko-KR" altLang="en-US" b="1" dirty="0">
                <a:solidFill>
                  <a:schemeClr val="bg1"/>
                </a:solidFill>
              </a:rPr>
              <a:t> 교직원 주차장 </a:t>
            </a:r>
          </a:p>
        </p:txBody>
      </p:sp>
      <p:cxnSp>
        <p:nvCxnSpPr>
          <p:cNvPr id="29" name="직선 연결선 28"/>
          <p:cNvCxnSpPr/>
          <p:nvPr/>
        </p:nvCxnSpPr>
        <p:spPr>
          <a:xfrm>
            <a:off x="7092280" y="3212976"/>
            <a:ext cx="57606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3528" y="171947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smtClean="0"/>
              <a:t>감시카메라 성능 차이</a:t>
            </a:r>
            <a:endParaRPr lang="ko-KR" altLang="en-US" sz="3200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1" y="1916832"/>
            <a:ext cx="4291506" cy="35541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38" y="1916833"/>
            <a:ext cx="4475415" cy="3554176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374254" y="5589240"/>
            <a:ext cx="3837706" cy="92333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＞야외 설치된 기숙사 감시카메라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 &gt; </a:t>
            </a:r>
            <a:r>
              <a:rPr lang="ko-KR" altLang="en-US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적외선 기능 </a:t>
            </a:r>
            <a:r>
              <a:rPr lang="en-US" altLang="ko-KR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X</a:t>
            </a:r>
            <a:endParaRPr lang="ko-KR" altLang="en-US" dirty="0">
              <a:solidFill>
                <a:srgbClr val="FF0000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1763688" y="3108514"/>
            <a:ext cx="86409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6233337" y="3065106"/>
            <a:ext cx="1129328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396817" y="5589240"/>
            <a:ext cx="4747183" cy="92333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＞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사회대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교직원 주차장 감시카메라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 &gt; </a:t>
            </a:r>
            <a:r>
              <a:rPr lang="ko-KR" altLang="en-US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적외선 기능 </a:t>
            </a:r>
            <a:r>
              <a:rPr lang="en-US" altLang="ko-KR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O, </a:t>
            </a:r>
            <a:r>
              <a:rPr lang="ko-KR" altLang="en-US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해상도 높은 최신카메라</a:t>
            </a:r>
            <a:endParaRPr lang="ko-KR" altLang="en-US" dirty="0">
              <a:solidFill>
                <a:srgbClr val="FF0000"/>
              </a:solidFill>
              <a:latin typeface="HY견명조" pitchFamily="18" charset="-127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602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276494176" descr="EMB0000104413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" b="24"/>
          <a:stretch>
            <a:fillRect/>
          </a:stretch>
        </p:blipFill>
        <p:spPr bwMode="auto">
          <a:xfrm>
            <a:off x="4679986" y="1700808"/>
            <a:ext cx="421319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50130" y="5890046"/>
            <a:ext cx="8642350" cy="92333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＞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층에 감지센서가 있고 </a:t>
            </a:r>
            <a:r>
              <a:rPr lang="en-US" altLang="ko-KR" dirty="0">
                <a:latin typeface="HY견명조" pitchFamily="18" charset="-127"/>
                <a:ea typeface="HY견명조" pitchFamily="18" charset="-127"/>
              </a:rPr>
              <a:t>2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층쯤에 감시카메라가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보이 나 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보일러실 내려가는 입구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  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en-US" altLang="ko-KR" dirty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  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위 지붕위쪽을 쓰레기통을 밟고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2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층으로 올라가 비상계단을 이용할 수 있음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. 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＞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키가 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큰 사람의 경우 외부에서 </a:t>
            </a:r>
            <a:r>
              <a:rPr lang="ko-KR" altLang="en-US">
                <a:latin typeface="HY견명조" pitchFamily="18" charset="-127"/>
                <a:ea typeface="HY견명조" pitchFamily="18" charset="-127"/>
              </a:rPr>
              <a:t>침입이 </a:t>
            </a:r>
            <a:r>
              <a:rPr lang="ko-KR" altLang="en-US" smtClean="0">
                <a:latin typeface="HY견명조" pitchFamily="18" charset="-127"/>
                <a:ea typeface="HY견명조" pitchFamily="18" charset="-127"/>
              </a:rPr>
              <a:t>가능함</a:t>
            </a:r>
            <a:r>
              <a:rPr lang="en-US" altLang="ko-KR" smtClean="0">
                <a:latin typeface="HY견명조" pitchFamily="18" charset="-127"/>
                <a:ea typeface="HY견명조" pitchFamily="18" charset="-127"/>
              </a:rPr>
              <a:t>.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0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19" name="직사각형 18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2916239" y="1196975"/>
            <a:ext cx="3240086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자유관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en-US" altLang="ko-KR" b="1" dirty="0">
                <a:solidFill>
                  <a:schemeClr val="bg1"/>
                </a:solidFill>
              </a:rPr>
              <a:t>B</a:t>
            </a:r>
            <a:r>
              <a:rPr lang="ko-KR" altLang="en-US" b="1" dirty="0">
                <a:solidFill>
                  <a:schemeClr val="bg1"/>
                </a:solidFill>
              </a:rPr>
              <a:t>동 </a:t>
            </a:r>
            <a:r>
              <a:rPr lang="ko-KR" altLang="en-US" b="1" dirty="0" err="1" smtClean="0">
                <a:solidFill>
                  <a:schemeClr val="bg1"/>
                </a:solidFill>
              </a:rPr>
              <a:t>뒷편</a:t>
            </a:r>
            <a:r>
              <a:rPr lang="ko-KR" altLang="en-US" b="1" dirty="0" smtClean="0">
                <a:solidFill>
                  <a:schemeClr val="bg1"/>
                </a:solidFill>
              </a:rPr>
              <a:t> 쓰레기장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2" name="Picture 5" descr="C:\Users\assembly\AppData\Local\Temp\_AZTMP24_\13825931913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8"/>
            <a:ext cx="432117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99592" y="251927"/>
            <a:ext cx="612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2</a:t>
            </a:r>
            <a:r>
              <a:rPr lang="ko-KR" altLang="en-US" sz="2400" b="1" dirty="0" smtClean="0"/>
              <a:t>층 </a:t>
            </a:r>
            <a:r>
              <a:rPr lang="en-US" altLang="ko-KR" sz="2400" b="1" dirty="0" smtClean="0"/>
              <a:t>‘</a:t>
            </a:r>
            <a:r>
              <a:rPr lang="ko-KR" altLang="en-US" sz="2400" b="1" dirty="0" smtClean="0"/>
              <a:t>발판</a:t>
            </a:r>
            <a:r>
              <a:rPr lang="en-US" altLang="ko-KR" sz="2400" b="1" dirty="0" smtClean="0"/>
              <a:t>’</a:t>
            </a:r>
            <a:r>
              <a:rPr lang="ko-KR" altLang="en-US" sz="2400" b="1" dirty="0" smtClean="0"/>
              <a:t> 역할을 하는</a:t>
            </a:r>
            <a:r>
              <a:rPr lang="en-US" altLang="ko-KR" sz="2400" b="1" dirty="0" smtClean="0"/>
              <a:t>’</a:t>
            </a:r>
            <a:r>
              <a:rPr lang="ko-KR" altLang="en-US" sz="2400" b="1" dirty="0" smtClean="0"/>
              <a:t> 기숙사 쓰레기장</a:t>
            </a:r>
            <a:r>
              <a:rPr lang="en-US" altLang="ko-KR" sz="2400" b="1" dirty="0" smtClean="0"/>
              <a:t>’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9604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0" y="0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19" name="직사각형 18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2699792" y="1124744"/>
            <a:ext cx="3240086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</a:rPr>
              <a:t>보일러실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user\Documents\네이트온 받은 파일\부산대학교\1382592400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5640288" cy="42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6828" y="223935"/>
            <a:ext cx="6795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문이 잠겨져 있지 않은 여학생 기숙사 </a:t>
            </a:r>
            <a:r>
              <a:rPr lang="en-US" altLang="ko-KR" sz="2400" b="1" dirty="0" smtClean="0"/>
              <a:t>‘</a:t>
            </a:r>
            <a:r>
              <a:rPr lang="ko-KR" altLang="en-US" sz="2400" b="1" dirty="0" smtClean="0"/>
              <a:t>보일러실</a:t>
            </a:r>
            <a:r>
              <a:rPr lang="en-US" altLang="ko-KR" sz="2400" b="1" dirty="0" smtClean="0"/>
              <a:t>’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3556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85" y="1124744"/>
            <a:ext cx="6172200" cy="51435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17" name="직사각형 16"/>
          <p:cNvSpPr/>
          <p:nvPr/>
        </p:nvSpPr>
        <p:spPr>
          <a:xfrm>
            <a:off x="0" y="0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19" name="직사각형 18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타원 5"/>
          <p:cNvSpPr/>
          <p:nvPr/>
        </p:nvSpPr>
        <p:spPr>
          <a:xfrm>
            <a:off x="5868144" y="3468554"/>
            <a:ext cx="86409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 설명선 6"/>
          <p:cNvSpPr/>
          <p:nvPr/>
        </p:nvSpPr>
        <p:spPr>
          <a:xfrm>
            <a:off x="6554756" y="2475128"/>
            <a:ext cx="1401620" cy="489370"/>
          </a:xfrm>
          <a:prstGeom prst="wedgeRectCallout">
            <a:avLst>
              <a:gd name="adj1" fmla="val -54616"/>
              <a:gd name="adj2" fmla="val 13402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741215" y="2523037"/>
            <a:ext cx="102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 smtClean="0"/>
              <a:t>자유관</a:t>
            </a:r>
            <a:endParaRPr lang="ko-KR" alt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18252" y="171947"/>
            <a:ext cx="384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외국인 교수 생활관</a:t>
            </a:r>
            <a:endParaRPr lang="ko-KR" altLang="en-US" sz="3200" b="1" dirty="0"/>
          </a:p>
        </p:txBody>
      </p:sp>
      <p:sp>
        <p:nvSpPr>
          <p:cNvPr id="25" name="타원 24"/>
          <p:cNvSpPr/>
          <p:nvPr/>
        </p:nvSpPr>
        <p:spPr>
          <a:xfrm>
            <a:off x="4167537" y="5697760"/>
            <a:ext cx="749695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사각형 설명선 27"/>
          <p:cNvSpPr/>
          <p:nvPr/>
        </p:nvSpPr>
        <p:spPr>
          <a:xfrm>
            <a:off x="4926968" y="6417840"/>
            <a:ext cx="913995" cy="323528"/>
          </a:xfrm>
          <a:prstGeom prst="wedgeRectCallout">
            <a:avLst>
              <a:gd name="adj1" fmla="val -66599"/>
              <a:gd name="adj2" fmla="val -11384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076056" y="64178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정문</a:t>
            </a:r>
            <a:endParaRPr lang="ko-KR" altLang="en-US" dirty="0"/>
          </a:p>
        </p:txBody>
      </p:sp>
      <p:sp>
        <p:nvSpPr>
          <p:cNvPr id="14" name="타원 13"/>
          <p:cNvSpPr/>
          <p:nvPr/>
        </p:nvSpPr>
        <p:spPr>
          <a:xfrm>
            <a:off x="6732645" y="3284984"/>
            <a:ext cx="575659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 설명선 14"/>
          <p:cNvSpPr/>
          <p:nvPr/>
        </p:nvSpPr>
        <p:spPr>
          <a:xfrm>
            <a:off x="7343142" y="4184118"/>
            <a:ext cx="1477330" cy="829057"/>
          </a:xfrm>
          <a:prstGeom prst="wedgeRectCallout">
            <a:avLst>
              <a:gd name="adj1" fmla="val -55879"/>
              <a:gd name="adj2" fmla="val -9429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7088" y="4244703"/>
            <a:ext cx="149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chemeClr val="bg1"/>
                </a:solidFill>
              </a:rPr>
              <a:t>외국인교수 생활관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3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276720976" descr="EMB0000104413d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" b="32"/>
          <a:stretch>
            <a:fillRect/>
          </a:stretch>
        </p:blipFill>
        <p:spPr bwMode="auto">
          <a:xfrm>
            <a:off x="4932362" y="1700213"/>
            <a:ext cx="3960813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9" name="그룹 18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20" name="직사각형 19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직사각형 22"/>
          <p:cNvSpPr/>
          <p:nvPr/>
        </p:nvSpPr>
        <p:spPr>
          <a:xfrm>
            <a:off x="0" y="0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51520" y="6021288"/>
            <a:ext cx="4472880" cy="369332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＞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현재 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폐가로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방치되어 우범지대화 </a:t>
            </a:r>
            <a:r>
              <a:rPr lang="ko-KR" altLang="en-US" dirty="0">
                <a:latin typeface="HY견명조" pitchFamily="18" charset="-127"/>
                <a:ea typeface="HY견명조" pitchFamily="18" charset="-127"/>
              </a:rPr>
              <a:t>됨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2627784" y="1199186"/>
            <a:ext cx="3672408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fontAlgn="base"/>
            <a:r>
              <a:rPr lang="ko-KR" altLang="en-US" b="1" dirty="0" smtClean="0">
                <a:solidFill>
                  <a:schemeClr val="bg1"/>
                </a:solidFill>
              </a:rPr>
              <a:t>기숙사 뒤쪽 외국인 </a:t>
            </a:r>
            <a:r>
              <a:rPr lang="ko-KR" altLang="en-US" b="1" dirty="0">
                <a:solidFill>
                  <a:schemeClr val="bg1"/>
                </a:solidFill>
              </a:rPr>
              <a:t>교수 </a:t>
            </a:r>
            <a:r>
              <a:rPr lang="ko-KR" altLang="en-US" b="1" dirty="0" smtClean="0">
                <a:solidFill>
                  <a:schemeClr val="bg1"/>
                </a:solidFill>
              </a:rPr>
              <a:t>생활관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5" name="Picture 2" descr="C:\Users\assembly\AppData\Local\Temp\_AZTMP16_\13825923784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213"/>
            <a:ext cx="4472880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6144" y="228600"/>
            <a:ext cx="651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폐가로 방치된 우범지대 </a:t>
            </a:r>
            <a:r>
              <a:rPr lang="en-US" altLang="ko-KR" sz="2400" b="1" dirty="0" smtClean="0"/>
              <a:t>‘</a:t>
            </a:r>
            <a:r>
              <a:rPr lang="ko-KR" altLang="en-US" sz="2400" b="1" dirty="0" smtClean="0"/>
              <a:t>외국인 교수 생활관</a:t>
            </a:r>
            <a:r>
              <a:rPr lang="en-US" altLang="ko-KR" sz="2400" b="1" dirty="0" smtClean="0"/>
              <a:t>’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5112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85" y="1124744"/>
            <a:ext cx="6172200" cy="51435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17" name="직사각형 16"/>
          <p:cNvSpPr/>
          <p:nvPr/>
        </p:nvSpPr>
        <p:spPr>
          <a:xfrm>
            <a:off x="0" y="0"/>
            <a:ext cx="7429520" cy="92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7429520" y="-9552"/>
            <a:ext cx="1714480" cy="938222"/>
            <a:chOff x="7429520" y="-9552"/>
            <a:chExt cx="1714480" cy="938222"/>
          </a:xfrm>
        </p:grpSpPr>
        <p:sp>
          <p:nvSpPr>
            <p:cNvPr id="19" name="직사각형 18"/>
            <p:cNvSpPr/>
            <p:nvPr/>
          </p:nvSpPr>
          <p:spPr>
            <a:xfrm>
              <a:off x="7429520" y="0"/>
              <a:ext cx="1714480" cy="92867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62868" y="-9552"/>
              <a:ext cx="1428728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</a:rPr>
                <a:t>국회의원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endParaRPr lang="en-US" altLang="ko-KR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800" b="1" dirty="0" smtClean="0">
                  <a:solidFill>
                    <a:schemeClr val="bg1"/>
                  </a:solidFill>
                </a:rPr>
                <a:t>김희정</a:t>
              </a:r>
              <a:endParaRPr lang="ko-KR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타원 5"/>
          <p:cNvSpPr/>
          <p:nvPr/>
        </p:nvSpPr>
        <p:spPr>
          <a:xfrm>
            <a:off x="5868144" y="3468554"/>
            <a:ext cx="86409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 설명선 6"/>
          <p:cNvSpPr/>
          <p:nvPr/>
        </p:nvSpPr>
        <p:spPr>
          <a:xfrm>
            <a:off x="6554756" y="2475128"/>
            <a:ext cx="1401620" cy="489370"/>
          </a:xfrm>
          <a:prstGeom prst="wedgeRectCallout">
            <a:avLst>
              <a:gd name="adj1" fmla="val -54616"/>
              <a:gd name="adj2" fmla="val 13402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741215" y="2523037"/>
            <a:ext cx="102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 smtClean="0"/>
              <a:t>자유관</a:t>
            </a:r>
            <a:endParaRPr lang="ko-KR" altLang="en-US" sz="2000" b="1" dirty="0"/>
          </a:p>
        </p:txBody>
      </p:sp>
      <p:sp>
        <p:nvSpPr>
          <p:cNvPr id="25" name="타원 24"/>
          <p:cNvSpPr/>
          <p:nvPr/>
        </p:nvSpPr>
        <p:spPr>
          <a:xfrm>
            <a:off x="4167537" y="5697760"/>
            <a:ext cx="749695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사각형 설명선 27"/>
          <p:cNvSpPr/>
          <p:nvPr/>
        </p:nvSpPr>
        <p:spPr>
          <a:xfrm>
            <a:off x="4926968" y="6417840"/>
            <a:ext cx="913995" cy="323528"/>
          </a:xfrm>
          <a:prstGeom prst="wedgeRectCallout">
            <a:avLst>
              <a:gd name="adj1" fmla="val -66599"/>
              <a:gd name="adj2" fmla="val -11384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076056" y="64178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정문</a:t>
            </a:r>
            <a:endParaRPr lang="ko-KR" altLang="en-US" b="1" dirty="0"/>
          </a:p>
        </p:txBody>
      </p:sp>
      <p:sp>
        <p:nvSpPr>
          <p:cNvPr id="14" name="타원 13"/>
          <p:cNvSpPr/>
          <p:nvPr/>
        </p:nvSpPr>
        <p:spPr>
          <a:xfrm>
            <a:off x="6732645" y="3284984"/>
            <a:ext cx="575659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 설명선 14"/>
          <p:cNvSpPr/>
          <p:nvPr/>
        </p:nvSpPr>
        <p:spPr>
          <a:xfrm>
            <a:off x="7343142" y="4184118"/>
            <a:ext cx="1477330" cy="829057"/>
          </a:xfrm>
          <a:prstGeom prst="wedgeRectCallout">
            <a:avLst>
              <a:gd name="adj1" fmla="val -55879"/>
              <a:gd name="adj2" fmla="val -942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ㅇㄹ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43142" y="4244703"/>
            <a:ext cx="149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/>
              <a:t>외국인교수 생활관</a:t>
            </a:r>
            <a:endParaRPr lang="ko-KR" altLang="en-US" sz="2000" b="1" dirty="0"/>
          </a:p>
        </p:txBody>
      </p:sp>
      <p:sp>
        <p:nvSpPr>
          <p:cNvPr id="21" name="타원 20"/>
          <p:cNvSpPr/>
          <p:nvPr/>
        </p:nvSpPr>
        <p:spPr>
          <a:xfrm>
            <a:off x="6106885" y="4113650"/>
            <a:ext cx="575659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 설명선 21"/>
          <p:cNvSpPr/>
          <p:nvPr/>
        </p:nvSpPr>
        <p:spPr>
          <a:xfrm>
            <a:off x="6585106" y="5204148"/>
            <a:ext cx="977762" cy="532185"/>
          </a:xfrm>
          <a:prstGeom prst="wedgeRectCallout">
            <a:avLst>
              <a:gd name="adj1" fmla="val -54487"/>
              <a:gd name="adj2" fmla="val -1363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</a:rPr>
              <a:t>후문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8252" y="171947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여학생 기숙사 옆 </a:t>
            </a:r>
            <a:r>
              <a:rPr lang="en-US" altLang="ko-KR" sz="3200" b="1" dirty="0" smtClean="0"/>
              <a:t>‘</a:t>
            </a:r>
            <a:r>
              <a:rPr lang="ko-KR" altLang="en-US" sz="3200" b="1" dirty="0" smtClean="0"/>
              <a:t>후문</a:t>
            </a:r>
            <a:r>
              <a:rPr lang="en-US" altLang="ko-KR" sz="3200" b="1" dirty="0" smtClean="0"/>
              <a:t>’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5702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366</Words>
  <Application>Microsoft Office PowerPoint</Application>
  <PresentationFormat>화면 슬라이드 쇼(4:3)</PresentationFormat>
  <Paragraphs>113</Paragraphs>
  <Slides>18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19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55</cp:revision>
  <cp:lastPrinted>2013-10-18T06:35:37Z</cp:lastPrinted>
  <dcterms:created xsi:type="dcterms:W3CDTF">2013-10-13T05:59:08Z</dcterms:created>
  <dcterms:modified xsi:type="dcterms:W3CDTF">2013-10-24T09:26:39Z</dcterms:modified>
</cp:coreProperties>
</file>