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3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42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theme/theme14.xml" ContentType="application/vnd.openxmlformats-officedocument.theme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32.xml" ContentType="application/vnd.openxmlformats-officedocument.presentationml.slideLayout+xml"/>
  <Override PartName="/docProps/app.xml" ContentType="application/vnd.openxmlformats-officedocument.extended-properties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Default Extension="jpeg" ContentType="image/jpeg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  <p:sldMasterId id="2147483804" r:id="rId13"/>
  </p:sldMasterIdLst>
  <p:notesMasterIdLst>
    <p:notesMasterId r:id="rId22"/>
  </p:notesMasterIdLst>
  <p:sldIdLst>
    <p:sldId id="256" r:id="rId14"/>
    <p:sldId id="307" r:id="rId15"/>
    <p:sldId id="303" r:id="rId16"/>
    <p:sldId id="309" r:id="rId17"/>
    <p:sldId id="313" r:id="rId18"/>
    <p:sldId id="310" r:id="rId19"/>
    <p:sldId id="301" r:id="rId20"/>
    <p:sldId id="298" r:id="rId21"/>
  </p:sldIdLst>
  <p:sldSz cx="9144000" cy="6858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0033CC"/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58" autoAdjust="0"/>
    <p:restoredTop sz="91263" autoAdjust="0"/>
  </p:normalViewPr>
  <p:slideViewPr>
    <p:cSldViewPr>
      <p:cViewPr varScale="1">
        <p:scale>
          <a:sx n="97" d="100"/>
          <a:sy n="97" d="100"/>
        </p:scale>
        <p:origin x="-1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8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E9FF77BC-9555-495A-A9DF-63AE24CC86AD}" type="datetimeFigureOut">
              <a:rPr lang="ko-KR" altLang="en-US" smtClean="0"/>
              <a:pPr/>
              <a:t>2014-10-23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433" tIns="45716" rIns="91433" bIns="45716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371287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5" y="9371287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47F1F27D-3641-43FC-BC5A-00E6523BA5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 많은 사람들이 같은 마음으로 힘을 합치면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날카로운 기운이 더욱 강해진다는 뜻입니다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소회는 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1F27D-3641-43FC-BC5A-00E6523BA517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7.17</a:t>
            </a:r>
            <a:r>
              <a:rPr lang="ko-KR" altLang="en-US" dirty="0" smtClean="0"/>
              <a:t>일 취임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오늘로</a:t>
            </a:r>
            <a:r>
              <a:rPr lang="ko-KR" altLang="en-US" baseline="0" dirty="0" smtClean="0"/>
              <a:t> 만</a:t>
            </a:r>
            <a:r>
              <a:rPr lang="en-US" altLang="ko-KR" baseline="0" dirty="0" smtClean="0"/>
              <a:t>3</a:t>
            </a:r>
            <a:r>
              <a:rPr lang="ko-KR" altLang="en-US" baseline="0" dirty="0" smtClean="0"/>
              <a:t>개월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1F27D-3641-43FC-BC5A-00E6523BA517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B3BC1-8DE6-436D-9D24-5CE8D546222F}" type="slidenum">
              <a:rPr lang="ko-KR" altLang="en-US" smtClean="0">
                <a:solidFill>
                  <a:prstClr val="black"/>
                </a:solidFill>
              </a:rPr>
              <a:pPr/>
              <a:t>4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관세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방위세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교육세</a:t>
            </a:r>
            <a:r>
              <a:rPr lang="en-US" altLang="ko-KR" dirty="0" smtClean="0"/>
              <a:t>, </a:t>
            </a:r>
            <a:r>
              <a:rPr lang="ko-KR" altLang="en-US" smtClean="0"/>
              <a:t>전매납부금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E2185-9050-42BB-BED3-B854443F2173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2481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73959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248102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532066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77306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56247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757975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799983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2451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286990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580730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73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780106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780106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248102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532066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77306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562473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757975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79998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2451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286990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5807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248102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73959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7801060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2481022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532066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377306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1562473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757975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4799983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32451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2869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5320667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5807300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973959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7801060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248102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532066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3773069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1562473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757975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479998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324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773069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2869904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5807300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973959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7801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562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7579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7999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245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2869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53206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58073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739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78010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24810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53206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7730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5624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75797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7999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2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7730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28699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58073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7395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78010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24810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532066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7730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5624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75797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799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562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245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28699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58073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7395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78010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24810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532066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7730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5624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7579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757975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7999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245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286990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58073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7395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780106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24810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53206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7730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562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79998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757975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79998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2451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286990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580730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73959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780106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248102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532066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377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2451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156247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757975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479998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32451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286990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580730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973959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780106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248102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5320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286990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377306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156247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757975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479998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32451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28699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580730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973959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780106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A08A-59F2-4A1A-B4A5-052C7C583ED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248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580730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63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C199-FA0C-4BAB-A2DF-B73F674F5FD1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532066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BDEE-C3B4-41F1-A880-3B5547D5122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377306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C6F0-32C9-4B9B-8E97-957B0F4095A2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156247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4CC9B-015E-42E5-B069-12895DC0693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757975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92C8-07F4-4F93-9037-9009BB82EDE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47999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1A90-8A88-4F19-A4BD-F82690209655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32451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A495-56A3-4A45-9569-62BE47227559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286990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991C-DC40-4B49-8691-59CB5C1F7306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580730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ABA-51A2-4B1A-BC94-DE1C6D762358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973959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[2012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년 국정감사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기획재정부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] 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국회의원 김광림 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새누리당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,</a:t>
            </a:r>
            <a:r>
              <a:rPr lang="ko-KR" altLang="en-US">
                <a:solidFill>
                  <a:prstClr val="black">
                    <a:tint val="75000"/>
                  </a:prstClr>
                </a:solidFill>
              </a:rPr>
              <a:t>안동</a:t>
            </a:r>
            <a:r>
              <a:rPr lang="en-US" altLang="ko-KR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ACB1-A859-4835-8F5F-9073B33F4E6E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7801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20320"/>
            <a:ext cx="9144000" cy="45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[2012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년 국정감사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-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기획재정부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] 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국회의원 김광림 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(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새누리당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,</a:t>
            </a:r>
            <a:r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안동</a:t>
            </a:r>
            <a:r>
              <a:rPr kumimoji="1" lang="en-US" altLang="ko-KR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t>)</a:t>
            </a:r>
            <a:endParaRPr kumimoji="1" lang="ko-KR" altLang="en-US" dirty="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568D55-1BDA-4439-9B17-8722F0A57D1C}" type="slidenum">
              <a:rPr kumimoji="1" lang="ko-KR" altLang="en-US">
                <a:solidFill>
                  <a:prstClr val="black">
                    <a:tint val="75000"/>
                  </a:prstClr>
                </a:solidFill>
                <a:latin typeface="굴림" charset="-127"/>
                <a:ea typeface="굴림" charset="-127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0" y="486832"/>
            <a:ext cx="7235825" cy="0"/>
          </a:xfrm>
          <a:prstGeom prst="line">
            <a:avLst/>
          </a:prstGeom>
          <a:ln w="38100" cap="rnd" cmpd="sng">
            <a:solidFill>
              <a:schemeClr val="accent6">
                <a:lumMod val="40000"/>
                <a:lumOff val="60000"/>
              </a:schemeClr>
            </a:solidFill>
            <a:prstDash val="solid"/>
            <a:beve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7650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600" kern="1200">
          <a:solidFill>
            <a:srgbClr val="95625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견고딕" pitchFamily="18" charset="-127"/>
          <a:ea typeface="HY견고딕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400">
          <a:solidFill>
            <a:srgbClr val="956251"/>
          </a:solidFill>
          <a:latin typeface="HY목각파임B" pitchFamily="18" charset="-127"/>
          <a:ea typeface="HY목각파임B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 bwMode="auto">
          <a:xfrm>
            <a:off x="0" y="1261454"/>
            <a:ext cx="9144000" cy="2311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  <a:defRPr/>
            </a:pPr>
            <a:r>
              <a:rPr lang="ko-KR" altLang="en-US" sz="5300" dirty="0" err="1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기획재정부</a:t>
            </a:r>
            <a:r>
              <a:rPr lang="ko-KR" altLang="en-US" sz="53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국정감사</a:t>
            </a:r>
            <a:endParaRPr lang="en-US" altLang="ko-KR" sz="5300" dirty="0" smtClean="0">
              <a:solidFill>
                <a:prstClr val="black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부제목 2"/>
          <p:cNvSpPr txBox="1">
            <a:spLocks/>
          </p:cNvSpPr>
          <p:nvPr/>
        </p:nvSpPr>
        <p:spPr bwMode="auto">
          <a:xfrm>
            <a:off x="1331640" y="5409084"/>
            <a:ext cx="64008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ko-KR" altLang="en-US" sz="3200" b="1" dirty="0">
                <a:solidFill>
                  <a:srgbClr val="002060"/>
                </a:solidFill>
                <a:latin typeface="HY헤드라인M" pitchFamily="18" charset="-127"/>
                <a:ea typeface="HY헤드라인M" pitchFamily="18" charset="-127"/>
              </a:rPr>
              <a:t>국회의원  김  광  </a:t>
            </a:r>
            <a:r>
              <a:rPr lang="ko-KR" altLang="en-US" sz="3200" b="1" dirty="0" err="1">
                <a:solidFill>
                  <a:srgbClr val="002060"/>
                </a:solidFill>
                <a:latin typeface="HY헤드라인M" pitchFamily="18" charset="-127"/>
                <a:ea typeface="HY헤드라인M" pitchFamily="18" charset="-127"/>
              </a:rPr>
              <a:t>림</a:t>
            </a:r>
            <a:endParaRPr lang="ko-KR" altLang="en-US" sz="3200" b="1" dirty="0">
              <a:solidFill>
                <a:srgbClr val="00206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4011424"/>
            <a:ext cx="9144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</a:rPr>
              <a:t>2014. 10. </a:t>
            </a:r>
            <a:r>
              <a:rPr lang="en-US" altLang="ko-KR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</a:rPr>
              <a:t>17</a:t>
            </a:r>
            <a:r>
              <a:rPr lang="en-US" altLang="ko-KR" sz="2800" dirty="0" smtClean="0">
                <a:solidFill>
                  <a:prstClr val="black"/>
                </a:solidFill>
                <a:latin typeface="휴먼엑스포" pitchFamily="18" charset="-127"/>
                <a:ea typeface="휴먼엑스포" pitchFamily="18" charset="-127"/>
              </a:rPr>
              <a:t>(</a:t>
            </a:r>
            <a:r>
              <a:rPr lang="ko-KR" altLang="en-US" sz="2800" smtClean="0">
                <a:solidFill>
                  <a:prstClr val="black"/>
                </a:solidFill>
                <a:latin typeface="휴먼엑스포" pitchFamily="18" charset="-127"/>
                <a:ea typeface="휴먼엑스포" pitchFamily="18" charset="-127"/>
              </a:rPr>
              <a:t>金</a:t>
            </a:r>
            <a:r>
              <a:rPr lang="en-US" altLang="ko-KR" sz="2800" smtClean="0">
                <a:solidFill>
                  <a:prstClr val="black"/>
                </a:solidFill>
                <a:latin typeface="휴먼엑스포" pitchFamily="18" charset="-127"/>
                <a:ea typeface="휴먼엑스포" pitchFamily="18" charset="-127"/>
              </a:rPr>
              <a:t>)</a:t>
            </a:r>
            <a:r>
              <a:rPr lang="en-US" altLang="ko-KR" sz="280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endParaRPr lang="en-US" altLang="ko-KR" sz="2800" dirty="0">
              <a:solidFill>
                <a:prstClr val="black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0" y="6613922"/>
            <a:ext cx="9144000" cy="271462"/>
          </a:xfrm>
          <a:prstGeom prst="rect">
            <a:avLst/>
          </a:prstGeom>
          <a:solidFill>
            <a:srgbClr val="C80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8" name="그림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35366" y="1409"/>
            <a:ext cx="12954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직사각형 8"/>
          <p:cNvSpPr/>
          <p:nvPr/>
        </p:nvSpPr>
        <p:spPr>
          <a:xfrm>
            <a:off x="1" y="9553"/>
            <a:ext cx="5474576" cy="523220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경제활성화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•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민생안전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•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안전혁신</a:t>
            </a:r>
            <a:endParaRPr lang="en-US" altLang="ko-KR" sz="2800" dirty="0" smtClean="0">
              <a:solidFill>
                <a:prstClr val="black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/>
          <a:lstStyle/>
          <a:p>
            <a:r>
              <a:rPr lang="ko-KR" altLang="en-US" sz="3200" dirty="0" smtClean="0"/>
              <a:t>경제부총리 취임</a:t>
            </a:r>
            <a:r>
              <a:rPr lang="en-US" altLang="ko-KR" sz="2800" dirty="0" smtClean="0"/>
              <a:t>(7.16)</a:t>
            </a:r>
            <a:r>
              <a:rPr lang="ko-KR" altLang="en-US" sz="3200" dirty="0" smtClean="0"/>
              <a:t>후 </a:t>
            </a:r>
            <a:r>
              <a:rPr lang="en-US" altLang="ko-KR" sz="3200" dirty="0" smtClean="0"/>
              <a:t>3</a:t>
            </a:r>
            <a:r>
              <a:rPr lang="ko-KR" altLang="en-US" sz="3200" dirty="0" smtClean="0"/>
              <a:t>개월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432620"/>
            <a:ext cx="9144000" cy="6400800"/>
          </a:xfrm>
        </p:spPr>
        <p:txBody>
          <a:bodyPr/>
          <a:lstStyle/>
          <a:p>
            <a:pPr>
              <a:spcBef>
                <a:spcPts val="800"/>
              </a:spcBef>
              <a:buNone/>
            </a:pPr>
            <a:r>
              <a:rPr lang="ko-KR" altLang="en-US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</a:t>
            </a:r>
            <a:r>
              <a:rPr lang="ko-KR" altLang="en-US" sz="30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취임사</a:t>
            </a:r>
            <a:r>
              <a:rPr lang="en-US" altLang="ko-KR" sz="30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en-US" altLang="ko-KR" sz="3000" dirty="0" smtClean="0">
                <a:latin typeface="굴림" pitchFamily="50" charset="-127"/>
                <a:ea typeface="굴림" pitchFamily="50" charset="-127"/>
              </a:rPr>
              <a:t>“</a:t>
            </a:r>
            <a:r>
              <a:rPr lang="ko-KR" altLang="en-US" sz="3000" b="1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齊心同力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3000" dirty="0" err="1" smtClean="0">
                <a:latin typeface="HY견고딕" pitchFamily="18" charset="-127"/>
                <a:ea typeface="HY견고딕" pitchFamily="18" charset="-127"/>
              </a:rPr>
              <a:t>銳氣益壯</a:t>
            </a:r>
            <a:r>
              <a:rPr lang="en-US" altLang="ko-KR" sz="3000" dirty="0" smtClean="0">
                <a:solidFill>
                  <a:prstClr val="black"/>
                </a:solidFill>
                <a:latin typeface="굴림" pitchFamily="50" charset="-127"/>
                <a:ea typeface="굴림" pitchFamily="50" charset="-127"/>
              </a:rPr>
              <a:t>”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600" dirty="0" err="1" smtClean="0">
                <a:latin typeface="HY견고딕" pitchFamily="18" charset="-127"/>
                <a:ea typeface="HY견고딕" pitchFamily="18" charset="-127"/>
              </a:rPr>
              <a:t>제심동력</a:t>
            </a:r>
            <a:r>
              <a:rPr lang="ko-KR" altLang="en-US" sz="26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600" dirty="0" err="1" smtClean="0">
                <a:latin typeface="HY견고딕" pitchFamily="18" charset="-127"/>
                <a:ea typeface="HY견고딕" pitchFamily="18" charset="-127"/>
              </a:rPr>
              <a:t>예기익장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>
              <a:spcBef>
                <a:spcPts val="800"/>
              </a:spcBef>
              <a:buNone/>
            </a:pP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600" dirty="0" err="1" smtClean="0">
                <a:solidFill>
                  <a:prstClr val="black"/>
                </a:solidFill>
              </a:rPr>
              <a:t>ㅇ</a:t>
            </a: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latin typeface="굴림" pitchFamily="50" charset="-127"/>
                <a:ea typeface="굴림" pitchFamily="50" charset="-127"/>
              </a:rPr>
              <a:t>“</a:t>
            </a:r>
            <a:r>
              <a:rPr lang="ko-KR" altLang="en-US" sz="30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지도에 없는 길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을 가겠다</a:t>
            </a:r>
            <a:r>
              <a:rPr lang="en-US" altLang="ko-KR" sz="3000" dirty="0" smtClean="0">
                <a:latin typeface="굴림" pitchFamily="50" charset="-127"/>
                <a:ea typeface="굴림" pitchFamily="50" charset="-127"/>
              </a:rPr>
              <a:t>”</a:t>
            </a:r>
          </a:p>
          <a:p>
            <a:pPr>
              <a:spcBef>
                <a:spcPts val="800"/>
              </a:spcBef>
              <a:buNone/>
            </a:pP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산적한 </a:t>
            </a:r>
            <a:r>
              <a:rPr lang="ko-KR" altLang="en-US" sz="30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현안 정면돌파</a:t>
            </a:r>
          </a:p>
          <a:p>
            <a:pPr>
              <a:spcBef>
                <a:spcPts val="800"/>
              </a:spcBef>
              <a:buNone/>
            </a:pP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600" dirty="0" err="1" smtClean="0">
                <a:solidFill>
                  <a:prstClr val="black"/>
                </a:solidFill>
              </a:rPr>
              <a:t>ㅇ</a:t>
            </a:r>
            <a:r>
              <a:rPr lang="ko-KR" altLang="en-US" sz="2800" dirty="0" smtClean="0">
                <a:solidFill>
                  <a:prstClr val="black"/>
                </a:solidFill>
              </a:rPr>
              <a:t>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직원들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,</a:t>
            </a:r>
            <a:r>
              <a:rPr lang="en-US" altLang="ko-KR" sz="3000" dirty="0" smtClean="0">
                <a:latin typeface="굴림" pitchFamily="50" charset="-127"/>
                <a:ea typeface="굴림" pitchFamily="50" charset="-127"/>
              </a:rPr>
              <a:t>“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정책 뒤 쫓느라 </a:t>
            </a:r>
            <a:r>
              <a:rPr lang="ko-KR" altLang="en-US" sz="3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눈 핑핑 돌아</a:t>
            </a:r>
            <a:r>
              <a:rPr lang="en-US" altLang="ko-KR" sz="3000" dirty="0" smtClean="0">
                <a:latin typeface="굴림" pitchFamily="50" charset="-127"/>
                <a:ea typeface="굴림" pitchFamily="50" charset="-127"/>
              </a:rPr>
              <a:t>”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     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600" dirty="0" smtClean="0">
                <a:latin typeface="HY견고딕" pitchFamily="18" charset="-127"/>
                <a:ea typeface="HY견고딕" pitchFamily="18" charset="-127"/>
              </a:rPr>
              <a:t>중앙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&gt;</a:t>
            </a:r>
          </a:p>
          <a:p>
            <a:pPr>
              <a:spcBef>
                <a:spcPts val="800"/>
              </a:spcBef>
              <a:buNone/>
            </a:pPr>
            <a:r>
              <a:rPr lang="ko-KR" altLang="en-US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주일에 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회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총 </a:t>
            </a:r>
            <a:r>
              <a:rPr lang="en-US" altLang="ko-KR" sz="3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11</a:t>
            </a:r>
            <a:r>
              <a:rPr lang="ko-KR" altLang="en-US" sz="3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차례 주요대책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 발표</a:t>
            </a:r>
            <a:endParaRPr lang="en-US" altLang="ko-KR" sz="3000" dirty="0" smtClean="0">
              <a:latin typeface="HY견고딕" pitchFamily="18" charset="-127"/>
              <a:ea typeface="HY견고딕" pitchFamily="18" charset="-127"/>
            </a:endParaRPr>
          </a:p>
          <a:p>
            <a:pPr marL="569913" indent="-569913">
              <a:lnSpc>
                <a:spcPts val="4500"/>
              </a:lnSpc>
              <a:spcBef>
                <a:spcPts val="800"/>
              </a:spcBef>
              <a:buNone/>
            </a:pP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600" dirty="0" err="1" smtClean="0">
                <a:solidFill>
                  <a:prstClr val="black"/>
                </a:solidFill>
              </a:rPr>
              <a:t>ㅇ</a:t>
            </a: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경제정책방향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예산안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세법개정안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담뱃값 인상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투자활성화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서민주거안정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자영업자 대책 등</a:t>
            </a:r>
          </a:p>
          <a:p>
            <a:pPr marL="433388" indent="-433388">
              <a:lnSpc>
                <a:spcPts val="4500"/>
              </a:lnSpc>
              <a:spcBef>
                <a:spcPts val="800"/>
              </a:spcBef>
              <a:buNone/>
            </a:pPr>
            <a:r>
              <a:rPr lang="ko-KR" altLang="en-US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새벽 인력시장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전통시장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중소기업 등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3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10</a:t>
            </a:r>
            <a:r>
              <a:rPr lang="ko-KR" altLang="en-US" sz="3000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여차례</a:t>
            </a:r>
            <a:r>
              <a:rPr lang="ko-KR" altLang="en-US" sz="3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현장방문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 간담회</a:t>
            </a:r>
          </a:p>
          <a:p>
            <a:pPr>
              <a:spcBef>
                <a:spcPts val="800"/>
              </a:spcBef>
              <a:buNone/>
            </a:pPr>
            <a:r>
              <a:rPr lang="ko-KR" altLang="en-US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차례 </a:t>
            </a:r>
            <a:r>
              <a:rPr lang="ko-KR" altLang="en-US" sz="3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해외출장</a:t>
            </a:r>
            <a:r>
              <a:rPr lang="en-US" altLang="ko-KR" sz="2700" dirty="0" smtClean="0">
                <a:latin typeface="HY견고딕" pitchFamily="18" charset="-127"/>
                <a:ea typeface="HY견고딕" pitchFamily="18" charset="-127"/>
              </a:rPr>
              <a:t>(G20 </a:t>
            </a:r>
            <a:r>
              <a:rPr lang="ko-KR" altLang="en-US" sz="2700" dirty="0" smtClean="0">
                <a:latin typeface="HY견고딕" pitchFamily="18" charset="-127"/>
                <a:ea typeface="HY견고딕" pitchFamily="18" charset="-127"/>
              </a:rPr>
              <a:t>재무장관 회의</a:t>
            </a:r>
            <a:r>
              <a:rPr lang="en-US" altLang="ko-KR" sz="2700" dirty="0" smtClean="0">
                <a:latin typeface="HY견고딕" pitchFamily="18" charset="-127"/>
                <a:ea typeface="HY견고딕" pitchFamily="18" charset="-127"/>
              </a:rPr>
              <a:t>, IMF</a:t>
            </a:r>
            <a:r>
              <a:rPr lang="en-US" altLang="ko-KR" sz="2700" dirty="0" smtClean="0">
                <a:latin typeface="돋움"/>
                <a:ea typeface="돋움"/>
              </a:rPr>
              <a:t>•</a:t>
            </a:r>
            <a:r>
              <a:rPr lang="en-US" altLang="ko-KR" sz="2700" dirty="0" smtClean="0">
                <a:latin typeface="HY견고딕" pitchFamily="18" charset="-127"/>
                <a:ea typeface="HY견고딕" pitchFamily="18" charset="-127"/>
              </a:rPr>
              <a:t>WB </a:t>
            </a:r>
            <a:r>
              <a:rPr lang="ko-KR" altLang="en-US" sz="2700" dirty="0" smtClean="0">
                <a:latin typeface="HY견고딕" pitchFamily="18" charset="-127"/>
                <a:ea typeface="HY견고딕" pitchFamily="18" charset="-127"/>
              </a:rPr>
              <a:t>총회</a:t>
            </a:r>
            <a:r>
              <a:rPr lang="en-US" altLang="ko-KR" sz="2700" dirty="0" smtClean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>
              <a:spcBef>
                <a:spcPts val="800"/>
              </a:spcBef>
              <a:buNone/>
            </a:pP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600" dirty="0" err="1" smtClean="0">
                <a:solidFill>
                  <a:prstClr val="black"/>
                </a:solidFill>
              </a:rPr>
              <a:t>ㅇ</a:t>
            </a: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3000" dirty="0" err="1" smtClean="0">
                <a:latin typeface="HY견고딕" pitchFamily="18" charset="-127"/>
                <a:ea typeface="HY견고딕" pitchFamily="18" charset="-127"/>
              </a:rPr>
              <a:t>년만에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 뉴욕에서 </a:t>
            </a:r>
            <a:r>
              <a:rPr lang="ko-KR" altLang="en-US" sz="3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한국경제설명회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 개최</a:t>
            </a:r>
            <a:endParaRPr lang="ko-KR" altLang="en-US" sz="3000" dirty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19664"/>
            <a:ext cx="9144000" cy="452284"/>
          </a:xfrm>
        </p:spPr>
        <p:txBody>
          <a:bodyPr/>
          <a:lstStyle/>
          <a:p>
            <a:r>
              <a:rPr lang="ko-KR" altLang="en-US" sz="3200" dirty="0" smtClean="0"/>
              <a:t>국정지지율 반등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부총리 성적도 보통이상 평가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521110"/>
            <a:ext cx="9144000" cy="6331974"/>
          </a:xfrm>
        </p:spPr>
        <p:txBody>
          <a:bodyPr/>
          <a:lstStyle/>
          <a:p>
            <a:pPr marL="457200" lvl="0" indent="-457200" eaLnBrk="1" fontAlgn="auto" hangingPunct="1">
              <a:spcBef>
                <a:spcPts val="1200"/>
              </a:spcBef>
              <a:spcAft>
                <a:spcPts val="0"/>
              </a:spcAft>
              <a:buNone/>
            </a:pP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 국정지지율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(%): (7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월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)40</a:t>
            </a:r>
            <a:r>
              <a:rPr lang="en-US" altLang="ko-KR" sz="2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(8)45  (9</a:t>
            </a:r>
            <a:r>
              <a:rPr lang="en-US" altLang="ko-KR" sz="2800" b="1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)49  </a:t>
            </a:r>
            <a:r>
              <a:rPr lang="en-US" altLang="ko-KR" sz="2800" b="1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10</a:t>
            </a:r>
            <a:r>
              <a:rPr lang="en-US" altLang="ko-KR" sz="2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)48</a:t>
            </a:r>
            <a:endParaRPr lang="ko-KR" altLang="en-US" sz="2800" dirty="0" smtClean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457200" lvl="0" indent="-457200" eaLnBrk="1" fontAlgn="auto" hangingPunct="1">
              <a:spcBef>
                <a:spcPts val="1200"/>
              </a:spcBef>
              <a:spcAft>
                <a:spcPts val="0"/>
              </a:spcAft>
              <a:buNone/>
            </a:pPr>
            <a:r>
              <a:rPr lang="ko-KR" altLang="en-US" sz="2800" dirty="0" smtClean="0">
                <a:solidFill>
                  <a:prstClr val="black"/>
                </a:solidFill>
              </a:rPr>
              <a:t> </a:t>
            </a:r>
            <a:r>
              <a:rPr lang="en-US" altLang="ko-KR" sz="2600" dirty="0" smtClean="0">
                <a:solidFill>
                  <a:prstClr val="black"/>
                </a:solidFill>
                <a:latin typeface="돋움"/>
                <a:ea typeface="돋움"/>
              </a:rPr>
              <a:t>※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YS(55%), DJ(52%), 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盧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(34%), 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李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(27%)</a:t>
            </a:r>
          </a:p>
          <a:p>
            <a:pPr marL="457200" lvl="0" indent="-457200" eaLnBrk="1" fontAlgn="auto" hangingPunct="1">
              <a:spcBef>
                <a:spcPts val="1200"/>
              </a:spcBef>
              <a:spcAft>
                <a:spcPts val="0"/>
              </a:spcAft>
              <a:buNone/>
            </a:pPr>
            <a:r>
              <a:rPr lang="ko-KR" altLang="en-US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9.23, </a:t>
            </a:r>
            <a:r>
              <a:rPr lang="ko-KR" altLang="en-US" sz="2800" dirty="0" err="1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매일경제</a:t>
            </a:r>
            <a:r>
              <a:rPr lang="en-US" altLang="ko-KR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이코노미스트클럽 전문가 </a:t>
            </a:r>
            <a:r>
              <a:rPr lang="en-US" altLang="ko-KR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30</a:t>
            </a:r>
            <a:r>
              <a:rPr lang="ko-KR" altLang="en-US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457200" indent="-457200" eaLnBrk="1" fontAlgn="auto" hangingPunct="1">
              <a:spcBef>
                <a:spcPts val="1200"/>
              </a:spcBef>
              <a:spcAft>
                <a:spcPts val="0"/>
              </a:spcAft>
              <a:buNone/>
            </a:pP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600" dirty="0" err="1" smtClean="0">
                <a:solidFill>
                  <a:prstClr val="black"/>
                </a:solidFill>
              </a:rPr>
              <a:t>ㅇ</a:t>
            </a: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평균 </a:t>
            </a:r>
            <a:r>
              <a:rPr lang="ko-KR" altLang="en-US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학점 </a:t>
            </a:r>
            <a:r>
              <a:rPr lang="en-US" altLang="ko-KR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B+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(3.83/5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점 만점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457200" indent="-457200" eaLnBrk="1" fontAlgn="auto" hangingPunct="1">
              <a:spcBef>
                <a:spcPts val="1200"/>
              </a:spcBef>
              <a:spcAft>
                <a:spcPts val="0"/>
              </a:spcAft>
              <a:buNone/>
            </a:pP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600" dirty="0" err="1" smtClean="0">
                <a:solidFill>
                  <a:prstClr val="black"/>
                </a:solidFill>
              </a:rPr>
              <a:t>ㅇ</a:t>
            </a:r>
            <a:r>
              <a:rPr lang="ko-KR" altLang="en-US" sz="28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err="1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초이노믹스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성공에 필요한 외부요인</a:t>
            </a:r>
          </a:p>
          <a:p>
            <a:pPr marL="590550" indent="-590550" eaLnBrk="1" fontAlgn="auto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600" dirty="0" smtClean="0">
                <a:solidFill>
                  <a:prstClr val="black"/>
                </a:solidFill>
                <a:latin typeface="돋움"/>
                <a:ea typeface="돋움"/>
              </a:rPr>
              <a:t>※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입법 통과</a:t>
            </a:r>
            <a:r>
              <a:rPr lang="en-US" altLang="ko-KR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(47%)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엔저 등 글로벌 금융상황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(24%)</a:t>
            </a:r>
            <a:endParaRPr lang="en-US" altLang="ko-KR" sz="2800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457200" lvl="0" indent="-457200" eaLnBrk="1" fontAlgn="auto" hangingPunct="1">
              <a:spcBef>
                <a:spcPts val="1200"/>
              </a:spcBef>
              <a:spcAft>
                <a:spcPts val="0"/>
              </a:spcAft>
              <a:buNone/>
            </a:pPr>
            <a:r>
              <a:rPr lang="ko-KR" altLang="en-US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10.7, </a:t>
            </a:r>
            <a:r>
              <a:rPr lang="ko-KR" altLang="en-US" sz="2800" dirty="0" err="1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이데일리</a:t>
            </a:r>
            <a:r>
              <a:rPr lang="en-US" altLang="ko-KR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경제전문가 </a:t>
            </a:r>
            <a:r>
              <a:rPr lang="en-US" altLang="ko-KR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169</a:t>
            </a:r>
            <a:r>
              <a:rPr lang="ko-KR" altLang="en-US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sz="26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457200" lvl="0" indent="-457200" eaLnBrk="1" fontAlgn="auto" hangingPunct="1">
              <a:spcBef>
                <a:spcPts val="1200"/>
              </a:spcBef>
              <a:spcAft>
                <a:spcPts val="0"/>
              </a:spcAft>
              <a:buNone/>
            </a:pP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600" dirty="0" err="1" smtClean="0">
                <a:solidFill>
                  <a:prstClr val="black"/>
                </a:solidFill>
              </a:rPr>
              <a:t>ㅇ</a:t>
            </a: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평균 </a:t>
            </a:r>
            <a:r>
              <a:rPr lang="ko-KR" altLang="en-US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학점 </a:t>
            </a:r>
            <a:r>
              <a:rPr lang="en-US" altLang="ko-KR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B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(3.64/5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점 만점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457200" lvl="0" indent="-457200" eaLnBrk="1" fontAlgn="auto" hangingPunct="1">
              <a:spcBef>
                <a:spcPts val="1200"/>
              </a:spcBef>
              <a:spcAft>
                <a:spcPts val="0"/>
              </a:spcAft>
              <a:buNone/>
            </a:pP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600" dirty="0" err="1" smtClean="0">
                <a:solidFill>
                  <a:prstClr val="black"/>
                </a:solidFill>
              </a:rPr>
              <a:t>ㅇ</a:t>
            </a: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경제활성화 대책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800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매우좋다</a:t>
            </a:r>
            <a:r>
              <a:rPr lang="en-US" altLang="ko-KR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(6%), </a:t>
            </a:r>
            <a:r>
              <a:rPr lang="ko-KR" altLang="en-US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좋다</a:t>
            </a:r>
            <a:r>
              <a:rPr lang="en-US" altLang="ko-KR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(63%)</a:t>
            </a:r>
          </a:p>
          <a:p>
            <a:pPr>
              <a:spcBef>
                <a:spcPts val="1000"/>
              </a:spcBef>
              <a:buNone/>
            </a:pP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ko-KR" altLang="en-US" sz="2800" dirty="0" err="1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잘한정책</a:t>
            </a:r>
            <a:r>
              <a:rPr lang="en-US" altLang="ko-KR" sz="24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(%):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예산안</a:t>
            </a:r>
            <a:r>
              <a:rPr lang="en-US" altLang="ko-KR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(68)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한은 공조</a:t>
            </a:r>
            <a:r>
              <a:rPr lang="en-US" altLang="ko-KR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(63)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부동산</a:t>
            </a:r>
            <a:r>
              <a:rPr lang="en-US" altLang="ko-KR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(52)</a:t>
            </a:r>
          </a:p>
          <a:p>
            <a:pPr algn="r">
              <a:spcBef>
                <a:spcPts val="500"/>
              </a:spcBef>
              <a:buNone/>
            </a:pPr>
            <a:r>
              <a:rPr lang="en-US" altLang="ko-KR" sz="24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※</a:t>
            </a:r>
            <a:r>
              <a:rPr lang="ko-KR" altLang="en-US" sz="24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각 조사</a:t>
            </a:r>
            <a:endParaRPr lang="en-US" altLang="ko-KR" sz="2400" dirty="0" smtClean="0">
              <a:solidFill>
                <a:prstClr val="black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10633"/>
            <a:ext cx="9144000" cy="476672"/>
          </a:xfrm>
        </p:spPr>
        <p:txBody>
          <a:bodyPr/>
          <a:lstStyle/>
          <a:p>
            <a:r>
              <a:rPr lang="ko-KR" altLang="en-US" sz="3000" dirty="0" smtClean="0"/>
              <a:t>소득세 과세표준과 세율변동 </a:t>
            </a:r>
            <a:r>
              <a:rPr lang="en-US" altLang="ko-KR" sz="2600" dirty="0" smtClean="0"/>
              <a:t>/ </a:t>
            </a:r>
            <a:r>
              <a:rPr lang="ko-KR" altLang="en-US" sz="2600" dirty="0" err="1" smtClean="0"/>
              <a:t>천만원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귀속연도 기준</a:t>
            </a:r>
            <a:endParaRPr lang="ko-KR" altLang="en-US" sz="26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266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ko-KR">
              <a:solidFill>
                <a:prstClr val="black"/>
              </a:solidFill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118689" y="905594"/>
          <a:ext cx="8882743" cy="5481080"/>
        </p:xfrm>
        <a:graphic>
          <a:graphicData uri="http://schemas.openxmlformats.org/drawingml/2006/table">
            <a:tbl>
              <a:tblPr/>
              <a:tblGrid>
                <a:gridCol w="1510815"/>
                <a:gridCol w="1368152"/>
                <a:gridCol w="1368152"/>
                <a:gridCol w="1728192"/>
                <a:gridCol w="1440160"/>
                <a:gridCol w="1467272"/>
              </a:tblGrid>
              <a:tr h="7615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600" b="0" smtClean="0">
                          <a:solidFill>
                            <a:srgbClr val="000000"/>
                          </a:solidFill>
                          <a:latin typeface="궁서" pitchFamily="18" charset="-127"/>
                          <a:ea typeface="궁서" pitchFamily="18" charset="-127"/>
                        </a:rPr>
                        <a:t>’</a:t>
                      </a:r>
                      <a:r>
                        <a:rPr lang="en-US" altLang="ko-KR" sz="2600" b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08</a:t>
                      </a:r>
                      <a:r>
                        <a:rPr lang="ko-KR" altLang="en-US" sz="2600" b="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년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600" b="0" smtClean="0">
                          <a:solidFill>
                            <a:srgbClr val="000000"/>
                          </a:solidFill>
                          <a:latin typeface="궁서" pitchFamily="18" charset="-127"/>
                          <a:ea typeface="궁서" pitchFamily="18" charset="-127"/>
                        </a:rPr>
                        <a:t>’</a:t>
                      </a:r>
                      <a:r>
                        <a:rPr lang="en-US" altLang="ko-KR" sz="2600" b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09</a:t>
                      </a:r>
                      <a:r>
                        <a:rPr lang="ko-KR" altLang="en-US" sz="2600" b="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년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600" b="0" smtClean="0">
                          <a:solidFill>
                            <a:srgbClr val="000000"/>
                          </a:solidFill>
                          <a:latin typeface="궁서" pitchFamily="18" charset="-127"/>
                          <a:ea typeface="궁서" pitchFamily="18" charset="-127"/>
                        </a:rPr>
                        <a:t>’</a:t>
                      </a:r>
                      <a:r>
                        <a:rPr lang="en-US" altLang="ko-KR" sz="2600" b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10</a:t>
                      </a:r>
                      <a:r>
                        <a:rPr lang="en-US" altLang="ko-KR" sz="2600" b="0" smtClean="0">
                          <a:solidFill>
                            <a:srgbClr val="000000"/>
                          </a:solidFill>
                          <a:latin typeface="돋움"/>
                          <a:ea typeface="돋움"/>
                        </a:rPr>
                        <a:t>~</a:t>
                      </a:r>
                      <a:r>
                        <a:rPr lang="ko-KR" altLang="en-US" sz="2600" b="0" smtClean="0">
                          <a:solidFill>
                            <a:srgbClr val="000000"/>
                          </a:solidFill>
                          <a:latin typeface="궁서" pitchFamily="18" charset="-127"/>
                          <a:ea typeface="궁서" pitchFamily="18" charset="-127"/>
                        </a:rPr>
                        <a:t>’</a:t>
                      </a:r>
                      <a:r>
                        <a:rPr lang="en-US" altLang="ko-KR" sz="2600" b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11</a:t>
                      </a:r>
                      <a:r>
                        <a:rPr lang="ko-KR" altLang="en-US" sz="2600" b="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년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600" b="0" dirty="0" smtClean="0">
                          <a:solidFill>
                            <a:srgbClr val="000000"/>
                          </a:solidFill>
                          <a:latin typeface="궁서" pitchFamily="18" charset="-127"/>
                          <a:ea typeface="궁서" pitchFamily="18" charset="-127"/>
                        </a:rPr>
                        <a:t>’</a:t>
                      </a:r>
                      <a:r>
                        <a:rPr lang="en-US" altLang="ko-KR" sz="2600" b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12</a:t>
                      </a:r>
                      <a:r>
                        <a:rPr lang="ko-KR" altLang="en-US" sz="2600" b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년</a:t>
                      </a:r>
                      <a:r>
                        <a:rPr lang="en-US" altLang="ko-KR" sz="2600" b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~</a:t>
                      </a:r>
                      <a:endParaRPr lang="ko-KR" altLang="en-US" sz="2600" b="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600" b="0" dirty="0" smtClean="0">
                          <a:solidFill>
                            <a:srgbClr val="000000"/>
                          </a:solidFill>
                          <a:latin typeface="궁서" pitchFamily="18" charset="-127"/>
                          <a:ea typeface="궁서" pitchFamily="18" charset="-127"/>
                        </a:rPr>
                        <a:t>’</a:t>
                      </a:r>
                      <a:r>
                        <a:rPr lang="en-US" altLang="ko-KR" sz="2600" b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14</a:t>
                      </a:r>
                      <a:r>
                        <a:rPr lang="ko-KR" altLang="en-US" sz="2600" b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년</a:t>
                      </a:r>
                      <a:r>
                        <a:rPr lang="en-US" altLang="ko-KR" sz="2600" b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~</a:t>
                      </a:r>
                      <a:endParaRPr lang="ko-KR" altLang="en-US" sz="2600" b="0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615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1.2</a:t>
                      </a:r>
                      <a:r>
                        <a:rPr lang="ko-KR" altLang="en-US" sz="24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이하</a:t>
                      </a:r>
                      <a:endParaRPr lang="ko-KR" altLang="en-US" sz="24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kern="12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8%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b="1" kern="1200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6%</a:t>
                      </a:r>
                      <a:endParaRPr lang="en-US" altLang="ko-KR" sz="3200" b="1" kern="1200" dirty="0">
                        <a:solidFill>
                          <a:srgbClr val="FF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E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b="1" kern="1200" dirty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6%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3200" kern="12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좌동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3200" kern="1200" dirty="0" err="1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좌동</a:t>
                      </a:r>
                      <a:endParaRPr lang="ko-KR" altLang="en-US" sz="3200" kern="1200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615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4.6</a:t>
                      </a:r>
                      <a:r>
                        <a:rPr lang="ko-KR" altLang="en-US" sz="24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이하</a:t>
                      </a:r>
                      <a:endParaRPr lang="ko-KR" altLang="en-US" sz="24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kern="12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17%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b="1" kern="1200" dirty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16</a:t>
                      </a:r>
                      <a:r>
                        <a:rPr lang="en-US" altLang="ko-KR" sz="3200" b="1" kern="1200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%</a:t>
                      </a:r>
                      <a:endParaRPr lang="en-US" altLang="ko-KR" sz="3200" b="1" kern="1200" dirty="0">
                        <a:solidFill>
                          <a:srgbClr val="FF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E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b="1" kern="1200" dirty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15</a:t>
                      </a:r>
                      <a:r>
                        <a:rPr lang="en-US" altLang="ko-KR" sz="3200" b="1" kern="1200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%</a:t>
                      </a:r>
                      <a:endParaRPr lang="en-US" altLang="ko-KR" sz="3200" b="1" kern="1200" dirty="0">
                        <a:solidFill>
                          <a:srgbClr val="FF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EE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615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8.8</a:t>
                      </a:r>
                      <a:r>
                        <a:rPr lang="ko-KR" altLang="en-US" sz="24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이하</a:t>
                      </a:r>
                      <a:endParaRPr lang="ko-KR" altLang="en-US" sz="24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kern="12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26%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b="1" kern="1200" dirty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25</a:t>
                      </a:r>
                      <a:r>
                        <a:rPr lang="en-US" altLang="ko-KR" sz="3200" b="1" kern="1200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%</a:t>
                      </a:r>
                      <a:endParaRPr lang="en-US" altLang="ko-KR" sz="3200" b="1" kern="1200" dirty="0">
                        <a:solidFill>
                          <a:srgbClr val="FF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E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b="1" kern="1200" dirty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24</a:t>
                      </a:r>
                      <a:r>
                        <a:rPr lang="en-US" altLang="ko-KR" sz="3200" b="1" kern="1200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%</a:t>
                      </a:r>
                      <a:endParaRPr lang="en-US" altLang="ko-KR" sz="3200" b="1" kern="1200" dirty="0">
                        <a:solidFill>
                          <a:srgbClr val="FF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EE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8618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8.8</a:t>
                      </a:r>
                      <a:r>
                        <a:rPr lang="ko-KR" altLang="en-US" sz="24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초과</a:t>
                      </a:r>
                      <a:endParaRPr lang="ko-KR" altLang="en-US" sz="24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b="1" kern="1200" dirty="0">
                          <a:solidFill>
                            <a:srgbClr val="0000CC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35%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b="1" kern="1200" dirty="0" smtClean="0">
                          <a:solidFill>
                            <a:srgbClr val="0000CC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35%</a:t>
                      </a:r>
                      <a:endParaRPr lang="en-US" altLang="ko-KR" sz="3200" b="1" kern="1200" dirty="0">
                        <a:solidFill>
                          <a:srgbClr val="0000CC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b="1" kern="1200" dirty="0">
                          <a:solidFill>
                            <a:srgbClr val="0000CC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35%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615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1.5</a:t>
                      </a:r>
                      <a:r>
                        <a:rPr lang="ko-KR" altLang="en-US" sz="24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초과</a:t>
                      </a:r>
                      <a:endParaRPr lang="ko-KR" altLang="en-US" sz="24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kern="1200" dirty="0" smtClean="0">
                          <a:solidFill>
                            <a:srgbClr val="000000"/>
                          </a:solidFill>
                          <a:latin typeface="굴림" pitchFamily="50" charset="-127"/>
                          <a:ea typeface="굴림" pitchFamily="50" charset="-127"/>
                          <a:cs typeface="+mn-cs"/>
                        </a:rPr>
                        <a:t>-</a:t>
                      </a:r>
                      <a:endParaRPr lang="ko-KR" altLang="en-US" sz="2800" kern="1200" dirty="0">
                        <a:solidFill>
                          <a:srgbClr val="000000"/>
                        </a:solidFill>
                        <a:latin typeface="굴림" pitchFamily="50" charset="-127"/>
                        <a:ea typeface="굴림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kern="1200" dirty="0" smtClean="0">
                          <a:solidFill>
                            <a:srgbClr val="000000"/>
                          </a:solidFill>
                          <a:latin typeface="굴림" pitchFamily="50" charset="-127"/>
                          <a:ea typeface="굴림" pitchFamily="50" charset="-127"/>
                          <a:cs typeface="+mn-cs"/>
                        </a:rPr>
                        <a:t>-</a:t>
                      </a:r>
                      <a:endParaRPr lang="ko-KR" altLang="en-US" sz="2800" kern="1200" dirty="0">
                        <a:solidFill>
                          <a:srgbClr val="000000"/>
                        </a:solidFill>
                        <a:latin typeface="굴림" pitchFamily="50" charset="-127"/>
                        <a:ea typeface="굴림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kern="1200" dirty="0" smtClean="0">
                          <a:solidFill>
                            <a:srgbClr val="000000"/>
                          </a:solidFill>
                          <a:latin typeface="굴림" pitchFamily="50" charset="-127"/>
                          <a:ea typeface="굴림" pitchFamily="50" charset="-127"/>
                          <a:cs typeface="+mn-cs"/>
                        </a:rPr>
                        <a:t>-</a:t>
                      </a:r>
                      <a:endParaRPr lang="ko-KR" altLang="en-US" sz="2800" kern="1200" dirty="0">
                        <a:solidFill>
                          <a:srgbClr val="000000"/>
                        </a:solidFill>
                        <a:latin typeface="굴림" pitchFamily="50" charset="-127"/>
                        <a:ea typeface="굴림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800" kern="1200" dirty="0" smtClean="0">
                          <a:solidFill>
                            <a:srgbClr val="000000"/>
                          </a:solidFill>
                          <a:latin typeface="굴림" pitchFamily="50" charset="-127"/>
                          <a:ea typeface="굴림" pitchFamily="50" charset="-127"/>
                          <a:cs typeface="+mn-cs"/>
                        </a:rPr>
                        <a:t>-</a:t>
                      </a:r>
                      <a:endParaRPr lang="ko-KR" altLang="en-US" sz="2800" kern="1200" dirty="0" smtClean="0">
                        <a:solidFill>
                          <a:srgbClr val="000000"/>
                        </a:solidFill>
                        <a:latin typeface="굴림" pitchFamily="50" charset="-127"/>
                        <a:ea typeface="굴림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kern="1200" noProof="0" dirty="0" smtClean="0">
                          <a:solidFill>
                            <a:srgbClr val="0000CC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38%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116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3.0</a:t>
                      </a:r>
                      <a:r>
                        <a:rPr lang="ko-KR" altLang="en-US" sz="24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초과</a:t>
                      </a:r>
                      <a:endParaRPr lang="ko-KR" altLang="en-US" sz="24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kern="1200" dirty="0" smtClean="0">
                          <a:solidFill>
                            <a:srgbClr val="000000"/>
                          </a:solidFill>
                          <a:latin typeface="굴림" pitchFamily="50" charset="-127"/>
                          <a:ea typeface="굴림" pitchFamily="50" charset="-127"/>
                          <a:cs typeface="+mn-cs"/>
                        </a:rPr>
                        <a:t>-</a:t>
                      </a:r>
                      <a:endParaRPr lang="ko-KR" altLang="en-US" sz="2800" kern="1200" dirty="0">
                        <a:solidFill>
                          <a:srgbClr val="000000"/>
                        </a:solidFill>
                        <a:latin typeface="굴림" pitchFamily="50" charset="-127"/>
                        <a:ea typeface="굴림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kern="1200" dirty="0" smtClean="0">
                          <a:solidFill>
                            <a:srgbClr val="000000"/>
                          </a:solidFill>
                          <a:latin typeface="굴림" pitchFamily="50" charset="-127"/>
                          <a:ea typeface="굴림" pitchFamily="50" charset="-127"/>
                          <a:cs typeface="+mn-cs"/>
                        </a:rPr>
                        <a:t>-</a:t>
                      </a:r>
                      <a:endParaRPr lang="ko-KR" altLang="en-US" sz="2800" kern="1200" dirty="0">
                        <a:solidFill>
                          <a:srgbClr val="000000"/>
                        </a:solidFill>
                        <a:latin typeface="굴림" pitchFamily="50" charset="-127"/>
                        <a:ea typeface="굴림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kern="1200" dirty="0" smtClean="0">
                          <a:solidFill>
                            <a:srgbClr val="000000"/>
                          </a:solidFill>
                          <a:latin typeface="굴림" pitchFamily="50" charset="-127"/>
                          <a:ea typeface="굴림" pitchFamily="50" charset="-127"/>
                          <a:cs typeface="+mn-cs"/>
                        </a:rPr>
                        <a:t>-</a:t>
                      </a:r>
                      <a:endParaRPr lang="ko-KR" altLang="en-US" sz="2800" kern="1200" dirty="0">
                        <a:solidFill>
                          <a:srgbClr val="000000"/>
                        </a:solidFill>
                        <a:latin typeface="굴림" pitchFamily="50" charset="-127"/>
                        <a:ea typeface="굴림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200" b="1" kern="1200" dirty="0">
                          <a:solidFill>
                            <a:srgbClr val="0000CC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38%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kern="1200" noProof="0" dirty="0" smtClean="0">
                          <a:solidFill>
                            <a:srgbClr val="0000CC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38%</a:t>
                      </a:r>
                    </a:p>
                  </a:txBody>
                  <a:tcPr marL="17907" marR="17907" marT="17907" marB="1790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-425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ko-KR">
              <a:solidFill>
                <a:prstClr val="black"/>
              </a:solidFill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19664"/>
            <a:ext cx="8409112" cy="476672"/>
          </a:xfrm>
        </p:spPr>
        <p:txBody>
          <a:bodyPr/>
          <a:lstStyle/>
          <a:p>
            <a:r>
              <a:rPr lang="ko-KR" altLang="en-US" sz="3200" dirty="0" smtClean="0"/>
              <a:t>법인세 과세표준과 세율 변동연혁</a:t>
            </a:r>
            <a:r>
              <a:rPr lang="ko-KR" altLang="en-US" sz="3400" dirty="0" smtClean="0"/>
              <a:t> </a:t>
            </a:r>
            <a:r>
              <a:rPr lang="en-US" altLang="ko-KR" sz="2600" dirty="0" smtClean="0"/>
              <a:t>/ </a:t>
            </a:r>
            <a:r>
              <a:rPr lang="ko-KR" altLang="en-US" sz="2600" dirty="0" err="1" smtClean="0"/>
              <a:t>억원</a:t>
            </a:r>
            <a:endParaRPr lang="ko-KR" altLang="en-US" sz="2600" dirty="0"/>
          </a:p>
        </p:txBody>
      </p:sp>
      <p:sp>
        <p:nvSpPr>
          <p:cNvPr id="3481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ko-KR">
              <a:solidFill>
                <a:prstClr val="black"/>
              </a:solidFill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98320" y="908720"/>
          <a:ext cx="8711382" cy="4320481"/>
        </p:xfrm>
        <a:graphic>
          <a:graphicData uri="http://schemas.openxmlformats.org/drawingml/2006/table">
            <a:tbl>
              <a:tblPr/>
              <a:tblGrid>
                <a:gridCol w="2799131"/>
                <a:gridCol w="1679759"/>
                <a:gridCol w="1269747"/>
                <a:gridCol w="1340289"/>
                <a:gridCol w="1622456"/>
              </a:tblGrid>
              <a:tr h="8057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궁서" pitchFamily="18" charset="-127"/>
                          <a:ea typeface="궁서" pitchFamily="18" charset="-127"/>
                          <a:cs typeface="+mn-cs"/>
                        </a:rPr>
                        <a:t>’</a:t>
                      </a:r>
                      <a:r>
                        <a:rPr lang="en-US" altLang="en-US" sz="3400" b="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08</a:t>
                      </a:r>
                      <a:endParaRPr lang="en-US" altLang="en-US" sz="3400" b="0" kern="12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궁서" pitchFamily="18" charset="-127"/>
                          <a:ea typeface="궁서" pitchFamily="18" charset="-127"/>
                          <a:cs typeface="+mn-cs"/>
                        </a:rPr>
                        <a:t>’</a:t>
                      </a:r>
                      <a:r>
                        <a:rPr lang="en-US" altLang="en-US" sz="3400" b="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09</a:t>
                      </a:r>
                      <a:endParaRPr lang="en-US" altLang="en-US" sz="3400" b="0" kern="12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궁서" pitchFamily="18" charset="-127"/>
                          <a:ea typeface="궁서" pitchFamily="18" charset="-127"/>
                          <a:cs typeface="+mn-cs"/>
                        </a:rPr>
                        <a:t>’</a:t>
                      </a:r>
                      <a:r>
                        <a:rPr lang="en-US" altLang="en-US" sz="3400" b="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10</a:t>
                      </a:r>
                      <a:endParaRPr lang="en-US" altLang="en-US" sz="3400" b="0" kern="12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3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궁서" pitchFamily="18" charset="-127"/>
                          <a:ea typeface="궁서" pitchFamily="18" charset="-127"/>
                          <a:cs typeface="+mn-cs"/>
                        </a:rPr>
                        <a:t>’</a:t>
                      </a:r>
                      <a:r>
                        <a:rPr lang="en-US" altLang="en-US" sz="3400" b="1" kern="1200" dirty="0" smtClean="0">
                          <a:solidFill>
                            <a:srgbClr val="0000FF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12~</a:t>
                      </a:r>
                      <a:endParaRPr lang="en-US" altLang="en-US" sz="3400" b="1" kern="1200" dirty="0">
                        <a:solidFill>
                          <a:srgbClr val="0000FF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157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000" b="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</a:t>
                      </a:r>
                      <a:r>
                        <a:rPr lang="ko-KR" altLang="en-US" sz="2600" b="0" kern="1200" dirty="0" err="1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억원</a:t>
                      </a:r>
                      <a:r>
                        <a:rPr lang="ko-KR" altLang="en-US" sz="2600" b="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 </a:t>
                      </a:r>
                      <a:r>
                        <a:rPr lang="ko-KR" altLang="en-US" sz="2600" b="0" kern="12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이하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3400" b="0" kern="12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11%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3400" b="0" kern="12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11%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3400" b="1" kern="1200" dirty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10%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400" b="1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10%</a:t>
                      </a:r>
                      <a:endParaRPr lang="en-US" altLang="en-US" sz="3400" b="1" kern="1200" dirty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157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000" b="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2~200</a:t>
                      </a:r>
                      <a:r>
                        <a:rPr lang="ko-KR" altLang="en-US" sz="2600" b="0" kern="1200" dirty="0" err="1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억원</a:t>
                      </a:r>
                      <a:r>
                        <a:rPr lang="ko-KR" altLang="en-US" sz="2600" b="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 미만</a:t>
                      </a:r>
                      <a:endParaRPr lang="ko-KR" altLang="en-US" sz="2600" b="0" kern="12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3400" b="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-</a:t>
                      </a:r>
                      <a:endParaRPr lang="en-US" altLang="en-US" sz="3400" b="0" kern="12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3400" b="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-</a:t>
                      </a:r>
                      <a:endParaRPr lang="en-US" altLang="en-US" sz="3400" b="0" kern="12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3400" b="1" kern="1200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-</a:t>
                      </a:r>
                      <a:endParaRPr lang="en-US" altLang="en-US" sz="3400" b="1" kern="1200" dirty="0">
                        <a:solidFill>
                          <a:srgbClr val="FF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3400" b="1" kern="1200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20%</a:t>
                      </a:r>
                      <a:endParaRPr lang="en-US" altLang="en-US" sz="3400" b="1" kern="1200" dirty="0">
                        <a:solidFill>
                          <a:srgbClr val="FF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1578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000" b="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200</a:t>
                      </a:r>
                      <a:r>
                        <a:rPr kumimoji="0" lang="ko-KR" altLang="en-US" sz="2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억원</a:t>
                      </a:r>
                      <a:r>
                        <a:rPr kumimoji="0" lang="ko-KR" altLang="en-US" sz="2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 초과</a:t>
                      </a:r>
                      <a:endParaRPr lang="ko-KR" altLang="en-US" sz="3000" b="0" kern="12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3400" b="0" kern="12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25%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3400" b="1" kern="1200" dirty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22%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3400" b="0" kern="12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22%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3400" b="0" kern="12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22%</a:t>
                      </a:r>
                      <a:endParaRPr lang="en-US" altLang="en-US" sz="3400" b="0" kern="12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481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ko-KR">
              <a:solidFill>
                <a:prstClr val="black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0" y="558924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fontAlgn="base" hangingPunct="0">
              <a:spcBef>
                <a:spcPts val="2000"/>
              </a:spcBef>
              <a:spcAft>
                <a:spcPct val="0"/>
              </a:spcAft>
            </a:pP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2800" dirty="0">
                <a:solidFill>
                  <a:prstClr val="black"/>
                </a:solidFill>
                <a:latin typeface="궁서" pitchFamily="18" charset="-127"/>
                <a:ea typeface="궁서" pitchFamily="18" charset="-127"/>
              </a:rPr>
              <a:t>’</a:t>
            </a:r>
            <a:r>
              <a:rPr lang="en-US" altLang="ko-KR" sz="3200" dirty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08 </a:t>
            </a:r>
            <a:r>
              <a:rPr lang="ko-KR" altLang="en-US" sz="3200" dirty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이후 </a:t>
            </a:r>
            <a:r>
              <a:rPr lang="en-US" altLang="ko-KR" sz="3200" dirty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OECD</a:t>
            </a:r>
            <a:r>
              <a:rPr lang="en-US" altLang="ko-KR" sz="2800" dirty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3200" dirty="0">
                <a:solidFill>
                  <a:srgbClr val="0000CC"/>
                </a:solidFill>
                <a:latin typeface="HY견고딕" pitchFamily="18" charset="-127"/>
                <a:ea typeface="HY견고딕" pitchFamily="18" charset="-127"/>
              </a:rPr>
              <a:t>13</a:t>
            </a:r>
            <a:r>
              <a:rPr lang="ko-KR" altLang="en-US" sz="3200" dirty="0">
                <a:solidFill>
                  <a:srgbClr val="0000CC"/>
                </a:solidFill>
                <a:latin typeface="HY견고딕" pitchFamily="18" charset="-127"/>
                <a:ea typeface="HY견고딕" pitchFamily="18" charset="-127"/>
              </a:rPr>
              <a:t>개국</a:t>
            </a:r>
            <a:r>
              <a:rPr lang="en-US" altLang="ko-KR" sz="2400" dirty="0">
                <a:solidFill>
                  <a:srgbClr val="0000CC"/>
                </a:solidFill>
                <a:latin typeface="HY견고딕" pitchFamily="18" charset="-127"/>
                <a:ea typeface="HY견고딕" pitchFamily="18" charset="-127"/>
              </a:rPr>
              <a:t>(40%) </a:t>
            </a:r>
            <a:r>
              <a:rPr lang="ko-KR" altLang="en-US" sz="3200" dirty="0">
                <a:solidFill>
                  <a:srgbClr val="0000CC"/>
                </a:solidFill>
                <a:latin typeface="HY견고딕" pitchFamily="18" charset="-127"/>
                <a:ea typeface="HY견고딕" pitchFamily="18" charset="-127"/>
              </a:rPr>
              <a:t>법인세율 인하</a:t>
            </a:r>
            <a:endParaRPr lang="en-US" altLang="ko-KR" sz="3200" b="1" dirty="0">
              <a:solidFill>
                <a:srgbClr val="0000CC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9832"/>
            <a:ext cx="9144000" cy="476672"/>
          </a:xfrm>
        </p:spPr>
        <p:txBody>
          <a:bodyPr/>
          <a:lstStyle/>
          <a:p>
            <a:r>
              <a:rPr lang="ko-KR" altLang="en-US" sz="3200" dirty="0" smtClean="0"/>
              <a:t>국제표준의 중산층 기준과 국민인식의 차이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521110"/>
            <a:ext cx="9144000" cy="6317226"/>
          </a:xfrm>
        </p:spPr>
        <p:txBody>
          <a:bodyPr/>
          <a:lstStyle/>
          <a:p>
            <a:pPr>
              <a:spcBef>
                <a:spcPts val="1500"/>
              </a:spcBef>
              <a:buNone/>
            </a:pP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</a:t>
            </a:r>
            <a:r>
              <a:rPr lang="ko-KR" altLang="en-US" sz="30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지난해 </a:t>
            </a:r>
            <a:r>
              <a:rPr lang="ko-KR" altLang="en-US" sz="3000" kern="0" dirty="0" err="1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세법개정시</a:t>
            </a:r>
            <a:r>
              <a:rPr lang="ko-KR" altLang="en-US" sz="30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중산층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근로자 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인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>
              <a:spcBef>
                <a:spcPts val="1500"/>
              </a:spcBef>
              <a:buNone/>
            </a:pP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600" dirty="0" err="1" smtClean="0">
                <a:solidFill>
                  <a:prstClr val="black"/>
                </a:solidFill>
              </a:rPr>
              <a:t>ㅇ</a:t>
            </a:r>
            <a:r>
              <a:rPr lang="ko-KR" altLang="en-US" dirty="0" smtClean="0">
                <a:solidFill>
                  <a:prstClr val="black"/>
                </a:solidFill>
              </a:rPr>
              <a:t> </a:t>
            </a:r>
            <a:r>
              <a:rPr lang="en-US" altLang="ko-KR" b="1" kern="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3,450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만원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당초 정부안 기준 </a:t>
            </a:r>
            <a:r>
              <a:rPr lang="ko-KR" altLang="en-US" sz="2800" b="1" kern="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세부담 시작 소득</a:t>
            </a:r>
          </a:p>
          <a:p>
            <a:pPr marL="2801938" indent="-2241550">
              <a:lnSpc>
                <a:spcPts val="4000"/>
              </a:lnSpc>
              <a:spcBef>
                <a:spcPts val="1500"/>
              </a:spcBef>
              <a:buNone/>
            </a:pPr>
            <a:r>
              <a:rPr lang="en-US" altLang="ko-KR" b="1" kern="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5,500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만원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en-US" altLang="ko-KR" sz="2800" kern="0" dirty="0" smtClean="0">
                <a:solidFill>
                  <a:prstClr val="black"/>
                </a:solidFill>
                <a:latin typeface="궁서" pitchFamily="18" charset="-127"/>
                <a:ea typeface="궁서" pitchFamily="18" charset="-127"/>
              </a:rPr>
              <a:t>’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12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년 상용근로자 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인 이상 사업장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평균임금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월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302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만원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의 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150%</a:t>
            </a:r>
          </a:p>
          <a:p>
            <a:pPr marL="2625725" indent="-2625725">
              <a:spcBef>
                <a:spcPts val="1000"/>
              </a:spcBef>
              <a:buNone/>
            </a:pP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</a:t>
            </a:r>
            <a:r>
              <a:rPr lang="ko-KR" altLang="en-US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30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OECD </a:t>
            </a:r>
            <a:r>
              <a:rPr lang="ko-KR" altLang="en-US" sz="30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기준 중산층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(4</a:t>
            </a:r>
            <a:r>
              <a:rPr lang="ko-KR" altLang="en-US" sz="2800" kern="0" dirty="0" err="1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인가구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en-US" altLang="ko-KR" sz="2800" kern="0" dirty="0" smtClean="0">
                <a:solidFill>
                  <a:prstClr val="black"/>
                </a:solidFill>
                <a:latin typeface="굴림" pitchFamily="50" charset="-127"/>
                <a:ea typeface="굴림" pitchFamily="50" charset="-127"/>
              </a:rPr>
              <a:t>’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14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년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en-US" altLang="ko-KR" kern="0" dirty="0" smtClean="0">
              <a:solidFill>
                <a:prstClr val="black"/>
              </a:solidFill>
              <a:latin typeface="HY견고딕" pitchFamily="18" charset="-127"/>
              <a:ea typeface="HY견고딕" pitchFamily="18" charset="-127"/>
            </a:endParaRPr>
          </a:p>
          <a:p>
            <a:pPr marL="542925" indent="-468313">
              <a:spcBef>
                <a:spcPts val="1500"/>
              </a:spcBef>
              <a:buNone/>
            </a:pPr>
            <a:r>
              <a:rPr lang="ko-KR" altLang="en-US" sz="2600" dirty="0" err="1" smtClean="0">
                <a:solidFill>
                  <a:prstClr val="black"/>
                </a:solidFill>
              </a:rPr>
              <a:t>ㅇ</a:t>
            </a:r>
            <a:r>
              <a:rPr lang="ko-KR" altLang="en-US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2,199</a:t>
            </a:r>
            <a:r>
              <a:rPr lang="ko-KR" altLang="en-US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만원 </a:t>
            </a:r>
            <a:r>
              <a:rPr lang="en-US" altLang="ko-KR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~ 6,597</a:t>
            </a:r>
            <a:r>
              <a:rPr lang="ko-KR" altLang="en-US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만원</a:t>
            </a:r>
            <a:endParaRPr lang="en-US" altLang="ko-KR" dirty="0" smtClean="0">
              <a:solidFill>
                <a:srgbClr val="0000FF"/>
              </a:solidFill>
              <a:latin typeface="HY견고딕" pitchFamily="18" charset="-127"/>
              <a:ea typeface="HY견고딕" pitchFamily="18" charset="-127"/>
            </a:endParaRPr>
          </a:p>
          <a:p>
            <a:pPr marL="542925" indent="-468313">
              <a:spcBef>
                <a:spcPts val="1500"/>
              </a:spcBef>
              <a:buNone/>
            </a:pP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※</a:t>
            </a:r>
            <a:r>
              <a:rPr lang="en-US" altLang="ko-KR" sz="3000" dirty="0" smtClean="0">
                <a:solidFill>
                  <a:srgbClr val="0000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중위소득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30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4,398</a:t>
            </a:r>
            <a:r>
              <a:rPr lang="ko-KR" altLang="en-US" sz="30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만원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3000" dirty="0" smtClean="0">
                <a:latin typeface="HY견고딕" pitchFamily="18" charset="-127"/>
                <a:ea typeface="HY견고딕" pitchFamily="18" charset="-127"/>
              </a:rPr>
              <a:t>의 </a:t>
            </a:r>
            <a:r>
              <a:rPr lang="en-US" altLang="ko-KR" sz="30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50% ~ 150%</a:t>
            </a:r>
          </a:p>
          <a:p>
            <a:pPr marL="446088" indent="-446088">
              <a:spcBef>
                <a:spcPts val="1500"/>
              </a:spcBef>
              <a:buNone/>
            </a:pP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ko-KR" altLang="en-US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국민인식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/ </a:t>
            </a:r>
            <a:r>
              <a:rPr lang="en-US" altLang="ko-KR" sz="2800" kern="0" dirty="0" smtClean="0">
                <a:solidFill>
                  <a:prstClr val="black"/>
                </a:solidFill>
                <a:latin typeface="굴림" pitchFamily="50" charset="-127"/>
                <a:ea typeface="굴림" pitchFamily="50" charset="-127"/>
              </a:rPr>
              <a:t>’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13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년 여론조사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(4</a:t>
            </a:r>
            <a:r>
              <a:rPr lang="ko-KR" altLang="en-US" sz="2800" kern="0" dirty="0" err="1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인가구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en-US" altLang="ko-KR" sz="2800" dirty="0" smtClean="0">
              <a:solidFill>
                <a:prstClr val="black"/>
              </a:solidFill>
            </a:endParaRPr>
          </a:p>
          <a:p>
            <a:pPr marL="530225" indent="-530225">
              <a:lnSpc>
                <a:spcPts val="4500"/>
              </a:lnSpc>
              <a:spcBef>
                <a:spcPts val="1000"/>
              </a:spcBef>
              <a:buNone/>
            </a:pPr>
            <a:r>
              <a:rPr lang="ko-KR" altLang="en-US" sz="2600" dirty="0" smtClean="0">
                <a:solidFill>
                  <a:prstClr val="black"/>
                </a:solidFill>
              </a:rPr>
              <a:t> </a:t>
            </a:r>
            <a:r>
              <a:rPr lang="ko-KR" altLang="en-US" sz="2600" dirty="0" err="1" smtClean="0">
                <a:solidFill>
                  <a:prstClr val="black"/>
                </a:solidFill>
              </a:rPr>
              <a:t>ㅇ</a:t>
            </a:r>
            <a:r>
              <a:rPr lang="ko-KR" altLang="en-US" sz="2800" dirty="0" smtClean="0">
                <a:solidFill>
                  <a:prstClr val="black"/>
                </a:solidFill>
              </a:rPr>
              <a:t> 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글로벌리서치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800" kern="0" dirty="0" smtClean="0">
                <a:solidFill>
                  <a:srgbClr val="0000CC"/>
                </a:solidFill>
                <a:latin typeface="HY견고딕" pitchFamily="18" charset="-127"/>
                <a:ea typeface="HY견고딕" pitchFamily="18" charset="-127"/>
              </a:rPr>
              <a:t>6,231</a:t>
            </a:r>
            <a:r>
              <a:rPr lang="ko-KR" altLang="en-US" sz="2800" kern="0" dirty="0" smtClean="0">
                <a:solidFill>
                  <a:srgbClr val="0000CC"/>
                </a:solidFill>
                <a:latin typeface="HY견고딕" pitchFamily="18" charset="-127"/>
                <a:ea typeface="HY견고딕" pitchFamily="18" charset="-127"/>
              </a:rPr>
              <a:t>만원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 / </a:t>
            </a: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갤럽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800" kern="0" dirty="0" smtClean="0">
                <a:solidFill>
                  <a:srgbClr val="0000CC"/>
                </a:solidFill>
                <a:latin typeface="HY견고딕" pitchFamily="18" charset="-127"/>
                <a:ea typeface="HY견고딕" pitchFamily="18" charset="-127"/>
              </a:rPr>
              <a:t>6,200</a:t>
            </a:r>
            <a:r>
              <a:rPr lang="ko-KR" altLang="en-US" sz="2800" kern="0" dirty="0" smtClean="0">
                <a:solidFill>
                  <a:srgbClr val="0000CC"/>
                </a:solidFill>
                <a:latin typeface="HY견고딕" pitchFamily="18" charset="-127"/>
                <a:ea typeface="HY견고딕" pitchFamily="18" charset="-127"/>
              </a:rPr>
              <a:t>만원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b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삼성경제연구소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800" kern="0" dirty="0" smtClean="0">
                <a:solidFill>
                  <a:srgbClr val="0000CC"/>
                </a:solidFill>
                <a:latin typeface="HY견고딕" pitchFamily="18" charset="-127"/>
                <a:ea typeface="HY견고딕" pitchFamily="18" charset="-127"/>
              </a:rPr>
              <a:t>7,000</a:t>
            </a:r>
            <a:r>
              <a:rPr lang="ko-KR" altLang="en-US" sz="2800" kern="0" dirty="0" smtClean="0">
                <a:solidFill>
                  <a:srgbClr val="0000CC"/>
                </a:solidFill>
                <a:latin typeface="HY견고딕" pitchFamily="18" charset="-127"/>
                <a:ea typeface="HY견고딕" pitchFamily="18" charset="-127"/>
              </a:rPr>
              <a:t>만원</a:t>
            </a:r>
            <a:r>
              <a:rPr lang="en-US" altLang="ko-KR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</p:txBody>
      </p:sp>
      <p:sp>
        <p:nvSpPr>
          <p:cNvPr id="4" name="오른쪽 화살표 3"/>
          <p:cNvSpPr/>
          <p:nvPr/>
        </p:nvSpPr>
        <p:spPr>
          <a:xfrm>
            <a:off x="202360" y="1969456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42"/>
          </a:xfrm>
        </p:spPr>
        <p:txBody>
          <a:bodyPr/>
          <a:lstStyle/>
          <a:p>
            <a:r>
              <a:rPr lang="ko-KR" altLang="en-US" sz="3200" dirty="0" smtClean="0"/>
              <a:t>국세와 지방교육교부금 정산현황 </a:t>
            </a:r>
            <a:r>
              <a:rPr lang="en-US" altLang="ko-KR" sz="2600" dirty="0" smtClean="0"/>
              <a:t>/ </a:t>
            </a:r>
            <a:r>
              <a:rPr lang="ko-KR" altLang="en-US" sz="2600" dirty="0" smtClean="0"/>
              <a:t>단위</a:t>
            </a:r>
            <a:r>
              <a:rPr lang="en-US" altLang="ko-KR" sz="2600" dirty="0" smtClean="0"/>
              <a:t>: </a:t>
            </a:r>
            <a:r>
              <a:rPr lang="ko-KR" altLang="en-US" sz="2600" dirty="0" smtClean="0"/>
              <a:t>조원</a:t>
            </a:r>
            <a:endParaRPr lang="ko-KR" altLang="en-US" sz="2600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26142" y="624152"/>
          <a:ext cx="8571482" cy="39486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4605"/>
                <a:gridCol w="1425678"/>
                <a:gridCol w="1474838"/>
                <a:gridCol w="1334516"/>
                <a:gridCol w="2261845"/>
              </a:tblGrid>
              <a:tr h="432048">
                <a:tc>
                  <a:txBody>
                    <a:bodyPr/>
                    <a:lstStyle/>
                    <a:p>
                      <a:pPr latinLnBrk="1"/>
                      <a:endParaRPr lang="ko-KR" altLang="en-US" sz="2800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800" kern="1200" dirty="0" smtClean="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+mn-cs"/>
                        </a:rPr>
                        <a:t>’</a:t>
                      </a:r>
                      <a:r>
                        <a:rPr lang="en-US" altLang="ko-KR" sz="2800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13</a:t>
                      </a:r>
                      <a:r>
                        <a:rPr lang="ko-KR" altLang="en-US" sz="2800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년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2800" kern="1200" dirty="0" smtClean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2800" kern="1200" dirty="0" smtClean="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+mn-cs"/>
                        </a:rPr>
                        <a:t>’</a:t>
                      </a:r>
                      <a:r>
                        <a:rPr lang="en-US" altLang="ko-KR" sz="2800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15</a:t>
                      </a:r>
                      <a:r>
                        <a:rPr lang="ko-KR" altLang="en-US" sz="2800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년 예산안</a:t>
                      </a:r>
                      <a:endParaRPr lang="ko-KR" altLang="en-US" sz="2800" kern="1200" dirty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45936">
                <a:tc>
                  <a:txBody>
                    <a:bodyPr/>
                    <a:lstStyle/>
                    <a:p>
                      <a:pPr latinLnBrk="1"/>
                      <a:endParaRPr lang="ko-KR" altLang="en-US" sz="2800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예산안</a:t>
                      </a:r>
                      <a:endParaRPr lang="ko-KR" altLang="en-US" sz="2800" kern="1200" dirty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결산</a:t>
                      </a:r>
                      <a:endParaRPr lang="ko-KR" altLang="en-US" sz="2800" kern="1200" dirty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kern="1200" dirty="0" err="1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정산前</a:t>
                      </a:r>
                      <a:endParaRPr lang="ko-KR" altLang="en-US" sz="2800" kern="1200" dirty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kern="1200" dirty="0" err="1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정산後</a:t>
                      </a:r>
                      <a:endParaRPr lang="ko-KR" altLang="en-US" sz="2800" kern="1200" dirty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/>
                </a:tc>
              </a:tr>
              <a:tr h="12966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2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ㅇ</a:t>
                      </a:r>
                      <a:r>
                        <a:rPr kumimoji="0" lang="ko-KR" altLang="en-US" sz="2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내</a:t>
                      </a:r>
                      <a:r>
                        <a:rPr lang="ko-KR" altLang="en-US" sz="2800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국세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179.0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165.9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kumimoji="0" lang="en-US" altLang="ko-KR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184.7</a:t>
                      </a:r>
                      <a:endParaRPr kumimoji="0" lang="ko-KR" altLang="en-US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5614">
                <a:tc>
                  <a:txBody>
                    <a:bodyPr/>
                    <a:lstStyle/>
                    <a:p>
                      <a:pPr marL="323850" indent="-323850" algn="l"/>
                      <a:r>
                        <a:rPr kumimoji="0" lang="ko-KR" altLang="en-US" sz="2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ㅇ</a:t>
                      </a:r>
                      <a:r>
                        <a:rPr lang="ko-KR" altLang="en-US" sz="2800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교육</a:t>
                      </a:r>
                      <a:r>
                        <a:rPr lang="en-US" altLang="ko-KR" sz="2800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/>
                      </a:r>
                      <a:br>
                        <a:rPr lang="en-US" altLang="ko-KR" sz="2800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</a:br>
                      <a:r>
                        <a:rPr lang="ko-KR" altLang="en-US" sz="2800" kern="1200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교부금</a:t>
                      </a:r>
                      <a:endParaRPr lang="en-US" altLang="ko-KR" sz="2800" kern="1200" dirty="0" smtClean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41.1</a:t>
                      </a:r>
                      <a:endParaRPr kumimoji="0" lang="ko-KR" altLang="en-US" sz="3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38.4</a:t>
                      </a:r>
                    </a:p>
                    <a:p>
                      <a:pPr marL="0" marR="0" lvl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(</a:t>
                      </a:r>
                      <a:r>
                        <a:rPr kumimoji="0" lang="ko-KR" altLang="en-US" sz="32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△</a:t>
                      </a:r>
                      <a:r>
                        <a:rPr kumimoji="0" lang="en-US" altLang="ko-KR" sz="32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</a:t>
                      </a:r>
                      <a:r>
                        <a:rPr kumimoji="0" lang="en-US" altLang="ko-KR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.7)</a:t>
                      </a:r>
                      <a:endParaRPr kumimoji="0" lang="ko-KR" altLang="en-US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42.2</a:t>
                      </a:r>
                      <a:endParaRPr kumimoji="0" lang="ko-KR" altLang="en-US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kumimoji="0" lang="en-US" altLang="ko-KR" sz="3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39.5</a:t>
                      </a:r>
                    </a:p>
                    <a:p>
                      <a:pPr marL="285750" marR="0" indent="-28575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돋움"/>
                          <a:ea typeface="돋움"/>
                          <a:cs typeface="+mn-cs"/>
                        </a:rPr>
                        <a:t>※</a:t>
                      </a:r>
                      <a:r>
                        <a:rPr kumimoji="0" lang="en-US" altLang="ko-KR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13</a:t>
                      </a:r>
                      <a:r>
                        <a:rPr kumimoji="0" lang="ko-KR" altLang="en-US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년 정산</a:t>
                      </a:r>
                      <a:r>
                        <a:rPr kumimoji="0" lang="ko-KR" altLang="en-US" sz="2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△</a:t>
                      </a:r>
                      <a:r>
                        <a:rPr kumimoji="0" lang="en-US" altLang="ko-KR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2.7</a:t>
                      </a:r>
                      <a:r>
                        <a:rPr kumimoji="0" lang="ko-KR" altLang="en-US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포함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0" y="4531968"/>
            <a:ext cx="9065340" cy="1695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4175" indent="-384175">
              <a:lnSpc>
                <a:spcPts val="4000"/>
              </a:lnSpc>
            </a:pPr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지방교육재정교부법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제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9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조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&gt;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③교부금 차액은 </a:t>
            </a:r>
            <a:r>
              <a:rPr lang="ko-KR" altLang="en-US" sz="2800" b="1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늦어도 다음 다음 연도의 국가예산에 </a:t>
            </a:r>
            <a:r>
              <a:rPr lang="ko-KR" altLang="en-US" sz="2800" b="1" dirty="0" err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계상하여</a:t>
            </a:r>
            <a:r>
              <a:rPr lang="ko-KR" altLang="en-US" sz="2800" b="1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정산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하여야 한다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</a:t>
            </a:r>
          </a:p>
          <a:p>
            <a:pPr>
              <a:lnSpc>
                <a:spcPts val="4500"/>
              </a:lnSpc>
            </a:pP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 * </a:t>
            </a:r>
            <a:r>
              <a:rPr lang="ko-KR" altLang="en-US" sz="3000" b="1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정산실적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  <a:sym typeface="Wingdings" pitchFamily="2" charset="2"/>
              </a:rPr>
              <a:t>: (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13)+</a:t>
            </a:r>
            <a:r>
              <a:rPr lang="en-US" altLang="ko-KR" sz="30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0.85</a:t>
            </a:r>
            <a:r>
              <a:rPr lang="ko-KR" altLang="en-US" sz="2600" dirty="0" smtClean="0">
                <a:latin typeface="HY견고딕" pitchFamily="18" charset="-127"/>
                <a:ea typeface="HY견고딕" pitchFamily="18" charset="-127"/>
              </a:rPr>
              <a:t>조원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,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  <a:sym typeface="Wingdings" pitchFamily="2" charset="2"/>
              </a:rPr>
              <a:t>(</a:t>
            </a:r>
            <a:r>
              <a:rPr lang="en-US" altLang="ko-KR" sz="3000" dirty="0" smtClean="0">
                <a:latin typeface="HY견고딕" pitchFamily="18" charset="-127"/>
                <a:ea typeface="HY견고딕" pitchFamily="18" charset="-127"/>
              </a:rPr>
              <a:t>14)</a:t>
            </a:r>
            <a:r>
              <a:rPr lang="en-US" altLang="ko-KR" sz="30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+0.8</a:t>
            </a:r>
            <a:r>
              <a:rPr lang="ko-KR" altLang="en-US" sz="2600" dirty="0" smtClean="0">
                <a:latin typeface="HY견고딕" pitchFamily="18" charset="-127"/>
                <a:ea typeface="HY견고딕" pitchFamily="18" charset="-127"/>
              </a:rPr>
              <a:t>조원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177468"/>
            <a:ext cx="8771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kern="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□</a:t>
            </a:r>
            <a:r>
              <a:rPr lang="ko-KR" altLang="en-US" sz="28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3~5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세 누리과정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年</a:t>
            </a:r>
            <a:r>
              <a:rPr lang="en-US" altLang="ko-KR" sz="28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2.1</a:t>
            </a:r>
            <a:r>
              <a:rPr lang="ko-KR" altLang="en-US" sz="28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조원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소요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 / </a:t>
            </a:r>
            <a:r>
              <a:rPr lang="ko-KR" altLang="en-US" sz="28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月</a:t>
            </a:r>
            <a:r>
              <a:rPr lang="en-US" altLang="ko-KR" sz="28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22</a:t>
            </a:r>
            <a:r>
              <a:rPr lang="ko-KR" altLang="en-US" sz="2800" dirty="0" smtClean="0">
                <a:solidFill>
                  <a:srgbClr val="0000FF"/>
                </a:solidFill>
                <a:latin typeface="HY견고딕" pitchFamily="18" charset="-127"/>
                <a:ea typeface="HY견고딕" pitchFamily="18" charset="-127"/>
              </a:rPr>
              <a:t>만원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지급</a:t>
            </a:r>
            <a:endParaRPr lang="en-US" altLang="ko-KR" sz="2800" dirty="0" smtClean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04"/>
          </a:xfrm>
        </p:spPr>
        <p:txBody>
          <a:bodyPr/>
          <a:lstStyle/>
          <a:p>
            <a:r>
              <a:rPr lang="en-US" altLang="ko-KR" sz="3200" dirty="0" smtClean="0"/>
              <a:t>3~5</a:t>
            </a:r>
            <a:r>
              <a:rPr lang="ko-KR" altLang="en-US" sz="3200" dirty="0" smtClean="0"/>
              <a:t>세 누리과정 지원중단 위기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해법은</a:t>
            </a:r>
            <a:r>
              <a:rPr lang="en-US" altLang="ko-KR" sz="3200" dirty="0" smtClean="0"/>
              <a:t>?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491616"/>
            <a:ext cx="9144000" cy="6258232"/>
          </a:xfrm>
        </p:spPr>
        <p:txBody>
          <a:bodyPr/>
          <a:lstStyle/>
          <a:p>
            <a:pPr>
              <a:spcBef>
                <a:spcPts val="3000"/>
              </a:spcBef>
              <a:buNone/>
            </a:pP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어린이집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보육료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예산 </a:t>
            </a:r>
            <a:r>
              <a:rPr lang="ko-KR" altLang="en-US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정면충돌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”              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600" dirty="0" smtClean="0">
                <a:latin typeface="HY견고딕" pitchFamily="18" charset="-127"/>
                <a:ea typeface="HY견고딕" pitchFamily="18" charset="-127"/>
              </a:rPr>
              <a:t>국민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2600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spcBef>
                <a:spcPts val="3000"/>
              </a:spcBef>
              <a:buNone/>
            </a:pP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“고조되는 중앙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지방 </a:t>
            </a:r>
            <a:r>
              <a:rPr lang="ko-KR" altLang="en-US" sz="2800" dirty="0" smtClean="0">
                <a:solidFill>
                  <a:srgbClr val="0033CC"/>
                </a:solidFill>
                <a:latin typeface="굴림" pitchFamily="50" charset="-127"/>
                <a:ea typeface="굴림" pitchFamily="50" charset="-127"/>
              </a:rPr>
              <a:t>‘</a:t>
            </a:r>
            <a:r>
              <a:rPr lang="ko-KR" altLang="en-US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재정전쟁</a:t>
            </a:r>
            <a:r>
              <a:rPr lang="ko-KR" altLang="en-US" sz="2800" dirty="0" smtClean="0">
                <a:solidFill>
                  <a:srgbClr val="0033CC"/>
                </a:solidFill>
                <a:latin typeface="굴림" pitchFamily="50" charset="-127"/>
                <a:ea typeface="굴림" pitchFamily="50" charset="-127"/>
              </a:rPr>
              <a:t>’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”              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600" dirty="0" smtClean="0">
                <a:latin typeface="HY견고딕" pitchFamily="18" charset="-127"/>
                <a:ea typeface="HY견고딕" pitchFamily="18" charset="-127"/>
              </a:rPr>
              <a:t>내일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&gt;</a:t>
            </a:r>
          </a:p>
          <a:p>
            <a:pPr>
              <a:spcBef>
                <a:spcPts val="3000"/>
              </a:spcBef>
              <a:buNone/>
            </a:pP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“국채건 지방채이건 </a:t>
            </a:r>
            <a:r>
              <a:rPr lang="ko-KR" altLang="en-US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결국은 국민 빚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”           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600" dirty="0" smtClean="0">
                <a:latin typeface="HY견고딕" pitchFamily="18" charset="-127"/>
                <a:ea typeface="HY견고딕" pitchFamily="18" charset="-127"/>
              </a:rPr>
              <a:t>동아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2600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spcBef>
                <a:spcPts val="3000"/>
              </a:spcBef>
              <a:buNone/>
            </a:pP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어린이집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보육료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정부가 부담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하는 게 맞다”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600" dirty="0" smtClean="0">
                <a:latin typeface="HY견고딕" pitchFamily="18" charset="-127"/>
                <a:ea typeface="HY견고딕" pitchFamily="18" charset="-127"/>
              </a:rPr>
              <a:t>경향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2600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spcBef>
                <a:spcPts val="3000"/>
              </a:spcBef>
              <a:buNone/>
            </a:pP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교육감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누리과정 예산 편성 거부는 </a:t>
            </a:r>
            <a:r>
              <a:rPr lang="ko-KR" altLang="en-US" sz="28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무책임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” 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600" dirty="0" smtClean="0">
                <a:latin typeface="HY견고딕" pitchFamily="18" charset="-127"/>
                <a:ea typeface="HY견고딕" pitchFamily="18" charset="-127"/>
              </a:rPr>
              <a:t>세계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&gt;</a:t>
            </a:r>
          </a:p>
          <a:p>
            <a:pPr>
              <a:spcBef>
                <a:spcPts val="3000"/>
              </a:spcBef>
              <a:buNone/>
            </a:pP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“지금이라도 </a:t>
            </a:r>
            <a:r>
              <a:rPr lang="ko-KR" altLang="en-US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무상급식 재검토</a:t>
            </a:r>
            <a:r>
              <a:rPr lang="en-US" altLang="ko-KR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해야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            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600" dirty="0" smtClean="0">
                <a:latin typeface="HY견고딕" pitchFamily="18" charset="-127"/>
                <a:ea typeface="HY견고딕" pitchFamily="18" charset="-127"/>
              </a:rPr>
              <a:t>조선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&gt;</a:t>
            </a:r>
          </a:p>
          <a:p>
            <a:pPr>
              <a:spcBef>
                <a:spcPts val="3000"/>
              </a:spcBef>
              <a:buNone/>
            </a:pP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“부유층 자녀까지 주는 </a:t>
            </a:r>
            <a:r>
              <a:rPr lang="ko-KR" altLang="en-US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공짜점심 폐지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하라”   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600" dirty="0" err="1" smtClean="0">
                <a:latin typeface="HY견고딕" pitchFamily="18" charset="-127"/>
                <a:ea typeface="HY견고딕" pitchFamily="18" charset="-127"/>
              </a:rPr>
              <a:t>매경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&gt;</a:t>
            </a:r>
          </a:p>
          <a:p>
            <a:pPr>
              <a:spcBef>
                <a:spcPts val="3000"/>
              </a:spcBef>
              <a:buNone/>
            </a:pP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“누리과정 </a:t>
            </a:r>
            <a:r>
              <a:rPr lang="ko-KR" altLang="en-US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국회</a:t>
            </a:r>
            <a:r>
              <a:rPr lang="en-US" altLang="ko-KR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교육청 힘 모아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예산마련”     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600" dirty="0" smtClean="0">
                <a:latin typeface="HY견고딕" pitchFamily="18" charset="-127"/>
                <a:ea typeface="HY견고딕" pitchFamily="18" charset="-127"/>
              </a:rPr>
              <a:t>문화</a:t>
            </a:r>
            <a:r>
              <a:rPr lang="en-US" altLang="ko-KR" sz="2600" dirty="0" smtClean="0">
                <a:latin typeface="HY견고딕" pitchFamily="18" charset="-127"/>
                <a:ea typeface="HY견고딕" pitchFamily="18" charset="-127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2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4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20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21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8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7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6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4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9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5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20702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2262</TotalTime>
  <Words>601</Words>
  <Application>Microsoft Office PowerPoint</Application>
  <PresentationFormat>화면 슬라이드 쇼(4:3)</PresentationFormat>
  <Paragraphs>130</Paragraphs>
  <Slides>8</Slides>
  <Notes>4</Notes>
  <HiddenSlides>0</HiddenSlides>
  <MMClips>0</MMClips>
  <ScaleCrop>false</ScaleCrop>
  <HeadingPairs>
    <vt:vector size="4" baseType="variant">
      <vt:variant>
        <vt:lpstr>테마</vt:lpstr>
      </vt:variant>
      <vt:variant>
        <vt:i4>13</vt:i4>
      </vt:variant>
      <vt:variant>
        <vt:lpstr>슬라이드 제목</vt:lpstr>
      </vt:variant>
      <vt:variant>
        <vt:i4>8</vt:i4>
      </vt:variant>
    </vt:vector>
  </HeadingPairs>
  <TitlesOfParts>
    <vt:vector size="21" baseType="lpstr">
      <vt:lpstr>1_Office 테마</vt:lpstr>
      <vt:lpstr>18_Office 테마</vt:lpstr>
      <vt:lpstr>3_Office 테마</vt:lpstr>
      <vt:lpstr>7_Office 테마</vt:lpstr>
      <vt:lpstr>17_Office 테마</vt:lpstr>
      <vt:lpstr>16_Office 테마</vt:lpstr>
      <vt:lpstr>14_Office 테마</vt:lpstr>
      <vt:lpstr>19_Office 테마</vt:lpstr>
      <vt:lpstr>15_Office 테마</vt:lpstr>
      <vt:lpstr>2_Office 테마</vt:lpstr>
      <vt:lpstr>4_Office 테마</vt:lpstr>
      <vt:lpstr>20_Office 테마</vt:lpstr>
      <vt:lpstr>21_Office 테마</vt:lpstr>
      <vt:lpstr>슬라이드 1</vt:lpstr>
      <vt:lpstr>경제부총리 취임(7.16)후 3개월</vt:lpstr>
      <vt:lpstr>국정지지율 반등, 부총리 성적도 보통이상 평가</vt:lpstr>
      <vt:lpstr>소득세 과세표준과 세율변동 / 천만원, 귀속연도 기준</vt:lpstr>
      <vt:lpstr>법인세 과세표준과 세율 변동연혁 / 억원</vt:lpstr>
      <vt:lpstr>국제표준의 중산층 기준과 국민인식의 차이</vt:lpstr>
      <vt:lpstr>국세와 지방교육교부금 정산현황 / 단위: 조원</vt:lpstr>
      <vt:lpstr>3~5세 누리과정 지원중단 위기, 해법은?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200</cp:revision>
  <dcterms:created xsi:type="dcterms:W3CDTF">2014-10-14T15:20:37Z</dcterms:created>
  <dcterms:modified xsi:type="dcterms:W3CDTF">2014-10-23T02:20:32Z</dcterms:modified>
</cp:coreProperties>
</file>