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3" r:id="rId3"/>
    <p:sldId id="301" r:id="rId4"/>
    <p:sldId id="302" r:id="rId5"/>
    <p:sldId id="303" r:id="rId6"/>
    <p:sldId id="304" r:id="rId7"/>
    <p:sldId id="305" r:id="rId8"/>
    <p:sldId id="306" r:id="rId9"/>
    <p:sldId id="312" r:id="rId10"/>
    <p:sldId id="308" r:id="rId11"/>
    <p:sldId id="310" r:id="rId12"/>
    <p:sldId id="311" r:id="rId1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25"/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91.6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573255769836057E-2"/>
                  <c:y val="-3.1712070099013716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mtClean="0"/>
                      <a:t>33,772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753197597213102E-2"/>
                  <c:y val="-2.2651478642152653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mtClean="0"/>
                      <a:t>38,266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79941827377043E-2"/>
                  <c:y val="-1.359088718529159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mtClean="0"/>
                      <a:t>48,335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53982548213113E-2"/>
                  <c:y val="-3.1712070099013716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rgbClr val="C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defRPr>
                    </a:pPr>
                    <a:r>
                      <a:rPr lang="en-US" altLang="en-US" sz="1400" smtClean="0">
                        <a:solidFill>
                          <a:srgbClr val="C00000"/>
                        </a:solidFill>
                      </a:rPr>
                      <a:t>51,060</a:t>
                    </a:r>
                    <a:endParaRPr lang="en-US" altLang="en-US" sz="140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HY견고딕" panose="02030600000101010101" pitchFamily="18" charset="-127"/>
                    <a:ea typeface="HY견고딕" panose="02030600000101010101" pitchFamily="18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33772</c:v>
                </c:pt>
                <c:pt idx="1">
                  <c:v>38266</c:v>
                </c:pt>
                <c:pt idx="2">
                  <c:v>48335</c:v>
                </c:pt>
                <c:pt idx="3">
                  <c:v>51060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972416"/>
        <c:axId val="142973952"/>
        <c:axId val="0"/>
      </c:bar3DChart>
      <c:catAx>
        <c:axId val="142972416"/>
        <c:scaling>
          <c:orientation val="minMax"/>
        </c:scaling>
        <c:delete val="1"/>
        <c:axPos val="b"/>
        <c:majorTickMark val="out"/>
        <c:minorTickMark val="none"/>
        <c:tickLblPos val="nextTo"/>
        <c:crossAx val="142973952"/>
        <c:crosses val="autoZero"/>
        <c:auto val="1"/>
        <c:lblAlgn val="ctr"/>
        <c:lblOffset val="100"/>
        <c:noMultiLvlLbl val="0"/>
      </c:catAx>
      <c:valAx>
        <c:axId val="1429739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42972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6.5972222222222224E-2"/>
                  <c:y val="-0.11788645976544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444444444444448E-2"/>
                  <c:y val="-0.11788645976544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138888888888888E-2"/>
                  <c:y val="-0.12443570753019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9027777777777776E-2"/>
                  <c:y val="-0.11133721200069721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rgbClr val="C00000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HY견고딕" panose="02030600000101010101" pitchFamily="18" charset="-127"/>
                    <a:ea typeface="HY견고딕" panose="02030600000101010101" pitchFamily="18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2014.6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2034</c:v>
                </c:pt>
                <c:pt idx="1">
                  <c:v>3185</c:v>
                </c:pt>
                <c:pt idx="2">
                  <c:v>4499</c:v>
                </c:pt>
                <c:pt idx="3">
                  <c:v>5027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962112"/>
        <c:axId val="145963648"/>
      </c:lineChart>
      <c:catAx>
        <c:axId val="1459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145963648"/>
        <c:crosses val="autoZero"/>
        <c:auto val="1"/>
        <c:lblAlgn val="ctr"/>
        <c:lblOffset val="100"/>
        <c:noMultiLvlLbl val="0"/>
      </c:catAx>
      <c:valAx>
        <c:axId val="145963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596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CB9F9C21-E250-428F-8E89-2F8A77951F5B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2" rIns="91420" bIns="4571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20" tIns="45712" rIns="91420" bIns="45712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0C824D6E-5587-4DAD-A68B-53EE779C3D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19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29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361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69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36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47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18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43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08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89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49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81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DEBD-D546-4C56-96AD-60EDC955B841}" type="datetimeFigureOut">
              <a:rPr lang="ko-KR" altLang="en-US" smtClean="0"/>
              <a:t>2014-10-16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DC48-3D4E-46EE-9503-599BE7F334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04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tags" Target="../tags/tag3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://www.clker.com/cliparts/4/7/0/1/11954321481710250442Wice_Wheelchair.svg.med.png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://terms.naver.com/entry.nhn?cid=769&amp;docId=956880&amp;categoryId=1843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terms.naver.com/entry.nhn?cid=767&amp;docId=956621&amp;categoryId=1521" TargetMode="Externa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hyperlink" Target="http://terms.naver.com/entry.nhn?cid=768&amp;docId=1003103&amp;categoryId=1851" TargetMode="External"/><Relationship Id="rId5" Type="http://schemas.openxmlformats.org/officeDocument/2006/relationships/hyperlink" Target="http://terms.naver.com/entry.nhn?docId=657659&amp;cid=1596&amp;categoryId=1596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hyperlink" Target="http://terms.naver.com/entry.nhn?docId=568288&amp;cid=1597&amp;categoryId=1597" TargetMode="Externa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2" y="0"/>
            <a:ext cx="9144000" cy="6858000"/>
          </a:xfrm>
          <a:prstGeom prst="rect">
            <a:avLst/>
          </a:prstGeom>
        </p:spPr>
      </p:pic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12965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45"/>
          <p:cNvSpPr/>
          <p:nvPr/>
        </p:nvSpPr>
        <p:spPr>
          <a:xfrm>
            <a:off x="215304" y="161493"/>
            <a:ext cx="539719" cy="5080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897" y="1694906"/>
            <a:ext cx="6696744" cy="1169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국민연금공단</a:t>
            </a:r>
            <a:endParaRPr lang="en-US" altLang="ko-KR" sz="6000" dirty="0" smtClean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395746" y="3067117"/>
            <a:ext cx="6570655" cy="0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38100" algn="ctr" rotWithShape="0">
              <a:schemeClr val="tx1">
                <a:alpha val="44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79772" y="3212976"/>
            <a:ext cx="528662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국민의 행복한 삶에 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공헌하는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100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 시대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국민행복 파트너</a:t>
            </a:r>
            <a:endParaRPr lang="en-US" altLang="ko-KR" sz="24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7142" y="343248"/>
            <a:ext cx="53788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2014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47835" y="5374034"/>
            <a:ext cx="25405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국회의원  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명 수</a:t>
            </a:r>
            <a:endParaRPr 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010" y="254848"/>
            <a:ext cx="1842926" cy="423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보건복지위원회</a:t>
            </a:r>
            <a:endParaRPr lang="en-US" altLang="ko-KR" sz="11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국정감</a:t>
            </a:r>
            <a:r>
              <a:rPr lang="ko-KR" altLang="en-US" sz="11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</a:t>
            </a:r>
            <a:endParaRPr lang="en-US" sz="11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93433" y="5875444"/>
            <a:ext cx="24493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충남 아산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새누리당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84" y="5832161"/>
            <a:ext cx="539951" cy="258727"/>
          </a:xfrm>
          <a:prstGeom prst="rect">
            <a:avLst/>
          </a:prstGeom>
        </p:spPr>
      </p:pic>
      <p:grpSp>
        <p:nvGrpSpPr>
          <p:cNvPr id="14" name="Group 348"/>
          <p:cNvGrpSpPr/>
          <p:nvPr/>
        </p:nvGrpSpPr>
        <p:grpSpPr>
          <a:xfrm>
            <a:off x="426239" y="6370186"/>
            <a:ext cx="1453620" cy="288575"/>
            <a:chOff x="2077120" y="4859661"/>
            <a:chExt cx="1453620" cy="288575"/>
          </a:xfrm>
        </p:grpSpPr>
        <p:sp>
          <p:nvSpPr>
            <p:cNvPr id="15" name="Freeform 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2077120" y="4859661"/>
              <a:ext cx="290457" cy="288575"/>
            </a:xfrm>
            <a:custGeom>
              <a:avLst/>
              <a:gdLst>
                <a:gd name="T0" fmla="*/ 1285 w 2772"/>
                <a:gd name="T1" fmla="*/ 205 h 2759"/>
                <a:gd name="T2" fmla="*/ 1485 w 2772"/>
                <a:gd name="T3" fmla="*/ 195 h 2759"/>
                <a:gd name="T4" fmla="*/ 2533 w 2772"/>
                <a:gd name="T5" fmla="*/ 616 h 2759"/>
                <a:gd name="T6" fmla="*/ 2366 w 2772"/>
                <a:gd name="T7" fmla="*/ 2357 h 2759"/>
                <a:gd name="T8" fmla="*/ 1023 w 2772"/>
                <a:gd name="T9" fmla="*/ 2708 h 2759"/>
                <a:gd name="T10" fmla="*/ 45 w 2772"/>
                <a:gd name="T11" fmla="*/ 1742 h 2759"/>
                <a:gd name="T12" fmla="*/ 292 w 2772"/>
                <a:gd name="T13" fmla="*/ 534 h 2759"/>
                <a:gd name="T14" fmla="*/ 1142 w 2772"/>
                <a:gd name="T15" fmla="*/ 21 h 2759"/>
                <a:gd name="T16" fmla="*/ 2158 w 2772"/>
                <a:gd name="T17" fmla="*/ 302 h 2759"/>
                <a:gd name="T18" fmla="*/ 702 w 2772"/>
                <a:gd name="T19" fmla="*/ 244 h 2759"/>
                <a:gd name="T20" fmla="*/ 364 w 2772"/>
                <a:gd name="T21" fmla="*/ 534 h 2759"/>
                <a:gd name="T22" fmla="*/ 266 w 2772"/>
                <a:gd name="T23" fmla="*/ 1264 h 2759"/>
                <a:gd name="T24" fmla="*/ 55 w 2772"/>
                <a:gd name="T25" fmla="*/ 1418 h 2759"/>
                <a:gd name="T26" fmla="*/ 1323 w 2772"/>
                <a:gd name="T27" fmla="*/ 2705 h 2759"/>
                <a:gd name="T28" fmla="*/ 2580 w 2772"/>
                <a:gd name="T29" fmla="*/ 1968 h 2759"/>
                <a:gd name="T30" fmla="*/ 2611 w 2772"/>
                <a:gd name="T31" fmla="*/ 1678 h 2759"/>
                <a:gd name="T32" fmla="*/ 2605 w 2772"/>
                <a:gd name="T33" fmla="*/ 1008 h 2759"/>
                <a:gd name="T34" fmla="*/ 2692 w 2772"/>
                <a:gd name="T35" fmla="*/ 1488 h 2759"/>
                <a:gd name="T36" fmla="*/ 1696 w 2772"/>
                <a:gd name="T37" fmla="*/ 112 h 2759"/>
                <a:gd name="T38" fmla="*/ 1735 w 2772"/>
                <a:gd name="T39" fmla="*/ 159 h 2759"/>
                <a:gd name="T40" fmla="*/ 1707 w 2772"/>
                <a:gd name="T41" fmla="*/ 269 h 2759"/>
                <a:gd name="T42" fmla="*/ 2308 w 2772"/>
                <a:gd name="T43" fmla="*/ 642 h 2759"/>
                <a:gd name="T44" fmla="*/ 2588 w 2772"/>
                <a:gd name="T45" fmla="*/ 903 h 2759"/>
                <a:gd name="T46" fmla="*/ 2194 w 2772"/>
                <a:gd name="T47" fmla="*/ 728 h 2759"/>
                <a:gd name="T48" fmla="*/ 1726 w 2772"/>
                <a:gd name="T49" fmla="*/ 310 h 2759"/>
                <a:gd name="T50" fmla="*/ 1627 w 2772"/>
                <a:gd name="T51" fmla="*/ 295 h 2759"/>
                <a:gd name="T52" fmla="*/ 2070 w 2772"/>
                <a:gd name="T53" fmla="*/ 2496 h 2759"/>
                <a:gd name="T54" fmla="*/ 2480 w 2772"/>
                <a:gd name="T55" fmla="*/ 1784 h 2759"/>
                <a:gd name="T56" fmla="*/ 2399 w 2772"/>
                <a:gd name="T57" fmla="*/ 2180 h 2759"/>
                <a:gd name="T58" fmla="*/ 2054 w 2772"/>
                <a:gd name="T59" fmla="*/ 1566 h 2759"/>
                <a:gd name="T60" fmla="*/ 2130 w 2772"/>
                <a:gd name="T61" fmla="*/ 840 h 2759"/>
                <a:gd name="T62" fmla="*/ 2108 w 2772"/>
                <a:gd name="T63" fmla="*/ 711 h 2759"/>
                <a:gd name="T64" fmla="*/ 1906 w 2772"/>
                <a:gd name="T65" fmla="*/ 501 h 2759"/>
                <a:gd name="T66" fmla="*/ 1438 w 2772"/>
                <a:gd name="T67" fmla="*/ 288 h 2759"/>
                <a:gd name="T68" fmla="*/ 1414 w 2772"/>
                <a:gd name="T69" fmla="*/ 2483 h 2759"/>
                <a:gd name="T70" fmla="*/ 1979 w 2772"/>
                <a:gd name="T71" fmla="*/ 1980 h 2759"/>
                <a:gd name="T72" fmla="*/ 2035 w 2772"/>
                <a:gd name="T73" fmla="*/ 1690 h 2759"/>
                <a:gd name="T74" fmla="*/ 1984 w 2772"/>
                <a:gd name="T75" fmla="*/ 1425 h 2759"/>
                <a:gd name="T76" fmla="*/ 1801 w 2772"/>
                <a:gd name="T77" fmla="*/ 859 h 2759"/>
                <a:gd name="T78" fmla="*/ 1562 w 2772"/>
                <a:gd name="T79" fmla="*/ 407 h 2759"/>
                <a:gd name="T80" fmla="*/ 1180 w 2772"/>
                <a:gd name="T81" fmla="*/ 97 h 2759"/>
                <a:gd name="T82" fmla="*/ 1050 w 2772"/>
                <a:gd name="T83" fmla="*/ 188 h 2759"/>
                <a:gd name="T84" fmla="*/ 900 w 2772"/>
                <a:gd name="T85" fmla="*/ 234 h 2759"/>
                <a:gd name="T86" fmla="*/ 929 w 2772"/>
                <a:gd name="T87" fmla="*/ 265 h 2759"/>
                <a:gd name="T88" fmla="*/ 1001 w 2772"/>
                <a:gd name="T89" fmla="*/ 242 h 2759"/>
                <a:gd name="T90" fmla="*/ 739 w 2772"/>
                <a:gd name="T91" fmla="*/ 554 h 2759"/>
                <a:gd name="T92" fmla="*/ 207 w 2772"/>
                <a:gd name="T93" fmla="*/ 1031 h 2759"/>
                <a:gd name="T94" fmla="*/ 427 w 2772"/>
                <a:gd name="T95" fmla="*/ 549 h 2759"/>
                <a:gd name="T96" fmla="*/ 968 w 2772"/>
                <a:gd name="T97" fmla="*/ 605 h 2759"/>
                <a:gd name="T98" fmla="*/ 777 w 2772"/>
                <a:gd name="T99" fmla="*/ 871 h 2759"/>
                <a:gd name="T100" fmla="*/ 424 w 2772"/>
                <a:gd name="T101" fmla="*/ 1271 h 2759"/>
                <a:gd name="T102" fmla="*/ 258 w 2772"/>
                <a:gd name="T103" fmla="*/ 1401 h 2759"/>
                <a:gd name="T104" fmla="*/ 671 w 2772"/>
                <a:gd name="T105" fmla="*/ 1431 h 2759"/>
                <a:gd name="T106" fmla="*/ 342 w 2772"/>
                <a:gd name="T107" fmla="*/ 2162 h 2759"/>
                <a:gd name="T108" fmla="*/ 306 w 2772"/>
                <a:gd name="T109" fmla="*/ 1810 h 2759"/>
                <a:gd name="T110" fmla="*/ 501 w 2772"/>
                <a:gd name="T111" fmla="*/ 2305 h 2759"/>
                <a:gd name="T112" fmla="*/ 1138 w 2772"/>
                <a:gd name="T113" fmla="*/ 652 h 2759"/>
                <a:gd name="T114" fmla="*/ 1375 w 2772"/>
                <a:gd name="T115" fmla="*/ 984 h 2759"/>
                <a:gd name="T116" fmla="*/ 1299 w 2772"/>
                <a:gd name="T117" fmla="*/ 1500 h 2759"/>
                <a:gd name="T118" fmla="*/ 1206 w 2772"/>
                <a:gd name="T119" fmla="*/ 2002 h 2759"/>
                <a:gd name="T120" fmla="*/ 750 w 2772"/>
                <a:gd name="T121" fmla="*/ 2359 h 2759"/>
                <a:gd name="T122" fmla="*/ 740 w 2772"/>
                <a:gd name="T123" fmla="*/ 1977 h 2759"/>
                <a:gd name="T124" fmla="*/ 1107 w 2772"/>
                <a:gd name="T125" fmla="*/ 246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2" h="2759">
                  <a:moveTo>
                    <a:pt x="1406" y="117"/>
                  </a:moveTo>
                  <a:lnTo>
                    <a:pt x="1417" y="119"/>
                  </a:lnTo>
                  <a:lnTo>
                    <a:pt x="1427" y="121"/>
                  </a:lnTo>
                  <a:lnTo>
                    <a:pt x="1433" y="113"/>
                  </a:lnTo>
                  <a:lnTo>
                    <a:pt x="1440" y="106"/>
                  </a:lnTo>
                  <a:lnTo>
                    <a:pt x="1447" y="99"/>
                  </a:lnTo>
                  <a:lnTo>
                    <a:pt x="1455" y="93"/>
                  </a:lnTo>
                  <a:lnTo>
                    <a:pt x="1472" y="83"/>
                  </a:lnTo>
                  <a:lnTo>
                    <a:pt x="1489" y="74"/>
                  </a:lnTo>
                  <a:lnTo>
                    <a:pt x="1468" y="71"/>
                  </a:lnTo>
                  <a:lnTo>
                    <a:pt x="1448" y="69"/>
                  </a:lnTo>
                  <a:lnTo>
                    <a:pt x="1427" y="68"/>
                  </a:lnTo>
                  <a:lnTo>
                    <a:pt x="1406" y="68"/>
                  </a:lnTo>
                  <a:lnTo>
                    <a:pt x="1406" y="117"/>
                  </a:lnTo>
                  <a:close/>
                  <a:moveTo>
                    <a:pt x="1387" y="147"/>
                  </a:moveTo>
                  <a:lnTo>
                    <a:pt x="1375" y="147"/>
                  </a:lnTo>
                  <a:lnTo>
                    <a:pt x="1365" y="148"/>
                  </a:lnTo>
                  <a:lnTo>
                    <a:pt x="1354" y="150"/>
                  </a:lnTo>
                  <a:lnTo>
                    <a:pt x="1344" y="152"/>
                  </a:lnTo>
                  <a:lnTo>
                    <a:pt x="1336" y="154"/>
                  </a:lnTo>
                  <a:lnTo>
                    <a:pt x="1328" y="157"/>
                  </a:lnTo>
                  <a:lnTo>
                    <a:pt x="1320" y="160"/>
                  </a:lnTo>
                  <a:lnTo>
                    <a:pt x="1313" y="163"/>
                  </a:lnTo>
                  <a:lnTo>
                    <a:pt x="1307" y="167"/>
                  </a:lnTo>
                  <a:lnTo>
                    <a:pt x="1301" y="172"/>
                  </a:lnTo>
                  <a:lnTo>
                    <a:pt x="1297" y="176"/>
                  </a:lnTo>
                  <a:lnTo>
                    <a:pt x="1293" y="181"/>
                  </a:lnTo>
                  <a:lnTo>
                    <a:pt x="1290" y="185"/>
                  </a:lnTo>
                  <a:lnTo>
                    <a:pt x="1288" y="190"/>
                  </a:lnTo>
                  <a:lnTo>
                    <a:pt x="1286" y="195"/>
                  </a:lnTo>
                  <a:lnTo>
                    <a:pt x="1285" y="199"/>
                  </a:lnTo>
                  <a:lnTo>
                    <a:pt x="1285" y="205"/>
                  </a:lnTo>
                  <a:lnTo>
                    <a:pt x="1286" y="210"/>
                  </a:lnTo>
                  <a:lnTo>
                    <a:pt x="1288" y="214"/>
                  </a:lnTo>
                  <a:lnTo>
                    <a:pt x="1290" y="219"/>
                  </a:lnTo>
                  <a:lnTo>
                    <a:pt x="1293" y="223"/>
                  </a:lnTo>
                  <a:lnTo>
                    <a:pt x="1297" y="228"/>
                  </a:lnTo>
                  <a:lnTo>
                    <a:pt x="1301" y="231"/>
                  </a:lnTo>
                  <a:lnTo>
                    <a:pt x="1307" y="236"/>
                  </a:lnTo>
                  <a:lnTo>
                    <a:pt x="1314" y="240"/>
                  </a:lnTo>
                  <a:lnTo>
                    <a:pt x="1321" y="242"/>
                  </a:lnTo>
                  <a:lnTo>
                    <a:pt x="1329" y="245"/>
                  </a:lnTo>
                  <a:lnTo>
                    <a:pt x="1338" y="248"/>
                  </a:lnTo>
                  <a:lnTo>
                    <a:pt x="1349" y="249"/>
                  </a:lnTo>
                  <a:lnTo>
                    <a:pt x="1359" y="251"/>
                  </a:lnTo>
                  <a:lnTo>
                    <a:pt x="1372" y="251"/>
                  </a:lnTo>
                  <a:lnTo>
                    <a:pt x="1384" y="251"/>
                  </a:lnTo>
                  <a:lnTo>
                    <a:pt x="1397" y="251"/>
                  </a:lnTo>
                  <a:lnTo>
                    <a:pt x="1408" y="250"/>
                  </a:lnTo>
                  <a:lnTo>
                    <a:pt x="1419" y="249"/>
                  </a:lnTo>
                  <a:lnTo>
                    <a:pt x="1429" y="246"/>
                  </a:lnTo>
                  <a:lnTo>
                    <a:pt x="1438" y="244"/>
                  </a:lnTo>
                  <a:lnTo>
                    <a:pt x="1448" y="242"/>
                  </a:lnTo>
                  <a:lnTo>
                    <a:pt x="1455" y="238"/>
                  </a:lnTo>
                  <a:lnTo>
                    <a:pt x="1461" y="235"/>
                  </a:lnTo>
                  <a:lnTo>
                    <a:pt x="1467" y="230"/>
                  </a:lnTo>
                  <a:lnTo>
                    <a:pt x="1472" y="227"/>
                  </a:lnTo>
                  <a:lnTo>
                    <a:pt x="1476" y="222"/>
                  </a:lnTo>
                  <a:lnTo>
                    <a:pt x="1480" y="218"/>
                  </a:lnTo>
                  <a:lnTo>
                    <a:pt x="1482" y="213"/>
                  </a:lnTo>
                  <a:lnTo>
                    <a:pt x="1485" y="208"/>
                  </a:lnTo>
                  <a:lnTo>
                    <a:pt x="1486" y="204"/>
                  </a:lnTo>
                  <a:lnTo>
                    <a:pt x="1486" y="199"/>
                  </a:lnTo>
                  <a:lnTo>
                    <a:pt x="1485" y="195"/>
                  </a:lnTo>
                  <a:lnTo>
                    <a:pt x="1483" y="189"/>
                  </a:lnTo>
                  <a:lnTo>
                    <a:pt x="1481" y="184"/>
                  </a:lnTo>
                  <a:lnTo>
                    <a:pt x="1479" y="180"/>
                  </a:lnTo>
                  <a:lnTo>
                    <a:pt x="1475" y="175"/>
                  </a:lnTo>
                  <a:lnTo>
                    <a:pt x="1471" y="172"/>
                  </a:lnTo>
                  <a:lnTo>
                    <a:pt x="1465" y="167"/>
                  </a:lnTo>
                  <a:lnTo>
                    <a:pt x="1459" y="163"/>
                  </a:lnTo>
                  <a:lnTo>
                    <a:pt x="1452" y="160"/>
                  </a:lnTo>
                  <a:lnTo>
                    <a:pt x="1445" y="157"/>
                  </a:lnTo>
                  <a:lnTo>
                    <a:pt x="1437" y="154"/>
                  </a:lnTo>
                  <a:lnTo>
                    <a:pt x="1429" y="152"/>
                  </a:lnTo>
                  <a:lnTo>
                    <a:pt x="1419" y="150"/>
                  </a:lnTo>
                  <a:lnTo>
                    <a:pt x="1408" y="148"/>
                  </a:lnTo>
                  <a:lnTo>
                    <a:pt x="1398" y="147"/>
                  </a:lnTo>
                  <a:lnTo>
                    <a:pt x="1387" y="147"/>
                  </a:lnTo>
                  <a:close/>
                  <a:moveTo>
                    <a:pt x="1387" y="0"/>
                  </a:moveTo>
                  <a:lnTo>
                    <a:pt x="1476" y="3"/>
                  </a:lnTo>
                  <a:lnTo>
                    <a:pt x="1565" y="11"/>
                  </a:lnTo>
                  <a:lnTo>
                    <a:pt x="1652" y="26"/>
                  </a:lnTo>
                  <a:lnTo>
                    <a:pt x="1736" y="46"/>
                  </a:lnTo>
                  <a:lnTo>
                    <a:pt x="1817" y="70"/>
                  </a:lnTo>
                  <a:lnTo>
                    <a:pt x="1898" y="99"/>
                  </a:lnTo>
                  <a:lnTo>
                    <a:pt x="1975" y="134"/>
                  </a:lnTo>
                  <a:lnTo>
                    <a:pt x="2050" y="172"/>
                  </a:lnTo>
                  <a:lnTo>
                    <a:pt x="2122" y="214"/>
                  </a:lnTo>
                  <a:lnTo>
                    <a:pt x="2191" y="261"/>
                  </a:lnTo>
                  <a:lnTo>
                    <a:pt x="2256" y="312"/>
                  </a:lnTo>
                  <a:lnTo>
                    <a:pt x="2319" y="366"/>
                  </a:lnTo>
                  <a:lnTo>
                    <a:pt x="2377" y="424"/>
                  </a:lnTo>
                  <a:lnTo>
                    <a:pt x="2433" y="485"/>
                  </a:lnTo>
                  <a:lnTo>
                    <a:pt x="2484" y="549"/>
                  </a:lnTo>
                  <a:lnTo>
                    <a:pt x="2533" y="616"/>
                  </a:lnTo>
                  <a:lnTo>
                    <a:pt x="2577" y="685"/>
                  </a:lnTo>
                  <a:lnTo>
                    <a:pt x="2617" y="758"/>
                  </a:lnTo>
                  <a:lnTo>
                    <a:pt x="2653" y="832"/>
                  </a:lnTo>
                  <a:lnTo>
                    <a:pt x="2684" y="908"/>
                  </a:lnTo>
                  <a:lnTo>
                    <a:pt x="2711" y="986"/>
                  </a:lnTo>
                  <a:lnTo>
                    <a:pt x="2733" y="1066"/>
                  </a:lnTo>
                  <a:lnTo>
                    <a:pt x="2751" y="1147"/>
                  </a:lnTo>
                  <a:lnTo>
                    <a:pt x="2763" y="1229"/>
                  </a:lnTo>
                  <a:lnTo>
                    <a:pt x="2770" y="1313"/>
                  </a:lnTo>
                  <a:lnTo>
                    <a:pt x="2772" y="1397"/>
                  </a:lnTo>
                  <a:lnTo>
                    <a:pt x="2769" y="1483"/>
                  </a:lnTo>
                  <a:lnTo>
                    <a:pt x="2761" y="1568"/>
                  </a:lnTo>
                  <a:lnTo>
                    <a:pt x="2746" y="1653"/>
                  </a:lnTo>
                  <a:lnTo>
                    <a:pt x="2726" y="1738"/>
                  </a:lnTo>
                  <a:lnTo>
                    <a:pt x="2700" y="1824"/>
                  </a:lnTo>
                  <a:lnTo>
                    <a:pt x="2668" y="1909"/>
                  </a:lnTo>
                  <a:lnTo>
                    <a:pt x="2654" y="1940"/>
                  </a:lnTo>
                  <a:lnTo>
                    <a:pt x="2640" y="1971"/>
                  </a:lnTo>
                  <a:lnTo>
                    <a:pt x="2625" y="2002"/>
                  </a:lnTo>
                  <a:lnTo>
                    <a:pt x="2609" y="2032"/>
                  </a:lnTo>
                  <a:lnTo>
                    <a:pt x="2593" y="2062"/>
                  </a:lnTo>
                  <a:lnTo>
                    <a:pt x="2575" y="2091"/>
                  </a:lnTo>
                  <a:lnTo>
                    <a:pt x="2557" y="2120"/>
                  </a:lnTo>
                  <a:lnTo>
                    <a:pt x="2539" y="2149"/>
                  </a:lnTo>
                  <a:lnTo>
                    <a:pt x="2519" y="2176"/>
                  </a:lnTo>
                  <a:lnTo>
                    <a:pt x="2499" y="2204"/>
                  </a:lnTo>
                  <a:lnTo>
                    <a:pt x="2479" y="2230"/>
                  </a:lnTo>
                  <a:lnTo>
                    <a:pt x="2457" y="2257"/>
                  </a:lnTo>
                  <a:lnTo>
                    <a:pt x="2435" y="2283"/>
                  </a:lnTo>
                  <a:lnTo>
                    <a:pt x="2412" y="2309"/>
                  </a:lnTo>
                  <a:lnTo>
                    <a:pt x="2389" y="2333"/>
                  </a:lnTo>
                  <a:lnTo>
                    <a:pt x="2366" y="2357"/>
                  </a:lnTo>
                  <a:lnTo>
                    <a:pt x="2342" y="2381"/>
                  </a:lnTo>
                  <a:lnTo>
                    <a:pt x="2316" y="2404"/>
                  </a:lnTo>
                  <a:lnTo>
                    <a:pt x="2291" y="2426"/>
                  </a:lnTo>
                  <a:lnTo>
                    <a:pt x="2264" y="2448"/>
                  </a:lnTo>
                  <a:lnTo>
                    <a:pt x="2238" y="2470"/>
                  </a:lnTo>
                  <a:lnTo>
                    <a:pt x="2211" y="2490"/>
                  </a:lnTo>
                  <a:lnTo>
                    <a:pt x="2184" y="2510"/>
                  </a:lnTo>
                  <a:lnTo>
                    <a:pt x="2156" y="2529"/>
                  </a:lnTo>
                  <a:lnTo>
                    <a:pt x="2127" y="2547"/>
                  </a:lnTo>
                  <a:lnTo>
                    <a:pt x="2099" y="2566"/>
                  </a:lnTo>
                  <a:lnTo>
                    <a:pt x="2069" y="2583"/>
                  </a:lnTo>
                  <a:lnTo>
                    <a:pt x="2039" y="2599"/>
                  </a:lnTo>
                  <a:lnTo>
                    <a:pt x="2009" y="2615"/>
                  </a:lnTo>
                  <a:lnTo>
                    <a:pt x="1978" y="2630"/>
                  </a:lnTo>
                  <a:lnTo>
                    <a:pt x="1946" y="2644"/>
                  </a:lnTo>
                  <a:lnTo>
                    <a:pt x="1915" y="2658"/>
                  </a:lnTo>
                  <a:lnTo>
                    <a:pt x="1861" y="2679"/>
                  </a:lnTo>
                  <a:lnTo>
                    <a:pt x="1806" y="2697"/>
                  </a:lnTo>
                  <a:lnTo>
                    <a:pt x="1751" y="2713"/>
                  </a:lnTo>
                  <a:lnTo>
                    <a:pt x="1694" y="2727"/>
                  </a:lnTo>
                  <a:lnTo>
                    <a:pt x="1638" y="2738"/>
                  </a:lnTo>
                  <a:lnTo>
                    <a:pt x="1582" y="2748"/>
                  </a:lnTo>
                  <a:lnTo>
                    <a:pt x="1526" y="2753"/>
                  </a:lnTo>
                  <a:lnTo>
                    <a:pt x="1468" y="2758"/>
                  </a:lnTo>
                  <a:lnTo>
                    <a:pt x="1412" y="2759"/>
                  </a:lnTo>
                  <a:lnTo>
                    <a:pt x="1355" y="2759"/>
                  </a:lnTo>
                  <a:lnTo>
                    <a:pt x="1299" y="2756"/>
                  </a:lnTo>
                  <a:lnTo>
                    <a:pt x="1244" y="2751"/>
                  </a:lnTo>
                  <a:lnTo>
                    <a:pt x="1187" y="2744"/>
                  </a:lnTo>
                  <a:lnTo>
                    <a:pt x="1132" y="2734"/>
                  </a:lnTo>
                  <a:lnTo>
                    <a:pt x="1077" y="2722"/>
                  </a:lnTo>
                  <a:lnTo>
                    <a:pt x="1023" y="2708"/>
                  </a:lnTo>
                  <a:lnTo>
                    <a:pt x="968" y="2693"/>
                  </a:lnTo>
                  <a:lnTo>
                    <a:pt x="915" y="2675"/>
                  </a:lnTo>
                  <a:lnTo>
                    <a:pt x="864" y="2655"/>
                  </a:lnTo>
                  <a:lnTo>
                    <a:pt x="812" y="2634"/>
                  </a:lnTo>
                  <a:lnTo>
                    <a:pt x="761" y="2609"/>
                  </a:lnTo>
                  <a:lnTo>
                    <a:pt x="710" y="2583"/>
                  </a:lnTo>
                  <a:lnTo>
                    <a:pt x="662" y="2555"/>
                  </a:lnTo>
                  <a:lnTo>
                    <a:pt x="615" y="2526"/>
                  </a:lnTo>
                  <a:lnTo>
                    <a:pt x="568" y="2494"/>
                  </a:lnTo>
                  <a:lnTo>
                    <a:pt x="523" y="2461"/>
                  </a:lnTo>
                  <a:lnTo>
                    <a:pt x="479" y="2426"/>
                  </a:lnTo>
                  <a:lnTo>
                    <a:pt x="436" y="2388"/>
                  </a:lnTo>
                  <a:lnTo>
                    <a:pt x="396" y="2350"/>
                  </a:lnTo>
                  <a:lnTo>
                    <a:pt x="356" y="2310"/>
                  </a:lnTo>
                  <a:lnTo>
                    <a:pt x="318" y="2267"/>
                  </a:lnTo>
                  <a:lnTo>
                    <a:pt x="282" y="2223"/>
                  </a:lnTo>
                  <a:lnTo>
                    <a:pt x="261" y="2197"/>
                  </a:lnTo>
                  <a:lnTo>
                    <a:pt x="242" y="2169"/>
                  </a:lnTo>
                  <a:lnTo>
                    <a:pt x="222" y="2142"/>
                  </a:lnTo>
                  <a:lnTo>
                    <a:pt x="203" y="2113"/>
                  </a:lnTo>
                  <a:lnTo>
                    <a:pt x="186" y="2084"/>
                  </a:lnTo>
                  <a:lnTo>
                    <a:pt x="170" y="2055"/>
                  </a:lnTo>
                  <a:lnTo>
                    <a:pt x="154" y="2025"/>
                  </a:lnTo>
                  <a:lnTo>
                    <a:pt x="139" y="1995"/>
                  </a:lnTo>
                  <a:lnTo>
                    <a:pt x="124" y="1964"/>
                  </a:lnTo>
                  <a:lnTo>
                    <a:pt x="110" y="1933"/>
                  </a:lnTo>
                  <a:lnTo>
                    <a:pt x="98" y="1902"/>
                  </a:lnTo>
                  <a:lnTo>
                    <a:pt x="86" y="1871"/>
                  </a:lnTo>
                  <a:lnTo>
                    <a:pt x="74" y="1839"/>
                  </a:lnTo>
                  <a:lnTo>
                    <a:pt x="64" y="1806"/>
                  </a:lnTo>
                  <a:lnTo>
                    <a:pt x="54" y="1774"/>
                  </a:lnTo>
                  <a:lnTo>
                    <a:pt x="45" y="1742"/>
                  </a:lnTo>
                  <a:lnTo>
                    <a:pt x="36" y="1710"/>
                  </a:lnTo>
                  <a:lnTo>
                    <a:pt x="30" y="1676"/>
                  </a:lnTo>
                  <a:lnTo>
                    <a:pt x="23" y="1643"/>
                  </a:lnTo>
                  <a:lnTo>
                    <a:pt x="17" y="1609"/>
                  </a:lnTo>
                  <a:lnTo>
                    <a:pt x="12" y="1576"/>
                  </a:lnTo>
                  <a:lnTo>
                    <a:pt x="9" y="1543"/>
                  </a:lnTo>
                  <a:lnTo>
                    <a:pt x="5" y="1509"/>
                  </a:lnTo>
                  <a:lnTo>
                    <a:pt x="3" y="1475"/>
                  </a:lnTo>
                  <a:lnTo>
                    <a:pt x="1" y="1441"/>
                  </a:lnTo>
                  <a:lnTo>
                    <a:pt x="0" y="1408"/>
                  </a:lnTo>
                  <a:lnTo>
                    <a:pt x="0" y="1373"/>
                  </a:lnTo>
                  <a:lnTo>
                    <a:pt x="1" y="1340"/>
                  </a:lnTo>
                  <a:lnTo>
                    <a:pt x="2" y="1305"/>
                  </a:lnTo>
                  <a:lnTo>
                    <a:pt x="4" y="1272"/>
                  </a:lnTo>
                  <a:lnTo>
                    <a:pt x="8" y="1238"/>
                  </a:lnTo>
                  <a:lnTo>
                    <a:pt x="12" y="1205"/>
                  </a:lnTo>
                  <a:lnTo>
                    <a:pt x="20" y="1149"/>
                  </a:lnTo>
                  <a:lnTo>
                    <a:pt x="32" y="1094"/>
                  </a:lnTo>
                  <a:lnTo>
                    <a:pt x="45" y="1039"/>
                  </a:lnTo>
                  <a:lnTo>
                    <a:pt x="59" y="985"/>
                  </a:lnTo>
                  <a:lnTo>
                    <a:pt x="77" y="932"/>
                  </a:lnTo>
                  <a:lnTo>
                    <a:pt x="96" y="879"/>
                  </a:lnTo>
                  <a:lnTo>
                    <a:pt x="118" y="827"/>
                  </a:lnTo>
                  <a:lnTo>
                    <a:pt x="142" y="775"/>
                  </a:lnTo>
                  <a:lnTo>
                    <a:pt x="168" y="726"/>
                  </a:lnTo>
                  <a:lnTo>
                    <a:pt x="195" y="676"/>
                  </a:lnTo>
                  <a:lnTo>
                    <a:pt x="210" y="652"/>
                  </a:lnTo>
                  <a:lnTo>
                    <a:pt x="227" y="628"/>
                  </a:lnTo>
                  <a:lnTo>
                    <a:pt x="242" y="604"/>
                  </a:lnTo>
                  <a:lnTo>
                    <a:pt x="258" y="581"/>
                  </a:lnTo>
                  <a:lnTo>
                    <a:pt x="275" y="557"/>
                  </a:lnTo>
                  <a:lnTo>
                    <a:pt x="292" y="534"/>
                  </a:lnTo>
                  <a:lnTo>
                    <a:pt x="311" y="513"/>
                  </a:lnTo>
                  <a:lnTo>
                    <a:pt x="328" y="491"/>
                  </a:lnTo>
                  <a:lnTo>
                    <a:pt x="347" y="469"/>
                  </a:lnTo>
                  <a:lnTo>
                    <a:pt x="367" y="447"/>
                  </a:lnTo>
                  <a:lnTo>
                    <a:pt x="387" y="426"/>
                  </a:lnTo>
                  <a:lnTo>
                    <a:pt x="406" y="405"/>
                  </a:lnTo>
                  <a:lnTo>
                    <a:pt x="406" y="405"/>
                  </a:lnTo>
                  <a:lnTo>
                    <a:pt x="432" y="381"/>
                  </a:lnTo>
                  <a:lnTo>
                    <a:pt x="457" y="357"/>
                  </a:lnTo>
                  <a:lnTo>
                    <a:pt x="482" y="334"/>
                  </a:lnTo>
                  <a:lnTo>
                    <a:pt x="509" y="312"/>
                  </a:lnTo>
                  <a:lnTo>
                    <a:pt x="535" y="290"/>
                  </a:lnTo>
                  <a:lnTo>
                    <a:pt x="563" y="269"/>
                  </a:lnTo>
                  <a:lnTo>
                    <a:pt x="589" y="250"/>
                  </a:lnTo>
                  <a:lnTo>
                    <a:pt x="617" y="230"/>
                  </a:lnTo>
                  <a:lnTo>
                    <a:pt x="646" y="212"/>
                  </a:lnTo>
                  <a:lnTo>
                    <a:pt x="674" y="195"/>
                  </a:lnTo>
                  <a:lnTo>
                    <a:pt x="702" y="177"/>
                  </a:lnTo>
                  <a:lnTo>
                    <a:pt x="732" y="161"/>
                  </a:lnTo>
                  <a:lnTo>
                    <a:pt x="761" y="146"/>
                  </a:lnTo>
                  <a:lnTo>
                    <a:pt x="791" y="131"/>
                  </a:lnTo>
                  <a:lnTo>
                    <a:pt x="821" y="117"/>
                  </a:lnTo>
                  <a:lnTo>
                    <a:pt x="852" y="104"/>
                  </a:lnTo>
                  <a:lnTo>
                    <a:pt x="883" y="91"/>
                  </a:lnTo>
                  <a:lnTo>
                    <a:pt x="914" y="79"/>
                  </a:lnTo>
                  <a:lnTo>
                    <a:pt x="945" y="69"/>
                  </a:lnTo>
                  <a:lnTo>
                    <a:pt x="978" y="59"/>
                  </a:lnTo>
                  <a:lnTo>
                    <a:pt x="1010" y="49"/>
                  </a:lnTo>
                  <a:lnTo>
                    <a:pt x="1043" y="41"/>
                  </a:lnTo>
                  <a:lnTo>
                    <a:pt x="1076" y="33"/>
                  </a:lnTo>
                  <a:lnTo>
                    <a:pt x="1109" y="26"/>
                  </a:lnTo>
                  <a:lnTo>
                    <a:pt x="1142" y="21"/>
                  </a:lnTo>
                  <a:lnTo>
                    <a:pt x="1177" y="15"/>
                  </a:lnTo>
                  <a:lnTo>
                    <a:pt x="1210" y="10"/>
                  </a:lnTo>
                  <a:lnTo>
                    <a:pt x="1245" y="7"/>
                  </a:lnTo>
                  <a:lnTo>
                    <a:pt x="1279" y="4"/>
                  </a:lnTo>
                  <a:lnTo>
                    <a:pt x="1315" y="2"/>
                  </a:lnTo>
                  <a:lnTo>
                    <a:pt x="1351" y="1"/>
                  </a:lnTo>
                  <a:lnTo>
                    <a:pt x="1387" y="0"/>
                  </a:lnTo>
                  <a:close/>
                  <a:moveTo>
                    <a:pt x="2327" y="446"/>
                  </a:moveTo>
                  <a:lnTo>
                    <a:pt x="2314" y="432"/>
                  </a:lnTo>
                  <a:lnTo>
                    <a:pt x="2319" y="447"/>
                  </a:lnTo>
                  <a:lnTo>
                    <a:pt x="2322" y="462"/>
                  </a:lnTo>
                  <a:lnTo>
                    <a:pt x="2325" y="477"/>
                  </a:lnTo>
                  <a:lnTo>
                    <a:pt x="2328" y="492"/>
                  </a:lnTo>
                  <a:lnTo>
                    <a:pt x="2352" y="511"/>
                  </a:lnTo>
                  <a:lnTo>
                    <a:pt x="2375" y="532"/>
                  </a:lnTo>
                  <a:lnTo>
                    <a:pt x="2398" y="553"/>
                  </a:lnTo>
                  <a:lnTo>
                    <a:pt x="2421" y="574"/>
                  </a:lnTo>
                  <a:lnTo>
                    <a:pt x="2443" y="596"/>
                  </a:lnTo>
                  <a:lnTo>
                    <a:pt x="2464" y="619"/>
                  </a:lnTo>
                  <a:lnTo>
                    <a:pt x="2484" y="642"/>
                  </a:lnTo>
                  <a:lnTo>
                    <a:pt x="2505" y="665"/>
                  </a:lnTo>
                  <a:lnTo>
                    <a:pt x="2486" y="636"/>
                  </a:lnTo>
                  <a:lnTo>
                    <a:pt x="2465" y="607"/>
                  </a:lnTo>
                  <a:lnTo>
                    <a:pt x="2444" y="578"/>
                  </a:lnTo>
                  <a:lnTo>
                    <a:pt x="2422" y="551"/>
                  </a:lnTo>
                  <a:lnTo>
                    <a:pt x="2399" y="523"/>
                  </a:lnTo>
                  <a:lnTo>
                    <a:pt x="2376" y="496"/>
                  </a:lnTo>
                  <a:lnTo>
                    <a:pt x="2352" y="470"/>
                  </a:lnTo>
                  <a:lnTo>
                    <a:pt x="2327" y="446"/>
                  </a:lnTo>
                  <a:close/>
                  <a:moveTo>
                    <a:pt x="2203" y="336"/>
                  </a:moveTo>
                  <a:lnTo>
                    <a:pt x="2181" y="320"/>
                  </a:lnTo>
                  <a:lnTo>
                    <a:pt x="2158" y="302"/>
                  </a:lnTo>
                  <a:lnTo>
                    <a:pt x="2134" y="284"/>
                  </a:lnTo>
                  <a:lnTo>
                    <a:pt x="2109" y="267"/>
                  </a:lnTo>
                  <a:lnTo>
                    <a:pt x="2084" y="250"/>
                  </a:lnTo>
                  <a:lnTo>
                    <a:pt x="2058" y="235"/>
                  </a:lnTo>
                  <a:lnTo>
                    <a:pt x="2033" y="222"/>
                  </a:lnTo>
                  <a:lnTo>
                    <a:pt x="2008" y="212"/>
                  </a:lnTo>
                  <a:lnTo>
                    <a:pt x="2018" y="223"/>
                  </a:lnTo>
                  <a:lnTo>
                    <a:pt x="2029" y="237"/>
                  </a:lnTo>
                  <a:lnTo>
                    <a:pt x="2039" y="251"/>
                  </a:lnTo>
                  <a:lnTo>
                    <a:pt x="2048" y="265"/>
                  </a:lnTo>
                  <a:lnTo>
                    <a:pt x="2055" y="280"/>
                  </a:lnTo>
                  <a:lnTo>
                    <a:pt x="2062" y="295"/>
                  </a:lnTo>
                  <a:lnTo>
                    <a:pt x="2067" y="310"/>
                  </a:lnTo>
                  <a:lnTo>
                    <a:pt x="2071" y="327"/>
                  </a:lnTo>
                  <a:lnTo>
                    <a:pt x="2097" y="340"/>
                  </a:lnTo>
                  <a:lnTo>
                    <a:pt x="2123" y="354"/>
                  </a:lnTo>
                  <a:lnTo>
                    <a:pt x="2148" y="369"/>
                  </a:lnTo>
                  <a:lnTo>
                    <a:pt x="2173" y="384"/>
                  </a:lnTo>
                  <a:lnTo>
                    <a:pt x="2199" y="400"/>
                  </a:lnTo>
                  <a:lnTo>
                    <a:pt x="2224" y="416"/>
                  </a:lnTo>
                  <a:lnTo>
                    <a:pt x="2248" y="432"/>
                  </a:lnTo>
                  <a:lnTo>
                    <a:pt x="2271" y="449"/>
                  </a:lnTo>
                  <a:lnTo>
                    <a:pt x="2266" y="434"/>
                  </a:lnTo>
                  <a:lnTo>
                    <a:pt x="2259" y="418"/>
                  </a:lnTo>
                  <a:lnTo>
                    <a:pt x="2252" y="403"/>
                  </a:lnTo>
                  <a:lnTo>
                    <a:pt x="2244" y="389"/>
                  </a:lnTo>
                  <a:lnTo>
                    <a:pt x="2234" y="375"/>
                  </a:lnTo>
                  <a:lnTo>
                    <a:pt x="2224" y="362"/>
                  </a:lnTo>
                  <a:lnTo>
                    <a:pt x="2214" y="349"/>
                  </a:lnTo>
                  <a:lnTo>
                    <a:pt x="2203" y="336"/>
                  </a:lnTo>
                  <a:close/>
                  <a:moveTo>
                    <a:pt x="740" y="223"/>
                  </a:moveTo>
                  <a:lnTo>
                    <a:pt x="702" y="244"/>
                  </a:lnTo>
                  <a:lnTo>
                    <a:pt x="663" y="266"/>
                  </a:lnTo>
                  <a:lnTo>
                    <a:pt x="645" y="278"/>
                  </a:lnTo>
                  <a:lnTo>
                    <a:pt x="625" y="290"/>
                  </a:lnTo>
                  <a:lnTo>
                    <a:pt x="607" y="303"/>
                  </a:lnTo>
                  <a:lnTo>
                    <a:pt x="589" y="316"/>
                  </a:lnTo>
                  <a:lnTo>
                    <a:pt x="572" y="329"/>
                  </a:lnTo>
                  <a:lnTo>
                    <a:pt x="556" y="344"/>
                  </a:lnTo>
                  <a:lnTo>
                    <a:pt x="541" y="359"/>
                  </a:lnTo>
                  <a:lnTo>
                    <a:pt x="526" y="377"/>
                  </a:lnTo>
                  <a:lnTo>
                    <a:pt x="513" y="394"/>
                  </a:lnTo>
                  <a:lnTo>
                    <a:pt x="503" y="412"/>
                  </a:lnTo>
                  <a:lnTo>
                    <a:pt x="493" y="432"/>
                  </a:lnTo>
                  <a:lnTo>
                    <a:pt x="486" y="453"/>
                  </a:lnTo>
                  <a:lnTo>
                    <a:pt x="509" y="435"/>
                  </a:lnTo>
                  <a:lnTo>
                    <a:pt x="534" y="419"/>
                  </a:lnTo>
                  <a:lnTo>
                    <a:pt x="558" y="402"/>
                  </a:lnTo>
                  <a:lnTo>
                    <a:pt x="584" y="387"/>
                  </a:lnTo>
                  <a:lnTo>
                    <a:pt x="609" y="371"/>
                  </a:lnTo>
                  <a:lnTo>
                    <a:pt x="634" y="356"/>
                  </a:lnTo>
                  <a:lnTo>
                    <a:pt x="660" y="342"/>
                  </a:lnTo>
                  <a:lnTo>
                    <a:pt x="686" y="328"/>
                  </a:lnTo>
                  <a:lnTo>
                    <a:pt x="690" y="313"/>
                  </a:lnTo>
                  <a:lnTo>
                    <a:pt x="694" y="299"/>
                  </a:lnTo>
                  <a:lnTo>
                    <a:pt x="700" y="286"/>
                  </a:lnTo>
                  <a:lnTo>
                    <a:pt x="707" y="272"/>
                  </a:lnTo>
                  <a:lnTo>
                    <a:pt x="714" y="259"/>
                  </a:lnTo>
                  <a:lnTo>
                    <a:pt x="722" y="246"/>
                  </a:lnTo>
                  <a:lnTo>
                    <a:pt x="731" y="235"/>
                  </a:lnTo>
                  <a:lnTo>
                    <a:pt x="740" y="223"/>
                  </a:lnTo>
                  <a:close/>
                  <a:moveTo>
                    <a:pt x="439" y="453"/>
                  </a:moveTo>
                  <a:lnTo>
                    <a:pt x="400" y="493"/>
                  </a:lnTo>
                  <a:lnTo>
                    <a:pt x="364" y="534"/>
                  </a:lnTo>
                  <a:lnTo>
                    <a:pt x="346" y="555"/>
                  </a:lnTo>
                  <a:lnTo>
                    <a:pt x="329" y="577"/>
                  </a:lnTo>
                  <a:lnTo>
                    <a:pt x="312" y="599"/>
                  </a:lnTo>
                  <a:lnTo>
                    <a:pt x="296" y="622"/>
                  </a:lnTo>
                  <a:lnTo>
                    <a:pt x="328" y="589"/>
                  </a:lnTo>
                  <a:lnTo>
                    <a:pt x="361" y="556"/>
                  </a:lnTo>
                  <a:lnTo>
                    <a:pt x="395" y="525"/>
                  </a:lnTo>
                  <a:lnTo>
                    <a:pt x="429" y="496"/>
                  </a:lnTo>
                  <a:lnTo>
                    <a:pt x="432" y="485"/>
                  </a:lnTo>
                  <a:lnTo>
                    <a:pt x="433" y="475"/>
                  </a:lnTo>
                  <a:lnTo>
                    <a:pt x="435" y="463"/>
                  </a:lnTo>
                  <a:lnTo>
                    <a:pt x="439" y="453"/>
                  </a:lnTo>
                  <a:close/>
                  <a:moveTo>
                    <a:pt x="57" y="1450"/>
                  </a:moveTo>
                  <a:lnTo>
                    <a:pt x="65" y="1478"/>
                  </a:lnTo>
                  <a:lnTo>
                    <a:pt x="74" y="1506"/>
                  </a:lnTo>
                  <a:lnTo>
                    <a:pt x="87" y="1531"/>
                  </a:lnTo>
                  <a:lnTo>
                    <a:pt x="100" y="1556"/>
                  </a:lnTo>
                  <a:lnTo>
                    <a:pt x="115" y="1581"/>
                  </a:lnTo>
                  <a:lnTo>
                    <a:pt x="131" y="1605"/>
                  </a:lnTo>
                  <a:lnTo>
                    <a:pt x="149" y="1627"/>
                  </a:lnTo>
                  <a:lnTo>
                    <a:pt x="168" y="1649"/>
                  </a:lnTo>
                  <a:lnTo>
                    <a:pt x="171" y="1620"/>
                  </a:lnTo>
                  <a:lnTo>
                    <a:pt x="175" y="1592"/>
                  </a:lnTo>
                  <a:lnTo>
                    <a:pt x="179" y="1563"/>
                  </a:lnTo>
                  <a:lnTo>
                    <a:pt x="184" y="1536"/>
                  </a:lnTo>
                  <a:lnTo>
                    <a:pt x="190" y="1508"/>
                  </a:lnTo>
                  <a:lnTo>
                    <a:pt x="195" y="1480"/>
                  </a:lnTo>
                  <a:lnTo>
                    <a:pt x="202" y="1453"/>
                  </a:lnTo>
                  <a:lnTo>
                    <a:pt x="210" y="1425"/>
                  </a:lnTo>
                  <a:lnTo>
                    <a:pt x="227" y="1371"/>
                  </a:lnTo>
                  <a:lnTo>
                    <a:pt x="245" y="1317"/>
                  </a:lnTo>
                  <a:lnTo>
                    <a:pt x="266" y="1264"/>
                  </a:lnTo>
                  <a:lnTo>
                    <a:pt x="288" y="1211"/>
                  </a:lnTo>
                  <a:lnTo>
                    <a:pt x="273" y="1197"/>
                  </a:lnTo>
                  <a:lnTo>
                    <a:pt x="259" y="1182"/>
                  </a:lnTo>
                  <a:lnTo>
                    <a:pt x="246" y="1167"/>
                  </a:lnTo>
                  <a:lnTo>
                    <a:pt x="233" y="1151"/>
                  </a:lnTo>
                  <a:lnTo>
                    <a:pt x="222" y="1135"/>
                  </a:lnTo>
                  <a:lnTo>
                    <a:pt x="210" y="1119"/>
                  </a:lnTo>
                  <a:lnTo>
                    <a:pt x="199" y="1101"/>
                  </a:lnTo>
                  <a:lnTo>
                    <a:pt x="190" y="1084"/>
                  </a:lnTo>
                  <a:lnTo>
                    <a:pt x="180" y="1067"/>
                  </a:lnTo>
                  <a:lnTo>
                    <a:pt x="171" y="1048"/>
                  </a:lnTo>
                  <a:lnTo>
                    <a:pt x="163" y="1030"/>
                  </a:lnTo>
                  <a:lnTo>
                    <a:pt x="156" y="1011"/>
                  </a:lnTo>
                  <a:lnTo>
                    <a:pt x="151" y="992"/>
                  </a:lnTo>
                  <a:lnTo>
                    <a:pt x="145" y="972"/>
                  </a:lnTo>
                  <a:lnTo>
                    <a:pt x="141" y="953"/>
                  </a:lnTo>
                  <a:lnTo>
                    <a:pt x="138" y="933"/>
                  </a:lnTo>
                  <a:lnTo>
                    <a:pt x="125" y="963"/>
                  </a:lnTo>
                  <a:lnTo>
                    <a:pt x="114" y="993"/>
                  </a:lnTo>
                  <a:lnTo>
                    <a:pt x="103" y="1024"/>
                  </a:lnTo>
                  <a:lnTo>
                    <a:pt x="94" y="1056"/>
                  </a:lnTo>
                  <a:lnTo>
                    <a:pt x="86" y="1089"/>
                  </a:lnTo>
                  <a:lnTo>
                    <a:pt x="79" y="1121"/>
                  </a:lnTo>
                  <a:lnTo>
                    <a:pt x="72" y="1154"/>
                  </a:lnTo>
                  <a:lnTo>
                    <a:pt x="68" y="1187"/>
                  </a:lnTo>
                  <a:lnTo>
                    <a:pt x="63" y="1220"/>
                  </a:lnTo>
                  <a:lnTo>
                    <a:pt x="59" y="1253"/>
                  </a:lnTo>
                  <a:lnTo>
                    <a:pt x="57" y="1287"/>
                  </a:lnTo>
                  <a:lnTo>
                    <a:pt x="56" y="1320"/>
                  </a:lnTo>
                  <a:lnTo>
                    <a:pt x="55" y="1354"/>
                  </a:lnTo>
                  <a:lnTo>
                    <a:pt x="55" y="1386"/>
                  </a:lnTo>
                  <a:lnTo>
                    <a:pt x="55" y="1418"/>
                  </a:lnTo>
                  <a:lnTo>
                    <a:pt x="57" y="1450"/>
                  </a:lnTo>
                  <a:close/>
                  <a:moveTo>
                    <a:pt x="71" y="1586"/>
                  </a:moveTo>
                  <a:lnTo>
                    <a:pt x="79" y="1636"/>
                  </a:lnTo>
                  <a:lnTo>
                    <a:pt x="91" y="1685"/>
                  </a:lnTo>
                  <a:lnTo>
                    <a:pt x="102" y="1734"/>
                  </a:lnTo>
                  <a:lnTo>
                    <a:pt x="117" y="1781"/>
                  </a:lnTo>
                  <a:lnTo>
                    <a:pt x="133" y="1828"/>
                  </a:lnTo>
                  <a:lnTo>
                    <a:pt x="151" y="1875"/>
                  </a:lnTo>
                  <a:lnTo>
                    <a:pt x="170" y="1922"/>
                  </a:lnTo>
                  <a:lnTo>
                    <a:pt x="192" y="1967"/>
                  </a:lnTo>
                  <a:lnTo>
                    <a:pt x="184" y="1934"/>
                  </a:lnTo>
                  <a:lnTo>
                    <a:pt x="178" y="1901"/>
                  </a:lnTo>
                  <a:lnTo>
                    <a:pt x="172" y="1869"/>
                  </a:lnTo>
                  <a:lnTo>
                    <a:pt x="169" y="1835"/>
                  </a:lnTo>
                  <a:lnTo>
                    <a:pt x="165" y="1802"/>
                  </a:lnTo>
                  <a:lnTo>
                    <a:pt x="164" y="1768"/>
                  </a:lnTo>
                  <a:lnTo>
                    <a:pt x="164" y="1735"/>
                  </a:lnTo>
                  <a:lnTo>
                    <a:pt x="164" y="1702"/>
                  </a:lnTo>
                  <a:lnTo>
                    <a:pt x="139" y="1675"/>
                  </a:lnTo>
                  <a:lnTo>
                    <a:pt x="114" y="1647"/>
                  </a:lnTo>
                  <a:lnTo>
                    <a:pt x="102" y="1632"/>
                  </a:lnTo>
                  <a:lnTo>
                    <a:pt x="92" y="1617"/>
                  </a:lnTo>
                  <a:lnTo>
                    <a:pt x="80" y="1602"/>
                  </a:lnTo>
                  <a:lnTo>
                    <a:pt x="71" y="1586"/>
                  </a:lnTo>
                  <a:close/>
                  <a:moveTo>
                    <a:pt x="965" y="2638"/>
                  </a:moveTo>
                  <a:lnTo>
                    <a:pt x="1016" y="2654"/>
                  </a:lnTo>
                  <a:lnTo>
                    <a:pt x="1065" y="2668"/>
                  </a:lnTo>
                  <a:lnTo>
                    <a:pt x="1117" y="2680"/>
                  </a:lnTo>
                  <a:lnTo>
                    <a:pt x="1168" y="2689"/>
                  </a:lnTo>
                  <a:lnTo>
                    <a:pt x="1220" y="2696"/>
                  </a:lnTo>
                  <a:lnTo>
                    <a:pt x="1271" y="2702"/>
                  </a:lnTo>
                  <a:lnTo>
                    <a:pt x="1323" y="2705"/>
                  </a:lnTo>
                  <a:lnTo>
                    <a:pt x="1375" y="2706"/>
                  </a:lnTo>
                  <a:lnTo>
                    <a:pt x="1375" y="2703"/>
                  </a:lnTo>
                  <a:lnTo>
                    <a:pt x="1324" y="2700"/>
                  </a:lnTo>
                  <a:lnTo>
                    <a:pt x="1273" y="2697"/>
                  </a:lnTo>
                  <a:lnTo>
                    <a:pt x="1222" y="2692"/>
                  </a:lnTo>
                  <a:lnTo>
                    <a:pt x="1171" y="2685"/>
                  </a:lnTo>
                  <a:lnTo>
                    <a:pt x="1120" y="2676"/>
                  </a:lnTo>
                  <a:lnTo>
                    <a:pt x="1070" y="2666"/>
                  </a:lnTo>
                  <a:lnTo>
                    <a:pt x="1020" y="2654"/>
                  </a:lnTo>
                  <a:lnTo>
                    <a:pt x="971" y="2640"/>
                  </a:lnTo>
                  <a:lnTo>
                    <a:pt x="971" y="2640"/>
                  </a:lnTo>
                  <a:lnTo>
                    <a:pt x="965" y="2638"/>
                  </a:lnTo>
                  <a:close/>
                  <a:moveTo>
                    <a:pt x="1414" y="2706"/>
                  </a:moveTo>
                  <a:lnTo>
                    <a:pt x="1437" y="2706"/>
                  </a:lnTo>
                  <a:lnTo>
                    <a:pt x="1460" y="2705"/>
                  </a:lnTo>
                  <a:lnTo>
                    <a:pt x="1483" y="2703"/>
                  </a:lnTo>
                  <a:lnTo>
                    <a:pt x="1505" y="2702"/>
                  </a:lnTo>
                  <a:lnTo>
                    <a:pt x="1528" y="2699"/>
                  </a:lnTo>
                  <a:lnTo>
                    <a:pt x="1551" y="2697"/>
                  </a:lnTo>
                  <a:lnTo>
                    <a:pt x="1573" y="2693"/>
                  </a:lnTo>
                  <a:lnTo>
                    <a:pt x="1595" y="2690"/>
                  </a:lnTo>
                  <a:lnTo>
                    <a:pt x="1573" y="2693"/>
                  </a:lnTo>
                  <a:lnTo>
                    <a:pt x="1550" y="2696"/>
                  </a:lnTo>
                  <a:lnTo>
                    <a:pt x="1527" y="2698"/>
                  </a:lnTo>
                  <a:lnTo>
                    <a:pt x="1505" y="2699"/>
                  </a:lnTo>
                  <a:lnTo>
                    <a:pt x="1482" y="2700"/>
                  </a:lnTo>
                  <a:lnTo>
                    <a:pt x="1459" y="2702"/>
                  </a:lnTo>
                  <a:lnTo>
                    <a:pt x="1437" y="2703"/>
                  </a:lnTo>
                  <a:lnTo>
                    <a:pt x="1414" y="2703"/>
                  </a:lnTo>
                  <a:lnTo>
                    <a:pt x="1414" y="2706"/>
                  </a:lnTo>
                  <a:close/>
                  <a:moveTo>
                    <a:pt x="2567" y="1991"/>
                  </a:moveTo>
                  <a:lnTo>
                    <a:pt x="2580" y="1968"/>
                  </a:lnTo>
                  <a:lnTo>
                    <a:pt x="2593" y="1942"/>
                  </a:lnTo>
                  <a:lnTo>
                    <a:pt x="2607" y="1916"/>
                  </a:lnTo>
                  <a:lnTo>
                    <a:pt x="2619" y="1888"/>
                  </a:lnTo>
                  <a:lnTo>
                    <a:pt x="2632" y="1861"/>
                  </a:lnTo>
                  <a:lnTo>
                    <a:pt x="2642" y="1833"/>
                  </a:lnTo>
                  <a:lnTo>
                    <a:pt x="2647" y="1819"/>
                  </a:lnTo>
                  <a:lnTo>
                    <a:pt x="2650" y="1806"/>
                  </a:lnTo>
                  <a:lnTo>
                    <a:pt x="2653" y="1794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6" y="1770"/>
                  </a:lnTo>
                  <a:lnTo>
                    <a:pt x="2658" y="1770"/>
                  </a:lnTo>
                  <a:lnTo>
                    <a:pt x="2666" y="1743"/>
                  </a:lnTo>
                  <a:lnTo>
                    <a:pt x="2675" y="1717"/>
                  </a:lnTo>
                  <a:lnTo>
                    <a:pt x="2681" y="1689"/>
                  </a:lnTo>
                  <a:lnTo>
                    <a:pt x="2687" y="1662"/>
                  </a:lnTo>
                  <a:lnTo>
                    <a:pt x="2693" y="1635"/>
                  </a:lnTo>
                  <a:lnTo>
                    <a:pt x="2698" y="1608"/>
                  </a:lnTo>
                  <a:lnTo>
                    <a:pt x="2702" y="1581"/>
                  </a:lnTo>
                  <a:lnTo>
                    <a:pt x="2706" y="1553"/>
                  </a:lnTo>
                  <a:lnTo>
                    <a:pt x="2695" y="1572"/>
                  </a:lnTo>
                  <a:lnTo>
                    <a:pt x="2683" y="1592"/>
                  </a:lnTo>
                  <a:lnTo>
                    <a:pt x="2670" y="1611"/>
                  </a:lnTo>
                  <a:lnTo>
                    <a:pt x="2656" y="1629"/>
                  </a:lnTo>
                  <a:lnTo>
                    <a:pt x="2642" y="1646"/>
                  </a:lnTo>
                  <a:lnTo>
                    <a:pt x="2627" y="1662"/>
                  </a:lnTo>
                  <a:lnTo>
                    <a:pt x="2611" y="1678"/>
                  </a:lnTo>
                  <a:lnTo>
                    <a:pt x="2595" y="1695"/>
                  </a:lnTo>
                  <a:lnTo>
                    <a:pt x="2596" y="1734"/>
                  </a:lnTo>
                  <a:lnTo>
                    <a:pt x="2596" y="1774"/>
                  </a:lnTo>
                  <a:lnTo>
                    <a:pt x="2594" y="1813"/>
                  </a:lnTo>
                  <a:lnTo>
                    <a:pt x="2590" y="1852"/>
                  </a:lnTo>
                  <a:lnTo>
                    <a:pt x="2586" y="1892"/>
                  </a:lnTo>
                  <a:lnTo>
                    <a:pt x="2579" y="1931"/>
                  </a:lnTo>
                  <a:lnTo>
                    <a:pt x="2570" y="1970"/>
                  </a:lnTo>
                  <a:lnTo>
                    <a:pt x="2558" y="2008"/>
                  </a:lnTo>
                  <a:lnTo>
                    <a:pt x="2563" y="1998"/>
                  </a:lnTo>
                  <a:lnTo>
                    <a:pt x="2567" y="1991"/>
                  </a:lnTo>
                  <a:close/>
                  <a:moveTo>
                    <a:pt x="2717" y="1381"/>
                  </a:moveTo>
                  <a:lnTo>
                    <a:pt x="2717" y="1351"/>
                  </a:lnTo>
                  <a:lnTo>
                    <a:pt x="2716" y="1321"/>
                  </a:lnTo>
                  <a:lnTo>
                    <a:pt x="2715" y="1293"/>
                  </a:lnTo>
                  <a:lnTo>
                    <a:pt x="2713" y="1264"/>
                  </a:lnTo>
                  <a:lnTo>
                    <a:pt x="2709" y="1235"/>
                  </a:lnTo>
                  <a:lnTo>
                    <a:pt x="2706" y="1206"/>
                  </a:lnTo>
                  <a:lnTo>
                    <a:pt x="2701" y="1177"/>
                  </a:lnTo>
                  <a:lnTo>
                    <a:pt x="2695" y="1149"/>
                  </a:lnTo>
                  <a:lnTo>
                    <a:pt x="2690" y="1120"/>
                  </a:lnTo>
                  <a:lnTo>
                    <a:pt x="2683" y="1092"/>
                  </a:lnTo>
                  <a:lnTo>
                    <a:pt x="2676" y="1064"/>
                  </a:lnTo>
                  <a:lnTo>
                    <a:pt x="2666" y="1037"/>
                  </a:lnTo>
                  <a:lnTo>
                    <a:pt x="2657" y="1009"/>
                  </a:lnTo>
                  <a:lnTo>
                    <a:pt x="2648" y="981"/>
                  </a:lnTo>
                  <a:lnTo>
                    <a:pt x="2637" y="954"/>
                  </a:lnTo>
                  <a:lnTo>
                    <a:pt x="2625" y="926"/>
                  </a:lnTo>
                  <a:lnTo>
                    <a:pt x="2622" y="947"/>
                  </a:lnTo>
                  <a:lnTo>
                    <a:pt x="2617" y="968"/>
                  </a:lnTo>
                  <a:lnTo>
                    <a:pt x="2612" y="988"/>
                  </a:lnTo>
                  <a:lnTo>
                    <a:pt x="2605" y="1008"/>
                  </a:lnTo>
                  <a:lnTo>
                    <a:pt x="2599" y="1028"/>
                  </a:lnTo>
                  <a:lnTo>
                    <a:pt x="2590" y="1046"/>
                  </a:lnTo>
                  <a:lnTo>
                    <a:pt x="2582" y="1064"/>
                  </a:lnTo>
                  <a:lnTo>
                    <a:pt x="2572" y="1083"/>
                  </a:lnTo>
                  <a:lnTo>
                    <a:pt x="2563" y="1101"/>
                  </a:lnTo>
                  <a:lnTo>
                    <a:pt x="2551" y="1119"/>
                  </a:lnTo>
                  <a:lnTo>
                    <a:pt x="2540" y="1136"/>
                  </a:lnTo>
                  <a:lnTo>
                    <a:pt x="2527" y="1152"/>
                  </a:lnTo>
                  <a:lnTo>
                    <a:pt x="2514" y="1168"/>
                  </a:lnTo>
                  <a:lnTo>
                    <a:pt x="2501" y="1184"/>
                  </a:lnTo>
                  <a:lnTo>
                    <a:pt x="2487" y="1199"/>
                  </a:lnTo>
                  <a:lnTo>
                    <a:pt x="2472" y="1214"/>
                  </a:lnTo>
                  <a:lnTo>
                    <a:pt x="2494" y="1266"/>
                  </a:lnTo>
                  <a:lnTo>
                    <a:pt x="2514" y="1318"/>
                  </a:lnTo>
                  <a:lnTo>
                    <a:pt x="2532" y="1371"/>
                  </a:lnTo>
                  <a:lnTo>
                    <a:pt x="2548" y="1424"/>
                  </a:lnTo>
                  <a:lnTo>
                    <a:pt x="2563" y="1478"/>
                  </a:lnTo>
                  <a:lnTo>
                    <a:pt x="2574" y="1532"/>
                  </a:lnTo>
                  <a:lnTo>
                    <a:pt x="2580" y="1560"/>
                  </a:lnTo>
                  <a:lnTo>
                    <a:pt x="2584" y="1587"/>
                  </a:lnTo>
                  <a:lnTo>
                    <a:pt x="2588" y="1615"/>
                  </a:lnTo>
                  <a:lnTo>
                    <a:pt x="2590" y="1643"/>
                  </a:lnTo>
                  <a:lnTo>
                    <a:pt x="2603" y="1629"/>
                  </a:lnTo>
                  <a:lnTo>
                    <a:pt x="2616" y="1615"/>
                  </a:lnTo>
                  <a:lnTo>
                    <a:pt x="2627" y="1600"/>
                  </a:lnTo>
                  <a:lnTo>
                    <a:pt x="2639" y="1585"/>
                  </a:lnTo>
                  <a:lnTo>
                    <a:pt x="2649" y="1570"/>
                  </a:lnTo>
                  <a:lnTo>
                    <a:pt x="2658" y="1554"/>
                  </a:lnTo>
                  <a:lnTo>
                    <a:pt x="2668" y="1538"/>
                  </a:lnTo>
                  <a:lnTo>
                    <a:pt x="2677" y="1522"/>
                  </a:lnTo>
                  <a:lnTo>
                    <a:pt x="2684" y="1506"/>
                  </a:lnTo>
                  <a:lnTo>
                    <a:pt x="2692" y="1488"/>
                  </a:lnTo>
                  <a:lnTo>
                    <a:pt x="2698" y="1471"/>
                  </a:lnTo>
                  <a:lnTo>
                    <a:pt x="2703" y="1454"/>
                  </a:lnTo>
                  <a:lnTo>
                    <a:pt x="2708" y="1437"/>
                  </a:lnTo>
                  <a:lnTo>
                    <a:pt x="2711" y="1418"/>
                  </a:lnTo>
                  <a:lnTo>
                    <a:pt x="2715" y="1400"/>
                  </a:lnTo>
                  <a:lnTo>
                    <a:pt x="2717" y="1381"/>
                  </a:lnTo>
                  <a:close/>
                  <a:moveTo>
                    <a:pt x="1466" y="134"/>
                  </a:moveTo>
                  <a:lnTo>
                    <a:pt x="1474" y="135"/>
                  </a:lnTo>
                  <a:lnTo>
                    <a:pt x="1493" y="134"/>
                  </a:lnTo>
                  <a:lnTo>
                    <a:pt x="1516" y="131"/>
                  </a:lnTo>
                  <a:lnTo>
                    <a:pt x="1542" y="128"/>
                  </a:lnTo>
                  <a:lnTo>
                    <a:pt x="1594" y="122"/>
                  </a:lnTo>
                  <a:lnTo>
                    <a:pt x="1626" y="119"/>
                  </a:lnTo>
                  <a:lnTo>
                    <a:pt x="1616" y="113"/>
                  </a:lnTo>
                  <a:lnTo>
                    <a:pt x="1605" y="108"/>
                  </a:lnTo>
                  <a:lnTo>
                    <a:pt x="1595" y="105"/>
                  </a:lnTo>
                  <a:lnTo>
                    <a:pt x="1585" y="101"/>
                  </a:lnTo>
                  <a:lnTo>
                    <a:pt x="1574" y="99"/>
                  </a:lnTo>
                  <a:lnTo>
                    <a:pt x="1564" y="98"/>
                  </a:lnTo>
                  <a:lnTo>
                    <a:pt x="1554" y="97"/>
                  </a:lnTo>
                  <a:lnTo>
                    <a:pt x="1543" y="97"/>
                  </a:lnTo>
                  <a:lnTo>
                    <a:pt x="1533" y="98"/>
                  </a:lnTo>
                  <a:lnTo>
                    <a:pt x="1523" y="100"/>
                  </a:lnTo>
                  <a:lnTo>
                    <a:pt x="1513" y="104"/>
                  </a:lnTo>
                  <a:lnTo>
                    <a:pt x="1503" y="107"/>
                  </a:lnTo>
                  <a:lnTo>
                    <a:pt x="1494" y="112"/>
                  </a:lnTo>
                  <a:lnTo>
                    <a:pt x="1483" y="119"/>
                  </a:lnTo>
                  <a:lnTo>
                    <a:pt x="1474" y="125"/>
                  </a:lnTo>
                  <a:lnTo>
                    <a:pt x="1466" y="134"/>
                  </a:lnTo>
                  <a:close/>
                  <a:moveTo>
                    <a:pt x="1669" y="98"/>
                  </a:moveTo>
                  <a:lnTo>
                    <a:pt x="1683" y="106"/>
                  </a:lnTo>
                  <a:lnTo>
                    <a:pt x="1696" y="112"/>
                  </a:lnTo>
                  <a:lnTo>
                    <a:pt x="1710" y="115"/>
                  </a:lnTo>
                  <a:lnTo>
                    <a:pt x="1724" y="119"/>
                  </a:lnTo>
                  <a:lnTo>
                    <a:pt x="1753" y="121"/>
                  </a:lnTo>
                  <a:lnTo>
                    <a:pt x="1784" y="123"/>
                  </a:lnTo>
                  <a:lnTo>
                    <a:pt x="1755" y="116"/>
                  </a:lnTo>
                  <a:lnTo>
                    <a:pt x="1726" y="109"/>
                  </a:lnTo>
                  <a:lnTo>
                    <a:pt x="1698" y="104"/>
                  </a:lnTo>
                  <a:lnTo>
                    <a:pt x="1669" y="98"/>
                  </a:lnTo>
                  <a:close/>
                  <a:moveTo>
                    <a:pt x="1563" y="161"/>
                  </a:moveTo>
                  <a:lnTo>
                    <a:pt x="1600" y="166"/>
                  </a:lnTo>
                  <a:lnTo>
                    <a:pt x="1635" y="172"/>
                  </a:lnTo>
                  <a:lnTo>
                    <a:pt x="1671" y="180"/>
                  </a:lnTo>
                  <a:lnTo>
                    <a:pt x="1707" y="188"/>
                  </a:lnTo>
                  <a:lnTo>
                    <a:pt x="1701" y="178"/>
                  </a:lnTo>
                  <a:lnTo>
                    <a:pt x="1694" y="172"/>
                  </a:lnTo>
                  <a:lnTo>
                    <a:pt x="1687" y="165"/>
                  </a:lnTo>
                  <a:lnTo>
                    <a:pt x="1679" y="160"/>
                  </a:lnTo>
                  <a:lnTo>
                    <a:pt x="1671" y="157"/>
                  </a:lnTo>
                  <a:lnTo>
                    <a:pt x="1663" y="154"/>
                  </a:lnTo>
                  <a:lnTo>
                    <a:pt x="1654" y="153"/>
                  </a:lnTo>
                  <a:lnTo>
                    <a:pt x="1645" y="152"/>
                  </a:lnTo>
                  <a:lnTo>
                    <a:pt x="1604" y="155"/>
                  </a:lnTo>
                  <a:lnTo>
                    <a:pt x="1563" y="161"/>
                  </a:lnTo>
                  <a:close/>
                  <a:moveTo>
                    <a:pt x="1913" y="184"/>
                  </a:moveTo>
                  <a:lnTo>
                    <a:pt x="1891" y="180"/>
                  </a:lnTo>
                  <a:lnTo>
                    <a:pt x="1869" y="175"/>
                  </a:lnTo>
                  <a:lnTo>
                    <a:pt x="1846" y="170"/>
                  </a:lnTo>
                  <a:lnTo>
                    <a:pt x="1824" y="167"/>
                  </a:lnTo>
                  <a:lnTo>
                    <a:pt x="1802" y="165"/>
                  </a:lnTo>
                  <a:lnTo>
                    <a:pt x="1779" y="162"/>
                  </a:lnTo>
                  <a:lnTo>
                    <a:pt x="1756" y="160"/>
                  </a:lnTo>
                  <a:lnTo>
                    <a:pt x="1735" y="159"/>
                  </a:lnTo>
                  <a:lnTo>
                    <a:pt x="1740" y="168"/>
                  </a:lnTo>
                  <a:lnTo>
                    <a:pt x="1746" y="178"/>
                  </a:lnTo>
                  <a:lnTo>
                    <a:pt x="1751" y="190"/>
                  </a:lnTo>
                  <a:lnTo>
                    <a:pt x="1754" y="200"/>
                  </a:lnTo>
                  <a:lnTo>
                    <a:pt x="1789" y="211"/>
                  </a:lnTo>
                  <a:lnTo>
                    <a:pt x="1822" y="222"/>
                  </a:lnTo>
                  <a:lnTo>
                    <a:pt x="1857" y="234"/>
                  </a:lnTo>
                  <a:lnTo>
                    <a:pt x="1890" y="246"/>
                  </a:lnTo>
                  <a:lnTo>
                    <a:pt x="1925" y="259"/>
                  </a:lnTo>
                  <a:lnTo>
                    <a:pt x="1957" y="273"/>
                  </a:lnTo>
                  <a:lnTo>
                    <a:pt x="1990" y="288"/>
                  </a:lnTo>
                  <a:lnTo>
                    <a:pt x="2023" y="303"/>
                  </a:lnTo>
                  <a:lnTo>
                    <a:pt x="2014" y="284"/>
                  </a:lnTo>
                  <a:lnTo>
                    <a:pt x="2003" y="267"/>
                  </a:lnTo>
                  <a:lnTo>
                    <a:pt x="1990" y="251"/>
                  </a:lnTo>
                  <a:lnTo>
                    <a:pt x="1976" y="236"/>
                  </a:lnTo>
                  <a:lnTo>
                    <a:pt x="1963" y="221"/>
                  </a:lnTo>
                  <a:lnTo>
                    <a:pt x="1946" y="208"/>
                  </a:lnTo>
                  <a:lnTo>
                    <a:pt x="1930" y="196"/>
                  </a:lnTo>
                  <a:lnTo>
                    <a:pt x="1913" y="184"/>
                  </a:lnTo>
                  <a:close/>
                  <a:moveTo>
                    <a:pt x="1520" y="197"/>
                  </a:moveTo>
                  <a:lnTo>
                    <a:pt x="1521" y="199"/>
                  </a:lnTo>
                  <a:lnTo>
                    <a:pt x="1521" y="203"/>
                  </a:lnTo>
                  <a:lnTo>
                    <a:pt x="1543" y="212"/>
                  </a:lnTo>
                  <a:lnTo>
                    <a:pt x="1566" y="221"/>
                  </a:lnTo>
                  <a:lnTo>
                    <a:pt x="1588" y="231"/>
                  </a:lnTo>
                  <a:lnTo>
                    <a:pt x="1610" y="242"/>
                  </a:lnTo>
                  <a:lnTo>
                    <a:pt x="1652" y="264"/>
                  </a:lnTo>
                  <a:lnTo>
                    <a:pt x="1693" y="289"/>
                  </a:lnTo>
                  <a:lnTo>
                    <a:pt x="1699" y="282"/>
                  </a:lnTo>
                  <a:lnTo>
                    <a:pt x="1703" y="276"/>
                  </a:lnTo>
                  <a:lnTo>
                    <a:pt x="1707" y="269"/>
                  </a:lnTo>
                  <a:lnTo>
                    <a:pt x="1710" y="261"/>
                  </a:lnTo>
                  <a:lnTo>
                    <a:pt x="1714" y="254"/>
                  </a:lnTo>
                  <a:lnTo>
                    <a:pt x="1716" y="248"/>
                  </a:lnTo>
                  <a:lnTo>
                    <a:pt x="1717" y="240"/>
                  </a:lnTo>
                  <a:lnTo>
                    <a:pt x="1718" y="231"/>
                  </a:lnTo>
                  <a:lnTo>
                    <a:pt x="1694" y="225"/>
                  </a:lnTo>
                  <a:lnTo>
                    <a:pt x="1670" y="219"/>
                  </a:lnTo>
                  <a:lnTo>
                    <a:pt x="1645" y="213"/>
                  </a:lnTo>
                  <a:lnTo>
                    <a:pt x="1620" y="208"/>
                  </a:lnTo>
                  <a:lnTo>
                    <a:pt x="1595" y="204"/>
                  </a:lnTo>
                  <a:lnTo>
                    <a:pt x="1571" y="200"/>
                  </a:lnTo>
                  <a:lnTo>
                    <a:pt x="1546" y="198"/>
                  </a:lnTo>
                  <a:lnTo>
                    <a:pt x="1520" y="197"/>
                  </a:lnTo>
                  <a:close/>
                  <a:moveTo>
                    <a:pt x="2590" y="858"/>
                  </a:moveTo>
                  <a:lnTo>
                    <a:pt x="2578" y="836"/>
                  </a:lnTo>
                  <a:lnTo>
                    <a:pt x="2565" y="813"/>
                  </a:lnTo>
                  <a:lnTo>
                    <a:pt x="2551" y="793"/>
                  </a:lnTo>
                  <a:lnTo>
                    <a:pt x="2536" y="771"/>
                  </a:lnTo>
                  <a:lnTo>
                    <a:pt x="2521" y="750"/>
                  </a:lnTo>
                  <a:lnTo>
                    <a:pt x="2506" y="729"/>
                  </a:lnTo>
                  <a:lnTo>
                    <a:pt x="2491" y="710"/>
                  </a:lnTo>
                  <a:lnTo>
                    <a:pt x="2475" y="690"/>
                  </a:lnTo>
                  <a:lnTo>
                    <a:pt x="2441" y="651"/>
                  </a:lnTo>
                  <a:lnTo>
                    <a:pt x="2406" y="614"/>
                  </a:lnTo>
                  <a:lnTo>
                    <a:pt x="2369" y="578"/>
                  </a:lnTo>
                  <a:lnTo>
                    <a:pt x="2330" y="545"/>
                  </a:lnTo>
                  <a:lnTo>
                    <a:pt x="2329" y="562"/>
                  </a:lnTo>
                  <a:lnTo>
                    <a:pt x="2327" y="578"/>
                  </a:lnTo>
                  <a:lnTo>
                    <a:pt x="2323" y="594"/>
                  </a:lnTo>
                  <a:lnTo>
                    <a:pt x="2320" y="610"/>
                  </a:lnTo>
                  <a:lnTo>
                    <a:pt x="2314" y="627"/>
                  </a:lnTo>
                  <a:lnTo>
                    <a:pt x="2308" y="642"/>
                  </a:lnTo>
                  <a:lnTo>
                    <a:pt x="2301" y="658"/>
                  </a:lnTo>
                  <a:lnTo>
                    <a:pt x="2293" y="672"/>
                  </a:lnTo>
                  <a:lnTo>
                    <a:pt x="2285" y="687"/>
                  </a:lnTo>
                  <a:lnTo>
                    <a:pt x="2276" y="700"/>
                  </a:lnTo>
                  <a:lnTo>
                    <a:pt x="2267" y="714"/>
                  </a:lnTo>
                  <a:lnTo>
                    <a:pt x="2256" y="728"/>
                  </a:lnTo>
                  <a:lnTo>
                    <a:pt x="2246" y="741"/>
                  </a:lnTo>
                  <a:lnTo>
                    <a:pt x="2234" y="752"/>
                  </a:lnTo>
                  <a:lnTo>
                    <a:pt x="2223" y="765"/>
                  </a:lnTo>
                  <a:lnTo>
                    <a:pt x="2210" y="776"/>
                  </a:lnTo>
                  <a:lnTo>
                    <a:pt x="2246" y="824"/>
                  </a:lnTo>
                  <a:lnTo>
                    <a:pt x="2279" y="871"/>
                  </a:lnTo>
                  <a:lnTo>
                    <a:pt x="2312" y="920"/>
                  </a:lnTo>
                  <a:lnTo>
                    <a:pt x="2344" y="970"/>
                  </a:lnTo>
                  <a:lnTo>
                    <a:pt x="2374" y="1021"/>
                  </a:lnTo>
                  <a:lnTo>
                    <a:pt x="2403" y="1071"/>
                  </a:lnTo>
                  <a:lnTo>
                    <a:pt x="2429" y="1123"/>
                  </a:lnTo>
                  <a:lnTo>
                    <a:pt x="2455" y="1176"/>
                  </a:lnTo>
                  <a:lnTo>
                    <a:pt x="2471" y="1160"/>
                  </a:lnTo>
                  <a:lnTo>
                    <a:pt x="2484" y="1143"/>
                  </a:lnTo>
                  <a:lnTo>
                    <a:pt x="2498" y="1125"/>
                  </a:lnTo>
                  <a:lnTo>
                    <a:pt x="2512" y="1107"/>
                  </a:lnTo>
                  <a:lnTo>
                    <a:pt x="2524" y="1089"/>
                  </a:lnTo>
                  <a:lnTo>
                    <a:pt x="2535" y="1070"/>
                  </a:lnTo>
                  <a:lnTo>
                    <a:pt x="2546" y="1051"/>
                  </a:lnTo>
                  <a:lnTo>
                    <a:pt x="2555" y="1031"/>
                  </a:lnTo>
                  <a:lnTo>
                    <a:pt x="2563" y="1010"/>
                  </a:lnTo>
                  <a:lnTo>
                    <a:pt x="2570" y="990"/>
                  </a:lnTo>
                  <a:lnTo>
                    <a:pt x="2577" y="969"/>
                  </a:lnTo>
                  <a:lnTo>
                    <a:pt x="2581" y="947"/>
                  </a:lnTo>
                  <a:lnTo>
                    <a:pt x="2586" y="925"/>
                  </a:lnTo>
                  <a:lnTo>
                    <a:pt x="2588" y="903"/>
                  </a:lnTo>
                  <a:lnTo>
                    <a:pt x="2590" y="881"/>
                  </a:lnTo>
                  <a:lnTo>
                    <a:pt x="2590" y="858"/>
                  </a:lnTo>
                  <a:close/>
                  <a:moveTo>
                    <a:pt x="2284" y="507"/>
                  </a:moveTo>
                  <a:lnTo>
                    <a:pt x="2259" y="488"/>
                  </a:lnTo>
                  <a:lnTo>
                    <a:pt x="2233" y="470"/>
                  </a:lnTo>
                  <a:lnTo>
                    <a:pt x="2208" y="453"/>
                  </a:lnTo>
                  <a:lnTo>
                    <a:pt x="2181" y="435"/>
                  </a:lnTo>
                  <a:lnTo>
                    <a:pt x="2155" y="418"/>
                  </a:lnTo>
                  <a:lnTo>
                    <a:pt x="2128" y="403"/>
                  </a:lnTo>
                  <a:lnTo>
                    <a:pt x="2102" y="387"/>
                  </a:lnTo>
                  <a:lnTo>
                    <a:pt x="2074" y="372"/>
                  </a:lnTo>
                  <a:lnTo>
                    <a:pt x="2073" y="384"/>
                  </a:lnTo>
                  <a:lnTo>
                    <a:pt x="2072" y="395"/>
                  </a:lnTo>
                  <a:lnTo>
                    <a:pt x="2070" y="405"/>
                  </a:lnTo>
                  <a:lnTo>
                    <a:pt x="2066" y="417"/>
                  </a:lnTo>
                  <a:lnTo>
                    <a:pt x="2063" y="427"/>
                  </a:lnTo>
                  <a:lnTo>
                    <a:pt x="2058" y="438"/>
                  </a:lnTo>
                  <a:lnTo>
                    <a:pt x="2054" y="448"/>
                  </a:lnTo>
                  <a:lnTo>
                    <a:pt x="2049" y="458"/>
                  </a:lnTo>
                  <a:lnTo>
                    <a:pt x="2036" y="477"/>
                  </a:lnTo>
                  <a:lnTo>
                    <a:pt x="2024" y="495"/>
                  </a:lnTo>
                  <a:lnTo>
                    <a:pt x="2009" y="513"/>
                  </a:lnTo>
                  <a:lnTo>
                    <a:pt x="1993" y="529"/>
                  </a:lnTo>
                  <a:lnTo>
                    <a:pt x="2018" y="553"/>
                  </a:lnTo>
                  <a:lnTo>
                    <a:pt x="2042" y="579"/>
                  </a:lnTo>
                  <a:lnTo>
                    <a:pt x="2066" y="605"/>
                  </a:lnTo>
                  <a:lnTo>
                    <a:pt x="2090" y="631"/>
                  </a:lnTo>
                  <a:lnTo>
                    <a:pt x="2115" y="658"/>
                  </a:lnTo>
                  <a:lnTo>
                    <a:pt x="2138" y="685"/>
                  </a:lnTo>
                  <a:lnTo>
                    <a:pt x="2161" y="713"/>
                  </a:lnTo>
                  <a:lnTo>
                    <a:pt x="2183" y="741"/>
                  </a:lnTo>
                  <a:lnTo>
                    <a:pt x="2194" y="728"/>
                  </a:lnTo>
                  <a:lnTo>
                    <a:pt x="2206" y="716"/>
                  </a:lnTo>
                  <a:lnTo>
                    <a:pt x="2217" y="704"/>
                  </a:lnTo>
                  <a:lnTo>
                    <a:pt x="2228" y="691"/>
                  </a:lnTo>
                  <a:lnTo>
                    <a:pt x="2237" y="677"/>
                  </a:lnTo>
                  <a:lnTo>
                    <a:pt x="2246" y="663"/>
                  </a:lnTo>
                  <a:lnTo>
                    <a:pt x="2254" y="650"/>
                  </a:lnTo>
                  <a:lnTo>
                    <a:pt x="2261" y="635"/>
                  </a:lnTo>
                  <a:lnTo>
                    <a:pt x="2268" y="620"/>
                  </a:lnTo>
                  <a:lnTo>
                    <a:pt x="2274" y="605"/>
                  </a:lnTo>
                  <a:lnTo>
                    <a:pt x="2277" y="590"/>
                  </a:lnTo>
                  <a:lnTo>
                    <a:pt x="2281" y="574"/>
                  </a:lnTo>
                  <a:lnTo>
                    <a:pt x="2284" y="557"/>
                  </a:lnTo>
                  <a:lnTo>
                    <a:pt x="2285" y="541"/>
                  </a:lnTo>
                  <a:lnTo>
                    <a:pt x="2285" y="524"/>
                  </a:lnTo>
                  <a:lnTo>
                    <a:pt x="2284" y="507"/>
                  </a:lnTo>
                  <a:close/>
                  <a:moveTo>
                    <a:pt x="2035" y="352"/>
                  </a:moveTo>
                  <a:lnTo>
                    <a:pt x="2002" y="335"/>
                  </a:lnTo>
                  <a:lnTo>
                    <a:pt x="1967" y="320"/>
                  </a:lnTo>
                  <a:lnTo>
                    <a:pt x="1933" y="305"/>
                  </a:lnTo>
                  <a:lnTo>
                    <a:pt x="1898" y="291"/>
                  </a:lnTo>
                  <a:lnTo>
                    <a:pt x="1864" y="278"/>
                  </a:lnTo>
                  <a:lnTo>
                    <a:pt x="1828" y="265"/>
                  </a:lnTo>
                  <a:lnTo>
                    <a:pt x="1792" y="253"/>
                  </a:lnTo>
                  <a:lnTo>
                    <a:pt x="1756" y="242"/>
                  </a:lnTo>
                  <a:lnTo>
                    <a:pt x="1755" y="251"/>
                  </a:lnTo>
                  <a:lnTo>
                    <a:pt x="1753" y="260"/>
                  </a:lnTo>
                  <a:lnTo>
                    <a:pt x="1749" y="269"/>
                  </a:lnTo>
                  <a:lnTo>
                    <a:pt x="1746" y="278"/>
                  </a:lnTo>
                  <a:lnTo>
                    <a:pt x="1741" y="287"/>
                  </a:lnTo>
                  <a:lnTo>
                    <a:pt x="1737" y="295"/>
                  </a:lnTo>
                  <a:lnTo>
                    <a:pt x="1732" y="302"/>
                  </a:lnTo>
                  <a:lnTo>
                    <a:pt x="1726" y="310"/>
                  </a:lnTo>
                  <a:lnTo>
                    <a:pt x="1758" y="332"/>
                  </a:lnTo>
                  <a:lnTo>
                    <a:pt x="1789" y="354"/>
                  </a:lnTo>
                  <a:lnTo>
                    <a:pt x="1820" y="377"/>
                  </a:lnTo>
                  <a:lnTo>
                    <a:pt x="1850" y="401"/>
                  </a:lnTo>
                  <a:lnTo>
                    <a:pt x="1879" y="425"/>
                  </a:lnTo>
                  <a:lnTo>
                    <a:pt x="1908" y="449"/>
                  </a:lnTo>
                  <a:lnTo>
                    <a:pt x="1936" y="476"/>
                  </a:lnTo>
                  <a:lnTo>
                    <a:pt x="1964" y="501"/>
                  </a:lnTo>
                  <a:lnTo>
                    <a:pt x="1979" y="486"/>
                  </a:lnTo>
                  <a:lnTo>
                    <a:pt x="1994" y="470"/>
                  </a:lnTo>
                  <a:lnTo>
                    <a:pt x="2006" y="453"/>
                  </a:lnTo>
                  <a:lnTo>
                    <a:pt x="2017" y="434"/>
                  </a:lnTo>
                  <a:lnTo>
                    <a:pt x="2021" y="425"/>
                  </a:lnTo>
                  <a:lnTo>
                    <a:pt x="2026" y="416"/>
                  </a:lnTo>
                  <a:lnTo>
                    <a:pt x="2029" y="405"/>
                  </a:lnTo>
                  <a:lnTo>
                    <a:pt x="2032" y="395"/>
                  </a:lnTo>
                  <a:lnTo>
                    <a:pt x="2034" y="385"/>
                  </a:lnTo>
                  <a:lnTo>
                    <a:pt x="2035" y="374"/>
                  </a:lnTo>
                  <a:lnTo>
                    <a:pt x="2035" y="363"/>
                  </a:lnTo>
                  <a:lnTo>
                    <a:pt x="2035" y="352"/>
                  </a:lnTo>
                  <a:close/>
                  <a:moveTo>
                    <a:pt x="1511" y="241"/>
                  </a:moveTo>
                  <a:lnTo>
                    <a:pt x="1503" y="251"/>
                  </a:lnTo>
                  <a:lnTo>
                    <a:pt x="1495" y="259"/>
                  </a:lnTo>
                  <a:lnTo>
                    <a:pt x="1517" y="283"/>
                  </a:lnTo>
                  <a:lnTo>
                    <a:pt x="1538" y="309"/>
                  </a:lnTo>
                  <a:lnTo>
                    <a:pt x="1557" y="335"/>
                  </a:lnTo>
                  <a:lnTo>
                    <a:pt x="1577" y="360"/>
                  </a:lnTo>
                  <a:lnTo>
                    <a:pt x="1600" y="352"/>
                  </a:lnTo>
                  <a:lnTo>
                    <a:pt x="1622" y="342"/>
                  </a:lnTo>
                  <a:lnTo>
                    <a:pt x="1643" y="329"/>
                  </a:lnTo>
                  <a:lnTo>
                    <a:pt x="1664" y="317"/>
                  </a:lnTo>
                  <a:lnTo>
                    <a:pt x="1627" y="295"/>
                  </a:lnTo>
                  <a:lnTo>
                    <a:pt x="1589" y="275"/>
                  </a:lnTo>
                  <a:lnTo>
                    <a:pt x="1570" y="266"/>
                  </a:lnTo>
                  <a:lnTo>
                    <a:pt x="1550" y="257"/>
                  </a:lnTo>
                  <a:lnTo>
                    <a:pt x="1531" y="249"/>
                  </a:lnTo>
                  <a:lnTo>
                    <a:pt x="1511" y="241"/>
                  </a:lnTo>
                  <a:close/>
                  <a:moveTo>
                    <a:pt x="2372" y="2265"/>
                  </a:moveTo>
                  <a:lnTo>
                    <a:pt x="2381" y="2255"/>
                  </a:lnTo>
                  <a:lnTo>
                    <a:pt x="2389" y="2244"/>
                  </a:lnTo>
                  <a:lnTo>
                    <a:pt x="2397" y="2234"/>
                  </a:lnTo>
                  <a:lnTo>
                    <a:pt x="2405" y="2223"/>
                  </a:lnTo>
                  <a:lnTo>
                    <a:pt x="2384" y="2237"/>
                  </a:lnTo>
                  <a:lnTo>
                    <a:pt x="2362" y="2250"/>
                  </a:lnTo>
                  <a:lnTo>
                    <a:pt x="2340" y="2264"/>
                  </a:lnTo>
                  <a:lnTo>
                    <a:pt x="2319" y="2276"/>
                  </a:lnTo>
                  <a:lnTo>
                    <a:pt x="2274" y="2299"/>
                  </a:lnTo>
                  <a:lnTo>
                    <a:pt x="2229" y="2321"/>
                  </a:lnTo>
                  <a:lnTo>
                    <a:pt x="2181" y="2341"/>
                  </a:lnTo>
                  <a:lnTo>
                    <a:pt x="2134" y="2359"/>
                  </a:lnTo>
                  <a:lnTo>
                    <a:pt x="2087" y="2377"/>
                  </a:lnTo>
                  <a:lnTo>
                    <a:pt x="2039" y="2392"/>
                  </a:lnTo>
                  <a:lnTo>
                    <a:pt x="2031" y="2414"/>
                  </a:lnTo>
                  <a:lnTo>
                    <a:pt x="2021" y="2434"/>
                  </a:lnTo>
                  <a:lnTo>
                    <a:pt x="2012" y="2455"/>
                  </a:lnTo>
                  <a:lnTo>
                    <a:pt x="2003" y="2476"/>
                  </a:lnTo>
                  <a:lnTo>
                    <a:pt x="1991" y="2495"/>
                  </a:lnTo>
                  <a:lnTo>
                    <a:pt x="1980" y="2515"/>
                  </a:lnTo>
                  <a:lnTo>
                    <a:pt x="1968" y="2535"/>
                  </a:lnTo>
                  <a:lnTo>
                    <a:pt x="1956" y="2553"/>
                  </a:lnTo>
                  <a:lnTo>
                    <a:pt x="1984" y="2540"/>
                  </a:lnTo>
                  <a:lnTo>
                    <a:pt x="2013" y="2526"/>
                  </a:lnTo>
                  <a:lnTo>
                    <a:pt x="2042" y="2511"/>
                  </a:lnTo>
                  <a:lnTo>
                    <a:pt x="2070" y="2496"/>
                  </a:lnTo>
                  <a:lnTo>
                    <a:pt x="2097" y="2482"/>
                  </a:lnTo>
                  <a:lnTo>
                    <a:pt x="2125" y="2464"/>
                  </a:lnTo>
                  <a:lnTo>
                    <a:pt x="2152" y="2448"/>
                  </a:lnTo>
                  <a:lnTo>
                    <a:pt x="2178" y="2430"/>
                  </a:lnTo>
                  <a:lnTo>
                    <a:pt x="2205" y="2411"/>
                  </a:lnTo>
                  <a:lnTo>
                    <a:pt x="2230" y="2393"/>
                  </a:lnTo>
                  <a:lnTo>
                    <a:pt x="2255" y="2373"/>
                  </a:lnTo>
                  <a:lnTo>
                    <a:pt x="2279" y="2352"/>
                  </a:lnTo>
                  <a:lnTo>
                    <a:pt x="2304" y="2332"/>
                  </a:lnTo>
                  <a:lnTo>
                    <a:pt x="2327" y="2310"/>
                  </a:lnTo>
                  <a:lnTo>
                    <a:pt x="2350" y="2288"/>
                  </a:lnTo>
                  <a:lnTo>
                    <a:pt x="2372" y="2265"/>
                  </a:lnTo>
                  <a:close/>
                  <a:moveTo>
                    <a:pt x="2468" y="2124"/>
                  </a:moveTo>
                  <a:lnTo>
                    <a:pt x="2480" y="2101"/>
                  </a:lnTo>
                  <a:lnTo>
                    <a:pt x="2490" y="2077"/>
                  </a:lnTo>
                  <a:lnTo>
                    <a:pt x="2501" y="2054"/>
                  </a:lnTo>
                  <a:lnTo>
                    <a:pt x="2510" y="2030"/>
                  </a:lnTo>
                  <a:lnTo>
                    <a:pt x="2518" y="2006"/>
                  </a:lnTo>
                  <a:lnTo>
                    <a:pt x="2526" y="1981"/>
                  </a:lnTo>
                  <a:lnTo>
                    <a:pt x="2532" y="1956"/>
                  </a:lnTo>
                  <a:lnTo>
                    <a:pt x="2539" y="1932"/>
                  </a:lnTo>
                  <a:lnTo>
                    <a:pt x="2543" y="1907"/>
                  </a:lnTo>
                  <a:lnTo>
                    <a:pt x="2548" y="1881"/>
                  </a:lnTo>
                  <a:lnTo>
                    <a:pt x="2551" y="1856"/>
                  </a:lnTo>
                  <a:lnTo>
                    <a:pt x="2554" y="1831"/>
                  </a:lnTo>
                  <a:lnTo>
                    <a:pt x="2556" y="1805"/>
                  </a:lnTo>
                  <a:lnTo>
                    <a:pt x="2557" y="1779"/>
                  </a:lnTo>
                  <a:lnTo>
                    <a:pt x="2557" y="1753"/>
                  </a:lnTo>
                  <a:lnTo>
                    <a:pt x="2557" y="1728"/>
                  </a:lnTo>
                  <a:lnTo>
                    <a:pt x="2532" y="1748"/>
                  </a:lnTo>
                  <a:lnTo>
                    <a:pt x="2506" y="1766"/>
                  </a:lnTo>
                  <a:lnTo>
                    <a:pt x="2480" y="1784"/>
                  </a:lnTo>
                  <a:lnTo>
                    <a:pt x="2452" y="1802"/>
                  </a:lnTo>
                  <a:lnTo>
                    <a:pt x="2425" y="1818"/>
                  </a:lnTo>
                  <a:lnTo>
                    <a:pt x="2396" y="1833"/>
                  </a:lnTo>
                  <a:lnTo>
                    <a:pt x="2368" y="1848"/>
                  </a:lnTo>
                  <a:lnTo>
                    <a:pt x="2338" y="1862"/>
                  </a:lnTo>
                  <a:lnTo>
                    <a:pt x="2309" y="1875"/>
                  </a:lnTo>
                  <a:lnTo>
                    <a:pt x="2279" y="1888"/>
                  </a:lnTo>
                  <a:lnTo>
                    <a:pt x="2249" y="1900"/>
                  </a:lnTo>
                  <a:lnTo>
                    <a:pt x="2219" y="1911"/>
                  </a:lnTo>
                  <a:lnTo>
                    <a:pt x="2158" y="1932"/>
                  </a:lnTo>
                  <a:lnTo>
                    <a:pt x="2096" y="1950"/>
                  </a:lnTo>
                  <a:lnTo>
                    <a:pt x="2097" y="2000"/>
                  </a:lnTo>
                  <a:lnTo>
                    <a:pt x="2096" y="2049"/>
                  </a:lnTo>
                  <a:lnTo>
                    <a:pt x="2094" y="2100"/>
                  </a:lnTo>
                  <a:lnTo>
                    <a:pt x="2090" y="2150"/>
                  </a:lnTo>
                  <a:lnTo>
                    <a:pt x="2085" y="2199"/>
                  </a:lnTo>
                  <a:lnTo>
                    <a:pt x="2077" y="2249"/>
                  </a:lnTo>
                  <a:lnTo>
                    <a:pt x="2071" y="2274"/>
                  </a:lnTo>
                  <a:lnTo>
                    <a:pt x="2066" y="2298"/>
                  </a:lnTo>
                  <a:lnTo>
                    <a:pt x="2059" y="2323"/>
                  </a:lnTo>
                  <a:lnTo>
                    <a:pt x="2052" y="2347"/>
                  </a:lnTo>
                  <a:lnTo>
                    <a:pt x="2109" y="2327"/>
                  </a:lnTo>
                  <a:lnTo>
                    <a:pt x="2164" y="2306"/>
                  </a:lnTo>
                  <a:lnTo>
                    <a:pt x="2192" y="2295"/>
                  </a:lnTo>
                  <a:lnTo>
                    <a:pt x="2219" y="2282"/>
                  </a:lnTo>
                  <a:lnTo>
                    <a:pt x="2246" y="2271"/>
                  </a:lnTo>
                  <a:lnTo>
                    <a:pt x="2272" y="2257"/>
                  </a:lnTo>
                  <a:lnTo>
                    <a:pt x="2299" y="2243"/>
                  </a:lnTo>
                  <a:lnTo>
                    <a:pt x="2324" y="2228"/>
                  </a:lnTo>
                  <a:lnTo>
                    <a:pt x="2350" y="2213"/>
                  </a:lnTo>
                  <a:lnTo>
                    <a:pt x="2375" y="2197"/>
                  </a:lnTo>
                  <a:lnTo>
                    <a:pt x="2399" y="2180"/>
                  </a:lnTo>
                  <a:lnTo>
                    <a:pt x="2422" y="2162"/>
                  </a:lnTo>
                  <a:lnTo>
                    <a:pt x="2445" y="2144"/>
                  </a:lnTo>
                  <a:lnTo>
                    <a:pt x="2468" y="2124"/>
                  </a:lnTo>
                  <a:close/>
                  <a:moveTo>
                    <a:pt x="2555" y="1677"/>
                  </a:moveTo>
                  <a:lnTo>
                    <a:pt x="2552" y="1650"/>
                  </a:lnTo>
                  <a:lnTo>
                    <a:pt x="2549" y="1621"/>
                  </a:lnTo>
                  <a:lnTo>
                    <a:pt x="2546" y="1593"/>
                  </a:lnTo>
                  <a:lnTo>
                    <a:pt x="2541" y="1566"/>
                  </a:lnTo>
                  <a:lnTo>
                    <a:pt x="2536" y="1538"/>
                  </a:lnTo>
                  <a:lnTo>
                    <a:pt x="2531" y="1510"/>
                  </a:lnTo>
                  <a:lnTo>
                    <a:pt x="2524" y="1483"/>
                  </a:lnTo>
                  <a:lnTo>
                    <a:pt x="2517" y="1455"/>
                  </a:lnTo>
                  <a:lnTo>
                    <a:pt x="2501" y="1401"/>
                  </a:lnTo>
                  <a:lnTo>
                    <a:pt x="2483" y="1347"/>
                  </a:lnTo>
                  <a:lnTo>
                    <a:pt x="2464" y="1295"/>
                  </a:lnTo>
                  <a:lnTo>
                    <a:pt x="2442" y="1242"/>
                  </a:lnTo>
                  <a:lnTo>
                    <a:pt x="2420" y="1260"/>
                  </a:lnTo>
                  <a:lnTo>
                    <a:pt x="2397" y="1279"/>
                  </a:lnTo>
                  <a:lnTo>
                    <a:pt x="2373" y="1295"/>
                  </a:lnTo>
                  <a:lnTo>
                    <a:pt x="2349" y="1311"/>
                  </a:lnTo>
                  <a:lnTo>
                    <a:pt x="2324" y="1327"/>
                  </a:lnTo>
                  <a:lnTo>
                    <a:pt x="2299" y="1341"/>
                  </a:lnTo>
                  <a:lnTo>
                    <a:pt x="2274" y="1355"/>
                  </a:lnTo>
                  <a:lnTo>
                    <a:pt x="2247" y="1369"/>
                  </a:lnTo>
                  <a:lnTo>
                    <a:pt x="2221" y="1381"/>
                  </a:lnTo>
                  <a:lnTo>
                    <a:pt x="2194" y="1393"/>
                  </a:lnTo>
                  <a:lnTo>
                    <a:pt x="2168" y="1404"/>
                  </a:lnTo>
                  <a:lnTo>
                    <a:pt x="2140" y="1415"/>
                  </a:lnTo>
                  <a:lnTo>
                    <a:pt x="2086" y="1434"/>
                  </a:lnTo>
                  <a:lnTo>
                    <a:pt x="2031" y="1452"/>
                  </a:lnTo>
                  <a:lnTo>
                    <a:pt x="2043" y="1508"/>
                  </a:lnTo>
                  <a:lnTo>
                    <a:pt x="2054" y="1566"/>
                  </a:lnTo>
                  <a:lnTo>
                    <a:pt x="2064" y="1622"/>
                  </a:lnTo>
                  <a:lnTo>
                    <a:pt x="2073" y="1680"/>
                  </a:lnTo>
                  <a:lnTo>
                    <a:pt x="2080" y="1737"/>
                  </a:lnTo>
                  <a:lnTo>
                    <a:pt x="2087" y="1795"/>
                  </a:lnTo>
                  <a:lnTo>
                    <a:pt x="2092" y="1852"/>
                  </a:lnTo>
                  <a:lnTo>
                    <a:pt x="2095" y="1910"/>
                  </a:lnTo>
                  <a:lnTo>
                    <a:pt x="2157" y="1890"/>
                  </a:lnTo>
                  <a:lnTo>
                    <a:pt x="2218" y="1870"/>
                  </a:lnTo>
                  <a:lnTo>
                    <a:pt x="2248" y="1858"/>
                  </a:lnTo>
                  <a:lnTo>
                    <a:pt x="2278" y="1846"/>
                  </a:lnTo>
                  <a:lnTo>
                    <a:pt x="2308" y="1833"/>
                  </a:lnTo>
                  <a:lnTo>
                    <a:pt x="2338" y="1819"/>
                  </a:lnTo>
                  <a:lnTo>
                    <a:pt x="2367" y="1804"/>
                  </a:lnTo>
                  <a:lnTo>
                    <a:pt x="2396" y="1789"/>
                  </a:lnTo>
                  <a:lnTo>
                    <a:pt x="2425" y="1773"/>
                  </a:lnTo>
                  <a:lnTo>
                    <a:pt x="2452" y="1756"/>
                  </a:lnTo>
                  <a:lnTo>
                    <a:pt x="2479" y="1737"/>
                  </a:lnTo>
                  <a:lnTo>
                    <a:pt x="2505" y="1719"/>
                  </a:lnTo>
                  <a:lnTo>
                    <a:pt x="2531" y="1699"/>
                  </a:lnTo>
                  <a:lnTo>
                    <a:pt x="2555" y="1677"/>
                  </a:lnTo>
                  <a:close/>
                  <a:moveTo>
                    <a:pt x="2426" y="1205"/>
                  </a:moveTo>
                  <a:lnTo>
                    <a:pt x="2400" y="1152"/>
                  </a:lnTo>
                  <a:lnTo>
                    <a:pt x="2373" y="1099"/>
                  </a:lnTo>
                  <a:lnTo>
                    <a:pt x="2344" y="1047"/>
                  </a:lnTo>
                  <a:lnTo>
                    <a:pt x="2314" y="996"/>
                  </a:lnTo>
                  <a:lnTo>
                    <a:pt x="2283" y="947"/>
                  </a:lnTo>
                  <a:lnTo>
                    <a:pt x="2251" y="897"/>
                  </a:lnTo>
                  <a:lnTo>
                    <a:pt x="2216" y="849"/>
                  </a:lnTo>
                  <a:lnTo>
                    <a:pt x="2181" y="802"/>
                  </a:lnTo>
                  <a:lnTo>
                    <a:pt x="2164" y="816"/>
                  </a:lnTo>
                  <a:lnTo>
                    <a:pt x="2147" y="827"/>
                  </a:lnTo>
                  <a:lnTo>
                    <a:pt x="2130" y="840"/>
                  </a:lnTo>
                  <a:lnTo>
                    <a:pt x="2112" y="851"/>
                  </a:lnTo>
                  <a:lnTo>
                    <a:pt x="2075" y="872"/>
                  </a:lnTo>
                  <a:lnTo>
                    <a:pt x="2039" y="892"/>
                  </a:lnTo>
                  <a:lnTo>
                    <a:pt x="2001" y="910"/>
                  </a:lnTo>
                  <a:lnTo>
                    <a:pt x="1961" y="926"/>
                  </a:lnTo>
                  <a:lnTo>
                    <a:pt x="1921" y="941"/>
                  </a:lnTo>
                  <a:lnTo>
                    <a:pt x="1881" y="955"/>
                  </a:lnTo>
                  <a:lnTo>
                    <a:pt x="1902" y="1011"/>
                  </a:lnTo>
                  <a:lnTo>
                    <a:pt x="1922" y="1068"/>
                  </a:lnTo>
                  <a:lnTo>
                    <a:pt x="1941" y="1125"/>
                  </a:lnTo>
                  <a:lnTo>
                    <a:pt x="1959" y="1182"/>
                  </a:lnTo>
                  <a:lnTo>
                    <a:pt x="1976" y="1240"/>
                  </a:lnTo>
                  <a:lnTo>
                    <a:pt x="1993" y="1297"/>
                  </a:lnTo>
                  <a:lnTo>
                    <a:pt x="2008" y="1356"/>
                  </a:lnTo>
                  <a:lnTo>
                    <a:pt x="2023" y="1414"/>
                  </a:lnTo>
                  <a:lnTo>
                    <a:pt x="2077" y="1396"/>
                  </a:lnTo>
                  <a:lnTo>
                    <a:pt x="2130" y="1377"/>
                  </a:lnTo>
                  <a:lnTo>
                    <a:pt x="2157" y="1366"/>
                  </a:lnTo>
                  <a:lnTo>
                    <a:pt x="2184" y="1355"/>
                  </a:lnTo>
                  <a:lnTo>
                    <a:pt x="2209" y="1343"/>
                  </a:lnTo>
                  <a:lnTo>
                    <a:pt x="2236" y="1331"/>
                  </a:lnTo>
                  <a:lnTo>
                    <a:pt x="2261" y="1318"/>
                  </a:lnTo>
                  <a:lnTo>
                    <a:pt x="2286" y="1304"/>
                  </a:lnTo>
                  <a:lnTo>
                    <a:pt x="2311" y="1289"/>
                  </a:lnTo>
                  <a:lnTo>
                    <a:pt x="2335" y="1274"/>
                  </a:lnTo>
                  <a:lnTo>
                    <a:pt x="2358" y="1258"/>
                  </a:lnTo>
                  <a:lnTo>
                    <a:pt x="2381" y="1242"/>
                  </a:lnTo>
                  <a:lnTo>
                    <a:pt x="2404" y="1223"/>
                  </a:lnTo>
                  <a:lnTo>
                    <a:pt x="2426" y="1205"/>
                  </a:lnTo>
                  <a:close/>
                  <a:moveTo>
                    <a:pt x="2153" y="766"/>
                  </a:moveTo>
                  <a:lnTo>
                    <a:pt x="2131" y="738"/>
                  </a:lnTo>
                  <a:lnTo>
                    <a:pt x="2108" y="711"/>
                  </a:lnTo>
                  <a:lnTo>
                    <a:pt x="2085" y="683"/>
                  </a:lnTo>
                  <a:lnTo>
                    <a:pt x="2061" y="657"/>
                  </a:lnTo>
                  <a:lnTo>
                    <a:pt x="2037" y="630"/>
                  </a:lnTo>
                  <a:lnTo>
                    <a:pt x="2012" y="605"/>
                  </a:lnTo>
                  <a:lnTo>
                    <a:pt x="1988" y="578"/>
                  </a:lnTo>
                  <a:lnTo>
                    <a:pt x="1963" y="554"/>
                  </a:lnTo>
                  <a:lnTo>
                    <a:pt x="1938" y="571"/>
                  </a:lnTo>
                  <a:lnTo>
                    <a:pt x="1914" y="586"/>
                  </a:lnTo>
                  <a:lnTo>
                    <a:pt x="1888" y="601"/>
                  </a:lnTo>
                  <a:lnTo>
                    <a:pt x="1861" y="615"/>
                  </a:lnTo>
                  <a:lnTo>
                    <a:pt x="1835" y="627"/>
                  </a:lnTo>
                  <a:lnTo>
                    <a:pt x="1807" y="638"/>
                  </a:lnTo>
                  <a:lnTo>
                    <a:pt x="1779" y="649"/>
                  </a:lnTo>
                  <a:lnTo>
                    <a:pt x="1752" y="658"/>
                  </a:lnTo>
                  <a:lnTo>
                    <a:pt x="1767" y="689"/>
                  </a:lnTo>
                  <a:lnTo>
                    <a:pt x="1782" y="721"/>
                  </a:lnTo>
                  <a:lnTo>
                    <a:pt x="1797" y="752"/>
                  </a:lnTo>
                  <a:lnTo>
                    <a:pt x="1811" y="784"/>
                  </a:lnTo>
                  <a:lnTo>
                    <a:pt x="1826" y="816"/>
                  </a:lnTo>
                  <a:lnTo>
                    <a:pt x="1838" y="848"/>
                  </a:lnTo>
                  <a:lnTo>
                    <a:pt x="1852" y="880"/>
                  </a:lnTo>
                  <a:lnTo>
                    <a:pt x="1865" y="912"/>
                  </a:lnTo>
                  <a:lnTo>
                    <a:pt x="1903" y="900"/>
                  </a:lnTo>
                  <a:lnTo>
                    <a:pt x="1942" y="885"/>
                  </a:lnTo>
                  <a:lnTo>
                    <a:pt x="1979" y="870"/>
                  </a:lnTo>
                  <a:lnTo>
                    <a:pt x="2016" y="852"/>
                  </a:lnTo>
                  <a:lnTo>
                    <a:pt x="2051" y="833"/>
                  </a:lnTo>
                  <a:lnTo>
                    <a:pt x="2087" y="813"/>
                  </a:lnTo>
                  <a:lnTo>
                    <a:pt x="2120" y="790"/>
                  </a:lnTo>
                  <a:lnTo>
                    <a:pt x="2153" y="766"/>
                  </a:lnTo>
                  <a:close/>
                  <a:moveTo>
                    <a:pt x="1934" y="526"/>
                  </a:moveTo>
                  <a:lnTo>
                    <a:pt x="1906" y="501"/>
                  </a:lnTo>
                  <a:lnTo>
                    <a:pt x="1879" y="476"/>
                  </a:lnTo>
                  <a:lnTo>
                    <a:pt x="1850" y="451"/>
                  </a:lnTo>
                  <a:lnTo>
                    <a:pt x="1821" y="427"/>
                  </a:lnTo>
                  <a:lnTo>
                    <a:pt x="1791" y="403"/>
                  </a:lnTo>
                  <a:lnTo>
                    <a:pt x="1761" y="381"/>
                  </a:lnTo>
                  <a:lnTo>
                    <a:pt x="1730" y="359"/>
                  </a:lnTo>
                  <a:lnTo>
                    <a:pt x="1699" y="339"/>
                  </a:lnTo>
                  <a:lnTo>
                    <a:pt x="1687" y="347"/>
                  </a:lnTo>
                  <a:lnTo>
                    <a:pt x="1676" y="355"/>
                  </a:lnTo>
                  <a:lnTo>
                    <a:pt x="1664" y="363"/>
                  </a:lnTo>
                  <a:lnTo>
                    <a:pt x="1652" y="370"/>
                  </a:lnTo>
                  <a:lnTo>
                    <a:pt x="1626" y="382"/>
                  </a:lnTo>
                  <a:lnTo>
                    <a:pt x="1600" y="394"/>
                  </a:lnTo>
                  <a:lnTo>
                    <a:pt x="1618" y="422"/>
                  </a:lnTo>
                  <a:lnTo>
                    <a:pt x="1637" y="449"/>
                  </a:lnTo>
                  <a:lnTo>
                    <a:pt x="1654" y="478"/>
                  </a:lnTo>
                  <a:lnTo>
                    <a:pt x="1671" y="506"/>
                  </a:lnTo>
                  <a:lnTo>
                    <a:pt x="1687" y="534"/>
                  </a:lnTo>
                  <a:lnTo>
                    <a:pt x="1703" y="564"/>
                  </a:lnTo>
                  <a:lnTo>
                    <a:pt x="1720" y="593"/>
                  </a:lnTo>
                  <a:lnTo>
                    <a:pt x="1735" y="623"/>
                  </a:lnTo>
                  <a:lnTo>
                    <a:pt x="1761" y="614"/>
                  </a:lnTo>
                  <a:lnTo>
                    <a:pt x="1786" y="605"/>
                  </a:lnTo>
                  <a:lnTo>
                    <a:pt x="1813" y="594"/>
                  </a:lnTo>
                  <a:lnTo>
                    <a:pt x="1838" y="583"/>
                  </a:lnTo>
                  <a:lnTo>
                    <a:pt x="1864" y="570"/>
                  </a:lnTo>
                  <a:lnTo>
                    <a:pt x="1888" y="557"/>
                  </a:lnTo>
                  <a:lnTo>
                    <a:pt x="1911" y="543"/>
                  </a:lnTo>
                  <a:lnTo>
                    <a:pt x="1934" y="526"/>
                  </a:lnTo>
                  <a:close/>
                  <a:moveTo>
                    <a:pt x="1460" y="280"/>
                  </a:moveTo>
                  <a:lnTo>
                    <a:pt x="1450" y="284"/>
                  </a:lnTo>
                  <a:lnTo>
                    <a:pt x="1438" y="288"/>
                  </a:lnTo>
                  <a:lnTo>
                    <a:pt x="1426" y="291"/>
                  </a:lnTo>
                  <a:lnTo>
                    <a:pt x="1414" y="294"/>
                  </a:lnTo>
                  <a:lnTo>
                    <a:pt x="1414" y="392"/>
                  </a:lnTo>
                  <a:lnTo>
                    <a:pt x="1445" y="389"/>
                  </a:lnTo>
                  <a:lnTo>
                    <a:pt x="1476" y="386"/>
                  </a:lnTo>
                  <a:lnTo>
                    <a:pt x="1508" y="380"/>
                  </a:lnTo>
                  <a:lnTo>
                    <a:pt x="1538" y="373"/>
                  </a:lnTo>
                  <a:lnTo>
                    <a:pt x="1519" y="349"/>
                  </a:lnTo>
                  <a:lnTo>
                    <a:pt x="1501" y="326"/>
                  </a:lnTo>
                  <a:lnTo>
                    <a:pt x="1481" y="303"/>
                  </a:lnTo>
                  <a:lnTo>
                    <a:pt x="1460" y="280"/>
                  </a:lnTo>
                  <a:close/>
                  <a:moveTo>
                    <a:pt x="1880" y="2583"/>
                  </a:moveTo>
                  <a:lnTo>
                    <a:pt x="1897" y="2563"/>
                  </a:lnTo>
                  <a:lnTo>
                    <a:pt x="1914" y="2543"/>
                  </a:lnTo>
                  <a:lnTo>
                    <a:pt x="1929" y="2522"/>
                  </a:lnTo>
                  <a:lnTo>
                    <a:pt x="1944" y="2500"/>
                  </a:lnTo>
                  <a:lnTo>
                    <a:pt x="1958" y="2477"/>
                  </a:lnTo>
                  <a:lnTo>
                    <a:pt x="1970" y="2454"/>
                  </a:lnTo>
                  <a:lnTo>
                    <a:pt x="1981" y="2430"/>
                  </a:lnTo>
                  <a:lnTo>
                    <a:pt x="1991" y="2405"/>
                  </a:lnTo>
                  <a:lnTo>
                    <a:pt x="1957" y="2415"/>
                  </a:lnTo>
                  <a:lnTo>
                    <a:pt x="1921" y="2423"/>
                  </a:lnTo>
                  <a:lnTo>
                    <a:pt x="1885" y="2431"/>
                  </a:lnTo>
                  <a:lnTo>
                    <a:pt x="1850" y="2439"/>
                  </a:lnTo>
                  <a:lnTo>
                    <a:pt x="1814" y="2446"/>
                  </a:lnTo>
                  <a:lnTo>
                    <a:pt x="1777" y="2452"/>
                  </a:lnTo>
                  <a:lnTo>
                    <a:pt x="1741" y="2457"/>
                  </a:lnTo>
                  <a:lnTo>
                    <a:pt x="1706" y="2462"/>
                  </a:lnTo>
                  <a:lnTo>
                    <a:pt x="1633" y="2471"/>
                  </a:lnTo>
                  <a:lnTo>
                    <a:pt x="1561" y="2477"/>
                  </a:lnTo>
                  <a:lnTo>
                    <a:pt x="1487" y="2482"/>
                  </a:lnTo>
                  <a:lnTo>
                    <a:pt x="1414" y="2483"/>
                  </a:lnTo>
                  <a:lnTo>
                    <a:pt x="1414" y="2664"/>
                  </a:lnTo>
                  <a:lnTo>
                    <a:pt x="1444" y="2664"/>
                  </a:lnTo>
                  <a:lnTo>
                    <a:pt x="1473" y="2662"/>
                  </a:lnTo>
                  <a:lnTo>
                    <a:pt x="1503" y="2660"/>
                  </a:lnTo>
                  <a:lnTo>
                    <a:pt x="1533" y="2658"/>
                  </a:lnTo>
                  <a:lnTo>
                    <a:pt x="1562" y="2655"/>
                  </a:lnTo>
                  <a:lnTo>
                    <a:pt x="1592" y="2652"/>
                  </a:lnTo>
                  <a:lnTo>
                    <a:pt x="1620" y="2647"/>
                  </a:lnTo>
                  <a:lnTo>
                    <a:pt x="1650" y="2643"/>
                  </a:lnTo>
                  <a:lnTo>
                    <a:pt x="1679" y="2637"/>
                  </a:lnTo>
                  <a:lnTo>
                    <a:pt x="1708" y="2631"/>
                  </a:lnTo>
                  <a:lnTo>
                    <a:pt x="1737" y="2624"/>
                  </a:lnTo>
                  <a:lnTo>
                    <a:pt x="1766" y="2617"/>
                  </a:lnTo>
                  <a:lnTo>
                    <a:pt x="1794" y="2609"/>
                  </a:lnTo>
                  <a:lnTo>
                    <a:pt x="1823" y="2601"/>
                  </a:lnTo>
                  <a:lnTo>
                    <a:pt x="1851" y="2592"/>
                  </a:lnTo>
                  <a:lnTo>
                    <a:pt x="1880" y="2583"/>
                  </a:lnTo>
                  <a:close/>
                  <a:moveTo>
                    <a:pt x="2008" y="2361"/>
                  </a:moveTo>
                  <a:lnTo>
                    <a:pt x="2016" y="2336"/>
                  </a:lnTo>
                  <a:lnTo>
                    <a:pt x="2023" y="2312"/>
                  </a:lnTo>
                  <a:lnTo>
                    <a:pt x="2028" y="2287"/>
                  </a:lnTo>
                  <a:lnTo>
                    <a:pt x="2034" y="2263"/>
                  </a:lnTo>
                  <a:lnTo>
                    <a:pt x="2039" y="2237"/>
                  </a:lnTo>
                  <a:lnTo>
                    <a:pt x="2043" y="2213"/>
                  </a:lnTo>
                  <a:lnTo>
                    <a:pt x="2047" y="2188"/>
                  </a:lnTo>
                  <a:lnTo>
                    <a:pt x="2050" y="2162"/>
                  </a:lnTo>
                  <a:lnTo>
                    <a:pt x="2055" y="2112"/>
                  </a:lnTo>
                  <a:lnTo>
                    <a:pt x="2057" y="2062"/>
                  </a:lnTo>
                  <a:lnTo>
                    <a:pt x="2058" y="2011"/>
                  </a:lnTo>
                  <a:lnTo>
                    <a:pt x="2058" y="1961"/>
                  </a:lnTo>
                  <a:lnTo>
                    <a:pt x="2019" y="1971"/>
                  </a:lnTo>
                  <a:lnTo>
                    <a:pt x="1979" y="1980"/>
                  </a:lnTo>
                  <a:lnTo>
                    <a:pt x="1940" y="1988"/>
                  </a:lnTo>
                  <a:lnTo>
                    <a:pt x="1899" y="1996"/>
                  </a:lnTo>
                  <a:lnTo>
                    <a:pt x="1859" y="2005"/>
                  </a:lnTo>
                  <a:lnTo>
                    <a:pt x="1820" y="2010"/>
                  </a:lnTo>
                  <a:lnTo>
                    <a:pt x="1779" y="2017"/>
                  </a:lnTo>
                  <a:lnTo>
                    <a:pt x="1739" y="2022"/>
                  </a:lnTo>
                  <a:lnTo>
                    <a:pt x="1698" y="2028"/>
                  </a:lnTo>
                  <a:lnTo>
                    <a:pt x="1657" y="2031"/>
                  </a:lnTo>
                  <a:lnTo>
                    <a:pt x="1617" y="2034"/>
                  </a:lnTo>
                  <a:lnTo>
                    <a:pt x="1577" y="2038"/>
                  </a:lnTo>
                  <a:lnTo>
                    <a:pt x="1495" y="2043"/>
                  </a:lnTo>
                  <a:lnTo>
                    <a:pt x="1414" y="2045"/>
                  </a:lnTo>
                  <a:lnTo>
                    <a:pt x="1414" y="2443"/>
                  </a:lnTo>
                  <a:lnTo>
                    <a:pt x="1489" y="2442"/>
                  </a:lnTo>
                  <a:lnTo>
                    <a:pt x="1564" y="2438"/>
                  </a:lnTo>
                  <a:lnTo>
                    <a:pt x="1602" y="2434"/>
                  </a:lnTo>
                  <a:lnTo>
                    <a:pt x="1639" y="2431"/>
                  </a:lnTo>
                  <a:lnTo>
                    <a:pt x="1677" y="2426"/>
                  </a:lnTo>
                  <a:lnTo>
                    <a:pt x="1714" y="2422"/>
                  </a:lnTo>
                  <a:lnTo>
                    <a:pt x="1752" y="2417"/>
                  </a:lnTo>
                  <a:lnTo>
                    <a:pt x="1789" y="2410"/>
                  </a:lnTo>
                  <a:lnTo>
                    <a:pt x="1826" y="2403"/>
                  </a:lnTo>
                  <a:lnTo>
                    <a:pt x="1862" y="2396"/>
                  </a:lnTo>
                  <a:lnTo>
                    <a:pt x="1899" y="2388"/>
                  </a:lnTo>
                  <a:lnTo>
                    <a:pt x="1936" y="2380"/>
                  </a:lnTo>
                  <a:lnTo>
                    <a:pt x="1972" y="2370"/>
                  </a:lnTo>
                  <a:lnTo>
                    <a:pt x="2008" y="2361"/>
                  </a:lnTo>
                  <a:close/>
                  <a:moveTo>
                    <a:pt x="2057" y="1920"/>
                  </a:moveTo>
                  <a:lnTo>
                    <a:pt x="2054" y="1863"/>
                  </a:lnTo>
                  <a:lnTo>
                    <a:pt x="2049" y="1805"/>
                  </a:lnTo>
                  <a:lnTo>
                    <a:pt x="2043" y="1748"/>
                  </a:lnTo>
                  <a:lnTo>
                    <a:pt x="2035" y="1690"/>
                  </a:lnTo>
                  <a:lnTo>
                    <a:pt x="2026" y="1634"/>
                  </a:lnTo>
                  <a:lnTo>
                    <a:pt x="2017" y="1576"/>
                  </a:lnTo>
                  <a:lnTo>
                    <a:pt x="2005" y="1519"/>
                  </a:lnTo>
                  <a:lnTo>
                    <a:pt x="1994" y="1463"/>
                  </a:lnTo>
                  <a:lnTo>
                    <a:pt x="1958" y="1472"/>
                  </a:lnTo>
                  <a:lnTo>
                    <a:pt x="1922" y="1481"/>
                  </a:lnTo>
                  <a:lnTo>
                    <a:pt x="1888" y="1490"/>
                  </a:lnTo>
                  <a:lnTo>
                    <a:pt x="1851" y="1496"/>
                  </a:lnTo>
                  <a:lnTo>
                    <a:pt x="1815" y="1503"/>
                  </a:lnTo>
                  <a:lnTo>
                    <a:pt x="1779" y="1510"/>
                  </a:lnTo>
                  <a:lnTo>
                    <a:pt x="1743" y="1515"/>
                  </a:lnTo>
                  <a:lnTo>
                    <a:pt x="1707" y="1521"/>
                  </a:lnTo>
                  <a:lnTo>
                    <a:pt x="1633" y="1529"/>
                  </a:lnTo>
                  <a:lnTo>
                    <a:pt x="1561" y="1534"/>
                  </a:lnTo>
                  <a:lnTo>
                    <a:pt x="1487" y="1538"/>
                  </a:lnTo>
                  <a:lnTo>
                    <a:pt x="1414" y="1539"/>
                  </a:lnTo>
                  <a:lnTo>
                    <a:pt x="1414" y="2006"/>
                  </a:lnTo>
                  <a:lnTo>
                    <a:pt x="1496" y="2003"/>
                  </a:lnTo>
                  <a:lnTo>
                    <a:pt x="1577" y="1999"/>
                  </a:lnTo>
                  <a:lnTo>
                    <a:pt x="1617" y="1996"/>
                  </a:lnTo>
                  <a:lnTo>
                    <a:pt x="1657" y="1992"/>
                  </a:lnTo>
                  <a:lnTo>
                    <a:pt x="1698" y="1988"/>
                  </a:lnTo>
                  <a:lnTo>
                    <a:pt x="1738" y="1983"/>
                  </a:lnTo>
                  <a:lnTo>
                    <a:pt x="1778" y="1978"/>
                  </a:lnTo>
                  <a:lnTo>
                    <a:pt x="1819" y="1971"/>
                  </a:lnTo>
                  <a:lnTo>
                    <a:pt x="1859" y="1964"/>
                  </a:lnTo>
                  <a:lnTo>
                    <a:pt x="1898" y="1957"/>
                  </a:lnTo>
                  <a:lnTo>
                    <a:pt x="1938" y="1949"/>
                  </a:lnTo>
                  <a:lnTo>
                    <a:pt x="1978" y="1940"/>
                  </a:lnTo>
                  <a:lnTo>
                    <a:pt x="2018" y="1931"/>
                  </a:lnTo>
                  <a:lnTo>
                    <a:pt x="2057" y="1920"/>
                  </a:lnTo>
                  <a:close/>
                  <a:moveTo>
                    <a:pt x="1984" y="1425"/>
                  </a:moveTo>
                  <a:lnTo>
                    <a:pt x="1971" y="1366"/>
                  </a:lnTo>
                  <a:lnTo>
                    <a:pt x="1956" y="1309"/>
                  </a:lnTo>
                  <a:lnTo>
                    <a:pt x="1940" y="1251"/>
                  </a:lnTo>
                  <a:lnTo>
                    <a:pt x="1922" y="1193"/>
                  </a:lnTo>
                  <a:lnTo>
                    <a:pt x="1904" y="1136"/>
                  </a:lnTo>
                  <a:lnTo>
                    <a:pt x="1884" y="1079"/>
                  </a:lnTo>
                  <a:lnTo>
                    <a:pt x="1865" y="1023"/>
                  </a:lnTo>
                  <a:lnTo>
                    <a:pt x="1844" y="966"/>
                  </a:lnTo>
                  <a:lnTo>
                    <a:pt x="1791" y="981"/>
                  </a:lnTo>
                  <a:lnTo>
                    <a:pt x="1738" y="993"/>
                  </a:lnTo>
                  <a:lnTo>
                    <a:pt x="1685" y="1003"/>
                  </a:lnTo>
                  <a:lnTo>
                    <a:pt x="1631" y="1013"/>
                  </a:lnTo>
                  <a:lnTo>
                    <a:pt x="1577" y="1019"/>
                  </a:lnTo>
                  <a:lnTo>
                    <a:pt x="1523" y="1024"/>
                  </a:lnTo>
                  <a:lnTo>
                    <a:pt x="1468" y="1028"/>
                  </a:lnTo>
                  <a:lnTo>
                    <a:pt x="1414" y="1030"/>
                  </a:lnTo>
                  <a:lnTo>
                    <a:pt x="1414" y="1500"/>
                  </a:lnTo>
                  <a:lnTo>
                    <a:pt x="1487" y="1499"/>
                  </a:lnTo>
                  <a:lnTo>
                    <a:pt x="1558" y="1495"/>
                  </a:lnTo>
                  <a:lnTo>
                    <a:pt x="1630" y="1488"/>
                  </a:lnTo>
                  <a:lnTo>
                    <a:pt x="1702" y="1480"/>
                  </a:lnTo>
                  <a:lnTo>
                    <a:pt x="1738" y="1476"/>
                  </a:lnTo>
                  <a:lnTo>
                    <a:pt x="1774" y="1470"/>
                  </a:lnTo>
                  <a:lnTo>
                    <a:pt x="1808" y="1464"/>
                  </a:lnTo>
                  <a:lnTo>
                    <a:pt x="1844" y="1457"/>
                  </a:lnTo>
                  <a:lnTo>
                    <a:pt x="1880" y="1450"/>
                  </a:lnTo>
                  <a:lnTo>
                    <a:pt x="1914" y="1442"/>
                  </a:lnTo>
                  <a:lnTo>
                    <a:pt x="1950" y="1434"/>
                  </a:lnTo>
                  <a:lnTo>
                    <a:pt x="1984" y="1425"/>
                  </a:lnTo>
                  <a:close/>
                  <a:moveTo>
                    <a:pt x="1827" y="924"/>
                  </a:moveTo>
                  <a:lnTo>
                    <a:pt x="1814" y="892"/>
                  </a:lnTo>
                  <a:lnTo>
                    <a:pt x="1801" y="859"/>
                  </a:lnTo>
                  <a:lnTo>
                    <a:pt x="1787" y="827"/>
                  </a:lnTo>
                  <a:lnTo>
                    <a:pt x="1774" y="795"/>
                  </a:lnTo>
                  <a:lnTo>
                    <a:pt x="1759" y="764"/>
                  </a:lnTo>
                  <a:lnTo>
                    <a:pt x="1745" y="731"/>
                  </a:lnTo>
                  <a:lnTo>
                    <a:pt x="1730" y="700"/>
                  </a:lnTo>
                  <a:lnTo>
                    <a:pt x="1714" y="669"/>
                  </a:lnTo>
                  <a:lnTo>
                    <a:pt x="1677" y="678"/>
                  </a:lnTo>
                  <a:lnTo>
                    <a:pt x="1640" y="687"/>
                  </a:lnTo>
                  <a:lnTo>
                    <a:pt x="1603" y="693"/>
                  </a:lnTo>
                  <a:lnTo>
                    <a:pt x="1565" y="699"/>
                  </a:lnTo>
                  <a:lnTo>
                    <a:pt x="1528" y="704"/>
                  </a:lnTo>
                  <a:lnTo>
                    <a:pt x="1490" y="707"/>
                  </a:lnTo>
                  <a:lnTo>
                    <a:pt x="1452" y="711"/>
                  </a:lnTo>
                  <a:lnTo>
                    <a:pt x="1414" y="712"/>
                  </a:lnTo>
                  <a:lnTo>
                    <a:pt x="1414" y="984"/>
                  </a:lnTo>
                  <a:lnTo>
                    <a:pt x="1466" y="981"/>
                  </a:lnTo>
                  <a:lnTo>
                    <a:pt x="1519" y="978"/>
                  </a:lnTo>
                  <a:lnTo>
                    <a:pt x="1571" y="973"/>
                  </a:lnTo>
                  <a:lnTo>
                    <a:pt x="1623" y="966"/>
                  </a:lnTo>
                  <a:lnTo>
                    <a:pt x="1675" y="958"/>
                  </a:lnTo>
                  <a:lnTo>
                    <a:pt x="1725" y="949"/>
                  </a:lnTo>
                  <a:lnTo>
                    <a:pt x="1777" y="938"/>
                  </a:lnTo>
                  <a:lnTo>
                    <a:pt x="1827" y="924"/>
                  </a:lnTo>
                  <a:close/>
                  <a:moveTo>
                    <a:pt x="1696" y="634"/>
                  </a:moveTo>
                  <a:lnTo>
                    <a:pt x="1680" y="605"/>
                  </a:lnTo>
                  <a:lnTo>
                    <a:pt x="1665" y="576"/>
                  </a:lnTo>
                  <a:lnTo>
                    <a:pt x="1649" y="547"/>
                  </a:lnTo>
                  <a:lnTo>
                    <a:pt x="1633" y="518"/>
                  </a:lnTo>
                  <a:lnTo>
                    <a:pt x="1616" y="490"/>
                  </a:lnTo>
                  <a:lnTo>
                    <a:pt x="1599" y="462"/>
                  </a:lnTo>
                  <a:lnTo>
                    <a:pt x="1580" y="434"/>
                  </a:lnTo>
                  <a:lnTo>
                    <a:pt x="1562" y="407"/>
                  </a:lnTo>
                  <a:lnTo>
                    <a:pt x="1543" y="411"/>
                  </a:lnTo>
                  <a:lnTo>
                    <a:pt x="1525" y="416"/>
                  </a:lnTo>
                  <a:lnTo>
                    <a:pt x="1508" y="420"/>
                  </a:lnTo>
                  <a:lnTo>
                    <a:pt x="1489" y="423"/>
                  </a:lnTo>
                  <a:lnTo>
                    <a:pt x="1451" y="428"/>
                  </a:lnTo>
                  <a:lnTo>
                    <a:pt x="1414" y="431"/>
                  </a:lnTo>
                  <a:lnTo>
                    <a:pt x="1414" y="673"/>
                  </a:lnTo>
                  <a:lnTo>
                    <a:pt x="1450" y="672"/>
                  </a:lnTo>
                  <a:lnTo>
                    <a:pt x="1486" y="669"/>
                  </a:lnTo>
                  <a:lnTo>
                    <a:pt x="1521" y="666"/>
                  </a:lnTo>
                  <a:lnTo>
                    <a:pt x="1556" y="661"/>
                  </a:lnTo>
                  <a:lnTo>
                    <a:pt x="1592" y="657"/>
                  </a:lnTo>
                  <a:lnTo>
                    <a:pt x="1626" y="650"/>
                  </a:lnTo>
                  <a:lnTo>
                    <a:pt x="1662" y="643"/>
                  </a:lnTo>
                  <a:lnTo>
                    <a:pt x="1696" y="634"/>
                  </a:lnTo>
                  <a:close/>
                  <a:moveTo>
                    <a:pt x="1367" y="67"/>
                  </a:moveTo>
                  <a:lnTo>
                    <a:pt x="1342" y="68"/>
                  </a:lnTo>
                  <a:lnTo>
                    <a:pt x="1315" y="69"/>
                  </a:lnTo>
                  <a:lnTo>
                    <a:pt x="1289" y="71"/>
                  </a:lnTo>
                  <a:lnTo>
                    <a:pt x="1263" y="75"/>
                  </a:lnTo>
                  <a:lnTo>
                    <a:pt x="1282" y="83"/>
                  </a:lnTo>
                  <a:lnTo>
                    <a:pt x="1299" y="93"/>
                  </a:lnTo>
                  <a:lnTo>
                    <a:pt x="1308" y="99"/>
                  </a:lnTo>
                  <a:lnTo>
                    <a:pt x="1315" y="106"/>
                  </a:lnTo>
                  <a:lnTo>
                    <a:pt x="1322" y="113"/>
                  </a:lnTo>
                  <a:lnTo>
                    <a:pt x="1329" y="121"/>
                  </a:lnTo>
                  <a:lnTo>
                    <a:pt x="1338" y="120"/>
                  </a:lnTo>
                  <a:lnTo>
                    <a:pt x="1349" y="117"/>
                  </a:lnTo>
                  <a:lnTo>
                    <a:pt x="1358" y="116"/>
                  </a:lnTo>
                  <a:lnTo>
                    <a:pt x="1367" y="116"/>
                  </a:lnTo>
                  <a:lnTo>
                    <a:pt x="1367" y="67"/>
                  </a:lnTo>
                  <a:close/>
                  <a:moveTo>
                    <a:pt x="1180" y="97"/>
                  </a:moveTo>
                  <a:lnTo>
                    <a:pt x="1168" y="101"/>
                  </a:lnTo>
                  <a:lnTo>
                    <a:pt x="1155" y="106"/>
                  </a:lnTo>
                  <a:lnTo>
                    <a:pt x="1144" y="112"/>
                  </a:lnTo>
                  <a:lnTo>
                    <a:pt x="1131" y="119"/>
                  </a:lnTo>
                  <a:lnTo>
                    <a:pt x="1171" y="120"/>
                  </a:lnTo>
                  <a:lnTo>
                    <a:pt x="1210" y="123"/>
                  </a:lnTo>
                  <a:lnTo>
                    <a:pt x="1251" y="128"/>
                  </a:lnTo>
                  <a:lnTo>
                    <a:pt x="1290" y="135"/>
                  </a:lnTo>
                  <a:lnTo>
                    <a:pt x="1278" y="125"/>
                  </a:lnTo>
                  <a:lnTo>
                    <a:pt x="1266" y="117"/>
                  </a:lnTo>
                  <a:lnTo>
                    <a:pt x="1253" y="112"/>
                  </a:lnTo>
                  <a:lnTo>
                    <a:pt x="1238" y="107"/>
                  </a:lnTo>
                  <a:lnTo>
                    <a:pt x="1224" y="104"/>
                  </a:lnTo>
                  <a:lnTo>
                    <a:pt x="1209" y="100"/>
                  </a:lnTo>
                  <a:lnTo>
                    <a:pt x="1194" y="98"/>
                  </a:lnTo>
                  <a:lnTo>
                    <a:pt x="1180" y="97"/>
                  </a:lnTo>
                  <a:close/>
                  <a:moveTo>
                    <a:pt x="1088" y="98"/>
                  </a:moveTo>
                  <a:lnTo>
                    <a:pt x="1061" y="104"/>
                  </a:lnTo>
                  <a:lnTo>
                    <a:pt x="1033" y="109"/>
                  </a:lnTo>
                  <a:lnTo>
                    <a:pt x="1005" y="116"/>
                  </a:lnTo>
                  <a:lnTo>
                    <a:pt x="978" y="123"/>
                  </a:lnTo>
                  <a:lnTo>
                    <a:pt x="1009" y="121"/>
                  </a:lnTo>
                  <a:lnTo>
                    <a:pt x="1035" y="119"/>
                  </a:lnTo>
                  <a:lnTo>
                    <a:pt x="1048" y="115"/>
                  </a:lnTo>
                  <a:lnTo>
                    <a:pt x="1061" y="112"/>
                  </a:lnTo>
                  <a:lnTo>
                    <a:pt x="1074" y="106"/>
                  </a:lnTo>
                  <a:lnTo>
                    <a:pt x="1088" y="98"/>
                  </a:lnTo>
                  <a:close/>
                  <a:moveTo>
                    <a:pt x="1076" y="157"/>
                  </a:moveTo>
                  <a:lnTo>
                    <a:pt x="1069" y="163"/>
                  </a:lnTo>
                  <a:lnTo>
                    <a:pt x="1062" y="172"/>
                  </a:lnTo>
                  <a:lnTo>
                    <a:pt x="1056" y="180"/>
                  </a:lnTo>
                  <a:lnTo>
                    <a:pt x="1050" y="188"/>
                  </a:lnTo>
                  <a:lnTo>
                    <a:pt x="1086" y="180"/>
                  </a:lnTo>
                  <a:lnTo>
                    <a:pt x="1122" y="172"/>
                  </a:lnTo>
                  <a:lnTo>
                    <a:pt x="1157" y="166"/>
                  </a:lnTo>
                  <a:lnTo>
                    <a:pt x="1193" y="161"/>
                  </a:lnTo>
                  <a:lnTo>
                    <a:pt x="1163" y="159"/>
                  </a:lnTo>
                  <a:lnTo>
                    <a:pt x="1134" y="157"/>
                  </a:lnTo>
                  <a:lnTo>
                    <a:pt x="1106" y="157"/>
                  </a:lnTo>
                  <a:lnTo>
                    <a:pt x="1076" y="157"/>
                  </a:lnTo>
                  <a:close/>
                  <a:moveTo>
                    <a:pt x="1024" y="159"/>
                  </a:moveTo>
                  <a:lnTo>
                    <a:pt x="979" y="161"/>
                  </a:lnTo>
                  <a:lnTo>
                    <a:pt x="935" y="166"/>
                  </a:lnTo>
                  <a:lnTo>
                    <a:pt x="913" y="169"/>
                  </a:lnTo>
                  <a:lnTo>
                    <a:pt x="894" y="174"/>
                  </a:lnTo>
                  <a:lnTo>
                    <a:pt x="873" y="180"/>
                  </a:lnTo>
                  <a:lnTo>
                    <a:pt x="853" y="187"/>
                  </a:lnTo>
                  <a:lnTo>
                    <a:pt x="835" y="195"/>
                  </a:lnTo>
                  <a:lnTo>
                    <a:pt x="818" y="204"/>
                  </a:lnTo>
                  <a:lnTo>
                    <a:pt x="801" y="215"/>
                  </a:lnTo>
                  <a:lnTo>
                    <a:pt x="785" y="229"/>
                  </a:lnTo>
                  <a:lnTo>
                    <a:pt x="778" y="236"/>
                  </a:lnTo>
                  <a:lnTo>
                    <a:pt x="770" y="244"/>
                  </a:lnTo>
                  <a:lnTo>
                    <a:pt x="763" y="252"/>
                  </a:lnTo>
                  <a:lnTo>
                    <a:pt x="758" y="261"/>
                  </a:lnTo>
                  <a:lnTo>
                    <a:pt x="751" y="272"/>
                  </a:lnTo>
                  <a:lnTo>
                    <a:pt x="745" y="282"/>
                  </a:lnTo>
                  <a:lnTo>
                    <a:pt x="739" y="293"/>
                  </a:lnTo>
                  <a:lnTo>
                    <a:pt x="735" y="304"/>
                  </a:lnTo>
                  <a:lnTo>
                    <a:pt x="767" y="289"/>
                  </a:lnTo>
                  <a:lnTo>
                    <a:pt x="800" y="274"/>
                  </a:lnTo>
                  <a:lnTo>
                    <a:pt x="834" y="260"/>
                  </a:lnTo>
                  <a:lnTo>
                    <a:pt x="867" y="246"/>
                  </a:lnTo>
                  <a:lnTo>
                    <a:pt x="900" y="234"/>
                  </a:lnTo>
                  <a:lnTo>
                    <a:pt x="935" y="222"/>
                  </a:lnTo>
                  <a:lnTo>
                    <a:pt x="970" y="211"/>
                  </a:lnTo>
                  <a:lnTo>
                    <a:pt x="1004" y="200"/>
                  </a:lnTo>
                  <a:lnTo>
                    <a:pt x="1008" y="190"/>
                  </a:lnTo>
                  <a:lnTo>
                    <a:pt x="1012" y="178"/>
                  </a:lnTo>
                  <a:lnTo>
                    <a:pt x="1017" y="168"/>
                  </a:lnTo>
                  <a:lnTo>
                    <a:pt x="1024" y="159"/>
                  </a:lnTo>
                  <a:close/>
                  <a:moveTo>
                    <a:pt x="1040" y="231"/>
                  </a:moveTo>
                  <a:lnTo>
                    <a:pt x="1040" y="240"/>
                  </a:lnTo>
                  <a:lnTo>
                    <a:pt x="1041" y="246"/>
                  </a:lnTo>
                  <a:lnTo>
                    <a:pt x="1043" y="254"/>
                  </a:lnTo>
                  <a:lnTo>
                    <a:pt x="1047" y="261"/>
                  </a:lnTo>
                  <a:lnTo>
                    <a:pt x="1054" y="275"/>
                  </a:lnTo>
                  <a:lnTo>
                    <a:pt x="1063" y="288"/>
                  </a:lnTo>
                  <a:lnTo>
                    <a:pt x="1104" y="264"/>
                  </a:lnTo>
                  <a:lnTo>
                    <a:pt x="1148" y="241"/>
                  </a:lnTo>
                  <a:lnTo>
                    <a:pt x="1169" y="230"/>
                  </a:lnTo>
                  <a:lnTo>
                    <a:pt x="1192" y="220"/>
                  </a:lnTo>
                  <a:lnTo>
                    <a:pt x="1214" y="211"/>
                  </a:lnTo>
                  <a:lnTo>
                    <a:pt x="1237" y="203"/>
                  </a:lnTo>
                  <a:lnTo>
                    <a:pt x="1237" y="197"/>
                  </a:lnTo>
                  <a:lnTo>
                    <a:pt x="1211" y="198"/>
                  </a:lnTo>
                  <a:lnTo>
                    <a:pt x="1187" y="200"/>
                  </a:lnTo>
                  <a:lnTo>
                    <a:pt x="1162" y="204"/>
                  </a:lnTo>
                  <a:lnTo>
                    <a:pt x="1137" y="207"/>
                  </a:lnTo>
                  <a:lnTo>
                    <a:pt x="1112" y="213"/>
                  </a:lnTo>
                  <a:lnTo>
                    <a:pt x="1088" y="219"/>
                  </a:lnTo>
                  <a:lnTo>
                    <a:pt x="1063" y="225"/>
                  </a:lnTo>
                  <a:lnTo>
                    <a:pt x="1040" y="231"/>
                  </a:lnTo>
                  <a:close/>
                  <a:moveTo>
                    <a:pt x="1001" y="242"/>
                  </a:moveTo>
                  <a:lnTo>
                    <a:pt x="965" y="253"/>
                  </a:lnTo>
                  <a:lnTo>
                    <a:pt x="929" y="265"/>
                  </a:lnTo>
                  <a:lnTo>
                    <a:pt x="895" y="278"/>
                  </a:lnTo>
                  <a:lnTo>
                    <a:pt x="859" y="291"/>
                  </a:lnTo>
                  <a:lnTo>
                    <a:pt x="824" y="306"/>
                  </a:lnTo>
                  <a:lnTo>
                    <a:pt x="790" y="321"/>
                  </a:lnTo>
                  <a:lnTo>
                    <a:pt x="756" y="336"/>
                  </a:lnTo>
                  <a:lnTo>
                    <a:pt x="722" y="354"/>
                  </a:lnTo>
                  <a:lnTo>
                    <a:pt x="722" y="364"/>
                  </a:lnTo>
                  <a:lnTo>
                    <a:pt x="722" y="374"/>
                  </a:lnTo>
                  <a:lnTo>
                    <a:pt x="723" y="386"/>
                  </a:lnTo>
                  <a:lnTo>
                    <a:pt x="725" y="396"/>
                  </a:lnTo>
                  <a:lnTo>
                    <a:pt x="728" y="405"/>
                  </a:lnTo>
                  <a:lnTo>
                    <a:pt x="731" y="416"/>
                  </a:lnTo>
                  <a:lnTo>
                    <a:pt x="736" y="425"/>
                  </a:lnTo>
                  <a:lnTo>
                    <a:pt x="740" y="434"/>
                  </a:lnTo>
                  <a:lnTo>
                    <a:pt x="751" y="453"/>
                  </a:lnTo>
                  <a:lnTo>
                    <a:pt x="763" y="470"/>
                  </a:lnTo>
                  <a:lnTo>
                    <a:pt x="777" y="486"/>
                  </a:lnTo>
                  <a:lnTo>
                    <a:pt x="792" y="501"/>
                  </a:lnTo>
                  <a:lnTo>
                    <a:pt x="820" y="475"/>
                  </a:lnTo>
                  <a:lnTo>
                    <a:pt x="849" y="449"/>
                  </a:lnTo>
                  <a:lnTo>
                    <a:pt x="877" y="424"/>
                  </a:lnTo>
                  <a:lnTo>
                    <a:pt x="907" y="400"/>
                  </a:lnTo>
                  <a:lnTo>
                    <a:pt x="937" y="375"/>
                  </a:lnTo>
                  <a:lnTo>
                    <a:pt x="967" y="352"/>
                  </a:lnTo>
                  <a:lnTo>
                    <a:pt x="998" y="331"/>
                  </a:lnTo>
                  <a:lnTo>
                    <a:pt x="1031" y="309"/>
                  </a:lnTo>
                  <a:lnTo>
                    <a:pt x="1020" y="294"/>
                  </a:lnTo>
                  <a:lnTo>
                    <a:pt x="1011" y="278"/>
                  </a:lnTo>
                  <a:lnTo>
                    <a:pt x="1008" y="269"/>
                  </a:lnTo>
                  <a:lnTo>
                    <a:pt x="1005" y="260"/>
                  </a:lnTo>
                  <a:lnTo>
                    <a:pt x="1003" y="251"/>
                  </a:lnTo>
                  <a:lnTo>
                    <a:pt x="1001" y="242"/>
                  </a:lnTo>
                  <a:close/>
                  <a:moveTo>
                    <a:pt x="683" y="374"/>
                  </a:moveTo>
                  <a:lnTo>
                    <a:pt x="656" y="389"/>
                  </a:lnTo>
                  <a:lnTo>
                    <a:pt x="629" y="404"/>
                  </a:lnTo>
                  <a:lnTo>
                    <a:pt x="602" y="422"/>
                  </a:lnTo>
                  <a:lnTo>
                    <a:pt x="576" y="438"/>
                  </a:lnTo>
                  <a:lnTo>
                    <a:pt x="549" y="455"/>
                  </a:lnTo>
                  <a:lnTo>
                    <a:pt x="524" y="473"/>
                  </a:lnTo>
                  <a:lnTo>
                    <a:pt x="498" y="492"/>
                  </a:lnTo>
                  <a:lnTo>
                    <a:pt x="473" y="511"/>
                  </a:lnTo>
                  <a:lnTo>
                    <a:pt x="472" y="528"/>
                  </a:lnTo>
                  <a:lnTo>
                    <a:pt x="473" y="545"/>
                  </a:lnTo>
                  <a:lnTo>
                    <a:pt x="474" y="561"/>
                  </a:lnTo>
                  <a:lnTo>
                    <a:pt x="477" y="577"/>
                  </a:lnTo>
                  <a:lnTo>
                    <a:pt x="480" y="592"/>
                  </a:lnTo>
                  <a:lnTo>
                    <a:pt x="485" y="607"/>
                  </a:lnTo>
                  <a:lnTo>
                    <a:pt x="490" y="622"/>
                  </a:lnTo>
                  <a:lnTo>
                    <a:pt x="496" y="637"/>
                  </a:lnTo>
                  <a:lnTo>
                    <a:pt x="503" y="652"/>
                  </a:lnTo>
                  <a:lnTo>
                    <a:pt x="511" y="666"/>
                  </a:lnTo>
                  <a:lnTo>
                    <a:pt x="520" y="678"/>
                  </a:lnTo>
                  <a:lnTo>
                    <a:pt x="530" y="692"/>
                  </a:lnTo>
                  <a:lnTo>
                    <a:pt x="540" y="705"/>
                  </a:lnTo>
                  <a:lnTo>
                    <a:pt x="550" y="718"/>
                  </a:lnTo>
                  <a:lnTo>
                    <a:pt x="562" y="729"/>
                  </a:lnTo>
                  <a:lnTo>
                    <a:pt x="573" y="741"/>
                  </a:lnTo>
                  <a:lnTo>
                    <a:pt x="596" y="713"/>
                  </a:lnTo>
                  <a:lnTo>
                    <a:pt x="618" y="685"/>
                  </a:lnTo>
                  <a:lnTo>
                    <a:pt x="642" y="659"/>
                  </a:lnTo>
                  <a:lnTo>
                    <a:pt x="665" y="631"/>
                  </a:lnTo>
                  <a:lnTo>
                    <a:pt x="690" y="605"/>
                  </a:lnTo>
                  <a:lnTo>
                    <a:pt x="714" y="579"/>
                  </a:lnTo>
                  <a:lnTo>
                    <a:pt x="739" y="554"/>
                  </a:lnTo>
                  <a:lnTo>
                    <a:pt x="765" y="529"/>
                  </a:lnTo>
                  <a:lnTo>
                    <a:pt x="748" y="513"/>
                  </a:lnTo>
                  <a:lnTo>
                    <a:pt x="733" y="495"/>
                  </a:lnTo>
                  <a:lnTo>
                    <a:pt x="721" y="478"/>
                  </a:lnTo>
                  <a:lnTo>
                    <a:pt x="709" y="458"/>
                  </a:lnTo>
                  <a:lnTo>
                    <a:pt x="699" y="439"/>
                  </a:lnTo>
                  <a:lnTo>
                    <a:pt x="691" y="418"/>
                  </a:lnTo>
                  <a:lnTo>
                    <a:pt x="688" y="407"/>
                  </a:lnTo>
                  <a:lnTo>
                    <a:pt x="686" y="396"/>
                  </a:lnTo>
                  <a:lnTo>
                    <a:pt x="684" y="385"/>
                  </a:lnTo>
                  <a:lnTo>
                    <a:pt x="683" y="374"/>
                  </a:lnTo>
                  <a:close/>
                  <a:moveTo>
                    <a:pt x="427" y="549"/>
                  </a:moveTo>
                  <a:lnTo>
                    <a:pt x="389" y="583"/>
                  </a:lnTo>
                  <a:lnTo>
                    <a:pt x="353" y="619"/>
                  </a:lnTo>
                  <a:lnTo>
                    <a:pt x="318" y="655"/>
                  </a:lnTo>
                  <a:lnTo>
                    <a:pt x="285" y="695"/>
                  </a:lnTo>
                  <a:lnTo>
                    <a:pt x="269" y="714"/>
                  </a:lnTo>
                  <a:lnTo>
                    <a:pt x="253" y="735"/>
                  </a:lnTo>
                  <a:lnTo>
                    <a:pt x="238" y="756"/>
                  </a:lnTo>
                  <a:lnTo>
                    <a:pt x="224" y="776"/>
                  </a:lnTo>
                  <a:lnTo>
                    <a:pt x="210" y="797"/>
                  </a:lnTo>
                  <a:lnTo>
                    <a:pt x="197" y="819"/>
                  </a:lnTo>
                  <a:lnTo>
                    <a:pt x="184" y="841"/>
                  </a:lnTo>
                  <a:lnTo>
                    <a:pt x="171" y="864"/>
                  </a:lnTo>
                  <a:lnTo>
                    <a:pt x="172" y="886"/>
                  </a:lnTo>
                  <a:lnTo>
                    <a:pt x="174" y="908"/>
                  </a:lnTo>
                  <a:lnTo>
                    <a:pt x="177" y="928"/>
                  </a:lnTo>
                  <a:lnTo>
                    <a:pt x="180" y="950"/>
                  </a:lnTo>
                  <a:lnTo>
                    <a:pt x="185" y="971"/>
                  </a:lnTo>
                  <a:lnTo>
                    <a:pt x="192" y="992"/>
                  </a:lnTo>
                  <a:lnTo>
                    <a:pt x="199" y="1011"/>
                  </a:lnTo>
                  <a:lnTo>
                    <a:pt x="207" y="1031"/>
                  </a:lnTo>
                  <a:lnTo>
                    <a:pt x="216" y="1051"/>
                  </a:lnTo>
                  <a:lnTo>
                    <a:pt x="227" y="1070"/>
                  </a:lnTo>
                  <a:lnTo>
                    <a:pt x="237" y="1089"/>
                  </a:lnTo>
                  <a:lnTo>
                    <a:pt x="250" y="1106"/>
                  </a:lnTo>
                  <a:lnTo>
                    <a:pt x="262" y="1123"/>
                  </a:lnTo>
                  <a:lnTo>
                    <a:pt x="275" y="1140"/>
                  </a:lnTo>
                  <a:lnTo>
                    <a:pt x="290" y="1157"/>
                  </a:lnTo>
                  <a:lnTo>
                    <a:pt x="305" y="1173"/>
                  </a:lnTo>
                  <a:lnTo>
                    <a:pt x="329" y="1121"/>
                  </a:lnTo>
                  <a:lnTo>
                    <a:pt x="357" y="1069"/>
                  </a:lnTo>
                  <a:lnTo>
                    <a:pt x="384" y="1018"/>
                  </a:lnTo>
                  <a:lnTo>
                    <a:pt x="414" y="969"/>
                  </a:lnTo>
                  <a:lnTo>
                    <a:pt x="445" y="919"/>
                  </a:lnTo>
                  <a:lnTo>
                    <a:pt x="478" y="871"/>
                  </a:lnTo>
                  <a:lnTo>
                    <a:pt x="511" y="824"/>
                  </a:lnTo>
                  <a:lnTo>
                    <a:pt x="546" y="776"/>
                  </a:lnTo>
                  <a:lnTo>
                    <a:pt x="534" y="766"/>
                  </a:lnTo>
                  <a:lnTo>
                    <a:pt x="523" y="753"/>
                  </a:lnTo>
                  <a:lnTo>
                    <a:pt x="511" y="742"/>
                  </a:lnTo>
                  <a:lnTo>
                    <a:pt x="501" y="729"/>
                  </a:lnTo>
                  <a:lnTo>
                    <a:pt x="490" y="715"/>
                  </a:lnTo>
                  <a:lnTo>
                    <a:pt x="481" y="703"/>
                  </a:lnTo>
                  <a:lnTo>
                    <a:pt x="472" y="689"/>
                  </a:lnTo>
                  <a:lnTo>
                    <a:pt x="464" y="674"/>
                  </a:lnTo>
                  <a:lnTo>
                    <a:pt x="456" y="660"/>
                  </a:lnTo>
                  <a:lnTo>
                    <a:pt x="450" y="645"/>
                  </a:lnTo>
                  <a:lnTo>
                    <a:pt x="443" y="630"/>
                  </a:lnTo>
                  <a:lnTo>
                    <a:pt x="439" y="614"/>
                  </a:lnTo>
                  <a:lnTo>
                    <a:pt x="434" y="598"/>
                  </a:lnTo>
                  <a:lnTo>
                    <a:pt x="430" y="582"/>
                  </a:lnTo>
                  <a:lnTo>
                    <a:pt x="428" y="566"/>
                  </a:lnTo>
                  <a:lnTo>
                    <a:pt x="427" y="549"/>
                  </a:lnTo>
                  <a:close/>
                  <a:moveTo>
                    <a:pt x="1093" y="316"/>
                  </a:moveTo>
                  <a:lnTo>
                    <a:pt x="1112" y="329"/>
                  </a:lnTo>
                  <a:lnTo>
                    <a:pt x="1134" y="341"/>
                  </a:lnTo>
                  <a:lnTo>
                    <a:pt x="1156" y="351"/>
                  </a:lnTo>
                  <a:lnTo>
                    <a:pt x="1179" y="360"/>
                  </a:lnTo>
                  <a:lnTo>
                    <a:pt x="1199" y="334"/>
                  </a:lnTo>
                  <a:lnTo>
                    <a:pt x="1218" y="309"/>
                  </a:lnTo>
                  <a:lnTo>
                    <a:pt x="1240" y="283"/>
                  </a:lnTo>
                  <a:lnTo>
                    <a:pt x="1262" y="258"/>
                  </a:lnTo>
                  <a:lnTo>
                    <a:pt x="1253" y="250"/>
                  </a:lnTo>
                  <a:lnTo>
                    <a:pt x="1246" y="241"/>
                  </a:lnTo>
                  <a:lnTo>
                    <a:pt x="1226" y="248"/>
                  </a:lnTo>
                  <a:lnTo>
                    <a:pt x="1207" y="256"/>
                  </a:lnTo>
                  <a:lnTo>
                    <a:pt x="1187" y="265"/>
                  </a:lnTo>
                  <a:lnTo>
                    <a:pt x="1168" y="274"/>
                  </a:lnTo>
                  <a:lnTo>
                    <a:pt x="1130" y="294"/>
                  </a:lnTo>
                  <a:lnTo>
                    <a:pt x="1093" y="316"/>
                  </a:lnTo>
                  <a:close/>
                  <a:moveTo>
                    <a:pt x="1058" y="337"/>
                  </a:moveTo>
                  <a:lnTo>
                    <a:pt x="1027" y="358"/>
                  </a:lnTo>
                  <a:lnTo>
                    <a:pt x="996" y="380"/>
                  </a:lnTo>
                  <a:lnTo>
                    <a:pt x="965" y="403"/>
                  </a:lnTo>
                  <a:lnTo>
                    <a:pt x="936" y="426"/>
                  </a:lnTo>
                  <a:lnTo>
                    <a:pt x="906" y="450"/>
                  </a:lnTo>
                  <a:lnTo>
                    <a:pt x="877" y="476"/>
                  </a:lnTo>
                  <a:lnTo>
                    <a:pt x="850" y="501"/>
                  </a:lnTo>
                  <a:lnTo>
                    <a:pt x="822" y="526"/>
                  </a:lnTo>
                  <a:lnTo>
                    <a:pt x="844" y="543"/>
                  </a:lnTo>
                  <a:lnTo>
                    <a:pt x="868" y="557"/>
                  </a:lnTo>
                  <a:lnTo>
                    <a:pt x="892" y="570"/>
                  </a:lnTo>
                  <a:lnTo>
                    <a:pt x="918" y="583"/>
                  </a:lnTo>
                  <a:lnTo>
                    <a:pt x="943" y="594"/>
                  </a:lnTo>
                  <a:lnTo>
                    <a:pt x="968" y="605"/>
                  </a:lnTo>
                  <a:lnTo>
                    <a:pt x="995" y="614"/>
                  </a:lnTo>
                  <a:lnTo>
                    <a:pt x="1021" y="623"/>
                  </a:lnTo>
                  <a:lnTo>
                    <a:pt x="1036" y="593"/>
                  </a:lnTo>
                  <a:lnTo>
                    <a:pt x="1053" y="564"/>
                  </a:lnTo>
                  <a:lnTo>
                    <a:pt x="1069" y="534"/>
                  </a:lnTo>
                  <a:lnTo>
                    <a:pt x="1085" y="506"/>
                  </a:lnTo>
                  <a:lnTo>
                    <a:pt x="1102" y="477"/>
                  </a:lnTo>
                  <a:lnTo>
                    <a:pt x="1119" y="449"/>
                  </a:lnTo>
                  <a:lnTo>
                    <a:pt x="1138" y="422"/>
                  </a:lnTo>
                  <a:lnTo>
                    <a:pt x="1156" y="393"/>
                  </a:lnTo>
                  <a:lnTo>
                    <a:pt x="1130" y="382"/>
                  </a:lnTo>
                  <a:lnTo>
                    <a:pt x="1104" y="370"/>
                  </a:lnTo>
                  <a:lnTo>
                    <a:pt x="1093" y="363"/>
                  </a:lnTo>
                  <a:lnTo>
                    <a:pt x="1080" y="355"/>
                  </a:lnTo>
                  <a:lnTo>
                    <a:pt x="1069" y="347"/>
                  </a:lnTo>
                  <a:lnTo>
                    <a:pt x="1058" y="337"/>
                  </a:lnTo>
                  <a:close/>
                  <a:moveTo>
                    <a:pt x="793" y="554"/>
                  </a:moveTo>
                  <a:lnTo>
                    <a:pt x="768" y="579"/>
                  </a:lnTo>
                  <a:lnTo>
                    <a:pt x="744" y="605"/>
                  </a:lnTo>
                  <a:lnTo>
                    <a:pt x="720" y="631"/>
                  </a:lnTo>
                  <a:lnTo>
                    <a:pt x="695" y="658"/>
                  </a:lnTo>
                  <a:lnTo>
                    <a:pt x="671" y="684"/>
                  </a:lnTo>
                  <a:lnTo>
                    <a:pt x="648" y="711"/>
                  </a:lnTo>
                  <a:lnTo>
                    <a:pt x="625" y="738"/>
                  </a:lnTo>
                  <a:lnTo>
                    <a:pt x="603" y="766"/>
                  </a:lnTo>
                  <a:lnTo>
                    <a:pt x="618" y="779"/>
                  </a:lnTo>
                  <a:lnTo>
                    <a:pt x="635" y="791"/>
                  </a:lnTo>
                  <a:lnTo>
                    <a:pt x="652" y="803"/>
                  </a:lnTo>
                  <a:lnTo>
                    <a:pt x="669" y="813"/>
                  </a:lnTo>
                  <a:lnTo>
                    <a:pt x="703" y="834"/>
                  </a:lnTo>
                  <a:lnTo>
                    <a:pt x="740" y="854"/>
                  </a:lnTo>
                  <a:lnTo>
                    <a:pt x="777" y="871"/>
                  </a:lnTo>
                  <a:lnTo>
                    <a:pt x="814" y="886"/>
                  </a:lnTo>
                  <a:lnTo>
                    <a:pt x="852" y="900"/>
                  </a:lnTo>
                  <a:lnTo>
                    <a:pt x="891" y="912"/>
                  </a:lnTo>
                  <a:lnTo>
                    <a:pt x="904" y="880"/>
                  </a:lnTo>
                  <a:lnTo>
                    <a:pt x="917" y="848"/>
                  </a:lnTo>
                  <a:lnTo>
                    <a:pt x="930" y="817"/>
                  </a:lnTo>
                  <a:lnTo>
                    <a:pt x="944" y="784"/>
                  </a:lnTo>
                  <a:lnTo>
                    <a:pt x="959" y="752"/>
                  </a:lnTo>
                  <a:lnTo>
                    <a:pt x="973" y="721"/>
                  </a:lnTo>
                  <a:lnTo>
                    <a:pt x="988" y="689"/>
                  </a:lnTo>
                  <a:lnTo>
                    <a:pt x="1003" y="658"/>
                  </a:lnTo>
                  <a:lnTo>
                    <a:pt x="975" y="649"/>
                  </a:lnTo>
                  <a:lnTo>
                    <a:pt x="948" y="638"/>
                  </a:lnTo>
                  <a:lnTo>
                    <a:pt x="921" y="628"/>
                  </a:lnTo>
                  <a:lnTo>
                    <a:pt x="894" y="615"/>
                  </a:lnTo>
                  <a:lnTo>
                    <a:pt x="868" y="601"/>
                  </a:lnTo>
                  <a:lnTo>
                    <a:pt x="842" y="586"/>
                  </a:lnTo>
                  <a:lnTo>
                    <a:pt x="818" y="571"/>
                  </a:lnTo>
                  <a:lnTo>
                    <a:pt x="793" y="554"/>
                  </a:lnTo>
                  <a:close/>
                  <a:moveTo>
                    <a:pt x="576" y="803"/>
                  </a:moveTo>
                  <a:lnTo>
                    <a:pt x="540" y="849"/>
                  </a:lnTo>
                  <a:lnTo>
                    <a:pt x="506" y="897"/>
                  </a:lnTo>
                  <a:lnTo>
                    <a:pt x="474" y="946"/>
                  </a:lnTo>
                  <a:lnTo>
                    <a:pt x="443" y="995"/>
                  </a:lnTo>
                  <a:lnTo>
                    <a:pt x="414" y="1046"/>
                  </a:lnTo>
                  <a:lnTo>
                    <a:pt x="386" y="1097"/>
                  </a:lnTo>
                  <a:lnTo>
                    <a:pt x="359" y="1149"/>
                  </a:lnTo>
                  <a:lnTo>
                    <a:pt x="334" y="1202"/>
                  </a:lnTo>
                  <a:lnTo>
                    <a:pt x="356" y="1220"/>
                  </a:lnTo>
                  <a:lnTo>
                    <a:pt x="377" y="1237"/>
                  </a:lnTo>
                  <a:lnTo>
                    <a:pt x="400" y="1255"/>
                  </a:lnTo>
                  <a:lnTo>
                    <a:pt x="424" y="1271"/>
                  </a:lnTo>
                  <a:lnTo>
                    <a:pt x="448" y="1286"/>
                  </a:lnTo>
                  <a:lnTo>
                    <a:pt x="473" y="1301"/>
                  </a:lnTo>
                  <a:lnTo>
                    <a:pt x="497" y="1314"/>
                  </a:lnTo>
                  <a:lnTo>
                    <a:pt x="523" y="1327"/>
                  </a:lnTo>
                  <a:lnTo>
                    <a:pt x="549" y="1340"/>
                  </a:lnTo>
                  <a:lnTo>
                    <a:pt x="574" y="1351"/>
                  </a:lnTo>
                  <a:lnTo>
                    <a:pt x="601" y="1363"/>
                  </a:lnTo>
                  <a:lnTo>
                    <a:pt x="627" y="1373"/>
                  </a:lnTo>
                  <a:lnTo>
                    <a:pt x="680" y="1393"/>
                  </a:lnTo>
                  <a:lnTo>
                    <a:pt x="735" y="1410"/>
                  </a:lnTo>
                  <a:lnTo>
                    <a:pt x="748" y="1352"/>
                  </a:lnTo>
                  <a:lnTo>
                    <a:pt x="765" y="1295"/>
                  </a:lnTo>
                  <a:lnTo>
                    <a:pt x="781" y="1237"/>
                  </a:lnTo>
                  <a:lnTo>
                    <a:pt x="797" y="1181"/>
                  </a:lnTo>
                  <a:lnTo>
                    <a:pt x="815" y="1124"/>
                  </a:lnTo>
                  <a:lnTo>
                    <a:pt x="834" y="1068"/>
                  </a:lnTo>
                  <a:lnTo>
                    <a:pt x="853" y="1011"/>
                  </a:lnTo>
                  <a:lnTo>
                    <a:pt x="874" y="956"/>
                  </a:lnTo>
                  <a:lnTo>
                    <a:pt x="835" y="942"/>
                  </a:lnTo>
                  <a:lnTo>
                    <a:pt x="794" y="927"/>
                  </a:lnTo>
                  <a:lnTo>
                    <a:pt x="755" y="911"/>
                  </a:lnTo>
                  <a:lnTo>
                    <a:pt x="717" y="893"/>
                  </a:lnTo>
                  <a:lnTo>
                    <a:pt x="680" y="873"/>
                  </a:lnTo>
                  <a:lnTo>
                    <a:pt x="644" y="851"/>
                  </a:lnTo>
                  <a:lnTo>
                    <a:pt x="626" y="840"/>
                  </a:lnTo>
                  <a:lnTo>
                    <a:pt x="609" y="828"/>
                  </a:lnTo>
                  <a:lnTo>
                    <a:pt x="592" y="816"/>
                  </a:lnTo>
                  <a:lnTo>
                    <a:pt x="576" y="803"/>
                  </a:lnTo>
                  <a:close/>
                  <a:moveTo>
                    <a:pt x="318" y="1238"/>
                  </a:moveTo>
                  <a:lnTo>
                    <a:pt x="296" y="1293"/>
                  </a:lnTo>
                  <a:lnTo>
                    <a:pt x="276" y="1347"/>
                  </a:lnTo>
                  <a:lnTo>
                    <a:pt x="258" y="1401"/>
                  </a:lnTo>
                  <a:lnTo>
                    <a:pt x="242" y="1457"/>
                  </a:lnTo>
                  <a:lnTo>
                    <a:pt x="235" y="1485"/>
                  </a:lnTo>
                  <a:lnTo>
                    <a:pt x="229" y="1513"/>
                  </a:lnTo>
                  <a:lnTo>
                    <a:pt x="223" y="1541"/>
                  </a:lnTo>
                  <a:lnTo>
                    <a:pt x="217" y="1570"/>
                  </a:lnTo>
                  <a:lnTo>
                    <a:pt x="213" y="1598"/>
                  </a:lnTo>
                  <a:lnTo>
                    <a:pt x="209" y="1627"/>
                  </a:lnTo>
                  <a:lnTo>
                    <a:pt x="207" y="1655"/>
                  </a:lnTo>
                  <a:lnTo>
                    <a:pt x="205" y="1684"/>
                  </a:lnTo>
                  <a:lnTo>
                    <a:pt x="229" y="1706"/>
                  </a:lnTo>
                  <a:lnTo>
                    <a:pt x="254" y="1726"/>
                  </a:lnTo>
                  <a:lnTo>
                    <a:pt x="280" y="1745"/>
                  </a:lnTo>
                  <a:lnTo>
                    <a:pt x="306" y="1763"/>
                  </a:lnTo>
                  <a:lnTo>
                    <a:pt x="334" y="1780"/>
                  </a:lnTo>
                  <a:lnTo>
                    <a:pt x="361" y="1796"/>
                  </a:lnTo>
                  <a:lnTo>
                    <a:pt x="390" y="1812"/>
                  </a:lnTo>
                  <a:lnTo>
                    <a:pt x="419" y="1826"/>
                  </a:lnTo>
                  <a:lnTo>
                    <a:pt x="449" y="1840"/>
                  </a:lnTo>
                  <a:lnTo>
                    <a:pt x="479" y="1852"/>
                  </a:lnTo>
                  <a:lnTo>
                    <a:pt x="509" y="1865"/>
                  </a:lnTo>
                  <a:lnTo>
                    <a:pt x="539" y="1877"/>
                  </a:lnTo>
                  <a:lnTo>
                    <a:pt x="600" y="1897"/>
                  </a:lnTo>
                  <a:lnTo>
                    <a:pt x="661" y="1916"/>
                  </a:lnTo>
                  <a:lnTo>
                    <a:pt x="664" y="1857"/>
                  </a:lnTo>
                  <a:lnTo>
                    <a:pt x="669" y="1798"/>
                  </a:lnTo>
                  <a:lnTo>
                    <a:pt x="675" y="1740"/>
                  </a:lnTo>
                  <a:lnTo>
                    <a:pt x="683" y="1681"/>
                  </a:lnTo>
                  <a:lnTo>
                    <a:pt x="692" y="1622"/>
                  </a:lnTo>
                  <a:lnTo>
                    <a:pt x="702" y="1563"/>
                  </a:lnTo>
                  <a:lnTo>
                    <a:pt x="714" y="1506"/>
                  </a:lnTo>
                  <a:lnTo>
                    <a:pt x="727" y="1448"/>
                  </a:lnTo>
                  <a:lnTo>
                    <a:pt x="671" y="1431"/>
                  </a:lnTo>
                  <a:lnTo>
                    <a:pt x="617" y="1411"/>
                  </a:lnTo>
                  <a:lnTo>
                    <a:pt x="591" y="1400"/>
                  </a:lnTo>
                  <a:lnTo>
                    <a:pt x="563" y="1389"/>
                  </a:lnTo>
                  <a:lnTo>
                    <a:pt x="536" y="1377"/>
                  </a:lnTo>
                  <a:lnTo>
                    <a:pt x="511" y="1364"/>
                  </a:lnTo>
                  <a:lnTo>
                    <a:pt x="485" y="1351"/>
                  </a:lnTo>
                  <a:lnTo>
                    <a:pt x="459" y="1337"/>
                  </a:lnTo>
                  <a:lnTo>
                    <a:pt x="434" y="1322"/>
                  </a:lnTo>
                  <a:lnTo>
                    <a:pt x="410" y="1308"/>
                  </a:lnTo>
                  <a:lnTo>
                    <a:pt x="386" y="1291"/>
                  </a:lnTo>
                  <a:lnTo>
                    <a:pt x="362" y="1275"/>
                  </a:lnTo>
                  <a:lnTo>
                    <a:pt x="339" y="1257"/>
                  </a:lnTo>
                  <a:lnTo>
                    <a:pt x="318" y="1238"/>
                  </a:lnTo>
                  <a:close/>
                  <a:moveTo>
                    <a:pt x="202" y="1736"/>
                  </a:moveTo>
                  <a:lnTo>
                    <a:pt x="203" y="1761"/>
                  </a:lnTo>
                  <a:lnTo>
                    <a:pt x="203" y="1787"/>
                  </a:lnTo>
                  <a:lnTo>
                    <a:pt x="206" y="1812"/>
                  </a:lnTo>
                  <a:lnTo>
                    <a:pt x="208" y="1837"/>
                  </a:lnTo>
                  <a:lnTo>
                    <a:pt x="212" y="1863"/>
                  </a:lnTo>
                  <a:lnTo>
                    <a:pt x="215" y="1887"/>
                  </a:lnTo>
                  <a:lnTo>
                    <a:pt x="220" y="1912"/>
                  </a:lnTo>
                  <a:lnTo>
                    <a:pt x="225" y="1937"/>
                  </a:lnTo>
                  <a:lnTo>
                    <a:pt x="231" y="1962"/>
                  </a:lnTo>
                  <a:lnTo>
                    <a:pt x="238" y="1986"/>
                  </a:lnTo>
                  <a:lnTo>
                    <a:pt x="246" y="2010"/>
                  </a:lnTo>
                  <a:lnTo>
                    <a:pt x="254" y="2033"/>
                  </a:lnTo>
                  <a:lnTo>
                    <a:pt x="265" y="2058"/>
                  </a:lnTo>
                  <a:lnTo>
                    <a:pt x="275" y="2081"/>
                  </a:lnTo>
                  <a:lnTo>
                    <a:pt x="285" y="2104"/>
                  </a:lnTo>
                  <a:lnTo>
                    <a:pt x="297" y="2126"/>
                  </a:lnTo>
                  <a:lnTo>
                    <a:pt x="320" y="2145"/>
                  </a:lnTo>
                  <a:lnTo>
                    <a:pt x="342" y="2162"/>
                  </a:lnTo>
                  <a:lnTo>
                    <a:pt x="365" y="2181"/>
                  </a:lnTo>
                  <a:lnTo>
                    <a:pt x="389" y="2197"/>
                  </a:lnTo>
                  <a:lnTo>
                    <a:pt x="413" y="2213"/>
                  </a:lnTo>
                  <a:lnTo>
                    <a:pt x="439" y="2228"/>
                  </a:lnTo>
                  <a:lnTo>
                    <a:pt x="464" y="2243"/>
                  </a:lnTo>
                  <a:lnTo>
                    <a:pt x="489" y="2257"/>
                  </a:lnTo>
                  <a:lnTo>
                    <a:pt x="516" y="2270"/>
                  </a:lnTo>
                  <a:lnTo>
                    <a:pt x="542" y="2282"/>
                  </a:lnTo>
                  <a:lnTo>
                    <a:pt x="569" y="2294"/>
                  </a:lnTo>
                  <a:lnTo>
                    <a:pt x="595" y="2305"/>
                  </a:lnTo>
                  <a:lnTo>
                    <a:pt x="649" y="2326"/>
                  </a:lnTo>
                  <a:lnTo>
                    <a:pt x="705" y="2346"/>
                  </a:lnTo>
                  <a:lnTo>
                    <a:pt x="698" y="2321"/>
                  </a:lnTo>
                  <a:lnTo>
                    <a:pt x="692" y="2298"/>
                  </a:lnTo>
                  <a:lnTo>
                    <a:pt x="686" y="2274"/>
                  </a:lnTo>
                  <a:lnTo>
                    <a:pt x="682" y="2250"/>
                  </a:lnTo>
                  <a:lnTo>
                    <a:pt x="674" y="2202"/>
                  </a:lnTo>
                  <a:lnTo>
                    <a:pt x="667" y="2152"/>
                  </a:lnTo>
                  <a:lnTo>
                    <a:pt x="663" y="2104"/>
                  </a:lnTo>
                  <a:lnTo>
                    <a:pt x="661" y="2054"/>
                  </a:lnTo>
                  <a:lnTo>
                    <a:pt x="660" y="2006"/>
                  </a:lnTo>
                  <a:lnTo>
                    <a:pt x="660" y="1956"/>
                  </a:lnTo>
                  <a:lnTo>
                    <a:pt x="599" y="1938"/>
                  </a:lnTo>
                  <a:lnTo>
                    <a:pt x="539" y="1918"/>
                  </a:lnTo>
                  <a:lnTo>
                    <a:pt x="509" y="1907"/>
                  </a:lnTo>
                  <a:lnTo>
                    <a:pt x="479" y="1895"/>
                  </a:lnTo>
                  <a:lnTo>
                    <a:pt x="449" y="1882"/>
                  </a:lnTo>
                  <a:lnTo>
                    <a:pt x="419" y="1870"/>
                  </a:lnTo>
                  <a:lnTo>
                    <a:pt x="390" y="1856"/>
                  </a:lnTo>
                  <a:lnTo>
                    <a:pt x="362" y="1841"/>
                  </a:lnTo>
                  <a:lnTo>
                    <a:pt x="334" y="1826"/>
                  </a:lnTo>
                  <a:lnTo>
                    <a:pt x="306" y="1810"/>
                  </a:lnTo>
                  <a:lnTo>
                    <a:pt x="280" y="1793"/>
                  </a:lnTo>
                  <a:lnTo>
                    <a:pt x="253" y="1774"/>
                  </a:lnTo>
                  <a:lnTo>
                    <a:pt x="228" y="1756"/>
                  </a:lnTo>
                  <a:lnTo>
                    <a:pt x="202" y="1736"/>
                  </a:lnTo>
                  <a:close/>
                  <a:moveTo>
                    <a:pt x="377" y="2236"/>
                  </a:moveTo>
                  <a:lnTo>
                    <a:pt x="399" y="2259"/>
                  </a:lnTo>
                  <a:lnTo>
                    <a:pt x="422" y="2281"/>
                  </a:lnTo>
                  <a:lnTo>
                    <a:pt x="445" y="2303"/>
                  </a:lnTo>
                  <a:lnTo>
                    <a:pt x="470" y="2324"/>
                  </a:lnTo>
                  <a:lnTo>
                    <a:pt x="494" y="2344"/>
                  </a:lnTo>
                  <a:lnTo>
                    <a:pt x="518" y="2365"/>
                  </a:lnTo>
                  <a:lnTo>
                    <a:pt x="543" y="2384"/>
                  </a:lnTo>
                  <a:lnTo>
                    <a:pt x="570" y="2403"/>
                  </a:lnTo>
                  <a:lnTo>
                    <a:pt x="595" y="2420"/>
                  </a:lnTo>
                  <a:lnTo>
                    <a:pt x="622" y="2439"/>
                  </a:lnTo>
                  <a:lnTo>
                    <a:pt x="648" y="2455"/>
                  </a:lnTo>
                  <a:lnTo>
                    <a:pt x="676" y="2471"/>
                  </a:lnTo>
                  <a:lnTo>
                    <a:pt x="703" y="2487"/>
                  </a:lnTo>
                  <a:lnTo>
                    <a:pt x="732" y="2502"/>
                  </a:lnTo>
                  <a:lnTo>
                    <a:pt x="760" y="2516"/>
                  </a:lnTo>
                  <a:lnTo>
                    <a:pt x="789" y="2530"/>
                  </a:lnTo>
                  <a:lnTo>
                    <a:pt x="778" y="2514"/>
                  </a:lnTo>
                  <a:lnTo>
                    <a:pt x="768" y="2498"/>
                  </a:lnTo>
                  <a:lnTo>
                    <a:pt x="759" y="2480"/>
                  </a:lnTo>
                  <a:lnTo>
                    <a:pt x="750" y="2463"/>
                  </a:lnTo>
                  <a:lnTo>
                    <a:pt x="733" y="2427"/>
                  </a:lnTo>
                  <a:lnTo>
                    <a:pt x="720" y="2390"/>
                  </a:lnTo>
                  <a:lnTo>
                    <a:pt x="675" y="2377"/>
                  </a:lnTo>
                  <a:lnTo>
                    <a:pt x="631" y="2361"/>
                  </a:lnTo>
                  <a:lnTo>
                    <a:pt x="586" y="2344"/>
                  </a:lnTo>
                  <a:lnTo>
                    <a:pt x="543" y="2326"/>
                  </a:lnTo>
                  <a:lnTo>
                    <a:pt x="501" y="2305"/>
                  </a:lnTo>
                  <a:lnTo>
                    <a:pt x="458" y="2284"/>
                  </a:lnTo>
                  <a:lnTo>
                    <a:pt x="418" y="2261"/>
                  </a:lnTo>
                  <a:lnTo>
                    <a:pt x="377" y="2236"/>
                  </a:lnTo>
                  <a:close/>
                  <a:moveTo>
                    <a:pt x="1218" y="373"/>
                  </a:moveTo>
                  <a:lnTo>
                    <a:pt x="1238" y="378"/>
                  </a:lnTo>
                  <a:lnTo>
                    <a:pt x="1256" y="381"/>
                  </a:lnTo>
                  <a:lnTo>
                    <a:pt x="1276" y="385"/>
                  </a:lnTo>
                  <a:lnTo>
                    <a:pt x="1296" y="388"/>
                  </a:lnTo>
                  <a:lnTo>
                    <a:pt x="1316" y="389"/>
                  </a:lnTo>
                  <a:lnTo>
                    <a:pt x="1336" y="392"/>
                  </a:lnTo>
                  <a:lnTo>
                    <a:pt x="1355" y="393"/>
                  </a:lnTo>
                  <a:lnTo>
                    <a:pt x="1375" y="393"/>
                  </a:lnTo>
                  <a:lnTo>
                    <a:pt x="1375" y="296"/>
                  </a:lnTo>
                  <a:lnTo>
                    <a:pt x="1354" y="295"/>
                  </a:lnTo>
                  <a:lnTo>
                    <a:pt x="1335" y="291"/>
                  </a:lnTo>
                  <a:lnTo>
                    <a:pt x="1314" y="287"/>
                  </a:lnTo>
                  <a:lnTo>
                    <a:pt x="1296" y="280"/>
                  </a:lnTo>
                  <a:lnTo>
                    <a:pt x="1275" y="302"/>
                  </a:lnTo>
                  <a:lnTo>
                    <a:pt x="1255" y="325"/>
                  </a:lnTo>
                  <a:lnTo>
                    <a:pt x="1237" y="349"/>
                  </a:lnTo>
                  <a:lnTo>
                    <a:pt x="1218" y="373"/>
                  </a:lnTo>
                  <a:close/>
                  <a:moveTo>
                    <a:pt x="1194" y="407"/>
                  </a:moveTo>
                  <a:lnTo>
                    <a:pt x="1176" y="433"/>
                  </a:lnTo>
                  <a:lnTo>
                    <a:pt x="1157" y="462"/>
                  </a:lnTo>
                  <a:lnTo>
                    <a:pt x="1140" y="490"/>
                  </a:lnTo>
                  <a:lnTo>
                    <a:pt x="1123" y="518"/>
                  </a:lnTo>
                  <a:lnTo>
                    <a:pt x="1107" y="546"/>
                  </a:lnTo>
                  <a:lnTo>
                    <a:pt x="1091" y="575"/>
                  </a:lnTo>
                  <a:lnTo>
                    <a:pt x="1074" y="605"/>
                  </a:lnTo>
                  <a:lnTo>
                    <a:pt x="1059" y="634"/>
                  </a:lnTo>
                  <a:lnTo>
                    <a:pt x="1099" y="643"/>
                  </a:lnTo>
                  <a:lnTo>
                    <a:pt x="1138" y="652"/>
                  </a:lnTo>
                  <a:lnTo>
                    <a:pt x="1177" y="658"/>
                  </a:lnTo>
                  <a:lnTo>
                    <a:pt x="1216" y="663"/>
                  </a:lnTo>
                  <a:lnTo>
                    <a:pt x="1255" y="668"/>
                  </a:lnTo>
                  <a:lnTo>
                    <a:pt x="1296" y="670"/>
                  </a:lnTo>
                  <a:lnTo>
                    <a:pt x="1336" y="673"/>
                  </a:lnTo>
                  <a:lnTo>
                    <a:pt x="1375" y="674"/>
                  </a:lnTo>
                  <a:lnTo>
                    <a:pt x="1375" y="432"/>
                  </a:lnTo>
                  <a:lnTo>
                    <a:pt x="1352" y="431"/>
                  </a:lnTo>
                  <a:lnTo>
                    <a:pt x="1329" y="430"/>
                  </a:lnTo>
                  <a:lnTo>
                    <a:pt x="1307" y="428"/>
                  </a:lnTo>
                  <a:lnTo>
                    <a:pt x="1284" y="425"/>
                  </a:lnTo>
                  <a:lnTo>
                    <a:pt x="1261" y="422"/>
                  </a:lnTo>
                  <a:lnTo>
                    <a:pt x="1239" y="417"/>
                  </a:lnTo>
                  <a:lnTo>
                    <a:pt x="1216" y="412"/>
                  </a:lnTo>
                  <a:lnTo>
                    <a:pt x="1194" y="407"/>
                  </a:lnTo>
                  <a:close/>
                  <a:moveTo>
                    <a:pt x="1041" y="669"/>
                  </a:moveTo>
                  <a:lnTo>
                    <a:pt x="1026" y="700"/>
                  </a:lnTo>
                  <a:lnTo>
                    <a:pt x="1011" y="731"/>
                  </a:lnTo>
                  <a:lnTo>
                    <a:pt x="996" y="764"/>
                  </a:lnTo>
                  <a:lnTo>
                    <a:pt x="982" y="796"/>
                  </a:lnTo>
                  <a:lnTo>
                    <a:pt x="968" y="827"/>
                  </a:lnTo>
                  <a:lnTo>
                    <a:pt x="955" y="859"/>
                  </a:lnTo>
                  <a:lnTo>
                    <a:pt x="941" y="892"/>
                  </a:lnTo>
                  <a:lnTo>
                    <a:pt x="928" y="924"/>
                  </a:lnTo>
                  <a:lnTo>
                    <a:pt x="983" y="939"/>
                  </a:lnTo>
                  <a:lnTo>
                    <a:pt x="1039" y="950"/>
                  </a:lnTo>
                  <a:lnTo>
                    <a:pt x="1094" y="961"/>
                  </a:lnTo>
                  <a:lnTo>
                    <a:pt x="1149" y="969"/>
                  </a:lnTo>
                  <a:lnTo>
                    <a:pt x="1206" y="976"/>
                  </a:lnTo>
                  <a:lnTo>
                    <a:pt x="1262" y="980"/>
                  </a:lnTo>
                  <a:lnTo>
                    <a:pt x="1319" y="983"/>
                  </a:lnTo>
                  <a:lnTo>
                    <a:pt x="1375" y="984"/>
                  </a:lnTo>
                  <a:lnTo>
                    <a:pt x="1375" y="712"/>
                  </a:lnTo>
                  <a:lnTo>
                    <a:pt x="1335" y="712"/>
                  </a:lnTo>
                  <a:lnTo>
                    <a:pt x="1293" y="710"/>
                  </a:lnTo>
                  <a:lnTo>
                    <a:pt x="1253" y="706"/>
                  </a:lnTo>
                  <a:lnTo>
                    <a:pt x="1211" y="703"/>
                  </a:lnTo>
                  <a:lnTo>
                    <a:pt x="1168" y="696"/>
                  </a:lnTo>
                  <a:lnTo>
                    <a:pt x="1124" y="688"/>
                  </a:lnTo>
                  <a:lnTo>
                    <a:pt x="1081" y="678"/>
                  </a:lnTo>
                  <a:lnTo>
                    <a:pt x="1041" y="669"/>
                  </a:lnTo>
                  <a:close/>
                  <a:moveTo>
                    <a:pt x="912" y="968"/>
                  </a:moveTo>
                  <a:lnTo>
                    <a:pt x="891" y="1023"/>
                  </a:lnTo>
                  <a:lnTo>
                    <a:pt x="872" y="1079"/>
                  </a:lnTo>
                  <a:lnTo>
                    <a:pt x="852" y="1135"/>
                  </a:lnTo>
                  <a:lnTo>
                    <a:pt x="835" y="1192"/>
                  </a:lnTo>
                  <a:lnTo>
                    <a:pt x="818" y="1249"/>
                  </a:lnTo>
                  <a:lnTo>
                    <a:pt x="801" y="1306"/>
                  </a:lnTo>
                  <a:lnTo>
                    <a:pt x="786" y="1363"/>
                  </a:lnTo>
                  <a:lnTo>
                    <a:pt x="773" y="1422"/>
                  </a:lnTo>
                  <a:lnTo>
                    <a:pt x="808" y="1431"/>
                  </a:lnTo>
                  <a:lnTo>
                    <a:pt x="845" y="1440"/>
                  </a:lnTo>
                  <a:lnTo>
                    <a:pt x="883" y="1449"/>
                  </a:lnTo>
                  <a:lnTo>
                    <a:pt x="920" y="1456"/>
                  </a:lnTo>
                  <a:lnTo>
                    <a:pt x="958" y="1464"/>
                  </a:lnTo>
                  <a:lnTo>
                    <a:pt x="995" y="1470"/>
                  </a:lnTo>
                  <a:lnTo>
                    <a:pt x="1033" y="1476"/>
                  </a:lnTo>
                  <a:lnTo>
                    <a:pt x="1071" y="1481"/>
                  </a:lnTo>
                  <a:lnTo>
                    <a:pt x="1109" y="1486"/>
                  </a:lnTo>
                  <a:lnTo>
                    <a:pt x="1147" y="1490"/>
                  </a:lnTo>
                  <a:lnTo>
                    <a:pt x="1185" y="1493"/>
                  </a:lnTo>
                  <a:lnTo>
                    <a:pt x="1223" y="1495"/>
                  </a:lnTo>
                  <a:lnTo>
                    <a:pt x="1261" y="1498"/>
                  </a:lnTo>
                  <a:lnTo>
                    <a:pt x="1299" y="1500"/>
                  </a:lnTo>
                  <a:lnTo>
                    <a:pt x="1337" y="1500"/>
                  </a:lnTo>
                  <a:lnTo>
                    <a:pt x="1375" y="1501"/>
                  </a:lnTo>
                  <a:lnTo>
                    <a:pt x="1375" y="1030"/>
                  </a:lnTo>
                  <a:lnTo>
                    <a:pt x="1316" y="1029"/>
                  </a:lnTo>
                  <a:lnTo>
                    <a:pt x="1258" y="1026"/>
                  </a:lnTo>
                  <a:lnTo>
                    <a:pt x="1200" y="1022"/>
                  </a:lnTo>
                  <a:lnTo>
                    <a:pt x="1141" y="1015"/>
                  </a:lnTo>
                  <a:lnTo>
                    <a:pt x="1084" y="1006"/>
                  </a:lnTo>
                  <a:lnTo>
                    <a:pt x="1026" y="995"/>
                  </a:lnTo>
                  <a:lnTo>
                    <a:pt x="968" y="983"/>
                  </a:lnTo>
                  <a:lnTo>
                    <a:pt x="912" y="968"/>
                  </a:lnTo>
                  <a:close/>
                  <a:moveTo>
                    <a:pt x="763" y="1458"/>
                  </a:moveTo>
                  <a:lnTo>
                    <a:pt x="751" y="1517"/>
                  </a:lnTo>
                  <a:lnTo>
                    <a:pt x="740" y="1575"/>
                  </a:lnTo>
                  <a:lnTo>
                    <a:pt x="730" y="1632"/>
                  </a:lnTo>
                  <a:lnTo>
                    <a:pt x="721" y="1691"/>
                  </a:lnTo>
                  <a:lnTo>
                    <a:pt x="713" y="1750"/>
                  </a:lnTo>
                  <a:lnTo>
                    <a:pt x="707" y="1809"/>
                  </a:lnTo>
                  <a:lnTo>
                    <a:pt x="702" y="1867"/>
                  </a:lnTo>
                  <a:lnTo>
                    <a:pt x="700" y="1926"/>
                  </a:lnTo>
                  <a:lnTo>
                    <a:pt x="740" y="1937"/>
                  </a:lnTo>
                  <a:lnTo>
                    <a:pt x="782" y="1947"/>
                  </a:lnTo>
                  <a:lnTo>
                    <a:pt x="823" y="1955"/>
                  </a:lnTo>
                  <a:lnTo>
                    <a:pt x="866" y="1963"/>
                  </a:lnTo>
                  <a:lnTo>
                    <a:pt x="907" y="1971"/>
                  </a:lnTo>
                  <a:lnTo>
                    <a:pt x="950" y="1978"/>
                  </a:lnTo>
                  <a:lnTo>
                    <a:pt x="993" y="1984"/>
                  </a:lnTo>
                  <a:lnTo>
                    <a:pt x="1035" y="1988"/>
                  </a:lnTo>
                  <a:lnTo>
                    <a:pt x="1078" y="1993"/>
                  </a:lnTo>
                  <a:lnTo>
                    <a:pt x="1119" y="1996"/>
                  </a:lnTo>
                  <a:lnTo>
                    <a:pt x="1163" y="2000"/>
                  </a:lnTo>
                  <a:lnTo>
                    <a:pt x="1206" y="2002"/>
                  </a:lnTo>
                  <a:lnTo>
                    <a:pt x="1248" y="2005"/>
                  </a:lnTo>
                  <a:lnTo>
                    <a:pt x="1290" y="2006"/>
                  </a:lnTo>
                  <a:lnTo>
                    <a:pt x="1332" y="2007"/>
                  </a:lnTo>
                  <a:lnTo>
                    <a:pt x="1375" y="2007"/>
                  </a:lnTo>
                  <a:lnTo>
                    <a:pt x="1375" y="1539"/>
                  </a:lnTo>
                  <a:lnTo>
                    <a:pt x="1337" y="1539"/>
                  </a:lnTo>
                  <a:lnTo>
                    <a:pt x="1298" y="1538"/>
                  </a:lnTo>
                  <a:lnTo>
                    <a:pt x="1259" y="1537"/>
                  </a:lnTo>
                  <a:lnTo>
                    <a:pt x="1221" y="1534"/>
                  </a:lnTo>
                  <a:lnTo>
                    <a:pt x="1182" y="1531"/>
                  </a:lnTo>
                  <a:lnTo>
                    <a:pt x="1144" y="1528"/>
                  </a:lnTo>
                  <a:lnTo>
                    <a:pt x="1106" y="1524"/>
                  </a:lnTo>
                  <a:lnTo>
                    <a:pt x="1066" y="1518"/>
                  </a:lnTo>
                  <a:lnTo>
                    <a:pt x="1028" y="1514"/>
                  </a:lnTo>
                  <a:lnTo>
                    <a:pt x="990" y="1508"/>
                  </a:lnTo>
                  <a:lnTo>
                    <a:pt x="952" y="1501"/>
                  </a:lnTo>
                  <a:lnTo>
                    <a:pt x="914" y="1494"/>
                  </a:lnTo>
                  <a:lnTo>
                    <a:pt x="876" y="1486"/>
                  </a:lnTo>
                  <a:lnTo>
                    <a:pt x="838" y="1478"/>
                  </a:lnTo>
                  <a:lnTo>
                    <a:pt x="801" y="1469"/>
                  </a:lnTo>
                  <a:lnTo>
                    <a:pt x="763" y="1458"/>
                  </a:lnTo>
                  <a:close/>
                  <a:moveTo>
                    <a:pt x="699" y="1967"/>
                  </a:moveTo>
                  <a:lnTo>
                    <a:pt x="699" y="2016"/>
                  </a:lnTo>
                  <a:lnTo>
                    <a:pt x="700" y="2066"/>
                  </a:lnTo>
                  <a:lnTo>
                    <a:pt x="702" y="2115"/>
                  </a:lnTo>
                  <a:lnTo>
                    <a:pt x="708" y="2165"/>
                  </a:lnTo>
                  <a:lnTo>
                    <a:pt x="715" y="2214"/>
                  </a:lnTo>
                  <a:lnTo>
                    <a:pt x="724" y="2264"/>
                  </a:lnTo>
                  <a:lnTo>
                    <a:pt x="729" y="2288"/>
                  </a:lnTo>
                  <a:lnTo>
                    <a:pt x="736" y="2312"/>
                  </a:lnTo>
                  <a:lnTo>
                    <a:pt x="741" y="2335"/>
                  </a:lnTo>
                  <a:lnTo>
                    <a:pt x="750" y="2359"/>
                  </a:lnTo>
                  <a:lnTo>
                    <a:pt x="788" y="2370"/>
                  </a:lnTo>
                  <a:lnTo>
                    <a:pt x="826" y="2380"/>
                  </a:lnTo>
                  <a:lnTo>
                    <a:pt x="865" y="2389"/>
                  </a:lnTo>
                  <a:lnTo>
                    <a:pt x="903" y="2397"/>
                  </a:lnTo>
                  <a:lnTo>
                    <a:pt x="942" y="2405"/>
                  </a:lnTo>
                  <a:lnTo>
                    <a:pt x="981" y="2412"/>
                  </a:lnTo>
                  <a:lnTo>
                    <a:pt x="1020" y="2418"/>
                  </a:lnTo>
                  <a:lnTo>
                    <a:pt x="1059" y="2424"/>
                  </a:lnTo>
                  <a:lnTo>
                    <a:pt x="1099" y="2429"/>
                  </a:lnTo>
                  <a:lnTo>
                    <a:pt x="1138" y="2433"/>
                  </a:lnTo>
                  <a:lnTo>
                    <a:pt x="1178" y="2437"/>
                  </a:lnTo>
                  <a:lnTo>
                    <a:pt x="1217" y="2439"/>
                  </a:lnTo>
                  <a:lnTo>
                    <a:pt x="1256" y="2441"/>
                  </a:lnTo>
                  <a:lnTo>
                    <a:pt x="1297" y="2442"/>
                  </a:lnTo>
                  <a:lnTo>
                    <a:pt x="1336" y="2443"/>
                  </a:lnTo>
                  <a:lnTo>
                    <a:pt x="1375" y="2445"/>
                  </a:lnTo>
                  <a:lnTo>
                    <a:pt x="1375" y="2045"/>
                  </a:lnTo>
                  <a:lnTo>
                    <a:pt x="1332" y="2045"/>
                  </a:lnTo>
                  <a:lnTo>
                    <a:pt x="1290" y="2045"/>
                  </a:lnTo>
                  <a:lnTo>
                    <a:pt x="1247" y="2044"/>
                  </a:lnTo>
                  <a:lnTo>
                    <a:pt x="1205" y="2041"/>
                  </a:lnTo>
                  <a:lnTo>
                    <a:pt x="1162" y="2039"/>
                  </a:lnTo>
                  <a:lnTo>
                    <a:pt x="1119" y="2036"/>
                  </a:lnTo>
                  <a:lnTo>
                    <a:pt x="1077" y="2032"/>
                  </a:lnTo>
                  <a:lnTo>
                    <a:pt x="1034" y="2028"/>
                  </a:lnTo>
                  <a:lnTo>
                    <a:pt x="991" y="2023"/>
                  </a:lnTo>
                  <a:lnTo>
                    <a:pt x="950" y="2017"/>
                  </a:lnTo>
                  <a:lnTo>
                    <a:pt x="907" y="2010"/>
                  </a:lnTo>
                  <a:lnTo>
                    <a:pt x="865" y="2003"/>
                  </a:lnTo>
                  <a:lnTo>
                    <a:pt x="823" y="1995"/>
                  </a:lnTo>
                  <a:lnTo>
                    <a:pt x="782" y="1986"/>
                  </a:lnTo>
                  <a:lnTo>
                    <a:pt x="740" y="1977"/>
                  </a:lnTo>
                  <a:lnTo>
                    <a:pt x="699" y="1967"/>
                  </a:lnTo>
                  <a:close/>
                  <a:moveTo>
                    <a:pt x="767" y="2404"/>
                  </a:moveTo>
                  <a:lnTo>
                    <a:pt x="776" y="2426"/>
                  </a:lnTo>
                  <a:lnTo>
                    <a:pt x="785" y="2447"/>
                  </a:lnTo>
                  <a:lnTo>
                    <a:pt x="796" y="2468"/>
                  </a:lnTo>
                  <a:lnTo>
                    <a:pt x="807" y="2487"/>
                  </a:lnTo>
                  <a:lnTo>
                    <a:pt x="820" y="2507"/>
                  </a:lnTo>
                  <a:lnTo>
                    <a:pt x="832" y="2525"/>
                  </a:lnTo>
                  <a:lnTo>
                    <a:pt x="847" y="2544"/>
                  </a:lnTo>
                  <a:lnTo>
                    <a:pt x="862" y="2562"/>
                  </a:lnTo>
                  <a:lnTo>
                    <a:pt x="892" y="2574"/>
                  </a:lnTo>
                  <a:lnTo>
                    <a:pt x="923" y="2584"/>
                  </a:lnTo>
                  <a:lnTo>
                    <a:pt x="955" y="2594"/>
                  </a:lnTo>
                  <a:lnTo>
                    <a:pt x="987" y="2605"/>
                  </a:lnTo>
                  <a:lnTo>
                    <a:pt x="1018" y="2613"/>
                  </a:lnTo>
                  <a:lnTo>
                    <a:pt x="1050" y="2622"/>
                  </a:lnTo>
                  <a:lnTo>
                    <a:pt x="1081" y="2629"/>
                  </a:lnTo>
                  <a:lnTo>
                    <a:pt x="1114" y="2636"/>
                  </a:lnTo>
                  <a:lnTo>
                    <a:pt x="1146" y="2642"/>
                  </a:lnTo>
                  <a:lnTo>
                    <a:pt x="1179" y="2647"/>
                  </a:lnTo>
                  <a:lnTo>
                    <a:pt x="1211" y="2652"/>
                  </a:lnTo>
                  <a:lnTo>
                    <a:pt x="1244" y="2655"/>
                  </a:lnTo>
                  <a:lnTo>
                    <a:pt x="1277" y="2659"/>
                  </a:lnTo>
                  <a:lnTo>
                    <a:pt x="1309" y="2661"/>
                  </a:lnTo>
                  <a:lnTo>
                    <a:pt x="1343" y="2662"/>
                  </a:lnTo>
                  <a:lnTo>
                    <a:pt x="1375" y="2664"/>
                  </a:lnTo>
                  <a:lnTo>
                    <a:pt x="1375" y="2483"/>
                  </a:lnTo>
                  <a:lnTo>
                    <a:pt x="1299" y="2482"/>
                  </a:lnTo>
                  <a:lnTo>
                    <a:pt x="1222" y="2478"/>
                  </a:lnTo>
                  <a:lnTo>
                    <a:pt x="1183" y="2476"/>
                  </a:lnTo>
                  <a:lnTo>
                    <a:pt x="1145" y="2472"/>
                  </a:lnTo>
                  <a:lnTo>
                    <a:pt x="1107" y="2469"/>
                  </a:lnTo>
                  <a:lnTo>
                    <a:pt x="1069" y="2464"/>
                  </a:lnTo>
                  <a:lnTo>
                    <a:pt x="1029" y="2460"/>
                  </a:lnTo>
                  <a:lnTo>
                    <a:pt x="991" y="2454"/>
                  </a:lnTo>
                  <a:lnTo>
                    <a:pt x="953" y="2447"/>
                  </a:lnTo>
                  <a:lnTo>
                    <a:pt x="917" y="2440"/>
                  </a:lnTo>
                  <a:lnTo>
                    <a:pt x="879" y="2432"/>
                  </a:lnTo>
                  <a:lnTo>
                    <a:pt x="841" y="2424"/>
                  </a:lnTo>
                  <a:lnTo>
                    <a:pt x="804" y="2415"/>
                  </a:lnTo>
                  <a:lnTo>
                    <a:pt x="767" y="240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>
              <p:custDataLst>
                <p:tags r:id="rId4"/>
              </p:custDataLst>
            </p:nvPr>
          </p:nvSpPr>
          <p:spPr>
            <a:xfrm>
              <a:off x="2454533" y="4927004"/>
              <a:ext cx="10762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www.mslee.co.kr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01" y="1988840"/>
            <a:ext cx="1792700" cy="87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1925" y="484675"/>
            <a:ext cx="7719175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기금운용 문제 ①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일본 전범기업 투자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와 국민정서와의 상충</a:t>
            </a:r>
            <a:endParaRPr lang="en-US" sz="2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094" y="1060837"/>
            <a:ext cx="8363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119813" algn="r"/>
              </a:tabLst>
            </a:pPr>
            <a:r>
              <a:rPr kumimoji="1" lang="ko-KR" altLang="ko-KR" sz="1600" dirty="0">
                <a:solidFill>
                  <a:srgbClr val="000000"/>
                </a:solidFill>
                <a:latin typeface="휴먼명조" panose="02010504000101010101" pitchFamily="2" charset="-127"/>
                <a:ea typeface="휴먼명조" panose="02010504000101010101" pitchFamily="2" charset="-127"/>
                <a:cs typeface="굴림" pitchFamily="50" charset="-127"/>
              </a:rPr>
              <a:t>○ 지난 </a:t>
            </a:r>
            <a:r>
              <a:rPr kumimoji="1" lang="en-US" altLang="ko-KR" sz="1600" dirty="0">
                <a:solidFill>
                  <a:srgbClr val="000000"/>
                </a:solidFill>
                <a:latin typeface="휴먼명조" pitchFamily="2" charset="-127"/>
                <a:ea typeface="휴먼명조" panose="02010504000101010101" pitchFamily="2" charset="-127"/>
                <a:cs typeface="굴림" pitchFamily="50" charset="-127"/>
              </a:rPr>
              <a:t>4</a:t>
            </a:r>
            <a:r>
              <a:rPr kumimoji="1" lang="ko-KR" altLang="en-US" sz="1600" dirty="0">
                <a:solidFill>
                  <a:srgbClr val="000000"/>
                </a:solidFill>
                <a:latin typeface="휴먼명조" panose="02010504000101010101" pitchFamily="2" charset="-127"/>
                <a:ea typeface="휴먼명조" panose="02010504000101010101" pitchFamily="2" charset="-127"/>
                <a:cs typeface="굴림" pitchFamily="50" charset="-127"/>
              </a:rPr>
              <a:t>년간 해외 기금투자</a:t>
            </a:r>
            <a:r>
              <a:rPr kumimoji="1" lang="en-US" altLang="ko-KR" sz="1600" dirty="0">
                <a:solidFill>
                  <a:srgbClr val="000000"/>
                </a:solidFill>
                <a:latin typeface="휴먼명조" pitchFamily="2" charset="-127"/>
                <a:ea typeface="휴먼명조" panose="02010504000101010101" pitchFamily="2" charset="-127"/>
                <a:cs typeface="굴림" pitchFamily="50" charset="-127"/>
              </a:rPr>
              <a:t>, </a:t>
            </a:r>
            <a:r>
              <a:rPr kumimoji="1" lang="ko-KR" altLang="en-US" sz="1600" dirty="0">
                <a:solidFill>
                  <a:srgbClr val="000000"/>
                </a:solidFill>
                <a:latin typeface="휴먼명조" panose="02010504000101010101" pitchFamily="2" charset="-127"/>
                <a:ea typeface="휴먼명조" panose="02010504000101010101" pitchFamily="2" charset="-127"/>
                <a:cs typeface="굴림" pitchFamily="50" charset="-127"/>
              </a:rPr>
              <a:t>미국</a:t>
            </a:r>
            <a:r>
              <a:rPr kumimoji="1" lang="en-US" altLang="ko-KR" sz="1600" dirty="0">
                <a:solidFill>
                  <a:srgbClr val="000000"/>
                </a:solidFill>
                <a:latin typeface="휴먼명조" panose="02010504000101010101" pitchFamily="2" charset="-127"/>
                <a:ea typeface="휴먼명조" panose="02010504000101010101" pitchFamily="2" charset="-127"/>
                <a:cs typeface="굴림" pitchFamily="50" charset="-127"/>
              </a:rPr>
              <a:t>·</a:t>
            </a:r>
            <a:r>
              <a:rPr kumimoji="1" lang="ko-KR" altLang="en-US" sz="1600" dirty="0">
                <a:solidFill>
                  <a:srgbClr val="000000"/>
                </a:solidFill>
                <a:latin typeface="휴먼명조" panose="02010504000101010101" pitchFamily="2" charset="-127"/>
                <a:ea typeface="휴먼명조" panose="02010504000101010101" pitchFamily="2" charset="-127"/>
                <a:cs typeface="굴림" pitchFamily="50" charset="-127"/>
              </a:rPr>
              <a:t>영국</a:t>
            </a:r>
            <a:r>
              <a:rPr kumimoji="1" lang="en-US" altLang="ko-KR" sz="1600" dirty="0">
                <a:solidFill>
                  <a:srgbClr val="000000"/>
                </a:solidFill>
                <a:latin typeface="휴먼명조" panose="02010504000101010101" pitchFamily="2" charset="-127"/>
                <a:ea typeface="휴먼명조" panose="02010504000101010101" pitchFamily="2" charset="-127"/>
                <a:cs typeface="굴림" pitchFamily="50" charset="-127"/>
              </a:rPr>
              <a:t>·</a:t>
            </a:r>
            <a:r>
              <a:rPr kumimoji="1" lang="ko-KR" altLang="en-US" sz="1600" dirty="0">
                <a:solidFill>
                  <a:srgbClr val="000000"/>
                </a:solidFill>
                <a:latin typeface="휴먼명조" panose="02010504000101010101" pitchFamily="2" charset="-127"/>
                <a:ea typeface="휴먼명조" panose="02010504000101010101" pitchFamily="2" charset="-127"/>
                <a:cs typeface="굴림" pitchFamily="50" charset="-127"/>
              </a:rPr>
              <a:t>일본 順 </a:t>
            </a:r>
            <a:r>
              <a:rPr kumimoji="1" lang="ko-KR" altLang="en-US" sz="1600" b="1" dirty="0" smtClean="0">
                <a:solidFill>
                  <a:srgbClr val="FF0000"/>
                </a:solidFill>
                <a:latin typeface="휴먼명조" panose="02010504000101010101" pitchFamily="2" charset="-127"/>
                <a:ea typeface="휴먼명조" panose="02010504000101010101" pitchFamily="2" charset="-127"/>
                <a:cs typeface="굴림" pitchFamily="50" charset="-127"/>
              </a:rPr>
              <a:t>    </a:t>
            </a:r>
            <a:r>
              <a:rPr kumimoji="1"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  <a:cs typeface="굴림" pitchFamily="50" charset="-127"/>
              </a:rPr>
              <a:t>美</a:t>
            </a:r>
            <a:r>
              <a:rPr kumimoji="1"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  <a:cs typeface="굴림" pitchFamily="50" charset="-127"/>
              </a:rPr>
              <a:t>·</a:t>
            </a:r>
            <a:r>
              <a:rPr kumimoji="1"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  <a:cs typeface="굴림" pitchFamily="50" charset="-127"/>
              </a:rPr>
              <a:t>日 비중 지속 증가세</a:t>
            </a:r>
            <a:endParaRPr kumimoji="1"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  <a:cs typeface="굴림" pitchFamily="50" charset="-127"/>
            </a:endParaRPr>
          </a:p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119813" algn="r"/>
              </a:tabLst>
            </a:pPr>
            <a:r>
              <a:rPr kumimoji="1" lang="en-US" altLang="ko-KR" sz="1400" b="1" dirty="0" smtClean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·</a:t>
            </a:r>
            <a:r>
              <a:rPr kumimoji="1" lang="ko-KR" altLang="en-US" sz="1400" b="1" dirty="0" smtClean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문제</a:t>
            </a:r>
            <a:r>
              <a:rPr kumimoji="1" lang="ko-KR" altLang="en-US" sz="1400" b="1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①</a:t>
            </a:r>
            <a:r>
              <a:rPr kumimoji="1" lang="ko-KR" altLang="en-US" sz="140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 민족적 </a:t>
            </a:r>
            <a:r>
              <a:rPr kumimoji="1" lang="ko-KR" altLang="en-US" sz="1400" dirty="0" err="1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자존감</a:t>
            </a:r>
            <a:r>
              <a:rPr kumimoji="1" lang="ko-KR" altLang="en-US" sz="140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 없이「돈만 벌면 </a:t>
            </a:r>
            <a:r>
              <a:rPr kumimoji="1" lang="ko-KR" altLang="en-US" sz="1400" dirty="0" err="1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만사형통式</a:t>
            </a:r>
            <a:r>
              <a:rPr kumimoji="1" lang="ko-KR" altLang="en-US" sz="140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 투자</a:t>
            </a:r>
            <a:r>
              <a:rPr kumimoji="1" lang="ko-KR" altLang="en-US" sz="1400" dirty="0" smtClean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」</a:t>
            </a:r>
            <a:r>
              <a:rPr kumimoji="1" lang="ko-KR" altLang="en-US" sz="1400" b="1" dirty="0" smtClean="0">
                <a:solidFill>
                  <a:srgbClr val="FF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    </a:t>
            </a:r>
            <a:r>
              <a:rPr kumimoji="1"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대표사례</a:t>
            </a:r>
            <a:r>
              <a:rPr kumimoji="1" lang="en-US" altLang="ko-KR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, </a:t>
            </a:r>
            <a:r>
              <a:rPr kumimoji="1"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일본전범기업 투자</a:t>
            </a:r>
            <a:r>
              <a:rPr kumimoji="1" lang="ko-KR" altLang="en-US" sz="140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 </a:t>
            </a:r>
            <a:endParaRPr kumimoji="1"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  <a:cs typeface="굴림" pitchFamily="50" charset="-127"/>
            </a:endParaRPr>
          </a:p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119813" algn="r"/>
              </a:tabLst>
            </a:pPr>
            <a:r>
              <a:rPr kumimoji="1" lang="en-US" altLang="ko-KR" sz="140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·</a:t>
            </a:r>
            <a:r>
              <a:rPr kumimoji="1" lang="ko-KR" altLang="en-US" sz="1400" b="1" dirty="0" smtClean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문제</a:t>
            </a:r>
            <a:r>
              <a:rPr kumimoji="1" lang="ko-KR" altLang="en-US" sz="1400" b="1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②</a:t>
            </a:r>
            <a:r>
              <a:rPr kumimoji="1" lang="ko-KR" altLang="en-US" sz="140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 직접투자 경우</a:t>
            </a:r>
            <a:r>
              <a:rPr kumimoji="1" lang="en-US" altLang="ko-KR" sz="140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, </a:t>
            </a:r>
            <a:r>
              <a:rPr kumimoji="1" lang="ko-KR" altLang="en-US" sz="140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기업별 투자판단 없이 기계적 투자</a:t>
            </a:r>
            <a:r>
              <a:rPr kumimoji="1" lang="en-US" altLang="ko-KR" sz="140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(Index Fund) </a:t>
            </a:r>
            <a:r>
              <a:rPr kumimoji="1" lang="en-US" altLang="ko-KR" sz="1400" b="1" dirty="0" smtClean="0">
                <a:solidFill>
                  <a:srgbClr val="FF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     </a:t>
            </a:r>
            <a:r>
              <a:rPr kumimoji="1"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선별 투자 不可입장</a:t>
            </a:r>
            <a:endParaRPr kumimoji="1"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  <a:cs typeface="굴림" pitchFamily="50" charset="-127"/>
            </a:endParaRPr>
          </a:p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119813" algn="r"/>
              </a:tabLst>
            </a:pPr>
            <a:r>
              <a:rPr kumimoji="1" lang="en-US" altLang="ko-KR" sz="140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·</a:t>
            </a:r>
            <a:r>
              <a:rPr kumimoji="1" lang="ko-KR" altLang="en-US" sz="1400" b="1" dirty="0" smtClean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문제</a:t>
            </a:r>
            <a:r>
              <a:rPr kumimoji="1" lang="ko-KR" altLang="en-US" sz="1400" b="1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③</a:t>
            </a:r>
            <a:r>
              <a:rPr kumimoji="1" lang="ko-KR" altLang="en-US" sz="140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 </a:t>
            </a:r>
            <a:r>
              <a:rPr kumimoji="1" lang="ko-KR" altLang="en-US" sz="1400" spc="-15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위탁투자 경우</a:t>
            </a:r>
            <a:r>
              <a:rPr kumimoji="1" lang="en-US" altLang="ko-KR" sz="1400" spc="-15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, </a:t>
            </a:r>
            <a:r>
              <a:rPr kumimoji="1" lang="ko-KR" altLang="en-US" sz="1400" spc="-15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기업가치 분석에 비해 </a:t>
            </a:r>
            <a:r>
              <a:rPr kumimoji="1" lang="ko-KR" altLang="en-US" sz="1400" spc="-150" dirty="0" err="1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저평가</a:t>
            </a:r>
            <a:r>
              <a:rPr kumimoji="1" lang="ko-KR" altLang="en-US" sz="1400" spc="-15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 주식에 단기 투자</a:t>
            </a:r>
            <a:r>
              <a:rPr kumimoji="1" lang="ko-KR" altLang="en-US" sz="140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 </a:t>
            </a:r>
            <a:r>
              <a:rPr kumimoji="1" lang="ko-KR" altLang="en-US" sz="1400" b="1" dirty="0" smtClean="0">
                <a:solidFill>
                  <a:srgbClr val="FF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    </a:t>
            </a:r>
            <a:r>
              <a:rPr kumimoji="1"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위탁사항</a:t>
            </a:r>
            <a:r>
              <a:rPr kumimoji="1" lang="en-US" altLang="ko-KR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, </a:t>
            </a:r>
            <a:r>
              <a:rPr kumimoji="1"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관여 不可입장</a:t>
            </a:r>
            <a:endParaRPr kumimoji="1"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  <a:cs typeface="굴림" pitchFamily="50" charset="-127"/>
            </a:endParaRPr>
          </a:p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119813" algn="r"/>
              </a:tabLst>
            </a:pPr>
            <a:r>
              <a:rPr kumimoji="1" lang="en-US" altLang="ko-KR" sz="140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·</a:t>
            </a:r>
            <a:r>
              <a:rPr kumimoji="1" lang="ko-KR" altLang="en-US" sz="1400" b="1" dirty="0" smtClean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문제</a:t>
            </a:r>
            <a:r>
              <a:rPr kumimoji="1" lang="ko-KR" altLang="en-US" sz="1400" b="1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④</a:t>
            </a:r>
            <a:r>
              <a:rPr kumimoji="1" lang="ko-KR" altLang="en-US" sz="1400" dirty="0">
                <a:solidFill>
                  <a:srgbClr val="0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 일본기업 전체수익률 對 전범기업 수익률 비교 </a:t>
            </a:r>
            <a:r>
              <a:rPr kumimoji="1" lang="ko-KR" altLang="en-US" sz="1400" b="1" dirty="0" smtClean="0">
                <a:solidFill>
                  <a:srgbClr val="FF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    </a:t>
            </a:r>
            <a:r>
              <a:rPr kumimoji="1"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더 낮은 전범기업 수익률</a:t>
            </a:r>
            <a:r>
              <a:rPr kumimoji="1" lang="en-US" altLang="ko-KR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, </a:t>
            </a:r>
            <a:r>
              <a:rPr kumimoji="1"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굴림" pitchFamily="50" charset="-127"/>
              </a:rPr>
              <a:t>설득력 없어</a:t>
            </a:r>
            <a:endParaRPr lang="ko-KR" altLang="en-US" sz="1400" spc="-15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5508104" y="160831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508104" y="124295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50"/>
          <p:cNvGrpSpPr/>
          <p:nvPr/>
        </p:nvGrpSpPr>
        <p:grpSpPr>
          <a:xfrm>
            <a:off x="-1122" y="-81403"/>
            <a:ext cx="1113136" cy="1236229"/>
            <a:chOff x="-9097" y="-96310"/>
            <a:chExt cx="974935" cy="1025474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886281">
              <a:off x="58852" y="187690"/>
              <a:ext cx="770174" cy="20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9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9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-8274" y="724510"/>
            <a:ext cx="252257" cy="12087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29908" y="5953488"/>
            <a:ext cx="8608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민족적 자존심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高수익 보장 </a:t>
            </a: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안되는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일본전범기업 주식투자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재검토 촉구</a:t>
            </a:r>
            <a:endParaRPr lang="ko-KR" altLang="en-US" sz="20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177001" y="611096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6588224" y="190569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5266015" y="254502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6012160" y="223475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223615" y="3131295"/>
            <a:ext cx="3981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국민연금공단 일본전범기업 투자 현황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(2014.6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기준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29" name="그룹 128"/>
          <p:cNvGrpSpPr/>
          <p:nvPr/>
        </p:nvGrpSpPr>
        <p:grpSpPr>
          <a:xfrm>
            <a:off x="4611996" y="3565333"/>
            <a:ext cx="3657600" cy="2125017"/>
            <a:chOff x="5029200" y="3401373"/>
            <a:chExt cx="3657600" cy="2125017"/>
          </a:xfrm>
        </p:grpSpPr>
        <p:graphicFrame>
          <p:nvGraphicFramePr>
            <p:cNvPr id="23" name="Chart 29"/>
            <p:cNvGraphicFramePr/>
            <p:nvPr>
              <p:extLst>
                <p:ext uri="{D42A27DB-BD31-4B8C-83A1-F6EECF244321}">
                  <p14:modId xmlns:p14="http://schemas.microsoft.com/office/powerpoint/2010/main" val="2989992799"/>
                </p:ext>
              </p:extLst>
            </p:nvPr>
          </p:nvGraphicFramePr>
          <p:xfrm>
            <a:off x="5029200" y="3401373"/>
            <a:ext cx="3657600" cy="19391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7550139" y="4882607"/>
              <a:ext cx="9888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9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단위</a:t>
              </a:r>
              <a:r>
                <a:rPr lang="en-US" altLang="ko-KR" sz="9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: </a:t>
              </a:r>
              <a:r>
                <a:rPr lang="ko-KR" altLang="en-US" sz="900" dirty="0" err="1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억원</a:t>
              </a:r>
              <a:r>
                <a:rPr lang="en-US" altLang="ko-KR" sz="9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endPara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74027" y="5264780"/>
              <a:ext cx="6381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2011</a:t>
              </a:r>
              <a:endPara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269157" y="5264780"/>
              <a:ext cx="6381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2012</a:t>
              </a:r>
              <a:endPara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127676" y="5264780"/>
              <a:ext cx="6381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2013</a:t>
              </a:r>
              <a:endPara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884368" y="5264780"/>
              <a:ext cx="7807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2014.6</a:t>
              </a:r>
              <a:endPara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863374" y="3675914"/>
            <a:ext cx="3386941" cy="2077691"/>
            <a:chOff x="1299238" y="3500759"/>
            <a:chExt cx="3386941" cy="2077691"/>
          </a:xfrm>
        </p:grpSpPr>
        <p:grpSp>
          <p:nvGrpSpPr>
            <p:cNvPr id="37" name="Group 57"/>
            <p:cNvGrpSpPr/>
            <p:nvPr/>
          </p:nvGrpSpPr>
          <p:grpSpPr>
            <a:xfrm>
              <a:off x="3770636" y="3775808"/>
              <a:ext cx="915543" cy="531160"/>
              <a:chOff x="6687008" y="2314456"/>
              <a:chExt cx="1670573" cy="969199"/>
            </a:xfrm>
          </p:grpSpPr>
          <p:sp>
            <p:nvSpPr>
              <p:cNvPr id="105" name="TextBox 58"/>
              <p:cNvSpPr txBox="1"/>
              <p:nvPr/>
            </p:nvSpPr>
            <p:spPr>
              <a:xfrm>
                <a:off x="6978105" y="2532694"/>
                <a:ext cx="1379476" cy="730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ko-KR" altLang="en-US" sz="1000" smtClean="0">
                    <a:solidFill>
                      <a:srgbClr val="C00000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지속적 증가</a:t>
                </a:r>
                <a:endParaRPr lang="en-US" sz="1000" dirty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grpSp>
            <p:nvGrpSpPr>
              <p:cNvPr id="106" name="Group 59"/>
              <p:cNvGrpSpPr/>
              <p:nvPr/>
            </p:nvGrpSpPr>
            <p:grpSpPr>
              <a:xfrm>
                <a:off x="6687008" y="2314456"/>
                <a:ext cx="595539" cy="969199"/>
                <a:chOff x="6687008" y="2314456"/>
                <a:chExt cx="595539" cy="969199"/>
              </a:xfrm>
            </p:grpSpPr>
            <p:sp>
              <p:nvSpPr>
                <p:cNvPr id="107" name="Down Arrow 60"/>
                <p:cNvSpPr/>
                <p:nvPr/>
              </p:nvSpPr>
              <p:spPr>
                <a:xfrm rot="10800000">
                  <a:off x="6687008" y="2314456"/>
                  <a:ext cx="595539" cy="969199"/>
                </a:xfrm>
                <a:prstGeom prst="downArrow">
                  <a:avLst/>
                </a:prstGeom>
                <a:solidFill>
                  <a:srgbClr val="B80E1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  <p:sp>
              <p:nvSpPr>
                <p:cNvPr id="108" name="Rectangle 15"/>
                <p:cNvSpPr/>
                <p:nvPr/>
              </p:nvSpPr>
              <p:spPr>
                <a:xfrm rot="10800000" flipV="1">
                  <a:off x="6973384" y="2314456"/>
                  <a:ext cx="297770" cy="969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770" h="969198">
                      <a:moveTo>
                        <a:pt x="297770" y="0"/>
                      </a:moveTo>
                      <a:lnTo>
                        <a:pt x="297770" y="969198"/>
                      </a:lnTo>
                      <a:lnTo>
                        <a:pt x="148885" y="969198"/>
                      </a:lnTo>
                      <a:lnTo>
                        <a:pt x="148885" y="297770"/>
                      </a:lnTo>
                      <a:lnTo>
                        <a:pt x="0" y="297770"/>
                      </a:lnTo>
                      <a:close/>
                    </a:path>
                  </a:pathLst>
                </a:custGeom>
                <a:solidFill>
                  <a:srgbClr val="DB1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</p:grpSp>
        </p:grpSp>
        <p:grpSp>
          <p:nvGrpSpPr>
            <p:cNvPr id="123" name="그룹 122"/>
            <p:cNvGrpSpPr/>
            <p:nvPr/>
          </p:nvGrpSpPr>
          <p:grpSpPr>
            <a:xfrm>
              <a:off x="1441013" y="3500759"/>
              <a:ext cx="2117731" cy="1764021"/>
              <a:chOff x="792629" y="3240736"/>
              <a:chExt cx="2117731" cy="2048550"/>
            </a:xfrm>
          </p:grpSpPr>
          <p:grpSp>
            <p:nvGrpSpPr>
              <p:cNvPr id="9" name="그룹 8"/>
              <p:cNvGrpSpPr/>
              <p:nvPr/>
            </p:nvGrpSpPr>
            <p:grpSpPr>
              <a:xfrm>
                <a:off x="792629" y="3795978"/>
                <a:ext cx="354584" cy="1493308"/>
                <a:chOff x="792629" y="3795978"/>
                <a:chExt cx="354584" cy="1493308"/>
              </a:xfrm>
            </p:grpSpPr>
            <p:grpSp>
              <p:nvGrpSpPr>
                <p:cNvPr id="8" name="그룹 7"/>
                <p:cNvGrpSpPr/>
                <p:nvPr/>
              </p:nvGrpSpPr>
              <p:grpSpPr>
                <a:xfrm>
                  <a:off x="831925" y="3795978"/>
                  <a:ext cx="300117" cy="1493308"/>
                  <a:chOff x="2810005" y="4025382"/>
                  <a:chExt cx="300117" cy="1493308"/>
                </a:xfrm>
              </p:grpSpPr>
              <p:sp>
                <p:nvSpPr>
                  <p:cNvPr id="31" name="Rounded Rectangle 32"/>
                  <p:cNvSpPr/>
                  <p:nvPr/>
                </p:nvSpPr>
                <p:spPr>
                  <a:xfrm>
                    <a:off x="2841257" y="4141935"/>
                    <a:ext cx="236644" cy="1376754"/>
                  </a:xfrm>
                  <a:prstGeom prst="roundRect">
                    <a:avLst>
                      <a:gd name="adj" fmla="val 625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00"/>
                  </a:p>
                </p:txBody>
              </p:sp>
              <p:sp>
                <p:nvSpPr>
                  <p:cNvPr id="44" name="Rectangle 18"/>
                  <p:cNvSpPr/>
                  <p:nvPr/>
                </p:nvSpPr>
                <p:spPr>
                  <a:xfrm>
                    <a:off x="2843671" y="4115907"/>
                    <a:ext cx="118322" cy="1402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900" h="1432160">
                        <a:moveTo>
                          <a:pt x="26988" y="0"/>
                        </a:moveTo>
                        <a:lnTo>
                          <a:pt x="215900" y="0"/>
                        </a:lnTo>
                        <a:lnTo>
                          <a:pt x="215900" y="1432160"/>
                        </a:lnTo>
                        <a:lnTo>
                          <a:pt x="26988" y="1432159"/>
                        </a:lnTo>
                        <a:cubicBezTo>
                          <a:pt x="12083" y="1432159"/>
                          <a:pt x="0" y="1420076"/>
                          <a:pt x="0" y="1405171"/>
                        </a:cubicBezTo>
                        <a:lnTo>
                          <a:pt x="0" y="26988"/>
                        </a:lnTo>
                        <a:cubicBezTo>
                          <a:pt x="0" y="12083"/>
                          <a:pt x="12083" y="0"/>
                          <a:pt x="26988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5000"/>
                    </a:schemeClr>
                  </a:solidFill>
                  <a:ln>
                    <a:noFil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0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45" name="Group 80"/>
                  <p:cNvGrpSpPr/>
                  <p:nvPr/>
                </p:nvGrpSpPr>
                <p:grpSpPr>
                  <a:xfrm>
                    <a:off x="2810005" y="4025382"/>
                    <a:ext cx="300117" cy="282132"/>
                    <a:chOff x="2921000" y="2133600"/>
                    <a:chExt cx="3215276" cy="3022600"/>
                  </a:xfrm>
                </p:grpSpPr>
                <p:sp>
                  <p:nvSpPr>
                    <p:cNvPr id="93" name="Oval 81"/>
                    <p:cNvSpPr/>
                    <p:nvPr/>
                  </p:nvSpPr>
                  <p:spPr>
                    <a:xfrm>
                      <a:off x="2921000" y="2133600"/>
                      <a:ext cx="3022600" cy="3022600"/>
                    </a:xfrm>
                    <a:prstGeom prst="ellips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000"/>
                    </a:p>
                  </p:txBody>
                </p:sp>
                <p:sp>
                  <p:nvSpPr>
                    <p:cNvPr id="94" name="Oval 82"/>
                    <p:cNvSpPr/>
                    <p:nvPr/>
                  </p:nvSpPr>
                  <p:spPr>
                    <a:xfrm>
                      <a:off x="3060700" y="2273300"/>
                      <a:ext cx="2743200" cy="2743200"/>
                    </a:xfrm>
                    <a:prstGeom prst="ellips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000"/>
                    </a:p>
                  </p:txBody>
                </p:sp>
                <p:sp>
                  <p:nvSpPr>
                    <p:cNvPr id="95" name="Rectangle 9"/>
                    <p:cNvSpPr/>
                    <p:nvPr/>
                  </p:nvSpPr>
                  <p:spPr>
                    <a:xfrm rot="19648260">
                      <a:off x="3394415" y="3426950"/>
                      <a:ext cx="2741861" cy="15052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1861" h="1505221">
                          <a:moveTo>
                            <a:pt x="2734764" y="0"/>
                          </a:moveTo>
                          <a:cubicBezTo>
                            <a:pt x="2765019" y="294974"/>
                            <a:pt x="2699041" y="601602"/>
                            <a:pt x="2527228" y="870995"/>
                          </a:cubicBezTo>
                          <a:cubicBezTo>
                            <a:pt x="2119892" y="1509670"/>
                            <a:pt x="1271934" y="1697207"/>
                            <a:pt x="633259" y="1289872"/>
                          </a:cubicBezTo>
                          <a:cubicBezTo>
                            <a:pt x="183232" y="1002853"/>
                            <a:pt x="-42806" y="497065"/>
                            <a:pt x="6713" y="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alpha val="15000"/>
                      </a:schemeClr>
                    </a:solidFill>
                    <a:ln>
                      <a:noFill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sz="1000" dirty="0"/>
                    </a:p>
                  </p:txBody>
                </p:sp>
              </p:grpSp>
            </p:grpSp>
            <p:sp>
              <p:nvSpPr>
                <p:cNvPr id="58" name="TextBox 137"/>
                <p:cNvSpPr txBox="1"/>
                <p:nvPr/>
              </p:nvSpPr>
              <p:spPr>
                <a:xfrm>
                  <a:off x="792629" y="3806494"/>
                  <a:ext cx="35458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050" dirty="0" smtClean="0">
                      <a:solidFill>
                        <a:schemeClr val="tx2">
                          <a:lumMod val="75000"/>
                        </a:schemeClr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rPr>
                    <a:t>52</a:t>
                  </a:r>
                  <a:endParaRPr lang="en-US" sz="1050" dirty="0">
                    <a:solidFill>
                      <a:schemeClr val="tx2">
                        <a:lumMod val="7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</p:grpSp>
          <p:grpSp>
            <p:nvGrpSpPr>
              <p:cNvPr id="10" name="그룹 9"/>
              <p:cNvGrpSpPr/>
              <p:nvPr/>
            </p:nvGrpSpPr>
            <p:grpSpPr>
              <a:xfrm>
                <a:off x="1907704" y="4004896"/>
                <a:ext cx="354584" cy="1284389"/>
                <a:chOff x="3066817" y="4234301"/>
                <a:chExt cx="354584" cy="1284389"/>
              </a:xfrm>
            </p:grpSpPr>
            <p:sp>
              <p:nvSpPr>
                <p:cNvPr id="32" name="Rounded Rectangle 33"/>
                <p:cNvSpPr/>
                <p:nvPr/>
              </p:nvSpPr>
              <p:spPr>
                <a:xfrm>
                  <a:off x="3132023" y="4324503"/>
                  <a:ext cx="236644" cy="1194186"/>
                </a:xfrm>
                <a:prstGeom prst="roundRect">
                  <a:avLst>
                    <a:gd name="adj" fmla="val 625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  <p:sp>
              <p:nvSpPr>
                <p:cNvPr id="42" name="Rectangle 18"/>
                <p:cNvSpPr/>
                <p:nvPr/>
              </p:nvSpPr>
              <p:spPr>
                <a:xfrm>
                  <a:off x="3130481" y="4373654"/>
                  <a:ext cx="118322" cy="1145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00" h="1432160">
                      <a:moveTo>
                        <a:pt x="26988" y="0"/>
                      </a:moveTo>
                      <a:lnTo>
                        <a:pt x="215900" y="0"/>
                      </a:lnTo>
                      <a:lnTo>
                        <a:pt x="215900" y="1432160"/>
                      </a:lnTo>
                      <a:lnTo>
                        <a:pt x="26988" y="1432159"/>
                      </a:lnTo>
                      <a:cubicBezTo>
                        <a:pt x="12083" y="1432159"/>
                        <a:pt x="0" y="1420076"/>
                        <a:pt x="0" y="1405171"/>
                      </a:cubicBezTo>
                      <a:lnTo>
                        <a:pt x="0" y="26988"/>
                      </a:lnTo>
                      <a:cubicBezTo>
                        <a:pt x="0" y="12083"/>
                        <a:pt x="12083" y="0"/>
                        <a:pt x="26988" y="0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3" name="Group 75"/>
                <p:cNvGrpSpPr/>
                <p:nvPr/>
              </p:nvGrpSpPr>
              <p:grpSpPr>
                <a:xfrm>
                  <a:off x="3096631" y="4234301"/>
                  <a:ext cx="300117" cy="282132"/>
                  <a:chOff x="2921000" y="2133600"/>
                  <a:chExt cx="3215276" cy="3022600"/>
                </a:xfrm>
              </p:grpSpPr>
              <p:sp>
                <p:nvSpPr>
                  <p:cNvPr id="96" name="Oval 76"/>
                  <p:cNvSpPr/>
                  <p:nvPr/>
                </p:nvSpPr>
                <p:spPr>
                  <a:xfrm>
                    <a:off x="2921000" y="2133600"/>
                    <a:ext cx="3022600" cy="30226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00"/>
                  </a:p>
                </p:txBody>
              </p:sp>
              <p:sp>
                <p:nvSpPr>
                  <p:cNvPr id="97" name="Oval 77"/>
                  <p:cNvSpPr/>
                  <p:nvPr/>
                </p:nvSpPr>
                <p:spPr>
                  <a:xfrm>
                    <a:off x="3060700" y="2273300"/>
                    <a:ext cx="2743200" cy="2743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00"/>
                  </a:p>
                </p:txBody>
              </p:sp>
              <p:sp>
                <p:nvSpPr>
                  <p:cNvPr id="98" name="Rectangle 9"/>
                  <p:cNvSpPr/>
                  <p:nvPr/>
                </p:nvSpPr>
                <p:spPr>
                  <a:xfrm rot="19648260">
                    <a:off x="3394415" y="3426950"/>
                    <a:ext cx="2741861" cy="1505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1861" h="1505221">
                        <a:moveTo>
                          <a:pt x="2734764" y="0"/>
                        </a:moveTo>
                        <a:cubicBezTo>
                          <a:pt x="2765019" y="294974"/>
                          <a:pt x="2699041" y="601602"/>
                          <a:pt x="2527228" y="870995"/>
                        </a:cubicBezTo>
                        <a:cubicBezTo>
                          <a:pt x="2119892" y="1509670"/>
                          <a:pt x="1271934" y="1697207"/>
                          <a:pt x="633259" y="1289872"/>
                        </a:cubicBezTo>
                        <a:cubicBezTo>
                          <a:pt x="183232" y="1002853"/>
                          <a:pt x="-42806" y="497065"/>
                          <a:pt x="6713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5000"/>
                    </a:schemeClr>
                  </a:solidFill>
                  <a:ln>
                    <a:noFil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00" dirty="0"/>
                  </a:p>
                </p:txBody>
              </p:sp>
            </p:grpSp>
            <p:sp>
              <p:nvSpPr>
                <p:cNvPr id="59" name="TextBox 138"/>
                <p:cNvSpPr txBox="1"/>
                <p:nvPr/>
              </p:nvSpPr>
              <p:spPr>
                <a:xfrm>
                  <a:off x="3066817" y="4254798"/>
                  <a:ext cx="35458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050" dirty="0" smtClean="0">
                      <a:solidFill>
                        <a:schemeClr val="tx2">
                          <a:lumMod val="75000"/>
                        </a:schemeClr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rPr>
                    <a:t>47</a:t>
                  </a:r>
                  <a:endParaRPr lang="en-US" sz="1050" dirty="0">
                    <a:solidFill>
                      <a:schemeClr val="tx2">
                        <a:lumMod val="7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</p:grpSp>
          <p:grpSp>
            <p:nvGrpSpPr>
              <p:cNvPr id="121" name="그룹 120"/>
              <p:cNvGrpSpPr/>
              <p:nvPr/>
            </p:nvGrpSpPr>
            <p:grpSpPr>
              <a:xfrm>
                <a:off x="1331640" y="4165258"/>
                <a:ext cx="354584" cy="1124028"/>
                <a:chOff x="3370231" y="4394662"/>
                <a:chExt cx="354584" cy="1124028"/>
              </a:xfrm>
            </p:grpSpPr>
            <p:sp>
              <p:nvSpPr>
                <p:cNvPr id="33" name="Rounded Rectangle 34"/>
                <p:cNvSpPr/>
                <p:nvPr/>
              </p:nvSpPr>
              <p:spPr>
                <a:xfrm>
                  <a:off x="3422789" y="4516433"/>
                  <a:ext cx="236644" cy="1002256"/>
                </a:xfrm>
                <a:prstGeom prst="roundRect">
                  <a:avLst>
                    <a:gd name="adj" fmla="val 625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  <p:sp>
              <p:nvSpPr>
                <p:cNvPr id="40" name="Rectangle 18"/>
                <p:cNvSpPr/>
                <p:nvPr/>
              </p:nvSpPr>
              <p:spPr>
                <a:xfrm>
                  <a:off x="3420443" y="4534015"/>
                  <a:ext cx="118322" cy="98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00" h="1432160">
                      <a:moveTo>
                        <a:pt x="26988" y="0"/>
                      </a:moveTo>
                      <a:lnTo>
                        <a:pt x="215900" y="0"/>
                      </a:lnTo>
                      <a:lnTo>
                        <a:pt x="215900" y="1432160"/>
                      </a:lnTo>
                      <a:lnTo>
                        <a:pt x="26988" y="1432159"/>
                      </a:lnTo>
                      <a:cubicBezTo>
                        <a:pt x="12083" y="1432159"/>
                        <a:pt x="0" y="1420076"/>
                        <a:pt x="0" y="1405171"/>
                      </a:cubicBezTo>
                      <a:lnTo>
                        <a:pt x="0" y="26988"/>
                      </a:lnTo>
                      <a:cubicBezTo>
                        <a:pt x="0" y="12083"/>
                        <a:pt x="12083" y="0"/>
                        <a:pt x="26988" y="0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1" name="Group 70"/>
                <p:cNvGrpSpPr/>
                <p:nvPr/>
              </p:nvGrpSpPr>
              <p:grpSpPr>
                <a:xfrm>
                  <a:off x="3398057" y="4394662"/>
                  <a:ext cx="300117" cy="282132"/>
                  <a:chOff x="2921000" y="2133600"/>
                  <a:chExt cx="3215276" cy="3022600"/>
                </a:xfrm>
              </p:grpSpPr>
              <p:sp>
                <p:nvSpPr>
                  <p:cNvPr id="99" name="Oval 71"/>
                  <p:cNvSpPr/>
                  <p:nvPr/>
                </p:nvSpPr>
                <p:spPr>
                  <a:xfrm>
                    <a:off x="2921000" y="2133600"/>
                    <a:ext cx="3022600" cy="30226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00"/>
                  </a:p>
                </p:txBody>
              </p:sp>
              <p:sp>
                <p:nvSpPr>
                  <p:cNvPr id="100" name="Oval 72"/>
                  <p:cNvSpPr/>
                  <p:nvPr/>
                </p:nvSpPr>
                <p:spPr>
                  <a:xfrm>
                    <a:off x="3060700" y="2273300"/>
                    <a:ext cx="2743200" cy="2743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00"/>
                  </a:p>
                </p:txBody>
              </p:sp>
              <p:sp>
                <p:nvSpPr>
                  <p:cNvPr id="101" name="Rectangle 9"/>
                  <p:cNvSpPr/>
                  <p:nvPr/>
                </p:nvSpPr>
                <p:spPr>
                  <a:xfrm rot="19648260">
                    <a:off x="3394415" y="3426950"/>
                    <a:ext cx="2741861" cy="1505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1861" h="1505221">
                        <a:moveTo>
                          <a:pt x="2734764" y="0"/>
                        </a:moveTo>
                        <a:cubicBezTo>
                          <a:pt x="2765019" y="294974"/>
                          <a:pt x="2699041" y="601602"/>
                          <a:pt x="2527228" y="870995"/>
                        </a:cubicBezTo>
                        <a:cubicBezTo>
                          <a:pt x="2119892" y="1509670"/>
                          <a:pt x="1271934" y="1697207"/>
                          <a:pt x="633259" y="1289872"/>
                        </a:cubicBezTo>
                        <a:cubicBezTo>
                          <a:pt x="183232" y="1002853"/>
                          <a:pt x="-42806" y="497065"/>
                          <a:pt x="6713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5000"/>
                    </a:schemeClr>
                  </a:solidFill>
                  <a:ln>
                    <a:noFill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00" dirty="0"/>
                  </a:p>
                </p:txBody>
              </p:sp>
            </p:grpSp>
            <p:sp>
              <p:nvSpPr>
                <p:cNvPr id="60" name="TextBox 139"/>
                <p:cNvSpPr txBox="1"/>
                <p:nvPr/>
              </p:nvSpPr>
              <p:spPr>
                <a:xfrm>
                  <a:off x="3370231" y="4404207"/>
                  <a:ext cx="35458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050" dirty="0" smtClean="0">
                      <a:solidFill>
                        <a:schemeClr val="tx2">
                          <a:lumMod val="75000"/>
                        </a:schemeClr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rPr>
                    <a:t>40</a:t>
                  </a:r>
                  <a:endParaRPr lang="en-US" sz="1050" dirty="0">
                    <a:solidFill>
                      <a:schemeClr val="tx2">
                        <a:lumMod val="75000"/>
                      </a:schemeClr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</p:grpSp>
          <p:grpSp>
            <p:nvGrpSpPr>
              <p:cNvPr id="122" name="그룹 121"/>
              <p:cNvGrpSpPr/>
              <p:nvPr/>
            </p:nvGrpSpPr>
            <p:grpSpPr>
              <a:xfrm>
                <a:off x="2555776" y="3240736"/>
                <a:ext cx="354584" cy="2048550"/>
                <a:chOff x="4563935" y="3489982"/>
                <a:chExt cx="354584" cy="2048550"/>
              </a:xfrm>
            </p:grpSpPr>
            <p:sp>
              <p:nvSpPr>
                <p:cNvPr id="28" name="Rounded Rectangle 30"/>
                <p:cNvSpPr/>
                <p:nvPr/>
              </p:nvSpPr>
              <p:spPr>
                <a:xfrm>
                  <a:off x="4618720" y="3603205"/>
                  <a:ext cx="236644" cy="1935325"/>
                </a:xfrm>
                <a:prstGeom prst="roundRect">
                  <a:avLst>
                    <a:gd name="adj" fmla="val 6250"/>
                  </a:avLst>
                </a:prstGeom>
                <a:solidFill>
                  <a:srgbClr val="227F1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  <p:sp>
              <p:nvSpPr>
                <p:cNvPr id="48" name="Rectangle 18"/>
                <p:cNvSpPr/>
                <p:nvPr/>
              </p:nvSpPr>
              <p:spPr>
                <a:xfrm>
                  <a:off x="4616441" y="3630631"/>
                  <a:ext cx="118322" cy="1907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00" h="1432160">
                      <a:moveTo>
                        <a:pt x="26988" y="0"/>
                      </a:moveTo>
                      <a:lnTo>
                        <a:pt x="215900" y="0"/>
                      </a:lnTo>
                      <a:lnTo>
                        <a:pt x="215900" y="1432160"/>
                      </a:lnTo>
                      <a:lnTo>
                        <a:pt x="26988" y="1432159"/>
                      </a:lnTo>
                      <a:cubicBezTo>
                        <a:pt x="12083" y="1432159"/>
                        <a:pt x="0" y="1420076"/>
                        <a:pt x="0" y="1405171"/>
                      </a:cubicBezTo>
                      <a:lnTo>
                        <a:pt x="0" y="26988"/>
                      </a:lnTo>
                      <a:cubicBezTo>
                        <a:pt x="0" y="12083"/>
                        <a:pt x="12083" y="0"/>
                        <a:pt x="26988" y="0"/>
                      </a:cubicBezTo>
                      <a:close/>
                    </a:path>
                  </a:pathLst>
                </a:custGeom>
                <a:solidFill>
                  <a:srgbClr val="23A5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000"/>
                </a:p>
              </p:txBody>
            </p:sp>
            <p:grpSp>
              <p:nvGrpSpPr>
                <p:cNvPr id="49" name="Group 90"/>
                <p:cNvGrpSpPr/>
                <p:nvPr/>
              </p:nvGrpSpPr>
              <p:grpSpPr>
                <a:xfrm>
                  <a:off x="4595497" y="3489982"/>
                  <a:ext cx="299229" cy="281297"/>
                  <a:chOff x="2921000" y="2133600"/>
                  <a:chExt cx="3215276" cy="3022600"/>
                </a:xfrm>
              </p:grpSpPr>
              <p:sp>
                <p:nvSpPr>
                  <p:cNvPr id="87" name="Oval 91"/>
                  <p:cNvSpPr/>
                  <p:nvPr/>
                </p:nvSpPr>
                <p:spPr>
                  <a:xfrm>
                    <a:off x="2921000" y="2133600"/>
                    <a:ext cx="3022600" cy="3022600"/>
                  </a:xfrm>
                  <a:prstGeom prst="ellipse">
                    <a:avLst/>
                  </a:prstGeom>
                  <a:solidFill>
                    <a:srgbClr val="227F1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00"/>
                  </a:p>
                </p:txBody>
              </p:sp>
              <p:sp>
                <p:nvSpPr>
                  <p:cNvPr id="88" name="Oval 97"/>
                  <p:cNvSpPr/>
                  <p:nvPr/>
                </p:nvSpPr>
                <p:spPr>
                  <a:xfrm>
                    <a:off x="3060700" y="2273300"/>
                    <a:ext cx="2743200" cy="2743200"/>
                  </a:xfrm>
                  <a:prstGeom prst="ellipse">
                    <a:avLst/>
                  </a:prstGeom>
                  <a:solidFill>
                    <a:srgbClr val="2A9B18"/>
                  </a:solidFill>
                  <a:ln w="12700">
                    <a:solidFill>
                      <a:srgbClr val="23A50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00" dirty="0"/>
                  </a:p>
                </p:txBody>
              </p:sp>
              <p:sp>
                <p:nvSpPr>
                  <p:cNvPr id="89" name="Rectangle 9"/>
                  <p:cNvSpPr/>
                  <p:nvPr/>
                </p:nvSpPr>
                <p:spPr>
                  <a:xfrm rot="19648260">
                    <a:off x="3394415" y="3426950"/>
                    <a:ext cx="2741861" cy="1505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1861" h="1505221">
                        <a:moveTo>
                          <a:pt x="2734764" y="0"/>
                        </a:moveTo>
                        <a:cubicBezTo>
                          <a:pt x="2765019" y="294974"/>
                          <a:pt x="2699041" y="601602"/>
                          <a:pt x="2527228" y="870995"/>
                        </a:cubicBezTo>
                        <a:cubicBezTo>
                          <a:pt x="2119892" y="1509670"/>
                          <a:pt x="1271934" y="1697207"/>
                          <a:pt x="633259" y="1289872"/>
                        </a:cubicBezTo>
                        <a:cubicBezTo>
                          <a:pt x="183232" y="1002853"/>
                          <a:pt x="-42806" y="497065"/>
                          <a:pt x="6713" y="0"/>
                        </a:cubicBezTo>
                        <a:close/>
                      </a:path>
                    </a:pathLst>
                  </a:custGeom>
                  <a:solidFill>
                    <a:srgbClr val="23A50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1000" dirty="0"/>
                  </a:p>
                </p:txBody>
              </p:sp>
            </p:grpSp>
            <p:sp>
              <p:nvSpPr>
                <p:cNvPr id="61" name="TextBox 140"/>
                <p:cNvSpPr txBox="1"/>
                <p:nvPr/>
              </p:nvSpPr>
              <p:spPr>
                <a:xfrm>
                  <a:off x="4563935" y="3496089"/>
                  <a:ext cx="35458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05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견고딕" panose="02030600000101010101" pitchFamily="18" charset="-127"/>
                      <a:ea typeface="HY견고딕" panose="02030600000101010101" pitchFamily="18" charset="-127"/>
                    </a:rPr>
                    <a:t>79</a:t>
                  </a:r>
                  <a:endParaRPr lang="en-US" sz="105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</p:grpSp>
        </p:grpSp>
        <p:sp>
          <p:nvSpPr>
            <p:cNvPr id="124" name="TextBox 123"/>
            <p:cNvSpPr txBox="1"/>
            <p:nvPr/>
          </p:nvSpPr>
          <p:spPr>
            <a:xfrm>
              <a:off x="1299238" y="5316840"/>
              <a:ext cx="6381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2011</a:t>
              </a:r>
              <a:endPara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829491" y="5316840"/>
              <a:ext cx="6381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2012</a:t>
              </a:r>
              <a:endPara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420549" y="5316840"/>
              <a:ext cx="6381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2013</a:t>
              </a:r>
              <a:endPara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989922" y="5316840"/>
              <a:ext cx="7807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2014.6</a:t>
              </a:r>
              <a:endParaRPr lang="ko-KR" altLang="en-US" sz="1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3030778" y="5161983"/>
            <a:ext cx="9888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단위</a:t>
            </a:r>
            <a:r>
              <a:rPr lang="en-US" altLang="ko-KR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  <a:r>
              <a:rPr lang="en-US" altLang="ko-KR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9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948451" y="3667054"/>
            <a:ext cx="822564" cy="212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투자기업수</a:t>
            </a:r>
            <a:endParaRPr lang="ko-KR" altLang="en-US" sz="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4793552" y="3686373"/>
            <a:ext cx="822564" cy="212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투자금액</a:t>
            </a:r>
            <a:endParaRPr lang="ko-KR" altLang="en-US" sz="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33" name="그림 1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70" y="172954"/>
            <a:ext cx="428492" cy="209275"/>
          </a:xfrm>
          <a:prstGeom prst="rect">
            <a:avLst/>
          </a:prstGeom>
        </p:spPr>
      </p:pic>
      <p:pic>
        <p:nvPicPr>
          <p:cNvPr id="134" name="그림 1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4" y="2979123"/>
            <a:ext cx="726394" cy="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40299" y="545535"/>
            <a:ext cx="8117195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기금운용 문제 </a:t>
            </a: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②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운용인력 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인당 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2.16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조원 기금 운용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연금운용 부실</a:t>
            </a:r>
            <a:r>
              <a:rPr lang="en-US" altLang="ko-KR" sz="19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en-US" sz="19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501" y="999861"/>
            <a:ext cx="8681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국민연금 기금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규모 세계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(427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,‘13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 말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일본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노르웨이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네덜란드 順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인당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기금운용규모는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2.16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네덜란드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(0.72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보다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배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미국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(0.91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보다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2.3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배 많아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업무과중에 따른 운용인력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高이직률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＇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11~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＇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(3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 45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명 이직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본부 현원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152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명의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29.6%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인력부족에 따른 기금 위탁운용  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위탁수수료 증가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＇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11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3,243</a:t>
            </a:r>
            <a:r>
              <a:rPr lang="ko-KR" altLang="en-US" sz="1600" b="1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→ ＇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4,938</a:t>
            </a:r>
            <a:r>
              <a:rPr lang="ko-KR" altLang="en-US" sz="1600" b="1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억원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</a:p>
        </p:txBody>
      </p:sp>
      <p:sp>
        <p:nvSpPr>
          <p:cNvPr id="13" name="오른쪽 화살표 12"/>
          <p:cNvSpPr/>
          <p:nvPr/>
        </p:nvSpPr>
        <p:spPr>
          <a:xfrm>
            <a:off x="5266347" y="115482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50"/>
          <p:cNvGrpSpPr/>
          <p:nvPr/>
        </p:nvGrpSpPr>
        <p:grpSpPr>
          <a:xfrm>
            <a:off x="-1122" y="-81403"/>
            <a:ext cx="1113136" cy="1236229"/>
            <a:chOff x="-9097" y="-96310"/>
            <a:chExt cx="974935" cy="1025474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886281">
              <a:off x="58852" y="187690"/>
              <a:ext cx="770174" cy="20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9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9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-8274" y="724510"/>
            <a:ext cx="252257" cy="12087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32582" y="5668145"/>
            <a:ext cx="8203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세계적 </a:t>
            </a:r>
            <a:r>
              <a:rPr lang="ko-KR" altLang="en-US" sz="2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연기금으로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거듭나는 기금운용본부 인력증원 등 </a:t>
            </a:r>
            <a:endParaRPr lang="en-US" altLang="ko-KR" sz="2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「시스템 개선 대책」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마련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431382" y="582975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3537346" y="227180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3563888" y="153077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70" y="172954"/>
            <a:ext cx="428492" cy="209275"/>
          </a:xfrm>
          <a:prstGeom prst="rect">
            <a:avLst/>
          </a:prstGeom>
        </p:spPr>
      </p:pic>
      <p:sp>
        <p:nvSpPr>
          <p:cNvPr id="73" name="오른쪽 화살표 72"/>
          <p:cNvSpPr/>
          <p:nvPr/>
        </p:nvSpPr>
        <p:spPr>
          <a:xfrm>
            <a:off x="3873996" y="189695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051" name="표 20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429821"/>
              </p:ext>
            </p:extLst>
          </p:nvPr>
        </p:nvGraphicFramePr>
        <p:xfrm>
          <a:off x="527227" y="3068960"/>
          <a:ext cx="4344144" cy="2474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50"/>
                <a:gridCol w="2160240"/>
                <a:gridCol w="792088"/>
                <a:gridCol w="1080366"/>
              </a:tblGrid>
              <a:tr h="3040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순위</a:t>
                      </a:r>
                      <a:endParaRPr lang="ko-KR" alt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구분</a:t>
                      </a:r>
                      <a:endParaRPr lang="en-US" altLang="ko-KR" sz="11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(2013</a:t>
                      </a:r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년 말 기준</a:t>
                      </a:r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ko-KR" alt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기금규모</a:t>
                      </a:r>
                      <a:endParaRPr lang="en-US" altLang="ko-KR" sz="1100" b="1" kern="0" spc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원화</a:t>
                      </a:r>
                      <a:r>
                        <a:rPr lang="en-US" altLang="ko-KR" sz="11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kern="0" spc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인당</a:t>
                      </a:r>
                      <a:endParaRPr lang="en-US" altLang="ko-KR" sz="1100" b="1" kern="0" spc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운용자산규모</a:t>
                      </a:r>
                      <a:endParaRPr lang="ko-KR" altLang="en-US" sz="1100" kern="0" spc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040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공적연금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(GPIF)</a:t>
                      </a:r>
                      <a:endParaRPr lang="en-US" altLang="ko-KR" sz="1100" kern="1200" spc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1,315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8.25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anchor="ctr"/>
                </a:tc>
              </a:tr>
              <a:tr h="3040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2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노르웨이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국부펀드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(GPF-C)</a:t>
                      </a: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874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2.36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anchor="ctr"/>
                </a:tc>
              </a:tr>
              <a:tr h="3040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3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네덜란드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공무원연금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(ABP)</a:t>
                      </a: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470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0.72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anchor="ctr"/>
                </a:tc>
              </a:tr>
              <a:tr h="3040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4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한국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국민연금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(NPS)</a:t>
                      </a: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427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2.16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anchor="ctr"/>
                </a:tc>
              </a:tr>
              <a:tr h="3040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5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미국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캘리포니아 공무원연금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1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CalPERS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311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0.91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anchor="ctr"/>
                </a:tc>
              </a:tr>
              <a:tr h="3040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6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캐나다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연금투자위원회 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(CPPIB)</a:t>
                      </a: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212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0.21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3" name="그림 20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5" y="2569521"/>
            <a:ext cx="774700" cy="630222"/>
          </a:xfrm>
          <a:prstGeom prst="rect">
            <a:avLst/>
          </a:prstGeom>
        </p:spPr>
      </p:pic>
      <p:sp>
        <p:nvSpPr>
          <p:cNvPr id="2054" name="TextBox 2053"/>
          <p:cNvSpPr txBox="1"/>
          <p:nvPr/>
        </p:nvSpPr>
        <p:spPr>
          <a:xfrm>
            <a:off x="1112014" y="2720489"/>
            <a:ext cx="3610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주요 </a:t>
            </a:r>
            <a:r>
              <a:rPr lang="ko-KR" altLang="en-US" sz="1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연기금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기금규모 및 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인당 운용자산규모</a:t>
            </a:r>
          </a:p>
        </p:txBody>
      </p:sp>
      <p:grpSp>
        <p:nvGrpSpPr>
          <p:cNvPr id="2059" name="그룹 2058"/>
          <p:cNvGrpSpPr/>
          <p:nvPr/>
        </p:nvGrpSpPr>
        <p:grpSpPr>
          <a:xfrm>
            <a:off x="5232229" y="2680251"/>
            <a:ext cx="1581709" cy="1539530"/>
            <a:chOff x="5254400" y="3933056"/>
            <a:chExt cx="1581709" cy="1539530"/>
          </a:xfrm>
        </p:grpSpPr>
        <p:pic>
          <p:nvPicPr>
            <p:cNvPr id="2056" name="그림 20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54400" y="3933056"/>
              <a:ext cx="1581709" cy="1539530"/>
            </a:xfrm>
            <a:prstGeom prst="rect">
              <a:avLst/>
            </a:prstGeom>
          </p:spPr>
        </p:pic>
        <p:sp>
          <p:nvSpPr>
            <p:cNvPr id="2057" name="TextBox 2056"/>
            <p:cNvSpPr txBox="1"/>
            <p:nvPr/>
          </p:nvSpPr>
          <p:spPr>
            <a:xfrm rot="20567285">
              <a:off x="5328012" y="4122791"/>
              <a:ext cx="7920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수수료</a:t>
              </a:r>
            </a:p>
          </p:txBody>
        </p:sp>
      </p:grpSp>
      <p:sp>
        <p:nvSpPr>
          <p:cNvPr id="2058" name="TextBox 2057"/>
          <p:cNvSpPr txBox="1"/>
          <p:nvPr/>
        </p:nvSpPr>
        <p:spPr>
          <a:xfrm>
            <a:off x="5701885" y="4365104"/>
            <a:ext cx="1126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＇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 말</a:t>
            </a:r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＇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 말</a:t>
            </a:r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＇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13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 말</a:t>
            </a:r>
          </a:p>
        </p:txBody>
      </p:sp>
      <p:sp>
        <p:nvSpPr>
          <p:cNvPr id="2060" name="TextBox 2059"/>
          <p:cNvSpPr txBox="1"/>
          <p:nvPr/>
        </p:nvSpPr>
        <p:spPr>
          <a:xfrm>
            <a:off x="6827686" y="3005224"/>
            <a:ext cx="190923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기금운용본부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투자 </a:t>
            </a:r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위탁수수료 현황</a:t>
            </a:r>
            <a:endParaRPr lang="en-US" altLang="ko-KR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1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latin typeface="+mn-ea"/>
              </a:rPr>
              <a:t>(</a:t>
            </a:r>
            <a:r>
              <a:rPr lang="ko-KR" altLang="en-US" sz="1100" dirty="0" smtClean="0">
                <a:latin typeface="+mn-ea"/>
              </a:rPr>
              <a:t>국내</a:t>
            </a:r>
            <a:r>
              <a:rPr lang="en-US" altLang="ko-KR" sz="1100" dirty="0" smtClean="0">
                <a:latin typeface="+mn-ea"/>
              </a:rPr>
              <a:t>/</a:t>
            </a:r>
            <a:r>
              <a:rPr lang="ko-KR" altLang="en-US" sz="1100" dirty="0" smtClean="0">
                <a:latin typeface="+mn-ea"/>
              </a:rPr>
              <a:t>해외 주식</a:t>
            </a:r>
            <a:r>
              <a:rPr lang="en-US" altLang="ko-KR" sz="1100" dirty="0" smtClean="0">
                <a:latin typeface="+mn-ea"/>
              </a:rPr>
              <a:t>·</a:t>
            </a:r>
            <a:r>
              <a:rPr lang="ko-KR" altLang="en-US" sz="1100" dirty="0" smtClean="0">
                <a:latin typeface="+mn-ea"/>
              </a:rPr>
              <a:t>채권</a:t>
            </a:r>
            <a:r>
              <a:rPr lang="en-US" altLang="ko-KR" sz="1100" dirty="0" smtClean="0">
                <a:latin typeface="+mn-ea"/>
              </a:rPr>
              <a:t>)</a:t>
            </a:r>
            <a:r>
              <a:rPr lang="ko-KR" altLang="en-US" sz="1100" dirty="0" smtClean="0">
                <a:latin typeface="+mn-ea"/>
              </a:rPr>
              <a:t>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28351" y="4333507"/>
            <a:ext cx="15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3,243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억원</a:t>
            </a:r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28351" y="4765213"/>
            <a:ext cx="15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4,132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억원</a:t>
            </a:r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28351" y="5165323"/>
            <a:ext cx="15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4,938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억원</a:t>
            </a:r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81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4547" y="977851"/>
            <a:ext cx="8681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연금의 성격상 長期자산배분전략 시급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현 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기금委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中期자산배분 전략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(5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단위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도 기대 난망 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국내경제 저성장의 장기화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국내투자 기금운용의 뚜렷한 한계 노출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해외투자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확대가 대안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국내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중점투자時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내수 충격 등 정치적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작용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자산 현금화에 불리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해외자산 유동성 확보 용이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해외 투자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채권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주식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대체투자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전문성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확보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강화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위한 과감한 투자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해외사무소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인력 확대 등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최대 문제는 전문가 인력난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과도한 업무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낮은 보수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잦은 이직 따른 업무공백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중고 상황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6388626" y="152002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4044212" y="115948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50"/>
          <p:cNvGrpSpPr/>
          <p:nvPr/>
        </p:nvGrpSpPr>
        <p:grpSpPr>
          <a:xfrm>
            <a:off x="-1122" y="-81403"/>
            <a:ext cx="1113136" cy="1236229"/>
            <a:chOff x="-9097" y="-96310"/>
            <a:chExt cx="974935" cy="1025474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886281">
              <a:off x="58852" y="187690"/>
              <a:ext cx="770174" cy="20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9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9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-8274" y="724510"/>
            <a:ext cx="252257" cy="12087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32583" y="5668145"/>
            <a:ext cx="8203913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선진국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인도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베트남 등 신흥시장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「해외사무소 추가 개설 및 해외인력 대폭 보강」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추진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431382" y="582975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6172602" y="190585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6430844" y="226589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7540760" y="262395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25019" y="3024245"/>
            <a:ext cx="734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 </a:t>
            </a:r>
            <a:r>
              <a:rPr lang="ko-KR" altLang="en-US" sz="1200" dirty="0" err="1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공적연금기금</a:t>
            </a:r>
            <a:r>
              <a:rPr lang="ko-KR" altLang="en-US" sz="1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운용 선진국 및 한국의 기금운용본부 해외사무소 설치현황 </a:t>
            </a:r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1200" dirty="0" smtClean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70" y="172954"/>
            <a:ext cx="428492" cy="209275"/>
          </a:xfrm>
          <a:prstGeom prst="rect">
            <a:avLst/>
          </a:prstGeom>
        </p:spPr>
      </p:pic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868927"/>
              </p:ext>
            </p:extLst>
          </p:nvPr>
        </p:nvGraphicFramePr>
        <p:xfrm>
          <a:off x="484085" y="3413481"/>
          <a:ext cx="8208912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92088"/>
                <a:gridCol w="4968552"/>
                <a:gridCol w="1584176"/>
              </a:tblGrid>
              <a:tr h="233544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본사인력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해외사무소 및 인력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주요 업무와 역할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30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한국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NPS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152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명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  <a:p>
                      <a:pPr marL="0" indent="0" algn="ctr" latinLnBrk="1">
                        <a:buFont typeface="Arial" pitchFamily="34" charset="0"/>
                        <a:buNone/>
                      </a:pP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dirty="0" err="1" smtClean="0">
                          <a:latin typeface="+mn-ea"/>
                          <a:ea typeface="+mn-ea"/>
                        </a:rPr>
                        <a:t>현원기준</a:t>
                      </a:r>
                      <a:r>
                        <a:rPr lang="en-US" altLang="ko-KR" sz="9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뉴욕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(5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런던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(4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등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개소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(5.9%)</a:t>
                      </a:r>
                    </a:p>
                    <a:p>
                      <a:pPr algn="l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▷ 총 자산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4,067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억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$ 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중 해외투자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20%(13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채권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초기단계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네트워크 구축 업무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30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캐나다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(CPPIB)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886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홍콩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(44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런던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(64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뉴욕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(3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100" b="0" kern="0" spc="0" dirty="0" err="1" smtClean="0">
                          <a:effectLst/>
                          <a:latin typeface="+mn-ea"/>
                          <a:ea typeface="+mn-ea"/>
                        </a:rPr>
                        <a:t>상파울로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(3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등 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개소 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114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(11.4%)</a:t>
                      </a:r>
                      <a:endParaRPr lang="ko-KR" altLang="en-US" sz="1100" b="0" kern="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-29591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▷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총 자산 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1,981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억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$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중 해외투자 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60.3%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(13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171450" marR="0" indent="-17145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6120130" algn="r"/>
                        </a:tabLst>
                      </a:pP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부동산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인프라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주식 분야에 책임담당</a:t>
                      </a:r>
                      <a:endParaRPr lang="en-US" altLang="ko-KR" sz="1100" b="0" kern="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171450" marR="0" indent="-17145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6120130" algn="r"/>
                        </a:tabLst>
                      </a:pPr>
                      <a:endParaRPr lang="ko-KR" altLang="en-US" sz="1100" b="0" kern="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171450" marR="0" indent="-17145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6120130" algn="r"/>
                        </a:tabLst>
                      </a:pP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지역 전문지식과 네</a:t>
                      </a:r>
                      <a:endParaRPr lang="en-US" altLang="ko-KR" sz="1100" b="0" kern="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6120130" algn="r"/>
                        </a:tabLst>
                      </a:pP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100" b="0" kern="0" spc="0" dirty="0" err="1" smtClean="0">
                          <a:effectLst/>
                          <a:latin typeface="+mn-ea"/>
                          <a:ea typeface="+mn-ea"/>
                        </a:rPr>
                        <a:t>트워크로부터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 정보     </a:t>
                      </a:r>
                      <a:endParaRPr lang="en-US" altLang="ko-KR" sz="1100" b="0" kern="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6120130" algn="r"/>
                        </a:tabLst>
                      </a:pP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획득 위해 지역전문</a:t>
                      </a:r>
                      <a:endParaRPr lang="en-US" altLang="ko-KR" sz="1100" b="0" kern="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6120130" algn="r"/>
                        </a:tabLst>
                      </a:pP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가 구축에 노력 </a:t>
                      </a:r>
                      <a:endParaRPr lang="ko-KR" altLang="en-US" sz="1100" b="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30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네덜란드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(ABP)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650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뉴욕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(110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홍콩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(27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등 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개소 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137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(21%)</a:t>
                      </a:r>
                      <a:endParaRPr lang="ko-KR" altLang="en-US" sz="1100" b="0" kern="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-29591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▷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총 자산 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4,251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억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$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중 해외투자 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86.0% (13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479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노르웨이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(GPFG)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239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런던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(63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뉴욕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(42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싱가포르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(16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상하이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(10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등 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개소 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131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(35%)</a:t>
                      </a:r>
                      <a:endParaRPr lang="ko-KR" altLang="en-US" sz="1100" b="0" kern="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-29591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▷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 총 자산 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8,494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억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$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중 유럽 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45.2%,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북아메리카 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32.8%, 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아시아 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14.8% (13</a:t>
                      </a:r>
                      <a:r>
                        <a:rPr lang="ko-KR" altLang="en-US" sz="1100" b="0" kern="0" spc="0" dirty="0" smtClean="0"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100" b="0" kern="0" spc="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70515" y="442814"/>
            <a:ext cx="811719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기금운용 </a:t>
            </a:r>
            <a:r>
              <a:rPr lang="ko-KR" altLang="en-US" sz="21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 ③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글로벌 투자 확대</a:t>
            </a:r>
            <a:r>
              <a:rPr lang="en-US" altLang="ko-KR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강화의 필연성</a:t>
            </a:r>
            <a:endParaRPr lang="en-US" sz="16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06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0424" y="388299"/>
            <a:ext cx="7719175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국민연금의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기능과 역할 재검토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및 개혁</a:t>
            </a:r>
            <a:endParaRPr lang="en-US" sz="2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688" y="958304"/>
            <a:ext cx="87491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□ 당초 시행 배경 및 여건 변화</a:t>
            </a:r>
            <a:endParaRPr lang="en-US" altLang="ko-KR" sz="1600" b="1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노후생활대비 수단의 가장 기본적이고 중추적 역할로 「국민연금제도」 시행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단순히 「재정건전성」이라는 근시안적 시각으로 접근    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IMF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 경제 </a:t>
            </a:r>
            <a:r>
              <a:rPr lang="ko-KR" altLang="en-US" sz="1600" b="1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위기시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재정자금보다 연금기금을 방만하게 투입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만성적자 구조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정부차원의 복지체계 강화와 신규 노후생활대비 제도 지속 제기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250000"/>
              </a:lnSpc>
            </a:pP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□ 역할 재검토 및 개혁 추진 방안 강구</a:t>
            </a:r>
            <a:endParaRPr lang="en-US" altLang="ko-KR" sz="1600" b="1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국민입장에서 다양한 노후대비 방안 중 「기본적 수단」되도록 국민연금의 경쟁력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차별화 추진</a:t>
            </a: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고령사회를 넘어 「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초고령사회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」에 대비한 설계와 재원운용방안 강구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공무원연금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군인연금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사학연금 등과 연계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수요자 중심으로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통합적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실질적 연금확충</a:t>
            </a: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(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단순 비교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연계 부적절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6195639" y="197052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50"/>
          <p:cNvGrpSpPr/>
          <p:nvPr/>
        </p:nvGrpSpPr>
        <p:grpSpPr>
          <a:xfrm>
            <a:off x="-1122" y="-81403"/>
            <a:ext cx="1113136" cy="1236229"/>
            <a:chOff x="-9097" y="-96310"/>
            <a:chExt cx="974935" cy="1025474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886281">
              <a:off x="58852" y="187690"/>
              <a:ext cx="770174" cy="20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9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9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-8274" y="724510"/>
            <a:ext cx="252257" cy="12087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70" y="172954"/>
            <a:ext cx="428492" cy="2092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5198334"/>
            <a:ext cx="3817290" cy="16653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69" y="5007660"/>
            <a:ext cx="4032448" cy="18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1925" y="476672"/>
            <a:ext cx="7719175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『2060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국민연금 고갈 등 국민 불안</a:t>
            </a:r>
            <a:r>
              <a:rPr lang="en-US" altLang="ko-KR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』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해소 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[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정책백서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]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51" y="1228620"/>
            <a:ext cx="8470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국민연금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 난제 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저부담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-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고급여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」구조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고령화에 따른「후세대의 부담 증가」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적립기금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2043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최대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2,561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원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2044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수지적자 발생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2060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년「고갈」전망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연금수급자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‘00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61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8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천명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,‘13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311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천명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복지혜택 급증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21.2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배 증가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국민연금 불신이유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기금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고갈 우려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70.4%)·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잦은 제도변경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(24.2%)·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강제가입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(19.6%)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順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2699792" y="140114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6300192" y="177281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868144" y="213300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2483768" y="24928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50"/>
          <p:cNvGrpSpPr/>
          <p:nvPr/>
        </p:nvGrpSpPr>
        <p:grpSpPr>
          <a:xfrm>
            <a:off x="-1122" y="-81403"/>
            <a:ext cx="1113136" cy="1236229"/>
            <a:chOff x="-9097" y="-96310"/>
            <a:chExt cx="974935" cy="1025474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886281">
              <a:off x="58852" y="187690"/>
              <a:ext cx="770174" cy="20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9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9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-8274" y="724510"/>
            <a:ext cx="252257" cy="12087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95771280" descr="EMB00003ed837a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71" y="3284984"/>
            <a:ext cx="5456238" cy="26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45171" y="3008958"/>
            <a:ext cx="2204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 </a:t>
            </a:r>
            <a:r>
              <a:rPr lang="ko-KR" altLang="en-US" sz="1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1200" dirty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차 국민연금 </a:t>
            </a:r>
            <a:r>
              <a:rPr lang="ko-KR" altLang="en-US" sz="1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재정계산 </a:t>
            </a:r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12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9356" y="6162005"/>
            <a:ext cx="816526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「문제없다」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는 일방설득 보다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현재의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「불신」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해소와 미래 대책 제시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412340" y="627146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Group 105"/>
          <p:cNvGrpSpPr/>
          <p:nvPr/>
        </p:nvGrpSpPr>
        <p:grpSpPr>
          <a:xfrm>
            <a:off x="6527354" y="4386247"/>
            <a:ext cx="2170679" cy="1209126"/>
            <a:chOff x="5102938" y="1782752"/>
            <a:chExt cx="1421176" cy="791633"/>
          </a:xfrm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5411197" y="1812180"/>
              <a:ext cx="155818" cy="137969"/>
            </a:xfrm>
            <a:custGeom>
              <a:avLst/>
              <a:gdLst>
                <a:gd name="T0" fmla="*/ 2 w 323"/>
                <a:gd name="T1" fmla="*/ 286 h 286"/>
                <a:gd name="T2" fmla="*/ 2 w 323"/>
                <a:gd name="T3" fmla="*/ 286 h 286"/>
                <a:gd name="T4" fmla="*/ 0 w 323"/>
                <a:gd name="T5" fmla="*/ 264 h 286"/>
                <a:gd name="T6" fmla="*/ 0 w 323"/>
                <a:gd name="T7" fmla="*/ 241 h 286"/>
                <a:gd name="T8" fmla="*/ 2 w 323"/>
                <a:gd name="T9" fmla="*/ 212 h 286"/>
                <a:gd name="T10" fmla="*/ 7 w 323"/>
                <a:gd name="T11" fmla="*/ 179 h 286"/>
                <a:gd name="T12" fmla="*/ 11 w 323"/>
                <a:gd name="T13" fmla="*/ 161 h 286"/>
                <a:gd name="T14" fmla="*/ 16 w 323"/>
                <a:gd name="T15" fmla="*/ 146 h 286"/>
                <a:gd name="T16" fmla="*/ 21 w 323"/>
                <a:gd name="T17" fmla="*/ 128 h 286"/>
                <a:gd name="T18" fmla="*/ 30 w 323"/>
                <a:gd name="T19" fmla="*/ 113 h 286"/>
                <a:gd name="T20" fmla="*/ 38 w 323"/>
                <a:gd name="T21" fmla="*/ 97 h 286"/>
                <a:gd name="T22" fmla="*/ 51 w 323"/>
                <a:gd name="T23" fmla="*/ 85 h 286"/>
                <a:gd name="T24" fmla="*/ 51 w 323"/>
                <a:gd name="T25" fmla="*/ 85 h 286"/>
                <a:gd name="T26" fmla="*/ 75 w 323"/>
                <a:gd name="T27" fmla="*/ 61 h 286"/>
                <a:gd name="T28" fmla="*/ 98 w 323"/>
                <a:gd name="T29" fmla="*/ 41 h 286"/>
                <a:gd name="T30" fmla="*/ 117 w 323"/>
                <a:gd name="T31" fmla="*/ 28 h 286"/>
                <a:gd name="T32" fmla="*/ 136 w 323"/>
                <a:gd name="T33" fmla="*/ 15 h 286"/>
                <a:gd name="T34" fmla="*/ 150 w 323"/>
                <a:gd name="T35" fmla="*/ 8 h 286"/>
                <a:gd name="T36" fmla="*/ 160 w 323"/>
                <a:gd name="T37" fmla="*/ 3 h 286"/>
                <a:gd name="T38" fmla="*/ 170 w 323"/>
                <a:gd name="T39" fmla="*/ 0 h 286"/>
                <a:gd name="T40" fmla="*/ 170 w 323"/>
                <a:gd name="T41" fmla="*/ 0 h 286"/>
                <a:gd name="T42" fmla="*/ 183 w 323"/>
                <a:gd name="T43" fmla="*/ 12 h 286"/>
                <a:gd name="T44" fmla="*/ 197 w 323"/>
                <a:gd name="T45" fmla="*/ 28 h 286"/>
                <a:gd name="T46" fmla="*/ 212 w 323"/>
                <a:gd name="T47" fmla="*/ 45 h 286"/>
                <a:gd name="T48" fmla="*/ 228 w 323"/>
                <a:gd name="T49" fmla="*/ 68 h 286"/>
                <a:gd name="T50" fmla="*/ 243 w 323"/>
                <a:gd name="T51" fmla="*/ 92 h 286"/>
                <a:gd name="T52" fmla="*/ 256 w 323"/>
                <a:gd name="T53" fmla="*/ 118 h 286"/>
                <a:gd name="T54" fmla="*/ 261 w 323"/>
                <a:gd name="T55" fmla="*/ 130 h 286"/>
                <a:gd name="T56" fmla="*/ 264 w 323"/>
                <a:gd name="T57" fmla="*/ 144 h 286"/>
                <a:gd name="T58" fmla="*/ 264 w 323"/>
                <a:gd name="T59" fmla="*/ 144 h 286"/>
                <a:gd name="T60" fmla="*/ 269 w 323"/>
                <a:gd name="T61" fmla="*/ 168 h 286"/>
                <a:gd name="T62" fmla="*/ 278 w 323"/>
                <a:gd name="T63" fmla="*/ 194 h 286"/>
                <a:gd name="T64" fmla="*/ 289 w 323"/>
                <a:gd name="T65" fmla="*/ 219 h 286"/>
                <a:gd name="T66" fmla="*/ 299 w 323"/>
                <a:gd name="T67" fmla="*/ 241 h 286"/>
                <a:gd name="T68" fmla="*/ 315 w 323"/>
                <a:gd name="T69" fmla="*/ 274 h 286"/>
                <a:gd name="T70" fmla="*/ 323 w 323"/>
                <a:gd name="T71" fmla="*/ 286 h 286"/>
                <a:gd name="T72" fmla="*/ 2 w 323"/>
                <a:gd name="T73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286">
                  <a:moveTo>
                    <a:pt x="2" y="286"/>
                  </a:moveTo>
                  <a:lnTo>
                    <a:pt x="2" y="286"/>
                  </a:lnTo>
                  <a:lnTo>
                    <a:pt x="0" y="264"/>
                  </a:lnTo>
                  <a:lnTo>
                    <a:pt x="0" y="241"/>
                  </a:lnTo>
                  <a:lnTo>
                    <a:pt x="2" y="212"/>
                  </a:lnTo>
                  <a:lnTo>
                    <a:pt x="7" y="179"/>
                  </a:lnTo>
                  <a:lnTo>
                    <a:pt x="11" y="161"/>
                  </a:lnTo>
                  <a:lnTo>
                    <a:pt x="16" y="146"/>
                  </a:lnTo>
                  <a:lnTo>
                    <a:pt x="21" y="128"/>
                  </a:lnTo>
                  <a:lnTo>
                    <a:pt x="30" y="113"/>
                  </a:lnTo>
                  <a:lnTo>
                    <a:pt x="38" y="97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75" y="61"/>
                  </a:lnTo>
                  <a:lnTo>
                    <a:pt x="98" y="41"/>
                  </a:lnTo>
                  <a:lnTo>
                    <a:pt x="117" y="28"/>
                  </a:lnTo>
                  <a:lnTo>
                    <a:pt x="136" y="15"/>
                  </a:lnTo>
                  <a:lnTo>
                    <a:pt x="150" y="8"/>
                  </a:lnTo>
                  <a:lnTo>
                    <a:pt x="160" y="3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83" y="12"/>
                  </a:lnTo>
                  <a:lnTo>
                    <a:pt x="197" y="28"/>
                  </a:lnTo>
                  <a:lnTo>
                    <a:pt x="212" y="45"/>
                  </a:lnTo>
                  <a:lnTo>
                    <a:pt x="228" y="68"/>
                  </a:lnTo>
                  <a:lnTo>
                    <a:pt x="243" y="92"/>
                  </a:lnTo>
                  <a:lnTo>
                    <a:pt x="256" y="118"/>
                  </a:lnTo>
                  <a:lnTo>
                    <a:pt x="261" y="130"/>
                  </a:lnTo>
                  <a:lnTo>
                    <a:pt x="264" y="144"/>
                  </a:lnTo>
                  <a:lnTo>
                    <a:pt x="264" y="144"/>
                  </a:lnTo>
                  <a:lnTo>
                    <a:pt x="269" y="168"/>
                  </a:lnTo>
                  <a:lnTo>
                    <a:pt x="278" y="194"/>
                  </a:lnTo>
                  <a:lnTo>
                    <a:pt x="289" y="219"/>
                  </a:lnTo>
                  <a:lnTo>
                    <a:pt x="299" y="241"/>
                  </a:lnTo>
                  <a:lnTo>
                    <a:pt x="315" y="274"/>
                  </a:lnTo>
                  <a:lnTo>
                    <a:pt x="323" y="286"/>
                  </a:lnTo>
                  <a:lnTo>
                    <a:pt x="2" y="286"/>
                  </a:lnTo>
                  <a:close/>
                </a:path>
              </a:pathLst>
            </a:custGeom>
            <a:solidFill>
              <a:srgbClr val="EA6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5110657" y="1782752"/>
              <a:ext cx="1298644" cy="791632"/>
            </a:xfrm>
            <a:custGeom>
              <a:avLst/>
              <a:gdLst/>
              <a:ahLst/>
              <a:cxnLst/>
              <a:rect l="l" t="t" r="r" b="b"/>
              <a:pathLst>
                <a:path w="1298644" h="791632">
                  <a:moveTo>
                    <a:pt x="793562" y="0"/>
                  </a:moveTo>
                  <a:lnTo>
                    <a:pt x="823472" y="0"/>
                  </a:lnTo>
                  <a:lnTo>
                    <a:pt x="848075" y="0"/>
                  </a:lnTo>
                  <a:lnTo>
                    <a:pt x="872195" y="1447"/>
                  </a:lnTo>
                  <a:lnTo>
                    <a:pt x="895833" y="3377"/>
                  </a:lnTo>
                  <a:lnTo>
                    <a:pt x="918989" y="6754"/>
                  </a:lnTo>
                  <a:lnTo>
                    <a:pt x="942627" y="11095"/>
                  </a:lnTo>
                  <a:lnTo>
                    <a:pt x="965300" y="15920"/>
                  </a:lnTo>
                  <a:lnTo>
                    <a:pt x="987008" y="20744"/>
                  </a:lnTo>
                  <a:lnTo>
                    <a:pt x="1008717" y="27497"/>
                  </a:lnTo>
                  <a:lnTo>
                    <a:pt x="1029460" y="35216"/>
                  </a:lnTo>
                  <a:lnTo>
                    <a:pt x="1049721" y="42934"/>
                  </a:lnTo>
                  <a:lnTo>
                    <a:pt x="1069983" y="51135"/>
                  </a:lnTo>
                  <a:lnTo>
                    <a:pt x="1089279" y="60301"/>
                  </a:lnTo>
                  <a:lnTo>
                    <a:pt x="1107610" y="70432"/>
                  </a:lnTo>
                  <a:lnTo>
                    <a:pt x="1125942" y="81045"/>
                  </a:lnTo>
                  <a:lnTo>
                    <a:pt x="1142826" y="92140"/>
                  </a:lnTo>
                  <a:lnTo>
                    <a:pt x="1159711" y="103718"/>
                  </a:lnTo>
                  <a:lnTo>
                    <a:pt x="1175630" y="116260"/>
                  </a:lnTo>
                  <a:lnTo>
                    <a:pt x="1189620" y="128803"/>
                  </a:lnTo>
                  <a:lnTo>
                    <a:pt x="1204092" y="143275"/>
                  </a:lnTo>
                  <a:lnTo>
                    <a:pt x="1217600" y="156783"/>
                  </a:lnTo>
                  <a:lnTo>
                    <a:pt x="1230142" y="171737"/>
                  </a:lnTo>
                  <a:lnTo>
                    <a:pt x="1240755" y="186210"/>
                  </a:lnTo>
                  <a:lnTo>
                    <a:pt x="1251851" y="201647"/>
                  </a:lnTo>
                  <a:lnTo>
                    <a:pt x="1261016" y="217566"/>
                  </a:lnTo>
                  <a:lnTo>
                    <a:pt x="1269217" y="233486"/>
                  </a:lnTo>
                  <a:lnTo>
                    <a:pt x="1276936" y="250370"/>
                  </a:lnTo>
                  <a:lnTo>
                    <a:pt x="1283690" y="267254"/>
                  </a:lnTo>
                  <a:lnTo>
                    <a:pt x="1288514" y="284621"/>
                  </a:lnTo>
                  <a:lnTo>
                    <a:pt x="1292855" y="302470"/>
                  </a:lnTo>
                  <a:lnTo>
                    <a:pt x="1296232" y="319837"/>
                  </a:lnTo>
                  <a:lnTo>
                    <a:pt x="1297679" y="337686"/>
                  </a:lnTo>
                  <a:lnTo>
                    <a:pt x="1298644" y="356018"/>
                  </a:lnTo>
                  <a:lnTo>
                    <a:pt x="1297679" y="370490"/>
                  </a:lnTo>
                  <a:lnTo>
                    <a:pt x="1297197" y="383515"/>
                  </a:lnTo>
                  <a:lnTo>
                    <a:pt x="1295267" y="397022"/>
                  </a:lnTo>
                  <a:lnTo>
                    <a:pt x="1292855" y="410530"/>
                  </a:lnTo>
                  <a:lnTo>
                    <a:pt x="1290443" y="424037"/>
                  </a:lnTo>
                  <a:lnTo>
                    <a:pt x="1286102" y="436580"/>
                  </a:lnTo>
                  <a:lnTo>
                    <a:pt x="1281760" y="450087"/>
                  </a:lnTo>
                  <a:lnTo>
                    <a:pt x="1277901" y="462630"/>
                  </a:lnTo>
                  <a:lnTo>
                    <a:pt x="1271629" y="475172"/>
                  </a:lnTo>
                  <a:lnTo>
                    <a:pt x="1265840" y="486750"/>
                  </a:lnTo>
                  <a:lnTo>
                    <a:pt x="1259087" y="498328"/>
                  </a:lnTo>
                  <a:lnTo>
                    <a:pt x="1251851" y="510871"/>
                  </a:lnTo>
                  <a:lnTo>
                    <a:pt x="1244132" y="521966"/>
                  </a:lnTo>
                  <a:lnTo>
                    <a:pt x="1235931" y="533544"/>
                  </a:lnTo>
                  <a:lnTo>
                    <a:pt x="1227248" y="544639"/>
                  </a:lnTo>
                  <a:lnTo>
                    <a:pt x="1218082" y="555252"/>
                  </a:lnTo>
                  <a:lnTo>
                    <a:pt x="1208916" y="571172"/>
                  </a:lnTo>
                  <a:lnTo>
                    <a:pt x="1198786" y="586609"/>
                  </a:lnTo>
                  <a:lnTo>
                    <a:pt x="1188655" y="601563"/>
                  </a:lnTo>
                  <a:lnTo>
                    <a:pt x="1178042" y="615071"/>
                  </a:lnTo>
                  <a:lnTo>
                    <a:pt x="1163087" y="634850"/>
                  </a:lnTo>
                  <a:lnTo>
                    <a:pt x="1148615" y="652699"/>
                  </a:lnTo>
                  <a:lnTo>
                    <a:pt x="1124977" y="684538"/>
                  </a:lnTo>
                  <a:lnTo>
                    <a:pt x="1106646" y="711070"/>
                  </a:lnTo>
                  <a:lnTo>
                    <a:pt x="1090726" y="732296"/>
                  </a:lnTo>
                  <a:lnTo>
                    <a:pt x="1083972" y="740497"/>
                  </a:lnTo>
                  <a:lnTo>
                    <a:pt x="1076736" y="748216"/>
                  </a:lnTo>
                  <a:lnTo>
                    <a:pt x="1069983" y="754005"/>
                  </a:lnTo>
                  <a:lnTo>
                    <a:pt x="1062264" y="758829"/>
                  </a:lnTo>
                  <a:lnTo>
                    <a:pt x="1055028" y="763170"/>
                  </a:lnTo>
                  <a:lnTo>
                    <a:pt x="1046345" y="765582"/>
                  </a:lnTo>
                  <a:lnTo>
                    <a:pt x="1037179" y="767512"/>
                  </a:lnTo>
                  <a:lnTo>
                    <a:pt x="1026083" y="767512"/>
                  </a:lnTo>
                  <a:lnTo>
                    <a:pt x="1005340" y="767994"/>
                  </a:lnTo>
                  <a:lnTo>
                    <a:pt x="986043" y="768959"/>
                  </a:lnTo>
                  <a:lnTo>
                    <a:pt x="970124" y="768959"/>
                  </a:lnTo>
                  <a:lnTo>
                    <a:pt x="956617" y="768959"/>
                  </a:lnTo>
                  <a:lnTo>
                    <a:pt x="950828" y="767994"/>
                  </a:lnTo>
                  <a:lnTo>
                    <a:pt x="946486" y="767512"/>
                  </a:lnTo>
                  <a:lnTo>
                    <a:pt x="942627" y="766547"/>
                  </a:lnTo>
                  <a:lnTo>
                    <a:pt x="939250" y="764135"/>
                  </a:lnTo>
                  <a:lnTo>
                    <a:pt x="937320" y="761241"/>
                  </a:lnTo>
                  <a:lnTo>
                    <a:pt x="936838" y="758829"/>
                  </a:lnTo>
                  <a:lnTo>
                    <a:pt x="936838" y="754969"/>
                  </a:lnTo>
                  <a:lnTo>
                    <a:pt x="937320" y="750628"/>
                  </a:lnTo>
                  <a:lnTo>
                    <a:pt x="954204" y="699492"/>
                  </a:lnTo>
                  <a:lnTo>
                    <a:pt x="923330" y="705281"/>
                  </a:lnTo>
                  <a:lnTo>
                    <a:pt x="890527" y="709623"/>
                  </a:lnTo>
                  <a:lnTo>
                    <a:pt x="857240" y="712035"/>
                  </a:lnTo>
                  <a:lnTo>
                    <a:pt x="823472" y="713000"/>
                  </a:lnTo>
                  <a:lnTo>
                    <a:pt x="795974" y="712035"/>
                  </a:lnTo>
                  <a:lnTo>
                    <a:pt x="768960" y="710588"/>
                  </a:lnTo>
                  <a:lnTo>
                    <a:pt x="742427" y="707693"/>
                  </a:lnTo>
                  <a:lnTo>
                    <a:pt x="716377" y="703834"/>
                  </a:lnTo>
                  <a:lnTo>
                    <a:pt x="690327" y="698528"/>
                  </a:lnTo>
                  <a:lnTo>
                    <a:pt x="665242" y="692739"/>
                  </a:lnTo>
                  <a:lnTo>
                    <a:pt x="640639" y="685985"/>
                  </a:lnTo>
                  <a:lnTo>
                    <a:pt x="620439" y="678831"/>
                  </a:lnTo>
                  <a:lnTo>
                    <a:pt x="618447" y="682608"/>
                  </a:lnTo>
                  <a:lnTo>
                    <a:pt x="602528" y="713000"/>
                  </a:lnTo>
                  <a:lnTo>
                    <a:pt x="591432" y="732778"/>
                  </a:lnTo>
                  <a:lnTo>
                    <a:pt x="582267" y="750627"/>
                  </a:lnTo>
                  <a:lnTo>
                    <a:pt x="576960" y="757381"/>
                  </a:lnTo>
                  <a:lnTo>
                    <a:pt x="573101" y="764135"/>
                  </a:lnTo>
                  <a:lnTo>
                    <a:pt x="567795" y="769924"/>
                  </a:lnTo>
                  <a:lnTo>
                    <a:pt x="562006" y="774748"/>
                  </a:lnTo>
                  <a:lnTo>
                    <a:pt x="556217" y="779090"/>
                  </a:lnTo>
                  <a:lnTo>
                    <a:pt x="548498" y="782466"/>
                  </a:lnTo>
                  <a:lnTo>
                    <a:pt x="541262" y="784878"/>
                  </a:lnTo>
                  <a:lnTo>
                    <a:pt x="532096" y="787290"/>
                  </a:lnTo>
                  <a:lnTo>
                    <a:pt x="521001" y="789220"/>
                  </a:lnTo>
                  <a:lnTo>
                    <a:pt x="508458" y="790667"/>
                  </a:lnTo>
                  <a:lnTo>
                    <a:pt x="494951" y="791632"/>
                  </a:lnTo>
                  <a:lnTo>
                    <a:pt x="479031" y="791632"/>
                  </a:lnTo>
                  <a:lnTo>
                    <a:pt x="468901" y="790667"/>
                  </a:lnTo>
                  <a:lnTo>
                    <a:pt x="460700" y="790185"/>
                  </a:lnTo>
                  <a:lnTo>
                    <a:pt x="454911" y="787290"/>
                  </a:lnTo>
                  <a:lnTo>
                    <a:pt x="450569" y="784878"/>
                  </a:lnTo>
                  <a:lnTo>
                    <a:pt x="447193" y="781502"/>
                  </a:lnTo>
                  <a:lnTo>
                    <a:pt x="446228" y="777160"/>
                  </a:lnTo>
                  <a:lnTo>
                    <a:pt x="445745" y="772336"/>
                  </a:lnTo>
                  <a:lnTo>
                    <a:pt x="446228" y="766547"/>
                  </a:lnTo>
                  <a:lnTo>
                    <a:pt x="449122" y="752075"/>
                  </a:lnTo>
                  <a:lnTo>
                    <a:pt x="452499" y="735673"/>
                  </a:lnTo>
                  <a:lnTo>
                    <a:pt x="453946" y="726507"/>
                  </a:lnTo>
                  <a:lnTo>
                    <a:pt x="454911" y="716376"/>
                  </a:lnTo>
                  <a:lnTo>
                    <a:pt x="454911" y="706246"/>
                  </a:lnTo>
                  <a:lnTo>
                    <a:pt x="452981" y="695150"/>
                  </a:lnTo>
                  <a:lnTo>
                    <a:pt x="452499" y="688397"/>
                  </a:lnTo>
                  <a:lnTo>
                    <a:pt x="450569" y="681161"/>
                  </a:lnTo>
                  <a:lnTo>
                    <a:pt x="444780" y="665241"/>
                  </a:lnTo>
                  <a:lnTo>
                    <a:pt x="436580" y="647392"/>
                  </a:lnTo>
                  <a:lnTo>
                    <a:pt x="427414" y="629060"/>
                  </a:lnTo>
                  <a:lnTo>
                    <a:pt x="423135" y="621620"/>
                  </a:lnTo>
                  <a:lnTo>
                    <a:pt x="419695" y="624719"/>
                  </a:lnTo>
                  <a:lnTo>
                    <a:pt x="378690" y="660900"/>
                  </a:lnTo>
                  <a:lnTo>
                    <a:pt x="362771" y="675372"/>
                  </a:lnTo>
                  <a:lnTo>
                    <a:pt x="351675" y="683573"/>
                  </a:lnTo>
                  <a:lnTo>
                    <a:pt x="344922" y="688397"/>
                  </a:lnTo>
                  <a:lnTo>
                    <a:pt x="336721" y="694668"/>
                  </a:lnTo>
                  <a:lnTo>
                    <a:pt x="327555" y="698528"/>
                  </a:lnTo>
                  <a:lnTo>
                    <a:pt x="317425" y="702869"/>
                  </a:lnTo>
                  <a:lnTo>
                    <a:pt x="306329" y="705281"/>
                  </a:lnTo>
                  <a:lnTo>
                    <a:pt x="293304" y="706246"/>
                  </a:lnTo>
                  <a:lnTo>
                    <a:pt x="286550" y="706246"/>
                  </a:lnTo>
                  <a:lnTo>
                    <a:pt x="277867" y="706246"/>
                  </a:lnTo>
                  <a:lnTo>
                    <a:pt x="270631" y="704317"/>
                  </a:lnTo>
                  <a:lnTo>
                    <a:pt x="261465" y="702869"/>
                  </a:lnTo>
                  <a:lnTo>
                    <a:pt x="253747" y="700457"/>
                  </a:lnTo>
                  <a:lnTo>
                    <a:pt x="247958" y="697080"/>
                  </a:lnTo>
                  <a:lnTo>
                    <a:pt x="243616" y="693704"/>
                  </a:lnTo>
                  <a:lnTo>
                    <a:pt x="241204" y="689362"/>
                  </a:lnTo>
                  <a:lnTo>
                    <a:pt x="240239" y="685020"/>
                  </a:lnTo>
                  <a:lnTo>
                    <a:pt x="241204" y="680196"/>
                  </a:lnTo>
                  <a:lnTo>
                    <a:pt x="242651" y="674407"/>
                  </a:lnTo>
                  <a:lnTo>
                    <a:pt x="246028" y="668618"/>
                  </a:lnTo>
                  <a:lnTo>
                    <a:pt x="254711" y="656076"/>
                  </a:lnTo>
                  <a:lnTo>
                    <a:pt x="264842" y="640639"/>
                  </a:lnTo>
                  <a:lnTo>
                    <a:pt x="274490" y="624237"/>
                  </a:lnTo>
                  <a:lnTo>
                    <a:pt x="280762" y="615071"/>
                  </a:lnTo>
                  <a:lnTo>
                    <a:pt x="284621" y="605423"/>
                  </a:lnTo>
                  <a:lnTo>
                    <a:pt x="288962" y="595775"/>
                  </a:lnTo>
                  <a:lnTo>
                    <a:pt x="291374" y="584679"/>
                  </a:lnTo>
                  <a:lnTo>
                    <a:pt x="293787" y="573101"/>
                  </a:lnTo>
                  <a:lnTo>
                    <a:pt x="294751" y="560559"/>
                  </a:lnTo>
                  <a:lnTo>
                    <a:pt x="295553" y="550534"/>
                  </a:lnTo>
                  <a:lnTo>
                    <a:pt x="281244" y="551875"/>
                  </a:lnTo>
                  <a:lnTo>
                    <a:pt x="263878" y="553805"/>
                  </a:lnTo>
                  <a:lnTo>
                    <a:pt x="245546" y="553805"/>
                  </a:lnTo>
                  <a:lnTo>
                    <a:pt x="226250" y="552840"/>
                  </a:lnTo>
                  <a:lnTo>
                    <a:pt x="205024" y="550428"/>
                  </a:lnTo>
                  <a:lnTo>
                    <a:pt x="184280" y="546086"/>
                  </a:lnTo>
                  <a:lnTo>
                    <a:pt x="161607" y="540298"/>
                  </a:lnTo>
                  <a:lnTo>
                    <a:pt x="150512" y="535956"/>
                  </a:lnTo>
                  <a:lnTo>
                    <a:pt x="139899" y="532097"/>
                  </a:lnTo>
                  <a:lnTo>
                    <a:pt x="127839" y="526790"/>
                  </a:lnTo>
                  <a:lnTo>
                    <a:pt x="117226" y="521966"/>
                  </a:lnTo>
                  <a:lnTo>
                    <a:pt x="105165" y="515212"/>
                  </a:lnTo>
                  <a:lnTo>
                    <a:pt x="94552" y="508459"/>
                  </a:lnTo>
                  <a:lnTo>
                    <a:pt x="76221" y="495916"/>
                  </a:lnTo>
                  <a:lnTo>
                    <a:pt x="60784" y="483373"/>
                  </a:lnTo>
                  <a:lnTo>
                    <a:pt x="47759" y="470831"/>
                  </a:lnTo>
                  <a:lnTo>
                    <a:pt x="36663" y="458288"/>
                  </a:lnTo>
                  <a:lnTo>
                    <a:pt x="27498" y="446710"/>
                  </a:lnTo>
                  <a:lnTo>
                    <a:pt x="19779" y="434650"/>
                  </a:lnTo>
                  <a:lnTo>
                    <a:pt x="13990" y="423072"/>
                  </a:lnTo>
                  <a:lnTo>
                    <a:pt x="9166" y="411977"/>
                  </a:lnTo>
                  <a:lnTo>
                    <a:pt x="5789" y="402329"/>
                  </a:lnTo>
                  <a:lnTo>
                    <a:pt x="3377" y="393645"/>
                  </a:lnTo>
                  <a:lnTo>
                    <a:pt x="1447" y="385444"/>
                  </a:lnTo>
                  <a:lnTo>
                    <a:pt x="483" y="378691"/>
                  </a:lnTo>
                  <a:lnTo>
                    <a:pt x="0" y="368560"/>
                  </a:lnTo>
                  <a:lnTo>
                    <a:pt x="0" y="365183"/>
                  </a:lnTo>
                  <a:lnTo>
                    <a:pt x="17367" y="289928"/>
                  </a:lnTo>
                  <a:lnTo>
                    <a:pt x="35216" y="287998"/>
                  </a:lnTo>
                  <a:lnTo>
                    <a:pt x="51136" y="285586"/>
                  </a:lnTo>
                  <a:lnTo>
                    <a:pt x="66090" y="283174"/>
                  </a:lnTo>
                  <a:lnTo>
                    <a:pt x="80080" y="278832"/>
                  </a:lnTo>
                  <a:lnTo>
                    <a:pt x="93588" y="274008"/>
                  </a:lnTo>
                  <a:lnTo>
                    <a:pt x="107095" y="268219"/>
                  </a:lnTo>
                  <a:lnTo>
                    <a:pt x="119638" y="259536"/>
                  </a:lnTo>
                  <a:lnTo>
                    <a:pt x="132180" y="250370"/>
                  </a:lnTo>
                  <a:lnTo>
                    <a:pt x="137969" y="244581"/>
                  </a:lnTo>
                  <a:lnTo>
                    <a:pt x="144723" y="236863"/>
                  </a:lnTo>
                  <a:lnTo>
                    <a:pt x="156301" y="220943"/>
                  </a:lnTo>
                  <a:lnTo>
                    <a:pt x="169808" y="202612"/>
                  </a:lnTo>
                  <a:lnTo>
                    <a:pt x="177527" y="193446"/>
                  </a:lnTo>
                  <a:lnTo>
                    <a:pt x="185728" y="184280"/>
                  </a:lnTo>
                  <a:lnTo>
                    <a:pt x="194893" y="174150"/>
                  </a:lnTo>
                  <a:lnTo>
                    <a:pt x="205024" y="165949"/>
                  </a:lnTo>
                  <a:lnTo>
                    <a:pt x="217084" y="157265"/>
                  </a:lnTo>
                  <a:lnTo>
                    <a:pt x="230109" y="149064"/>
                  </a:lnTo>
                  <a:lnTo>
                    <a:pt x="244581" y="142311"/>
                  </a:lnTo>
                  <a:lnTo>
                    <a:pt x="261466" y="135557"/>
                  </a:lnTo>
                  <a:lnTo>
                    <a:pt x="279797" y="130733"/>
                  </a:lnTo>
                  <a:lnTo>
                    <a:pt x="300541" y="127356"/>
                  </a:lnTo>
                  <a:lnTo>
                    <a:pt x="318390" y="124944"/>
                  </a:lnTo>
                  <a:lnTo>
                    <a:pt x="334792" y="123979"/>
                  </a:lnTo>
                  <a:lnTo>
                    <a:pt x="349264" y="123014"/>
                  </a:lnTo>
                  <a:lnTo>
                    <a:pt x="361807" y="123979"/>
                  </a:lnTo>
                  <a:lnTo>
                    <a:pt x="373385" y="125426"/>
                  </a:lnTo>
                  <a:lnTo>
                    <a:pt x="384480" y="127356"/>
                  </a:lnTo>
                  <a:lnTo>
                    <a:pt x="392681" y="129768"/>
                  </a:lnTo>
                  <a:lnTo>
                    <a:pt x="401364" y="132180"/>
                  </a:lnTo>
                  <a:lnTo>
                    <a:pt x="408118" y="135557"/>
                  </a:lnTo>
                  <a:lnTo>
                    <a:pt x="413907" y="138451"/>
                  </a:lnTo>
                  <a:lnTo>
                    <a:pt x="417766" y="141346"/>
                  </a:lnTo>
                  <a:lnTo>
                    <a:pt x="422108" y="144723"/>
                  </a:lnTo>
                  <a:lnTo>
                    <a:pt x="427897" y="150994"/>
                  </a:lnTo>
                  <a:lnTo>
                    <a:pt x="430309" y="155818"/>
                  </a:lnTo>
                  <a:lnTo>
                    <a:pt x="447193" y="138451"/>
                  </a:lnTo>
                  <a:lnTo>
                    <a:pt x="465525" y="121567"/>
                  </a:lnTo>
                  <a:lnTo>
                    <a:pt x="484821" y="106612"/>
                  </a:lnTo>
                  <a:lnTo>
                    <a:pt x="505082" y="91175"/>
                  </a:lnTo>
                  <a:lnTo>
                    <a:pt x="526790" y="77668"/>
                  </a:lnTo>
                  <a:lnTo>
                    <a:pt x="549464" y="64643"/>
                  </a:lnTo>
                  <a:lnTo>
                    <a:pt x="573102" y="52583"/>
                  </a:lnTo>
                  <a:lnTo>
                    <a:pt x="598187" y="41970"/>
                  </a:lnTo>
                  <a:lnTo>
                    <a:pt x="623272" y="32804"/>
                  </a:lnTo>
                  <a:lnTo>
                    <a:pt x="650287" y="24120"/>
                  </a:lnTo>
                  <a:lnTo>
                    <a:pt x="677784" y="16884"/>
                  </a:lnTo>
                  <a:lnTo>
                    <a:pt x="705282" y="11095"/>
                  </a:lnTo>
                  <a:lnTo>
                    <a:pt x="733744" y="5789"/>
                  </a:lnTo>
                  <a:lnTo>
                    <a:pt x="763171" y="2412"/>
                  </a:lnTo>
                  <a:close/>
                </a:path>
              </a:pathLst>
            </a:custGeom>
            <a:solidFill>
              <a:srgbClr val="FB7F7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5420363" y="2242488"/>
              <a:ext cx="351193" cy="331897"/>
            </a:xfrm>
            <a:custGeom>
              <a:avLst/>
              <a:gdLst>
                <a:gd name="T0" fmla="*/ 0 w 728"/>
                <a:gd name="T1" fmla="*/ 0 h 688"/>
                <a:gd name="T2" fmla="*/ 0 w 728"/>
                <a:gd name="T3" fmla="*/ 0 h 688"/>
                <a:gd name="T4" fmla="*/ 44 w 728"/>
                <a:gd name="T5" fmla="*/ 56 h 688"/>
                <a:gd name="T6" fmla="*/ 89 w 728"/>
                <a:gd name="T7" fmla="*/ 117 h 688"/>
                <a:gd name="T8" fmla="*/ 143 w 728"/>
                <a:gd name="T9" fmla="*/ 190 h 688"/>
                <a:gd name="T10" fmla="*/ 195 w 728"/>
                <a:gd name="T11" fmla="*/ 271 h 688"/>
                <a:gd name="T12" fmla="*/ 221 w 728"/>
                <a:gd name="T13" fmla="*/ 311 h 688"/>
                <a:gd name="T14" fmla="*/ 244 w 728"/>
                <a:gd name="T15" fmla="*/ 351 h 688"/>
                <a:gd name="T16" fmla="*/ 263 w 728"/>
                <a:gd name="T17" fmla="*/ 389 h 688"/>
                <a:gd name="T18" fmla="*/ 280 w 728"/>
                <a:gd name="T19" fmla="*/ 426 h 688"/>
                <a:gd name="T20" fmla="*/ 292 w 728"/>
                <a:gd name="T21" fmla="*/ 459 h 688"/>
                <a:gd name="T22" fmla="*/ 296 w 728"/>
                <a:gd name="T23" fmla="*/ 474 h 688"/>
                <a:gd name="T24" fmla="*/ 297 w 728"/>
                <a:gd name="T25" fmla="*/ 488 h 688"/>
                <a:gd name="T26" fmla="*/ 297 w 728"/>
                <a:gd name="T27" fmla="*/ 488 h 688"/>
                <a:gd name="T28" fmla="*/ 301 w 728"/>
                <a:gd name="T29" fmla="*/ 511 h 688"/>
                <a:gd name="T30" fmla="*/ 301 w 728"/>
                <a:gd name="T31" fmla="*/ 532 h 688"/>
                <a:gd name="T32" fmla="*/ 299 w 728"/>
                <a:gd name="T33" fmla="*/ 553 h 688"/>
                <a:gd name="T34" fmla="*/ 296 w 728"/>
                <a:gd name="T35" fmla="*/ 572 h 688"/>
                <a:gd name="T36" fmla="*/ 289 w 728"/>
                <a:gd name="T37" fmla="*/ 606 h 688"/>
                <a:gd name="T38" fmla="*/ 283 w 728"/>
                <a:gd name="T39" fmla="*/ 636 h 688"/>
                <a:gd name="T40" fmla="*/ 282 w 728"/>
                <a:gd name="T41" fmla="*/ 648 h 688"/>
                <a:gd name="T42" fmla="*/ 283 w 728"/>
                <a:gd name="T43" fmla="*/ 658 h 688"/>
                <a:gd name="T44" fmla="*/ 285 w 728"/>
                <a:gd name="T45" fmla="*/ 667 h 688"/>
                <a:gd name="T46" fmla="*/ 292 w 728"/>
                <a:gd name="T47" fmla="*/ 674 h 688"/>
                <a:gd name="T48" fmla="*/ 301 w 728"/>
                <a:gd name="T49" fmla="*/ 679 h 688"/>
                <a:gd name="T50" fmla="*/ 313 w 728"/>
                <a:gd name="T51" fmla="*/ 685 h 688"/>
                <a:gd name="T52" fmla="*/ 330 w 728"/>
                <a:gd name="T53" fmla="*/ 686 h 688"/>
                <a:gd name="T54" fmla="*/ 351 w 728"/>
                <a:gd name="T55" fmla="*/ 688 h 688"/>
                <a:gd name="T56" fmla="*/ 351 w 728"/>
                <a:gd name="T57" fmla="*/ 688 h 688"/>
                <a:gd name="T58" fmla="*/ 384 w 728"/>
                <a:gd name="T59" fmla="*/ 688 h 688"/>
                <a:gd name="T60" fmla="*/ 412 w 728"/>
                <a:gd name="T61" fmla="*/ 686 h 688"/>
                <a:gd name="T62" fmla="*/ 438 w 728"/>
                <a:gd name="T63" fmla="*/ 683 h 688"/>
                <a:gd name="T64" fmla="*/ 461 w 728"/>
                <a:gd name="T65" fmla="*/ 679 h 688"/>
                <a:gd name="T66" fmla="*/ 480 w 728"/>
                <a:gd name="T67" fmla="*/ 674 h 688"/>
                <a:gd name="T68" fmla="*/ 495 w 728"/>
                <a:gd name="T69" fmla="*/ 669 h 688"/>
                <a:gd name="T70" fmla="*/ 511 w 728"/>
                <a:gd name="T71" fmla="*/ 662 h 688"/>
                <a:gd name="T72" fmla="*/ 523 w 728"/>
                <a:gd name="T73" fmla="*/ 653 h 688"/>
                <a:gd name="T74" fmla="*/ 535 w 728"/>
                <a:gd name="T75" fmla="*/ 643 h 688"/>
                <a:gd name="T76" fmla="*/ 546 w 728"/>
                <a:gd name="T77" fmla="*/ 631 h 688"/>
                <a:gd name="T78" fmla="*/ 554 w 728"/>
                <a:gd name="T79" fmla="*/ 617 h 688"/>
                <a:gd name="T80" fmla="*/ 565 w 728"/>
                <a:gd name="T81" fmla="*/ 603 h 688"/>
                <a:gd name="T82" fmla="*/ 584 w 728"/>
                <a:gd name="T83" fmla="*/ 566 h 688"/>
                <a:gd name="T84" fmla="*/ 607 w 728"/>
                <a:gd name="T85" fmla="*/ 525 h 688"/>
                <a:gd name="T86" fmla="*/ 607 w 728"/>
                <a:gd name="T87" fmla="*/ 525 h 688"/>
                <a:gd name="T88" fmla="*/ 640 w 728"/>
                <a:gd name="T89" fmla="*/ 462 h 688"/>
                <a:gd name="T90" fmla="*/ 669 w 728"/>
                <a:gd name="T91" fmla="*/ 407 h 688"/>
                <a:gd name="T92" fmla="*/ 692 w 728"/>
                <a:gd name="T93" fmla="*/ 358 h 688"/>
                <a:gd name="T94" fmla="*/ 700 w 728"/>
                <a:gd name="T95" fmla="*/ 334 h 688"/>
                <a:gd name="T96" fmla="*/ 709 w 728"/>
                <a:gd name="T97" fmla="*/ 309 h 688"/>
                <a:gd name="T98" fmla="*/ 716 w 728"/>
                <a:gd name="T99" fmla="*/ 285 h 688"/>
                <a:gd name="T100" fmla="*/ 721 w 728"/>
                <a:gd name="T101" fmla="*/ 261 h 688"/>
                <a:gd name="T102" fmla="*/ 725 w 728"/>
                <a:gd name="T103" fmla="*/ 235 h 688"/>
                <a:gd name="T104" fmla="*/ 726 w 728"/>
                <a:gd name="T105" fmla="*/ 209 h 688"/>
                <a:gd name="T106" fmla="*/ 728 w 728"/>
                <a:gd name="T107" fmla="*/ 179 h 688"/>
                <a:gd name="T108" fmla="*/ 726 w 728"/>
                <a:gd name="T109" fmla="*/ 148 h 688"/>
                <a:gd name="T110" fmla="*/ 725 w 728"/>
                <a:gd name="T111" fmla="*/ 115 h 688"/>
                <a:gd name="T112" fmla="*/ 721 w 728"/>
                <a:gd name="T113" fmla="*/ 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8" h="688">
                  <a:moveTo>
                    <a:pt x="0" y="0"/>
                  </a:moveTo>
                  <a:lnTo>
                    <a:pt x="0" y="0"/>
                  </a:lnTo>
                  <a:lnTo>
                    <a:pt x="44" y="56"/>
                  </a:lnTo>
                  <a:lnTo>
                    <a:pt x="89" y="117"/>
                  </a:lnTo>
                  <a:lnTo>
                    <a:pt x="143" y="190"/>
                  </a:lnTo>
                  <a:lnTo>
                    <a:pt x="195" y="271"/>
                  </a:lnTo>
                  <a:lnTo>
                    <a:pt x="221" y="311"/>
                  </a:lnTo>
                  <a:lnTo>
                    <a:pt x="244" y="351"/>
                  </a:lnTo>
                  <a:lnTo>
                    <a:pt x="263" y="389"/>
                  </a:lnTo>
                  <a:lnTo>
                    <a:pt x="280" y="426"/>
                  </a:lnTo>
                  <a:lnTo>
                    <a:pt x="292" y="459"/>
                  </a:lnTo>
                  <a:lnTo>
                    <a:pt x="296" y="474"/>
                  </a:lnTo>
                  <a:lnTo>
                    <a:pt x="297" y="488"/>
                  </a:lnTo>
                  <a:lnTo>
                    <a:pt x="297" y="488"/>
                  </a:lnTo>
                  <a:lnTo>
                    <a:pt x="301" y="511"/>
                  </a:lnTo>
                  <a:lnTo>
                    <a:pt x="301" y="532"/>
                  </a:lnTo>
                  <a:lnTo>
                    <a:pt x="299" y="553"/>
                  </a:lnTo>
                  <a:lnTo>
                    <a:pt x="296" y="572"/>
                  </a:lnTo>
                  <a:lnTo>
                    <a:pt x="289" y="606"/>
                  </a:lnTo>
                  <a:lnTo>
                    <a:pt x="283" y="636"/>
                  </a:lnTo>
                  <a:lnTo>
                    <a:pt x="282" y="648"/>
                  </a:lnTo>
                  <a:lnTo>
                    <a:pt x="283" y="658"/>
                  </a:lnTo>
                  <a:lnTo>
                    <a:pt x="285" y="667"/>
                  </a:lnTo>
                  <a:lnTo>
                    <a:pt x="292" y="674"/>
                  </a:lnTo>
                  <a:lnTo>
                    <a:pt x="301" y="679"/>
                  </a:lnTo>
                  <a:lnTo>
                    <a:pt x="313" y="685"/>
                  </a:lnTo>
                  <a:lnTo>
                    <a:pt x="330" y="686"/>
                  </a:lnTo>
                  <a:lnTo>
                    <a:pt x="351" y="688"/>
                  </a:lnTo>
                  <a:lnTo>
                    <a:pt x="351" y="688"/>
                  </a:lnTo>
                  <a:lnTo>
                    <a:pt x="384" y="688"/>
                  </a:lnTo>
                  <a:lnTo>
                    <a:pt x="412" y="686"/>
                  </a:lnTo>
                  <a:lnTo>
                    <a:pt x="438" y="683"/>
                  </a:lnTo>
                  <a:lnTo>
                    <a:pt x="461" y="679"/>
                  </a:lnTo>
                  <a:lnTo>
                    <a:pt x="480" y="674"/>
                  </a:lnTo>
                  <a:lnTo>
                    <a:pt x="495" y="669"/>
                  </a:lnTo>
                  <a:lnTo>
                    <a:pt x="511" y="662"/>
                  </a:lnTo>
                  <a:lnTo>
                    <a:pt x="523" y="653"/>
                  </a:lnTo>
                  <a:lnTo>
                    <a:pt x="535" y="643"/>
                  </a:lnTo>
                  <a:lnTo>
                    <a:pt x="546" y="631"/>
                  </a:lnTo>
                  <a:lnTo>
                    <a:pt x="554" y="617"/>
                  </a:lnTo>
                  <a:lnTo>
                    <a:pt x="565" y="603"/>
                  </a:lnTo>
                  <a:lnTo>
                    <a:pt x="584" y="566"/>
                  </a:lnTo>
                  <a:lnTo>
                    <a:pt x="607" y="525"/>
                  </a:lnTo>
                  <a:lnTo>
                    <a:pt x="607" y="525"/>
                  </a:lnTo>
                  <a:lnTo>
                    <a:pt x="640" y="462"/>
                  </a:lnTo>
                  <a:lnTo>
                    <a:pt x="669" y="407"/>
                  </a:lnTo>
                  <a:lnTo>
                    <a:pt x="692" y="358"/>
                  </a:lnTo>
                  <a:lnTo>
                    <a:pt x="700" y="334"/>
                  </a:lnTo>
                  <a:lnTo>
                    <a:pt x="709" y="309"/>
                  </a:lnTo>
                  <a:lnTo>
                    <a:pt x="716" y="285"/>
                  </a:lnTo>
                  <a:lnTo>
                    <a:pt x="721" y="261"/>
                  </a:lnTo>
                  <a:lnTo>
                    <a:pt x="725" y="235"/>
                  </a:lnTo>
                  <a:lnTo>
                    <a:pt x="726" y="209"/>
                  </a:lnTo>
                  <a:lnTo>
                    <a:pt x="728" y="179"/>
                  </a:lnTo>
                  <a:lnTo>
                    <a:pt x="726" y="148"/>
                  </a:lnTo>
                  <a:lnTo>
                    <a:pt x="725" y="115"/>
                  </a:lnTo>
                  <a:lnTo>
                    <a:pt x="721" y="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509126" y="1885988"/>
              <a:ext cx="131698" cy="157265"/>
            </a:xfrm>
            <a:custGeom>
              <a:avLst/>
              <a:gdLst>
                <a:gd name="T0" fmla="*/ 0 w 273"/>
                <a:gd name="T1" fmla="*/ 208 h 326"/>
                <a:gd name="T2" fmla="*/ 0 w 273"/>
                <a:gd name="T3" fmla="*/ 208 h 326"/>
                <a:gd name="T4" fmla="*/ 7 w 273"/>
                <a:gd name="T5" fmla="*/ 196 h 326"/>
                <a:gd name="T6" fmla="*/ 28 w 273"/>
                <a:gd name="T7" fmla="*/ 165 h 326"/>
                <a:gd name="T8" fmla="*/ 42 w 273"/>
                <a:gd name="T9" fmla="*/ 144 h 326"/>
                <a:gd name="T10" fmla="*/ 61 w 273"/>
                <a:gd name="T11" fmla="*/ 123 h 326"/>
                <a:gd name="T12" fmla="*/ 82 w 273"/>
                <a:gd name="T13" fmla="*/ 100 h 326"/>
                <a:gd name="T14" fmla="*/ 106 w 273"/>
                <a:gd name="T15" fmla="*/ 79 h 326"/>
                <a:gd name="T16" fmla="*/ 106 w 273"/>
                <a:gd name="T17" fmla="*/ 79 h 326"/>
                <a:gd name="T18" fmla="*/ 153 w 273"/>
                <a:gd name="T19" fmla="*/ 45 h 326"/>
                <a:gd name="T20" fmla="*/ 190 w 273"/>
                <a:gd name="T21" fmla="*/ 19 h 326"/>
                <a:gd name="T22" fmla="*/ 223 w 273"/>
                <a:gd name="T23" fmla="*/ 0 h 326"/>
                <a:gd name="T24" fmla="*/ 223 w 273"/>
                <a:gd name="T25" fmla="*/ 0 h 326"/>
                <a:gd name="T26" fmla="*/ 231 w 273"/>
                <a:gd name="T27" fmla="*/ 13 h 326"/>
                <a:gd name="T28" fmla="*/ 249 w 273"/>
                <a:gd name="T29" fmla="*/ 52 h 326"/>
                <a:gd name="T30" fmla="*/ 258 w 273"/>
                <a:gd name="T31" fmla="*/ 76 h 326"/>
                <a:gd name="T32" fmla="*/ 266 w 273"/>
                <a:gd name="T33" fmla="*/ 100 h 326"/>
                <a:gd name="T34" fmla="*/ 271 w 273"/>
                <a:gd name="T35" fmla="*/ 126 h 326"/>
                <a:gd name="T36" fmla="*/ 273 w 273"/>
                <a:gd name="T37" fmla="*/ 140 h 326"/>
                <a:gd name="T38" fmla="*/ 273 w 273"/>
                <a:gd name="T39" fmla="*/ 152 h 326"/>
                <a:gd name="T40" fmla="*/ 273 w 273"/>
                <a:gd name="T41" fmla="*/ 152 h 326"/>
                <a:gd name="T42" fmla="*/ 271 w 273"/>
                <a:gd name="T43" fmla="*/ 264 h 326"/>
                <a:gd name="T44" fmla="*/ 270 w 273"/>
                <a:gd name="T45" fmla="*/ 326 h 326"/>
                <a:gd name="T46" fmla="*/ 132 w 273"/>
                <a:gd name="T47" fmla="*/ 279 h 326"/>
                <a:gd name="T48" fmla="*/ 132 w 273"/>
                <a:gd name="T49" fmla="*/ 279 h 326"/>
                <a:gd name="T50" fmla="*/ 146 w 273"/>
                <a:gd name="T51" fmla="*/ 253 h 326"/>
                <a:gd name="T52" fmla="*/ 159 w 273"/>
                <a:gd name="T53" fmla="*/ 227 h 326"/>
                <a:gd name="T54" fmla="*/ 172 w 273"/>
                <a:gd name="T55" fmla="*/ 196 h 326"/>
                <a:gd name="T56" fmla="*/ 172 w 273"/>
                <a:gd name="T57" fmla="*/ 196 h 326"/>
                <a:gd name="T58" fmla="*/ 178 w 273"/>
                <a:gd name="T59" fmla="*/ 180 h 326"/>
                <a:gd name="T60" fmla="*/ 183 w 273"/>
                <a:gd name="T61" fmla="*/ 161 h 326"/>
                <a:gd name="T62" fmla="*/ 190 w 273"/>
                <a:gd name="T63" fmla="*/ 128 h 326"/>
                <a:gd name="T64" fmla="*/ 195 w 273"/>
                <a:gd name="T65" fmla="*/ 92 h 326"/>
                <a:gd name="T66" fmla="*/ 195 w 273"/>
                <a:gd name="T67" fmla="*/ 92 h 326"/>
                <a:gd name="T68" fmla="*/ 190 w 273"/>
                <a:gd name="T69" fmla="*/ 93 h 326"/>
                <a:gd name="T70" fmla="*/ 172 w 273"/>
                <a:gd name="T71" fmla="*/ 99 h 326"/>
                <a:gd name="T72" fmla="*/ 146 w 273"/>
                <a:gd name="T73" fmla="*/ 109 h 326"/>
                <a:gd name="T74" fmla="*/ 129 w 273"/>
                <a:gd name="T75" fmla="*/ 116 h 326"/>
                <a:gd name="T76" fmla="*/ 110 w 273"/>
                <a:gd name="T77" fmla="*/ 126 h 326"/>
                <a:gd name="T78" fmla="*/ 110 w 273"/>
                <a:gd name="T79" fmla="*/ 126 h 326"/>
                <a:gd name="T80" fmla="*/ 91 w 273"/>
                <a:gd name="T81" fmla="*/ 139 h 326"/>
                <a:gd name="T82" fmla="*/ 72 w 273"/>
                <a:gd name="T83" fmla="*/ 151 h 326"/>
                <a:gd name="T84" fmla="*/ 35 w 273"/>
                <a:gd name="T85" fmla="*/ 178 h 326"/>
                <a:gd name="T86" fmla="*/ 9 w 273"/>
                <a:gd name="T87" fmla="*/ 199 h 326"/>
                <a:gd name="T88" fmla="*/ 0 w 273"/>
                <a:gd name="T89" fmla="*/ 208 h 326"/>
                <a:gd name="T90" fmla="*/ 0 w 273"/>
                <a:gd name="T91" fmla="*/ 20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3" h="326">
                  <a:moveTo>
                    <a:pt x="0" y="208"/>
                  </a:moveTo>
                  <a:lnTo>
                    <a:pt x="0" y="208"/>
                  </a:lnTo>
                  <a:lnTo>
                    <a:pt x="7" y="196"/>
                  </a:lnTo>
                  <a:lnTo>
                    <a:pt x="28" y="165"/>
                  </a:lnTo>
                  <a:lnTo>
                    <a:pt x="42" y="144"/>
                  </a:lnTo>
                  <a:lnTo>
                    <a:pt x="61" y="123"/>
                  </a:lnTo>
                  <a:lnTo>
                    <a:pt x="82" y="100"/>
                  </a:lnTo>
                  <a:lnTo>
                    <a:pt x="106" y="79"/>
                  </a:lnTo>
                  <a:lnTo>
                    <a:pt x="106" y="79"/>
                  </a:lnTo>
                  <a:lnTo>
                    <a:pt x="153" y="45"/>
                  </a:lnTo>
                  <a:lnTo>
                    <a:pt x="190" y="19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31" y="13"/>
                  </a:lnTo>
                  <a:lnTo>
                    <a:pt x="249" y="52"/>
                  </a:lnTo>
                  <a:lnTo>
                    <a:pt x="258" y="76"/>
                  </a:lnTo>
                  <a:lnTo>
                    <a:pt x="266" y="100"/>
                  </a:lnTo>
                  <a:lnTo>
                    <a:pt x="271" y="126"/>
                  </a:lnTo>
                  <a:lnTo>
                    <a:pt x="273" y="140"/>
                  </a:lnTo>
                  <a:lnTo>
                    <a:pt x="273" y="152"/>
                  </a:lnTo>
                  <a:lnTo>
                    <a:pt x="273" y="152"/>
                  </a:lnTo>
                  <a:lnTo>
                    <a:pt x="271" y="264"/>
                  </a:lnTo>
                  <a:lnTo>
                    <a:pt x="270" y="326"/>
                  </a:lnTo>
                  <a:lnTo>
                    <a:pt x="132" y="279"/>
                  </a:lnTo>
                  <a:lnTo>
                    <a:pt x="132" y="279"/>
                  </a:lnTo>
                  <a:lnTo>
                    <a:pt x="146" y="253"/>
                  </a:lnTo>
                  <a:lnTo>
                    <a:pt x="159" y="227"/>
                  </a:lnTo>
                  <a:lnTo>
                    <a:pt x="172" y="196"/>
                  </a:lnTo>
                  <a:lnTo>
                    <a:pt x="172" y="196"/>
                  </a:lnTo>
                  <a:lnTo>
                    <a:pt x="178" y="180"/>
                  </a:lnTo>
                  <a:lnTo>
                    <a:pt x="183" y="161"/>
                  </a:lnTo>
                  <a:lnTo>
                    <a:pt x="190" y="128"/>
                  </a:lnTo>
                  <a:lnTo>
                    <a:pt x="195" y="92"/>
                  </a:lnTo>
                  <a:lnTo>
                    <a:pt x="195" y="92"/>
                  </a:lnTo>
                  <a:lnTo>
                    <a:pt x="190" y="93"/>
                  </a:lnTo>
                  <a:lnTo>
                    <a:pt x="172" y="99"/>
                  </a:lnTo>
                  <a:lnTo>
                    <a:pt x="146" y="109"/>
                  </a:lnTo>
                  <a:lnTo>
                    <a:pt x="129" y="116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91" y="139"/>
                  </a:lnTo>
                  <a:lnTo>
                    <a:pt x="72" y="151"/>
                  </a:lnTo>
                  <a:lnTo>
                    <a:pt x="35" y="178"/>
                  </a:lnTo>
                  <a:lnTo>
                    <a:pt x="9" y="199"/>
                  </a:lnTo>
                  <a:lnTo>
                    <a:pt x="0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F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5343660" y="2001284"/>
              <a:ext cx="37628" cy="37628"/>
            </a:xfrm>
            <a:custGeom>
              <a:avLst/>
              <a:gdLst>
                <a:gd name="T0" fmla="*/ 78 w 78"/>
                <a:gd name="T1" fmla="*/ 40 h 78"/>
                <a:gd name="T2" fmla="*/ 78 w 78"/>
                <a:gd name="T3" fmla="*/ 40 h 78"/>
                <a:gd name="T4" fmla="*/ 78 w 78"/>
                <a:gd name="T5" fmla="*/ 47 h 78"/>
                <a:gd name="T6" fmla="*/ 74 w 78"/>
                <a:gd name="T7" fmla="*/ 54 h 78"/>
                <a:gd name="T8" fmla="*/ 71 w 78"/>
                <a:gd name="T9" fmla="*/ 61 h 78"/>
                <a:gd name="T10" fmla="*/ 66 w 78"/>
                <a:gd name="T11" fmla="*/ 68 h 78"/>
                <a:gd name="T12" fmla="*/ 60 w 78"/>
                <a:gd name="T13" fmla="*/ 71 h 78"/>
                <a:gd name="T14" fmla="*/ 53 w 78"/>
                <a:gd name="T15" fmla="*/ 77 h 78"/>
                <a:gd name="T16" fmla="*/ 46 w 78"/>
                <a:gd name="T17" fmla="*/ 78 h 78"/>
                <a:gd name="T18" fmla="*/ 38 w 78"/>
                <a:gd name="T19" fmla="*/ 78 h 78"/>
                <a:gd name="T20" fmla="*/ 38 w 78"/>
                <a:gd name="T21" fmla="*/ 78 h 78"/>
                <a:gd name="T22" fmla="*/ 31 w 78"/>
                <a:gd name="T23" fmla="*/ 78 h 78"/>
                <a:gd name="T24" fmla="*/ 22 w 78"/>
                <a:gd name="T25" fmla="*/ 77 h 78"/>
                <a:gd name="T26" fmla="*/ 17 w 78"/>
                <a:gd name="T27" fmla="*/ 71 h 78"/>
                <a:gd name="T28" fmla="*/ 10 w 78"/>
                <a:gd name="T29" fmla="*/ 68 h 78"/>
                <a:gd name="T30" fmla="*/ 5 w 78"/>
                <a:gd name="T31" fmla="*/ 61 h 78"/>
                <a:gd name="T32" fmla="*/ 1 w 78"/>
                <a:gd name="T33" fmla="*/ 54 h 78"/>
                <a:gd name="T34" fmla="*/ 0 w 78"/>
                <a:gd name="T35" fmla="*/ 47 h 78"/>
                <a:gd name="T36" fmla="*/ 0 w 78"/>
                <a:gd name="T37" fmla="*/ 40 h 78"/>
                <a:gd name="T38" fmla="*/ 0 w 78"/>
                <a:gd name="T39" fmla="*/ 40 h 78"/>
                <a:gd name="T40" fmla="*/ 0 w 78"/>
                <a:gd name="T41" fmla="*/ 31 h 78"/>
                <a:gd name="T42" fmla="*/ 1 w 78"/>
                <a:gd name="T43" fmla="*/ 25 h 78"/>
                <a:gd name="T44" fmla="*/ 5 w 78"/>
                <a:gd name="T45" fmla="*/ 18 h 78"/>
                <a:gd name="T46" fmla="*/ 10 w 78"/>
                <a:gd name="T47" fmla="*/ 12 h 78"/>
                <a:gd name="T48" fmla="*/ 17 w 78"/>
                <a:gd name="T49" fmla="*/ 7 h 78"/>
                <a:gd name="T50" fmla="*/ 22 w 78"/>
                <a:gd name="T51" fmla="*/ 4 h 78"/>
                <a:gd name="T52" fmla="*/ 31 w 78"/>
                <a:gd name="T53" fmla="*/ 0 h 78"/>
                <a:gd name="T54" fmla="*/ 38 w 78"/>
                <a:gd name="T55" fmla="*/ 0 h 78"/>
                <a:gd name="T56" fmla="*/ 38 w 78"/>
                <a:gd name="T57" fmla="*/ 0 h 78"/>
                <a:gd name="T58" fmla="*/ 46 w 78"/>
                <a:gd name="T59" fmla="*/ 0 h 78"/>
                <a:gd name="T60" fmla="*/ 53 w 78"/>
                <a:gd name="T61" fmla="*/ 4 h 78"/>
                <a:gd name="T62" fmla="*/ 60 w 78"/>
                <a:gd name="T63" fmla="*/ 7 h 78"/>
                <a:gd name="T64" fmla="*/ 66 w 78"/>
                <a:gd name="T65" fmla="*/ 12 h 78"/>
                <a:gd name="T66" fmla="*/ 71 w 78"/>
                <a:gd name="T67" fmla="*/ 18 h 78"/>
                <a:gd name="T68" fmla="*/ 74 w 78"/>
                <a:gd name="T69" fmla="*/ 25 h 78"/>
                <a:gd name="T70" fmla="*/ 78 w 78"/>
                <a:gd name="T71" fmla="*/ 31 h 78"/>
                <a:gd name="T72" fmla="*/ 78 w 78"/>
                <a:gd name="T73" fmla="*/ 40 h 78"/>
                <a:gd name="T74" fmla="*/ 78 w 78"/>
                <a:gd name="T75" fmla="*/ 4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78" y="40"/>
                  </a:moveTo>
                  <a:lnTo>
                    <a:pt x="78" y="40"/>
                  </a:lnTo>
                  <a:lnTo>
                    <a:pt x="78" y="47"/>
                  </a:lnTo>
                  <a:lnTo>
                    <a:pt x="74" y="54"/>
                  </a:lnTo>
                  <a:lnTo>
                    <a:pt x="71" y="61"/>
                  </a:lnTo>
                  <a:lnTo>
                    <a:pt x="66" y="68"/>
                  </a:lnTo>
                  <a:lnTo>
                    <a:pt x="60" y="71"/>
                  </a:lnTo>
                  <a:lnTo>
                    <a:pt x="53" y="77"/>
                  </a:lnTo>
                  <a:lnTo>
                    <a:pt x="46" y="78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1" y="78"/>
                  </a:lnTo>
                  <a:lnTo>
                    <a:pt x="22" y="77"/>
                  </a:lnTo>
                  <a:lnTo>
                    <a:pt x="17" y="71"/>
                  </a:lnTo>
                  <a:lnTo>
                    <a:pt x="10" y="68"/>
                  </a:lnTo>
                  <a:lnTo>
                    <a:pt x="5" y="61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5" y="18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22" y="4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4"/>
                  </a:lnTo>
                  <a:lnTo>
                    <a:pt x="60" y="7"/>
                  </a:lnTo>
                  <a:lnTo>
                    <a:pt x="66" y="12"/>
                  </a:lnTo>
                  <a:lnTo>
                    <a:pt x="71" y="18"/>
                  </a:lnTo>
                  <a:lnTo>
                    <a:pt x="74" y="25"/>
                  </a:lnTo>
                  <a:lnTo>
                    <a:pt x="78" y="31"/>
                  </a:lnTo>
                  <a:lnTo>
                    <a:pt x="78" y="40"/>
                  </a:lnTo>
                  <a:lnTo>
                    <a:pt x="78" y="4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5102938" y="2071715"/>
              <a:ext cx="45346" cy="109024"/>
            </a:xfrm>
            <a:custGeom>
              <a:avLst/>
              <a:gdLst>
                <a:gd name="T0" fmla="*/ 92 w 94"/>
                <a:gd name="T1" fmla="*/ 118 h 226"/>
                <a:gd name="T2" fmla="*/ 92 w 94"/>
                <a:gd name="T3" fmla="*/ 118 h 226"/>
                <a:gd name="T4" fmla="*/ 89 w 94"/>
                <a:gd name="T5" fmla="*/ 141 h 226"/>
                <a:gd name="T6" fmla="*/ 83 w 94"/>
                <a:gd name="T7" fmla="*/ 162 h 226"/>
                <a:gd name="T8" fmla="*/ 78 w 94"/>
                <a:gd name="T9" fmla="*/ 181 h 226"/>
                <a:gd name="T10" fmla="*/ 69 w 94"/>
                <a:gd name="T11" fmla="*/ 196 h 226"/>
                <a:gd name="T12" fmla="*/ 63 w 94"/>
                <a:gd name="T13" fmla="*/ 210 h 226"/>
                <a:gd name="T14" fmla="*/ 54 w 94"/>
                <a:gd name="T15" fmla="*/ 219 h 226"/>
                <a:gd name="T16" fmla="*/ 43 w 94"/>
                <a:gd name="T17" fmla="*/ 226 h 226"/>
                <a:gd name="T18" fmla="*/ 40 w 94"/>
                <a:gd name="T19" fmla="*/ 226 h 226"/>
                <a:gd name="T20" fmla="*/ 35 w 94"/>
                <a:gd name="T21" fmla="*/ 226 h 226"/>
                <a:gd name="T22" fmla="*/ 35 w 94"/>
                <a:gd name="T23" fmla="*/ 226 h 226"/>
                <a:gd name="T24" fmla="*/ 30 w 94"/>
                <a:gd name="T25" fmla="*/ 226 h 226"/>
                <a:gd name="T26" fmla="*/ 26 w 94"/>
                <a:gd name="T27" fmla="*/ 222 h 226"/>
                <a:gd name="T28" fmla="*/ 19 w 94"/>
                <a:gd name="T29" fmla="*/ 215 h 226"/>
                <a:gd name="T30" fmla="*/ 12 w 94"/>
                <a:gd name="T31" fmla="*/ 205 h 226"/>
                <a:gd name="T32" fmla="*/ 7 w 94"/>
                <a:gd name="T33" fmla="*/ 189 h 226"/>
                <a:gd name="T34" fmla="*/ 3 w 94"/>
                <a:gd name="T35" fmla="*/ 172 h 226"/>
                <a:gd name="T36" fmla="*/ 0 w 94"/>
                <a:gd name="T37" fmla="*/ 153 h 226"/>
                <a:gd name="T38" fmla="*/ 0 w 94"/>
                <a:gd name="T39" fmla="*/ 132 h 226"/>
                <a:gd name="T40" fmla="*/ 2 w 94"/>
                <a:gd name="T41" fmla="*/ 109 h 226"/>
                <a:gd name="T42" fmla="*/ 2 w 94"/>
                <a:gd name="T43" fmla="*/ 109 h 226"/>
                <a:gd name="T44" fmla="*/ 5 w 94"/>
                <a:gd name="T45" fmla="*/ 85 h 226"/>
                <a:gd name="T46" fmla="*/ 10 w 94"/>
                <a:gd name="T47" fmla="*/ 64 h 226"/>
                <a:gd name="T48" fmla="*/ 17 w 94"/>
                <a:gd name="T49" fmla="*/ 47 h 226"/>
                <a:gd name="T50" fmla="*/ 24 w 94"/>
                <a:gd name="T51" fmla="*/ 30 h 226"/>
                <a:gd name="T52" fmla="*/ 31 w 94"/>
                <a:gd name="T53" fmla="*/ 17 h 226"/>
                <a:gd name="T54" fmla="*/ 40 w 94"/>
                <a:gd name="T55" fmla="*/ 7 h 226"/>
                <a:gd name="T56" fmla="*/ 50 w 94"/>
                <a:gd name="T57" fmla="*/ 2 h 226"/>
                <a:gd name="T58" fmla="*/ 54 w 94"/>
                <a:gd name="T59" fmla="*/ 0 h 226"/>
                <a:gd name="T60" fmla="*/ 59 w 94"/>
                <a:gd name="T61" fmla="*/ 0 h 226"/>
                <a:gd name="T62" fmla="*/ 59 w 94"/>
                <a:gd name="T63" fmla="*/ 0 h 226"/>
                <a:gd name="T64" fmla="*/ 64 w 94"/>
                <a:gd name="T65" fmla="*/ 2 h 226"/>
                <a:gd name="T66" fmla="*/ 68 w 94"/>
                <a:gd name="T67" fmla="*/ 4 h 226"/>
                <a:gd name="T68" fmla="*/ 76 w 94"/>
                <a:gd name="T69" fmla="*/ 12 h 226"/>
                <a:gd name="T70" fmla="*/ 82 w 94"/>
                <a:gd name="T71" fmla="*/ 23 h 226"/>
                <a:gd name="T72" fmla="*/ 87 w 94"/>
                <a:gd name="T73" fmla="*/ 37 h 226"/>
                <a:gd name="T74" fmla="*/ 90 w 94"/>
                <a:gd name="T75" fmla="*/ 54 h 226"/>
                <a:gd name="T76" fmla="*/ 94 w 94"/>
                <a:gd name="T77" fmla="*/ 75 h 226"/>
                <a:gd name="T78" fmla="*/ 94 w 94"/>
                <a:gd name="T79" fmla="*/ 96 h 226"/>
                <a:gd name="T80" fmla="*/ 92 w 94"/>
                <a:gd name="T81" fmla="*/ 118 h 226"/>
                <a:gd name="T82" fmla="*/ 92 w 94"/>
                <a:gd name="T83" fmla="*/ 11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226">
                  <a:moveTo>
                    <a:pt x="92" y="118"/>
                  </a:moveTo>
                  <a:lnTo>
                    <a:pt x="92" y="118"/>
                  </a:lnTo>
                  <a:lnTo>
                    <a:pt x="89" y="141"/>
                  </a:lnTo>
                  <a:lnTo>
                    <a:pt x="83" y="162"/>
                  </a:lnTo>
                  <a:lnTo>
                    <a:pt x="78" y="181"/>
                  </a:lnTo>
                  <a:lnTo>
                    <a:pt x="69" y="196"/>
                  </a:lnTo>
                  <a:lnTo>
                    <a:pt x="63" y="210"/>
                  </a:lnTo>
                  <a:lnTo>
                    <a:pt x="54" y="219"/>
                  </a:lnTo>
                  <a:lnTo>
                    <a:pt x="43" y="226"/>
                  </a:lnTo>
                  <a:lnTo>
                    <a:pt x="40" y="226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30" y="226"/>
                  </a:lnTo>
                  <a:lnTo>
                    <a:pt x="26" y="222"/>
                  </a:lnTo>
                  <a:lnTo>
                    <a:pt x="19" y="215"/>
                  </a:lnTo>
                  <a:lnTo>
                    <a:pt x="12" y="205"/>
                  </a:lnTo>
                  <a:lnTo>
                    <a:pt x="7" y="189"/>
                  </a:lnTo>
                  <a:lnTo>
                    <a:pt x="3" y="172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5" y="85"/>
                  </a:lnTo>
                  <a:lnTo>
                    <a:pt x="10" y="64"/>
                  </a:lnTo>
                  <a:lnTo>
                    <a:pt x="17" y="47"/>
                  </a:lnTo>
                  <a:lnTo>
                    <a:pt x="24" y="30"/>
                  </a:lnTo>
                  <a:lnTo>
                    <a:pt x="31" y="17"/>
                  </a:lnTo>
                  <a:lnTo>
                    <a:pt x="40" y="7"/>
                  </a:lnTo>
                  <a:lnTo>
                    <a:pt x="50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68" y="4"/>
                  </a:lnTo>
                  <a:lnTo>
                    <a:pt x="76" y="12"/>
                  </a:lnTo>
                  <a:lnTo>
                    <a:pt x="82" y="23"/>
                  </a:lnTo>
                  <a:lnTo>
                    <a:pt x="87" y="37"/>
                  </a:lnTo>
                  <a:lnTo>
                    <a:pt x="90" y="54"/>
                  </a:lnTo>
                  <a:lnTo>
                    <a:pt x="94" y="75"/>
                  </a:lnTo>
                  <a:lnTo>
                    <a:pt x="94" y="96"/>
                  </a:lnTo>
                  <a:lnTo>
                    <a:pt x="92" y="118"/>
                  </a:lnTo>
                  <a:lnTo>
                    <a:pt x="92" y="118"/>
                  </a:lnTo>
                  <a:close/>
                </a:path>
              </a:pathLst>
            </a:custGeom>
            <a:solidFill>
              <a:srgbClr val="FF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6312336" y="2103554"/>
              <a:ext cx="211778" cy="92140"/>
            </a:xfrm>
            <a:custGeom>
              <a:avLst/>
              <a:gdLst>
                <a:gd name="T0" fmla="*/ 69 w 439"/>
                <a:gd name="T1" fmla="*/ 142 h 191"/>
                <a:gd name="T2" fmla="*/ 166 w 439"/>
                <a:gd name="T3" fmla="*/ 127 h 191"/>
                <a:gd name="T4" fmla="*/ 239 w 439"/>
                <a:gd name="T5" fmla="*/ 106 h 191"/>
                <a:gd name="T6" fmla="*/ 283 w 439"/>
                <a:gd name="T7" fmla="*/ 87 h 191"/>
                <a:gd name="T8" fmla="*/ 302 w 439"/>
                <a:gd name="T9" fmla="*/ 75 h 191"/>
                <a:gd name="T10" fmla="*/ 312 w 439"/>
                <a:gd name="T11" fmla="*/ 59 h 191"/>
                <a:gd name="T12" fmla="*/ 309 w 439"/>
                <a:gd name="T13" fmla="*/ 43 h 191"/>
                <a:gd name="T14" fmla="*/ 288 w 439"/>
                <a:gd name="T15" fmla="*/ 23 h 191"/>
                <a:gd name="T16" fmla="*/ 269 w 439"/>
                <a:gd name="T17" fmla="*/ 23 h 191"/>
                <a:gd name="T18" fmla="*/ 239 w 439"/>
                <a:gd name="T19" fmla="*/ 38 h 191"/>
                <a:gd name="T20" fmla="*/ 225 w 439"/>
                <a:gd name="T21" fmla="*/ 56 h 191"/>
                <a:gd name="T22" fmla="*/ 217 w 439"/>
                <a:gd name="T23" fmla="*/ 78 h 191"/>
                <a:gd name="T24" fmla="*/ 220 w 439"/>
                <a:gd name="T25" fmla="*/ 109 h 191"/>
                <a:gd name="T26" fmla="*/ 232 w 439"/>
                <a:gd name="T27" fmla="*/ 129 h 191"/>
                <a:gd name="T28" fmla="*/ 262 w 439"/>
                <a:gd name="T29" fmla="*/ 149 h 191"/>
                <a:gd name="T30" fmla="*/ 286 w 439"/>
                <a:gd name="T31" fmla="*/ 158 h 191"/>
                <a:gd name="T32" fmla="*/ 310 w 439"/>
                <a:gd name="T33" fmla="*/ 160 h 191"/>
                <a:gd name="T34" fmla="*/ 347 w 439"/>
                <a:gd name="T35" fmla="*/ 155 h 191"/>
                <a:gd name="T36" fmla="*/ 380 w 439"/>
                <a:gd name="T37" fmla="*/ 139 h 191"/>
                <a:gd name="T38" fmla="*/ 439 w 439"/>
                <a:gd name="T39" fmla="*/ 90 h 191"/>
                <a:gd name="T40" fmla="*/ 403 w 439"/>
                <a:gd name="T41" fmla="*/ 127 h 191"/>
                <a:gd name="T42" fmla="*/ 361 w 439"/>
                <a:gd name="T43" fmla="*/ 155 h 191"/>
                <a:gd name="T44" fmla="*/ 323 w 439"/>
                <a:gd name="T45" fmla="*/ 167 h 191"/>
                <a:gd name="T46" fmla="*/ 297 w 439"/>
                <a:gd name="T47" fmla="*/ 169 h 191"/>
                <a:gd name="T48" fmla="*/ 258 w 439"/>
                <a:gd name="T49" fmla="*/ 158 h 191"/>
                <a:gd name="T50" fmla="*/ 234 w 439"/>
                <a:gd name="T51" fmla="*/ 146 h 191"/>
                <a:gd name="T52" fmla="*/ 215 w 439"/>
                <a:gd name="T53" fmla="*/ 129 h 191"/>
                <a:gd name="T54" fmla="*/ 203 w 439"/>
                <a:gd name="T55" fmla="*/ 103 h 191"/>
                <a:gd name="T56" fmla="*/ 201 w 439"/>
                <a:gd name="T57" fmla="*/ 75 h 191"/>
                <a:gd name="T58" fmla="*/ 218 w 439"/>
                <a:gd name="T59" fmla="*/ 37 h 191"/>
                <a:gd name="T60" fmla="*/ 238 w 439"/>
                <a:gd name="T61" fmla="*/ 16 h 191"/>
                <a:gd name="T62" fmla="*/ 264 w 439"/>
                <a:gd name="T63" fmla="*/ 4 h 191"/>
                <a:gd name="T64" fmla="*/ 286 w 439"/>
                <a:gd name="T65" fmla="*/ 2 h 191"/>
                <a:gd name="T66" fmla="*/ 309 w 439"/>
                <a:gd name="T67" fmla="*/ 11 h 191"/>
                <a:gd name="T68" fmla="*/ 321 w 439"/>
                <a:gd name="T69" fmla="*/ 21 h 191"/>
                <a:gd name="T70" fmla="*/ 333 w 439"/>
                <a:gd name="T71" fmla="*/ 40 h 191"/>
                <a:gd name="T72" fmla="*/ 337 w 439"/>
                <a:gd name="T73" fmla="*/ 64 h 191"/>
                <a:gd name="T74" fmla="*/ 330 w 439"/>
                <a:gd name="T75" fmla="*/ 80 h 191"/>
                <a:gd name="T76" fmla="*/ 309 w 439"/>
                <a:gd name="T77" fmla="*/ 103 h 191"/>
                <a:gd name="T78" fmla="*/ 274 w 439"/>
                <a:gd name="T79" fmla="*/ 123 h 191"/>
                <a:gd name="T80" fmla="*/ 225 w 439"/>
                <a:gd name="T81" fmla="*/ 144 h 191"/>
                <a:gd name="T82" fmla="*/ 125 w 439"/>
                <a:gd name="T83" fmla="*/ 172 h 191"/>
                <a:gd name="T84" fmla="*/ 24 w 439"/>
                <a:gd name="T85" fmla="*/ 191 h 191"/>
                <a:gd name="T86" fmla="*/ 3 w 439"/>
                <a:gd name="T87" fmla="*/ 181 h 191"/>
                <a:gd name="T88" fmla="*/ 0 w 439"/>
                <a:gd name="T89" fmla="*/ 165 h 191"/>
                <a:gd name="T90" fmla="*/ 17 w 439"/>
                <a:gd name="T91" fmla="*/ 149 h 191"/>
                <a:gd name="T92" fmla="*/ 19 w 439"/>
                <a:gd name="T93" fmla="*/ 14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9" h="191">
                  <a:moveTo>
                    <a:pt x="19" y="149"/>
                  </a:moveTo>
                  <a:lnTo>
                    <a:pt x="19" y="149"/>
                  </a:lnTo>
                  <a:lnTo>
                    <a:pt x="69" y="142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66" y="127"/>
                  </a:lnTo>
                  <a:lnTo>
                    <a:pt x="215" y="115"/>
                  </a:lnTo>
                  <a:lnTo>
                    <a:pt x="215" y="115"/>
                  </a:lnTo>
                  <a:lnTo>
                    <a:pt x="239" y="106"/>
                  </a:lnTo>
                  <a:lnTo>
                    <a:pt x="262" y="97"/>
                  </a:lnTo>
                  <a:lnTo>
                    <a:pt x="262" y="97"/>
                  </a:lnTo>
                  <a:lnTo>
                    <a:pt x="283" y="87"/>
                  </a:lnTo>
                  <a:lnTo>
                    <a:pt x="293" y="82"/>
                  </a:lnTo>
                  <a:lnTo>
                    <a:pt x="302" y="75"/>
                  </a:lnTo>
                  <a:lnTo>
                    <a:pt x="302" y="75"/>
                  </a:lnTo>
                  <a:lnTo>
                    <a:pt x="309" y="68"/>
                  </a:lnTo>
                  <a:lnTo>
                    <a:pt x="312" y="59"/>
                  </a:lnTo>
                  <a:lnTo>
                    <a:pt x="312" y="59"/>
                  </a:lnTo>
                  <a:lnTo>
                    <a:pt x="312" y="52"/>
                  </a:lnTo>
                  <a:lnTo>
                    <a:pt x="309" y="43"/>
                  </a:lnTo>
                  <a:lnTo>
                    <a:pt x="309" y="43"/>
                  </a:lnTo>
                  <a:lnTo>
                    <a:pt x="304" y="35"/>
                  </a:lnTo>
                  <a:lnTo>
                    <a:pt x="297" y="28"/>
                  </a:lnTo>
                  <a:lnTo>
                    <a:pt x="288" y="23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69" y="23"/>
                  </a:lnTo>
                  <a:lnTo>
                    <a:pt x="258" y="26"/>
                  </a:lnTo>
                  <a:lnTo>
                    <a:pt x="248" y="31"/>
                  </a:lnTo>
                  <a:lnTo>
                    <a:pt x="239" y="38"/>
                  </a:lnTo>
                  <a:lnTo>
                    <a:pt x="239" y="38"/>
                  </a:lnTo>
                  <a:lnTo>
                    <a:pt x="232" y="47"/>
                  </a:lnTo>
                  <a:lnTo>
                    <a:pt x="225" y="56"/>
                  </a:lnTo>
                  <a:lnTo>
                    <a:pt x="220" y="66"/>
                  </a:lnTo>
                  <a:lnTo>
                    <a:pt x="217" y="78"/>
                  </a:lnTo>
                  <a:lnTo>
                    <a:pt x="217" y="78"/>
                  </a:lnTo>
                  <a:lnTo>
                    <a:pt x="215" y="89"/>
                  </a:lnTo>
                  <a:lnTo>
                    <a:pt x="217" y="99"/>
                  </a:lnTo>
                  <a:lnTo>
                    <a:pt x="220" y="109"/>
                  </a:lnTo>
                  <a:lnTo>
                    <a:pt x="225" y="120"/>
                  </a:lnTo>
                  <a:lnTo>
                    <a:pt x="225" y="120"/>
                  </a:lnTo>
                  <a:lnTo>
                    <a:pt x="232" y="129"/>
                  </a:lnTo>
                  <a:lnTo>
                    <a:pt x="241" y="137"/>
                  </a:lnTo>
                  <a:lnTo>
                    <a:pt x="251" y="144"/>
                  </a:lnTo>
                  <a:lnTo>
                    <a:pt x="262" y="149"/>
                  </a:lnTo>
                  <a:lnTo>
                    <a:pt x="262" y="149"/>
                  </a:lnTo>
                  <a:lnTo>
                    <a:pt x="274" y="155"/>
                  </a:lnTo>
                  <a:lnTo>
                    <a:pt x="286" y="158"/>
                  </a:lnTo>
                  <a:lnTo>
                    <a:pt x="298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23" y="160"/>
                  </a:lnTo>
                  <a:lnTo>
                    <a:pt x="335" y="158"/>
                  </a:lnTo>
                  <a:lnTo>
                    <a:pt x="347" y="155"/>
                  </a:lnTo>
                  <a:lnTo>
                    <a:pt x="357" y="151"/>
                  </a:lnTo>
                  <a:lnTo>
                    <a:pt x="357" y="151"/>
                  </a:lnTo>
                  <a:lnTo>
                    <a:pt x="380" y="139"/>
                  </a:lnTo>
                  <a:lnTo>
                    <a:pt x="401" y="125"/>
                  </a:lnTo>
                  <a:lnTo>
                    <a:pt x="422" y="109"/>
                  </a:lnTo>
                  <a:lnTo>
                    <a:pt x="439" y="90"/>
                  </a:lnTo>
                  <a:lnTo>
                    <a:pt x="439" y="90"/>
                  </a:lnTo>
                  <a:lnTo>
                    <a:pt x="422" y="109"/>
                  </a:lnTo>
                  <a:lnTo>
                    <a:pt x="403" y="127"/>
                  </a:lnTo>
                  <a:lnTo>
                    <a:pt x="383" y="142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49" y="160"/>
                  </a:lnTo>
                  <a:lnTo>
                    <a:pt x="337" y="163"/>
                  </a:lnTo>
                  <a:lnTo>
                    <a:pt x="323" y="167"/>
                  </a:lnTo>
                  <a:lnTo>
                    <a:pt x="310" y="169"/>
                  </a:lnTo>
                  <a:lnTo>
                    <a:pt x="310" y="169"/>
                  </a:lnTo>
                  <a:lnTo>
                    <a:pt x="297" y="169"/>
                  </a:lnTo>
                  <a:lnTo>
                    <a:pt x="284" y="167"/>
                  </a:lnTo>
                  <a:lnTo>
                    <a:pt x="271" y="163"/>
                  </a:lnTo>
                  <a:lnTo>
                    <a:pt x="258" y="158"/>
                  </a:lnTo>
                  <a:lnTo>
                    <a:pt x="258" y="158"/>
                  </a:lnTo>
                  <a:lnTo>
                    <a:pt x="246" y="153"/>
                  </a:lnTo>
                  <a:lnTo>
                    <a:pt x="234" y="146"/>
                  </a:lnTo>
                  <a:lnTo>
                    <a:pt x="224" y="137"/>
                  </a:lnTo>
                  <a:lnTo>
                    <a:pt x="215" y="129"/>
                  </a:lnTo>
                  <a:lnTo>
                    <a:pt x="215" y="129"/>
                  </a:lnTo>
                  <a:lnTo>
                    <a:pt x="206" y="116"/>
                  </a:lnTo>
                  <a:lnTo>
                    <a:pt x="203" y="103"/>
                  </a:lnTo>
                  <a:lnTo>
                    <a:pt x="203" y="103"/>
                  </a:lnTo>
                  <a:lnTo>
                    <a:pt x="201" y="89"/>
                  </a:lnTo>
                  <a:lnTo>
                    <a:pt x="201" y="75"/>
                  </a:lnTo>
                  <a:lnTo>
                    <a:pt x="201" y="75"/>
                  </a:lnTo>
                  <a:lnTo>
                    <a:pt x="205" y="61"/>
                  </a:lnTo>
                  <a:lnTo>
                    <a:pt x="211" y="49"/>
                  </a:lnTo>
                  <a:lnTo>
                    <a:pt x="218" y="37"/>
                  </a:lnTo>
                  <a:lnTo>
                    <a:pt x="227" y="26"/>
                  </a:lnTo>
                  <a:lnTo>
                    <a:pt x="227" y="26"/>
                  </a:lnTo>
                  <a:lnTo>
                    <a:pt x="238" y="16"/>
                  </a:lnTo>
                  <a:lnTo>
                    <a:pt x="250" y="9"/>
                  </a:lnTo>
                  <a:lnTo>
                    <a:pt x="250" y="9"/>
                  </a:lnTo>
                  <a:lnTo>
                    <a:pt x="264" y="4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86" y="2"/>
                  </a:lnTo>
                  <a:lnTo>
                    <a:pt x="295" y="4"/>
                  </a:lnTo>
                  <a:lnTo>
                    <a:pt x="302" y="5"/>
                  </a:lnTo>
                  <a:lnTo>
                    <a:pt x="309" y="11"/>
                  </a:lnTo>
                  <a:lnTo>
                    <a:pt x="309" y="11"/>
                  </a:lnTo>
                  <a:lnTo>
                    <a:pt x="316" y="14"/>
                  </a:lnTo>
                  <a:lnTo>
                    <a:pt x="321" y="21"/>
                  </a:lnTo>
                  <a:lnTo>
                    <a:pt x="330" y="33"/>
                  </a:lnTo>
                  <a:lnTo>
                    <a:pt x="330" y="33"/>
                  </a:lnTo>
                  <a:lnTo>
                    <a:pt x="333" y="40"/>
                  </a:lnTo>
                  <a:lnTo>
                    <a:pt x="335" y="47"/>
                  </a:lnTo>
                  <a:lnTo>
                    <a:pt x="337" y="56"/>
                  </a:lnTo>
                  <a:lnTo>
                    <a:pt x="337" y="64"/>
                  </a:lnTo>
                  <a:lnTo>
                    <a:pt x="337" y="64"/>
                  </a:lnTo>
                  <a:lnTo>
                    <a:pt x="333" y="73"/>
                  </a:lnTo>
                  <a:lnTo>
                    <a:pt x="330" y="80"/>
                  </a:lnTo>
                  <a:lnTo>
                    <a:pt x="319" y="94"/>
                  </a:lnTo>
                  <a:lnTo>
                    <a:pt x="319" y="94"/>
                  </a:lnTo>
                  <a:lnTo>
                    <a:pt x="309" y="103"/>
                  </a:lnTo>
                  <a:lnTo>
                    <a:pt x="298" y="111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50" y="136"/>
                  </a:lnTo>
                  <a:lnTo>
                    <a:pt x="225" y="144"/>
                  </a:lnTo>
                  <a:lnTo>
                    <a:pt x="225" y="144"/>
                  </a:lnTo>
                  <a:lnTo>
                    <a:pt x="175" y="158"/>
                  </a:lnTo>
                  <a:lnTo>
                    <a:pt x="125" y="172"/>
                  </a:lnTo>
                  <a:lnTo>
                    <a:pt x="125" y="172"/>
                  </a:lnTo>
                  <a:lnTo>
                    <a:pt x="74" y="182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15" y="189"/>
                  </a:lnTo>
                  <a:lnTo>
                    <a:pt x="8" y="186"/>
                  </a:lnTo>
                  <a:lnTo>
                    <a:pt x="3" y="181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3" y="158"/>
                  </a:lnTo>
                  <a:lnTo>
                    <a:pt x="10" y="153"/>
                  </a:lnTo>
                  <a:lnTo>
                    <a:pt x="17" y="149"/>
                  </a:lnTo>
                  <a:lnTo>
                    <a:pt x="17" y="149"/>
                  </a:lnTo>
                  <a:lnTo>
                    <a:pt x="19" y="149"/>
                  </a:lnTo>
                  <a:lnTo>
                    <a:pt x="19" y="149"/>
                  </a:lnTo>
                  <a:close/>
                </a:path>
              </a:pathLst>
            </a:custGeom>
            <a:solidFill>
              <a:srgbClr val="FB7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5640824" y="1791919"/>
              <a:ext cx="601081" cy="279797"/>
            </a:xfrm>
            <a:custGeom>
              <a:avLst/>
              <a:gdLst>
                <a:gd name="T0" fmla="*/ 1246 w 1246"/>
                <a:gd name="T1" fmla="*/ 290 h 580"/>
                <a:gd name="T2" fmla="*/ 1242 w 1246"/>
                <a:gd name="T3" fmla="*/ 320 h 580"/>
                <a:gd name="T4" fmla="*/ 1232 w 1246"/>
                <a:gd name="T5" fmla="*/ 349 h 580"/>
                <a:gd name="T6" fmla="*/ 1218 w 1246"/>
                <a:gd name="T7" fmla="*/ 377 h 580"/>
                <a:gd name="T8" fmla="*/ 1195 w 1246"/>
                <a:gd name="T9" fmla="*/ 403 h 580"/>
                <a:gd name="T10" fmla="*/ 1169 w 1246"/>
                <a:gd name="T11" fmla="*/ 429 h 580"/>
                <a:gd name="T12" fmla="*/ 1103 w 1246"/>
                <a:gd name="T13" fmla="*/ 476 h 580"/>
                <a:gd name="T14" fmla="*/ 1018 w 1246"/>
                <a:gd name="T15" fmla="*/ 514 h 580"/>
                <a:gd name="T16" fmla="*/ 919 w 1246"/>
                <a:gd name="T17" fmla="*/ 545 h 580"/>
                <a:gd name="T18" fmla="*/ 808 w 1246"/>
                <a:gd name="T19" fmla="*/ 568 h 580"/>
                <a:gd name="T20" fmla="*/ 686 w 1246"/>
                <a:gd name="T21" fmla="*/ 578 h 580"/>
                <a:gd name="T22" fmla="*/ 622 w 1246"/>
                <a:gd name="T23" fmla="*/ 580 h 580"/>
                <a:gd name="T24" fmla="*/ 497 w 1246"/>
                <a:gd name="T25" fmla="*/ 575 h 580"/>
                <a:gd name="T26" fmla="*/ 381 w 1246"/>
                <a:gd name="T27" fmla="*/ 558 h 580"/>
                <a:gd name="T28" fmla="*/ 275 w 1246"/>
                <a:gd name="T29" fmla="*/ 531 h 580"/>
                <a:gd name="T30" fmla="*/ 183 w 1246"/>
                <a:gd name="T31" fmla="*/ 495 h 580"/>
                <a:gd name="T32" fmla="*/ 106 w 1246"/>
                <a:gd name="T33" fmla="*/ 453 h 580"/>
                <a:gd name="T34" fmla="*/ 61 w 1246"/>
                <a:gd name="T35" fmla="*/ 417 h 580"/>
                <a:gd name="T36" fmla="*/ 38 w 1246"/>
                <a:gd name="T37" fmla="*/ 391 h 580"/>
                <a:gd name="T38" fmla="*/ 19 w 1246"/>
                <a:gd name="T39" fmla="*/ 363 h 580"/>
                <a:gd name="T40" fmla="*/ 7 w 1246"/>
                <a:gd name="T41" fmla="*/ 335 h 580"/>
                <a:gd name="T42" fmla="*/ 2 w 1246"/>
                <a:gd name="T43" fmla="*/ 306 h 580"/>
                <a:gd name="T44" fmla="*/ 0 w 1246"/>
                <a:gd name="T45" fmla="*/ 290 h 580"/>
                <a:gd name="T46" fmla="*/ 4 w 1246"/>
                <a:gd name="T47" fmla="*/ 261 h 580"/>
                <a:gd name="T48" fmla="*/ 12 w 1246"/>
                <a:gd name="T49" fmla="*/ 233 h 580"/>
                <a:gd name="T50" fmla="*/ 28 w 1246"/>
                <a:gd name="T51" fmla="*/ 205 h 580"/>
                <a:gd name="T52" fmla="*/ 49 w 1246"/>
                <a:gd name="T53" fmla="*/ 177 h 580"/>
                <a:gd name="T54" fmla="*/ 75 w 1246"/>
                <a:gd name="T55" fmla="*/ 153 h 580"/>
                <a:gd name="T56" fmla="*/ 143 w 1246"/>
                <a:gd name="T57" fmla="*/ 106 h 580"/>
                <a:gd name="T58" fmla="*/ 226 w 1246"/>
                <a:gd name="T59" fmla="*/ 68 h 580"/>
                <a:gd name="T60" fmla="*/ 327 w 1246"/>
                <a:gd name="T61" fmla="*/ 37 h 580"/>
                <a:gd name="T62" fmla="*/ 438 w 1246"/>
                <a:gd name="T63" fmla="*/ 14 h 580"/>
                <a:gd name="T64" fmla="*/ 559 w 1246"/>
                <a:gd name="T65" fmla="*/ 2 h 580"/>
                <a:gd name="T66" fmla="*/ 622 w 1246"/>
                <a:gd name="T67" fmla="*/ 0 h 580"/>
                <a:gd name="T68" fmla="*/ 749 w 1246"/>
                <a:gd name="T69" fmla="*/ 7 h 580"/>
                <a:gd name="T70" fmla="*/ 865 w 1246"/>
                <a:gd name="T71" fmla="*/ 23 h 580"/>
                <a:gd name="T72" fmla="*/ 971 w 1246"/>
                <a:gd name="T73" fmla="*/ 50 h 580"/>
                <a:gd name="T74" fmla="*/ 1063 w 1246"/>
                <a:gd name="T75" fmla="*/ 85 h 580"/>
                <a:gd name="T76" fmla="*/ 1138 w 1246"/>
                <a:gd name="T77" fmla="*/ 129 h 580"/>
                <a:gd name="T78" fmla="*/ 1183 w 1246"/>
                <a:gd name="T79" fmla="*/ 165 h 580"/>
                <a:gd name="T80" fmla="*/ 1207 w 1246"/>
                <a:gd name="T81" fmla="*/ 191 h 580"/>
                <a:gd name="T82" fmla="*/ 1225 w 1246"/>
                <a:gd name="T83" fmla="*/ 219 h 580"/>
                <a:gd name="T84" fmla="*/ 1239 w 1246"/>
                <a:gd name="T85" fmla="*/ 247 h 580"/>
                <a:gd name="T86" fmla="*/ 1244 w 1246"/>
                <a:gd name="T87" fmla="*/ 276 h 580"/>
                <a:gd name="T88" fmla="*/ 1246 w 1246"/>
                <a:gd name="T89" fmla="*/ 29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6" h="580">
                  <a:moveTo>
                    <a:pt x="1246" y="290"/>
                  </a:moveTo>
                  <a:lnTo>
                    <a:pt x="1246" y="290"/>
                  </a:lnTo>
                  <a:lnTo>
                    <a:pt x="1244" y="306"/>
                  </a:lnTo>
                  <a:lnTo>
                    <a:pt x="1242" y="320"/>
                  </a:lnTo>
                  <a:lnTo>
                    <a:pt x="1239" y="335"/>
                  </a:lnTo>
                  <a:lnTo>
                    <a:pt x="1232" y="349"/>
                  </a:lnTo>
                  <a:lnTo>
                    <a:pt x="1225" y="363"/>
                  </a:lnTo>
                  <a:lnTo>
                    <a:pt x="1218" y="377"/>
                  </a:lnTo>
                  <a:lnTo>
                    <a:pt x="1207" y="391"/>
                  </a:lnTo>
                  <a:lnTo>
                    <a:pt x="1195" y="403"/>
                  </a:lnTo>
                  <a:lnTo>
                    <a:pt x="1183" y="417"/>
                  </a:lnTo>
                  <a:lnTo>
                    <a:pt x="1169" y="429"/>
                  </a:lnTo>
                  <a:lnTo>
                    <a:pt x="1138" y="453"/>
                  </a:lnTo>
                  <a:lnTo>
                    <a:pt x="1103" y="476"/>
                  </a:lnTo>
                  <a:lnTo>
                    <a:pt x="1063" y="495"/>
                  </a:lnTo>
                  <a:lnTo>
                    <a:pt x="1018" y="514"/>
                  </a:lnTo>
                  <a:lnTo>
                    <a:pt x="971" y="531"/>
                  </a:lnTo>
                  <a:lnTo>
                    <a:pt x="919" y="545"/>
                  </a:lnTo>
                  <a:lnTo>
                    <a:pt x="865" y="558"/>
                  </a:lnTo>
                  <a:lnTo>
                    <a:pt x="808" y="568"/>
                  </a:lnTo>
                  <a:lnTo>
                    <a:pt x="749" y="575"/>
                  </a:lnTo>
                  <a:lnTo>
                    <a:pt x="686" y="578"/>
                  </a:lnTo>
                  <a:lnTo>
                    <a:pt x="622" y="580"/>
                  </a:lnTo>
                  <a:lnTo>
                    <a:pt x="622" y="580"/>
                  </a:lnTo>
                  <a:lnTo>
                    <a:pt x="559" y="578"/>
                  </a:lnTo>
                  <a:lnTo>
                    <a:pt x="497" y="575"/>
                  </a:lnTo>
                  <a:lnTo>
                    <a:pt x="438" y="568"/>
                  </a:lnTo>
                  <a:lnTo>
                    <a:pt x="381" y="558"/>
                  </a:lnTo>
                  <a:lnTo>
                    <a:pt x="327" y="545"/>
                  </a:lnTo>
                  <a:lnTo>
                    <a:pt x="275" y="531"/>
                  </a:lnTo>
                  <a:lnTo>
                    <a:pt x="226" y="514"/>
                  </a:lnTo>
                  <a:lnTo>
                    <a:pt x="183" y="495"/>
                  </a:lnTo>
                  <a:lnTo>
                    <a:pt x="143" y="476"/>
                  </a:lnTo>
                  <a:lnTo>
                    <a:pt x="106" y="453"/>
                  </a:lnTo>
                  <a:lnTo>
                    <a:pt x="75" y="429"/>
                  </a:lnTo>
                  <a:lnTo>
                    <a:pt x="61" y="417"/>
                  </a:lnTo>
                  <a:lnTo>
                    <a:pt x="49" y="403"/>
                  </a:lnTo>
                  <a:lnTo>
                    <a:pt x="38" y="391"/>
                  </a:lnTo>
                  <a:lnTo>
                    <a:pt x="28" y="377"/>
                  </a:lnTo>
                  <a:lnTo>
                    <a:pt x="19" y="363"/>
                  </a:lnTo>
                  <a:lnTo>
                    <a:pt x="12" y="349"/>
                  </a:lnTo>
                  <a:lnTo>
                    <a:pt x="7" y="335"/>
                  </a:lnTo>
                  <a:lnTo>
                    <a:pt x="4" y="320"/>
                  </a:lnTo>
                  <a:lnTo>
                    <a:pt x="2" y="306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" y="276"/>
                  </a:lnTo>
                  <a:lnTo>
                    <a:pt x="4" y="261"/>
                  </a:lnTo>
                  <a:lnTo>
                    <a:pt x="7" y="247"/>
                  </a:lnTo>
                  <a:lnTo>
                    <a:pt x="12" y="233"/>
                  </a:lnTo>
                  <a:lnTo>
                    <a:pt x="19" y="219"/>
                  </a:lnTo>
                  <a:lnTo>
                    <a:pt x="28" y="205"/>
                  </a:lnTo>
                  <a:lnTo>
                    <a:pt x="38" y="191"/>
                  </a:lnTo>
                  <a:lnTo>
                    <a:pt x="49" y="177"/>
                  </a:lnTo>
                  <a:lnTo>
                    <a:pt x="61" y="165"/>
                  </a:lnTo>
                  <a:lnTo>
                    <a:pt x="75" y="153"/>
                  </a:lnTo>
                  <a:lnTo>
                    <a:pt x="106" y="129"/>
                  </a:lnTo>
                  <a:lnTo>
                    <a:pt x="143" y="106"/>
                  </a:lnTo>
                  <a:lnTo>
                    <a:pt x="183" y="85"/>
                  </a:lnTo>
                  <a:lnTo>
                    <a:pt x="226" y="68"/>
                  </a:lnTo>
                  <a:lnTo>
                    <a:pt x="275" y="50"/>
                  </a:lnTo>
                  <a:lnTo>
                    <a:pt x="327" y="37"/>
                  </a:lnTo>
                  <a:lnTo>
                    <a:pt x="381" y="23"/>
                  </a:lnTo>
                  <a:lnTo>
                    <a:pt x="438" y="14"/>
                  </a:lnTo>
                  <a:lnTo>
                    <a:pt x="497" y="7"/>
                  </a:lnTo>
                  <a:lnTo>
                    <a:pt x="559" y="2"/>
                  </a:lnTo>
                  <a:lnTo>
                    <a:pt x="622" y="0"/>
                  </a:lnTo>
                  <a:lnTo>
                    <a:pt x="622" y="0"/>
                  </a:lnTo>
                  <a:lnTo>
                    <a:pt x="686" y="2"/>
                  </a:lnTo>
                  <a:lnTo>
                    <a:pt x="749" y="7"/>
                  </a:lnTo>
                  <a:lnTo>
                    <a:pt x="808" y="14"/>
                  </a:lnTo>
                  <a:lnTo>
                    <a:pt x="865" y="23"/>
                  </a:lnTo>
                  <a:lnTo>
                    <a:pt x="919" y="37"/>
                  </a:lnTo>
                  <a:lnTo>
                    <a:pt x="971" y="50"/>
                  </a:lnTo>
                  <a:lnTo>
                    <a:pt x="1018" y="68"/>
                  </a:lnTo>
                  <a:lnTo>
                    <a:pt x="1063" y="85"/>
                  </a:lnTo>
                  <a:lnTo>
                    <a:pt x="1103" y="106"/>
                  </a:lnTo>
                  <a:lnTo>
                    <a:pt x="1138" y="129"/>
                  </a:lnTo>
                  <a:lnTo>
                    <a:pt x="1169" y="153"/>
                  </a:lnTo>
                  <a:lnTo>
                    <a:pt x="1183" y="165"/>
                  </a:lnTo>
                  <a:lnTo>
                    <a:pt x="1195" y="177"/>
                  </a:lnTo>
                  <a:lnTo>
                    <a:pt x="1207" y="191"/>
                  </a:lnTo>
                  <a:lnTo>
                    <a:pt x="1218" y="205"/>
                  </a:lnTo>
                  <a:lnTo>
                    <a:pt x="1225" y="219"/>
                  </a:lnTo>
                  <a:lnTo>
                    <a:pt x="1232" y="233"/>
                  </a:lnTo>
                  <a:lnTo>
                    <a:pt x="1239" y="247"/>
                  </a:lnTo>
                  <a:lnTo>
                    <a:pt x="1242" y="261"/>
                  </a:lnTo>
                  <a:lnTo>
                    <a:pt x="1244" y="276"/>
                  </a:lnTo>
                  <a:lnTo>
                    <a:pt x="1246" y="290"/>
                  </a:lnTo>
                  <a:lnTo>
                    <a:pt x="1246" y="290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5803395" y="1805426"/>
              <a:ext cx="270631" cy="49206"/>
            </a:xfrm>
            <a:custGeom>
              <a:avLst/>
              <a:gdLst>
                <a:gd name="T0" fmla="*/ 24 w 561"/>
                <a:gd name="T1" fmla="*/ 102 h 102"/>
                <a:gd name="T2" fmla="*/ 0 w 561"/>
                <a:gd name="T3" fmla="*/ 55 h 102"/>
                <a:gd name="T4" fmla="*/ 0 w 561"/>
                <a:gd name="T5" fmla="*/ 55 h 102"/>
                <a:gd name="T6" fmla="*/ 19 w 561"/>
                <a:gd name="T7" fmla="*/ 49 h 102"/>
                <a:gd name="T8" fmla="*/ 40 w 561"/>
                <a:gd name="T9" fmla="*/ 40 h 102"/>
                <a:gd name="T10" fmla="*/ 70 w 561"/>
                <a:gd name="T11" fmla="*/ 31 h 102"/>
                <a:gd name="T12" fmla="*/ 108 w 561"/>
                <a:gd name="T13" fmla="*/ 22 h 102"/>
                <a:gd name="T14" fmla="*/ 153 w 561"/>
                <a:gd name="T15" fmla="*/ 14 h 102"/>
                <a:gd name="T16" fmla="*/ 209 w 561"/>
                <a:gd name="T17" fmla="*/ 7 h 102"/>
                <a:gd name="T18" fmla="*/ 273 w 561"/>
                <a:gd name="T19" fmla="*/ 2 h 102"/>
                <a:gd name="T20" fmla="*/ 273 w 561"/>
                <a:gd name="T21" fmla="*/ 2 h 102"/>
                <a:gd name="T22" fmla="*/ 332 w 561"/>
                <a:gd name="T23" fmla="*/ 0 h 102"/>
                <a:gd name="T24" fmla="*/ 386 w 561"/>
                <a:gd name="T25" fmla="*/ 0 h 102"/>
                <a:gd name="T26" fmla="*/ 434 w 561"/>
                <a:gd name="T27" fmla="*/ 5 h 102"/>
                <a:gd name="T28" fmla="*/ 476 w 561"/>
                <a:gd name="T29" fmla="*/ 10 h 102"/>
                <a:gd name="T30" fmla="*/ 511 w 561"/>
                <a:gd name="T31" fmla="*/ 16 h 102"/>
                <a:gd name="T32" fmla="*/ 537 w 561"/>
                <a:gd name="T33" fmla="*/ 22 h 102"/>
                <a:gd name="T34" fmla="*/ 561 w 561"/>
                <a:gd name="T35" fmla="*/ 28 h 102"/>
                <a:gd name="T36" fmla="*/ 546 w 561"/>
                <a:gd name="T37" fmla="*/ 78 h 102"/>
                <a:gd name="T38" fmla="*/ 546 w 561"/>
                <a:gd name="T39" fmla="*/ 78 h 102"/>
                <a:gd name="T40" fmla="*/ 525 w 561"/>
                <a:gd name="T41" fmla="*/ 73 h 102"/>
                <a:gd name="T42" fmla="*/ 500 w 561"/>
                <a:gd name="T43" fmla="*/ 68 h 102"/>
                <a:gd name="T44" fmla="*/ 467 w 561"/>
                <a:gd name="T45" fmla="*/ 62 h 102"/>
                <a:gd name="T46" fmla="*/ 429 w 561"/>
                <a:gd name="T47" fmla="*/ 57 h 102"/>
                <a:gd name="T48" fmla="*/ 382 w 561"/>
                <a:gd name="T49" fmla="*/ 54 h 102"/>
                <a:gd name="T50" fmla="*/ 332 w 561"/>
                <a:gd name="T51" fmla="*/ 52 h 102"/>
                <a:gd name="T52" fmla="*/ 276 w 561"/>
                <a:gd name="T53" fmla="*/ 54 h 102"/>
                <a:gd name="T54" fmla="*/ 276 w 561"/>
                <a:gd name="T55" fmla="*/ 54 h 102"/>
                <a:gd name="T56" fmla="*/ 216 w 561"/>
                <a:gd name="T57" fmla="*/ 59 h 102"/>
                <a:gd name="T58" fmla="*/ 165 w 561"/>
                <a:gd name="T59" fmla="*/ 66 h 102"/>
                <a:gd name="T60" fmla="*/ 122 w 561"/>
                <a:gd name="T61" fmla="*/ 75 h 102"/>
                <a:gd name="T62" fmla="*/ 87 w 561"/>
                <a:gd name="T63" fmla="*/ 82 h 102"/>
                <a:gd name="T64" fmla="*/ 59 w 561"/>
                <a:gd name="T65" fmla="*/ 90 h 102"/>
                <a:gd name="T66" fmla="*/ 40 w 561"/>
                <a:gd name="T67" fmla="*/ 97 h 102"/>
                <a:gd name="T68" fmla="*/ 24 w 561"/>
                <a:gd name="T69" fmla="*/ 102 h 102"/>
                <a:gd name="T70" fmla="*/ 24 w 561"/>
                <a:gd name="T7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1" h="102">
                  <a:moveTo>
                    <a:pt x="24" y="102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19" y="49"/>
                  </a:lnTo>
                  <a:lnTo>
                    <a:pt x="40" y="40"/>
                  </a:lnTo>
                  <a:lnTo>
                    <a:pt x="70" y="31"/>
                  </a:lnTo>
                  <a:lnTo>
                    <a:pt x="108" y="22"/>
                  </a:lnTo>
                  <a:lnTo>
                    <a:pt x="153" y="14"/>
                  </a:lnTo>
                  <a:lnTo>
                    <a:pt x="209" y="7"/>
                  </a:lnTo>
                  <a:lnTo>
                    <a:pt x="273" y="2"/>
                  </a:lnTo>
                  <a:lnTo>
                    <a:pt x="273" y="2"/>
                  </a:lnTo>
                  <a:lnTo>
                    <a:pt x="332" y="0"/>
                  </a:lnTo>
                  <a:lnTo>
                    <a:pt x="386" y="0"/>
                  </a:lnTo>
                  <a:lnTo>
                    <a:pt x="434" y="5"/>
                  </a:lnTo>
                  <a:lnTo>
                    <a:pt x="476" y="10"/>
                  </a:lnTo>
                  <a:lnTo>
                    <a:pt x="511" y="16"/>
                  </a:lnTo>
                  <a:lnTo>
                    <a:pt x="537" y="22"/>
                  </a:lnTo>
                  <a:lnTo>
                    <a:pt x="561" y="28"/>
                  </a:lnTo>
                  <a:lnTo>
                    <a:pt x="546" y="78"/>
                  </a:lnTo>
                  <a:lnTo>
                    <a:pt x="546" y="78"/>
                  </a:lnTo>
                  <a:lnTo>
                    <a:pt x="525" y="73"/>
                  </a:lnTo>
                  <a:lnTo>
                    <a:pt x="500" y="68"/>
                  </a:lnTo>
                  <a:lnTo>
                    <a:pt x="467" y="62"/>
                  </a:lnTo>
                  <a:lnTo>
                    <a:pt x="429" y="57"/>
                  </a:lnTo>
                  <a:lnTo>
                    <a:pt x="382" y="54"/>
                  </a:lnTo>
                  <a:lnTo>
                    <a:pt x="332" y="52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16" y="59"/>
                  </a:lnTo>
                  <a:lnTo>
                    <a:pt x="165" y="66"/>
                  </a:lnTo>
                  <a:lnTo>
                    <a:pt x="122" y="75"/>
                  </a:lnTo>
                  <a:lnTo>
                    <a:pt x="87" y="82"/>
                  </a:lnTo>
                  <a:lnTo>
                    <a:pt x="59" y="90"/>
                  </a:lnTo>
                  <a:lnTo>
                    <a:pt x="40" y="97"/>
                  </a:lnTo>
                  <a:lnTo>
                    <a:pt x="24" y="102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CE20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3" name="Group 115"/>
          <p:cNvGrpSpPr/>
          <p:nvPr/>
        </p:nvGrpSpPr>
        <p:grpSpPr>
          <a:xfrm>
            <a:off x="7654862" y="4092934"/>
            <a:ext cx="368102" cy="330236"/>
            <a:chOff x="1887538" y="4248257"/>
            <a:chExt cx="1976437" cy="1773131"/>
          </a:xfrm>
        </p:grpSpPr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1887538" y="4419600"/>
              <a:ext cx="1976437" cy="1601788"/>
            </a:xfrm>
            <a:custGeom>
              <a:avLst/>
              <a:gdLst>
                <a:gd name="T0" fmla="*/ 591 w 1245"/>
                <a:gd name="T1" fmla="*/ 0 h 1009"/>
                <a:gd name="T2" fmla="*/ 497 w 1245"/>
                <a:gd name="T3" fmla="*/ 7 h 1009"/>
                <a:gd name="T4" fmla="*/ 409 w 1245"/>
                <a:gd name="T5" fmla="*/ 22 h 1009"/>
                <a:gd name="T6" fmla="*/ 326 w 1245"/>
                <a:gd name="T7" fmla="*/ 44 h 1009"/>
                <a:gd name="T8" fmla="*/ 250 w 1245"/>
                <a:gd name="T9" fmla="*/ 72 h 1009"/>
                <a:gd name="T10" fmla="*/ 183 w 1245"/>
                <a:gd name="T11" fmla="*/ 107 h 1009"/>
                <a:gd name="T12" fmla="*/ 124 w 1245"/>
                <a:gd name="T13" fmla="*/ 146 h 1009"/>
                <a:gd name="T14" fmla="*/ 76 w 1245"/>
                <a:gd name="T15" fmla="*/ 191 h 1009"/>
                <a:gd name="T16" fmla="*/ 38 w 1245"/>
                <a:gd name="T17" fmla="*/ 239 h 1009"/>
                <a:gd name="T18" fmla="*/ 13 w 1245"/>
                <a:gd name="T19" fmla="*/ 291 h 1009"/>
                <a:gd name="T20" fmla="*/ 1 w 1245"/>
                <a:gd name="T21" fmla="*/ 346 h 1009"/>
                <a:gd name="T22" fmla="*/ 0 w 1245"/>
                <a:gd name="T23" fmla="*/ 644 h 1009"/>
                <a:gd name="T24" fmla="*/ 8 w 1245"/>
                <a:gd name="T25" fmla="*/ 700 h 1009"/>
                <a:gd name="T26" fmla="*/ 28 w 1245"/>
                <a:gd name="T27" fmla="*/ 753 h 1009"/>
                <a:gd name="T28" fmla="*/ 62 w 1245"/>
                <a:gd name="T29" fmla="*/ 802 h 1009"/>
                <a:gd name="T30" fmla="*/ 107 w 1245"/>
                <a:gd name="T31" fmla="*/ 848 h 1009"/>
                <a:gd name="T32" fmla="*/ 162 w 1245"/>
                <a:gd name="T33" fmla="*/ 889 h 1009"/>
                <a:gd name="T34" fmla="*/ 227 w 1245"/>
                <a:gd name="T35" fmla="*/ 926 h 1009"/>
                <a:gd name="T36" fmla="*/ 300 w 1245"/>
                <a:gd name="T37" fmla="*/ 956 h 1009"/>
                <a:gd name="T38" fmla="*/ 380 w 1245"/>
                <a:gd name="T39" fmla="*/ 980 h 1009"/>
                <a:gd name="T40" fmla="*/ 467 w 1245"/>
                <a:gd name="T41" fmla="*/ 997 h 1009"/>
                <a:gd name="T42" fmla="*/ 559 w 1245"/>
                <a:gd name="T43" fmla="*/ 1007 h 1009"/>
                <a:gd name="T44" fmla="*/ 623 w 1245"/>
                <a:gd name="T45" fmla="*/ 1009 h 1009"/>
                <a:gd name="T46" fmla="*/ 717 w 1245"/>
                <a:gd name="T47" fmla="*/ 1005 h 1009"/>
                <a:gd name="T48" fmla="*/ 808 w 1245"/>
                <a:gd name="T49" fmla="*/ 992 h 1009"/>
                <a:gd name="T50" fmla="*/ 892 w 1245"/>
                <a:gd name="T51" fmla="*/ 973 h 1009"/>
                <a:gd name="T52" fmla="*/ 971 w 1245"/>
                <a:gd name="T53" fmla="*/ 947 h 1009"/>
                <a:gd name="T54" fmla="*/ 1041 w 1245"/>
                <a:gd name="T55" fmla="*/ 914 h 1009"/>
                <a:gd name="T56" fmla="*/ 1103 w 1245"/>
                <a:gd name="T57" fmla="*/ 876 h 1009"/>
                <a:gd name="T58" fmla="*/ 1155 w 1245"/>
                <a:gd name="T59" fmla="*/ 833 h 1009"/>
                <a:gd name="T60" fmla="*/ 1196 w 1245"/>
                <a:gd name="T61" fmla="*/ 786 h 1009"/>
                <a:gd name="T62" fmla="*/ 1225 w 1245"/>
                <a:gd name="T63" fmla="*/ 735 h 1009"/>
                <a:gd name="T64" fmla="*/ 1242 w 1245"/>
                <a:gd name="T65" fmla="*/ 682 h 1009"/>
                <a:gd name="T66" fmla="*/ 1245 w 1245"/>
                <a:gd name="T67" fmla="*/ 364 h 1009"/>
                <a:gd name="T68" fmla="*/ 1242 w 1245"/>
                <a:gd name="T69" fmla="*/ 327 h 1009"/>
                <a:gd name="T70" fmla="*/ 1225 w 1245"/>
                <a:gd name="T71" fmla="*/ 273 h 1009"/>
                <a:gd name="T72" fmla="*/ 1196 w 1245"/>
                <a:gd name="T73" fmla="*/ 223 h 1009"/>
                <a:gd name="T74" fmla="*/ 1155 w 1245"/>
                <a:gd name="T75" fmla="*/ 175 h 1009"/>
                <a:gd name="T76" fmla="*/ 1103 w 1245"/>
                <a:gd name="T77" fmla="*/ 133 h 1009"/>
                <a:gd name="T78" fmla="*/ 1041 w 1245"/>
                <a:gd name="T79" fmla="*/ 95 h 1009"/>
                <a:gd name="T80" fmla="*/ 971 w 1245"/>
                <a:gd name="T81" fmla="*/ 62 h 1009"/>
                <a:gd name="T82" fmla="*/ 892 w 1245"/>
                <a:gd name="T83" fmla="*/ 36 h 1009"/>
                <a:gd name="T84" fmla="*/ 808 w 1245"/>
                <a:gd name="T85" fmla="*/ 16 h 1009"/>
                <a:gd name="T86" fmla="*/ 717 w 1245"/>
                <a:gd name="T87" fmla="*/ 4 h 1009"/>
                <a:gd name="T88" fmla="*/ 623 w 1245"/>
                <a:gd name="T89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5" h="1009">
                  <a:moveTo>
                    <a:pt x="623" y="0"/>
                  </a:moveTo>
                  <a:lnTo>
                    <a:pt x="623" y="0"/>
                  </a:lnTo>
                  <a:lnTo>
                    <a:pt x="591" y="0"/>
                  </a:lnTo>
                  <a:lnTo>
                    <a:pt x="559" y="2"/>
                  </a:lnTo>
                  <a:lnTo>
                    <a:pt x="528" y="4"/>
                  </a:lnTo>
                  <a:lnTo>
                    <a:pt x="497" y="7"/>
                  </a:lnTo>
                  <a:lnTo>
                    <a:pt x="467" y="11"/>
                  </a:lnTo>
                  <a:lnTo>
                    <a:pt x="438" y="16"/>
                  </a:lnTo>
                  <a:lnTo>
                    <a:pt x="409" y="22"/>
                  </a:lnTo>
                  <a:lnTo>
                    <a:pt x="380" y="29"/>
                  </a:lnTo>
                  <a:lnTo>
                    <a:pt x="353" y="36"/>
                  </a:lnTo>
                  <a:lnTo>
                    <a:pt x="326" y="44"/>
                  </a:lnTo>
                  <a:lnTo>
                    <a:pt x="300" y="53"/>
                  </a:lnTo>
                  <a:lnTo>
                    <a:pt x="275" y="62"/>
                  </a:lnTo>
                  <a:lnTo>
                    <a:pt x="250" y="72"/>
                  </a:lnTo>
                  <a:lnTo>
                    <a:pt x="227" y="83"/>
                  </a:lnTo>
                  <a:lnTo>
                    <a:pt x="204" y="95"/>
                  </a:lnTo>
                  <a:lnTo>
                    <a:pt x="183" y="107"/>
                  </a:lnTo>
                  <a:lnTo>
                    <a:pt x="162" y="119"/>
                  </a:lnTo>
                  <a:lnTo>
                    <a:pt x="143" y="133"/>
                  </a:lnTo>
                  <a:lnTo>
                    <a:pt x="124" y="146"/>
                  </a:lnTo>
                  <a:lnTo>
                    <a:pt x="107" y="161"/>
                  </a:lnTo>
                  <a:lnTo>
                    <a:pt x="91" y="175"/>
                  </a:lnTo>
                  <a:lnTo>
                    <a:pt x="76" y="191"/>
                  </a:lnTo>
                  <a:lnTo>
                    <a:pt x="62" y="206"/>
                  </a:lnTo>
                  <a:lnTo>
                    <a:pt x="49" y="223"/>
                  </a:lnTo>
                  <a:lnTo>
                    <a:pt x="38" y="239"/>
                  </a:lnTo>
                  <a:lnTo>
                    <a:pt x="28" y="256"/>
                  </a:lnTo>
                  <a:lnTo>
                    <a:pt x="20" y="273"/>
                  </a:lnTo>
                  <a:lnTo>
                    <a:pt x="13" y="291"/>
                  </a:lnTo>
                  <a:lnTo>
                    <a:pt x="8" y="309"/>
                  </a:lnTo>
                  <a:lnTo>
                    <a:pt x="4" y="327"/>
                  </a:lnTo>
                  <a:lnTo>
                    <a:pt x="1" y="346"/>
                  </a:lnTo>
                  <a:lnTo>
                    <a:pt x="0" y="364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1" y="663"/>
                  </a:lnTo>
                  <a:lnTo>
                    <a:pt x="4" y="682"/>
                  </a:lnTo>
                  <a:lnTo>
                    <a:pt x="8" y="700"/>
                  </a:lnTo>
                  <a:lnTo>
                    <a:pt x="13" y="718"/>
                  </a:lnTo>
                  <a:lnTo>
                    <a:pt x="20" y="735"/>
                  </a:lnTo>
                  <a:lnTo>
                    <a:pt x="28" y="753"/>
                  </a:lnTo>
                  <a:lnTo>
                    <a:pt x="38" y="770"/>
                  </a:lnTo>
                  <a:lnTo>
                    <a:pt x="49" y="786"/>
                  </a:lnTo>
                  <a:lnTo>
                    <a:pt x="62" y="802"/>
                  </a:lnTo>
                  <a:lnTo>
                    <a:pt x="76" y="818"/>
                  </a:lnTo>
                  <a:lnTo>
                    <a:pt x="91" y="833"/>
                  </a:lnTo>
                  <a:lnTo>
                    <a:pt x="107" y="848"/>
                  </a:lnTo>
                  <a:lnTo>
                    <a:pt x="124" y="862"/>
                  </a:lnTo>
                  <a:lnTo>
                    <a:pt x="143" y="876"/>
                  </a:lnTo>
                  <a:lnTo>
                    <a:pt x="162" y="889"/>
                  </a:lnTo>
                  <a:lnTo>
                    <a:pt x="183" y="902"/>
                  </a:lnTo>
                  <a:lnTo>
                    <a:pt x="204" y="914"/>
                  </a:lnTo>
                  <a:lnTo>
                    <a:pt x="227" y="926"/>
                  </a:lnTo>
                  <a:lnTo>
                    <a:pt x="250" y="936"/>
                  </a:lnTo>
                  <a:lnTo>
                    <a:pt x="275" y="947"/>
                  </a:lnTo>
                  <a:lnTo>
                    <a:pt x="300" y="956"/>
                  </a:lnTo>
                  <a:lnTo>
                    <a:pt x="326" y="965"/>
                  </a:lnTo>
                  <a:lnTo>
                    <a:pt x="353" y="973"/>
                  </a:lnTo>
                  <a:lnTo>
                    <a:pt x="380" y="980"/>
                  </a:lnTo>
                  <a:lnTo>
                    <a:pt x="409" y="987"/>
                  </a:lnTo>
                  <a:lnTo>
                    <a:pt x="438" y="992"/>
                  </a:lnTo>
                  <a:lnTo>
                    <a:pt x="467" y="997"/>
                  </a:lnTo>
                  <a:lnTo>
                    <a:pt x="497" y="1001"/>
                  </a:lnTo>
                  <a:lnTo>
                    <a:pt x="528" y="1005"/>
                  </a:lnTo>
                  <a:lnTo>
                    <a:pt x="559" y="1007"/>
                  </a:lnTo>
                  <a:lnTo>
                    <a:pt x="591" y="1008"/>
                  </a:lnTo>
                  <a:lnTo>
                    <a:pt x="623" y="1009"/>
                  </a:lnTo>
                  <a:lnTo>
                    <a:pt x="623" y="1009"/>
                  </a:lnTo>
                  <a:lnTo>
                    <a:pt x="655" y="1008"/>
                  </a:lnTo>
                  <a:lnTo>
                    <a:pt x="686" y="1007"/>
                  </a:lnTo>
                  <a:lnTo>
                    <a:pt x="717" y="1005"/>
                  </a:lnTo>
                  <a:lnTo>
                    <a:pt x="748" y="1001"/>
                  </a:lnTo>
                  <a:lnTo>
                    <a:pt x="778" y="997"/>
                  </a:lnTo>
                  <a:lnTo>
                    <a:pt x="808" y="992"/>
                  </a:lnTo>
                  <a:lnTo>
                    <a:pt x="837" y="987"/>
                  </a:lnTo>
                  <a:lnTo>
                    <a:pt x="865" y="980"/>
                  </a:lnTo>
                  <a:lnTo>
                    <a:pt x="892" y="973"/>
                  </a:lnTo>
                  <a:lnTo>
                    <a:pt x="919" y="965"/>
                  </a:lnTo>
                  <a:lnTo>
                    <a:pt x="945" y="956"/>
                  </a:lnTo>
                  <a:lnTo>
                    <a:pt x="971" y="947"/>
                  </a:lnTo>
                  <a:lnTo>
                    <a:pt x="995" y="936"/>
                  </a:lnTo>
                  <a:lnTo>
                    <a:pt x="1018" y="926"/>
                  </a:lnTo>
                  <a:lnTo>
                    <a:pt x="1041" y="914"/>
                  </a:lnTo>
                  <a:lnTo>
                    <a:pt x="1063" y="902"/>
                  </a:lnTo>
                  <a:lnTo>
                    <a:pt x="1083" y="889"/>
                  </a:lnTo>
                  <a:lnTo>
                    <a:pt x="1103" y="876"/>
                  </a:lnTo>
                  <a:lnTo>
                    <a:pt x="1121" y="862"/>
                  </a:lnTo>
                  <a:lnTo>
                    <a:pt x="1139" y="848"/>
                  </a:lnTo>
                  <a:lnTo>
                    <a:pt x="1155" y="833"/>
                  </a:lnTo>
                  <a:lnTo>
                    <a:pt x="1170" y="818"/>
                  </a:lnTo>
                  <a:lnTo>
                    <a:pt x="1183" y="802"/>
                  </a:lnTo>
                  <a:lnTo>
                    <a:pt x="1196" y="786"/>
                  </a:lnTo>
                  <a:lnTo>
                    <a:pt x="1207" y="770"/>
                  </a:lnTo>
                  <a:lnTo>
                    <a:pt x="1217" y="753"/>
                  </a:lnTo>
                  <a:lnTo>
                    <a:pt x="1225" y="735"/>
                  </a:lnTo>
                  <a:lnTo>
                    <a:pt x="1232" y="718"/>
                  </a:lnTo>
                  <a:lnTo>
                    <a:pt x="1238" y="700"/>
                  </a:lnTo>
                  <a:lnTo>
                    <a:pt x="1242" y="682"/>
                  </a:lnTo>
                  <a:lnTo>
                    <a:pt x="1244" y="663"/>
                  </a:lnTo>
                  <a:lnTo>
                    <a:pt x="1245" y="644"/>
                  </a:lnTo>
                  <a:lnTo>
                    <a:pt x="1245" y="364"/>
                  </a:lnTo>
                  <a:lnTo>
                    <a:pt x="1245" y="364"/>
                  </a:lnTo>
                  <a:lnTo>
                    <a:pt x="1244" y="346"/>
                  </a:lnTo>
                  <a:lnTo>
                    <a:pt x="1242" y="327"/>
                  </a:lnTo>
                  <a:lnTo>
                    <a:pt x="1238" y="309"/>
                  </a:lnTo>
                  <a:lnTo>
                    <a:pt x="1232" y="291"/>
                  </a:lnTo>
                  <a:lnTo>
                    <a:pt x="1225" y="273"/>
                  </a:lnTo>
                  <a:lnTo>
                    <a:pt x="1217" y="256"/>
                  </a:lnTo>
                  <a:lnTo>
                    <a:pt x="1207" y="239"/>
                  </a:lnTo>
                  <a:lnTo>
                    <a:pt x="1196" y="223"/>
                  </a:lnTo>
                  <a:lnTo>
                    <a:pt x="1183" y="206"/>
                  </a:lnTo>
                  <a:lnTo>
                    <a:pt x="1170" y="191"/>
                  </a:lnTo>
                  <a:lnTo>
                    <a:pt x="1155" y="175"/>
                  </a:lnTo>
                  <a:lnTo>
                    <a:pt x="1139" y="161"/>
                  </a:lnTo>
                  <a:lnTo>
                    <a:pt x="1121" y="146"/>
                  </a:lnTo>
                  <a:lnTo>
                    <a:pt x="1103" y="133"/>
                  </a:lnTo>
                  <a:lnTo>
                    <a:pt x="1083" y="119"/>
                  </a:lnTo>
                  <a:lnTo>
                    <a:pt x="1063" y="107"/>
                  </a:lnTo>
                  <a:lnTo>
                    <a:pt x="1041" y="95"/>
                  </a:lnTo>
                  <a:lnTo>
                    <a:pt x="1018" y="83"/>
                  </a:lnTo>
                  <a:lnTo>
                    <a:pt x="995" y="72"/>
                  </a:lnTo>
                  <a:lnTo>
                    <a:pt x="971" y="62"/>
                  </a:lnTo>
                  <a:lnTo>
                    <a:pt x="945" y="53"/>
                  </a:lnTo>
                  <a:lnTo>
                    <a:pt x="919" y="44"/>
                  </a:lnTo>
                  <a:lnTo>
                    <a:pt x="892" y="36"/>
                  </a:lnTo>
                  <a:lnTo>
                    <a:pt x="865" y="29"/>
                  </a:lnTo>
                  <a:lnTo>
                    <a:pt x="837" y="22"/>
                  </a:lnTo>
                  <a:lnTo>
                    <a:pt x="808" y="16"/>
                  </a:lnTo>
                  <a:lnTo>
                    <a:pt x="778" y="11"/>
                  </a:lnTo>
                  <a:lnTo>
                    <a:pt x="748" y="7"/>
                  </a:lnTo>
                  <a:lnTo>
                    <a:pt x="717" y="4"/>
                  </a:lnTo>
                  <a:lnTo>
                    <a:pt x="686" y="2"/>
                  </a:lnTo>
                  <a:lnTo>
                    <a:pt x="655" y="0"/>
                  </a:lnTo>
                  <a:lnTo>
                    <a:pt x="623" y="0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F5C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00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887538" y="4672013"/>
              <a:ext cx="173037" cy="1096963"/>
            </a:xfrm>
            <a:custGeom>
              <a:avLst/>
              <a:gdLst>
                <a:gd name="T0" fmla="*/ 0 w 109"/>
                <a:gd name="T1" fmla="*/ 205 h 691"/>
                <a:gd name="T2" fmla="*/ 0 w 109"/>
                <a:gd name="T3" fmla="*/ 485 h 691"/>
                <a:gd name="T4" fmla="*/ 0 w 109"/>
                <a:gd name="T5" fmla="*/ 485 h 691"/>
                <a:gd name="T6" fmla="*/ 1 w 109"/>
                <a:gd name="T7" fmla="*/ 500 h 691"/>
                <a:gd name="T8" fmla="*/ 2 w 109"/>
                <a:gd name="T9" fmla="*/ 514 h 691"/>
                <a:gd name="T10" fmla="*/ 5 w 109"/>
                <a:gd name="T11" fmla="*/ 528 h 691"/>
                <a:gd name="T12" fmla="*/ 8 w 109"/>
                <a:gd name="T13" fmla="*/ 541 h 691"/>
                <a:gd name="T14" fmla="*/ 12 w 109"/>
                <a:gd name="T15" fmla="*/ 555 h 691"/>
                <a:gd name="T16" fmla="*/ 17 w 109"/>
                <a:gd name="T17" fmla="*/ 568 h 691"/>
                <a:gd name="T18" fmla="*/ 22 w 109"/>
                <a:gd name="T19" fmla="*/ 582 h 691"/>
                <a:gd name="T20" fmla="*/ 29 w 109"/>
                <a:gd name="T21" fmla="*/ 595 h 691"/>
                <a:gd name="T22" fmla="*/ 36 w 109"/>
                <a:gd name="T23" fmla="*/ 608 h 691"/>
                <a:gd name="T24" fmla="*/ 44 w 109"/>
                <a:gd name="T25" fmla="*/ 620 h 691"/>
                <a:gd name="T26" fmla="*/ 53 w 109"/>
                <a:gd name="T27" fmla="*/ 633 h 691"/>
                <a:gd name="T28" fmla="*/ 63 w 109"/>
                <a:gd name="T29" fmla="*/ 645 h 691"/>
                <a:gd name="T30" fmla="*/ 73 w 109"/>
                <a:gd name="T31" fmla="*/ 657 h 691"/>
                <a:gd name="T32" fmla="*/ 84 w 109"/>
                <a:gd name="T33" fmla="*/ 668 h 691"/>
                <a:gd name="T34" fmla="*/ 96 w 109"/>
                <a:gd name="T35" fmla="*/ 680 h 691"/>
                <a:gd name="T36" fmla="*/ 109 w 109"/>
                <a:gd name="T37" fmla="*/ 691 h 691"/>
                <a:gd name="T38" fmla="*/ 109 w 109"/>
                <a:gd name="T39" fmla="*/ 0 h 691"/>
                <a:gd name="T40" fmla="*/ 109 w 109"/>
                <a:gd name="T41" fmla="*/ 0 h 691"/>
                <a:gd name="T42" fmla="*/ 96 w 109"/>
                <a:gd name="T43" fmla="*/ 11 h 691"/>
                <a:gd name="T44" fmla="*/ 84 w 109"/>
                <a:gd name="T45" fmla="*/ 22 h 691"/>
                <a:gd name="T46" fmla="*/ 73 w 109"/>
                <a:gd name="T47" fmla="*/ 34 h 691"/>
                <a:gd name="T48" fmla="*/ 63 w 109"/>
                <a:gd name="T49" fmla="*/ 46 h 691"/>
                <a:gd name="T50" fmla="*/ 53 w 109"/>
                <a:gd name="T51" fmla="*/ 58 h 691"/>
                <a:gd name="T52" fmla="*/ 44 w 109"/>
                <a:gd name="T53" fmla="*/ 71 h 691"/>
                <a:gd name="T54" fmla="*/ 36 w 109"/>
                <a:gd name="T55" fmla="*/ 83 h 691"/>
                <a:gd name="T56" fmla="*/ 29 w 109"/>
                <a:gd name="T57" fmla="*/ 96 h 691"/>
                <a:gd name="T58" fmla="*/ 22 w 109"/>
                <a:gd name="T59" fmla="*/ 109 h 691"/>
                <a:gd name="T60" fmla="*/ 17 w 109"/>
                <a:gd name="T61" fmla="*/ 122 h 691"/>
                <a:gd name="T62" fmla="*/ 12 w 109"/>
                <a:gd name="T63" fmla="*/ 136 h 691"/>
                <a:gd name="T64" fmla="*/ 8 w 109"/>
                <a:gd name="T65" fmla="*/ 149 h 691"/>
                <a:gd name="T66" fmla="*/ 5 w 109"/>
                <a:gd name="T67" fmla="*/ 163 h 691"/>
                <a:gd name="T68" fmla="*/ 2 w 109"/>
                <a:gd name="T69" fmla="*/ 177 h 691"/>
                <a:gd name="T70" fmla="*/ 1 w 109"/>
                <a:gd name="T71" fmla="*/ 191 h 691"/>
                <a:gd name="T72" fmla="*/ 0 w 109"/>
                <a:gd name="T73" fmla="*/ 205 h 691"/>
                <a:gd name="T74" fmla="*/ 0 w 109"/>
                <a:gd name="T75" fmla="*/ 20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691">
                  <a:moveTo>
                    <a:pt x="0" y="205"/>
                  </a:moveTo>
                  <a:lnTo>
                    <a:pt x="0" y="485"/>
                  </a:lnTo>
                  <a:lnTo>
                    <a:pt x="0" y="485"/>
                  </a:lnTo>
                  <a:lnTo>
                    <a:pt x="1" y="500"/>
                  </a:lnTo>
                  <a:lnTo>
                    <a:pt x="2" y="514"/>
                  </a:lnTo>
                  <a:lnTo>
                    <a:pt x="5" y="528"/>
                  </a:lnTo>
                  <a:lnTo>
                    <a:pt x="8" y="541"/>
                  </a:lnTo>
                  <a:lnTo>
                    <a:pt x="12" y="555"/>
                  </a:lnTo>
                  <a:lnTo>
                    <a:pt x="17" y="568"/>
                  </a:lnTo>
                  <a:lnTo>
                    <a:pt x="22" y="582"/>
                  </a:lnTo>
                  <a:lnTo>
                    <a:pt x="29" y="595"/>
                  </a:lnTo>
                  <a:lnTo>
                    <a:pt x="36" y="608"/>
                  </a:lnTo>
                  <a:lnTo>
                    <a:pt x="44" y="620"/>
                  </a:lnTo>
                  <a:lnTo>
                    <a:pt x="53" y="633"/>
                  </a:lnTo>
                  <a:lnTo>
                    <a:pt x="63" y="645"/>
                  </a:lnTo>
                  <a:lnTo>
                    <a:pt x="73" y="657"/>
                  </a:lnTo>
                  <a:lnTo>
                    <a:pt x="84" y="668"/>
                  </a:lnTo>
                  <a:lnTo>
                    <a:pt x="96" y="680"/>
                  </a:lnTo>
                  <a:lnTo>
                    <a:pt x="109" y="691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6" y="11"/>
                  </a:lnTo>
                  <a:lnTo>
                    <a:pt x="84" y="22"/>
                  </a:lnTo>
                  <a:lnTo>
                    <a:pt x="73" y="34"/>
                  </a:lnTo>
                  <a:lnTo>
                    <a:pt x="63" y="46"/>
                  </a:lnTo>
                  <a:lnTo>
                    <a:pt x="53" y="58"/>
                  </a:lnTo>
                  <a:lnTo>
                    <a:pt x="44" y="71"/>
                  </a:lnTo>
                  <a:lnTo>
                    <a:pt x="36" y="83"/>
                  </a:lnTo>
                  <a:lnTo>
                    <a:pt x="29" y="96"/>
                  </a:lnTo>
                  <a:lnTo>
                    <a:pt x="22" y="109"/>
                  </a:lnTo>
                  <a:lnTo>
                    <a:pt x="17" y="122"/>
                  </a:lnTo>
                  <a:lnTo>
                    <a:pt x="12" y="136"/>
                  </a:lnTo>
                  <a:lnTo>
                    <a:pt x="8" y="149"/>
                  </a:lnTo>
                  <a:lnTo>
                    <a:pt x="5" y="163"/>
                  </a:lnTo>
                  <a:lnTo>
                    <a:pt x="2" y="177"/>
                  </a:lnTo>
                  <a:lnTo>
                    <a:pt x="1" y="191"/>
                  </a:lnTo>
                  <a:lnTo>
                    <a:pt x="0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F0B7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00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2498725" y="4419600"/>
              <a:ext cx="1365250" cy="1601788"/>
            </a:xfrm>
            <a:custGeom>
              <a:avLst/>
              <a:gdLst>
                <a:gd name="T0" fmla="*/ 238 w 860"/>
                <a:gd name="T1" fmla="*/ 0 h 1009"/>
                <a:gd name="T2" fmla="*/ 175 w 860"/>
                <a:gd name="T3" fmla="*/ 2 h 1009"/>
                <a:gd name="T4" fmla="*/ 115 w 860"/>
                <a:gd name="T5" fmla="*/ 7 h 1009"/>
                <a:gd name="T6" fmla="*/ 56 w 860"/>
                <a:gd name="T7" fmla="*/ 16 h 1009"/>
                <a:gd name="T8" fmla="*/ 0 w 860"/>
                <a:gd name="T9" fmla="*/ 28 h 1009"/>
                <a:gd name="T10" fmla="*/ 0 w 860"/>
                <a:gd name="T11" fmla="*/ 981 h 1009"/>
                <a:gd name="T12" fmla="*/ 56 w 860"/>
                <a:gd name="T13" fmla="*/ 993 h 1009"/>
                <a:gd name="T14" fmla="*/ 115 w 860"/>
                <a:gd name="T15" fmla="*/ 1002 h 1009"/>
                <a:gd name="T16" fmla="*/ 175 w 860"/>
                <a:gd name="T17" fmla="*/ 1007 h 1009"/>
                <a:gd name="T18" fmla="*/ 238 w 860"/>
                <a:gd name="T19" fmla="*/ 1009 h 1009"/>
                <a:gd name="T20" fmla="*/ 270 w 860"/>
                <a:gd name="T21" fmla="*/ 1008 h 1009"/>
                <a:gd name="T22" fmla="*/ 332 w 860"/>
                <a:gd name="T23" fmla="*/ 1005 h 1009"/>
                <a:gd name="T24" fmla="*/ 393 w 860"/>
                <a:gd name="T25" fmla="*/ 997 h 1009"/>
                <a:gd name="T26" fmla="*/ 452 w 860"/>
                <a:gd name="T27" fmla="*/ 987 h 1009"/>
                <a:gd name="T28" fmla="*/ 507 w 860"/>
                <a:gd name="T29" fmla="*/ 973 h 1009"/>
                <a:gd name="T30" fmla="*/ 560 w 860"/>
                <a:gd name="T31" fmla="*/ 956 h 1009"/>
                <a:gd name="T32" fmla="*/ 610 w 860"/>
                <a:gd name="T33" fmla="*/ 936 h 1009"/>
                <a:gd name="T34" fmla="*/ 656 w 860"/>
                <a:gd name="T35" fmla="*/ 914 h 1009"/>
                <a:gd name="T36" fmla="*/ 698 w 860"/>
                <a:gd name="T37" fmla="*/ 889 h 1009"/>
                <a:gd name="T38" fmla="*/ 736 w 860"/>
                <a:gd name="T39" fmla="*/ 862 h 1009"/>
                <a:gd name="T40" fmla="*/ 770 w 860"/>
                <a:gd name="T41" fmla="*/ 833 h 1009"/>
                <a:gd name="T42" fmla="*/ 798 w 860"/>
                <a:gd name="T43" fmla="*/ 802 h 1009"/>
                <a:gd name="T44" fmla="*/ 822 w 860"/>
                <a:gd name="T45" fmla="*/ 770 h 1009"/>
                <a:gd name="T46" fmla="*/ 840 w 860"/>
                <a:gd name="T47" fmla="*/ 735 h 1009"/>
                <a:gd name="T48" fmla="*/ 853 w 860"/>
                <a:gd name="T49" fmla="*/ 700 h 1009"/>
                <a:gd name="T50" fmla="*/ 859 w 860"/>
                <a:gd name="T51" fmla="*/ 663 h 1009"/>
                <a:gd name="T52" fmla="*/ 860 w 860"/>
                <a:gd name="T53" fmla="*/ 364 h 1009"/>
                <a:gd name="T54" fmla="*/ 859 w 860"/>
                <a:gd name="T55" fmla="*/ 346 h 1009"/>
                <a:gd name="T56" fmla="*/ 853 w 860"/>
                <a:gd name="T57" fmla="*/ 309 h 1009"/>
                <a:gd name="T58" fmla="*/ 840 w 860"/>
                <a:gd name="T59" fmla="*/ 273 h 1009"/>
                <a:gd name="T60" fmla="*/ 822 w 860"/>
                <a:gd name="T61" fmla="*/ 239 h 1009"/>
                <a:gd name="T62" fmla="*/ 798 w 860"/>
                <a:gd name="T63" fmla="*/ 206 h 1009"/>
                <a:gd name="T64" fmla="*/ 770 w 860"/>
                <a:gd name="T65" fmla="*/ 175 h 1009"/>
                <a:gd name="T66" fmla="*/ 736 w 860"/>
                <a:gd name="T67" fmla="*/ 146 h 1009"/>
                <a:gd name="T68" fmla="*/ 698 w 860"/>
                <a:gd name="T69" fmla="*/ 119 h 1009"/>
                <a:gd name="T70" fmla="*/ 656 w 860"/>
                <a:gd name="T71" fmla="*/ 95 h 1009"/>
                <a:gd name="T72" fmla="*/ 610 w 860"/>
                <a:gd name="T73" fmla="*/ 72 h 1009"/>
                <a:gd name="T74" fmla="*/ 560 w 860"/>
                <a:gd name="T75" fmla="*/ 53 h 1009"/>
                <a:gd name="T76" fmla="*/ 507 w 860"/>
                <a:gd name="T77" fmla="*/ 36 h 1009"/>
                <a:gd name="T78" fmla="*/ 452 w 860"/>
                <a:gd name="T79" fmla="*/ 22 h 1009"/>
                <a:gd name="T80" fmla="*/ 393 w 860"/>
                <a:gd name="T81" fmla="*/ 11 h 1009"/>
                <a:gd name="T82" fmla="*/ 332 w 860"/>
                <a:gd name="T83" fmla="*/ 4 h 1009"/>
                <a:gd name="T84" fmla="*/ 270 w 860"/>
                <a:gd name="T85" fmla="*/ 0 h 1009"/>
                <a:gd name="T86" fmla="*/ 238 w 860"/>
                <a:gd name="T87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60" h="1009">
                  <a:moveTo>
                    <a:pt x="238" y="0"/>
                  </a:moveTo>
                  <a:lnTo>
                    <a:pt x="238" y="0"/>
                  </a:lnTo>
                  <a:lnTo>
                    <a:pt x="206" y="0"/>
                  </a:lnTo>
                  <a:lnTo>
                    <a:pt x="175" y="2"/>
                  </a:lnTo>
                  <a:lnTo>
                    <a:pt x="145" y="4"/>
                  </a:lnTo>
                  <a:lnTo>
                    <a:pt x="115" y="7"/>
                  </a:lnTo>
                  <a:lnTo>
                    <a:pt x="85" y="11"/>
                  </a:lnTo>
                  <a:lnTo>
                    <a:pt x="56" y="16"/>
                  </a:lnTo>
                  <a:lnTo>
                    <a:pt x="27" y="21"/>
                  </a:lnTo>
                  <a:lnTo>
                    <a:pt x="0" y="28"/>
                  </a:lnTo>
                  <a:lnTo>
                    <a:pt x="0" y="981"/>
                  </a:lnTo>
                  <a:lnTo>
                    <a:pt x="0" y="981"/>
                  </a:lnTo>
                  <a:lnTo>
                    <a:pt x="27" y="987"/>
                  </a:lnTo>
                  <a:lnTo>
                    <a:pt x="56" y="993"/>
                  </a:lnTo>
                  <a:lnTo>
                    <a:pt x="85" y="998"/>
                  </a:lnTo>
                  <a:lnTo>
                    <a:pt x="115" y="1002"/>
                  </a:lnTo>
                  <a:lnTo>
                    <a:pt x="145" y="1005"/>
                  </a:lnTo>
                  <a:lnTo>
                    <a:pt x="175" y="1007"/>
                  </a:lnTo>
                  <a:lnTo>
                    <a:pt x="206" y="1008"/>
                  </a:lnTo>
                  <a:lnTo>
                    <a:pt x="238" y="1009"/>
                  </a:lnTo>
                  <a:lnTo>
                    <a:pt x="238" y="1009"/>
                  </a:lnTo>
                  <a:lnTo>
                    <a:pt x="270" y="1008"/>
                  </a:lnTo>
                  <a:lnTo>
                    <a:pt x="301" y="1007"/>
                  </a:lnTo>
                  <a:lnTo>
                    <a:pt x="332" y="1005"/>
                  </a:lnTo>
                  <a:lnTo>
                    <a:pt x="363" y="1001"/>
                  </a:lnTo>
                  <a:lnTo>
                    <a:pt x="393" y="997"/>
                  </a:lnTo>
                  <a:lnTo>
                    <a:pt x="423" y="992"/>
                  </a:lnTo>
                  <a:lnTo>
                    <a:pt x="452" y="987"/>
                  </a:lnTo>
                  <a:lnTo>
                    <a:pt x="480" y="980"/>
                  </a:lnTo>
                  <a:lnTo>
                    <a:pt x="507" y="973"/>
                  </a:lnTo>
                  <a:lnTo>
                    <a:pt x="534" y="965"/>
                  </a:lnTo>
                  <a:lnTo>
                    <a:pt x="560" y="956"/>
                  </a:lnTo>
                  <a:lnTo>
                    <a:pt x="586" y="947"/>
                  </a:lnTo>
                  <a:lnTo>
                    <a:pt x="610" y="936"/>
                  </a:lnTo>
                  <a:lnTo>
                    <a:pt x="633" y="926"/>
                  </a:lnTo>
                  <a:lnTo>
                    <a:pt x="656" y="914"/>
                  </a:lnTo>
                  <a:lnTo>
                    <a:pt x="678" y="902"/>
                  </a:lnTo>
                  <a:lnTo>
                    <a:pt x="698" y="889"/>
                  </a:lnTo>
                  <a:lnTo>
                    <a:pt x="718" y="876"/>
                  </a:lnTo>
                  <a:lnTo>
                    <a:pt x="736" y="862"/>
                  </a:lnTo>
                  <a:lnTo>
                    <a:pt x="754" y="848"/>
                  </a:lnTo>
                  <a:lnTo>
                    <a:pt x="770" y="833"/>
                  </a:lnTo>
                  <a:lnTo>
                    <a:pt x="785" y="818"/>
                  </a:lnTo>
                  <a:lnTo>
                    <a:pt x="798" y="802"/>
                  </a:lnTo>
                  <a:lnTo>
                    <a:pt x="811" y="786"/>
                  </a:lnTo>
                  <a:lnTo>
                    <a:pt x="822" y="770"/>
                  </a:lnTo>
                  <a:lnTo>
                    <a:pt x="832" y="753"/>
                  </a:lnTo>
                  <a:lnTo>
                    <a:pt x="840" y="735"/>
                  </a:lnTo>
                  <a:lnTo>
                    <a:pt x="847" y="718"/>
                  </a:lnTo>
                  <a:lnTo>
                    <a:pt x="853" y="700"/>
                  </a:lnTo>
                  <a:lnTo>
                    <a:pt x="857" y="682"/>
                  </a:lnTo>
                  <a:lnTo>
                    <a:pt x="859" y="663"/>
                  </a:lnTo>
                  <a:lnTo>
                    <a:pt x="860" y="644"/>
                  </a:lnTo>
                  <a:lnTo>
                    <a:pt x="860" y="364"/>
                  </a:lnTo>
                  <a:lnTo>
                    <a:pt x="860" y="364"/>
                  </a:lnTo>
                  <a:lnTo>
                    <a:pt x="859" y="346"/>
                  </a:lnTo>
                  <a:lnTo>
                    <a:pt x="857" y="327"/>
                  </a:lnTo>
                  <a:lnTo>
                    <a:pt x="853" y="309"/>
                  </a:lnTo>
                  <a:lnTo>
                    <a:pt x="847" y="291"/>
                  </a:lnTo>
                  <a:lnTo>
                    <a:pt x="840" y="273"/>
                  </a:lnTo>
                  <a:lnTo>
                    <a:pt x="832" y="256"/>
                  </a:lnTo>
                  <a:lnTo>
                    <a:pt x="822" y="239"/>
                  </a:lnTo>
                  <a:lnTo>
                    <a:pt x="811" y="223"/>
                  </a:lnTo>
                  <a:lnTo>
                    <a:pt x="798" y="206"/>
                  </a:lnTo>
                  <a:lnTo>
                    <a:pt x="785" y="191"/>
                  </a:lnTo>
                  <a:lnTo>
                    <a:pt x="770" y="175"/>
                  </a:lnTo>
                  <a:lnTo>
                    <a:pt x="754" y="161"/>
                  </a:lnTo>
                  <a:lnTo>
                    <a:pt x="736" y="146"/>
                  </a:lnTo>
                  <a:lnTo>
                    <a:pt x="718" y="133"/>
                  </a:lnTo>
                  <a:lnTo>
                    <a:pt x="698" y="119"/>
                  </a:lnTo>
                  <a:lnTo>
                    <a:pt x="678" y="107"/>
                  </a:lnTo>
                  <a:lnTo>
                    <a:pt x="656" y="95"/>
                  </a:lnTo>
                  <a:lnTo>
                    <a:pt x="633" y="83"/>
                  </a:lnTo>
                  <a:lnTo>
                    <a:pt x="610" y="72"/>
                  </a:lnTo>
                  <a:lnTo>
                    <a:pt x="586" y="62"/>
                  </a:lnTo>
                  <a:lnTo>
                    <a:pt x="560" y="53"/>
                  </a:lnTo>
                  <a:lnTo>
                    <a:pt x="534" y="44"/>
                  </a:lnTo>
                  <a:lnTo>
                    <a:pt x="507" y="36"/>
                  </a:lnTo>
                  <a:lnTo>
                    <a:pt x="480" y="29"/>
                  </a:lnTo>
                  <a:lnTo>
                    <a:pt x="452" y="22"/>
                  </a:lnTo>
                  <a:lnTo>
                    <a:pt x="423" y="16"/>
                  </a:lnTo>
                  <a:lnTo>
                    <a:pt x="393" y="11"/>
                  </a:lnTo>
                  <a:lnTo>
                    <a:pt x="363" y="7"/>
                  </a:lnTo>
                  <a:lnTo>
                    <a:pt x="332" y="4"/>
                  </a:lnTo>
                  <a:lnTo>
                    <a:pt x="301" y="2"/>
                  </a:lnTo>
                  <a:lnTo>
                    <a:pt x="270" y="0"/>
                  </a:lnTo>
                  <a:lnTo>
                    <a:pt x="238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0B7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00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2060575" y="4464050"/>
              <a:ext cx="438150" cy="1512888"/>
            </a:xfrm>
            <a:custGeom>
              <a:avLst/>
              <a:gdLst>
                <a:gd name="T0" fmla="*/ 0 w 276"/>
                <a:gd name="T1" fmla="*/ 131 h 953"/>
                <a:gd name="T2" fmla="*/ 0 w 276"/>
                <a:gd name="T3" fmla="*/ 822 h 953"/>
                <a:gd name="T4" fmla="*/ 0 w 276"/>
                <a:gd name="T5" fmla="*/ 822 h 953"/>
                <a:gd name="T6" fmla="*/ 13 w 276"/>
                <a:gd name="T7" fmla="*/ 833 h 953"/>
                <a:gd name="T8" fmla="*/ 26 w 276"/>
                <a:gd name="T9" fmla="*/ 843 h 953"/>
                <a:gd name="T10" fmla="*/ 41 w 276"/>
                <a:gd name="T11" fmla="*/ 853 h 953"/>
                <a:gd name="T12" fmla="*/ 56 w 276"/>
                <a:gd name="T13" fmla="*/ 863 h 953"/>
                <a:gd name="T14" fmla="*/ 87 w 276"/>
                <a:gd name="T15" fmla="*/ 882 h 953"/>
                <a:gd name="T16" fmla="*/ 121 w 276"/>
                <a:gd name="T17" fmla="*/ 899 h 953"/>
                <a:gd name="T18" fmla="*/ 157 w 276"/>
                <a:gd name="T19" fmla="*/ 915 h 953"/>
                <a:gd name="T20" fmla="*/ 195 w 276"/>
                <a:gd name="T21" fmla="*/ 929 h 953"/>
                <a:gd name="T22" fmla="*/ 234 w 276"/>
                <a:gd name="T23" fmla="*/ 942 h 953"/>
                <a:gd name="T24" fmla="*/ 276 w 276"/>
                <a:gd name="T25" fmla="*/ 953 h 953"/>
                <a:gd name="T26" fmla="*/ 276 w 276"/>
                <a:gd name="T27" fmla="*/ 0 h 953"/>
                <a:gd name="T28" fmla="*/ 276 w 276"/>
                <a:gd name="T29" fmla="*/ 0 h 953"/>
                <a:gd name="T30" fmla="*/ 234 w 276"/>
                <a:gd name="T31" fmla="*/ 11 h 953"/>
                <a:gd name="T32" fmla="*/ 195 w 276"/>
                <a:gd name="T33" fmla="*/ 24 h 953"/>
                <a:gd name="T34" fmla="*/ 157 w 276"/>
                <a:gd name="T35" fmla="*/ 38 h 953"/>
                <a:gd name="T36" fmla="*/ 121 w 276"/>
                <a:gd name="T37" fmla="*/ 54 h 953"/>
                <a:gd name="T38" fmla="*/ 87 w 276"/>
                <a:gd name="T39" fmla="*/ 71 h 953"/>
                <a:gd name="T40" fmla="*/ 56 w 276"/>
                <a:gd name="T41" fmla="*/ 90 h 953"/>
                <a:gd name="T42" fmla="*/ 41 w 276"/>
                <a:gd name="T43" fmla="*/ 100 h 953"/>
                <a:gd name="T44" fmla="*/ 26 w 276"/>
                <a:gd name="T45" fmla="*/ 110 h 953"/>
                <a:gd name="T46" fmla="*/ 13 w 276"/>
                <a:gd name="T47" fmla="*/ 120 h 953"/>
                <a:gd name="T48" fmla="*/ 0 w 276"/>
                <a:gd name="T49" fmla="*/ 131 h 953"/>
                <a:gd name="T50" fmla="*/ 0 w 276"/>
                <a:gd name="T51" fmla="*/ 131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6" h="953">
                  <a:moveTo>
                    <a:pt x="0" y="131"/>
                  </a:moveTo>
                  <a:lnTo>
                    <a:pt x="0" y="822"/>
                  </a:lnTo>
                  <a:lnTo>
                    <a:pt x="0" y="822"/>
                  </a:lnTo>
                  <a:lnTo>
                    <a:pt x="13" y="833"/>
                  </a:lnTo>
                  <a:lnTo>
                    <a:pt x="26" y="843"/>
                  </a:lnTo>
                  <a:lnTo>
                    <a:pt x="41" y="853"/>
                  </a:lnTo>
                  <a:lnTo>
                    <a:pt x="56" y="863"/>
                  </a:lnTo>
                  <a:lnTo>
                    <a:pt x="87" y="882"/>
                  </a:lnTo>
                  <a:lnTo>
                    <a:pt x="121" y="899"/>
                  </a:lnTo>
                  <a:lnTo>
                    <a:pt x="157" y="915"/>
                  </a:lnTo>
                  <a:lnTo>
                    <a:pt x="195" y="929"/>
                  </a:lnTo>
                  <a:lnTo>
                    <a:pt x="234" y="942"/>
                  </a:lnTo>
                  <a:lnTo>
                    <a:pt x="276" y="953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34" y="11"/>
                  </a:lnTo>
                  <a:lnTo>
                    <a:pt x="195" y="24"/>
                  </a:lnTo>
                  <a:lnTo>
                    <a:pt x="157" y="38"/>
                  </a:lnTo>
                  <a:lnTo>
                    <a:pt x="121" y="54"/>
                  </a:lnTo>
                  <a:lnTo>
                    <a:pt x="87" y="71"/>
                  </a:lnTo>
                  <a:lnTo>
                    <a:pt x="56" y="90"/>
                  </a:lnTo>
                  <a:lnTo>
                    <a:pt x="41" y="100"/>
                  </a:lnTo>
                  <a:lnTo>
                    <a:pt x="26" y="110"/>
                  </a:lnTo>
                  <a:lnTo>
                    <a:pt x="13" y="120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D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00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887538" y="4419600"/>
              <a:ext cx="1976437" cy="1157288"/>
            </a:xfrm>
            <a:custGeom>
              <a:avLst/>
              <a:gdLst>
                <a:gd name="T0" fmla="*/ 1244 w 1245"/>
                <a:gd name="T1" fmla="*/ 383 h 729"/>
                <a:gd name="T2" fmla="*/ 1232 w 1245"/>
                <a:gd name="T3" fmla="*/ 438 h 729"/>
                <a:gd name="T4" fmla="*/ 1207 w 1245"/>
                <a:gd name="T5" fmla="*/ 490 h 729"/>
                <a:gd name="T6" fmla="*/ 1170 w 1245"/>
                <a:gd name="T7" fmla="*/ 538 h 729"/>
                <a:gd name="T8" fmla="*/ 1121 w 1245"/>
                <a:gd name="T9" fmla="*/ 582 h 729"/>
                <a:gd name="T10" fmla="*/ 1063 w 1245"/>
                <a:gd name="T11" fmla="*/ 622 h 729"/>
                <a:gd name="T12" fmla="*/ 995 w 1245"/>
                <a:gd name="T13" fmla="*/ 656 h 729"/>
                <a:gd name="T14" fmla="*/ 919 w 1245"/>
                <a:gd name="T15" fmla="*/ 685 h 729"/>
                <a:gd name="T16" fmla="*/ 837 w 1245"/>
                <a:gd name="T17" fmla="*/ 707 h 729"/>
                <a:gd name="T18" fmla="*/ 748 w 1245"/>
                <a:gd name="T19" fmla="*/ 721 h 729"/>
                <a:gd name="T20" fmla="*/ 655 w 1245"/>
                <a:gd name="T21" fmla="*/ 728 h 729"/>
                <a:gd name="T22" fmla="*/ 591 w 1245"/>
                <a:gd name="T23" fmla="*/ 728 h 729"/>
                <a:gd name="T24" fmla="*/ 497 w 1245"/>
                <a:gd name="T25" fmla="*/ 721 h 729"/>
                <a:gd name="T26" fmla="*/ 409 w 1245"/>
                <a:gd name="T27" fmla="*/ 707 h 729"/>
                <a:gd name="T28" fmla="*/ 326 w 1245"/>
                <a:gd name="T29" fmla="*/ 685 h 729"/>
                <a:gd name="T30" fmla="*/ 250 w 1245"/>
                <a:gd name="T31" fmla="*/ 656 h 729"/>
                <a:gd name="T32" fmla="*/ 183 w 1245"/>
                <a:gd name="T33" fmla="*/ 622 h 729"/>
                <a:gd name="T34" fmla="*/ 124 w 1245"/>
                <a:gd name="T35" fmla="*/ 582 h 729"/>
                <a:gd name="T36" fmla="*/ 76 w 1245"/>
                <a:gd name="T37" fmla="*/ 538 h 729"/>
                <a:gd name="T38" fmla="*/ 38 w 1245"/>
                <a:gd name="T39" fmla="*/ 490 h 729"/>
                <a:gd name="T40" fmla="*/ 13 w 1245"/>
                <a:gd name="T41" fmla="*/ 438 h 729"/>
                <a:gd name="T42" fmla="*/ 1 w 1245"/>
                <a:gd name="T43" fmla="*/ 383 h 729"/>
                <a:gd name="T44" fmla="*/ 1 w 1245"/>
                <a:gd name="T45" fmla="*/ 346 h 729"/>
                <a:gd name="T46" fmla="*/ 13 w 1245"/>
                <a:gd name="T47" fmla="*/ 291 h 729"/>
                <a:gd name="T48" fmla="*/ 38 w 1245"/>
                <a:gd name="T49" fmla="*/ 239 h 729"/>
                <a:gd name="T50" fmla="*/ 76 w 1245"/>
                <a:gd name="T51" fmla="*/ 191 h 729"/>
                <a:gd name="T52" fmla="*/ 124 w 1245"/>
                <a:gd name="T53" fmla="*/ 146 h 729"/>
                <a:gd name="T54" fmla="*/ 183 w 1245"/>
                <a:gd name="T55" fmla="*/ 107 h 729"/>
                <a:gd name="T56" fmla="*/ 250 w 1245"/>
                <a:gd name="T57" fmla="*/ 72 h 729"/>
                <a:gd name="T58" fmla="*/ 326 w 1245"/>
                <a:gd name="T59" fmla="*/ 44 h 729"/>
                <a:gd name="T60" fmla="*/ 409 w 1245"/>
                <a:gd name="T61" fmla="*/ 22 h 729"/>
                <a:gd name="T62" fmla="*/ 497 w 1245"/>
                <a:gd name="T63" fmla="*/ 7 h 729"/>
                <a:gd name="T64" fmla="*/ 591 w 1245"/>
                <a:gd name="T65" fmla="*/ 0 h 729"/>
                <a:gd name="T66" fmla="*/ 655 w 1245"/>
                <a:gd name="T67" fmla="*/ 0 h 729"/>
                <a:gd name="T68" fmla="*/ 748 w 1245"/>
                <a:gd name="T69" fmla="*/ 7 h 729"/>
                <a:gd name="T70" fmla="*/ 837 w 1245"/>
                <a:gd name="T71" fmla="*/ 22 h 729"/>
                <a:gd name="T72" fmla="*/ 919 w 1245"/>
                <a:gd name="T73" fmla="*/ 44 h 729"/>
                <a:gd name="T74" fmla="*/ 995 w 1245"/>
                <a:gd name="T75" fmla="*/ 72 h 729"/>
                <a:gd name="T76" fmla="*/ 1063 w 1245"/>
                <a:gd name="T77" fmla="*/ 107 h 729"/>
                <a:gd name="T78" fmla="*/ 1121 w 1245"/>
                <a:gd name="T79" fmla="*/ 146 h 729"/>
                <a:gd name="T80" fmla="*/ 1170 w 1245"/>
                <a:gd name="T81" fmla="*/ 191 h 729"/>
                <a:gd name="T82" fmla="*/ 1207 w 1245"/>
                <a:gd name="T83" fmla="*/ 239 h 729"/>
                <a:gd name="T84" fmla="*/ 1232 w 1245"/>
                <a:gd name="T85" fmla="*/ 291 h 729"/>
                <a:gd name="T86" fmla="*/ 1244 w 1245"/>
                <a:gd name="T87" fmla="*/ 346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45" h="729">
                  <a:moveTo>
                    <a:pt x="1245" y="364"/>
                  </a:moveTo>
                  <a:lnTo>
                    <a:pt x="1245" y="364"/>
                  </a:lnTo>
                  <a:lnTo>
                    <a:pt x="1244" y="383"/>
                  </a:lnTo>
                  <a:lnTo>
                    <a:pt x="1242" y="402"/>
                  </a:lnTo>
                  <a:lnTo>
                    <a:pt x="1238" y="420"/>
                  </a:lnTo>
                  <a:lnTo>
                    <a:pt x="1232" y="438"/>
                  </a:lnTo>
                  <a:lnTo>
                    <a:pt x="1225" y="455"/>
                  </a:lnTo>
                  <a:lnTo>
                    <a:pt x="1217" y="473"/>
                  </a:lnTo>
                  <a:lnTo>
                    <a:pt x="1207" y="490"/>
                  </a:lnTo>
                  <a:lnTo>
                    <a:pt x="1196" y="506"/>
                  </a:lnTo>
                  <a:lnTo>
                    <a:pt x="1183" y="522"/>
                  </a:lnTo>
                  <a:lnTo>
                    <a:pt x="1170" y="538"/>
                  </a:lnTo>
                  <a:lnTo>
                    <a:pt x="1155" y="553"/>
                  </a:lnTo>
                  <a:lnTo>
                    <a:pt x="1139" y="568"/>
                  </a:lnTo>
                  <a:lnTo>
                    <a:pt x="1121" y="582"/>
                  </a:lnTo>
                  <a:lnTo>
                    <a:pt x="1103" y="596"/>
                  </a:lnTo>
                  <a:lnTo>
                    <a:pt x="1083" y="609"/>
                  </a:lnTo>
                  <a:lnTo>
                    <a:pt x="1063" y="622"/>
                  </a:lnTo>
                  <a:lnTo>
                    <a:pt x="1041" y="634"/>
                  </a:lnTo>
                  <a:lnTo>
                    <a:pt x="1018" y="646"/>
                  </a:lnTo>
                  <a:lnTo>
                    <a:pt x="995" y="656"/>
                  </a:lnTo>
                  <a:lnTo>
                    <a:pt x="971" y="667"/>
                  </a:lnTo>
                  <a:lnTo>
                    <a:pt x="945" y="676"/>
                  </a:lnTo>
                  <a:lnTo>
                    <a:pt x="919" y="685"/>
                  </a:lnTo>
                  <a:lnTo>
                    <a:pt x="892" y="693"/>
                  </a:lnTo>
                  <a:lnTo>
                    <a:pt x="865" y="700"/>
                  </a:lnTo>
                  <a:lnTo>
                    <a:pt x="837" y="707"/>
                  </a:lnTo>
                  <a:lnTo>
                    <a:pt x="808" y="712"/>
                  </a:lnTo>
                  <a:lnTo>
                    <a:pt x="778" y="717"/>
                  </a:lnTo>
                  <a:lnTo>
                    <a:pt x="748" y="721"/>
                  </a:lnTo>
                  <a:lnTo>
                    <a:pt x="717" y="725"/>
                  </a:lnTo>
                  <a:lnTo>
                    <a:pt x="686" y="727"/>
                  </a:lnTo>
                  <a:lnTo>
                    <a:pt x="655" y="728"/>
                  </a:lnTo>
                  <a:lnTo>
                    <a:pt x="623" y="729"/>
                  </a:lnTo>
                  <a:lnTo>
                    <a:pt x="623" y="729"/>
                  </a:lnTo>
                  <a:lnTo>
                    <a:pt x="591" y="728"/>
                  </a:lnTo>
                  <a:lnTo>
                    <a:pt x="559" y="727"/>
                  </a:lnTo>
                  <a:lnTo>
                    <a:pt x="528" y="725"/>
                  </a:lnTo>
                  <a:lnTo>
                    <a:pt x="497" y="721"/>
                  </a:lnTo>
                  <a:lnTo>
                    <a:pt x="467" y="717"/>
                  </a:lnTo>
                  <a:lnTo>
                    <a:pt x="438" y="712"/>
                  </a:lnTo>
                  <a:lnTo>
                    <a:pt x="409" y="707"/>
                  </a:lnTo>
                  <a:lnTo>
                    <a:pt x="380" y="700"/>
                  </a:lnTo>
                  <a:lnTo>
                    <a:pt x="353" y="693"/>
                  </a:lnTo>
                  <a:lnTo>
                    <a:pt x="326" y="685"/>
                  </a:lnTo>
                  <a:lnTo>
                    <a:pt x="300" y="676"/>
                  </a:lnTo>
                  <a:lnTo>
                    <a:pt x="275" y="667"/>
                  </a:lnTo>
                  <a:lnTo>
                    <a:pt x="250" y="656"/>
                  </a:lnTo>
                  <a:lnTo>
                    <a:pt x="227" y="646"/>
                  </a:lnTo>
                  <a:lnTo>
                    <a:pt x="204" y="634"/>
                  </a:lnTo>
                  <a:lnTo>
                    <a:pt x="183" y="622"/>
                  </a:lnTo>
                  <a:lnTo>
                    <a:pt x="162" y="609"/>
                  </a:lnTo>
                  <a:lnTo>
                    <a:pt x="143" y="596"/>
                  </a:lnTo>
                  <a:lnTo>
                    <a:pt x="124" y="582"/>
                  </a:lnTo>
                  <a:lnTo>
                    <a:pt x="107" y="568"/>
                  </a:lnTo>
                  <a:lnTo>
                    <a:pt x="91" y="553"/>
                  </a:lnTo>
                  <a:lnTo>
                    <a:pt x="76" y="538"/>
                  </a:lnTo>
                  <a:lnTo>
                    <a:pt x="62" y="522"/>
                  </a:lnTo>
                  <a:lnTo>
                    <a:pt x="49" y="506"/>
                  </a:lnTo>
                  <a:lnTo>
                    <a:pt x="38" y="490"/>
                  </a:lnTo>
                  <a:lnTo>
                    <a:pt x="28" y="473"/>
                  </a:lnTo>
                  <a:lnTo>
                    <a:pt x="20" y="455"/>
                  </a:lnTo>
                  <a:lnTo>
                    <a:pt x="13" y="438"/>
                  </a:lnTo>
                  <a:lnTo>
                    <a:pt x="8" y="420"/>
                  </a:lnTo>
                  <a:lnTo>
                    <a:pt x="4" y="402"/>
                  </a:lnTo>
                  <a:lnTo>
                    <a:pt x="1" y="383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1" y="346"/>
                  </a:lnTo>
                  <a:lnTo>
                    <a:pt x="4" y="327"/>
                  </a:lnTo>
                  <a:lnTo>
                    <a:pt x="8" y="309"/>
                  </a:lnTo>
                  <a:lnTo>
                    <a:pt x="13" y="291"/>
                  </a:lnTo>
                  <a:lnTo>
                    <a:pt x="20" y="273"/>
                  </a:lnTo>
                  <a:lnTo>
                    <a:pt x="28" y="256"/>
                  </a:lnTo>
                  <a:lnTo>
                    <a:pt x="38" y="239"/>
                  </a:lnTo>
                  <a:lnTo>
                    <a:pt x="49" y="223"/>
                  </a:lnTo>
                  <a:lnTo>
                    <a:pt x="62" y="206"/>
                  </a:lnTo>
                  <a:lnTo>
                    <a:pt x="76" y="191"/>
                  </a:lnTo>
                  <a:lnTo>
                    <a:pt x="91" y="175"/>
                  </a:lnTo>
                  <a:lnTo>
                    <a:pt x="107" y="161"/>
                  </a:lnTo>
                  <a:lnTo>
                    <a:pt x="124" y="146"/>
                  </a:lnTo>
                  <a:lnTo>
                    <a:pt x="143" y="133"/>
                  </a:lnTo>
                  <a:lnTo>
                    <a:pt x="162" y="119"/>
                  </a:lnTo>
                  <a:lnTo>
                    <a:pt x="183" y="107"/>
                  </a:lnTo>
                  <a:lnTo>
                    <a:pt x="204" y="95"/>
                  </a:lnTo>
                  <a:lnTo>
                    <a:pt x="227" y="83"/>
                  </a:lnTo>
                  <a:lnTo>
                    <a:pt x="250" y="72"/>
                  </a:lnTo>
                  <a:lnTo>
                    <a:pt x="275" y="62"/>
                  </a:lnTo>
                  <a:lnTo>
                    <a:pt x="300" y="53"/>
                  </a:lnTo>
                  <a:lnTo>
                    <a:pt x="326" y="44"/>
                  </a:lnTo>
                  <a:lnTo>
                    <a:pt x="353" y="36"/>
                  </a:lnTo>
                  <a:lnTo>
                    <a:pt x="380" y="29"/>
                  </a:lnTo>
                  <a:lnTo>
                    <a:pt x="409" y="22"/>
                  </a:lnTo>
                  <a:lnTo>
                    <a:pt x="438" y="16"/>
                  </a:lnTo>
                  <a:lnTo>
                    <a:pt x="467" y="11"/>
                  </a:lnTo>
                  <a:lnTo>
                    <a:pt x="497" y="7"/>
                  </a:lnTo>
                  <a:lnTo>
                    <a:pt x="528" y="4"/>
                  </a:lnTo>
                  <a:lnTo>
                    <a:pt x="559" y="2"/>
                  </a:lnTo>
                  <a:lnTo>
                    <a:pt x="591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55" y="0"/>
                  </a:lnTo>
                  <a:lnTo>
                    <a:pt x="686" y="2"/>
                  </a:lnTo>
                  <a:lnTo>
                    <a:pt x="717" y="4"/>
                  </a:lnTo>
                  <a:lnTo>
                    <a:pt x="748" y="7"/>
                  </a:lnTo>
                  <a:lnTo>
                    <a:pt x="778" y="11"/>
                  </a:lnTo>
                  <a:lnTo>
                    <a:pt x="808" y="16"/>
                  </a:lnTo>
                  <a:lnTo>
                    <a:pt x="837" y="22"/>
                  </a:lnTo>
                  <a:lnTo>
                    <a:pt x="865" y="29"/>
                  </a:lnTo>
                  <a:lnTo>
                    <a:pt x="892" y="36"/>
                  </a:lnTo>
                  <a:lnTo>
                    <a:pt x="919" y="44"/>
                  </a:lnTo>
                  <a:lnTo>
                    <a:pt x="945" y="53"/>
                  </a:lnTo>
                  <a:lnTo>
                    <a:pt x="971" y="62"/>
                  </a:lnTo>
                  <a:lnTo>
                    <a:pt x="995" y="72"/>
                  </a:lnTo>
                  <a:lnTo>
                    <a:pt x="1018" y="83"/>
                  </a:lnTo>
                  <a:lnTo>
                    <a:pt x="1041" y="95"/>
                  </a:lnTo>
                  <a:lnTo>
                    <a:pt x="1063" y="107"/>
                  </a:lnTo>
                  <a:lnTo>
                    <a:pt x="1083" y="119"/>
                  </a:lnTo>
                  <a:lnTo>
                    <a:pt x="1103" y="133"/>
                  </a:lnTo>
                  <a:lnTo>
                    <a:pt x="1121" y="146"/>
                  </a:lnTo>
                  <a:lnTo>
                    <a:pt x="1139" y="161"/>
                  </a:lnTo>
                  <a:lnTo>
                    <a:pt x="1155" y="175"/>
                  </a:lnTo>
                  <a:lnTo>
                    <a:pt x="1170" y="191"/>
                  </a:lnTo>
                  <a:lnTo>
                    <a:pt x="1183" y="206"/>
                  </a:lnTo>
                  <a:lnTo>
                    <a:pt x="1196" y="223"/>
                  </a:lnTo>
                  <a:lnTo>
                    <a:pt x="1207" y="239"/>
                  </a:lnTo>
                  <a:lnTo>
                    <a:pt x="1217" y="256"/>
                  </a:lnTo>
                  <a:lnTo>
                    <a:pt x="1225" y="273"/>
                  </a:lnTo>
                  <a:lnTo>
                    <a:pt x="1232" y="291"/>
                  </a:lnTo>
                  <a:lnTo>
                    <a:pt x="1238" y="309"/>
                  </a:lnTo>
                  <a:lnTo>
                    <a:pt x="1242" y="327"/>
                  </a:lnTo>
                  <a:lnTo>
                    <a:pt x="1244" y="346"/>
                  </a:lnTo>
                  <a:lnTo>
                    <a:pt x="1245" y="364"/>
                  </a:lnTo>
                  <a:lnTo>
                    <a:pt x="1245" y="364"/>
                  </a:lnTo>
                  <a:close/>
                </a:path>
              </a:pathLst>
            </a:custGeom>
            <a:solidFill>
              <a:srgbClr val="F2C3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00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2060575" y="4591050"/>
              <a:ext cx="1631950" cy="814388"/>
            </a:xfrm>
            <a:custGeom>
              <a:avLst/>
              <a:gdLst>
                <a:gd name="T0" fmla="*/ 486 w 1028"/>
                <a:gd name="T1" fmla="*/ 512 h 513"/>
                <a:gd name="T2" fmla="*/ 407 w 1028"/>
                <a:gd name="T3" fmla="*/ 506 h 513"/>
                <a:gd name="T4" fmla="*/ 333 w 1028"/>
                <a:gd name="T5" fmla="*/ 495 h 513"/>
                <a:gd name="T6" fmla="*/ 264 w 1028"/>
                <a:gd name="T7" fmla="*/ 477 h 513"/>
                <a:gd name="T8" fmla="*/ 202 w 1028"/>
                <a:gd name="T9" fmla="*/ 456 h 513"/>
                <a:gd name="T10" fmla="*/ 146 w 1028"/>
                <a:gd name="T11" fmla="*/ 430 h 513"/>
                <a:gd name="T12" fmla="*/ 99 w 1028"/>
                <a:gd name="T13" fmla="*/ 401 h 513"/>
                <a:gd name="T14" fmla="*/ 60 w 1028"/>
                <a:gd name="T15" fmla="*/ 369 h 513"/>
                <a:gd name="T16" fmla="*/ 30 w 1028"/>
                <a:gd name="T17" fmla="*/ 336 h 513"/>
                <a:gd name="T18" fmla="*/ 10 w 1028"/>
                <a:gd name="T19" fmla="*/ 302 h 513"/>
                <a:gd name="T20" fmla="*/ 0 w 1028"/>
                <a:gd name="T21" fmla="*/ 268 h 513"/>
                <a:gd name="T22" fmla="*/ 0 w 1028"/>
                <a:gd name="T23" fmla="*/ 245 h 513"/>
                <a:gd name="T24" fmla="*/ 10 w 1028"/>
                <a:gd name="T25" fmla="*/ 211 h 513"/>
                <a:gd name="T26" fmla="*/ 30 w 1028"/>
                <a:gd name="T27" fmla="*/ 177 h 513"/>
                <a:gd name="T28" fmla="*/ 60 w 1028"/>
                <a:gd name="T29" fmla="*/ 143 h 513"/>
                <a:gd name="T30" fmla="*/ 99 w 1028"/>
                <a:gd name="T31" fmla="*/ 112 h 513"/>
                <a:gd name="T32" fmla="*/ 146 w 1028"/>
                <a:gd name="T33" fmla="*/ 83 h 513"/>
                <a:gd name="T34" fmla="*/ 202 w 1028"/>
                <a:gd name="T35" fmla="*/ 57 h 513"/>
                <a:gd name="T36" fmla="*/ 264 w 1028"/>
                <a:gd name="T37" fmla="*/ 35 h 513"/>
                <a:gd name="T38" fmla="*/ 333 w 1028"/>
                <a:gd name="T39" fmla="*/ 18 h 513"/>
                <a:gd name="T40" fmla="*/ 407 w 1028"/>
                <a:gd name="T41" fmla="*/ 6 h 513"/>
                <a:gd name="T42" fmla="*/ 486 w 1028"/>
                <a:gd name="T43" fmla="*/ 1 h 513"/>
                <a:gd name="T44" fmla="*/ 541 w 1028"/>
                <a:gd name="T45" fmla="*/ 1 h 513"/>
                <a:gd name="T46" fmla="*/ 620 w 1028"/>
                <a:gd name="T47" fmla="*/ 6 h 513"/>
                <a:gd name="T48" fmla="*/ 694 w 1028"/>
                <a:gd name="T49" fmla="*/ 18 h 513"/>
                <a:gd name="T50" fmla="*/ 763 w 1028"/>
                <a:gd name="T51" fmla="*/ 35 h 513"/>
                <a:gd name="T52" fmla="*/ 826 w 1028"/>
                <a:gd name="T53" fmla="*/ 57 h 513"/>
                <a:gd name="T54" fmla="*/ 881 w 1028"/>
                <a:gd name="T55" fmla="*/ 83 h 513"/>
                <a:gd name="T56" fmla="*/ 928 w 1028"/>
                <a:gd name="T57" fmla="*/ 112 h 513"/>
                <a:gd name="T58" fmla="*/ 968 w 1028"/>
                <a:gd name="T59" fmla="*/ 143 h 513"/>
                <a:gd name="T60" fmla="*/ 998 w 1028"/>
                <a:gd name="T61" fmla="*/ 177 h 513"/>
                <a:gd name="T62" fmla="*/ 1018 w 1028"/>
                <a:gd name="T63" fmla="*/ 211 h 513"/>
                <a:gd name="T64" fmla="*/ 1027 w 1028"/>
                <a:gd name="T65" fmla="*/ 245 h 513"/>
                <a:gd name="T66" fmla="*/ 1027 w 1028"/>
                <a:gd name="T67" fmla="*/ 268 h 513"/>
                <a:gd name="T68" fmla="*/ 1018 w 1028"/>
                <a:gd name="T69" fmla="*/ 302 h 513"/>
                <a:gd name="T70" fmla="*/ 998 w 1028"/>
                <a:gd name="T71" fmla="*/ 336 h 513"/>
                <a:gd name="T72" fmla="*/ 968 w 1028"/>
                <a:gd name="T73" fmla="*/ 369 h 513"/>
                <a:gd name="T74" fmla="*/ 928 w 1028"/>
                <a:gd name="T75" fmla="*/ 401 h 513"/>
                <a:gd name="T76" fmla="*/ 881 w 1028"/>
                <a:gd name="T77" fmla="*/ 430 h 513"/>
                <a:gd name="T78" fmla="*/ 826 w 1028"/>
                <a:gd name="T79" fmla="*/ 456 h 513"/>
                <a:gd name="T80" fmla="*/ 763 w 1028"/>
                <a:gd name="T81" fmla="*/ 477 h 513"/>
                <a:gd name="T82" fmla="*/ 694 w 1028"/>
                <a:gd name="T83" fmla="*/ 495 h 513"/>
                <a:gd name="T84" fmla="*/ 620 w 1028"/>
                <a:gd name="T85" fmla="*/ 506 h 513"/>
                <a:gd name="T86" fmla="*/ 541 w 1028"/>
                <a:gd name="T87" fmla="*/ 512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8" h="513">
                  <a:moveTo>
                    <a:pt x="514" y="513"/>
                  </a:moveTo>
                  <a:lnTo>
                    <a:pt x="514" y="513"/>
                  </a:lnTo>
                  <a:lnTo>
                    <a:pt x="486" y="512"/>
                  </a:lnTo>
                  <a:lnTo>
                    <a:pt x="459" y="511"/>
                  </a:lnTo>
                  <a:lnTo>
                    <a:pt x="433" y="509"/>
                  </a:lnTo>
                  <a:lnTo>
                    <a:pt x="407" y="506"/>
                  </a:lnTo>
                  <a:lnTo>
                    <a:pt x="382" y="503"/>
                  </a:lnTo>
                  <a:lnTo>
                    <a:pt x="357" y="499"/>
                  </a:lnTo>
                  <a:lnTo>
                    <a:pt x="333" y="495"/>
                  </a:lnTo>
                  <a:lnTo>
                    <a:pt x="309" y="489"/>
                  </a:lnTo>
                  <a:lnTo>
                    <a:pt x="286" y="484"/>
                  </a:lnTo>
                  <a:lnTo>
                    <a:pt x="264" y="477"/>
                  </a:lnTo>
                  <a:lnTo>
                    <a:pt x="243" y="471"/>
                  </a:lnTo>
                  <a:lnTo>
                    <a:pt x="222" y="463"/>
                  </a:lnTo>
                  <a:lnTo>
                    <a:pt x="202" y="456"/>
                  </a:lnTo>
                  <a:lnTo>
                    <a:pt x="182" y="447"/>
                  </a:lnTo>
                  <a:lnTo>
                    <a:pt x="164" y="439"/>
                  </a:lnTo>
                  <a:lnTo>
                    <a:pt x="146" y="430"/>
                  </a:lnTo>
                  <a:lnTo>
                    <a:pt x="130" y="420"/>
                  </a:lnTo>
                  <a:lnTo>
                    <a:pt x="114" y="411"/>
                  </a:lnTo>
                  <a:lnTo>
                    <a:pt x="99" y="401"/>
                  </a:lnTo>
                  <a:lnTo>
                    <a:pt x="85" y="391"/>
                  </a:lnTo>
                  <a:lnTo>
                    <a:pt x="72" y="380"/>
                  </a:lnTo>
                  <a:lnTo>
                    <a:pt x="60" y="369"/>
                  </a:lnTo>
                  <a:lnTo>
                    <a:pt x="49" y="358"/>
                  </a:lnTo>
                  <a:lnTo>
                    <a:pt x="39" y="347"/>
                  </a:lnTo>
                  <a:lnTo>
                    <a:pt x="30" y="336"/>
                  </a:lnTo>
                  <a:lnTo>
                    <a:pt x="22" y="325"/>
                  </a:lnTo>
                  <a:lnTo>
                    <a:pt x="15" y="314"/>
                  </a:lnTo>
                  <a:lnTo>
                    <a:pt x="10" y="302"/>
                  </a:lnTo>
                  <a:lnTo>
                    <a:pt x="5" y="291"/>
                  </a:lnTo>
                  <a:lnTo>
                    <a:pt x="2" y="279"/>
                  </a:lnTo>
                  <a:lnTo>
                    <a:pt x="0" y="268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45"/>
                  </a:lnTo>
                  <a:lnTo>
                    <a:pt x="2" y="234"/>
                  </a:lnTo>
                  <a:lnTo>
                    <a:pt x="5" y="222"/>
                  </a:lnTo>
                  <a:lnTo>
                    <a:pt x="10" y="211"/>
                  </a:lnTo>
                  <a:lnTo>
                    <a:pt x="15" y="199"/>
                  </a:lnTo>
                  <a:lnTo>
                    <a:pt x="22" y="188"/>
                  </a:lnTo>
                  <a:lnTo>
                    <a:pt x="30" y="177"/>
                  </a:lnTo>
                  <a:lnTo>
                    <a:pt x="39" y="165"/>
                  </a:lnTo>
                  <a:lnTo>
                    <a:pt x="49" y="154"/>
                  </a:lnTo>
                  <a:lnTo>
                    <a:pt x="60" y="143"/>
                  </a:lnTo>
                  <a:lnTo>
                    <a:pt x="72" y="133"/>
                  </a:lnTo>
                  <a:lnTo>
                    <a:pt x="85" y="122"/>
                  </a:lnTo>
                  <a:lnTo>
                    <a:pt x="99" y="112"/>
                  </a:lnTo>
                  <a:lnTo>
                    <a:pt x="114" y="102"/>
                  </a:lnTo>
                  <a:lnTo>
                    <a:pt x="130" y="92"/>
                  </a:lnTo>
                  <a:lnTo>
                    <a:pt x="146" y="83"/>
                  </a:lnTo>
                  <a:lnTo>
                    <a:pt x="164" y="74"/>
                  </a:lnTo>
                  <a:lnTo>
                    <a:pt x="182" y="65"/>
                  </a:lnTo>
                  <a:lnTo>
                    <a:pt x="202" y="57"/>
                  </a:lnTo>
                  <a:lnTo>
                    <a:pt x="222" y="49"/>
                  </a:lnTo>
                  <a:lnTo>
                    <a:pt x="243" y="42"/>
                  </a:lnTo>
                  <a:lnTo>
                    <a:pt x="264" y="35"/>
                  </a:lnTo>
                  <a:lnTo>
                    <a:pt x="286" y="29"/>
                  </a:lnTo>
                  <a:lnTo>
                    <a:pt x="309" y="23"/>
                  </a:lnTo>
                  <a:lnTo>
                    <a:pt x="333" y="18"/>
                  </a:lnTo>
                  <a:lnTo>
                    <a:pt x="357" y="14"/>
                  </a:lnTo>
                  <a:lnTo>
                    <a:pt x="382" y="10"/>
                  </a:lnTo>
                  <a:lnTo>
                    <a:pt x="407" y="6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6" y="1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541" y="1"/>
                  </a:lnTo>
                  <a:lnTo>
                    <a:pt x="568" y="2"/>
                  </a:lnTo>
                  <a:lnTo>
                    <a:pt x="594" y="4"/>
                  </a:lnTo>
                  <a:lnTo>
                    <a:pt x="620" y="6"/>
                  </a:lnTo>
                  <a:lnTo>
                    <a:pt x="646" y="10"/>
                  </a:lnTo>
                  <a:lnTo>
                    <a:pt x="670" y="14"/>
                  </a:lnTo>
                  <a:lnTo>
                    <a:pt x="694" y="18"/>
                  </a:lnTo>
                  <a:lnTo>
                    <a:pt x="718" y="23"/>
                  </a:lnTo>
                  <a:lnTo>
                    <a:pt x="741" y="29"/>
                  </a:lnTo>
                  <a:lnTo>
                    <a:pt x="763" y="35"/>
                  </a:lnTo>
                  <a:lnTo>
                    <a:pt x="785" y="42"/>
                  </a:lnTo>
                  <a:lnTo>
                    <a:pt x="806" y="49"/>
                  </a:lnTo>
                  <a:lnTo>
                    <a:pt x="826" y="57"/>
                  </a:lnTo>
                  <a:lnTo>
                    <a:pt x="845" y="65"/>
                  </a:lnTo>
                  <a:lnTo>
                    <a:pt x="863" y="74"/>
                  </a:lnTo>
                  <a:lnTo>
                    <a:pt x="881" y="83"/>
                  </a:lnTo>
                  <a:lnTo>
                    <a:pt x="898" y="92"/>
                  </a:lnTo>
                  <a:lnTo>
                    <a:pt x="914" y="102"/>
                  </a:lnTo>
                  <a:lnTo>
                    <a:pt x="928" y="112"/>
                  </a:lnTo>
                  <a:lnTo>
                    <a:pt x="943" y="122"/>
                  </a:lnTo>
                  <a:lnTo>
                    <a:pt x="956" y="133"/>
                  </a:lnTo>
                  <a:lnTo>
                    <a:pt x="968" y="143"/>
                  </a:lnTo>
                  <a:lnTo>
                    <a:pt x="979" y="154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5" y="188"/>
                  </a:lnTo>
                  <a:lnTo>
                    <a:pt x="1012" y="199"/>
                  </a:lnTo>
                  <a:lnTo>
                    <a:pt x="1018" y="211"/>
                  </a:lnTo>
                  <a:lnTo>
                    <a:pt x="1022" y="222"/>
                  </a:lnTo>
                  <a:lnTo>
                    <a:pt x="1025" y="234"/>
                  </a:lnTo>
                  <a:lnTo>
                    <a:pt x="1027" y="245"/>
                  </a:lnTo>
                  <a:lnTo>
                    <a:pt x="1028" y="256"/>
                  </a:lnTo>
                  <a:lnTo>
                    <a:pt x="1028" y="256"/>
                  </a:lnTo>
                  <a:lnTo>
                    <a:pt x="1027" y="268"/>
                  </a:lnTo>
                  <a:lnTo>
                    <a:pt x="1025" y="279"/>
                  </a:lnTo>
                  <a:lnTo>
                    <a:pt x="1022" y="291"/>
                  </a:lnTo>
                  <a:lnTo>
                    <a:pt x="1018" y="302"/>
                  </a:lnTo>
                  <a:lnTo>
                    <a:pt x="1012" y="314"/>
                  </a:lnTo>
                  <a:lnTo>
                    <a:pt x="1005" y="325"/>
                  </a:lnTo>
                  <a:lnTo>
                    <a:pt x="998" y="336"/>
                  </a:lnTo>
                  <a:lnTo>
                    <a:pt x="989" y="347"/>
                  </a:lnTo>
                  <a:lnTo>
                    <a:pt x="979" y="358"/>
                  </a:lnTo>
                  <a:lnTo>
                    <a:pt x="968" y="369"/>
                  </a:lnTo>
                  <a:lnTo>
                    <a:pt x="956" y="380"/>
                  </a:lnTo>
                  <a:lnTo>
                    <a:pt x="943" y="391"/>
                  </a:lnTo>
                  <a:lnTo>
                    <a:pt x="928" y="401"/>
                  </a:lnTo>
                  <a:lnTo>
                    <a:pt x="914" y="411"/>
                  </a:lnTo>
                  <a:lnTo>
                    <a:pt x="898" y="420"/>
                  </a:lnTo>
                  <a:lnTo>
                    <a:pt x="881" y="430"/>
                  </a:lnTo>
                  <a:lnTo>
                    <a:pt x="863" y="439"/>
                  </a:lnTo>
                  <a:lnTo>
                    <a:pt x="845" y="447"/>
                  </a:lnTo>
                  <a:lnTo>
                    <a:pt x="826" y="456"/>
                  </a:lnTo>
                  <a:lnTo>
                    <a:pt x="806" y="463"/>
                  </a:lnTo>
                  <a:lnTo>
                    <a:pt x="785" y="471"/>
                  </a:lnTo>
                  <a:lnTo>
                    <a:pt x="763" y="477"/>
                  </a:lnTo>
                  <a:lnTo>
                    <a:pt x="741" y="484"/>
                  </a:lnTo>
                  <a:lnTo>
                    <a:pt x="718" y="489"/>
                  </a:lnTo>
                  <a:lnTo>
                    <a:pt x="694" y="495"/>
                  </a:lnTo>
                  <a:lnTo>
                    <a:pt x="670" y="499"/>
                  </a:lnTo>
                  <a:lnTo>
                    <a:pt x="646" y="503"/>
                  </a:lnTo>
                  <a:lnTo>
                    <a:pt x="620" y="506"/>
                  </a:lnTo>
                  <a:lnTo>
                    <a:pt x="594" y="509"/>
                  </a:lnTo>
                  <a:lnTo>
                    <a:pt x="568" y="511"/>
                  </a:lnTo>
                  <a:lnTo>
                    <a:pt x="541" y="512"/>
                  </a:lnTo>
                  <a:lnTo>
                    <a:pt x="514" y="513"/>
                  </a:lnTo>
                  <a:lnTo>
                    <a:pt x="514" y="513"/>
                  </a:lnTo>
                  <a:close/>
                </a:path>
              </a:pathLst>
            </a:custGeom>
            <a:solidFill>
              <a:srgbClr val="BF900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00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2103438" y="4633917"/>
              <a:ext cx="1544637" cy="727076"/>
            </a:xfrm>
            <a:custGeom>
              <a:avLst/>
              <a:gdLst>
                <a:gd name="T0" fmla="*/ 459 w 973"/>
                <a:gd name="T1" fmla="*/ 458 h 458"/>
                <a:gd name="T2" fmla="*/ 380 w 973"/>
                <a:gd name="T3" fmla="*/ 452 h 458"/>
                <a:gd name="T4" fmla="*/ 308 w 973"/>
                <a:gd name="T5" fmla="*/ 441 h 458"/>
                <a:gd name="T6" fmla="*/ 242 w 973"/>
                <a:gd name="T7" fmla="*/ 424 h 458"/>
                <a:gd name="T8" fmla="*/ 183 w 973"/>
                <a:gd name="T9" fmla="*/ 403 h 458"/>
                <a:gd name="T10" fmla="*/ 132 w 973"/>
                <a:gd name="T11" fmla="*/ 379 h 458"/>
                <a:gd name="T12" fmla="*/ 88 w 973"/>
                <a:gd name="T13" fmla="*/ 352 h 458"/>
                <a:gd name="T14" fmla="*/ 53 w 973"/>
                <a:gd name="T15" fmla="*/ 324 h 458"/>
                <a:gd name="T16" fmla="*/ 26 w 973"/>
                <a:gd name="T17" fmla="*/ 295 h 458"/>
                <a:gd name="T18" fmla="*/ 9 w 973"/>
                <a:gd name="T19" fmla="*/ 266 h 458"/>
                <a:gd name="T20" fmla="*/ 0 w 973"/>
                <a:gd name="T21" fmla="*/ 238 h 458"/>
                <a:gd name="T22" fmla="*/ 0 w 973"/>
                <a:gd name="T23" fmla="*/ 221 h 458"/>
                <a:gd name="T24" fmla="*/ 9 w 973"/>
                <a:gd name="T25" fmla="*/ 193 h 458"/>
                <a:gd name="T26" fmla="*/ 26 w 973"/>
                <a:gd name="T27" fmla="*/ 164 h 458"/>
                <a:gd name="T28" fmla="*/ 53 w 973"/>
                <a:gd name="T29" fmla="*/ 135 h 458"/>
                <a:gd name="T30" fmla="*/ 88 w 973"/>
                <a:gd name="T31" fmla="*/ 107 h 458"/>
                <a:gd name="T32" fmla="*/ 132 w 973"/>
                <a:gd name="T33" fmla="*/ 80 h 458"/>
                <a:gd name="T34" fmla="*/ 183 w 973"/>
                <a:gd name="T35" fmla="*/ 56 h 458"/>
                <a:gd name="T36" fmla="*/ 242 w 973"/>
                <a:gd name="T37" fmla="*/ 35 h 458"/>
                <a:gd name="T38" fmla="*/ 308 w 973"/>
                <a:gd name="T39" fmla="*/ 18 h 458"/>
                <a:gd name="T40" fmla="*/ 380 w 973"/>
                <a:gd name="T41" fmla="*/ 6 h 458"/>
                <a:gd name="T42" fmla="*/ 459 w 973"/>
                <a:gd name="T43" fmla="*/ 1 h 458"/>
                <a:gd name="T44" fmla="*/ 514 w 973"/>
                <a:gd name="T45" fmla="*/ 1 h 458"/>
                <a:gd name="T46" fmla="*/ 593 w 973"/>
                <a:gd name="T47" fmla="*/ 6 h 458"/>
                <a:gd name="T48" fmla="*/ 665 w 973"/>
                <a:gd name="T49" fmla="*/ 18 h 458"/>
                <a:gd name="T50" fmla="*/ 731 w 973"/>
                <a:gd name="T51" fmla="*/ 35 h 458"/>
                <a:gd name="T52" fmla="*/ 790 w 973"/>
                <a:gd name="T53" fmla="*/ 56 h 458"/>
                <a:gd name="T54" fmla="*/ 842 w 973"/>
                <a:gd name="T55" fmla="*/ 80 h 458"/>
                <a:gd name="T56" fmla="*/ 885 w 973"/>
                <a:gd name="T57" fmla="*/ 107 h 458"/>
                <a:gd name="T58" fmla="*/ 920 w 973"/>
                <a:gd name="T59" fmla="*/ 135 h 458"/>
                <a:gd name="T60" fmla="*/ 947 w 973"/>
                <a:gd name="T61" fmla="*/ 164 h 458"/>
                <a:gd name="T62" fmla="*/ 965 w 973"/>
                <a:gd name="T63" fmla="*/ 193 h 458"/>
                <a:gd name="T64" fmla="*/ 973 w 973"/>
                <a:gd name="T65" fmla="*/ 221 h 458"/>
                <a:gd name="T66" fmla="*/ 973 w 973"/>
                <a:gd name="T67" fmla="*/ 238 h 458"/>
                <a:gd name="T68" fmla="*/ 965 w 973"/>
                <a:gd name="T69" fmla="*/ 266 h 458"/>
                <a:gd name="T70" fmla="*/ 947 w 973"/>
                <a:gd name="T71" fmla="*/ 295 h 458"/>
                <a:gd name="T72" fmla="*/ 920 w 973"/>
                <a:gd name="T73" fmla="*/ 324 h 458"/>
                <a:gd name="T74" fmla="*/ 885 w 973"/>
                <a:gd name="T75" fmla="*/ 352 h 458"/>
                <a:gd name="T76" fmla="*/ 842 w 973"/>
                <a:gd name="T77" fmla="*/ 379 h 458"/>
                <a:gd name="T78" fmla="*/ 790 w 973"/>
                <a:gd name="T79" fmla="*/ 403 h 458"/>
                <a:gd name="T80" fmla="*/ 731 w 973"/>
                <a:gd name="T81" fmla="*/ 424 h 458"/>
                <a:gd name="T82" fmla="*/ 665 w 973"/>
                <a:gd name="T83" fmla="*/ 441 h 458"/>
                <a:gd name="T84" fmla="*/ 593 w 973"/>
                <a:gd name="T85" fmla="*/ 452 h 458"/>
                <a:gd name="T86" fmla="*/ 514 w 973"/>
                <a:gd name="T87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73" h="458">
                  <a:moveTo>
                    <a:pt x="487" y="458"/>
                  </a:moveTo>
                  <a:lnTo>
                    <a:pt x="487" y="458"/>
                  </a:lnTo>
                  <a:lnTo>
                    <a:pt x="459" y="458"/>
                  </a:lnTo>
                  <a:lnTo>
                    <a:pt x="432" y="457"/>
                  </a:lnTo>
                  <a:lnTo>
                    <a:pt x="406" y="455"/>
                  </a:lnTo>
                  <a:lnTo>
                    <a:pt x="380" y="452"/>
                  </a:lnTo>
                  <a:lnTo>
                    <a:pt x="356" y="449"/>
                  </a:lnTo>
                  <a:lnTo>
                    <a:pt x="331" y="445"/>
                  </a:lnTo>
                  <a:lnTo>
                    <a:pt x="308" y="441"/>
                  </a:lnTo>
                  <a:lnTo>
                    <a:pt x="285" y="436"/>
                  </a:lnTo>
                  <a:lnTo>
                    <a:pt x="263" y="430"/>
                  </a:lnTo>
                  <a:lnTo>
                    <a:pt x="242" y="424"/>
                  </a:lnTo>
                  <a:lnTo>
                    <a:pt x="222" y="418"/>
                  </a:lnTo>
                  <a:lnTo>
                    <a:pt x="202" y="411"/>
                  </a:lnTo>
                  <a:lnTo>
                    <a:pt x="183" y="403"/>
                  </a:lnTo>
                  <a:lnTo>
                    <a:pt x="165" y="395"/>
                  </a:lnTo>
                  <a:lnTo>
                    <a:pt x="148" y="387"/>
                  </a:lnTo>
                  <a:lnTo>
                    <a:pt x="132" y="379"/>
                  </a:lnTo>
                  <a:lnTo>
                    <a:pt x="116" y="370"/>
                  </a:lnTo>
                  <a:lnTo>
                    <a:pt x="102" y="361"/>
                  </a:lnTo>
                  <a:lnTo>
                    <a:pt x="88" y="352"/>
                  </a:lnTo>
                  <a:lnTo>
                    <a:pt x="75" y="343"/>
                  </a:lnTo>
                  <a:lnTo>
                    <a:pt x="64" y="333"/>
                  </a:lnTo>
                  <a:lnTo>
                    <a:pt x="53" y="324"/>
                  </a:lnTo>
                  <a:lnTo>
                    <a:pt x="43" y="314"/>
                  </a:lnTo>
                  <a:lnTo>
                    <a:pt x="34" y="305"/>
                  </a:lnTo>
                  <a:lnTo>
                    <a:pt x="26" y="295"/>
                  </a:lnTo>
                  <a:lnTo>
                    <a:pt x="19" y="285"/>
                  </a:lnTo>
                  <a:lnTo>
                    <a:pt x="13" y="276"/>
                  </a:lnTo>
                  <a:lnTo>
                    <a:pt x="9" y="266"/>
                  </a:lnTo>
                  <a:lnTo>
                    <a:pt x="5" y="257"/>
                  </a:lnTo>
                  <a:lnTo>
                    <a:pt x="2" y="247"/>
                  </a:lnTo>
                  <a:lnTo>
                    <a:pt x="0" y="238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21"/>
                  </a:lnTo>
                  <a:lnTo>
                    <a:pt x="2" y="211"/>
                  </a:lnTo>
                  <a:lnTo>
                    <a:pt x="5" y="202"/>
                  </a:lnTo>
                  <a:lnTo>
                    <a:pt x="9" y="193"/>
                  </a:lnTo>
                  <a:lnTo>
                    <a:pt x="13" y="183"/>
                  </a:lnTo>
                  <a:lnTo>
                    <a:pt x="19" y="174"/>
                  </a:lnTo>
                  <a:lnTo>
                    <a:pt x="26" y="164"/>
                  </a:lnTo>
                  <a:lnTo>
                    <a:pt x="34" y="154"/>
                  </a:lnTo>
                  <a:lnTo>
                    <a:pt x="43" y="145"/>
                  </a:lnTo>
                  <a:lnTo>
                    <a:pt x="53" y="135"/>
                  </a:lnTo>
                  <a:lnTo>
                    <a:pt x="64" y="125"/>
                  </a:lnTo>
                  <a:lnTo>
                    <a:pt x="75" y="116"/>
                  </a:lnTo>
                  <a:lnTo>
                    <a:pt x="88" y="107"/>
                  </a:lnTo>
                  <a:lnTo>
                    <a:pt x="102" y="97"/>
                  </a:lnTo>
                  <a:lnTo>
                    <a:pt x="116" y="89"/>
                  </a:lnTo>
                  <a:lnTo>
                    <a:pt x="132" y="80"/>
                  </a:lnTo>
                  <a:lnTo>
                    <a:pt x="148" y="71"/>
                  </a:lnTo>
                  <a:lnTo>
                    <a:pt x="165" y="63"/>
                  </a:lnTo>
                  <a:lnTo>
                    <a:pt x="183" y="56"/>
                  </a:lnTo>
                  <a:lnTo>
                    <a:pt x="202" y="48"/>
                  </a:lnTo>
                  <a:lnTo>
                    <a:pt x="222" y="41"/>
                  </a:lnTo>
                  <a:lnTo>
                    <a:pt x="242" y="35"/>
                  </a:lnTo>
                  <a:lnTo>
                    <a:pt x="263" y="29"/>
                  </a:lnTo>
                  <a:lnTo>
                    <a:pt x="285" y="23"/>
                  </a:lnTo>
                  <a:lnTo>
                    <a:pt x="308" y="18"/>
                  </a:lnTo>
                  <a:lnTo>
                    <a:pt x="331" y="13"/>
                  </a:lnTo>
                  <a:lnTo>
                    <a:pt x="356" y="10"/>
                  </a:lnTo>
                  <a:lnTo>
                    <a:pt x="380" y="6"/>
                  </a:lnTo>
                  <a:lnTo>
                    <a:pt x="406" y="4"/>
                  </a:lnTo>
                  <a:lnTo>
                    <a:pt x="432" y="2"/>
                  </a:lnTo>
                  <a:lnTo>
                    <a:pt x="459" y="1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14" y="1"/>
                  </a:lnTo>
                  <a:lnTo>
                    <a:pt x="541" y="2"/>
                  </a:lnTo>
                  <a:lnTo>
                    <a:pt x="567" y="4"/>
                  </a:lnTo>
                  <a:lnTo>
                    <a:pt x="593" y="6"/>
                  </a:lnTo>
                  <a:lnTo>
                    <a:pt x="618" y="10"/>
                  </a:lnTo>
                  <a:lnTo>
                    <a:pt x="642" y="13"/>
                  </a:lnTo>
                  <a:lnTo>
                    <a:pt x="665" y="18"/>
                  </a:lnTo>
                  <a:lnTo>
                    <a:pt x="688" y="23"/>
                  </a:lnTo>
                  <a:lnTo>
                    <a:pt x="710" y="29"/>
                  </a:lnTo>
                  <a:lnTo>
                    <a:pt x="731" y="35"/>
                  </a:lnTo>
                  <a:lnTo>
                    <a:pt x="752" y="41"/>
                  </a:lnTo>
                  <a:lnTo>
                    <a:pt x="771" y="48"/>
                  </a:lnTo>
                  <a:lnTo>
                    <a:pt x="790" y="56"/>
                  </a:lnTo>
                  <a:lnTo>
                    <a:pt x="808" y="63"/>
                  </a:lnTo>
                  <a:lnTo>
                    <a:pt x="825" y="71"/>
                  </a:lnTo>
                  <a:lnTo>
                    <a:pt x="842" y="80"/>
                  </a:lnTo>
                  <a:lnTo>
                    <a:pt x="857" y="89"/>
                  </a:lnTo>
                  <a:lnTo>
                    <a:pt x="871" y="97"/>
                  </a:lnTo>
                  <a:lnTo>
                    <a:pt x="885" y="107"/>
                  </a:lnTo>
                  <a:lnTo>
                    <a:pt x="898" y="116"/>
                  </a:lnTo>
                  <a:lnTo>
                    <a:pt x="910" y="125"/>
                  </a:lnTo>
                  <a:lnTo>
                    <a:pt x="920" y="135"/>
                  </a:lnTo>
                  <a:lnTo>
                    <a:pt x="930" y="145"/>
                  </a:lnTo>
                  <a:lnTo>
                    <a:pt x="939" y="154"/>
                  </a:lnTo>
                  <a:lnTo>
                    <a:pt x="947" y="164"/>
                  </a:lnTo>
                  <a:lnTo>
                    <a:pt x="954" y="174"/>
                  </a:lnTo>
                  <a:lnTo>
                    <a:pt x="960" y="183"/>
                  </a:lnTo>
                  <a:lnTo>
                    <a:pt x="965" y="193"/>
                  </a:lnTo>
                  <a:lnTo>
                    <a:pt x="969" y="202"/>
                  </a:lnTo>
                  <a:lnTo>
                    <a:pt x="971" y="211"/>
                  </a:lnTo>
                  <a:lnTo>
                    <a:pt x="973" y="221"/>
                  </a:lnTo>
                  <a:lnTo>
                    <a:pt x="973" y="229"/>
                  </a:lnTo>
                  <a:lnTo>
                    <a:pt x="973" y="229"/>
                  </a:lnTo>
                  <a:lnTo>
                    <a:pt x="973" y="238"/>
                  </a:lnTo>
                  <a:lnTo>
                    <a:pt x="971" y="247"/>
                  </a:lnTo>
                  <a:lnTo>
                    <a:pt x="969" y="257"/>
                  </a:lnTo>
                  <a:lnTo>
                    <a:pt x="965" y="266"/>
                  </a:lnTo>
                  <a:lnTo>
                    <a:pt x="960" y="276"/>
                  </a:lnTo>
                  <a:lnTo>
                    <a:pt x="954" y="285"/>
                  </a:lnTo>
                  <a:lnTo>
                    <a:pt x="947" y="295"/>
                  </a:lnTo>
                  <a:lnTo>
                    <a:pt x="939" y="305"/>
                  </a:lnTo>
                  <a:lnTo>
                    <a:pt x="930" y="314"/>
                  </a:lnTo>
                  <a:lnTo>
                    <a:pt x="920" y="324"/>
                  </a:lnTo>
                  <a:lnTo>
                    <a:pt x="910" y="333"/>
                  </a:lnTo>
                  <a:lnTo>
                    <a:pt x="898" y="343"/>
                  </a:lnTo>
                  <a:lnTo>
                    <a:pt x="885" y="352"/>
                  </a:lnTo>
                  <a:lnTo>
                    <a:pt x="871" y="361"/>
                  </a:lnTo>
                  <a:lnTo>
                    <a:pt x="857" y="370"/>
                  </a:lnTo>
                  <a:lnTo>
                    <a:pt x="842" y="379"/>
                  </a:lnTo>
                  <a:lnTo>
                    <a:pt x="825" y="387"/>
                  </a:lnTo>
                  <a:lnTo>
                    <a:pt x="808" y="395"/>
                  </a:lnTo>
                  <a:lnTo>
                    <a:pt x="790" y="403"/>
                  </a:lnTo>
                  <a:lnTo>
                    <a:pt x="771" y="411"/>
                  </a:lnTo>
                  <a:lnTo>
                    <a:pt x="752" y="418"/>
                  </a:lnTo>
                  <a:lnTo>
                    <a:pt x="731" y="424"/>
                  </a:lnTo>
                  <a:lnTo>
                    <a:pt x="710" y="430"/>
                  </a:lnTo>
                  <a:lnTo>
                    <a:pt x="688" y="436"/>
                  </a:lnTo>
                  <a:lnTo>
                    <a:pt x="665" y="441"/>
                  </a:lnTo>
                  <a:lnTo>
                    <a:pt x="642" y="445"/>
                  </a:lnTo>
                  <a:lnTo>
                    <a:pt x="618" y="449"/>
                  </a:lnTo>
                  <a:lnTo>
                    <a:pt x="593" y="452"/>
                  </a:lnTo>
                  <a:lnTo>
                    <a:pt x="567" y="455"/>
                  </a:lnTo>
                  <a:lnTo>
                    <a:pt x="541" y="457"/>
                  </a:lnTo>
                  <a:lnTo>
                    <a:pt x="514" y="458"/>
                  </a:lnTo>
                  <a:lnTo>
                    <a:pt x="487" y="458"/>
                  </a:lnTo>
                  <a:lnTo>
                    <a:pt x="487" y="458"/>
                  </a:lnTo>
                  <a:close/>
                </a:path>
              </a:pathLst>
            </a:custGeom>
            <a:solidFill>
              <a:srgbClr val="F2C3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00"/>
            </a:p>
          </p:txBody>
        </p:sp>
        <p:sp>
          <p:nvSpPr>
            <p:cNvPr id="41" name="TextBox 123"/>
            <p:cNvSpPr txBox="1"/>
            <p:nvPr/>
          </p:nvSpPr>
          <p:spPr>
            <a:xfrm>
              <a:off x="2610782" y="4248257"/>
              <a:ext cx="553624" cy="1371752"/>
            </a:xfrm>
            <a:prstGeom prst="rect">
              <a:avLst/>
            </a:prstGeom>
            <a:noFill/>
            <a:scene3d>
              <a:camera prst="perspectiveRelaxed">
                <a:rot lat="1920000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rgbClr val="BF900D"/>
                  </a:solidFill>
                </a:rPr>
                <a:t>$</a:t>
              </a:r>
              <a:endParaRPr lang="en-US" sz="1600" dirty="0">
                <a:solidFill>
                  <a:srgbClr val="BF900D"/>
                </a:solidFill>
              </a:endParaRPr>
            </a:p>
          </p:txBody>
        </p:sp>
      </p:grpSp>
      <p:grpSp>
        <p:nvGrpSpPr>
          <p:cNvPr id="71" name="Group 142"/>
          <p:cNvGrpSpPr/>
          <p:nvPr/>
        </p:nvGrpSpPr>
        <p:grpSpPr>
          <a:xfrm>
            <a:off x="7727864" y="3959257"/>
            <a:ext cx="397749" cy="359203"/>
            <a:chOff x="1887538" y="4248257"/>
            <a:chExt cx="1976437" cy="1773131"/>
          </a:xfrm>
        </p:grpSpPr>
        <p:sp>
          <p:nvSpPr>
            <p:cNvPr id="72" name="Freeform 19"/>
            <p:cNvSpPr>
              <a:spLocks/>
            </p:cNvSpPr>
            <p:nvPr/>
          </p:nvSpPr>
          <p:spPr bwMode="auto">
            <a:xfrm>
              <a:off x="1887538" y="4419600"/>
              <a:ext cx="1976437" cy="1601788"/>
            </a:xfrm>
            <a:custGeom>
              <a:avLst/>
              <a:gdLst>
                <a:gd name="T0" fmla="*/ 591 w 1245"/>
                <a:gd name="T1" fmla="*/ 0 h 1009"/>
                <a:gd name="T2" fmla="*/ 497 w 1245"/>
                <a:gd name="T3" fmla="*/ 7 h 1009"/>
                <a:gd name="T4" fmla="*/ 409 w 1245"/>
                <a:gd name="T5" fmla="*/ 22 h 1009"/>
                <a:gd name="T6" fmla="*/ 326 w 1245"/>
                <a:gd name="T7" fmla="*/ 44 h 1009"/>
                <a:gd name="T8" fmla="*/ 250 w 1245"/>
                <a:gd name="T9" fmla="*/ 72 h 1009"/>
                <a:gd name="T10" fmla="*/ 183 w 1245"/>
                <a:gd name="T11" fmla="*/ 107 h 1009"/>
                <a:gd name="T12" fmla="*/ 124 w 1245"/>
                <a:gd name="T13" fmla="*/ 146 h 1009"/>
                <a:gd name="T14" fmla="*/ 76 w 1245"/>
                <a:gd name="T15" fmla="*/ 191 h 1009"/>
                <a:gd name="T16" fmla="*/ 38 w 1245"/>
                <a:gd name="T17" fmla="*/ 239 h 1009"/>
                <a:gd name="T18" fmla="*/ 13 w 1245"/>
                <a:gd name="T19" fmla="*/ 291 h 1009"/>
                <a:gd name="T20" fmla="*/ 1 w 1245"/>
                <a:gd name="T21" fmla="*/ 346 h 1009"/>
                <a:gd name="T22" fmla="*/ 0 w 1245"/>
                <a:gd name="T23" fmla="*/ 644 h 1009"/>
                <a:gd name="T24" fmla="*/ 8 w 1245"/>
                <a:gd name="T25" fmla="*/ 700 h 1009"/>
                <a:gd name="T26" fmla="*/ 28 w 1245"/>
                <a:gd name="T27" fmla="*/ 753 h 1009"/>
                <a:gd name="T28" fmla="*/ 62 w 1245"/>
                <a:gd name="T29" fmla="*/ 802 h 1009"/>
                <a:gd name="T30" fmla="*/ 107 w 1245"/>
                <a:gd name="T31" fmla="*/ 848 h 1009"/>
                <a:gd name="T32" fmla="*/ 162 w 1245"/>
                <a:gd name="T33" fmla="*/ 889 h 1009"/>
                <a:gd name="T34" fmla="*/ 227 w 1245"/>
                <a:gd name="T35" fmla="*/ 926 h 1009"/>
                <a:gd name="T36" fmla="*/ 300 w 1245"/>
                <a:gd name="T37" fmla="*/ 956 h 1009"/>
                <a:gd name="T38" fmla="*/ 380 w 1245"/>
                <a:gd name="T39" fmla="*/ 980 h 1009"/>
                <a:gd name="T40" fmla="*/ 467 w 1245"/>
                <a:gd name="T41" fmla="*/ 997 h 1009"/>
                <a:gd name="T42" fmla="*/ 559 w 1245"/>
                <a:gd name="T43" fmla="*/ 1007 h 1009"/>
                <a:gd name="T44" fmla="*/ 623 w 1245"/>
                <a:gd name="T45" fmla="*/ 1009 h 1009"/>
                <a:gd name="T46" fmla="*/ 717 w 1245"/>
                <a:gd name="T47" fmla="*/ 1005 h 1009"/>
                <a:gd name="T48" fmla="*/ 808 w 1245"/>
                <a:gd name="T49" fmla="*/ 992 h 1009"/>
                <a:gd name="T50" fmla="*/ 892 w 1245"/>
                <a:gd name="T51" fmla="*/ 973 h 1009"/>
                <a:gd name="T52" fmla="*/ 971 w 1245"/>
                <a:gd name="T53" fmla="*/ 947 h 1009"/>
                <a:gd name="T54" fmla="*/ 1041 w 1245"/>
                <a:gd name="T55" fmla="*/ 914 h 1009"/>
                <a:gd name="T56" fmla="*/ 1103 w 1245"/>
                <a:gd name="T57" fmla="*/ 876 h 1009"/>
                <a:gd name="T58" fmla="*/ 1155 w 1245"/>
                <a:gd name="T59" fmla="*/ 833 h 1009"/>
                <a:gd name="T60" fmla="*/ 1196 w 1245"/>
                <a:gd name="T61" fmla="*/ 786 h 1009"/>
                <a:gd name="T62" fmla="*/ 1225 w 1245"/>
                <a:gd name="T63" fmla="*/ 735 h 1009"/>
                <a:gd name="T64" fmla="*/ 1242 w 1245"/>
                <a:gd name="T65" fmla="*/ 682 h 1009"/>
                <a:gd name="T66" fmla="*/ 1245 w 1245"/>
                <a:gd name="T67" fmla="*/ 364 h 1009"/>
                <a:gd name="T68" fmla="*/ 1242 w 1245"/>
                <a:gd name="T69" fmla="*/ 327 h 1009"/>
                <a:gd name="T70" fmla="*/ 1225 w 1245"/>
                <a:gd name="T71" fmla="*/ 273 h 1009"/>
                <a:gd name="T72" fmla="*/ 1196 w 1245"/>
                <a:gd name="T73" fmla="*/ 223 h 1009"/>
                <a:gd name="T74" fmla="*/ 1155 w 1245"/>
                <a:gd name="T75" fmla="*/ 175 h 1009"/>
                <a:gd name="T76" fmla="*/ 1103 w 1245"/>
                <a:gd name="T77" fmla="*/ 133 h 1009"/>
                <a:gd name="T78" fmla="*/ 1041 w 1245"/>
                <a:gd name="T79" fmla="*/ 95 h 1009"/>
                <a:gd name="T80" fmla="*/ 971 w 1245"/>
                <a:gd name="T81" fmla="*/ 62 h 1009"/>
                <a:gd name="T82" fmla="*/ 892 w 1245"/>
                <a:gd name="T83" fmla="*/ 36 h 1009"/>
                <a:gd name="T84" fmla="*/ 808 w 1245"/>
                <a:gd name="T85" fmla="*/ 16 h 1009"/>
                <a:gd name="T86" fmla="*/ 717 w 1245"/>
                <a:gd name="T87" fmla="*/ 4 h 1009"/>
                <a:gd name="T88" fmla="*/ 623 w 1245"/>
                <a:gd name="T89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5" h="1009">
                  <a:moveTo>
                    <a:pt x="623" y="0"/>
                  </a:moveTo>
                  <a:lnTo>
                    <a:pt x="623" y="0"/>
                  </a:lnTo>
                  <a:lnTo>
                    <a:pt x="591" y="0"/>
                  </a:lnTo>
                  <a:lnTo>
                    <a:pt x="559" y="2"/>
                  </a:lnTo>
                  <a:lnTo>
                    <a:pt x="528" y="4"/>
                  </a:lnTo>
                  <a:lnTo>
                    <a:pt x="497" y="7"/>
                  </a:lnTo>
                  <a:lnTo>
                    <a:pt x="467" y="11"/>
                  </a:lnTo>
                  <a:lnTo>
                    <a:pt x="438" y="16"/>
                  </a:lnTo>
                  <a:lnTo>
                    <a:pt x="409" y="22"/>
                  </a:lnTo>
                  <a:lnTo>
                    <a:pt x="380" y="29"/>
                  </a:lnTo>
                  <a:lnTo>
                    <a:pt x="353" y="36"/>
                  </a:lnTo>
                  <a:lnTo>
                    <a:pt x="326" y="44"/>
                  </a:lnTo>
                  <a:lnTo>
                    <a:pt x="300" y="53"/>
                  </a:lnTo>
                  <a:lnTo>
                    <a:pt x="275" y="62"/>
                  </a:lnTo>
                  <a:lnTo>
                    <a:pt x="250" y="72"/>
                  </a:lnTo>
                  <a:lnTo>
                    <a:pt x="227" y="83"/>
                  </a:lnTo>
                  <a:lnTo>
                    <a:pt x="204" y="95"/>
                  </a:lnTo>
                  <a:lnTo>
                    <a:pt x="183" y="107"/>
                  </a:lnTo>
                  <a:lnTo>
                    <a:pt x="162" y="119"/>
                  </a:lnTo>
                  <a:lnTo>
                    <a:pt x="143" y="133"/>
                  </a:lnTo>
                  <a:lnTo>
                    <a:pt x="124" y="146"/>
                  </a:lnTo>
                  <a:lnTo>
                    <a:pt x="107" y="161"/>
                  </a:lnTo>
                  <a:lnTo>
                    <a:pt x="91" y="175"/>
                  </a:lnTo>
                  <a:lnTo>
                    <a:pt x="76" y="191"/>
                  </a:lnTo>
                  <a:lnTo>
                    <a:pt x="62" y="206"/>
                  </a:lnTo>
                  <a:lnTo>
                    <a:pt x="49" y="223"/>
                  </a:lnTo>
                  <a:lnTo>
                    <a:pt x="38" y="239"/>
                  </a:lnTo>
                  <a:lnTo>
                    <a:pt x="28" y="256"/>
                  </a:lnTo>
                  <a:lnTo>
                    <a:pt x="20" y="273"/>
                  </a:lnTo>
                  <a:lnTo>
                    <a:pt x="13" y="291"/>
                  </a:lnTo>
                  <a:lnTo>
                    <a:pt x="8" y="309"/>
                  </a:lnTo>
                  <a:lnTo>
                    <a:pt x="4" y="327"/>
                  </a:lnTo>
                  <a:lnTo>
                    <a:pt x="1" y="346"/>
                  </a:lnTo>
                  <a:lnTo>
                    <a:pt x="0" y="364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1" y="663"/>
                  </a:lnTo>
                  <a:lnTo>
                    <a:pt x="4" y="682"/>
                  </a:lnTo>
                  <a:lnTo>
                    <a:pt x="8" y="700"/>
                  </a:lnTo>
                  <a:lnTo>
                    <a:pt x="13" y="718"/>
                  </a:lnTo>
                  <a:lnTo>
                    <a:pt x="20" y="735"/>
                  </a:lnTo>
                  <a:lnTo>
                    <a:pt x="28" y="753"/>
                  </a:lnTo>
                  <a:lnTo>
                    <a:pt x="38" y="770"/>
                  </a:lnTo>
                  <a:lnTo>
                    <a:pt x="49" y="786"/>
                  </a:lnTo>
                  <a:lnTo>
                    <a:pt x="62" y="802"/>
                  </a:lnTo>
                  <a:lnTo>
                    <a:pt x="76" y="818"/>
                  </a:lnTo>
                  <a:lnTo>
                    <a:pt x="91" y="833"/>
                  </a:lnTo>
                  <a:lnTo>
                    <a:pt x="107" y="848"/>
                  </a:lnTo>
                  <a:lnTo>
                    <a:pt x="124" y="862"/>
                  </a:lnTo>
                  <a:lnTo>
                    <a:pt x="143" y="876"/>
                  </a:lnTo>
                  <a:lnTo>
                    <a:pt x="162" y="889"/>
                  </a:lnTo>
                  <a:lnTo>
                    <a:pt x="183" y="902"/>
                  </a:lnTo>
                  <a:lnTo>
                    <a:pt x="204" y="914"/>
                  </a:lnTo>
                  <a:lnTo>
                    <a:pt x="227" y="926"/>
                  </a:lnTo>
                  <a:lnTo>
                    <a:pt x="250" y="936"/>
                  </a:lnTo>
                  <a:lnTo>
                    <a:pt x="275" y="947"/>
                  </a:lnTo>
                  <a:lnTo>
                    <a:pt x="300" y="956"/>
                  </a:lnTo>
                  <a:lnTo>
                    <a:pt x="326" y="965"/>
                  </a:lnTo>
                  <a:lnTo>
                    <a:pt x="353" y="973"/>
                  </a:lnTo>
                  <a:lnTo>
                    <a:pt x="380" y="980"/>
                  </a:lnTo>
                  <a:lnTo>
                    <a:pt x="409" y="987"/>
                  </a:lnTo>
                  <a:lnTo>
                    <a:pt x="438" y="992"/>
                  </a:lnTo>
                  <a:lnTo>
                    <a:pt x="467" y="997"/>
                  </a:lnTo>
                  <a:lnTo>
                    <a:pt x="497" y="1001"/>
                  </a:lnTo>
                  <a:lnTo>
                    <a:pt x="528" y="1005"/>
                  </a:lnTo>
                  <a:lnTo>
                    <a:pt x="559" y="1007"/>
                  </a:lnTo>
                  <a:lnTo>
                    <a:pt x="591" y="1008"/>
                  </a:lnTo>
                  <a:lnTo>
                    <a:pt x="623" y="1009"/>
                  </a:lnTo>
                  <a:lnTo>
                    <a:pt x="623" y="1009"/>
                  </a:lnTo>
                  <a:lnTo>
                    <a:pt x="655" y="1008"/>
                  </a:lnTo>
                  <a:lnTo>
                    <a:pt x="686" y="1007"/>
                  </a:lnTo>
                  <a:lnTo>
                    <a:pt x="717" y="1005"/>
                  </a:lnTo>
                  <a:lnTo>
                    <a:pt x="748" y="1001"/>
                  </a:lnTo>
                  <a:lnTo>
                    <a:pt x="778" y="997"/>
                  </a:lnTo>
                  <a:lnTo>
                    <a:pt x="808" y="992"/>
                  </a:lnTo>
                  <a:lnTo>
                    <a:pt x="837" y="987"/>
                  </a:lnTo>
                  <a:lnTo>
                    <a:pt x="865" y="980"/>
                  </a:lnTo>
                  <a:lnTo>
                    <a:pt x="892" y="973"/>
                  </a:lnTo>
                  <a:lnTo>
                    <a:pt x="919" y="965"/>
                  </a:lnTo>
                  <a:lnTo>
                    <a:pt x="945" y="956"/>
                  </a:lnTo>
                  <a:lnTo>
                    <a:pt x="971" y="947"/>
                  </a:lnTo>
                  <a:lnTo>
                    <a:pt x="995" y="936"/>
                  </a:lnTo>
                  <a:lnTo>
                    <a:pt x="1018" y="926"/>
                  </a:lnTo>
                  <a:lnTo>
                    <a:pt x="1041" y="914"/>
                  </a:lnTo>
                  <a:lnTo>
                    <a:pt x="1063" y="902"/>
                  </a:lnTo>
                  <a:lnTo>
                    <a:pt x="1083" y="889"/>
                  </a:lnTo>
                  <a:lnTo>
                    <a:pt x="1103" y="876"/>
                  </a:lnTo>
                  <a:lnTo>
                    <a:pt x="1121" y="862"/>
                  </a:lnTo>
                  <a:lnTo>
                    <a:pt x="1139" y="848"/>
                  </a:lnTo>
                  <a:lnTo>
                    <a:pt x="1155" y="833"/>
                  </a:lnTo>
                  <a:lnTo>
                    <a:pt x="1170" y="818"/>
                  </a:lnTo>
                  <a:lnTo>
                    <a:pt x="1183" y="802"/>
                  </a:lnTo>
                  <a:lnTo>
                    <a:pt x="1196" y="786"/>
                  </a:lnTo>
                  <a:lnTo>
                    <a:pt x="1207" y="770"/>
                  </a:lnTo>
                  <a:lnTo>
                    <a:pt x="1217" y="753"/>
                  </a:lnTo>
                  <a:lnTo>
                    <a:pt x="1225" y="735"/>
                  </a:lnTo>
                  <a:lnTo>
                    <a:pt x="1232" y="718"/>
                  </a:lnTo>
                  <a:lnTo>
                    <a:pt x="1238" y="700"/>
                  </a:lnTo>
                  <a:lnTo>
                    <a:pt x="1242" y="682"/>
                  </a:lnTo>
                  <a:lnTo>
                    <a:pt x="1244" y="663"/>
                  </a:lnTo>
                  <a:lnTo>
                    <a:pt x="1245" y="644"/>
                  </a:lnTo>
                  <a:lnTo>
                    <a:pt x="1245" y="364"/>
                  </a:lnTo>
                  <a:lnTo>
                    <a:pt x="1245" y="364"/>
                  </a:lnTo>
                  <a:lnTo>
                    <a:pt x="1244" y="346"/>
                  </a:lnTo>
                  <a:lnTo>
                    <a:pt x="1242" y="327"/>
                  </a:lnTo>
                  <a:lnTo>
                    <a:pt x="1238" y="309"/>
                  </a:lnTo>
                  <a:lnTo>
                    <a:pt x="1232" y="291"/>
                  </a:lnTo>
                  <a:lnTo>
                    <a:pt x="1225" y="273"/>
                  </a:lnTo>
                  <a:lnTo>
                    <a:pt x="1217" y="256"/>
                  </a:lnTo>
                  <a:lnTo>
                    <a:pt x="1207" y="239"/>
                  </a:lnTo>
                  <a:lnTo>
                    <a:pt x="1196" y="223"/>
                  </a:lnTo>
                  <a:lnTo>
                    <a:pt x="1183" y="206"/>
                  </a:lnTo>
                  <a:lnTo>
                    <a:pt x="1170" y="191"/>
                  </a:lnTo>
                  <a:lnTo>
                    <a:pt x="1155" y="175"/>
                  </a:lnTo>
                  <a:lnTo>
                    <a:pt x="1139" y="161"/>
                  </a:lnTo>
                  <a:lnTo>
                    <a:pt x="1121" y="146"/>
                  </a:lnTo>
                  <a:lnTo>
                    <a:pt x="1103" y="133"/>
                  </a:lnTo>
                  <a:lnTo>
                    <a:pt x="1083" y="119"/>
                  </a:lnTo>
                  <a:lnTo>
                    <a:pt x="1063" y="107"/>
                  </a:lnTo>
                  <a:lnTo>
                    <a:pt x="1041" y="95"/>
                  </a:lnTo>
                  <a:lnTo>
                    <a:pt x="1018" y="83"/>
                  </a:lnTo>
                  <a:lnTo>
                    <a:pt x="995" y="72"/>
                  </a:lnTo>
                  <a:lnTo>
                    <a:pt x="971" y="62"/>
                  </a:lnTo>
                  <a:lnTo>
                    <a:pt x="945" y="53"/>
                  </a:lnTo>
                  <a:lnTo>
                    <a:pt x="919" y="44"/>
                  </a:lnTo>
                  <a:lnTo>
                    <a:pt x="892" y="36"/>
                  </a:lnTo>
                  <a:lnTo>
                    <a:pt x="865" y="29"/>
                  </a:lnTo>
                  <a:lnTo>
                    <a:pt x="837" y="22"/>
                  </a:lnTo>
                  <a:lnTo>
                    <a:pt x="808" y="16"/>
                  </a:lnTo>
                  <a:lnTo>
                    <a:pt x="778" y="11"/>
                  </a:lnTo>
                  <a:lnTo>
                    <a:pt x="748" y="7"/>
                  </a:lnTo>
                  <a:lnTo>
                    <a:pt x="717" y="4"/>
                  </a:lnTo>
                  <a:lnTo>
                    <a:pt x="686" y="2"/>
                  </a:lnTo>
                  <a:lnTo>
                    <a:pt x="655" y="0"/>
                  </a:lnTo>
                  <a:lnTo>
                    <a:pt x="623" y="0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F5C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00"/>
            </a:p>
          </p:txBody>
        </p:sp>
        <p:sp>
          <p:nvSpPr>
            <p:cNvPr id="73" name="Freeform 20"/>
            <p:cNvSpPr>
              <a:spLocks/>
            </p:cNvSpPr>
            <p:nvPr/>
          </p:nvSpPr>
          <p:spPr bwMode="auto">
            <a:xfrm>
              <a:off x="1887538" y="4672013"/>
              <a:ext cx="173037" cy="1096963"/>
            </a:xfrm>
            <a:custGeom>
              <a:avLst/>
              <a:gdLst>
                <a:gd name="T0" fmla="*/ 0 w 109"/>
                <a:gd name="T1" fmla="*/ 205 h 691"/>
                <a:gd name="T2" fmla="*/ 0 w 109"/>
                <a:gd name="T3" fmla="*/ 485 h 691"/>
                <a:gd name="T4" fmla="*/ 0 w 109"/>
                <a:gd name="T5" fmla="*/ 485 h 691"/>
                <a:gd name="T6" fmla="*/ 1 w 109"/>
                <a:gd name="T7" fmla="*/ 500 h 691"/>
                <a:gd name="T8" fmla="*/ 2 w 109"/>
                <a:gd name="T9" fmla="*/ 514 h 691"/>
                <a:gd name="T10" fmla="*/ 5 w 109"/>
                <a:gd name="T11" fmla="*/ 528 h 691"/>
                <a:gd name="T12" fmla="*/ 8 w 109"/>
                <a:gd name="T13" fmla="*/ 541 h 691"/>
                <a:gd name="T14" fmla="*/ 12 w 109"/>
                <a:gd name="T15" fmla="*/ 555 h 691"/>
                <a:gd name="T16" fmla="*/ 17 w 109"/>
                <a:gd name="T17" fmla="*/ 568 h 691"/>
                <a:gd name="T18" fmla="*/ 22 w 109"/>
                <a:gd name="T19" fmla="*/ 582 h 691"/>
                <a:gd name="T20" fmla="*/ 29 w 109"/>
                <a:gd name="T21" fmla="*/ 595 h 691"/>
                <a:gd name="T22" fmla="*/ 36 w 109"/>
                <a:gd name="T23" fmla="*/ 608 h 691"/>
                <a:gd name="T24" fmla="*/ 44 w 109"/>
                <a:gd name="T25" fmla="*/ 620 h 691"/>
                <a:gd name="T26" fmla="*/ 53 w 109"/>
                <a:gd name="T27" fmla="*/ 633 h 691"/>
                <a:gd name="T28" fmla="*/ 63 w 109"/>
                <a:gd name="T29" fmla="*/ 645 h 691"/>
                <a:gd name="T30" fmla="*/ 73 w 109"/>
                <a:gd name="T31" fmla="*/ 657 h 691"/>
                <a:gd name="T32" fmla="*/ 84 w 109"/>
                <a:gd name="T33" fmla="*/ 668 h 691"/>
                <a:gd name="T34" fmla="*/ 96 w 109"/>
                <a:gd name="T35" fmla="*/ 680 h 691"/>
                <a:gd name="T36" fmla="*/ 109 w 109"/>
                <a:gd name="T37" fmla="*/ 691 h 691"/>
                <a:gd name="T38" fmla="*/ 109 w 109"/>
                <a:gd name="T39" fmla="*/ 0 h 691"/>
                <a:gd name="T40" fmla="*/ 109 w 109"/>
                <a:gd name="T41" fmla="*/ 0 h 691"/>
                <a:gd name="T42" fmla="*/ 96 w 109"/>
                <a:gd name="T43" fmla="*/ 11 h 691"/>
                <a:gd name="T44" fmla="*/ 84 w 109"/>
                <a:gd name="T45" fmla="*/ 22 h 691"/>
                <a:gd name="T46" fmla="*/ 73 w 109"/>
                <a:gd name="T47" fmla="*/ 34 h 691"/>
                <a:gd name="T48" fmla="*/ 63 w 109"/>
                <a:gd name="T49" fmla="*/ 46 h 691"/>
                <a:gd name="T50" fmla="*/ 53 w 109"/>
                <a:gd name="T51" fmla="*/ 58 h 691"/>
                <a:gd name="T52" fmla="*/ 44 w 109"/>
                <a:gd name="T53" fmla="*/ 71 h 691"/>
                <a:gd name="T54" fmla="*/ 36 w 109"/>
                <a:gd name="T55" fmla="*/ 83 h 691"/>
                <a:gd name="T56" fmla="*/ 29 w 109"/>
                <a:gd name="T57" fmla="*/ 96 h 691"/>
                <a:gd name="T58" fmla="*/ 22 w 109"/>
                <a:gd name="T59" fmla="*/ 109 h 691"/>
                <a:gd name="T60" fmla="*/ 17 w 109"/>
                <a:gd name="T61" fmla="*/ 122 h 691"/>
                <a:gd name="T62" fmla="*/ 12 w 109"/>
                <a:gd name="T63" fmla="*/ 136 h 691"/>
                <a:gd name="T64" fmla="*/ 8 w 109"/>
                <a:gd name="T65" fmla="*/ 149 h 691"/>
                <a:gd name="T66" fmla="*/ 5 w 109"/>
                <a:gd name="T67" fmla="*/ 163 h 691"/>
                <a:gd name="T68" fmla="*/ 2 w 109"/>
                <a:gd name="T69" fmla="*/ 177 h 691"/>
                <a:gd name="T70" fmla="*/ 1 w 109"/>
                <a:gd name="T71" fmla="*/ 191 h 691"/>
                <a:gd name="T72" fmla="*/ 0 w 109"/>
                <a:gd name="T73" fmla="*/ 205 h 691"/>
                <a:gd name="T74" fmla="*/ 0 w 109"/>
                <a:gd name="T75" fmla="*/ 20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691">
                  <a:moveTo>
                    <a:pt x="0" y="205"/>
                  </a:moveTo>
                  <a:lnTo>
                    <a:pt x="0" y="485"/>
                  </a:lnTo>
                  <a:lnTo>
                    <a:pt x="0" y="485"/>
                  </a:lnTo>
                  <a:lnTo>
                    <a:pt x="1" y="500"/>
                  </a:lnTo>
                  <a:lnTo>
                    <a:pt x="2" y="514"/>
                  </a:lnTo>
                  <a:lnTo>
                    <a:pt x="5" y="528"/>
                  </a:lnTo>
                  <a:lnTo>
                    <a:pt x="8" y="541"/>
                  </a:lnTo>
                  <a:lnTo>
                    <a:pt x="12" y="555"/>
                  </a:lnTo>
                  <a:lnTo>
                    <a:pt x="17" y="568"/>
                  </a:lnTo>
                  <a:lnTo>
                    <a:pt x="22" y="582"/>
                  </a:lnTo>
                  <a:lnTo>
                    <a:pt x="29" y="595"/>
                  </a:lnTo>
                  <a:lnTo>
                    <a:pt x="36" y="608"/>
                  </a:lnTo>
                  <a:lnTo>
                    <a:pt x="44" y="620"/>
                  </a:lnTo>
                  <a:lnTo>
                    <a:pt x="53" y="633"/>
                  </a:lnTo>
                  <a:lnTo>
                    <a:pt x="63" y="645"/>
                  </a:lnTo>
                  <a:lnTo>
                    <a:pt x="73" y="657"/>
                  </a:lnTo>
                  <a:lnTo>
                    <a:pt x="84" y="668"/>
                  </a:lnTo>
                  <a:lnTo>
                    <a:pt x="96" y="680"/>
                  </a:lnTo>
                  <a:lnTo>
                    <a:pt x="109" y="691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6" y="11"/>
                  </a:lnTo>
                  <a:lnTo>
                    <a:pt x="84" y="22"/>
                  </a:lnTo>
                  <a:lnTo>
                    <a:pt x="73" y="34"/>
                  </a:lnTo>
                  <a:lnTo>
                    <a:pt x="63" y="46"/>
                  </a:lnTo>
                  <a:lnTo>
                    <a:pt x="53" y="58"/>
                  </a:lnTo>
                  <a:lnTo>
                    <a:pt x="44" y="71"/>
                  </a:lnTo>
                  <a:lnTo>
                    <a:pt x="36" y="83"/>
                  </a:lnTo>
                  <a:lnTo>
                    <a:pt x="29" y="96"/>
                  </a:lnTo>
                  <a:lnTo>
                    <a:pt x="22" y="109"/>
                  </a:lnTo>
                  <a:lnTo>
                    <a:pt x="17" y="122"/>
                  </a:lnTo>
                  <a:lnTo>
                    <a:pt x="12" y="136"/>
                  </a:lnTo>
                  <a:lnTo>
                    <a:pt x="8" y="149"/>
                  </a:lnTo>
                  <a:lnTo>
                    <a:pt x="5" y="163"/>
                  </a:lnTo>
                  <a:lnTo>
                    <a:pt x="2" y="177"/>
                  </a:lnTo>
                  <a:lnTo>
                    <a:pt x="1" y="191"/>
                  </a:lnTo>
                  <a:lnTo>
                    <a:pt x="0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F0B7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00"/>
            </a:p>
          </p:txBody>
        </p:sp>
        <p:sp>
          <p:nvSpPr>
            <p:cNvPr id="74" name="Freeform 21"/>
            <p:cNvSpPr>
              <a:spLocks/>
            </p:cNvSpPr>
            <p:nvPr/>
          </p:nvSpPr>
          <p:spPr bwMode="auto">
            <a:xfrm>
              <a:off x="2498725" y="4419600"/>
              <a:ext cx="1365250" cy="1601788"/>
            </a:xfrm>
            <a:custGeom>
              <a:avLst/>
              <a:gdLst>
                <a:gd name="T0" fmla="*/ 238 w 860"/>
                <a:gd name="T1" fmla="*/ 0 h 1009"/>
                <a:gd name="T2" fmla="*/ 175 w 860"/>
                <a:gd name="T3" fmla="*/ 2 h 1009"/>
                <a:gd name="T4" fmla="*/ 115 w 860"/>
                <a:gd name="T5" fmla="*/ 7 h 1009"/>
                <a:gd name="T6" fmla="*/ 56 w 860"/>
                <a:gd name="T7" fmla="*/ 16 h 1009"/>
                <a:gd name="T8" fmla="*/ 0 w 860"/>
                <a:gd name="T9" fmla="*/ 28 h 1009"/>
                <a:gd name="T10" fmla="*/ 0 w 860"/>
                <a:gd name="T11" fmla="*/ 981 h 1009"/>
                <a:gd name="T12" fmla="*/ 56 w 860"/>
                <a:gd name="T13" fmla="*/ 993 h 1009"/>
                <a:gd name="T14" fmla="*/ 115 w 860"/>
                <a:gd name="T15" fmla="*/ 1002 h 1009"/>
                <a:gd name="T16" fmla="*/ 175 w 860"/>
                <a:gd name="T17" fmla="*/ 1007 h 1009"/>
                <a:gd name="T18" fmla="*/ 238 w 860"/>
                <a:gd name="T19" fmla="*/ 1009 h 1009"/>
                <a:gd name="T20" fmla="*/ 270 w 860"/>
                <a:gd name="T21" fmla="*/ 1008 h 1009"/>
                <a:gd name="T22" fmla="*/ 332 w 860"/>
                <a:gd name="T23" fmla="*/ 1005 h 1009"/>
                <a:gd name="T24" fmla="*/ 393 w 860"/>
                <a:gd name="T25" fmla="*/ 997 h 1009"/>
                <a:gd name="T26" fmla="*/ 452 w 860"/>
                <a:gd name="T27" fmla="*/ 987 h 1009"/>
                <a:gd name="T28" fmla="*/ 507 w 860"/>
                <a:gd name="T29" fmla="*/ 973 h 1009"/>
                <a:gd name="T30" fmla="*/ 560 w 860"/>
                <a:gd name="T31" fmla="*/ 956 h 1009"/>
                <a:gd name="T32" fmla="*/ 610 w 860"/>
                <a:gd name="T33" fmla="*/ 936 h 1009"/>
                <a:gd name="T34" fmla="*/ 656 w 860"/>
                <a:gd name="T35" fmla="*/ 914 h 1009"/>
                <a:gd name="T36" fmla="*/ 698 w 860"/>
                <a:gd name="T37" fmla="*/ 889 h 1009"/>
                <a:gd name="T38" fmla="*/ 736 w 860"/>
                <a:gd name="T39" fmla="*/ 862 h 1009"/>
                <a:gd name="T40" fmla="*/ 770 w 860"/>
                <a:gd name="T41" fmla="*/ 833 h 1009"/>
                <a:gd name="T42" fmla="*/ 798 w 860"/>
                <a:gd name="T43" fmla="*/ 802 h 1009"/>
                <a:gd name="T44" fmla="*/ 822 w 860"/>
                <a:gd name="T45" fmla="*/ 770 h 1009"/>
                <a:gd name="T46" fmla="*/ 840 w 860"/>
                <a:gd name="T47" fmla="*/ 735 h 1009"/>
                <a:gd name="T48" fmla="*/ 853 w 860"/>
                <a:gd name="T49" fmla="*/ 700 h 1009"/>
                <a:gd name="T50" fmla="*/ 859 w 860"/>
                <a:gd name="T51" fmla="*/ 663 h 1009"/>
                <a:gd name="T52" fmla="*/ 860 w 860"/>
                <a:gd name="T53" fmla="*/ 364 h 1009"/>
                <a:gd name="T54" fmla="*/ 859 w 860"/>
                <a:gd name="T55" fmla="*/ 346 h 1009"/>
                <a:gd name="T56" fmla="*/ 853 w 860"/>
                <a:gd name="T57" fmla="*/ 309 h 1009"/>
                <a:gd name="T58" fmla="*/ 840 w 860"/>
                <a:gd name="T59" fmla="*/ 273 h 1009"/>
                <a:gd name="T60" fmla="*/ 822 w 860"/>
                <a:gd name="T61" fmla="*/ 239 h 1009"/>
                <a:gd name="T62" fmla="*/ 798 w 860"/>
                <a:gd name="T63" fmla="*/ 206 h 1009"/>
                <a:gd name="T64" fmla="*/ 770 w 860"/>
                <a:gd name="T65" fmla="*/ 175 h 1009"/>
                <a:gd name="T66" fmla="*/ 736 w 860"/>
                <a:gd name="T67" fmla="*/ 146 h 1009"/>
                <a:gd name="T68" fmla="*/ 698 w 860"/>
                <a:gd name="T69" fmla="*/ 119 h 1009"/>
                <a:gd name="T70" fmla="*/ 656 w 860"/>
                <a:gd name="T71" fmla="*/ 95 h 1009"/>
                <a:gd name="T72" fmla="*/ 610 w 860"/>
                <a:gd name="T73" fmla="*/ 72 h 1009"/>
                <a:gd name="T74" fmla="*/ 560 w 860"/>
                <a:gd name="T75" fmla="*/ 53 h 1009"/>
                <a:gd name="T76" fmla="*/ 507 w 860"/>
                <a:gd name="T77" fmla="*/ 36 h 1009"/>
                <a:gd name="T78" fmla="*/ 452 w 860"/>
                <a:gd name="T79" fmla="*/ 22 h 1009"/>
                <a:gd name="T80" fmla="*/ 393 w 860"/>
                <a:gd name="T81" fmla="*/ 11 h 1009"/>
                <a:gd name="T82" fmla="*/ 332 w 860"/>
                <a:gd name="T83" fmla="*/ 4 h 1009"/>
                <a:gd name="T84" fmla="*/ 270 w 860"/>
                <a:gd name="T85" fmla="*/ 0 h 1009"/>
                <a:gd name="T86" fmla="*/ 238 w 860"/>
                <a:gd name="T87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60" h="1009">
                  <a:moveTo>
                    <a:pt x="238" y="0"/>
                  </a:moveTo>
                  <a:lnTo>
                    <a:pt x="238" y="0"/>
                  </a:lnTo>
                  <a:lnTo>
                    <a:pt x="206" y="0"/>
                  </a:lnTo>
                  <a:lnTo>
                    <a:pt x="175" y="2"/>
                  </a:lnTo>
                  <a:lnTo>
                    <a:pt x="145" y="4"/>
                  </a:lnTo>
                  <a:lnTo>
                    <a:pt x="115" y="7"/>
                  </a:lnTo>
                  <a:lnTo>
                    <a:pt x="85" y="11"/>
                  </a:lnTo>
                  <a:lnTo>
                    <a:pt x="56" y="16"/>
                  </a:lnTo>
                  <a:lnTo>
                    <a:pt x="27" y="21"/>
                  </a:lnTo>
                  <a:lnTo>
                    <a:pt x="0" y="28"/>
                  </a:lnTo>
                  <a:lnTo>
                    <a:pt x="0" y="981"/>
                  </a:lnTo>
                  <a:lnTo>
                    <a:pt x="0" y="981"/>
                  </a:lnTo>
                  <a:lnTo>
                    <a:pt x="27" y="987"/>
                  </a:lnTo>
                  <a:lnTo>
                    <a:pt x="56" y="993"/>
                  </a:lnTo>
                  <a:lnTo>
                    <a:pt x="85" y="998"/>
                  </a:lnTo>
                  <a:lnTo>
                    <a:pt x="115" y="1002"/>
                  </a:lnTo>
                  <a:lnTo>
                    <a:pt x="145" y="1005"/>
                  </a:lnTo>
                  <a:lnTo>
                    <a:pt x="175" y="1007"/>
                  </a:lnTo>
                  <a:lnTo>
                    <a:pt x="206" y="1008"/>
                  </a:lnTo>
                  <a:lnTo>
                    <a:pt x="238" y="1009"/>
                  </a:lnTo>
                  <a:lnTo>
                    <a:pt x="238" y="1009"/>
                  </a:lnTo>
                  <a:lnTo>
                    <a:pt x="270" y="1008"/>
                  </a:lnTo>
                  <a:lnTo>
                    <a:pt x="301" y="1007"/>
                  </a:lnTo>
                  <a:lnTo>
                    <a:pt x="332" y="1005"/>
                  </a:lnTo>
                  <a:lnTo>
                    <a:pt x="363" y="1001"/>
                  </a:lnTo>
                  <a:lnTo>
                    <a:pt x="393" y="997"/>
                  </a:lnTo>
                  <a:lnTo>
                    <a:pt x="423" y="992"/>
                  </a:lnTo>
                  <a:lnTo>
                    <a:pt x="452" y="987"/>
                  </a:lnTo>
                  <a:lnTo>
                    <a:pt x="480" y="980"/>
                  </a:lnTo>
                  <a:lnTo>
                    <a:pt x="507" y="973"/>
                  </a:lnTo>
                  <a:lnTo>
                    <a:pt x="534" y="965"/>
                  </a:lnTo>
                  <a:lnTo>
                    <a:pt x="560" y="956"/>
                  </a:lnTo>
                  <a:lnTo>
                    <a:pt x="586" y="947"/>
                  </a:lnTo>
                  <a:lnTo>
                    <a:pt x="610" y="936"/>
                  </a:lnTo>
                  <a:lnTo>
                    <a:pt x="633" y="926"/>
                  </a:lnTo>
                  <a:lnTo>
                    <a:pt x="656" y="914"/>
                  </a:lnTo>
                  <a:lnTo>
                    <a:pt x="678" y="902"/>
                  </a:lnTo>
                  <a:lnTo>
                    <a:pt x="698" y="889"/>
                  </a:lnTo>
                  <a:lnTo>
                    <a:pt x="718" y="876"/>
                  </a:lnTo>
                  <a:lnTo>
                    <a:pt x="736" y="862"/>
                  </a:lnTo>
                  <a:lnTo>
                    <a:pt x="754" y="848"/>
                  </a:lnTo>
                  <a:lnTo>
                    <a:pt x="770" y="833"/>
                  </a:lnTo>
                  <a:lnTo>
                    <a:pt x="785" y="818"/>
                  </a:lnTo>
                  <a:lnTo>
                    <a:pt x="798" y="802"/>
                  </a:lnTo>
                  <a:lnTo>
                    <a:pt x="811" y="786"/>
                  </a:lnTo>
                  <a:lnTo>
                    <a:pt x="822" y="770"/>
                  </a:lnTo>
                  <a:lnTo>
                    <a:pt x="832" y="753"/>
                  </a:lnTo>
                  <a:lnTo>
                    <a:pt x="840" y="735"/>
                  </a:lnTo>
                  <a:lnTo>
                    <a:pt x="847" y="718"/>
                  </a:lnTo>
                  <a:lnTo>
                    <a:pt x="853" y="700"/>
                  </a:lnTo>
                  <a:lnTo>
                    <a:pt x="857" y="682"/>
                  </a:lnTo>
                  <a:lnTo>
                    <a:pt x="859" y="663"/>
                  </a:lnTo>
                  <a:lnTo>
                    <a:pt x="860" y="644"/>
                  </a:lnTo>
                  <a:lnTo>
                    <a:pt x="860" y="364"/>
                  </a:lnTo>
                  <a:lnTo>
                    <a:pt x="860" y="364"/>
                  </a:lnTo>
                  <a:lnTo>
                    <a:pt x="859" y="346"/>
                  </a:lnTo>
                  <a:lnTo>
                    <a:pt x="857" y="327"/>
                  </a:lnTo>
                  <a:lnTo>
                    <a:pt x="853" y="309"/>
                  </a:lnTo>
                  <a:lnTo>
                    <a:pt x="847" y="291"/>
                  </a:lnTo>
                  <a:lnTo>
                    <a:pt x="840" y="273"/>
                  </a:lnTo>
                  <a:lnTo>
                    <a:pt x="832" y="256"/>
                  </a:lnTo>
                  <a:lnTo>
                    <a:pt x="822" y="239"/>
                  </a:lnTo>
                  <a:lnTo>
                    <a:pt x="811" y="223"/>
                  </a:lnTo>
                  <a:lnTo>
                    <a:pt x="798" y="206"/>
                  </a:lnTo>
                  <a:lnTo>
                    <a:pt x="785" y="191"/>
                  </a:lnTo>
                  <a:lnTo>
                    <a:pt x="770" y="175"/>
                  </a:lnTo>
                  <a:lnTo>
                    <a:pt x="754" y="161"/>
                  </a:lnTo>
                  <a:lnTo>
                    <a:pt x="736" y="146"/>
                  </a:lnTo>
                  <a:lnTo>
                    <a:pt x="718" y="133"/>
                  </a:lnTo>
                  <a:lnTo>
                    <a:pt x="698" y="119"/>
                  </a:lnTo>
                  <a:lnTo>
                    <a:pt x="678" y="107"/>
                  </a:lnTo>
                  <a:lnTo>
                    <a:pt x="656" y="95"/>
                  </a:lnTo>
                  <a:lnTo>
                    <a:pt x="633" y="83"/>
                  </a:lnTo>
                  <a:lnTo>
                    <a:pt x="610" y="72"/>
                  </a:lnTo>
                  <a:lnTo>
                    <a:pt x="586" y="62"/>
                  </a:lnTo>
                  <a:lnTo>
                    <a:pt x="560" y="53"/>
                  </a:lnTo>
                  <a:lnTo>
                    <a:pt x="534" y="44"/>
                  </a:lnTo>
                  <a:lnTo>
                    <a:pt x="507" y="36"/>
                  </a:lnTo>
                  <a:lnTo>
                    <a:pt x="480" y="29"/>
                  </a:lnTo>
                  <a:lnTo>
                    <a:pt x="452" y="22"/>
                  </a:lnTo>
                  <a:lnTo>
                    <a:pt x="423" y="16"/>
                  </a:lnTo>
                  <a:lnTo>
                    <a:pt x="393" y="11"/>
                  </a:lnTo>
                  <a:lnTo>
                    <a:pt x="363" y="7"/>
                  </a:lnTo>
                  <a:lnTo>
                    <a:pt x="332" y="4"/>
                  </a:lnTo>
                  <a:lnTo>
                    <a:pt x="301" y="2"/>
                  </a:lnTo>
                  <a:lnTo>
                    <a:pt x="270" y="0"/>
                  </a:lnTo>
                  <a:lnTo>
                    <a:pt x="238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0B71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00"/>
            </a:p>
          </p:txBody>
        </p:sp>
        <p:sp>
          <p:nvSpPr>
            <p:cNvPr id="75" name="Freeform 22"/>
            <p:cNvSpPr>
              <a:spLocks/>
            </p:cNvSpPr>
            <p:nvPr/>
          </p:nvSpPr>
          <p:spPr bwMode="auto">
            <a:xfrm>
              <a:off x="2060575" y="4464050"/>
              <a:ext cx="438150" cy="1512888"/>
            </a:xfrm>
            <a:custGeom>
              <a:avLst/>
              <a:gdLst>
                <a:gd name="T0" fmla="*/ 0 w 276"/>
                <a:gd name="T1" fmla="*/ 131 h 953"/>
                <a:gd name="T2" fmla="*/ 0 w 276"/>
                <a:gd name="T3" fmla="*/ 822 h 953"/>
                <a:gd name="T4" fmla="*/ 0 w 276"/>
                <a:gd name="T5" fmla="*/ 822 h 953"/>
                <a:gd name="T6" fmla="*/ 13 w 276"/>
                <a:gd name="T7" fmla="*/ 833 h 953"/>
                <a:gd name="T8" fmla="*/ 26 w 276"/>
                <a:gd name="T9" fmla="*/ 843 h 953"/>
                <a:gd name="T10" fmla="*/ 41 w 276"/>
                <a:gd name="T11" fmla="*/ 853 h 953"/>
                <a:gd name="T12" fmla="*/ 56 w 276"/>
                <a:gd name="T13" fmla="*/ 863 h 953"/>
                <a:gd name="T14" fmla="*/ 87 w 276"/>
                <a:gd name="T15" fmla="*/ 882 h 953"/>
                <a:gd name="T16" fmla="*/ 121 w 276"/>
                <a:gd name="T17" fmla="*/ 899 h 953"/>
                <a:gd name="T18" fmla="*/ 157 w 276"/>
                <a:gd name="T19" fmla="*/ 915 h 953"/>
                <a:gd name="T20" fmla="*/ 195 w 276"/>
                <a:gd name="T21" fmla="*/ 929 h 953"/>
                <a:gd name="T22" fmla="*/ 234 w 276"/>
                <a:gd name="T23" fmla="*/ 942 h 953"/>
                <a:gd name="T24" fmla="*/ 276 w 276"/>
                <a:gd name="T25" fmla="*/ 953 h 953"/>
                <a:gd name="T26" fmla="*/ 276 w 276"/>
                <a:gd name="T27" fmla="*/ 0 h 953"/>
                <a:gd name="T28" fmla="*/ 276 w 276"/>
                <a:gd name="T29" fmla="*/ 0 h 953"/>
                <a:gd name="T30" fmla="*/ 234 w 276"/>
                <a:gd name="T31" fmla="*/ 11 h 953"/>
                <a:gd name="T32" fmla="*/ 195 w 276"/>
                <a:gd name="T33" fmla="*/ 24 h 953"/>
                <a:gd name="T34" fmla="*/ 157 w 276"/>
                <a:gd name="T35" fmla="*/ 38 h 953"/>
                <a:gd name="T36" fmla="*/ 121 w 276"/>
                <a:gd name="T37" fmla="*/ 54 h 953"/>
                <a:gd name="T38" fmla="*/ 87 w 276"/>
                <a:gd name="T39" fmla="*/ 71 h 953"/>
                <a:gd name="T40" fmla="*/ 56 w 276"/>
                <a:gd name="T41" fmla="*/ 90 h 953"/>
                <a:gd name="T42" fmla="*/ 41 w 276"/>
                <a:gd name="T43" fmla="*/ 100 h 953"/>
                <a:gd name="T44" fmla="*/ 26 w 276"/>
                <a:gd name="T45" fmla="*/ 110 h 953"/>
                <a:gd name="T46" fmla="*/ 13 w 276"/>
                <a:gd name="T47" fmla="*/ 120 h 953"/>
                <a:gd name="T48" fmla="*/ 0 w 276"/>
                <a:gd name="T49" fmla="*/ 131 h 953"/>
                <a:gd name="T50" fmla="*/ 0 w 276"/>
                <a:gd name="T51" fmla="*/ 131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6" h="953">
                  <a:moveTo>
                    <a:pt x="0" y="131"/>
                  </a:moveTo>
                  <a:lnTo>
                    <a:pt x="0" y="822"/>
                  </a:lnTo>
                  <a:lnTo>
                    <a:pt x="0" y="822"/>
                  </a:lnTo>
                  <a:lnTo>
                    <a:pt x="13" y="833"/>
                  </a:lnTo>
                  <a:lnTo>
                    <a:pt x="26" y="843"/>
                  </a:lnTo>
                  <a:lnTo>
                    <a:pt x="41" y="853"/>
                  </a:lnTo>
                  <a:lnTo>
                    <a:pt x="56" y="863"/>
                  </a:lnTo>
                  <a:lnTo>
                    <a:pt x="87" y="882"/>
                  </a:lnTo>
                  <a:lnTo>
                    <a:pt x="121" y="899"/>
                  </a:lnTo>
                  <a:lnTo>
                    <a:pt x="157" y="915"/>
                  </a:lnTo>
                  <a:lnTo>
                    <a:pt x="195" y="929"/>
                  </a:lnTo>
                  <a:lnTo>
                    <a:pt x="234" y="942"/>
                  </a:lnTo>
                  <a:lnTo>
                    <a:pt x="276" y="953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34" y="11"/>
                  </a:lnTo>
                  <a:lnTo>
                    <a:pt x="195" y="24"/>
                  </a:lnTo>
                  <a:lnTo>
                    <a:pt x="157" y="38"/>
                  </a:lnTo>
                  <a:lnTo>
                    <a:pt x="121" y="54"/>
                  </a:lnTo>
                  <a:lnTo>
                    <a:pt x="87" y="71"/>
                  </a:lnTo>
                  <a:lnTo>
                    <a:pt x="56" y="90"/>
                  </a:lnTo>
                  <a:lnTo>
                    <a:pt x="41" y="100"/>
                  </a:lnTo>
                  <a:lnTo>
                    <a:pt x="26" y="110"/>
                  </a:lnTo>
                  <a:lnTo>
                    <a:pt x="13" y="120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D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00"/>
            </a:p>
          </p:txBody>
        </p:sp>
        <p:sp>
          <p:nvSpPr>
            <p:cNvPr id="76" name="Freeform 23"/>
            <p:cNvSpPr>
              <a:spLocks/>
            </p:cNvSpPr>
            <p:nvPr/>
          </p:nvSpPr>
          <p:spPr bwMode="auto">
            <a:xfrm>
              <a:off x="1887538" y="4419600"/>
              <a:ext cx="1976437" cy="1157288"/>
            </a:xfrm>
            <a:custGeom>
              <a:avLst/>
              <a:gdLst>
                <a:gd name="T0" fmla="*/ 1244 w 1245"/>
                <a:gd name="T1" fmla="*/ 383 h 729"/>
                <a:gd name="T2" fmla="*/ 1232 w 1245"/>
                <a:gd name="T3" fmla="*/ 438 h 729"/>
                <a:gd name="T4" fmla="*/ 1207 w 1245"/>
                <a:gd name="T5" fmla="*/ 490 h 729"/>
                <a:gd name="T6" fmla="*/ 1170 w 1245"/>
                <a:gd name="T7" fmla="*/ 538 h 729"/>
                <a:gd name="T8" fmla="*/ 1121 w 1245"/>
                <a:gd name="T9" fmla="*/ 582 h 729"/>
                <a:gd name="T10" fmla="*/ 1063 w 1245"/>
                <a:gd name="T11" fmla="*/ 622 h 729"/>
                <a:gd name="T12" fmla="*/ 995 w 1245"/>
                <a:gd name="T13" fmla="*/ 656 h 729"/>
                <a:gd name="T14" fmla="*/ 919 w 1245"/>
                <a:gd name="T15" fmla="*/ 685 h 729"/>
                <a:gd name="T16" fmla="*/ 837 w 1245"/>
                <a:gd name="T17" fmla="*/ 707 h 729"/>
                <a:gd name="T18" fmla="*/ 748 w 1245"/>
                <a:gd name="T19" fmla="*/ 721 h 729"/>
                <a:gd name="T20" fmla="*/ 655 w 1245"/>
                <a:gd name="T21" fmla="*/ 728 h 729"/>
                <a:gd name="T22" fmla="*/ 591 w 1245"/>
                <a:gd name="T23" fmla="*/ 728 h 729"/>
                <a:gd name="T24" fmla="*/ 497 w 1245"/>
                <a:gd name="T25" fmla="*/ 721 h 729"/>
                <a:gd name="T26" fmla="*/ 409 w 1245"/>
                <a:gd name="T27" fmla="*/ 707 h 729"/>
                <a:gd name="T28" fmla="*/ 326 w 1245"/>
                <a:gd name="T29" fmla="*/ 685 h 729"/>
                <a:gd name="T30" fmla="*/ 250 w 1245"/>
                <a:gd name="T31" fmla="*/ 656 h 729"/>
                <a:gd name="T32" fmla="*/ 183 w 1245"/>
                <a:gd name="T33" fmla="*/ 622 h 729"/>
                <a:gd name="T34" fmla="*/ 124 w 1245"/>
                <a:gd name="T35" fmla="*/ 582 h 729"/>
                <a:gd name="T36" fmla="*/ 76 w 1245"/>
                <a:gd name="T37" fmla="*/ 538 h 729"/>
                <a:gd name="T38" fmla="*/ 38 w 1245"/>
                <a:gd name="T39" fmla="*/ 490 h 729"/>
                <a:gd name="T40" fmla="*/ 13 w 1245"/>
                <a:gd name="T41" fmla="*/ 438 h 729"/>
                <a:gd name="T42" fmla="*/ 1 w 1245"/>
                <a:gd name="T43" fmla="*/ 383 h 729"/>
                <a:gd name="T44" fmla="*/ 1 w 1245"/>
                <a:gd name="T45" fmla="*/ 346 h 729"/>
                <a:gd name="T46" fmla="*/ 13 w 1245"/>
                <a:gd name="T47" fmla="*/ 291 h 729"/>
                <a:gd name="T48" fmla="*/ 38 w 1245"/>
                <a:gd name="T49" fmla="*/ 239 h 729"/>
                <a:gd name="T50" fmla="*/ 76 w 1245"/>
                <a:gd name="T51" fmla="*/ 191 h 729"/>
                <a:gd name="T52" fmla="*/ 124 w 1245"/>
                <a:gd name="T53" fmla="*/ 146 h 729"/>
                <a:gd name="T54" fmla="*/ 183 w 1245"/>
                <a:gd name="T55" fmla="*/ 107 h 729"/>
                <a:gd name="T56" fmla="*/ 250 w 1245"/>
                <a:gd name="T57" fmla="*/ 72 h 729"/>
                <a:gd name="T58" fmla="*/ 326 w 1245"/>
                <a:gd name="T59" fmla="*/ 44 h 729"/>
                <a:gd name="T60" fmla="*/ 409 w 1245"/>
                <a:gd name="T61" fmla="*/ 22 h 729"/>
                <a:gd name="T62" fmla="*/ 497 w 1245"/>
                <a:gd name="T63" fmla="*/ 7 h 729"/>
                <a:gd name="T64" fmla="*/ 591 w 1245"/>
                <a:gd name="T65" fmla="*/ 0 h 729"/>
                <a:gd name="T66" fmla="*/ 655 w 1245"/>
                <a:gd name="T67" fmla="*/ 0 h 729"/>
                <a:gd name="T68" fmla="*/ 748 w 1245"/>
                <a:gd name="T69" fmla="*/ 7 h 729"/>
                <a:gd name="T70" fmla="*/ 837 w 1245"/>
                <a:gd name="T71" fmla="*/ 22 h 729"/>
                <a:gd name="T72" fmla="*/ 919 w 1245"/>
                <a:gd name="T73" fmla="*/ 44 h 729"/>
                <a:gd name="T74" fmla="*/ 995 w 1245"/>
                <a:gd name="T75" fmla="*/ 72 h 729"/>
                <a:gd name="T76" fmla="*/ 1063 w 1245"/>
                <a:gd name="T77" fmla="*/ 107 h 729"/>
                <a:gd name="T78" fmla="*/ 1121 w 1245"/>
                <a:gd name="T79" fmla="*/ 146 h 729"/>
                <a:gd name="T80" fmla="*/ 1170 w 1245"/>
                <a:gd name="T81" fmla="*/ 191 h 729"/>
                <a:gd name="T82" fmla="*/ 1207 w 1245"/>
                <a:gd name="T83" fmla="*/ 239 h 729"/>
                <a:gd name="T84" fmla="*/ 1232 w 1245"/>
                <a:gd name="T85" fmla="*/ 291 h 729"/>
                <a:gd name="T86" fmla="*/ 1244 w 1245"/>
                <a:gd name="T87" fmla="*/ 346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45" h="729">
                  <a:moveTo>
                    <a:pt x="1245" y="364"/>
                  </a:moveTo>
                  <a:lnTo>
                    <a:pt x="1245" y="364"/>
                  </a:lnTo>
                  <a:lnTo>
                    <a:pt x="1244" y="383"/>
                  </a:lnTo>
                  <a:lnTo>
                    <a:pt x="1242" y="402"/>
                  </a:lnTo>
                  <a:lnTo>
                    <a:pt x="1238" y="420"/>
                  </a:lnTo>
                  <a:lnTo>
                    <a:pt x="1232" y="438"/>
                  </a:lnTo>
                  <a:lnTo>
                    <a:pt x="1225" y="455"/>
                  </a:lnTo>
                  <a:lnTo>
                    <a:pt x="1217" y="473"/>
                  </a:lnTo>
                  <a:lnTo>
                    <a:pt x="1207" y="490"/>
                  </a:lnTo>
                  <a:lnTo>
                    <a:pt x="1196" y="506"/>
                  </a:lnTo>
                  <a:lnTo>
                    <a:pt x="1183" y="522"/>
                  </a:lnTo>
                  <a:lnTo>
                    <a:pt x="1170" y="538"/>
                  </a:lnTo>
                  <a:lnTo>
                    <a:pt x="1155" y="553"/>
                  </a:lnTo>
                  <a:lnTo>
                    <a:pt x="1139" y="568"/>
                  </a:lnTo>
                  <a:lnTo>
                    <a:pt x="1121" y="582"/>
                  </a:lnTo>
                  <a:lnTo>
                    <a:pt x="1103" y="596"/>
                  </a:lnTo>
                  <a:lnTo>
                    <a:pt x="1083" y="609"/>
                  </a:lnTo>
                  <a:lnTo>
                    <a:pt x="1063" y="622"/>
                  </a:lnTo>
                  <a:lnTo>
                    <a:pt x="1041" y="634"/>
                  </a:lnTo>
                  <a:lnTo>
                    <a:pt x="1018" y="646"/>
                  </a:lnTo>
                  <a:lnTo>
                    <a:pt x="995" y="656"/>
                  </a:lnTo>
                  <a:lnTo>
                    <a:pt x="971" y="667"/>
                  </a:lnTo>
                  <a:lnTo>
                    <a:pt x="945" y="676"/>
                  </a:lnTo>
                  <a:lnTo>
                    <a:pt x="919" y="685"/>
                  </a:lnTo>
                  <a:lnTo>
                    <a:pt x="892" y="693"/>
                  </a:lnTo>
                  <a:lnTo>
                    <a:pt x="865" y="700"/>
                  </a:lnTo>
                  <a:lnTo>
                    <a:pt x="837" y="707"/>
                  </a:lnTo>
                  <a:lnTo>
                    <a:pt x="808" y="712"/>
                  </a:lnTo>
                  <a:lnTo>
                    <a:pt x="778" y="717"/>
                  </a:lnTo>
                  <a:lnTo>
                    <a:pt x="748" y="721"/>
                  </a:lnTo>
                  <a:lnTo>
                    <a:pt x="717" y="725"/>
                  </a:lnTo>
                  <a:lnTo>
                    <a:pt x="686" y="727"/>
                  </a:lnTo>
                  <a:lnTo>
                    <a:pt x="655" y="728"/>
                  </a:lnTo>
                  <a:lnTo>
                    <a:pt x="623" y="729"/>
                  </a:lnTo>
                  <a:lnTo>
                    <a:pt x="623" y="729"/>
                  </a:lnTo>
                  <a:lnTo>
                    <a:pt x="591" y="728"/>
                  </a:lnTo>
                  <a:lnTo>
                    <a:pt x="559" y="727"/>
                  </a:lnTo>
                  <a:lnTo>
                    <a:pt x="528" y="725"/>
                  </a:lnTo>
                  <a:lnTo>
                    <a:pt x="497" y="721"/>
                  </a:lnTo>
                  <a:lnTo>
                    <a:pt x="467" y="717"/>
                  </a:lnTo>
                  <a:lnTo>
                    <a:pt x="438" y="712"/>
                  </a:lnTo>
                  <a:lnTo>
                    <a:pt x="409" y="707"/>
                  </a:lnTo>
                  <a:lnTo>
                    <a:pt x="380" y="700"/>
                  </a:lnTo>
                  <a:lnTo>
                    <a:pt x="353" y="693"/>
                  </a:lnTo>
                  <a:lnTo>
                    <a:pt x="326" y="685"/>
                  </a:lnTo>
                  <a:lnTo>
                    <a:pt x="300" y="676"/>
                  </a:lnTo>
                  <a:lnTo>
                    <a:pt x="275" y="667"/>
                  </a:lnTo>
                  <a:lnTo>
                    <a:pt x="250" y="656"/>
                  </a:lnTo>
                  <a:lnTo>
                    <a:pt x="227" y="646"/>
                  </a:lnTo>
                  <a:lnTo>
                    <a:pt x="204" y="634"/>
                  </a:lnTo>
                  <a:lnTo>
                    <a:pt x="183" y="622"/>
                  </a:lnTo>
                  <a:lnTo>
                    <a:pt x="162" y="609"/>
                  </a:lnTo>
                  <a:lnTo>
                    <a:pt x="143" y="596"/>
                  </a:lnTo>
                  <a:lnTo>
                    <a:pt x="124" y="582"/>
                  </a:lnTo>
                  <a:lnTo>
                    <a:pt x="107" y="568"/>
                  </a:lnTo>
                  <a:lnTo>
                    <a:pt x="91" y="553"/>
                  </a:lnTo>
                  <a:lnTo>
                    <a:pt x="76" y="538"/>
                  </a:lnTo>
                  <a:lnTo>
                    <a:pt x="62" y="522"/>
                  </a:lnTo>
                  <a:lnTo>
                    <a:pt x="49" y="506"/>
                  </a:lnTo>
                  <a:lnTo>
                    <a:pt x="38" y="490"/>
                  </a:lnTo>
                  <a:lnTo>
                    <a:pt x="28" y="473"/>
                  </a:lnTo>
                  <a:lnTo>
                    <a:pt x="20" y="455"/>
                  </a:lnTo>
                  <a:lnTo>
                    <a:pt x="13" y="438"/>
                  </a:lnTo>
                  <a:lnTo>
                    <a:pt x="8" y="420"/>
                  </a:lnTo>
                  <a:lnTo>
                    <a:pt x="4" y="402"/>
                  </a:lnTo>
                  <a:lnTo>
                    <a:pt x="1" y="383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1" y="346"/>
                  </a:lnTo>
                  <a:lnTo>
                    <a:pt x="4" y="327"/>
                  </a:lnTo>
                  <a:lnTo>
                    <a:pt x="8" y="309"/>
                  </a:lnTo>
                  <a:lnTo>
                    <a:pt x="13" y="291"/>
                  </a:lnTo>
                  <a:lnTo>
                    <a:pt x="20" y="273"/>
                  </a:lnTo>
                  <a:lnTo>
                    <a:pt x="28" y="256"/>
                  </a:lnTo>
                  <a:lnTo>
                    <a:pt x="38" y="239"/>
                  </a:lnTo>
                  <a:lnTo>
                    <a:pt x="49" y="223"/>
                  </a:lnTo>
                  <a:lnTo>
                    <a:pt x="62" y="206"/>
                  </a:lnTo>
                  <a:lnTo>
                    <a:pt x="76" y="191"/>
                  </a:lnTo>
                  <a:lnTo>
                    <a:pt x="91" y="175"/>
                  </a:lnTo>
                  <a:lnTo>
                    <a:pt x="107" y="161"/>
                  </a:lnTo>
                  <a:lnTo>
                    <a:pt x="124" y="146"/>
                  </a:lnTo>
                  <a:lnTo>
                    <a:pt x="143" y="133"/>
                  </a:lnTo>
                  <a:lnTo>
                    <a:pt x="162" y="119"/>
                  </a:lnTo>
                  <a:lnTo>
                    <a:pt x="183" y="107"/>
                  </a:lnTo>
                  <a:lnTo>
                    <a:pt x="204" y="95"/>
                  </a:lnTo>
                  <a:lnTo>
                    <a:pt x="227" y="83"/>
                  </a:lnTo>
                  <a:lnTo>
                    <a:pt x="250" y="72"/>
                  </a:lnTo>
                  <a:lnTo>
                    <a:pt x="275" y="62"/>
                  </a:lnTo>
                  <a:lnTo>
                    <a:pt x="300" y="53"/>
                  </a:lnTo>
                  <a:lnTo>
                    <a:pt x="326" y="44"/>
                  </a:lnTo>
                  <a:lnTo>
                    <a:pt x="353" y="36"/>
                  </a:lnTo>
                  <a:lnTo>
                    <a:pt x="380" y="29"/>
                  </a:lnTo>
                  <a:lnTo>
                    <a:pt x="409" y="22"/>
                  </a:lnTo>
                  <a:lnTo>
                    <a:pt x="438" y="16"/>
                  </a:lnTo>
                  <a:lnTo>
                    <a:pt x="467" y="11"/>
                  </a:lnTo>
                  <a:lnTo>
                    <a:pt x="497" y="7"/>
                  </a:lnTo>
                  <a:lnTo>
                    <a:pt x="528" y="4"/>
                  </a:lnTo>
                  <a:lnTo>
                    <a:pt x="559" y="2"/>
                  </a:lnTo>
                  <a:lnTo>
                    <a:pt x="591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55" y="0"/>
                  </a:lnTo>
                  <a:lnTo>
                    <a:pt x="686" y="2"/>
                  </a:lnTo>
                  <a:lnTo>
                    <a:pt x="717" y="4"/>
                  </a:lnTo>
                  <a:lnTo>
                    <a:pt x="748" y="7"/>
                  </a:lnTo>
                  <a:lnTo>
                    <a:pt x="778" y="11"/>
                  </a:lnTo>
                  <a:lnTo>
                    <a:pt x="808" y="16"/>
                  </a:lnTo>
                  <a:lnTo>
                    <a:pt x="837" y="22"/>
                  </a:lnTo>
                  <a:lnTo>
                    <a:pt x="865" y="29"/>
                  </a:lnTo>
                  <a:lnTo>
                    <a:pt x="892" y="36"/>
                  </a:lnTo>
                  <a:lnTo>
                    <a:pt x="919" y="44"/>
                  </a:lnTo>
                  <a:lnTo>
                    <a:pt x="945" y="53"/>
                  </a:lnTo>
                  <a:lnTo>
                    <a:pt x="971" y="62"/>
                  </a:lnTo>
                  <a:lnTo>
                    <a:pt x="995" y="72"/>
                  </a:lnTo>
                  <a:lnTo>
                    <a:pt x="1018" y="83"/>
                  </a:lnTo>
                  <a:lnTo>
                    <a:pt x="1041" y="95"/>
                  </a:lnTo>
                  <a:lnTo>
                    <a:pt x="1063" y="107"/>
                  </a:lnTo>
                  <a:lnTo>
                    <a:pt x="1083" y="119"/>
                  </a:lnTo>
                  <a:lnTo>
                    <a:pt x="1103" y="133"/>
                  </a:lnTo>
                  <a:lnTo>
                    <a:pt x="1121" y="146"/>
                  </a:lnTo>
                  <a:lnTo>
                    <a:pt x="1139" y="161"/>
                  </a:lnTo>
                  <a:lnTo>
                    <a:pt x="1155" y="175"/>
                  </a:lnTo>
                  <a:lnTo>
                    <a:pt x="1170" y="191"/>
                  </a:lnTo>
                  <a:lnTo>
                    <a:pt x="1183" y="206"/>
                  </a:lnTo>
                  <a:lnTo>
                    <a:pt x="1196" y="223"/>
                  </a:lnTo>
                  <a:lnTo>
                    <a:pt x="1207" y="239"/>
                  </a:lnTo>
                  <a:lnTo>
                    <a:pt x="1217" y="256"/>
                  </a:lnTo>
                  <a:lnTo>
                    <a:pt x="1225" y="273"/>
                  </a:lnTo>
                  <a:lnTo>
                    <a:pt x="1232" y="291"/>
                  </a:lnTo>
                  <a:lnTo>
                    <a:pt x="1238" y="309"/>
                  </a:lnTo>
                  <a:lnTo>
                    <a:pt x="1242" y="327"/>
                  </a:lnTo>
                  <a:lnTo>
                    <a:pt x="1244" y="346"/>
                  </a:lnTo>
                  <a:lnTo>
                    <a:pt x="1245" y="364"/>
                  </a:lnTo>
                  <a:lnTo>
                    <a:pt x="1245" y="364"/>
                  </a:lnTo>
                  <a:close/>
                </a:path>
              </a:pathLst>
            </a:custGeom>
            <a:solidFill>
              <a:srgbClr val="F2C3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00"/>
            </a:p>
          </p:txBody>
        </p:sp>
        <p:sp>
          <p:nvSpPr>
            <p:cNvPr id="77" name="Freeform 24"/>
            <p:cNvSpPr>
              <a:spLocks/>
            </p:cNvSpPr>
            <p:nvPr/>
          </p:nvSpPr>
          <p:spPr bwMode="auto">
            <a:xfrm>
              <a:off x="2060575" y="4591050"/>
              <a:ext cx="1631950" cy="814388"/>
            </a:xfrm>
            <a:custGeom>
              <a:avLst/>
              <a:gdLst>
                <a:gd name="T0" fmla="*/ 486 w 1028"/>
                <a:gd name="T1" fmla="*/ 512 h 513"/>
                <a:gd name="T2" fmla="*/ 407 w 1028"/>
                <a:gd name="T3" fmla="*/ 506 h 513"/>
                <a:gd name="T4" fmla="*/ 333 w 1028"/>
                <a:gd name="T5" fmla="*/ 495 h 513"/>
                <a:gd name="T6" fmla="*/ 264 w 1028"/>
                <a:gd name="T7" fmla="*/ 477 h 513"/>
                <a:gd name="T8" fmla="*/ 202 w 1028"/>
                <a:gd name="T9" fmla="*/ 456 h 513"/>
                <a:gd name="T10" fmla="*/ 146 w 1028"/>
                <a:gd name="T11" fmla="*/ 430 h 513"/>
                <a:gd name="T12" fmla="*/ 99 w 1028"/>
                <a:gd name="T13" fmla="*/ 401 h 513"/>
                <a:gd name="T14" fmla="*/ 60 w 1028"/>
                <a:gd name="T15" fmla="*/ 369 h 513"/>
                <a:gd name="T16" fmla="*/ 30 w 1028"/>
                <a:gd name="T17" fmla="*/ 336 h 513"/>
                <a:gd name="T18" fmla="*/ 10 w 1028"/>
                <a:gd name="T19" fmla="*/ 302 h 513"/>
                <a:gd name="T20" fmla="*/ 0 w 1028"/>
                <a:gd name="T21" fmla="*/ 268 h 513"/>
                <a:gd name="T22" fmla="*/ 0 w 1028"/>
                <a:gd name="T23" fmla="*/ 245 h 513"/>
                <a:gd name="T24" fmla="*/ 10 w 1028"/>
                <a:gd name="T25" fmla="*/ 211 h 513"/>
                <a:gd name="T26" fmla="*/ 30 w 1028"/>
                <a:gd name="T27" fmla="*/ 177 h 513"/>
                <a:gd name="T28" fmla="*/ 60 w 1028"/>
                <a:gd name="T29" fmla="*/ 143 h 513"/>
                <a:gd name="T30" fmla="*/ 99 w 1028"/>
                <a:gd name="T31" fmla="*/ 112 h 513"/>
                <a:gd name="T32" fmla="*/ 146 w 1028"/>
                <a:gd name="T33" fmla="*/ 83 h 513"/>
                <a:gd name="T34" fmla="*/ 202 w 1028"/>
                <a:gd name="T35" fmla="*/ 57 h 513"/>
                <a:gd name="T36" fmla="*/ 264 w 1028"/>
                <a:gd name="T37" fmla="*/ 35 h 513"/>
                <a:gd name="T38" fmla="*/ 333 w 1028"/>
                <a:gd name="T39" fmla="*/ 18 h 513"/>
                <a:gd name="T40" fmla="*/ 407 w 1028"/>
                <a:gd name="T41" fmla="*/ 6 h 513"/>
                <a:gd name="T42" fmla="*/ 486 w 1028"/>
                <a:gd name="T43" fmla="*/ 1 h 513"/>
                <a:gd name="T44" fmla="*/ 541 w 1028"/>
                <a:gd name="T45" fmla="*/ 1 h 513"/>
                <a:gd name="T46" fmla="*/ 620 w 1028"/>
                <a:gd name="T47" fmla="*/ 6 h 513"/>
                <a:gd name="T48" fmla="*/ 694 w 1028"/>
                <a:gd name="T49" fmla="*/ 18 h 513"/>
                <a:gd name="T50" fmla="*/ 763 w 1028"/>
                <a:gd name="T51" fmla="*/ 35 h 513"/>
                <a:gd name="T52" fmla="*/ 826 w 1028"/>
                <a:gd name="T53" fmla="*/ 57 h 513"/>
                <a:gd name="T54" fmla="*/ 881 w 1028"/>
                <a:gd name="T55" fmla="*/ 83 h 513"/>
                <a:gd name="T56" fmla="*/ 928 w 1028"/>
                <a:gd name="T57" fmla="*/ 112 h 513"/>
                <a:gd name="T58" fmla="*/ 968 w 1028"/>
                <a:gd name="T59" fmla="*/ 143 h 513"/>
                <a:gd name="T60" fmla="*/ 998 w 1028"/>
                <a:gd name="T61" fmla="*/ 177 h 513"/>
                <a:gd name="T62" fmla="*/ 1018 w 1028"/>
                <a:gd name="T63" fmla="*/ 211 h 513"/>
                <a:gd name="T64" fmla="*/ 1027 w 1028"/>
                <a:gd name="T65" fmla="*/ 245 h 513"/>
                <a:gd name="T66" fmla="*/ 1027 w 1028"/>
                <a:gd name="T67" fmla="*/ 268 h 513"/>
                <a:gd name="T68" fmla="*/ 1018 w 1028"/>
                <a:gd name="T69" fmla="*/ 302 h 513"/>
                <a:gd name="T70" fmla="*/ 998 w 1028"/>
                <a:gd name="T71" fmla="*/ 336 h 513"/>
                <a:gd name="T72" fmla="*/ 968 w 1028"/>
                <a:gd name="T73" fmla="*/ 369 h 513"/>
                <a:gd name="T74" fmla="*/ 928 w 1028"/>
                <a:gd name="T75" fmla="*/ 401 h 513"/>
                <a:gd name="T76" fmla="*/ 881 w 1028"/>
                <a:gd name="T77" fmla="*/ 430 h 513"/>
                <a:gd name="T78" fmla="*/ 826 w 1028"/>
                <a:gd name="T79" fmla="*/ 456 h 513"/>
                <a:gd name="T80" fmla="*/ 763 w 1028"/>
                <a:gd name="T81" fmla="*/ 477 h 513"/>
                <a:gd name="T82" fmla="*/ 694 w 1028"/>
                <a:gd name="T83" fmla="*/ 495 h 513"/>
                <a:gd name="T84" fmla="*/ 620 w 1028"/>
                <a:gd name="T85" fmla="*/ 506 h 513"/>
                <a:gd name="T86" fmla="*/ 541 w 1028"/>
                <a:gd name="T87" fmla="*/ 512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8" h="513">
                  <a:moveTo>
                    <a:pt x="514" y="513"/>
                  </a:moveTo>
                  <a:lnTo>
                    <a:pt x="514" y="513"/>
                  </a:lnTo>
                  <a:lnTo>
                    <a:pt x="486" y="512"/>
                  </a:lnTo>
                  <a:lnTo>
                    <a:pt x="459" y="511"/>
                  </a:lnTo>
                  <a:lnTo>
                    <a:pt x="433" y="509"/>
                  </a:lnTo>
                  <a:lnTo>
                    <a:pt x="407" y="506"/>
                  </a:lnTo>
                  <a:lnTo>
                    <a:pt x="382" y="503"/>
                  </a:lnTo>
                  <a:lnTo>
                    <a:pt x="357" y="499"/>
                  </a:lnTo>
                  <a:lnTo>
                    <a:pt x="333" y="495"/>
                  </a:lnTo>
                  <a:lnTo>
                    <a:pt x="309" y="489"/>
                  </a:lnTo>
                  <a:lnTo>
                    <a:pt x="286" y="484"/>
                  </a:lnTo>
                  <a:lnTo>
                    <a:pt x="264" y="477"/>
                  </a:lnTo>
                  <a:lnTo>
                    <a:pt x="243" y="471"/>
                  </a:lnTo>
                  <a:lnTo>
                    <a:pt x="222" y="463"/>
                  </a:lnTo>
                  <a:lnTo>
                    <a:pt x="202" y="456"/>
                  </a:lnTo>
                  <a:lnTo>
                    <a:pt x="182" y="447"/>
                  </a:lnTo>
                  <a:lnTo>
                    <a:pt x="164" y="439"/>
                  </a:lnTo>
                  <a:lnTo>
                    <a:pt x="146" y="430"/>
                  </a:lnTo>
                  <a:lnTo>
                    <a:pt x="130" y="420"/>
                  </a:lnTo>
                  <a:lnTo>
                    <a:pt x="114" y="411"/>
                  </a:lnTo>
                  <a:lnTo>
                    <a:pt x="99" y="401"/>
                  </a:lnTo>
                  <a:lnTo>
                    <a:pt x="85" y="391"/>
                  </a:lnTo>
                  <a:lnTo>
                    <a:pt x="72" y="380"/>
                  </a:lnTo>
                  <a:lnTo>
                    <a:pt x="60" y="369"/>
                  </a:lnTo>
                  <a:lnTo>
                    <a:pt x="49" y="358"/>
                  </a:lnTo>
                  <a:lnTo>
                    <a:pt x="39" y="347"/>
                  </a:lnTo>
                  <a:lnTo>
                    <a:pt x="30" y="336"/>
                  </a:lnTo>
                  <a:lnTo>
                    <a:pt x="22" y="325"/>
                  </a:lnTo>
                  <a:lnTo>
                    <a:pt x="15" y="314"/>
                  </a:lnTo>
                  <a:lnTo>
                    <a:pt x="10" y="302"/>
                  </a:lnTo>
                  <a:lnTo>
                    <a:pt x="5" y="291"/>
                  </a:lnTo>
                  <a:lnTo>
                    <a:pt x="2" y="279"/>
                  </a:lnTo>
                  <a:lnTo>
                    <a:pt x="0" y="268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45"/>
                  </a:lnTo>
                  <a:lnTo>
                    <a:pt x="2" y="234"/>
                  </a:lnTo>
                  <a:lnTo>
                    <a:pt x="5" y="222"/>
                  </a:lnTo>
                  <a:lnTo>
                    <a:pt x="10" y="211"/>
                  </a:lnTo>
                  <a:lnTo>
                    <a:pt x="15" y="199"/>
                  </a:lnTo>
                  <a:lnTo>
                    <a:pt x="22" y="188"/>
                  </a:lnTo>
                  <a:lnTo>
                    <a:pt x="30" y="177"/>
                  </a:lnTo>
                  <a:lnTo>
                    <a:pt x="39" y="165"/>
                  </a:lnTo>
                  <a:lnTo>
                    <a:pt x="49" y="154"/>
                  </a:lnTo>
                  <a:lnTo>
                    <a:pt x="60" y="143"/>
                  </a:lnTo>
                  <a:lnTo>
                    <a:pt x="72" y="133"/>
                  </a:lnTo>
                  <a:lnTo>
                    <a:pt x="85" y="122"/>
                  </a:lnTo>
                  <a:lnTo>
                    <a:pt x="99" y="112"/>
                  </a:lnTo>
                  <a:lnTo>
                    <a:pt x="114" y="102"/>
                  </a:lnTo>
                  <a:lnTo>
                    <a:pt x="130" y="92"/>
                  </a:lnTo>
                  <a:lnTo>
                    <a:pt x="146" y="83"/>
                  </a:lnTo>
                  <a:lnTo>
                    <a:pt x="164" y="74"/>
                  </a:lnTo>
                  <a:lnTo>
                    <a:pt x="182" y="65"/>
                  </a:lnTo>
                  <a:lnTo>
                    <a:pt x="202" y="57"/>
                  </a:lnTo>
                  <a:lnTo>
                    <a:pt x="222" y="49"/>
                  </a:lnTo>
                  <a:lnTo>
                    <a:pt x="243" y="42"/>
                  </a:lnTo>
                  <a:lnTo>
                    <a:pt x="264" y="35"/>
                  </a:lnTo>
                  <a:lnTo>
                    <a:pt x="286" y="29"/>
                  </a:lnTo>
                  <a:lnTo>
                    <a:pt x="309" y="23"/>
                  </a:lnTo>
                  <a:lnTo>
                    <a:pt x="333" y="18"/>
                  </a:lnTo>
                  <a:lnTo>
                    <a:pt x="357" y="14"/>
                  </a:lnTo>
                  <a:lnTo>
                    <a:pt x="382" y="10"/>
                  </a:lnTo>
                  <a:lnTo>
                    <a:pt x="407" y="6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6" y="1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541" y="1"/>
                  </a:lnTo>
                  <a:lnTo>
                    <a:pt x="568" y="2"/>
                  </a:lnTo>
                  <a:lnTo>
                    <a:pt x="594" y="4"/>
                  </a:lnTo>
                  <a:lnTo>
                    <a:pt x="620" y="6"/>
                  </a:lnTo>
                  <a:lnTo>
                    <a:pt x="646" y="10"/>
                  </a:lnTo>
                  <a:lnTo>
                    <a:pt x="670" y="14"/>
                  </a:lnTo>
                  <a:lnTo>
                    <a:pt x="694" y="18"/>
                  </a:lnTo>
                  <a:lnTo>
                    <a:pt x="718" y="23"/>
                  </a:lnTo>
                  <a:lnTo>
                    <a:pt x="741" y="29"/>
                  </a:lnTo>
                  <a:lnTo>
                    <a:pt x="763" y="35"/>
                  </a:lnTo>
                  <a:lnTo>
                    <a:pt x="785" y="42"/>
                  </a:lnTo>
                  <a:lnTo>
                    <a:pt x="806" y="49"/>
                  </a:lnTo>
                  <a:lnTo>
                    <a:pt x="826" y="57"/>
                  </a:lnTo>
                  <a:lnTo>
                    <a:pt x="845" y="65"/>
                  </a:lnTo>
                  <a:lnTo>
                    <a:pt x="863" y="74"/>
                  </a:lnTo>
                  <a:lnTo>
                    <a:pt x="881" y="83"/>
                  </a:lnTo>
                  <a:lnTo>
                    <a:pt x="898" y="92"/>
                  </a:lnTo>
                  <a:lnTo>
                    <a:pt x="914" y="102"/>
                  </a:lnTo>
                  <a:lnTo>
                    <a:pt x="928" y="112"/>
                  </a:lnTo>
                  <a:lnTo>
                    <a:pt x="943" y="122"/>
                  </a:lnTo>
                  <a:lnTo>
                    <a:pt x="956" y="133"/>
                  </a:lnTo>
                  <a:lnTo>
                    <a:pt x="968" y="143"/>
                  </a:lnTo>
                  <a:lnTo>
                    <a:pt x="979" y="154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5" y="188"/>
                  </a:lnTo>
                  <a:lnTo>
                    <a:pt x="1012" y="199"/>
                  </a:lnTo>
                  <a:lnTo>
                    <a:pt x="1018" y="211"/>
                  </a:lnTo>
                  <a:lnTo>
                    <a:pt x="1022" y="222"/>
                  </a:lnTo>
                  <a:lnTo>
                    <a:pt x="1025" y="234"/>
                  </a:lnTo>
                  <a:lnTo>
                    <a:pt x="1027" y="245"/>
                  </a:lnTo>
                  <a:lnTo>
                    <a:pt x="1028" y="256"/>
                  </a:lnTo>
                  <a:lnTo>
                    <a:pt x="1028" y="256"/>
                  </a:lnTo>
                  <a:lnTo>
                    <a:pt x="1027" y="268"/>
                  </a:lnTo>
                  <a:lnTo>
                    <a:pt x="1025" y="279"/>
                  </a:lnTo>
                  <a:lnTo>
                    <a:pt x="1022" y="291"/>
                  </a:lnTo>
                  <a:lnTo>
                    <a:pt x="1018" y="302"/>
                  </a:lnTo>
                  <a:lnTo>
                    <a:pt x="1012" y="314"/>
                  </a:lnTo>
                  <a:lnTo>
                    <a:pt x="1005" y="325"/>
                  </a:lnTo>
                  <a:lnTo>
                    <a:pt x="998" y="336"/>
                  </a:lnTo>
                  <a:lnTo>
                    <a:pt x="989" y="347"/>
                  </a:lnTo>
                  <a:lnTo>
                    <a:pt x="979" y="358"/>
                  </a:lnTo>
                  <a:lnTo>
                    <a:pt x="968" y="369"/>
                  </a:lnTo>
                  <a:lnTo>
                    <a:pt x="956" y="380"/>
                  </a:lnTo>
                  <a:lnTo>
                    <a:pt x="943" y="391"/>
                  </a:lnTo>
                  <a:lnTo>
                    <a:pt x="928" y="401"/>
                  </a:lnTo>
                  <a:lnTo>
                    <a:pt x="914" y="411"/>
                  </a:lnTo>
                  <a:lnTo>
                    <a:pt x="898" y="420"/>
                  </a:lnTo>
                  <a:lnTo>
                    <a:pt x="881" y="430"/>
                  </a:lnTo>
                  <a:lnTo>
                    <a:pt x="863" y="439"/>
                  </a:lnTo>
                  <a:lnTo>
                    <a:pt x="845" y="447"/>
                  </a:lnTo>
                  <a:lnTo>
                    <a:pt x="826" y="456"/>
                  </a:lnTo>
                  <a:lnTo>
                    <a:pt x="806" y="463"/>
                  </a:lnTo>
                  <a:lnTo>
                    <a:pt x="785" y="471"/>
                  </a:lnTo>
                  <a:lnTo>
                    <a:pt x="763" y="477"/>
                  </a:lnTo>
                  <a:lnTo>
                    <a:pt x="741" y="484"/>
                  </a:lnTo>
                  <a:lnTo>
                    <a:pt x="718" y="489"/>
                  </a:lnTo>
                  <a:lnTo>
                    <a:pt x="694" y="495"/>
                  </a:lnTo>
                  <a:lnTo>
                    <a:pt x="670" y="499"/>
                  </a:lnTo>
                  <a:lnTo>
                    <a:pt x="646" y="503"/>
                  </a:lnTo>
                  <a:lnTo>
                    <a:pt x="620" y="506"/>
                  </a:lnTo>
                  <a:lnTo>
                    <a:pt x="594" y="509"/>
                  </a:lnTo>
                  <a:lnTo>
                    <a:pt x="568" y="511"/>
                  </a:lnTo>
                  <a:lnTo>
                    <a:pt x="541" y="512"/>
                  </a:lnTo>
                  <a:lnTo>
                    <a:pt x="514" y="513"/>
                  </a:lnTo>
                  <a:lnTo>
                    <a:pt x="514" y="513"/>
                  </a:lnTo>
                  <a:close/>
                </a:path>
              </a:pathLst>
            </a:custGeom>
            <a:solidFill>
              <a:srgbClr val="BF900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00"/>
            </a:p>
          </p:txBody>
        </p:sp>
        <p:sp>
          <p:nvSpPr>
            <p:cNvPr id="78" name="Freeform 25"/>
            <p:cNvSpPr>
              <a:spLocks/>
            </p:cNvSpPr>
            <p:nvPr/>
          </p:nvSpPr>
          <p:spPr bwMode="auto">
            <a:xfrm>
              <a:off x="2103438" y="4633917"/>
              <a:ext cx="1544637" cy="727076"/>
            </a:xfrm>
            <a:custGeom>
              <a:avLst/>
              <a:gdLst>
                <a:gd name="T0" fmla="*/ 459 w 973"/>
                <a:gd name="T1" fmla="*/ 458 h 458"/>
                <a:gd name="T2" fmla="*/ 380 w 973"/>
                <a:gd name="T3" fmla="*/ 452 h 458"/>
                <a:gd name="T4" fmla="*/ 308 w 973"/>
                <a:gd name="T5" fmla="*/ 441 h 458"/>
                <a:gd name="T6" fmla="*/ 242 w 973"/>
                <a:gd name="T7" fmla="*/ 424 h 458"/>
                <a:gd name="T8" fmla="*/ 183 w 973"/>
                <a:gd name="T9" fmla="*/ 403 h 458"/>
                <a:gd name="T10" fmla="*/ 132 w 973"/>
                <a:gd name="T11" fmla="*/ 379 h 458"/>
                <a:gd name="T12" fmla="*/ 88 w 973"/>
                <a:gd name="T13" fmla="*/ 352 h 458"/>
                <a:gd name="T14" fmla="*/ 53 w 973"/>
                <a:gd name="T15" fmla="*/ 324 h 458"/>
                <a:gd name="T16" fmla="*/ 26 w 973"/>
                <a:gd name="T17" fmla="*/ 295 h 458"/>
                <a:gd name="T18" fmla="*/ 9 w 973"/>
                <a:gd name="T19" fmla="*/ 266 h 458"/>
                <a:gd name="T20" fmla="*/ 0 w 973"/>
                <a:gd name="T21" fmla="*/ 238 h 458"/>
                <a:gd name="T22" fmla="*/ 0 w 973"/>
                <a:gd name="T23" fmla="*/ 221 h 458"/>
                <a:gd name="T24" fmla="*/ 9 w 973"/>
                <a:gd name="T25" fmla="*/ 193 h 458"/>
                <a:gd name="T26" fmla="*/ 26 w 973"/>
                <a:gd name="T27" fmla="*/ 164 h 458"/>
                <a:gd name="T28" fmla="*/ 53 w 973"/>
                <a:gd name="T29" fmla="*/ 135 h 458"/>
                <a:gd name="T30" fmla="*/ 88 w 973"/>
                <a:gd name="T31" fmla="*/ 107 h 458"/>
                <a:gd name="T32" fmla="*/ 132 w 973"/>
                <a:gd name="T33" fmla="*/ 80 h 458"/>
                <a:gd name="T34" fmla="*/ 183 w 973"/>
                <a:gd name="T35" fmla="*/ 56 h 458"/>
                <a:gd name="T36" fmla="*/ 242 w 973"/>
                <a:gd name="T37" fmla="*/ 35 h 458"/>
                <a:gd name="T38" fmla="*/ 308 w 973"/>
                <a:gd name="T39" fmla="*/ 18 h 458"/>
                <a:gd name="T40" fmla="*/ 380 w 973"/>
                <a:gd name="T41" fmla="*/ 6 h 458"/>
                <a:gd name="T42" fmla="*/ 459 w 973"/>
                <a:gd name="T43" fmla="*/ 1 h 458"/>
                <a:gd name="T44" fmla="*/ 514 w 973"/>
                <a:gd name="T45" fmla="*/ 1 h 458"/>
                <a:gd name="T46" fmla="*/ 593 w 973"/>
                <a:gd name="T47" fmla="*/ 6 h 458"/>
                <a:gd name="T48" fmla="*/ 665 w 973"/>
                <a:gd name="T49" fmla="*/ 18 h 458"/>
                <a:gd name="T50" fmla="*/ 731 w 973"/>
                <a:gd name="T51" fmla="*/ 35 h 458"/>
                <a:gd name="T52" fmla="*/ 790 w 973"/>
                <a:gd name="T53" fmla="*/ 56 h 458"/>
                <a:gd name="T54" fmla="*/ 842 w 973"/>
                <a:gd name="T55" fmla="*/ 80 h 458"/>
                <a:gd name="T56" fmla="*/ 885 w 973"/>
                <a:gd name="T57" fmla="*/ 107 h 458"/>
                <a:gd name="T58" fmla="*/ 920 w 973"/>
                <a:gd name="T59" fmla="*/ 135 h 458"/>
                <a:gd name="T60" fmla="*/ 947 w 973"/>
                <a:gd name="T61" fmla="*/ 164 h 458"/>
                <a:gd name="T62" fmla="*/ 965 w 973"/>
                <a:gd name="T63" fmla="*/ 193 h 458"/>
                <a:gd name="T64" fmla="*/ 973 w 973"/>
                <a:gd name="T65" fmla="*/ 221 h 458"/>
                <a:gd name="T66" fmla="*/ 973 w 973"/>
                <a:gd name="T67" fmla="*/ 238 h 458"/>
                <a:gd name="T68" fmla="*/ 965 w 973"/>
                <a:gd name="T69" fmla="*/ 266 h 458"/>
                <a:gd name="T70" fmla="*/ 947 w 973"/>
                <a:gd name="T71" fmla="*/ 295 h 458"/>
                <a:gd name="T72" fmla="*/ 920 w 973"/>
                <a:gd name="T73" fmla="*/ 324 h 458"/>
                <a:gd name="T74" fmla="*/ 885 w 973"/>
                <a:gd name="T75" fmla="*/ 352 h 458"/>
                <a:gd name="T76" fmla="*/ 842 w 973"/>
                <a:gd name="T77" fmla="*/ 379 h 458"/>
                <a:gd name="T78" fmla="*/ 790 w 973"/>
                <a:gd name="T79" fmla="*/ 403 h 458"/>
                <a:gd name="T80" fmla="*/ 731 w 973"/>
                <a:gd name="T81" fmla="*/ 424 h 458"/>
                <a:gd name="T82" fmla="*/ 665 w 973"/>
                <a:gd name="T83" fmla="*/ 441 h 458"/>
                <a:gd name="T84" fmla="*/ 593 w 973"/>
                <a:gd name="T85" fmla="*/ 452 h 458"/>
                <a:gd name="T86" fmla="*/ 514 w 973"/>
                <a:gd name="T87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73" h="458">
                  <a:moveTo>
                    <a:pt x="487" y="458"/>
                  </a:moveTo>
                  <a:lnTo>
                    <a:pt x="487" y="458"/>
                  </a:lnTo>
                  <a:lnTo>
                    <a:pt x="459" y="458"/>
                  </a:lnTo>
                  <a:lnTo>
                    <a:pt x="432" y="457"/>
                  </a:lnTo>
                  <a:lnTo>
                    <a:pt x="406" y="455"/>
                  </a:lnTo>
                  <a:lnTo>
                    <a:pt x="380" y="452"/>
                  </a:lnTo>
                  <a:lnTo>
                    <a:pt x="356" y="449"/>
                  </a:lnTo>
                  <a:lnTo>
                    <a:pt x="331" y="445"/>
                  </a:lnTo>
                  <a:lnTo>
                    <a:pt x="308" y="441"/>
                  </a:lnTo>
                  <a:lnTo>
                    <a:pt x="285" y="436"/>
                  </a:lnTo>
                  <a:lnTo>
                    <a:pt x="263" y="430"/>
                  </a:lnTo>
                  <a:lnTo>
                    <a:pt x="242" y="424"/>
                  </a:lnTo>
                  <a:lnTo>
                    <a:pt x="222" y="418"/>
                  </a:lnTo>
                  <a:lnTo>
                    <a:pt x="202" y="411"/>
                  </a:lnTo>
                  <a:lnTo>
                    <a:pt x="183" y="403"/>
                  </a:lnTo>
                  <a:lnTo>
                    <a:pt x="165" y="395"/>
                  </a:lnTo>
                  <a:lnTo>
                    <a:pt x="148" y="387"/>
                  </a:lnTo>
                  <a:lnTo>
                    <a:pt x="132" y="379"/>
                  </a:lnTo>
                  <a:lnTo>
                    <a:pt x="116" y="370"/>
                  </a:lnTo>
                  <a:lnTo>
                    <a:pt x="102" y="361"/>
                  </a:lnTo>
                  <a:lnTo>
                    <a:pt x="88" y="352"/>
                  </a:lnTo>
                  <a:lnTo>
                    <a:pt x="75" y="343"/>
                  </a:lnTo>
                  <a:lnTo>
                    <a:pt x="64" y="333"/>
                  </a:lnTo>
                  <a:lnTo>
                    <a:pt x="53" y="324"/>
                  </a:lnTo>
                  <a:lnTo>
                    <a:pt x="43" y="314"/>
                  </a:lnTo>
                  <a:lnTo>
                    <a:pt x="34" y="305"/>
                  </a:lnTo>
                  <a:lnTo>
                    <a:pt x="26" y="295"/>
                  </a:lnTo>
                  <a:lnTo>
                    <a:pt x="19" y="285"/>
                  </a:lnTo>
                  <a:lnTo>
                    <a:pt x="13" y="276"/>
                  </a:lnTo>
                  <a:lnTo>
                    <a:pt x="9" y="266"/>
                  </a:lnTo>
                  <a:lnTo>
                    <a:pt x="5" y="257"/>
                  </a:lnTo>
                  <a:lnTo>
                    <a:pt x="2" y="247"/>
                  </a:lnTo>
                  <a:lnTo>
                    <a:pt x="0" y="238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21"/>
                  </a:lnTo>
                  <a:lnTo>
                    <a:pt x="2" y="211"/>
                  </a:lnTo>
                  <a:lnTo>
                    <a:pt x="5" y="202"/>
                  </a:lnTo>
                  <a:lnTo>
                    <a:pt x="9" y="193"/>
                  </a:lnTo>
                  <a:lnTo>
                    <a:pt x="13" y="183"/>
                  </a:lnTo>
                  <a:lnTo>
                    <a:pt x="19" y="174"/>
                  </a:lnTo>
                  <a:lnTo>
                    <a:pt x="26" y="164"/>
                  </a:lnTo>
                  <a:lnTo>
                    <a:pt x="34" y="154"/>
                  </a:lnTo>
                  <a:lnTo>
                    <a:pt x="43" y="145"/>
                  </a:lnTo>
                  <a:lnTo>
                    <a:pt x="53" y="135"/>
                  </a:lnTo>
                  <a:lnTo>
                    <a:pt x="64" y="125"/>
                  </a:lnTo>
                  <a:lnTo>
                    <a:pt x="75" y="116"/>
                  </a:lnTo>
                  <a:lnTo>
                    <a:pt x="88" y="107"/>
                  </a:lnTo>
                  <a:lnTo>
                    <a:pt x="102" y="97"/>
                  </a:lnTo>
                  <a:lnTo>
                    <a:pt x="116" y="89"/>
                  </a:lnTo>
                  <a:lnTo>
                    <a:pt x="132" y="80"/>
                  </a:lnTo>
                  <a:lnTo>
                    <a:pt x="148" y="71"/>
                  </a:lnTo>
                  <a:lnTo>
                    <a:pt x="165" y="63"/>
                  </a:lnTo>
                  <a:lnTo>
                    <a:pt x="183" y="56"/>
                  </a:lnTo>
                  <a:lnTo>
                    <a:pt x="202" y="48"/>
                  </a:lnTo>
                  <a:lnTo>
                    <a:pt x="222" y="41"/>
                  </a:lnTo>
                  <a:lnTo>
                    <a:pt x="242" y="35"/>
                  </a:lnTo>
                  <a:lnTo>
                    <a:pt x="263" y="29"/>
                  </a:lnTo>
                  <a:lnTo>
                    <a:pt x="285" y="23"/>
                  </a:lnTo>
                  <a:lnTo>
                    <a:pt x="308" y="18"/>
                  </a:lnTo>
                  <a:lnTo>
                    <a:pt x="331" y="13"/>
                  </a:lnTo>
                  <a:lnTo>
                    <a:pt x="356" y="10"/>
                  </a:lnTo>
                  <a:lnTo>
                    <a:pt x="380" y="6"/>
                  </a:lnTo>
                  <a:lnTo>
                    <a:pt x="406" y="4"/>
                  </a:lnTo>
                  <a:lnTo>
                    <a:pt x="432" y="2"/>
                  </a:lnTo>
                  <a:lnTo>
                    <a:pt x="459" y="1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14" y="1"/>
                  </a:lnTo>
                  <a:lnTo>
                    <a:pt x="541" y="2"/>
                  </a:lnTo>
                  <a:lnTo>
                    <a:pt x="567" y="4"/>
                  </a:lnTo>
                  <a:lnTo>
                    <a:pt x="593" y="6"/>
                  </a:lnTo>
                  <a:lnTo>
                    <a:pt x="618" y="10"/>
                  </a:lnTo>
                  <a:lnTo>
                    <a:pt x="642" y="13"/>
                  </a:lnTo>
                  <a:lnTo>
                    <a:pt x="665" y="18"/>
                  </a:lnTo>
                  <a:lnTo>
                    <a:pt x="688" y="23"/>
                  </a:lnTo>
                  <a:lnTo>
                    <a:pt x="710" y="29"/>
                  </a:lnTo>
                  <a:lnTo>
                    <a:pt x="731" y="35"/>
                  </a:lnTo>
                  <a:lnTo>
                    <a:pt x="752" y="41"/>
                  </a:lnTo>
                  <a:lnTo>
                    <a:pt x="771" y="48"/>
                  </a:lnTo>
                  <a:lnTo>
                    <a:pt x="790" y="56"/>
                  </a:lnTo>
                  <a:lnTo>
                    <a:pt x="808" y="63"/>
                  </a:lnTo>
                  <a:lnTo>
                    <a:pt x="825" y="71"/>
                  </a:lnTo>
                  <a:lnTo>
                    <a:pt x="842" y="80"/>
                  </a:lnTo>
                  <a:lnTo>
                    <a:pt x="857" y="89"/>
                  </a:lnTo>
                  <a:lnTo>
                    <a:pt x="871" y="97"/>
                  </a:lnTo>
                  <a:lnTo>
                    <a:pt x="885" y="107"/>
                  </a:lnTo>
                  <a:lnTo>
                    <a:pt x="898" y="116"/>
                  </a:lnTo>
                  <a:lnTo>
                    <a:pt x="910" y="125"/>
                  </a:lnTo>
                  <a:lnTo>
                    <a:pt x="920" y="135"/>
                  </a:lnTo>
                  <a:lnTo>
                    <a:pt x="930" y="145"/>
                  </a:lnTo>
                  <a:lnTo>
                    <a:pt x="939" y="154"/>
                  </a:lnTo>
                  <a:lnTo>
                    <a:pt x="947" y="164"/>
                  </a:lnTo>
                  <a:lnTo>
                    <a:pt x="954" y="174"/>
                  </a:lnTo>
                  <a:lnTo>
                    <a:pt x="960" y="183"/>
                  </a:lnTo>
                  <a:lnTo>
                    <a:pt x="965" y="193"/>
                  </a:lnTo>
                  <a:lnTo>
                    <a:pt x="969" y="202"/>
                  </a:lnTo>
                  <a:lnTo>
                    <a:pt x="971" y="211"/>
                  </a:lnTo>
                  <a:lnTo>
                    <a:pt x="973" y="221"/>
                  </a:lnTo>
                  <a:lnTo>
                    <a:pt x="973" y="229"/>
                  </a:lnTo>
                  <a:lnTo>
                    <a:pt x="973" y="229"/>
                  </a:lnTo>
                  <a:lnTo>
                    <a:pt x="973" y="238"/>
                  </a:lnTo>
                  <a:lnTo>
                    <a:pt x="971" y="247"/>
                  </a:lnTo>
                  <a:lnTo>
                    <a:pt x="969" y="257"/>
                  </a:lnTo>
                  <a:lnTo>
                    <a:pt x="965" y="266"/>
                  </a:lnTo>
                  <a:lnTo>
                    <a:pt x="960" y="276"/>
                  </a:lnTo>
                  <a:lnTo>
                    <a:pt x="954" y="285"/>
                  </a:lnTo>
                  <a:lnTo>
                    <a:pt x="947" y="295"/>
                  </a:lnTo>
                  <a:lnTo>
                    <a:pt x="939" y="305"/>
                  </a:lnTo>
                  <a:lnTo>
                    <a:pt x="930" y="314"/>
                  </a:lnTo>
                  <a:lnTo>
                    <a:pt x="920" y="324"/>
                  </a:lnTo>
                  <a:lnTo>
                    <a:pt x="910" y="333"/>
                  </a:lnTo>
                  <a:lnTo>
                    <a:pt x="898" y="343"/>
                  </a:lnTo>
                  <a:lnTo>
                    <a:pt x="885" y="352"/>
                  </a:lnTo>
                  <a:lnTo>
                    <a:pt x="871" y="361"/>
                  </a:lnTo>
                  <a:lnTo>
                    <a:pt x="857" y="370"/>
                  </a:lnTo>
                  <a:lnTo>
                    <a:pt x="842" y="379"/>
                  </a:lnTo>
                  <a:lnTo>
                    <a:pt x="825" y="387"/>
                  </a:lnTo>
                  <a:lnTo>
                    <a:pt x="808" y="395"/>
                  </a:lnTo>
                  <a:lnTo>
                    <a:pt x="790" y="403"/>
                  </a:lnTo>
                  <a:lnTo>
                    <a:pt x="771" y="411"/>
                  </a:lnTo>
                  <a:lnTo>
                    <a:pt x="752" y="418"/>
                  </a:lnTo>
                  <a:lnTo>
                    <a:pt x="731" y="424"/>
                  </a:lnTo>
                  <a:lnTo>
                    <a:pt x="710" y="430"/>
                  </a:lnTo>
                  <a:lnTo>
                    <a:pt x="688" y="436"/>
                  </a:lnTo>
                  <a:lnTo>
                    <a:pt x="665" y="441"/>
                  </a:lnTo>
                  <a:lnTo>
                    <a:pt x="642" y="445"/>
                  </a:lnTo>
                  <a:lnTo>
                    <a:pt x="618" y="449"/>
                  </a:lnTo>
                  <a:lnTo>
                    <a:pt x="593" y="452"/>
                  </a:lnTo>
                  <a:lnTo>
                    <a:pt x="567" y="455"/>
                  </a:lnTo>
                  <a:lnTo>
                    <a:pt x="541" y="457"/>
                  </a:lnTo>
                  <a:lnTo>
                    <a:pt x="514" y="458"/>
                  </a:lnTo>
                  <a:lnTo>
                    <a:pt x="487" y="458"/>
                  </a:lnTo>
                  <a:lnTo>
                    <a:pt x="487" y="458"/>
                  </a:lnTo>
                  <a:close/>
                </a:path>
              </a:pathLst>
            </a:custGeom>
            <a:solidFill>
              <a:srgbClr val="F2C3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00"/>
            </a:p>
          </p:txBody>
        </p:sp>
        <p:sp>
          <p:nvSpPr>
            <p:cNvPr id="79" name="TextBox 150"/>
            <p:cNvSpPr txBox="1"/>
            <p:nvPr/>
          </p:nvSpPr>
          <p:spPr>
            <a:xfrm>
              <a:off x="2610782" y="4248257"/>
              <a:ext cx="553624" cy="1371752"/>
            </a:xfrm>
            <a:prstGeom prst="rect">
              <a:avLst/>
            </a:prstGeom>
            <a:noFill/>
            <a:scene3d>
              <a:camera prst="perspectiveRelaxed">
                <a:rot lat="1920000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BF900D"/>
                  </a:solidFill>
                </a:rPr>
                <a:t>$</a:t>
              </a:r>
              <a:endParaRPr lang="en-US" sz="1400" dirty="0">
                <a:solidFill>
                  <a:srgbClr val="BF900D"/>
                </a:solidFill>
              </a:endParaRPr>
            </a:p>
          </p:txBody>
        </p:sp>
      </p:grpSp>
      <p:pic>
        <p:nvPicPr>
          <p:cNvPr id="80" name="그림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48" y="4804831"/>
            <a:ext cx="838482" cy="409514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5364088" y="5214344"/>
            <a:ext cx="864096" cy="878951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70" y="172954"/>
            <a:ext cx="428492" cy="20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1925" y="476672"/>
            <a:ext cx="7719175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기초연금 등 중복급여 불가 관련 이해와 설득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강화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224" y="1256585"/>
            <a:ext cx="8470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기초생활보장제도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저소득층에 대한 「최후의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사회안전망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최저생계비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차액지원제도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정부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일선 현장 혼란과 불만 자초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지난해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기초생활보장 대상자도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월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20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만원 지급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발표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「중복급여 불가」대상자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대부분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가난한 어르신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약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36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만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명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b="1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기초생활보장법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국회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표류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5701208" y="290181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3891474" y="179977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967913" y="142791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50"/>
          <p:cNvGrpSpPr/>
          <p:nvPr/>
        </p:nvGrpSpPr>
        <p:grpSpPr>
          <a:xfrm>
            <a:off x="-1122" y="-81403"/>
            <a:ext cx="1113136" cy="1236229"/>
            <a:chOff x="-9097" y="-96310"/>
            <a:chExt cx="974935" cy="1025474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886281">
              <a:off x="58852" y="187690"/>
              <a:ext cx="770174" cy="20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9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9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-8274" y="724510"/>
            <a:ext cx="252257" cy="12087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63762" y="6149373"/>
            <a:ext cx="832599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민원 발생 시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충분한 설명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과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적절한 홍보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등으로 불만 최소화 및 제도개선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377192" y="627564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275191536" descr="EMB00003ed837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00" y="2185671"/>
            <a:ext cx="578734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653545" y="2151984"/>
            <a:ext cx="5976664" cy="58490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70" y="172954"/>
            <a:ext cx="428492" cy="20927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25" y="3369527"/>
            <a:ext cx="2376264" cy="260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076" name="그룹 3075"/>
          <p:cNvGrpSpPr/>
          <p:nvPr/>
        </p:nvGrpSpPr>
        <p:grpSpPr>
          <a:xfrm>
            <a:off x="1083712" y="3895455"/>
            <a:ext cx="5181287" cy="2074803"/>
            <a:chOff x="693246" y="3703817"/>
            <a:chExt cx="5181287" cy="2074803"/>
          </a:xfrm>
        </p:grpSpPr>
        <p:graphicFrame>
          <p:nvGraphicFramePr>
            <p:cNvPr id="10" name="차트 9"/>
            <p:cNvGraphicFramePr/>
            <p:nvPr>
              <p:extLst>
                <p:ext uri="{D42A27DB-BD31-4B8C-83A1-F6EECF244321}">
                  <p14:modId xmlns:p14="http://schemas.microsoft.com/office/powerpoint/2010/main" val="742375401"/>
                </p:ext>
              </p:extLst>
            </p:nvPr>
          </p:nvGraphicFramePr>
          <p:xfrm>
            <a:off x="693246" y="3933056"/>
            <a:ext cx="3086666" cy="18455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2872814" y="3703817"/>
              <a:ext cx="24842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err="1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보장시설수급자</a:t>
              </a:r>
              <a:r>
                <a:rPr lang="en-US" altLang="ko-KR" sz="11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11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정액지급</a:t>
              </a:r>
              <a:r>
                <a:rPr lang="en-US" altLang="ko-KR" sz="11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</a:p>
            <a:p>
              <a:r>
                <a:rPr lang="en-US" altLang="ko-KR" sz="11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32,860</a:t>
              </a:r>
              <a:r>
                <a:rPr lang="ko-KR" altLang="en-US" sz="11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명</a:t>
              </a:r>
              <a:r>
                <a:rPr lang="en-US" altLang="ko-KR" sz="11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(8.4%)</a:t>
              </a:r>
              <a:endPara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grpSp>
          <p:nvGrpSpPr>
            <p:cNvPr id="3074" name="그룹 3073"/>
            <p:cNvGrpSpPr/>
            <p:nvPr/>
          </p:nvGrpSpPr>
          <p:grpSpPr>
            <a:xfrm>
              <a:off x="2123728" y="3933056"/>
              <a:ext cx="720080" cy="144016"/>
              <a:chOff x="2123728" y="3933056"/>
              <a:chExt cx="720080" cy="144016"/>
            </a:xfrm>
          </p:grpSpPr>
          <p:cxnSp>
            <p:nvCxnSpPr>
              <p:cNvPr id="27" name="직선 연결선 26"/>
              <p:cNvCxnSpPr>
                <a:stCxn id="10" idx="0"/>
              </p:cNvCxnSpPr>
              <p:nvPr/>
            </p:nvCxnSpPr>
            <p:spPr>
              <a:xfrm flipH="1">
                <a:off x="2123728" y="3933056"/>
                <a:ext cx="112851" cy="144016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2" name="직선 연결선 3071"/>
              <p:cNvCxnSpPr/>
              <p:nvPr/>
            </p:nvCxnSpPr>
            <p:spPr>
              <a:xfrm>
                <a:off x="2236579" y="3933056"/>
                <a:ext cx="60722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3390258" y="4627875"/>
              <a:ext cx="248427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중복급여 대상자</a:t>
              </a:r>
              <a:r>
                <a:rPr lang="en-US" altLang="ko-KR" sz="11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11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차감</a:t>
              </a:r>
              <a:r>
                <a:rPr lang="en-US" altLang="ko-KR" sz="11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</a:p>
            <a:p>
              <a:r>
                <a:rPr lang="en-US" altLang="ko-KR" sz="1400" dirty="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356,515</a:t>
              </a:r>
              <a:r>
                <a:rPr lang="ko-KR" altLang="en-US" sz="1400" dirty="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명</a:t>
              </a:r>
              <a:r>
                <a:rPr lang="en-US" altLang="ko-KR" sz="1400" dirty="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(91.6%)</a:t>
              </a:r>
              <a:endParaRPr lang="en-US" altLang="ko-KR" sz="1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077" name="TextBox 3076"/>
          <p:cNvSpPr txBox="1"/>
          <p:nvPr/>
        </p:nvSpPr>
        <p:spPr>
          <a:xfrm>
            <a:off x="1314563" y="3506034"/>
            <a:ext cx="3177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기초생활수급자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중 기초연금 차감 </a:t>
            </a:r>
            <a:r>
              <a:rPr lang="ko-KR" altLang="en-US" sz="1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수급자</a:t>
            </a:r>
            <a:endParaRPr lang="ko-KR" altLang="en-US" sz="1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82" name="그림 30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1" y="3200862"/>
            <a:ext cx="2456583" cy="29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1925" y="484675"/>
            <a:ext cx="771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연금 사각지대 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「적용제외자 및 </a:t>
            </a:r>
            <a:r>
              <a:rPr lang="ko-KR" altLang="en-US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저출산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고령화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양극화」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해소</a:t>
            </a:r>
            <a:endParaRPr lang="en-US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688" y="1060837"/>
            <a:ext cx="8749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국내 생산가능 인구</a:t>
            </a:r>
            <a:r>
              <a:rPr lang="en-US" altLang="ko-KR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</a:t>
            </a:r>
            <a:r>
              <a:rPr lang="en-US" altLang="ko-KR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18</a:t>
            </a:r>
            <a:r>
              <a:rPr lang="ko-KR" altLang="en-US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59</a:t>
            </a:r>
            <a:r>
              <a:rPr lang="ko-KR" altLang="en-US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</a:t>
            </a:r>
            <a:r>
              <a:rPr lang="en-US" altLang="ko-KR" sz="14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 절반 가량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국민연금 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不혜택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상황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국회입법조사처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‘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13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endParaRPr lang="ko-KR" altLang="en-US" sz="14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실제 운영과정에서 제외된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1,645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 명 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수령개시년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기준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49.9%,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국민연금 혜택에서 제외 의미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비경제활동인구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3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1,034</a:t>
            </a:r>
            <a:r>
              <a:rPr lang="ko-KR" altLang="en-US" sz="13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만명</a:t>
            </a: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(31.4%)·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납부예외자 </a:t>
            </a: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457</a:t>
            </a:r>
            <a:r>
              <a:rPr lang="ko-KR" altLang="en-US" sz="13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만명</a:t>
            </a: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(13.9%),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장기체납자 </a:t>
            </a: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107</a:t>
            </a:r>
            <a:r>
              <a:rPr lang="ko-KR" altLang="en-US" sz="13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만명</a:t>
            </a: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(3.2%)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不혜택</a:t>
            </a:r>
            <a:endParaRPr lang="ko-KR" altLang="en-US" sz="1600" b="1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공단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,‘07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년부터 비자발적 실업자 대상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출산 및 군복무 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크레딧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(Credit)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」제한적 도입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내년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월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「실업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크레딧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」도입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보험료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(25%)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납입시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가입연장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(1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年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82</a:t>
            </a:r>
            <a:r>
              <a:rPr lang="ko-KR" altLang="en-US" sz="1600" b="1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만명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혜택 예상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3945258" y="161273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4463988" y="124408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50"/>
          <p:cNvGrpSpPr/>
          <p:nvPr/>
        </p:nvGrpSpPr>
        <p:grpSpPr>
          <a:xfrm>
            <a:off x="-1122" y="-81403"/>
            <a:ext cx="1113136" cy="1236229"/>
            <a:chOff x="-9097" y="-96310"/>
            <a:chExt cx="974935" cy="1025474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886281">
              <a:off x="58852" y="187690"/>
              <a:ext cx="770174" cy="20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9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9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-8274" y="724510"/>
            <a:ext cx="252257" cy="12087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31925" y="5580127"/>
            <a:ext cx="7988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「국민연금 가입구조 단순화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선진국형 </a:t>
            </a:r>
            <a:r>
              <a:rPr lang="ko-KR" altLang="en-US" sz="20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크레딧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제도 도입 확대」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 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사각지대 지속적 해소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492792" y="574428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7920372" y="197081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4067944" y="234888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3411272" y="270892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56591" y="3524794"/>
            <a:ext cx="8162578" cy="1871712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55443" y="3959828"/>
            <a:ext cx="36469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300" dirty="0" smtClean="0">
                <a:latin typeface="+mn-ea"/>
              </a:rPr>
              <a:t>- </a:t>
            </a:r>
            <a:r>
              <a:rPr lang="ko-KR" altLang="en-US" sz="1300" dirty="0" smtClean="0">
                <a:latin typeface="+mn-ea"/>
              </a:rPr>
              <a:t>자녀 </a:t>
            </a:r>
            <a:r>
              <a:rPr lang="ko-KR" altLang="en-US" sz="1300" dirty="0">
                <a:latin typeface="+mn-ea"/>
              </a:rPr>
              <a:t>양육 및 입양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출산 </a:t>
            </a:r>
            <a:r>
              <a:rPr lang="ko-KR" altLang="en-US" sz="1300" dirty="0" err="1">
                <a:latin typeface="+mn-ea"/>
              </a:rPr>
              <a:t>크레딧</a:t>
            </a:r>
            <a:endParaRPr lang="ko-KR" altLang="en-US" sz="13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- </a:t>
            </a:r>
            <a:r>
              <a:rPr lang="ko-KR" altLang="en-US" sz="1300" dirty="0">
                <a:latin typeface="+mn-ea"/>
              </a:rPr>
              <a:t>국가 군 복무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의무 사회봉사 </a:t>
            </a:r>
            <a:r>
              <a:rPr lang="ko-KR" altLang="en-US" sz="1300" dirty="0" err="1">
                <a:latin typeface="+mn-ea"/>
              </a:rPr>
              <a:t>크레딧</a:t>
            </a:r>
            <a:endParaRPr lang="ko-KR" altLang="en-US" sz="13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- 16</a:t>
            </a:r>
            <a:r>
              <a:rPr lang="ko-KR" altLang="en-US" sz="1300" dirty="0">
                <a:latin typeface="+mn-ea"/>
              </a:rPr>
              <a:t>∼</a:t>
            </a:r>
            <a:r>
              <a:rPr lang="en-US" altLang="ko-KR" sz="1300" dirty="0">
                <a:latin typeface="+mn-ea"/>
              </a:rPr>
              <a:t>18</a:t>
            </a:r>
            <a:r>
              <a:rPr lang="ko-KR" altLang="en-US" sz="1300" dirty="0">
                <a:latin typeface="+mn-ea"/>
              </a:rPr>
              <a:t>세 청년 및 대학 장학생 </a:t>
            </a:r>
            <a:r>
              <a:rPr lang="ko-KR" altLang="en-US" sz="1300" dirty="0" err="1">
                <a:latin typeface="+mn-ea"/>
              </a:rPr>
              <a:t>크레딧</a:t>
            </a:r>
            <a:endParaRPr lang="ko-KR" altLang="en-US" sz="13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- </a:t>
            </a:r>
            <a:r>
              <a:rPr lang="ko-KR" altLang="en-US" sz="1300" dirty="0">
                <a:latin typeface="+mn-ea"/>
              </a:rPr>
              <a:t>질병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장애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산재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간병인 돌봄 </a:t>
            </a:r>
            <a:r>
              <a:rPr lang="ko-KR" altLang="en-US" sz="1300" dirty="0" err="1" smtClean="0">
                <a:latin typeface="+mn-ea"/>
              </a:rPr>
              <a:t>크레딧</a:t>
            </a:r>
            <a:endParaRPr lang="ko-KR" altLang="en-US" sz="1300" dirty="0">
              <a:latin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0647" y="3959828"/>
            <a:ext cx="3973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- </a:t>
            </a:r>
            <a:r>
              <a:rPr lang="ko-KR" altLang="en-US" sz="1300" dirty="0" smtClean="0"/>
              <a:t>저소득층 법정면제</a:t>
            </a:r>
            <a:r>
              <a:rPr lang="ko-KR" altLang="en-US" sz="1300" dirty="0"/>
              <a:t> </a:t>
            </a:r>
            <a:r>
              <a:rPr lang="ko-KR" altLang="en-US" sz="1300" dirty="0" smtClean="0"/>
              <a:t>및 재난 </a:t>
            </a:r>
            <a:r>
              <a:rPr lang="ko-KR" altLang="en-US" sz="1300" dirty="0"/>
              <a:t>피해자 </a:t>
            </a:r>
            <a:r>
              <a:rPr lang="ko-KR" altLang="en-US" sz="1300" dirty="0" smtClean="0"/>
              <a:t>신청면제제도</a:t>
            </a:r>
            <a:endParaRPr lang="en-US" altLang="ko-KR" sz="1300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- </a:t>
            </a:r>
            <a:r>
              <a:rPr lang="ko-KR" altLang="en-US" sz="1300" dirty="0">
                <a:latin typeface="+mn-ea"/>
              </a:rPr>
              <a:t>실업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전일제 직업훈련 및 교육 </a:t>
            </a:r>
            <a:r>
              <a:rPr lang="ko-KR" altLang="en-US" sz="1300" dirty="0" err="1">
                <a:latin typeface="+mn-ea"/>
              </a:rPr>
              <a:t>크레딧</a:t>
            </a:r>
            <a:endParaRPr lang="ko-KR" altLang="en-US" sz="13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- </a:t>
            </a:r>
            <a:r>
              <a:rPr lang="ko-KR" altLang="en-US" sz="1300" dirty="0">
                <a:latin typeface="+mn-ea"/>
              </a:rPr>
              <a:t>배심원</a:t>
            </a:r>
            <a:r>
              <a:rPr lang="en-US" altLang="ko-KR" sz="1300" dirty="0">
                <a:latin typeface="+mn-ea"/>
              </a:rPr>
              <a:t>, </a:t>
            </a:r>
            <a:r>
              <a:rPr lang="ko-KR" altLang="en-US" sz="1300" dirty="0">
                <a:latin typeface="+mn-ea"/>
              </a:rPr>
              <a:t>잘못된 투옥기간 </a:t>
            </a:r>
            <a:r>
              <a:rPr lang="ko-KR" altLang="en-US" sz="1300" dirty="0" err="1">
                <a:latin typeface="+mn-ea"/>
              </a:rPr>
              <a:t>크레딧</a:t>
            </a:r>
            <a:endParaRPr lang="ko-KR" altLang="en-US" sz="1300" dirty="0"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300" dirty="0">
                <a:latin typeface="+mn-ea"/>
              </a:rPr>
              <a:t>- 60-64</a:t>
            </a:r>
            <a:r>
              <a:rPr lang="ko-KR" altLang="en-US" sz="1300" dirty="0">
                <a:latin typeface="+mn-ea"/>
              </a:rPr>
              <a:t>세 남성을 위한 </a:t>
            </a:r>
            <a:r>
              <a:rPr lang="ko-KR" altLang="en-US" sz="1300" dirty="0" err="1" smtClean="0">
                <a:latin typeface="+mn-ea"/>
              </a:rPr>
              <a:t>크레딧</a:t>
            </a:r>
            <a:endParaRPr lang="ko-KR" altLang="en-US" sz="1300" dirty="0"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7125" y="3576829"/>
            <a:ext cx="59766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 smtClean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복지선진국 「</a:t>
            </a:r>
            <a:r>
              <a:rPr lang="ko-KR" altLang="en-US" sz="1300" dirty="0" err="1" smtClean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크레딧</a:t>
            </a:r>
            <a:r>
              <a:rPr lang="ko-KR" altLang="en-US" sz="1300" dirty="0" smtClean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및 면제제도」 도입</a:t>
            </a:r>
            <a:r>
              <a:rPr lang="en-US" altLang="ko-KR" sz="1300" dirty="0" smtClean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300" dirty="0" smtClean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운용 대표 사례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794068" y="3260052"/>
            <a:ext cx="681398" cy="558746"/>
            <a:chOff x="2125005" y="3369161"/>
            <a:chExt cx="681398" cy="558746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05" y="3369161"/>
              <a:ext cx="681398" cy="558746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직사각형 5"/>
            <p:cNvSpPr/>
            <p:nvPr/>
          </p:nvSpPr>
          <p:spPr>
            <a:xfrm>
              <a:off x="2131569" y="3424330"/>
              <a:ext cx="63190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5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credit</a:t>
              </a:r>
              <a:endParaRPr lang="ko-KR" altLang="en-US" sz="105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70" y="172954"/>
            <a:ext cx="428492" cy="20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376979"/>
              </p:ext>
            </p:extLst>
          </p:nvPr>
        </p:nvGraphicFramePr>
        <p:xfrm>
          <a:off x="3121931" y="2895110"/>
          <a:ext cx="3528392" cy="26642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00200"/>
                <a:gridCol w="648072"/>
                <a:gridCol w="648072"/>
                <a:gridCol w="432048"/>
              </a:tblGrid>
              <a:tr h="4440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1955~1963</a:t>
                      </a:r>
                      <a:r>
                        <a:rPr lang="ko-KR" altLang="en-US" sz="1100" dirty="0" smtClean="0"/>
                        <a:t>년생 기준</a:t>
                      </a:r>
                      <a:endParaRPr lang="ko-KR" alt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인원</a:t>
                      </a:r>
                      <a:endParaRPr lang="en-US" altLang="ko-KR" sz="1100" dirty="0" smtClean="0"/>
                    </a:p>
                    <a:p>
                      <a:pPr algn="ctr" latinLnBrk="1"/>
                      <a:r>
                        <a:rPr lang="en-US" altLang="ko-KR" sz="1100" dirty="0" smtClean="0"/>
                        <a:t>(</a:t>
                      </a:r>
                      <a:r>
                        <a:rPr lang="ko-KR" altLang="en-US" sz="1100" dirty="0" err="1" smtClean="0"/>
                        <a:t>만명</a:t>
                      </a:r>
                      <a:r>
                        <a:rPr lang="en-US" altLang="ko-KR" sz="1100" dirty="0" smtClean="0"/>
                        <a:t>)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/>
                        <a:t>비중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가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입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자</a:t>
                      </a:r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40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/>
                        <a:t>현재 보험료 </a:t>
                      </a:r>
                      <a:r>
                        <a:rPr lang="ko-KR" altLang="en-US" sz="1100" dirty="0" err="1" smtClean="0"/>
                        <a:t>납부중</a:t>
                      </a:r>
                      <a:endParaRPr lang="ko-KR" alt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373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49.2%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</a:tr>
              <a:tr h="4440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/>
                        <a:t>실직</a:t>
                      </a:r>
                      <a:r>
                        <a:rPr lang="en-US" altLang="ko-KR" sz="1100" dirty="0" smtClean="0"/>
                        <a:t>·</a:t>
                      </a:r>
                      <a:r>
                        <a:rPr lang="ko-KR" altLang="en-US" sz="1100" dirty="0" smtClean="0"/>
                        <a:t>사업중단 등으로 </a:t>
                      </a:r>
                      <a:endParaRPr lang="en-US" altLang="ko-KR" sz="1100" dirty="0" smtClean="0"/>
                    </a:p>
                    <a:p>
                      <a:pPr latinLnBrk="1"/>
                      <a:r>
                        <a:rPr lang="ko-KR" altLang="en-US" sz="1100" dirty="0" smtClean="0"/>
                        <a:t>납부 예외</a:t>
                      </a:r>
                      <a:r>
                        <a:rPr lang="en-US" altLang="ko-KR" sz="1100" dirty="0" smtClean="0"/>
                        <a:t>(</a:t>
                      </a:r>
                      <a:r>
                        <a:rPr lang="ko-KR" altLang="en-US" sz="1100" dirty="0" err="1" smtClean="0"/>
                        <a:t>미납중</a:t>
                      </a:r>
                      <a:r>
                        <a:rPr lang="en-US" altLang="ko-KR" sz="1100" dirty="0" smtClean="0"/>
                        <a:t>)</a:t>
                      </a:r>
                      <a:endParaRPr lang="ko-KR" alt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101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13.3%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</a:tr>
              <a:tr h="4440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/>
                        <a:t>공무원 군인 등 </a:t>
                      </a:r>
                      <a:endParaRPr lang="en-US" altLang="ko-KR" sz="1100" dirty="0" smtClean="0"/>
                    </a:p>
                    <a:p>
                      <a:pPr latinLnBrk="1"/>
                      <a:r>
                        <a:rPr lang="ko-KR" altLang="en-US" sz="1100" dirty="0" smtClean="0"/>
                        <a:t>특수 연금</a:t>
                      </a:r>
                      <a:r>
                        <a:rPr lang="en-US" altLang="ko-KR" sz="1100" baseline="0" dirty="0" smtClean="0"/>
                        <a:t> </a:t>
                      </a:r>
                      <a:r>
                        <a:rPr lang="ko-KR" altLang="en-US" sz="1100" dirty="0" smtClean="0"/>
                        <a:t>가입</a:t>
                      </a:r>
                      <a:endParaRPr lang="ko-KR" alt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40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5.3%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미</a:t>
                      </a:r>
                      <a:endParaRPr lang="en-US" altLang="ko-KR" sz="1100" b="1" dirty="0" smtClean="0"/>
                    </a:p>
                    <a:p>
                      <a:pPr algn="ctr" latinLnBrk="1"/>
                      <a:r>
                        <a:rPr lang="ko-KR" altLang="en-US" sz="1100" b="1" dirty="0" smtClean="0"/>
                        <a:t>가입</a:t>
                      </a:r>
                      <a:endParaRPr lang="en-US" altLang="ko-KR" sz="1100" b="1" dirty="0" smtClean="0"/>
                    </a:p>
                    <a:p>
                      <a:pPr algn="ctr" latinLnBrk="1"/>
                      <a:r>
                        <a:rPr lang="ko-KR" altLang="en-US" sz="1100" b="1" dirty="0" smtClean="0"/>
                        <a:t>자</a:t>
                      </a:r>
                      <a:endParaRPr lang="ko-KR" altLang="en-US" sz="11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40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/>
                        <a:t>조기노령연금수급</a:t>
                      </a:r>
                      <a:endParaRPr lang="ko-KR" alt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30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0.4%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</a:tr>
              <a:tr h="44404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/>
                        <a:t>전업주부 등 </a:t>
                      </a:r>
                      <a:r>
                        <a:rPr lang="ko-KR" altLang="en-US" sz="1100" dirty="0" err="1" smtClean="0"/>
                        <a:t>미가입</a:t>
                      </a:r>
                      <a:r>
                        <a:rPr lang="ko-KR" altLang="en-US" sz="1100" dirty="0" smtClean="0"/>
                        <a:t> 대상</a:t>
                      </a:r>
                      <a:endParaRPr lang="ko-KR" alt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241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31.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1925" y="484675"/>
            <a:ext cx="7719175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베이비부머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세대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「노령연금 </a:t>
            </a:r>
            <a:r>
              <a:rPr lang="ko-KR" altLang="en-US" sz="22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수급권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확대 및 개선</a:t>
            </a:r>
            <a:endParaRPr lang="en-US" sz="2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667" y="1060837"/>
            <a:ext cx="8508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베이비부머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세대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(1955~63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 출생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51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세∼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59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세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전체인구의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15%,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약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800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 여명 차지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향후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10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여 년간 본격적인 은퇴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행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문제는 국민연금 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가입률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38.5%, 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他공적연금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7.1%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에 불과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노후 준비율도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절반 이하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수준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준비 안 함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53.7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%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복지부 국민인식조사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2011)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여성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베이비부머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세대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수급률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(16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∼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32%),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남성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수급률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(60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∼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82%)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에 비해 매우 낮아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평균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46%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3898231" y="161273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4906433" y="125308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50"/>
          <p:cNvGrpSpPr/>
          <p:nvPr/>
        </p:nvGrpSpPr>
        <p:grpSpPr>
          <a:xfrm>
            <a:off x="-1122" y="-81403"/>
            <a:ext cx="1113136" cy="1236229"/>
            <a:chOff x="-9097" y="-96310"/>
            <a:chExt cx="974935" cy="1025474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886281">
              <a:off x="58852" y="187690"/>
              <a:ext cx="770174" cy="20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9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9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-8274" y="724510"/>
            <a:ext cx="252257" cy="12087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96701" y="5767811"/>
            <a:ext cx="8178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「수급개시 연령도달 前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최대 납부이력 확대 위한 성별</a:t>
            </a:r>
            <a:r>
              <a:rPr lang="en-US" altLang="ko-KR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소득수준별</a:t>
            </a:r>
            <a:endParaRPr lang="en-US" altLang="ko-KR" sz="20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가입 활성화 대책」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마련 서둘러야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487815" y="5927717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3790219" y="197176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7308304" y="234887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4" y="2765673"/>
            <a:ext cx="2694796" cy="2923168"/>
          </a:xfrm>
          <a:prstGeom prst="rect">
            <a:avLst/>
          </a:prstGeom>
        </p:spPr>
      </p:pic>
      <p:sp>
        <p:nvSpPr>
          <p:cNvPr id="8" name="사각형 설명선 7"/>
          <p:cNvSpPr/>
          <p:nvPr/>
        </p:nvSpPr>
        <p:spPr>
          <a:xfrm rot="5400000">
            <a:off x="6474397" y="3147137"/>
            <a:ext cx="2675926" cy="2160240"/>
          </a:xfrm>
          <a:prstGeom prst="wedgeRectCallout">
            <a:avLst>
              <a:gd name="adj1" fmla="val -20477"/>
              <a:gd name="adj2" fmla="val 57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948264" y="3356992"/>
            <a:ext cx="1800200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840094" y="2896948"/>
            <a:ext cx="20165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이모씨의 국민연금 가입사례</a:t>
            </a:r>
            <a:endParaRPr lang="en-US" altLang="ko-KR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베이비부모세대의 평균에 해당</a:t>
            </a:r>
            <a:r>
              <a:rPr lang="en-US" altLang="ko-K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endParaRPr lang="ko-KR" alt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3433435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latin typeface="+mn-ea"/>
              </a:rPr>
              <a:t>현재 연령 </a:t>
            </a:r>
            <a:r>
              <a:rPr lang="en-US" altLang="ko-KR" sz="900" dirty="0" smtClean="0">
                <a:latin typeface="+mn-ea"/>
              </a:rPr>
              <a:t>…</a:t>
            </a:r>
            <a:r>
              <a:rPr lang="en-US" altLang="ko-KR" sz="900" dirty="0">
                <a:latin typeface="+mn-ea"/>
              </a:rPr>
              <a:t>…</a:t>
            </a:r>
            <a:r>
              <a:rPr lang="en-US" altLang="ko-KR" sz="900" dirty="0" smtClean="0">
                <a:latin typeface="+mn-ea"/>
              </a:rPr>
              <a:t> (62</a:t>
            </a:r>
            <a:r>
              <a:rPr lang="ko-KR" altLang="en-US" sz="900" dirty="0" smtClean="0">
                <a:latin typeface="+mn-ea"/>
              </a:rPr>
              <a:t>년생</a:t>
            </a:r>
            <a:r>
              <a:rPr lang="en-US" altLang="ko-KR" sz="900" dirty="0" smtClean="0">
                <a:latin typeface="+mn-ea"/>
              </a:rPr>
              <a:t>) </a:t>
            </a:r>
            <a:r>
              <a:rPr lang="ko-KR" altLang="en-US" sz="900" dirty="0" smtClean="0">
                <a:latin typeface="+mn-ea"/>
              </a:rPr>
              <a:t>만</a:t>
            </a:r>
            <a:r>
              <a:rPr lang="en-US" altLang="ko-KR" sz="900" dirty="0" smtClean="0">
                <a:latin typeface="+mn-ea"/>
              </a:rPr>
              <a:t>49</a:t>
            </a:r>
            <a:r>
              <a:rPr lang="ko-KR" altLang="en-US" sz="900" dirty="0" smtClean="0">
                <a:latin typeface="+mn-ea"/>
              </a:rPr>
              <a:t>세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dirty="0">
              <a:latin typeface="+mn-ea"/>
            </a:endParaRPr>
          </a:p>
          <a:p>
            <a:r>
              <a:rPr lang="ko-KR" altLang="en-US" sz="900" dirty="0" smtClean="0">
                <a:latin typeface="+mn-ea"/>
              </a:rPr>
              <a:t>연금 납부기간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(10</a:t>
            </a:r>
            <a:r>
              <a:rPr lang="ko-KR" altLang="en-US" sz="900" dirty="0" smtClean="0">
                <a:latin typeface="+mn-ea"/>
              </a:rPr>
              <a:t>년</a:t>
            </a:r>
            <a:r>
              <a:rPr lang="en-US" altLang="ko-KR" sz="900" dirty="0" smtClean="0">
                <a:latin typeface="+mn-ea"/>
              </a:rPr>
              <a:t>8</a:t>
            </a:r>
            <a:r>
              <a:rPr lang="ko-KR" altLang="en-US" sz="900" dirty="0" err="1" smtClean="0">
                <a:latin typeface="+mn-ea"/>
              </a:rPr>
              <a:t>개월분</a:t>
            </a:r>
            <a:r>
              <a:rPr lang="en-US" altLang="ko-KR" sz="900" dirty="0">
                <a:latin typeface="+mn-ea"/>
              </a:rPr>
              <a:t>) </a:t>
            </a:r>
            <a:r>
              <a:rPr lang="en-US" altLang="ko-KR" sz="900" dirty="0" smtClean="0">
                <a:latin typeface="+mn-ea"/>
              </a:rPr>
              <a:t>………</a:t>
            </a:r>
            <a:r>
              <a:rPr lang="en-US" altLang="ko-KR" sz="900" dirty="0">
                <a:latin typeface="+mn-ea"/>
              </a:rPr>
              <a:t>…</a:t>
            </a:r>
            <a:r>
              <a:rPr lang="en-US" altLang="ko-KR" sz="900" dirty="0" smtClean="0">
                <a:latin typeface="+mn-ea"/>
              </a:rPr>
              <a:t> 128</a:t>
            </a:r>
            <a:r>
              <a:rPr lang="ko-KR" altLang="en-US" sz="900" dirty="0" smtClean="0">
                <a:latin typeface="+mn-ea"/>
              </a:rPr>
              <a:t>개월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dirty="0" smtClean="0">
              <a:latin typeface="+mn-ea"/>
            </a:endParaRPr>
          </a:p>
          <a:p>
            <a:r>
              <a:rPr lang="ko-KR" altLang="en-US" sz="900" dirty="0" smtClean="0">
                <a:latin typeface="+mn-ea"/>
              </a:rPr>
              <a:t>현재 </a:t>
            </a:r>
            <a:r>
              <a:rPr lang="ko-KR" altLang="en-US" sz="900" dirty="0" err="1" smtClean="0">
                <a:latin typeface="+mn-ea"/>
              </a:rPr>
              <a:t>월소득</a:t>
            </a:r>
            <a:r>
              <a:rPr lang="ko-KR" altLang="en-US" sz="900" dirty="0" smtClean="0">
                <a:latin typeface="+mn-ea"/>
              </a:rPr>
              <a:t> </a:t>
            </a:r>
            <a:r>
              <a:rPr lang="ko-KR" altLang="en-US" sz="900" dirty="0" err="1" smtClean="0">
                <a:latin typeface="+mn-ea"/>
              </a:rPr>
              <a:t>신고액</a:t>
            </a:r>
            <a:r>
              <a:rPr lang="ko-KR" altLang="en-US" sz="900" dirty="0" smtClean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… 168</a:t>
            </a:r>
            <a:r>
              <a:rPr lang="ko-KR" altLang="en-US" sz="900" dirty="0" smtClean="0">
                <a:latin typeface="+mn-ea"/>
              </a:rPr>
              <a:t>만원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dirty="0">
              <a:latin typeface="+mn-ea"/>
            </a:endParaRPr>
          </a:p>
          <a:p>
            <a:r>
              <a:rPr lang="ko-KR" altLang="en-US" sz="900" dirty="0" smtClean="0">
                <a:latin typeface="+mn-ea"/>
              </a:rPr>
              <a:t>매월 납부 보험료 </a:t>
            </a:r>
            <a:r>
              <a:rPr lang="en-US" altLang="ko-KR" sz="900" spc="-150" dirty="0" smtClean="0">
                <a:latin typeface="+mn-ea"/>
              </a:rPr>
              <a:t>……  15</a:t>
            </a:r>
            <a:r>
              <a:rPr lang="ko-KR" altLang="en-US" sz="900" spc="-150" dirty="0" smtClean="0">
                <a:latin typeface="+mn-ea"/>
              </a:rPr>
              <a:t>만</a:t>
            </a:r>
            <a:r>
              <a:rPr lang="en-US" altLang="ko-KR" sz="900" spc="-150" dirty="0" smtClean="0">
                <a:latin typeface="+mn-ea"/>
              </a:rPr>
              <a:t>1,200</a:t>
            </a:r>
            <a:r>
              <a:rPr lang="ko-KR" altLang="en-US" sz="900" spc="-150" dirty="0" smtClean="0">
                <a:latin typeface="+mn-ea"/>
              </a:rPr>
              <a:t>원</a:t>
            </a:r>
            <a:endParaRPr lang="en-US" altLang="ko-KR" sz="900" spc="-150" dirty="0" smtClean="0">
              <a:latin typeface="+mn-ea"/>
            </a:endParaRPr>
          </a:p>
          <a:p>
            <a:endParaRPr lang="en-US" altLang="ko-KR" sz="900" spc="-150" dirty="0">
              <a:latin typeface="+mn-ea"/>
            </a:endParaRPr>
          </a:p>
          <a:p>
            <a:r>
              <a:rPr lang="ko-KR" altLang="en-US" sz="900" spc="-150" dirty="0" smtClean="0">
                <a:latin typeface="+mn-ea"/>
              </a:rPr>
              <a:t>연금 수령시작</a:t>
            </a:r>
            <a:r>
              <a:rPr lang="en-US" altLang="ko-KR" sz="900" spc="-150" dirty="0" smtClean="0">
                <a:latin typeface="+mn-ea"/>
              </a:rPr>
              <a:t>(60</a:t>
            </a:r>
            <a:r>
              <a:rPr lang="ko-KR" altLang="en-US" sz="900" spc="-150" dirty="0" smtClean="0">
                <a:latin typeface="+mn-ea"/>
              </a:rPr>
              <a:t>세까지 납부</a:t>
            </a:r>
            <a:r>
              <a:rPr lang="en-US" altLang="ko-KR" sz="900" spc="-150" dirty="0" smtClean="0">
                <a:latin typeface="+mn-ea"/>
              </a:rPr>
              <a:t>) </a:t>
            </a:r>
            <a:r>
              <a:rPr lang="en-US" altLang="ko-KR" sz="900" dirty="0" smtClean="0">
                <a:latin typeface="+mn-ea"/>
              </a:rPr>
              <a:t>… 63</a:t>
            </a:r>
            <a:r>
              <a:rPr lang="ko-KR" altLang="en-US" sz="900" dirty="0" smtClean="0">
                <a:latin typeface="+mn-ea"/>
              </a:rPr>
              <a:t>세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spc="-150" dirty="0">
              <a:latin typeface="+mn-ea"/>
            </a:endParaRPr>
          </a:p>
          <a:p>
            <a:r>
              <a:rPr lang="ko-KR" altLang="en-US" sz="900" dirty="0" smtClean="0">
                <a:latin typeface="+mn-ea"/>
              </a:rPr>
              <a:t>매월 수령액 </a:t>
            </a:r>
            <a:r>
              <a:rPr lang="en-US" altLang="ko-KR" sz="900" dirty="0" smtClean="0">
                <a:latin typeface="+mn-ea"/>
              </a:rPr>
              <a:t>……… 45</a:t>
            </a:r>
            <a:r>
              <a:rPr lang="ko-KR" altLang="en-US" sz="900" dirty="0" smtClean="0">
                <a:latin typeface="+mn-ea"/>
              </a:rPr>
              <a:t>만</a:t>
            </a:r>
            <a:r>
              <a:rPr lang="en-US" altLang="ko-KR" sz="900" dirty="0" smtClean="0">
                <a:latin typeface="+mn-ea"/>
              </a:rPr>
              <a:t>8,000</a:t>
            </a:r>
            <a:r>
              <a:rPr lang="ko-KR" altLang="en-US" sz="900" dirty="0" smtClean="0">
                <a:latin typeface="+mn-ea"/>
              </a:rPr>
              <a:t>원</a:t>
            </a:r>
            <a:endParaRPr lang="en-US" altLang="ko-KR" sz="900" dirty="0">
              <a:latin typeface="+mn-ea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70" y="172954"/>
            <a:ext cx="428492" cy="20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1925" y="484675"/>
            <a:ext cx="7719175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장애연금 수령 조건 완화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통한 수급 확대</a:t>
            </a:r>
            <a:endParaRPr lang="en-US" sz="2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667" y="1060837"/>
            <a:ext cx="8508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장애연금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노령연금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유족연금과 함께 국민연금의 중요한 기능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불의의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사고 대비용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문제는 연금수급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 충족조건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가입 中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신체적 정신적 큰 손상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보험료 지속 납부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적용제외자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배우자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他공적연금가입자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배우자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기초생활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수급자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등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장애연금 非대상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영국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독일 등 선진국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최소기여조건이나 최근 보험료 납부이력 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충족時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장애연금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지급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3864319" y="162454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228184" y="123700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50"/>
          <p:cNvGrpSpPr/>
          <p:nvPr/>
        </p:nvGrpSpPr>
        <p:grpSpPr>
          <a:xfrm>
            <a:off x="-1122" y="-81403"/>
            <a:ext cx="1113136" cy="1236229"/>
            <a:chOff x="-9097" y="-96310"/>
            <a:chExt cx="974935" cy="1025474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886281">
              <a:off x="58852" y="187690"/>
              <a:ext cx="770174" cy="20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9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9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-8274" y="724510"/>
            <a:ext cx="252257" cy="12087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13657" y="6045201"/>
            <a:ext cx="845581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「가입 중」 조건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연금 납부예외자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적용제외자간 형평성 문제 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폐지 고려</a:t>
            </a:r>
            <a:endParaRPr lang="ko-KR" altLang="en-US" sz="19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299381" y="617428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6804248" y="196522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7009421" y="234887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289032"/>
              </p:ext>
            </p:extLst>
          </p:nvPr>
        </p:nvGraphicFramePr>
        <p:xfrm>
          <a:off x="617163" y="3356992"/>
          <a:ext cx="4318114" cy="234291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13858"/>
                <a:gridCol w="792088"/>
                <a:gridCol w="1512168"/>
              </a:tblGrid>
              <a:tr h="3312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수급요건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장애등급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급여수준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31237">
                <a:tc rowSpan="4">
                  <a:txBody>
                    <a:bodyPr/>
                    <a:lstStyle/>
                    <a:p>
                      <a:pPr latinLnBrk="1"/>
                      <a:r>
                        <a:rPr lang="ko-KR" altLang="en-US" sz="1050" dirty="0" smtClean="0"/>
                        <a:t>가입 중에 발생한 질병 또는 부상으로 완치 후에도 장애가 있는 자</a:t>
                      </a:r>
                      <a:endParaRPr lang="en-US" altLang="ko-KR" sz="1050" dirty="0" smtClean="0"/>
                    </a:p>
                    <a:p>
                      <a:pPr latinLnBrk="1"/>
                      <a:endParaRPr lang="en-US" altLang="ko-KR" sz="1050" dirty="0" smtClean="0"/>
                    </a:p>
                    <a:p>
                      <a:pPr latinLnBrk="1"/>
                      <a:r>
                        <a:rPr lang="en-US" altLang="ko-KR" sz="1050" dirty="0" smtClean="0"/>
                        <a:t>※ </a:t>
                      </a:r>
                      <a:r>
                        <a:rPr lang="ko-KR" altLang="en-US" sz="1050" dirty="0" smtClean="0"/>
                        <a:t>초진일로부터 </a:t>
                      </a:r>
                      <a:r>
                        <a:rPr lang="en-US" altLang="ko-KR" sz="1050" dirty="0" smtClean="0"/>
                        <a:t>1</a:t>
                      </a:r>
                      <a:r>
                        <a:rPr lang="ko-KR" altLang="en-US" sz="1050" dirty="0" smtClean="0"/>
                        <a:t>년 </a:t>
                      </a:r>
                      <a:r>
                        <a:rPr lang="en-US" altLang="ko-KR" sz="1050" dirty="0" smtClean="0"/>
                        <a:t>6</a:t>
                      </a:r>
                      <a:r>
                        <a:rPr lang="ko-KR" altLang="en-US" sz="1050" dirty="0" smtClean="0"/>
                        <a:t>개월 경과 후에도 완치되지 아니한 경우는 그 </a:t>
                      </a:r>
                      <a:r>
                        <a:rPr lang="en-US" altLang="ko-KR" sz="1050" dirty="0" smtClean="0"/>
                        <a:t>1</a:t>
                      </a:r>
                      <a:r>
                        <a:rPr lang="ko-KR" altLang="en-US" sz="1050" dirty="0" smtClean="0"/>
                        <a:t>년 </a:t>
                      </a:r>
                      <a:r>
                        <a:rPr lang="en-US" altLang="ko-KR" sz="1050" dirty="0" smtClean="0"/>
                        <a:t>6</a:t>
                      </a:r>
                      <a:r>
                        <a:rPr lang="ko-KR" altLang="en-US" sz="1050" dirty="0" smtClean="0"/>
                        <a:t>개월이 경과한 날을 기준으로 장애 정도</a:t>
                      </a:r>
                      <a:r>
                        <a:rPr lang="ko-KR" altLang="en-US" sz="1050" baseline="0" dirty="0" smtClean="0"/>
                        <a:t> 결정</a:t>
                      </a:r>
                      <a:r>
                        <a:rPr lang="en-US" altLang="ko-KR" sz="1050" baseline="0" dirty="0" smtClean="0"/>
                        <a:t>. </a:t>
                      </a:r>
                      <a:r>
                        <a:rPr lang="ko-KR" altLang="en-US" sz="1050" baseline="0" dirty="0" smtClean="0"/>
                        <a:t>다만</a:t>
                      </a:r>
                      <a:r>
                        <a:rPr lang="en-US" altLang="ko-KR" sz="1050" baseline="0" dirty="0" smtClean="0"/>
                        <a:t>, 1</a:t>
                      </a:r>
                      <a:r>
                        <a:rPr lang="ko-KR" altLang="en-US" sz="1050" baseline="0" dirty="0" smtClean="0"/>
                        <a:t>년 </a:t>
                      </a:r>
                      <a:r>
                        <a:rPr lang="en-US" altLang="ko-KR" sz="1050" baseline="0" dirty="0" smtClean="0"/>
                        <a:t>6</a:t>
                      </a:r>
                      <a:r>
                        <a:rPr lang="ko-KR" altLang="en-US" sz="1050" baseline="0" dirty="0" smtClean="0"/>
                        <a:t>개월 경과 일에 장애등급에 해당되지 아니한 자가 </a:t>
                      </a:r>
                      <a:r>
                        <a:rPr lang="en-US" altLang="ko-KR" sz="1050" baseline="0" dirty="0" smtClean="0"/>
                        <a:t>60</a:t>
                      </a:r>
                      <a:r>
                        <a:rPr lang="ko-KR" altLang="en-US" sz="1050" baseline="0" dirty="0" smtClean="0"/>
                        <a:t>세 전에 악화된 경우 청구일 기준으로 장애 정도 결정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/>
                        <a:t>1</a:t>
                      </a:r>
                      <a:r>
                        <a:rPr lang="ko-KR" altLang="en-US" sz="1050" dirty="0" smtClean="0"/>
                        <a:t>급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 err="1" smtClean="0"/>
                        <a:t>기본연금액</a:t>
                      </a:r>
                      <a:r>
                        <a:rPr lang="ko-KR" altLang="en-US" sz="1050" dirty="0" smtClean="0"/>
                        <a:t> </a:t>
                      </a:r>
                      <a:r>
                        <a:rPr lang="en-US" altLang="ko-KR" sz="1050" dirty="0" smtClean="0"/>
                        <a:t>100% + </a:t>
                      </a:r>
                    </a:p>
                    <a:p>
                      <a:pPr latinLnBrk="1"/>
                      <a:r>
                        <a:rPr lang="ko-KR" altLang="en-US" sz="1050" dirty="0" err="1" smtClean="0"/>
                        <a:t>부양가족연금액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31237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/>
                        <a:t>2</a:t>
                      </a:r>
                      <a:r>
                        <a:rPr lang="ko-KR" altLang="en-US" sz="1050" dirty="0" smtClean="0"/>
                        <a:t>급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 err="1" smtClean="0"/>
                        <a:t>기본연금액</a:t>
                      </a:r>
                      <a:r>
                        <a:rPr lang="ko-KR" altLang="en-US" sz="1050" dirty="0" smtClean="0"/>
                        <a:t> </a:t>
                      </a:r>
                      <a:r>
                        <a:rPr lang="en-US" altLang="ko-KR" sz="1050" dirty="0" smtClean="0"/>
                        <a:t>80%</a:t>
                      </a:r>
                      <a:r>
                        <a:rPr lang="en-US" altLang="ko-KR" sz="1050" baseline="0" dirty="0" smtClean="0"/>
                        <a:t> + </a:t>
                      </a:r>
                    </a:p>
                    <a:p>
                      <a:pPr latinLnBrk="1"/>
                      <a:r>
                        <a:rPr lang="ko-KR" altLang="en-US" sz="1050" baseline="0" dirty="0" err="1" smtClean="0"/>
                        <a:t>부양가족연금액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31237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/>
                        <a:t>3</a:t>
                      </a:r>
                      <a:r>
                        <a:rPr lang="ko-KR" altLang="en-US" sz="1050" dirty="0" smtClean="0"/>
                        <a:t>급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 err="1" smtClean="0"/>
                        <a:t>기본연금액</a:t>
                      </a:r>
                      <a:r>
                        <a:rPr lang="ko-KR" altLang="en-US" sz="1050" dirty="0" smtClean="0"/>
                        <a:t> </a:t>
                      </a:r>
                      <a:r>
                        <a:rPr lang="en-US" altLang="ko-KR" sz="1050" dirty="0" smtClean="0"/>
                        <a:t>60% + </a:t>
                      </a:r>
                    </a:p>
                    <a:p>
                      <a:pPr latinLnBrk="1"/>
                      <a:r>
                        <a:rPr lang="ko-KR" altLang="en-US" sz="1050" dirty="0" err="1" smtClean="0"/>
                        <a:t>부양가족연금액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31237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/>
                        <a:t>4</a:t>
                      </a:r>
                      <a:r>
                        <a:rPr lang="ko-KR" altLang="en-US" sz="1050" dirty="0" smtClean="0"/>
                        <a:t>급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 err="1" smtClean="0"/>
                        <a:t>기본연금액</a:t>
                      </a:r>
                      <a:r>
                        <a:rPr lang="ko-KR" altLang="en-US" sz="1050" dirty="0" smtClean="0"/>
                        <a:t> </a:t>
                      </a:r>
                      <a:r>
                        <a:rPr lang="en-US" altLang="ko-KR" sz="1050" dirty="0" smtClean="0"/>
                        <a:t>225% </a:t>
                      </a:r>
                    </a:p>
                    <a:p>
                      <a:pPr latinLnBrk="1"/>
                      <a:r>
                        <a:rPr lang="en-US" altLang="ko-KR" sz="1050" dirty="0" smtClean="0"/>
                        <a:t>(</a:t>
                      </a:r>
                      <a:r>
                        <a:rPr lang="ko-KR" altLang="en-US" sz="1050" dirty="0" err="1" smtClean="0"/>
                        <a:t>일시보상금</a:t>
                      </a:r>
                      <a:r>
                        <a:rPr lang="en-US" altLang="ko-KR" sz="1050" dirty="0" smtClean="0"/>
                        <a:t>)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091" y="3009225"/>
            <a:ext cx="2680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장애연금 수급요건 및 급여 수준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70" y="172954"/>
            <a:ext cx="428492" cy="209275"/>
          </a:xfrm>
          <a:prstGeom prst="rect">
            <a:avLst/>
          </a:prstGeom>
        </p:spPr>
      </p:pic>
      <p:pic>
        <p:nvPicPr>
          <p:cNvPr id="8194" name="Picture 2" descr="http://www.clker.com/cliparts/4/7/0/1/11954321481710250442Wice_Wheelchair.svg.me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3" y="2953580"/>
            <a:ext cx="307856" cy="31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68" y="3717032"/>
            <a:ext cx="389803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1925" y="484675"/>
            <a:ext cx="7719175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장애 등급심사 형평성 논란 및 장애범주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확대</a:t>
            </a:r>
            <a:endParaRPr lang="en-US" sz="2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667" y="1060837"/>
            <a:ext cx="8687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신체적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정신적 손상 정도에 따라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등급제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등급 장애연금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4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등급 </a:t>
            </a:r>
            <a:r>
              <a:rPr lang="ko-KR" altLang="en-US" sz="1600" b="1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일시금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지불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1·2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급 장애인 대상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활동 지원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간호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목욕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교통 등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문제는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재심사로 탈락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이의신청 속출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大選 공약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장애등급제 폐지 통한 장애활동 지원 대상 확대 추진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범정부적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차원에서 검토 중 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장기적으로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「선진국형 장애범주 확대」검토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사회심리적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질환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우울증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알코올 중독 등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5220072" y="161602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5004048" y="122350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50"/>
          <p:cNvGrpSpPr/>
          <p:nvPr/>
        </p:nvGrpSpPr>
        <p:grpSpPr>
          <a:xfrm>
            <a:off x="-1122" y="-81403"/>
            <a:ext cx="1113136" cy="1236229"/>
            <a:chOff x="-9097" y="-96310"/>
            <a:chExt cx="974935" cy="1025474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886281">
              <a:off x="58852" y="187690"/>
              <a:ext cx="770174" cy="20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9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9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-8274" y="724510"/>
            <a:ext cx="252257" cy="12087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07863" y="6136007"/>
            <a:ext cx="8376346" cy="51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억울한 약자 없도록 </a:t>
            </a:r>
            <a:r>
              <a:rPr lang="ko-KR" altLang="en-US" sz="18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「장애인 등급심사 </a:t>
            </a:r>
            <a:r>
              <a:rPr lang="en-US" altLang="ko-KR" sz="18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18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수혜자 입장에서 지원대상」 </a:t>
            </a:r>
            <a:r>
              <a:rPr lang="ko-KR" altLang="en-US" sz="18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확대</a:t>
            </a:r>
            <a:endParaRPr lang="ko-KR" altLang="en-US" sz="18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270650" y="6239703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6300192" y="196522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4788024" y="232270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70" y="172954"/>
            <a:ext cx="428492" cy="209275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1126113" y="3188659"/>
            <a:ext cx="3742654" cy="2618911"/>
            <a:chOff x="556591" y="3140968"/>
            <a:chExt cx="3742654" cy="2883262"/>
          </a:xfrm>
        </p:grpSpPr>
        <p:graphicFrame>
          <p:nvGraphicFramePr>
            <p:cNvPr id="6" name="차트 5"/>
            <p:cNvGraphicFramePr/>
            <p:nvPr>
              <p:extLst>
                <p:ext uri="{D42A27DB-BD31-4B8C-83A1-F6EECF244321}">
                  <p14:modId xmlns:p14="http://schemas.microsoft.com/office/powerpoint/2010/main" val="204613654"/>
                </p:ext>
              </p:extLst>
            </p:nvPr>
          </p:nvGraphicFramePr>
          <p:xfrm>
            <a:off x="556591" y="3140968"/>
            <a:ext cx="3742654" cy="28033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781417" y="5747231"/>
              <a:ext cx="8597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2011</a:t>
              </a:r>
              <a:endPara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47664" y="5746996"/>
              <a:ext cx="8597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2012</a:t>
              </a:r>
              <a:endPara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35086" y="5747231"/>
              <a:ext cx="8597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2013</a:t>
              </a:r>
              <a:endPara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40281" y="5747231"/>
              <a:ext cx="8597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2014.5</a:t>
              </a:r>
              <a:endPara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75672" y="2978330"/>
            <a:ext cx="3101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장애인활동지원서비스 이용자 수</a:t>
            </a:r>
            <a:r>
              <a:rPr lang="en-US" altLang="ko-KR" sz="1000" dirty="0" smtClean="0">
                <a:latin typeface="+mn-ea"/>
              </a:rPr>
              <a:t>(</a:t>
            </a:r>
            <a:r>
              <a:rPr lang="ko-KR" altLang="en-US" sz="1000" dirty="0" smtClean="0">
                <a:latin typeface="+mn-ea"/>
              </a:rPr>
              <a:t>단위</a:t>
            </a:r>
            <a:r>
              <a:rPr lang="en-US" altLang="ko-KR" sz="1000" dirty="0" smtClean="0">
                <a:latin typeface="+mn-ea"/>
              </a:rPr>
              <a:t>: </a:t>
            </a:r>
            <a:r>
              <a:rPr lang="ko-KR" altLang="en-US" sz="1000" dirty="0" smtClean="0">
                <a:latin typeface="+mn-ea"/>
              </a:rPr>
              <a:t>명</a:t>
            </a:r>
            <a:r>
              <a:rPr lang="en-US" altLang="ko-KR" sz="1000" dirty="0" smtClean="0">
                <a:latin typeface="+mn-ea"/>
              </a:rPr>
              <a:t>)</a:t>
            </a:r>
            <a:endParaRPr lang="ko-KR" altLang="en-US" sz="1000" dirty="0" smtClean="0">
              <a:latin typeface="+mn-ea"/>
            </a:endParaRPr>
          </a:p>
        </p:txBody>
      </p:sp>
      <p:sp>
        <p:nvSpPr>
          <p:cNvPr id="7168" name="TextBox 7167"/>
          <p:cNvSpPr txBox="1"/>
          <p:nvPr/>
        </p:nvSpPr>
        <p:spPr>
          <a:xfrm>
            <a:off x="5944137" y="2975531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장애인등급 이의신청</a:t>
            </a:r>
          </a:p>
        </p:txBody>
      </p:sp>
      <p:pic>
        <p:nvPicPr>
          <p:cNvPr id="7173" name="Picture 5" descr="http://www.clker.com/cliparts/j/h/8/f/e/P/gavel-t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1973">
            <a:off x="5483722" y="2926553"/>
            <a:ext cx="565116" cy="29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www.clker.com/cliparts/9/b/9/8/Z/V/dad-t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84" y="2760891"/>
            <a:ext cx="2809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타원 7169"/>
          <p:cNvSpPr/>
          <p:nvPr/>
        </p:nvSpPr>
        <p:spPr>
          <a:xfrm>
            <a:off x="5365565" y="3406044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72" name="TextBox 7171"/>
          <p:cNvSpPr txBox="1"/>
          <p:nvPr/>
        </p:nvSpPr>
        <p:spPr>
          <a:xfrm>
            <a:off x="5348020" y="3550060"/>
            <a:ext cx="73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2012</a:t>
            </a:r>
            <a:r>
              <a:rPr lang="ko-KR" alt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endParaRPr lang="en-US" altLang="ko-K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5~12</a:t>
            </a:r>
            <a:r>
              <a:rPr lang="ko-KR" alt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</a:p>
        </p:txBody>
      </p:sp>
      <p:sp>
        <p:nvSpPr>
          <p:cNvPr id="39" name="타원 38"/>
          <p:cNvSpPr/>
          <p:nvPr/>
        </p:nvSpPr>
        <p:spPr>
          <a:xfrm>
            <a:off x="5365565" y="4261974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56792" y="4495056"/>
            <a:ext cx="7376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2013</a:t>
            </a:r>
            <a:r>
              <a:rPr lang="ko-KR" alt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</a:p>
        </p:txBody>
      </p:sp>
      <p:sp>
        <p:nvSpPr>
          <p:cNvPr id="41" name="타원 40"/>
          <p:cNvSpPr/>
          <p:nvPr/>
        </p:nvSpPr>
        <p:spPr>
          <a:xfrm>
            <a:off x="5365565" y="5087834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48020" y="5231850"/>
            <a:ext cx="73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2014</a:t>
            </a:r>
            <a:r>
              <a:rPr lang="ko-KR" alt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endParaRPr lang="en-US" altLang="ko-K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1~6</a:t>
            </a:r>
            <a:r>
              <a:rPr lang="ko-KR" alt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</a:p>
        </p:txBody>
      </p:sp>
      <p:sp>
        <p:nvSpPr>
          <p:cNvPr id="7174" name="TextBox 7173"/>
          <p:cNvSpPr txBox="1"/>
          <p:nvPr/>
        </p:nvSpPr>
        <p:spPr>
          <a:xfrm>
            <a:off x="6320160" y="350389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8,999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28166" y="4391181"/>
            <a:ext cx="164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12,308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33142" y="524012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6,261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건</a:t>
            </a:r>
          </a:p>
        </p:txBody>
      </p:sp>
    </p:spTree>
    <p:extLst>
      <p:ext uri="{BB962C8B-B14F-4D97-AF65-F5344CB8AC3E}">
        <p14:creationId xmlns:p14="http://schemas.microsoft.com/office/powerpoint/2010/main" val="2688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5698" y="480734"/>
            <a:ext cx="811719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선진국형 유족연금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 수급요건 도입관련 쟁점 및 향후 과제</a:t>
            </a:r>
            <a:endParaRPr lang="en-US" sz="16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654" y="977851"/>
            <a:ext cx="87757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유족연금은 가입자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수급자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 사망에 따른 경제적 상실의 보충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유족의 안정된 삶을 도모하는 수단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유족연금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수급요건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가입 중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·10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이상인 가입자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수급자가 사망하는 경우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유족연금 발생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지급대상 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배우자</a:t>
            </a:r>
            <a:r>
              <a:rPr lang="en-US" altLang="ko-KR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19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세↓ </a:t>
            </a:r>
            <a:r>
              <a:rPr lang="en-US" altLang="ko-KR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손</a:t>
            </a:r>
            <a:r>
              <a:rPr lang="en-US" altLang="ko-KR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자녀</a:t>
            </a:r>
            <a:r>
              <a:rPr lang="en-US" altLang="ko-KR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(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</a:t>
            </a:r>
            <a:r>
              <a:rPr lang="en-US" altLang="ko-KR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부모 또는 장애등급 </a:t>
            </a:r>
            <a:r>
              <a:rPr lang="en-US" altLang="ko-KR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급 이상 가족 중 최우선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순위자</a:t>
            </a:r>
            <a:endParaRPr lang="ko-KR" altLang="en-US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b="1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쟁점①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적용제외자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과거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10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년간 보험료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납부시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유족연금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不수급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대상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→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납부예외자는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연금 발생</a:t>
            </a:r>
            <a:endParaRPr lang="ko-KR" altLang="en-US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·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쟁점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②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이혼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재혼 급증 현실에서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배우자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1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순위 무조건적인 적용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→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자녀의 </a:t>
            </a:r>
            <a:r>
              <a:rPr lang="ko-KR" altLang="en-US" sz="14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수급권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보호문제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발생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6990658" y="151895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50"/>
          <p:cNvGrpSpPr/>
          <p:nvPr/>
        </p:nvGrpSpPr>
        <p:grpSpPr>
          <a:xfrm>
            <a:off x="-1122" y="-81403"/>
            <a:ext cx="1113136" cy="1236229"/>
            <a:chOff x="-9097" y="-96310"/>
            <a:chExt cx="974935" cy="1025474"/>
          </a:xfrm>
        </p:grpSpPr>
        <p:sp>
          <p:nvSpPr>
            <p:cNvPr id="16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886281">
              <a:off x="58852" y="187690"/>
              <a:ext cx="770174" cy="20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국회의원</a:t>
              </a:r>
              <a:r>
                <a:rPr lang="ko-KR" altLang="en-US" sz="900" dirty="0" smtClean="0">
                  <a:solidFill>
                    <a:srgbClr val="1D4B6D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이명수</a:t>
              </a:r>
              <a:endParaRPr lang="en-US" sz="900" dirty="0">
                <a:solidFill>
                  <a:srgbClr val="1D4B6D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cxnSp>
          <p:nvCxnSpPr>
            <p:cNvPr id="18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-8274" y="724510"/>
            <a:ext cx="252257" cy="12087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976519" y="5668145"/>
            <a:ext cx="81003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적용제외자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유족범위</a:t>
            </a:r>
            <a:r>
              <a:rPr lang="en-US" altLang="ko-KR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(3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 포괄규정</a:t>
            </a:r>
            <a:r>
              <a:rPr lang="en-US" altLang="ko-KR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 적절성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자녀 </a:t>
            </a:r>
            <a:r>
              <a:rPr lang="ko-KR" altLang="en-US" sz="21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동순위</a:t>
            </a:r>
            <a:endParaRPr lang="en-US" altLang="ko-KR" sz="21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1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수급권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부여 또는 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아동</a:t>
            </a:r>
            <a:r>
              <a:rPr lang="en-US" altLang="ko-KR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고아</a:t>
            </a:r>
            <a:r>
              <a:rPr lang="en-US" altLang="ko-KR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1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연금의 도입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 고려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개선</a:t>
            </a:r>
            <a:endParaRPr lang="ko-KR" altLang="en-US" sz="2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532388" y="582975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1439652" y="189872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25019" y="3024245"/>
            <a:ext cx="734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 </a:t>
            </a:r>
            <a:r>
              <a:rPr lang="ko-KR" altLang="en-US" sz="1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주요 선진국 유족연금 수급을 위한 가입 요건 </a:t>
            </a:r>
            <a:r>
              <a:rPr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1200" dirty="0" smtClean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70" y="172954"/>
            <a:ext cx="428492" cy="209275"/>
          </a:xfrm>
          <a:prstGeom prst="rect">
            <a:avLst/>
          </a:prstGeom>
        </p:spPr>
      </p:pic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20045"/>
              </p:ext>
            </p:extLst>
          </p:nvPr>
        </p:nvGraphicFramePr>
        <p:xfrm>
          <a:off x="484083" y="3356993"/>
          <a:ext cx="8252832" cy="2160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456"/>
                <a:gridCol w="1283269"/>
                <a:gridCol w="1584176"/>
                <a:gridCol w="1440160"/>
                <a:gridCol w="1296144"/>
                <a:gridCol w="1572627"/>
              </a:tblGrid>
              <a:tr h="5143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    한국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        일본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 오스트리아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   영국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       미국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020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연금제도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기초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후생연금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기초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후생연금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소득비례연금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기초연금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사회보장연금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98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최근</a:t>
                      </a:r>
                      <a:r>
                        <a:rPr lang="en-US" altLang="ko-KR" sz="11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가입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납부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조건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가입 중 또는</a:t>
                      </a:r>
                      <a:endParaRPr lang="en-US" altLang="ko-KR" sz="1100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년 이상 가입자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없음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사망</a:t>
                      </a:r>
                      <a:r>
                        <a:rPr lang="ko-KR" altLang="en-US" sz="11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前 지난</a:t>
                      </a:r>
                      <a:endParaRPr lang="en-US" altLang="ko-KR" sz="1100" b="0" kern="0" spc="0" baseline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1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년간 </a:t>
                      </a:r>
                      <a:r>
                        <a:rPr lang="en-US" altLang="ko-KR" sz="11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1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년의 기여</a:t>
                      </a:r>
                      <a:endParaRPr lang="ko-KR" altLang="en-US" sz="1100" b="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사망 </a:t>
                      </a:r>
                      <a:r>
                        <a:rPr lang="ko-KR" altLang="en-US" sz="11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前 지난</a:t>
                      </a:r>
                      <a:endParaRPr lang="en-US" altLang="ko-KR" sz="1100" b="0" kern="0" spc="0" baseline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lang="ko-KR" altLang="en-US" sz="11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개월간의 기여</a:t>
                      </a:r>
                      <a:endParaRPr lang="ko-KR" altLang="en-US" sz="1100" b="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세 이상 사망</a:t>
                      </a:r>
                      <a:r>
                        <a:rPr lang="en-US" altLang="ko-KR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年 </a:t>
                      </a:r>
                      <a:r>
                        <a:rPr lang="en-US" altLang="ko-KR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분기 이상 기여</a:t>
                      </a:r>
                    </a:p>
                  </a:txBody>
                  <a:tcPr anchor="ctr"/>
                </a:tc>
              </a:tr>
              <a:tr h="724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최소가입조건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없음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가입</a:t>
                      </a:r>
                      <a:r>
                        <a:rPr lang="en-US" altLang="ko-KR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면제</a:t>
                      </a:r>
                      <a:r>
                        <a:rPr lang="en-US" altLang="ko-KR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기간의</a:t>
                      </a:r>
                      <a:endParaRPr lang="en-US" altLang="ko-KR" sz="1100" b="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합이 가입가능기간의 </a:t>
                      </a:r>
                      <a:r>
                        <a:rPr lang="en-US" altLang="ko-KR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2/3 </a:t>
                      </a: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없음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en-US" altLang="ko-KR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이상의 기여 및 근로기간 </a:t>
                      </a:r>
                      <a:r>
                        <a:rPr lang="en-US" altLang="ko-KR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1/4 </a:t>
                      </a: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이상 기여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20130" algn="r"/>
                        </a:tabLst>
                      </a:pP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없음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338" name="Picture 2" descr="fla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48" y="3488781"/>
            <a:ext cx="360040" cy="270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la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31" y="3492893"/>
            <a:ext cx="360040" cy="270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la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92299"/>
            <a:ext cx="360040" cy="270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fla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88781"/>
            <a:ext cx="360040" cy="270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fla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488781"/>
            <a:ext cx="360040" cy="270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547664" y="3356992"/>
            <a:ext cx="1296144" cy="21602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0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XkE2KQV02Jsd7hKvJV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4fR4_wuUKxiXZCWCJKlA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2051</Words>
  <Application>Microsoft Office PowerPoint</Application>
  <PresentationFormat>화면 슬라이드 쇼(4:3)</PresentationFormat>
  <Paragraphs>337</Paragraphs>
  <Slides>12</Slides>
  <Notes>11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4" baseType="lpstr">
      <vt:lpstr>Office 테마</vt:lpstr>
      <vt:lpstr>think-cell Slide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assembly</dc:creator>
  <cp:lastModifiedBy>assembly</cp:lastModifiedBy>
  <cp:revision>135</cp:revision>
  <cp:lastPrinted>2014-10-15T14:54:26Z</cp:lastPrinted>
  <dcterms:created xsi:type="dcterms:W3CDTF">2014-10-11T05:07:05Z</dcterms:created>
  <dcterms:modified xsi:type="dcterms:W3CDTF">2014-10-16T12:36:14Z</dcterms:modified>
</cp:coreProperties>
</file>