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311" r:id="rId3"/>
    <p:sldId id="296" r:id="rId4"/>
    <p:sldId id="302" r:id="rId5"/>
    <p:sldId id="297" r:id="rId6"/>
    <p:sldId id="313" r:id="rId7"/>
    <p:sldId id="298" r:id="rId8"/>
    <p:sldId id="307" r:id="rId9"/>
    <p:sldId id="316" r:id="rId10"/>
    <p:sldId id="310" r:id="rId11"/>
    <p:sldId id="315" r:id="rId12"/>
    <p:sldId id="317" r:id="rId13"/>
    <p:sldId id="318" r:id="rId14"/>
    <p:sldId id="319" r:id="rId15"/>
    <p:sldId id="320" r:id="rId16"/>
    <p:sldId id="263" r:id="rId17"/>
    <p:sldId id="293" r:id="rId18"/>
    <p:sldId id="294" r:id="rId19"/>
    <p:sldId id="321" r:id="rId20"/>
    <p:sldId id="283" r:id="rId21"/>
    <p:sldId id="295" r:id="rId22"/>
    <p:sldId id="272" r:id="rId23"/>
  </p:sldIdLst>
  <p:sldSz cx="9144000" cy="6858000" type="screen4x3"/>
  <p:notesSz cx="6784975" cy="9906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6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FEFB3-050A-47A4-955D-0E844B73989D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8CE7-E1F5-4559-992E-A5A10764B5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94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162A-673D-4FFB-A00D-5B51E279A15D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6F7CB-DAC7-4203-99B8-8278C5B9B1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9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56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41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9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22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7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24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9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30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78AA-3E85-437E-97B7-277A7F909C6F}" type="datetimeFigureOut">
              <a:rPr lang="ko-KR" altLang="en-US" smtClean="0"/>
              <a:t>2014-10-23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535B-1A41-48D0-BBAD-1395EB65C7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43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06620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9823" y="2708920"/>
            <a:ext cx="6307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 희망 사회 실현</a:t>
            </a:r>
            <a:endParaRPr lang="en-US" sz="54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08890" y="2492896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19671" y="1561883"/>
            <a:ext cx="5396433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종합감사</a:t>
            </a:r>
            <a:endParaRPr lang="en-US" altLang="ko-KR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18" y="1546721"/>
            <a:ext cx="2233222" cy="918156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5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69260" y="520454"/>
            <a:ext cx="766723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1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</a:t>
            </a:r>
            <a:r>
              <a:rPr lang="ko-KR" altLang="en-US" sz="21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⑨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전문성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민족적 자존심 없는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「기금운용위원회」</a:t>
            </a:r>
            <a:endParaRPr lang="en-US" sz="2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67" y="1060837"/>
            <a:ext cx="8579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위원회 內 자산운용전문가 비중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해외연기금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주요 운용국가와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비교시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현저히 낮음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위원회 제시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「국민연금기금운용지침」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투자의 사회적 책임성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공공성 유지 항목 全無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기금운용본부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위원회의 지침 없다는 사유로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일본전범기업 매년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천억원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투자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자존심 상처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복지부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500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 연금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기금운용 업무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중대성 감안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연금기금정책국 신설 등 필요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4259464" y="15991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737213" y="124950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0500" y="6061001"/>
            <a:ext cx="8158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기금관리 기구의 독립 公社化 등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역량강화와 위상제고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위한 방안 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</a:p>
        </p:txBody>
      </p:sp>
      <p:sp>
        <p:nvSpPr>
          <p:cNvPr id="29" name="오른쪽 화살표 28"/>
          <p:cNvSpPr/>
          <p:nvPr/>
        </p:nvSpPr>
        <p:spPr>
          <a:xfrm>
            <a:off x="287100" y="618200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508104" y="23295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2823525"/>
            <a:ext cx="4083888" cy="3007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4638569" y="19620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5" y="2810916"/>
            <a:ext cx="3900072" cy="301591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85955" y="5157192"/>
            <a:ext cx="3900072" cy="66963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07503" y="5191927"/>
            <a:ext cx="36569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 </a:t>
            </a:r>
            <a:r>
              <a:rPr lang="ko-KR" altLang="en-US" sz="1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구마모토현</a:t>
            </a:r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아라오시에</a:t>
            </a:r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위치한 </a:t>
            </a:r>
            <a:r>
              <a:rPr lang="ko-KR" altLang="en-US" sz="1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미이케탄광</a:t>
            </a:r>
            <a:endParaRPr lang="en-US" altLang="ko-KR" sz="1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조선인노무자 </a:t>
            </a:r>
            <a:r>
              <a:rPr lang="ko-KR" altLang="en-US" sz="1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수천명</a:t>
            </a:r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강제노역</a:t>
            </a:r>
            <a:endParaRPr lang="en-US" altLang="ko-KR" sz="1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현재 일본에서 세계유산 지정 추진 中</a:t>
            </a:r>
            <a:endParaRPr lang="ko-KR" altLang="en-US" sz="1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79408" y="149423"/>
            <a:ext cx="1372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위원장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장관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925019" y="456054"/>
            <a:ext cx="433997" cy="433997"/>
            <a:chOff x="1053286" y="515021"/>
            <a:chExt cx="433997" cy="433997"/>
          </a:xfrm>
        </p:grpSpPr>
        <p:sp>
          <p:nvSpPr>
            <p:cNvPr id="28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4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100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334791" cy="3077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6271" y="486114"/>
            <a:ext cx="766723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</a:t>
            </a:r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⑩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보건복지분야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「안전관리」 강화</a:t>
            </a:r>
            <a:endParaRPr lang="en-US" sz="22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15" y="1310879"/>
            <a:ext cx="81246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보건의료복지분야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저소득층 및 고령자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어린이 등의 안전관련 시설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 강화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요양병원 등 사회복지시설의 화재 등 취약부분 단계적 보완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복지사각지대 해소차원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쪽방촌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노숙자 숙소 등 안전점검 지속적 관리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개선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보건의료시설 안전점검 정례화 및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사고시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응급대응 능력 제고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식품안전분야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건강식품 및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의약외품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안전관리 강화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지역별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지방별 다양한 건강식품 및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의약외품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제조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판매 증가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관련 불법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부정 판매 유통에 대한 단속 철저 및 처벌강화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수입 前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유통단계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유통 後 복용단계 등 수입식품 안전관리 강화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3992" y="5765568"/>
            <a:ext cx="7245876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종합적인 대책 강구 및 제도개선 등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안전관리체계 확립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760962" y="590965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1475656" y="436953"/>
            <a:ext cx="433997" cy="433997"/>
            <a:chOff x="1053286" y="515021"/>
            <a:chExt cx="433997" cy="433997"/>
          </a:xfrm>
        </p:grpSpPr>
        <p:sp>
          <p:nvSpPr>
            <p:cNvPr id="28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5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394860"/>
            <a:ext cx="7585412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범부처신약개발사업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운영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 ①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100" y="6009225"/>
            <a:ext cx="83019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「글로벌 신약개발」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범부처의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관심과 내부시스템 혁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30" y="1027156"/>
            <a:ext cx="8344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＇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년까지 복지부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미래부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산업부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공동 사업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총사업비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백억 원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新블루오션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시장 개척</a:t>
            </a:r>
            <a:endParaRPr lang="en-US" altLang="ko-KR" sz="14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국제경쟁력 취약한 글로벌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신약개발 지원 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범정부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프로젝트    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글로벌 신약 </a:t>
            </a:r>
            <a:r>
              <a:rPr lang="en-US" altLang="ko-KR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이상 목표</a:t>
            </a:r>
            <a:endParaRPr lang="en-US" altLang="ko-KR" sz="14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그간 부처별 투자 및 정부 주도의 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사업방식 배제 통해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효율성 등 극대화 추진     </a:t>
            </a:r>
            <a:r>
              <a:rPr lang="en-US" altLang="ko-KR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민간 위임</a:t>
            </a:r>
            <a:endParaRPr lang="en-US" altLang="ko-KR" sz="14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당초의 취지와 목표가 제대로 이행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점검 관리가 되지 못하고 있음     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의지 약화와 예산 축소</a:t>
            </a:r>
            <a:endParaRPr lang="ko-KR" altLang="en-US" sz="14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88718408" descr="EMB000032746d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3199737"/>
            <a:ext cx="3486150" cy="23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505940" y="2679138"/>
            <a:ext cx="20746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출범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(2011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초기 투자 계획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1245502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430087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333737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651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←도입기→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50854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확장기</a:t>
            </a:r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4122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도약기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88715848" descr="EMB000032746d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62" y="3127729"/>
            <a:ext cx="3433763" cy="23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705690" y="2675564"/>
            <a:ext cx="35238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출범 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11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년차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(14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상황 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예산 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261</a:t>
            </a:r>
            <a:r>
              <a:rPr lang="ko-KR" altLang="en-US" sz="9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5149806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6334391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7238041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11955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←도입기→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55158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확장기</a:t>
            </a:r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8426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도약기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6322981" y="11938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6247146" y="14916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6906529" y="18083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286032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79743" y="618196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6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6810" y="587901"/>
            <a:ext cx="819572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범부처신약개발사업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선정 프로젝트의 허실」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 ②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190" y="6143732"/>
            <a:ext cx="849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 글로벌 신약개발사업단」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과제목표 재검토 등 보완 시급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52" y="1350561"/>
            <a:ext cx="872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당초 취지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100%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민간주도의 글로벌 신약개발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全과정에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대한 단계별 지원 목적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문제① 글로벌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라이센싱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아웃 목표에 미흡한 과제선정    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골다공증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류마티스관절염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위장관질환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성장호르몬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문제② 이사진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평가위원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투자심의위원 소속 회사의 프로젝트 선정 다수   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SK,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한독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오스코텍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레고켐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녹십자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문제③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미래부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등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他부처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지원사업 종료된 과제의 연이은 연계 중복지원    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SK,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제넥신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레고켐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녹십자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문제④ 제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 사업단 임기 종료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글로벌 수준의 실적 포장   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제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기 전횡 의혹 특정인의 후임 단장 내정설 파다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910225" y="2204858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517994" y="1869154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5841894" y="2498222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730900" y="2838843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1" y="3212976"/>
            <a:ext cx="49224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744574" y="4655288"/>
            <a:ext cx="2238349" cy="2569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08104" y="3645024"/>
            <a:ext cx="3294434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라이센싱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인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아웃 시장에서</a:t>
            </a:r>
            <a:endParaRPr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관심이 높은 분야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161" y="451951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Oncology(24%) </a:t>
            </a: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종양학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CNS(15%)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중추신경계통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en-US" altLang="ko-KR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Lmmunology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(12%)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면역학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267677" y="630063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5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7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29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5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3462" y="507290"/>
            <a:ext cx="657257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의료관련 감염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병원內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 감염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)』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955" y="1171939"/>
            <a:ext cx="8159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병원성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내인성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미생물이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주요인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입원환자의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선 발생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의료기구가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주원인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감염관리실」설치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병상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개↑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(280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여개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의무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「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감염감시체계」참여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29%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*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중환자실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감염감시 참여병원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(97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34.6%),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수술부위 감염감시 참여병원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(67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23.9%)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「年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 서면조사」만으로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감염 실태조사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질본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부실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속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행정기관에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「발생보고 의무」없고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「통계 신뢰도」매우 낮음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해당 의료기관의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감염 관리활동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흡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「처벌근거」없음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25" y="5908649"/>
            <a:ext cx="8046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의료불신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분쟁 자초하는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「제도 미흡」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「관리 부실」</a:t>
            </a:r>
            <a:r>
              <a:rPr lang="ko-KR" altLang="en-US" sz="2000" dirty="0" smtClean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39" y="3593752"/>
            <a:ext cx="1092624" cy="10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30" y="3593752"/>
            <a:ext cx="1086344" cy="10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9140" y="4686376"/>
            <a:ext cx="124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병원환경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3817" y="4686376"/>
            <a:ext cx="1595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사람과의 접촉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75" y="4944582"/>
            <a:ext cx="1161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공기</a:t>
            </a:r>
            <a:r>
              <a:rPr lang="en-US" altLang="ko-KR" sz="1100" dirty="0"/>
              <a:t>(</a:t>
            </a:r>
            <a:r>
              <a:rPr lang="ko-KR" altLang="en-US" sz="1100" dirty="0" smtClean="0"/>
              <a:t>곰팡이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물</a:t>
            </a:r>
            <a:r>
              <a:rPr lang="en-US" altLang="ko-KR" sz="1100" dirty="0" smtClean="0"/>
              <a:t>(</a:t>
            </a:r>
            <a:r>
              <a:rPr lang="ko-KR" altLang="en-US" sz="1100" dirty="0" err="1" smtClean="0"/>
              <a:t>레지오넬라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음식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병원체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303057" y="4944581"/>
            <a:ext cx="135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의료진</a:t>
            </a:r>
            <a:endParaRPr lang="en-US" altLang="ko-KR" sz="1100" dirty="0" smtClean="0"/>
          </a:p>
          <a:p>
            <a:r>
              <a:rPr lang="ko-KR" altLang="en-US" sz="1100" dirty="0" err="1" smtClean="0"/>
              <a:t>다른환자</a:t>
            </a:r>
            <a:endParaRPr lang="en-US" altLang="ko-KR" sz="1100" dirty="0" smtClean="0"/>
          </a:p>
          <a:p>
            <a:r>
              <a:rPr lang="ko-KR" altLang="en-US" sz="1100" dirty="0" smtClean="0"/>
              <a:t>방문객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간염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결핵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인플루엔자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9" y="4023805"/>
            <a:ext cx="603357" cy="5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6230" y="4644614"/>
            <a:ext cx="132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 內 </a:t>
            </a:r>
            <a:endParaRPr lang="en-US" altLang="ko-KR" sz="1600" dirty="0" smtClean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감염경로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54" y="3720710"/>
            <a:ext cx="3398144" cy="186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427735" y="5319284"/>
            <a:ext cx="110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의료기구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6327" y="4172667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가래 흡입 삽입관</a:t>
            </a:r>
            <a:endParaRPr lang="ko-KR" alt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5431438" y="5488561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인공호흡</a:t>
            </a:r>
            <a:endParaRPr lang="ko-KR" alt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5058915" y="3606104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err="1" smtClean="0"/>
              <a:t>정맥주사</a:t>
            </a:r>
            <a:r>
              <a:rPr lang="ko-KR" altLang="en-US" sz="1050" dirty="0" err="1"/>
              <a:t>관</a:t>
            </a:r>
            <a:endParaRPr lang="ko-KR" alt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5860516" y="3804955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중심정맥관</a:t>
            </a:r>
            <a:endParaRPr lang="ko-KR" alt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7429943" y="4013106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요로삽입관</a:t>
            </a:r>
            <a:endParaRPr lang="ko-KR" altLang="en-US" sz="1050" dirty="0"/>
          </a:p>
        </p:txBody>
      </p:sp>
      <p:sp>
        <p:nvSpPr>
          <p:cNvPr id="39" name="오른쪽 화살표 38"/>
          <p:cNvSpPr/>
          <p:nvPr/>
        </p:nvSpPr>
        <p:spPr>
          <a:xfrm>
            <a:off x="6504385" y="136085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5938528" y="168949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479743" y="603275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42723" y="6350469"/>
            <a:ext cx="743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의료인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병원경영자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면회인 등 감염관리 인식 제고 시급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43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45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7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7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6350" y="382826"/>
            <a:ext cx="75608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환경성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질환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아토피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천식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관리정책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682" y="1017648"/>
            <a:ext cx="83774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○“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초등생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중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아토피 피부염 앓아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환경성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질환 증가 추세 여전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「아토피」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48.5%·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「천식」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37.5%·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「비염」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21.6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%”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국민질환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 진료환자 수 약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819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전체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의료보장 인구의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16%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질환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통계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「무작위추출방식 표본조사」만 실시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신뢰도 의문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표본설계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질병관리본부는“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세￪”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건강보험공단“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全연령대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”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따로 따로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(‘08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예산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187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 원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뚜렷한 성과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실적 기대난망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0583" y="34341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연도별 환경성질환 발생 추이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천</a:t>
            </a:r>
            <a:r>
              <a: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060" y="6074973"/>
            <a:ext cx="8413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「환경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융합형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 협력체제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」구축 및 활성화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910708" y="12199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804248" y="15590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468379" y="19175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389061" y="621000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7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55112"/>
              </p:ext>
            </p:extLst>
          </p:nvPr>
        </p:nvGraphicFramePr>
        <p:xfrm>
          <a:off x="795971" y="3801477"/>
          <a:ext cx="7776864" cy="19658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144"/>
                <a:gridCol w="1296144"/>
                <a:gridCol w="1296145"/>
                <a:gridCol w="1296143"/>
                <a:gridCol w="1296144"/>
                <a:gridCol w="1296144"/>
              </a:tblGrid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2007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2008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2009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2011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알레르기비염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4,549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4,946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5,564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5,676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5,826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천식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2,406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2,419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2,333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2,341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2,281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아토피피부염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1,136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1,142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1,060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1,074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1,038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전체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7,245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7,587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8,304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8,125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8,187</a:t>
                      </a:r>
                      <a:endParaRPr lang="ko-KR" altLang="en-US" sz="1200" dirty="0"/>
                    </a:p>
                  </a:txBody>
                  <a:tcPr anchor="ctr"/>
                </a:tc>
              </a:tr>
              <a:tr h="3276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err="1" smtClean="0"/>
                        <a:t>만명당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명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1,458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1,517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1,654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1,606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1,608</a:t>
                      </a:r>
                      <a:endParaRPr lang="ko-KR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0364" y="534357"/>
            <a:ext cx="7339844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생애주기별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맞춤형 「국가검진제도」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64" y="1173105"/>
            <a:ext cx="83263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국가검진제도의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목적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질병의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조기발견과 사전예방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사망률 감소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건강검진에 대한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만족도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응답자의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64.9%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만족 의견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(12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문제는 검진제도의 분산 운영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검진주기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항목이 일부 부적절하게 운영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또한 검진결과의 후속연계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사후관리 수단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미흡으로 실효성이 낮음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 건강검진은 교육부 소관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학교장이 자의적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인위적인 검진기관 선택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591" y="5569233"/>
            <a:ext cx="7537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관계부처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교육부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고용노동부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검진기관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단체 등과의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긴밀한 협의 통해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「국가검진 실효성 개선대책」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" y="3429000"/>
            <a:ext cx="3465160" cy="14765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9" y="3552432"/>
            <a:ext cx="4377121" cy="135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3023828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254524" y="1714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427984" y="27694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38139" y="57383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0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2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0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9157" y="488310"/>
            <a:ext cx="742328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정부와 사회의 품 안에서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1020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미혼모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39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1020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미혼모 대다수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경제적 형편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사회적 편견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부모와의 단절 등 고통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해외 미혼모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스웨덴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55%·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노르웨이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54%·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50.4%·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프랑스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50%·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영국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44%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적극 지원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가장 큰 문제는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저출산과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미혼모의 문제를 분리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차별 지원하는 복지정책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0499" y="6060973"/>
            <a:ext cx="83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유교적 시각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편견 버리고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「기초수급 및 사회적 약자」로 지원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63" y="2436675"/>
            <a:ext cx="3055733" cy="3429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2" y="2627764"/>
            <a:ext cx="3536255" cy="31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81777" y="4941168"/>
            <a:ext cx="3508060" cy="83972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solidFill>
              <a:schemeClr val="tx1">
                <a:lumMod val="95000"/>
                <a:lumOff val="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631" y="5000845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2013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 한 해에만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208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명의 아기들이 베이비박스에 유기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2915816" y="13697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7108790" y="17302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298427" y="62216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8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0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6021" y="540454"/>
            <a:ext cx="7376158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유보통합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대비 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건강성 강화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유보통합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유치원과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격차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정책통합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보육서비스 체계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개선이 목적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황우여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사회부총리겸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교육부장관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유보통합 조속히 마칠 것”</a:t>
            </a:r>
            <a:r>
              <a:rPr lang="en-US" altLang="ko-KR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인사청문회</a:t>
            </a:r>
            <a:r>
              <a:rPr lang="en-US" altLang="ko-KR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,14.8.8)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복지부의 유보통합추진에 대비한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보육어린이집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시설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입장에서의 대책 부실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현재의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보육어린이집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경쟁력↑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보육교사 질↑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법정단체 혁신 문제 등 방치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601" y="6083264"/>
            <a:ext cx="853244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「표준보육비 지원 확대」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현안 해결에 적극 노력 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315" name="Picture 3" descr="http://www.cyber4u.co.kr/Content/Boards/scsmadmin1/%EC%9C%A0%EB%B3%B4%ED%86%B5%ED%95%A9%20-%20%EC%96%B4%EB%A6%B0%EC%9D%B4_b65283cfe5434011b3d7cc88dee323f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" y="3066265"/>
            <a:ext cx="42411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8976" y="41329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▶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501008"/>
            <a:ext cx="3066667" cy="1650794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268840" y="622789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3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5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27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394860"/>
            <a:ext cx="7585412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초중고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교과서 수록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식품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분석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개선방안</a:t>
            </a:r>
            <a:endParaRPr lang="en-US" sz="23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449" y="5638905"/>
            <a:ext cx="811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학교급별로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식품안전 교육의 적정화 및 체계화 확립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부처의 </a:t>
            </a:r>
            <a:endParaRPr lang="en-US" altLang="ko-KR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교육 및 홍보자료 반영 추진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30" y="1027156"/>
            <a:ext cx="834424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교과서는 학생에게 식품안전에 대한 이해 및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정보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제공하는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최고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최선의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기초자료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초교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학년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영양에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 기초지식과 식사방법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6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학년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음식만들기와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동물성 식품 소개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중등 기술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가정교과서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생활 속의 식품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 특징과 선택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보관방법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균형식단 등 소개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고교 기술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가정교과서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생명과학의 이해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보건과 비만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영양소 등 소개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개선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대부분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식품 성분과 영양에 대한 교육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식품안전정보에 대한 정보가 양적으로 매우 부족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개선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특히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중학교 교과과정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식품 안전</a:t>
            </a:r>
            <a:r>
              <a:rPr lang="en-US" altLang="ko-KR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위생 및 관련 질병에 대해 다루지 않고 있음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개선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③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초등학교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저학년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올바른 식습관 등을 다루고 있지 않음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학교급별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식품분야 연계성 미흡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371366" y="58052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2" name="AutoShape 6"/>
          <p:cNvSpPr>
            <a:spLocks noChangeAspect="1" noChangeArrowheads="1"/>
          </p:cNvSpPr>
          <p:nvPr/>
        </p:nvSpPr>
        <p:spPr bwMode="auto">
          <a:xfrm>
            <a:off x="76200" y="-136525"/>
            <a:ext cx="48768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0" name="Picture 8" descr="http://www.jihak.co.kr/tb/book_cover/07870120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97063"/>
            <a:ext cx="1447168" cy="1706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rbook.co.kr/files/product/1000/4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32" y="3783842"/>
            <a:ext cx="1343025" cy="1719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ngo.kr/imgdata/wngo_kr/201204/20120405234365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75" y="3770274"/>
            <a:ext cx="2958105" cy="1794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371853" y="2324030"/>
            <a:ext cx="8430970" cy="15297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8399" y="299397"/>
            <a:ext cx="75854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①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 공무원 및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인재육성 추진</a:t>
            </a:r>
            <a:endParaRPr lang="en-US" altLang="ko-KR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「일」은 「사람」이 수행</a:t>
            </a:r>
            <a:r>
              <a:rPr lang="en-US" altLang="ko-KR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업무추진 할 인재 체계적 육성 </a:t>
            </a:r>
            <a:r>
              <a:rPr lang="en-US" altLang="ko-KR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endParaRPr lang="en-US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416" y="1598941"/>
            <a:ext cx="834424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현황 및 실태 판단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보건복지업무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수행의 자긍심과 보람의식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사기 저하 우려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「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업무수요증가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」에 비해 업무처리 인력 충원 한계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업무와 인력 불균형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타 부처 공무원보다 승진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업무밀도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난이도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민원관련 여건 등 상대적 불리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쇄신방안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중장기 보건복지 인력 충원 및 분야별 인재 양성 계획 수립 하에 체계적 관리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특히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보건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의료분야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의사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약사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간호사 등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장학금 수여 등 공직선택 유도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적극적 모집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미국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유럽 등 선진국 우수인력과 해외 교류기회 확대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해외세미나 참여강화 등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사기앙양 위한 보건의료복지분야 인사쇄신 수당강화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민간과의 교류추진 등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1153344" y="436953"/>
            <a:ext cx="433997" cy="433997"/>
            <a:chOff x="1053286" y="515021"/>
            <a:chExt cx="433997" cy="433997"/>
          </a:xfrm>
        </p:grpSpPr>
        <p:sp>
          <p:nvSpPr>
            <p:cNvPr id="14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7778684" y="2188315"/>
            <a:ext cx="1383914" cy="1075437"/>
            <a:chOff x="4929090" y="2803881"/>
            <a:chExt cx="3266866" cy="2538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46"/>
            <p:cNvGrpSpPr/>
            <p:nvPr/>
          </p:nvGrpSpPr>
          <p:grpSpPr>
            <a:xfrm rot="1365204">
              <a:off x="4929090" y="2838670"/>
              <a:ext cx="3266866" cy="2503886"/>
              <a:chOff x="625475" y="2439988"/>
              <a:chExt cx="482600" cy="369888"/>
            </a:xfrm>
            <a:solidFill>
              <a:srgbClr val="0D65AC"/>
            </a:solidFill>
            <a:effectLst/>
          </p:grpSpPr>
          <p:sp>
            <p:nvSpPr>
              <p:cNvPr id="20" name="Freeform 168"/>
              <p:cNvSpPr>
                <a:spLocks noEditPoints="1"/>
              </p:cNvSpPr>
              <p:nvPr/>
            </p:nvSpPr>
            <p:spPr bwMode="auto">
              <a:xfrm>
                <a:off x="625475" y="2439988"/>
                <a:ext cx="482600" cy="369888"/>
              </a:xfrm>
              <a:custGeom>
                <a:avLst/>
                <a:gdLst>
                  <a:gd name="T0" fmla="*/ 566 w 1519"/>
                  <a:gd name="T1" fmla="*/ 10 h 1165"/>
                  <a:gd name="T2" fmla="*/ 675 w 1519"/>
                  <a:gd name="T3" fmla="*/ 46 h 1165"/>
                  <a:gd name="T4" fmla="*/ 770 w 1519"/>
                  <a:gd name="T5" fmla="*/ 107 h 1165"/>
                  <a:gd name="T6" fmla="*/ 848 w 1519"/>
                  <a:gd name="T7" fmla="*/ 189 h 1165"/>
                  <a:gd name="T8" fmla="*/ 904 w 1519"/>
                  <a:gd name="T9" fmla="*/ 288 h 1165"/>
                  <a:gd name="T10" fmla="*/ 936 w 1519"/>
                  <a:gd name="T11" fmla="*/ 399 h 1165"/>
                  <a:gd name="T12" fmla="*/ 938 w 1519"/>
                  <a:gd name="T13" fmla="*/ 520 h 1165"/>
                  <a:gd name="T14" fmla="*/ 912 w 1519"/>
                  <a:gd name="T15" fmla="*/ 635 h 1165"/>
                  <a:gd name="T16" fmla="*/ 1503 w 1519"/>
                  <a:gd name="T17" fmla="*/ 1047 h 1165"/>
                  <a:gd name="T18" fmla="*/ 1518 w 1519"/>
                  <a:gd name="T19" fmla="*/ 1078 h 1165"/>
                  <a:gd name="T20" fmla="*/ 1517 w 1519"/>
                  <a:gd name="T21" fmla="*/ 1113 h 1165"/>
                  <a:gd name="T22" fmla="*/ 1498 w 1519"/>
                  <a:gd name="T23" fmla="*/ 1143 h 1165"/>
                  <a:gd name="T24" fmla="*/ 1469 w 1519"/>
                  <a:gd name="T25" fmla="*/ 1161 h 1165"/>
                  <a:gd name="T26" fmla="*/ 1435 w 1519"/>
                  <a:gd name="T27" fmla="*/ 1163 h 1165"/>
                  <a:gd name="T28" fmla="*/ 828 w 1519"/>
                  <a:gd name="T29" fmla="*/ 778 h 1165"/>
                  <a:gd name="T30" fmla="*/ 735 w 1519"/>
                  <a:gd name="T31" fmla="*/ 860 h 1165"/>
                  <a:gd name="T32" fmla="*/ 623 w 1519"/>
                  <a:gd name="T33" fmla="*/ 916 h 1165"/>
                  <a:gd name="T34" fmla="*/ 497 w 1519"/>
                  <a:gd name="T35" fmla="*/ 941 h 1165"/>
                  <a:gd name="T36" fmla="*/ 376 w 1519"/>
                  <a:gd name="T37" fmla="*/ 932 h 1165"/>
                  <a:gd name="T38" fmla="*/ 266 w 1519"/>
                  <a:gd name="T39" fmla="*/ 895 h 1165"/>
                  <a:gd name="T40" fmla="*/ 172 w 1519"/>
                  <a:gd name="T41" fmla="*/ 834 h 1165"/>
                  <a:gd name="T42" fmla="*/ 94 w 1519"/>
                  <a:gd name="T43" fmla="*/ 752 h 1165"/>
                  <a:gd name="T44" fmla="*/ 37 w 1519"/>
                  <a:gd name="T45" fmla="*/ 654 h 1165"/>
                  <a:gd name="T46" fmla="*/ 6 w 1519"/>
                  <a:gd name="T47" fmla="*/ 542 h 1165"/>
                  <a:gd name="T48" fmla="*/ 3 w 1519"/>
                  <a:gd name="T49" fmla="*/ 423 h 1165"/>
                  <a:gd name="T50" fmla="*/ 29 w 1519"/>
                  <a:gd name="T51" fmla="*/ 308 h 1165"/>
                  <a:gd name="T52" fmla="*/ 81 w 1519"/>
                  <a:gd name="T53" fmla="*/ 208 h 1165"/>
                  <a:gd name="T54" fmla="*/ 155 w 1519"/>
                  <a:gd name="T55" fmla="*/ 122 h 1165"/>
                  <a:gd name="T56" fmla="*/ 246 w 1519"/>
                  <a:gd name="T57" fmla="*/ 57 h 1165"/>
                  <a:gd name="T58" fmla="*/ 353 w 1519"/>
                  <a:gd name="T59" fmla="*/ 15 h 1165"/>
                  <a:gd name="T60" fmla="*/ 471 w 1519"/>
                  <a:gd name="T61" fmla="*/ 0 h 1165"/>
                  <a:gd name="T62" fmla="*/ 543 w 1519"/>
                  <a:gd name="T63" fmla="*/ 119 h 1165"/>
                  <a:gd name="T64" fmla="*/ 627 w 1519"/>
                  <a:gd name="T65" fmla="*/ 147 h 1165"/>
                  <a:gd name="T66" fmla="*/ 699 w 1519"/>
                  <a:gd name="T67" fmla="*/ 194 h 1165"/>
                  <a:gd name="T68" fmla="*/ 759 w 1519"/>
                  <a:gd name="T69" fmla="*/ 256 h 1165"/>
                  <a:gd name="T70" fmla="*/ 802 w 1519"/>
                  <a:gd name="T71" fmla="*/ 331 h 1165"/>
                  <a:gd name="T72" fmla="*/ 825 w 1519"/>
                  <a:gd name="T73" fmla="*/ 416 h 1165"/>
                  <a:gd name="T74" fmla="*/ 828 w 1519"/>
                  <a:gd name="T75" fmla="*/ 507 h 1165"/>
                  <a:gd name="T76" fmla="*/ 807 w 1519"/>
                  <a:gd name="T77" fmla="*/ 594 h 1165"/>
                  <a:gd name="T78" fmla="*/ 768 w 1519"/>
                  <a:gd name="T79" fmla="*/ 671 h 1165"/>
                  <a:gd name="T80" fmla="*/ 713 w 1519"/>
                  <a:gd name="T81" fmla="*/ 736 h 1165"/>
                  <a:gd name="T82" fmla="*/ 641 w 1519"/>
                  <a:gd name="T83" fmla="*/ 786 h 1165"/>
                  <a:gd name="T84" fmla="*/ 560 w 1519"/>
                  <a:gd name="T85" fmla="*/ 818 h 1165"/>
                  <a:gd name="T86" fmla="*/ 471 w 1519"/>
                  <a:gd name="T87" fmla="*/ 829 h 1165"/>
                  <a:gd name="T88" fmla="*/ 382 w 1519"/>
                  <a:gd name="T89" fmla="*/ 818 h 1165"/>
                  <a:gd name="T90" fmla="*/ 300 w 1519"/>
                  <a:gd name="T91" fmla="*/ 786 h 1165"/>
                  <a:gd name="T92" fmla="*/ 229 w 1519"/>
                  <a:gd name="T93" fmla="*/ 736 h 1165"/>
                  <a:gd name="T94" fmla="*/ 174 w 1519"/>
                  <a:gd name="T95" fmla="*/ 671 h 1165"/>
                  <a:gd name="T96" fmla="*/ 134 w 1519"/>
                  <a:gd name="T97" fmla="*/ 594 h 1165"/>
                  <a:gd name="T98" fmla="*/ 114 w 1519"/>
                  <a:gd name="T99" fmla="*/ 507 h 1165"/>
                  <a:gd name="T100" fmla="*/ 116 w 1519"/>
                  <a:gd name="T101" fmla="*/ 416 h 1165"/>
                  <a:gd name="T102" fmla="*/ 140 w 1519"/>
                  <a:gd name="T103" fmla="*/ 331 h 1165"/>
                  <a:gd name="T104" fmla="*/ 183 w 1519"/>
                  <a:gd name="T105" fmla="*/ 256 h 1165"/>
                  <a:gd name="T106" fmla="*/ 243 w 1519"/>
                  <a:gd name="T107" fmla="*/ 194 h 1165"/>
                  <a:gd name="T108" fmla="*/ 315 w 1519"/>
                  <a:gd name="T109" fmla="*/ 147 h 1165"/>
                  <a:gd name="T110" fmla="*/ 399 w 1519"/>
                  <a:gd name="T111" fmla="*/ 119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165">
                    <a:moveTo>
                      <a:pt x="471" y="0"/>
                    </a:moveTo>
                    <a:lnTo>
                      <a:pt x="495" y="1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6" y="10"/>
                    </a:lnTo>
                    <a:lnTo>
                      <a:pt x="588" y="15"/>
                    </a:lnTo>
                    <a:lnTo>
                      <a:pt x="611" y="22"/>
                    </a:lnTo>
                    <a:lnTo>
                      <a:pt x="632" y="28"/>
                    </a:lnTo>
                    <a:lnTo>
                      <a:pt x="654" y="37"/>
                    </a:lnTo>
                    <a:lnTo>
                      <a:pt x="675" y="46"/>
                    </a:lnTo>
                    <a:lnTo>
                      <a:pt x="696" y="57"/>
                    </a:lnTo>
                    <a:lnTo>
                      <a:pt x="715" y="68"/>
                    </a:lnTo>
                    <a:lnTo>
                      <a:pt x="734" y="80"/>
                    </a:lnTo>
                    <a:lnTo>
                      <a:pt x="752" y="94"/>
                    </a:lnTo>
                    <a:lnTo>
                      <a:pt x="770" y="107"/>
                    </a:lnTo>
                    <a:lnTo>
                      <a:pt x="787" y="122"/>
                    </a:lnTo>
                    <a:lnTo>
                      <a:pt x="804" y="138"/>
                    </a:lnTo>
                    <a:lnTo>
                      <a:pt x="819" y="155"/>
                    </a:lnTo>
                    <a:lnTo>
                      <a:pt x="833" y="172"/>
                    </a:lnTo>
                    <a:lnTo>
                      <a:pt x="848" y="189"/>
                    </a:lnTo>
                    <a:lnTo>
                      <a:pt x="860" y="208"/>
                    </a:lnTo>
                    <a:lnTo>
                      <a:pt x="873" y="227"/>
                    </a:lnTo>
                    <a:lnTo>
                      <a:pt x="884" y="246"/>
                    </a:lnTo>
                    <a:lnTo>
                      <a:pt x="895" y="267"/>
                    </a:lnTo>
                    <a:lnTo>
                      <a:pt x="904" y="288"/>
                    </a:lnTo>
                    <a:lnTo>
                      <a:pt x="912" y="308"/>
                    </a:lnTo>
                    <a:lnTo>
                      <a:pt x="920" y="331"/>
                    </a:lnTo>
                    <a:lnTo>
                      <a:pt x="926" y="354"/>
                    </a:lnTo>
                    <a:lnTo>
                      <a:pt x="932" y="376"/>
                    </a:lnTo>
                    <a:lnTo>
                      <a:pt x="936" y="399"/>
                    </a:lnTo>
                    <a:lnTo>
                      <a:pt x="938" y="423"/>
                    </a:lnTo>
                    <a:lnTo>
                      <a:pt x="941" y="446"/>
                    </a:lnTo>
                    <a:lnTo>
                      <a:pt x="942" y="471"/>
                    </a:lnTo>
                    <a:lnTo>
                      <a:pt x="941" y="495"/>
                    </a:lnTo>
                    <a:lnTo>
                      <a:pt x="938" y="520"/>
                    </a:lnTo>
                    <a:lnTo>
                      <a:pt x="936" y="543"/>
                    </a:lnTo>
                    <a:lnTo>
                      <a:pt x="932" y="567"/>
                    </a:lnTo>
                    <a:lnTo>
                      <a:pt x="926" y="590"/>
                    </a:lnTo>
                    <a:lnTo>
                      <a:pt x="919" y="612"/>
                    </a:lnTo>
                    <a:lnTo>
                      <a:pt x="912" y="635"/>
                    </a:lnTo>
                    <a:lnTo>
                      <a:pt x="903" y="656"/>
                    </a:lnTo>
                    <a:lnTo>
                      <a:pt x="1486" y="1032"/>
                    </a:lnTo>
                    <a:lnTo>
                      <a:pt x="1492" y="1037"/>
                    </a:lnTo>
                    <a:lnTo>
                      <a:pt x="1497" y="1041"/>
                    </a:lnTo>
                    <a:lnTo>
                      <a:pt x="1503" y="1047"/>
                    </a:lnTo>
                    <a:lnTo>
                      <a:pt x="1506" y="1053"/>
                    </a:lnTo>
                    <a:lnTo>
                      <a:pt x="1511" y="1058"/>
                    </a:lnTo>
                    <a:lnTo>
                      <a:pt x="1513" y="1065"/>
                    </a:lnTo>
                    <a:lnTo>
                      <a:pt x="1515" y="1071"/>
                    </a:lnTo>
                    <a:lnTo>
                      <a:pt x="1518" y="1078"/>
                    </a:lnTo>
                    <a:lnTo>
                      <a:pt x="1519" y="1084"/>
                    </a:lnTo>
                    <a:lnTo>
                      <a:pt x="1519" y="1091"/>
                    </a:lnTo>
                    <a:lnTo>
                      <a:pt x="1519" y="1098"/>
                    </a:lnTo>
                    <a:lnTo>
                      <a:pt x="1518" y="1105"/>
                    </a:lnTo>
                    <a:lnTo>
                      <a:pt x="1517" y="1113"/>
                    </a:lnTo>
                    <a:lnTo>
                      <a:pt x="1514" y="1118"/>
                    </a:lnTo>
                    <a:lnTo>
                      <a:pt x="1512" y="1125"/>
                    </a:lnTo>
                    <a:lnTo>
                      <a:pt x="1507" y="1132"/>
                    </a:lnTo>
                    <a:lnTo>
                      <a:pt x="1504" y="1137"/>
                    </a:lnTo>
                    <a:lnTo>
                      <a:pt x="1498" y="1143"/>
                    </a:lnTo>
                    <a:lnTo>
                      <a:pt x="1494" y="1148"/>
                    </a:lnTo>
                    <a:lnTo>
                      <a:pt x="1488" y="1152"/>
                    </a:lnTo>
                    <a:lnTo>
                      <a:pt x="1483" y="1155"/>
                    </a:lnTo>
                    <a:lnTo>
                      <a:pt x="1476" y="1159"/>
                    </a:lnTo>
                    <a:lnTo>
                      <a:pt x="1469" y="1161"/>
                    </a:lnTo>
                    <a:lnTo>
                      <a:pt x="1462" y="1163"/>
                    </a:lnTo>
                    <a:lnTo>
                      <a:pt x="1456" y="1165"/>
                    </a:lnTo>
                    <a:lnTo>
                      <a:pt x="1449" y="1165"/>
                    </a:lnTo>
                    <a:lnTo>
                      <a:pt x="1442" y="1165"/>
                    </a:lnTo>
                    <a:lnTo>
                      <a:pt x="1435" y="1163"/>
                    </a:lnTo>
                    <a:lnTo>
                      <a:pt x="1428" y="1162"/>
                    </a:lnTo>
                    <a:lnTo>
                      <a:pt x="1422" y="1160"/>
                    </a:lnTo>
                    <a:lnTo>
                      <a:pt x="1415" y="1157"/>
                    </a:lnTo>
                    <a:lnTo>
                      <a:pt x="1409" y="1153"/>
                    </a:lnTo>
                    <a:lnTo>
                      <a:pt x="828" y="778"/>
                    </a:lnTo>
                    <a:lnTo>
                      <a:pt x="811" y="796"/>
                    </a:lnTo>
                    <a:lnTo>
                      <a:pt x="793" y="813"/>
                    </a:lnTo>
                    <a:lnTo>
                      <a:pt x="775" y="830"/>
                    </a:lnTo>
                    <a:lnTo>
                      <a:pt x="755" y="846"/>
                    </a:lnTo>
                    <a:lnTo>
                      <a:pt x="735" y="860"/>
                    </a:lnTo>
                    <a:lnTo>
                      <a:pt x="714" y="873"/>
                    </a:lnTo>
                    <a:lnTo>
                      <a:pt x="692" y="886"/>
                    </a:lnTo>
                    <a:lnTo>
                      <a:pt x="670" y="897"/>
                    </a:lnTo>
                    <a:lnTo>
                      <a:pt x="647" y="907"/>
                    </a:lnTo>
                    <a:lnTo>
                      <a:pt x="623" y="916"/>
                    </a:lnTo>
                    <a:lnTo>
                      <a:pt x="600" y="924"/>
                    </a:lnTo>
                    <a:lnTo>
                      <a:pt x="575" y="930"/>
                    </a:lnTo>
                    <a:lnTo>
                      <a:pt x="549" y="935"/>
                    </a:lnTo>
                    <a:lnTo>
                      <a:pt x="524" y="939"/>
                    </a:lnTo>
                    <a:lnTo>
                      <a:pt x="497" y="941"/>
                    </a:lnTo>
                    <a:lnTo>
                      <a:pt x="471" y="941"/>
                    </a:lnTo>
                    <a:lnTo>
                      <a:pt x="447" y="941"/>
                    </a:lnTo>
                    <a:lnTo>
                      <a:pt x="422" y="939"/>
                    </a:lnTo>
                    <a:lnTo>
                      <a:pt x="400" y="935"/>
                    </a:lnTo>
                    <a:lnTo>
                      <a:pt x="376" y="932"/>
                    </a:lnTo>
                    <a:lnTo>
                      <a:pt x="353" y="926"/>
                    </a:lnTo>
                    <a:lnTo>
                      <a:pt x="331" y="921"/>
                    </a:lnTo>
                    <a:lnTo>
                      <a:pt x="309" y="913"/>
                    </a:lnTo>
                    <a:lnTo>
                      <a:pt x="288" y="905"/>
                    </a:lnTo>
                    <a:lnTo>
                      <a:pt x="266" y="895"/>
                    </a:lnTo>
                    <a:lnTo>
                      <a:pt x="246" y="884"/>
                    </a:lnTo>
                    <a:lnTo>
                      <a:pt x="227" y="873"/>
                    </a:lnTo>
                    <a:lnTo>
                      <a:pt x="208" y="861"/>
                    </a:lnTo>
                    <a:lnTo>
                      <a:pt x="190" y="848"/>
                    </a:lnTo>
                    <a:lnTo>
                      <a:pt x="172" y="834"/>
                    </a:lnTo>
                    <a:lnTo>
                      <a:pt x="155" y="819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70"/>
                    </a:lnTo>
                    <a:lnTo>
                      <a:pt x="94" y="752"/>
                    </a:lnTo>
                    <a:lnTo>
                      <a:pt x="81" y="734"/>
                    </a:lnTo>
                    <a:lnTo>
                      <a:pt x="69" y="715"/>
                    </a:lnTo>
                    <a:lnTo>
                      <a:pt x="58" y="695"/>
                    </a:lnTo>
                    <a:lnTo>
                      <a:pt x="46" y="674"/>
                    </a:lnTo>
                    <a:lnTo>
                      <a:pt x="37" y="654"/>
                    </a:lnTo>
                    <a:lnTo>
                      <a:pt x="29" y="633"/>
                    </a:lnTo>
                    <a:lnTo>
                      <a:pt x="21" y="611"/>
                    </a:lnTo>
                    <a:lnTo>
                      <a:pt x="16" y="589"/>
                    </a:lnTo>
                    <a:lnTo>
                      <a:pt x="10" y="566"/>
                    </a:lnTo>
                    <a:lnTo>
                      <a:pt x="6" y="542"/>
                    </a:lnTo>
                    <a:lnTo>
                      <a:pt x="3" y="519"/>
                    </a:lnTo>
                    <a:lnTo>
                      <a:pt x="1" y="495"/>
                    </a:lnTo>
                    <a:lnTo>
                      <a:pt x="0" y="471"/>
                    </a:lnTo>
                    <a:lnTo>
                      <a:pt x="1" y="446"/>
                    </a:lnTo>
                    <a:lnTo>
                      <a:pt x="3" y="423"/>
                    </a:lnTo>
                    <a:lnTo>
                      <a:pt x="6" y="399"/>
                    </a:lnTo>
                    <a:lnTo>
                      <a:pt x="10" y="376"/>
                    </a:lnTo>
                    <a:lnTo>
                      <a:pt x="16" y="354"/>
                    </a:lnTo>
                    <a:lnTo>
                      <a:pt x="21" y="331"/>
                    </a:lnTo>
                    <a:lnTo>
                      <a:pt x="29" y="308"/>
                    </a:lnTo>
                    <a:lnTo>
                      <a:pt x="37" y="288"/>
                    </a:lnTo>
                    <a:lnTo>
                      <a:pt x="46" y="267"/>
                    </a:lnTo>
                    <a:lnTo>
                      <a:pt x="58" y="246"/>
                    </a:lnTo>
                    <a:lnTo>
                      <a:pt x="69" y="227"/>
                    </a:lnTo>
                    <a:lnTo>
                      <a:pt x="81" y="208"/>
                    </a:lnTo>
                    <a:lnTo>
                      <a:pt x="94" y="189"/>
                    </a:lnTo>
                    <a:lnTo>
                      <a:pt x="108" y="172"/>
                    </a:lnTo>
                    <a:lnTo>
                      <a:pt x="123" y="155"/>
                    </a:lnTo>
                    <a:lnTo>
                      <a:pt x="138" y="138"/>
                    </a:lnTo>
                    <a:lnTo>
                      <a:pt x="155" y="122"/>
                    </a:lnTo>
                    <a:lnTo>
                      <a:pt x="172" y="107"/>
                    </a:lnTo>
                    <a:lnTo>
                      <a:pt x="190" y="94"/>
                    </a:lnTo>
                    <a:lnTo>
                      <a:pt x="208" y="80"/>
                    </a:lnTo>
                    <a:lnTo>
                      <a:pt x="227" y="68"/>
                    </a:lnTo>
                    <a:lnTo>
                      <a:pt x="246" y="57"/>
                    </a:lnTo>
                    <a:lnTo>
                      <a:pt x="266" y="46"/>
                    </a:lnTo>
                    <a:lnTo>
                      <a:pt x="288" y="37"/>
                    </a:lnTo>
                    <a:lnTo>
                      <a:pt x="309" y="28"/>
                    </a:lnTo>
                    <a:lnTo>
                      <a:pt x="331" y="22"/>
                    </a:lnTo>
                    <a:lnTo>
                      <a:pt x="353" y="15"/>
                    </a:lnTo>
                    <a:lnTo>
                      <a:pt x="376" y="10"/>
                    </a:lnTo>
                    <a:lnTo>
                      <a:pt x="400" y="6"/>
                    </a:lnTo>
                    <a:lnTo>
                      <a:pt x="422" y="2"/>
                    </a:lnTo>
                    <a:lnTo>
                      <a:pt x="447" y="1"/>
                    </a:lnTo>
                    <a:lnTo>
                      <a:pt x="471" y="0"/>
                    </a:lnTo>
                    <a:close/>
                    <a:moveTo>
                      <a:pt x="471" y="112"/>
                    </a:moveTo>
                    <a:lnTo>
                      <a:pt x="489" y="112"/>
                    </a:lnTo>
                    <a:lnTo>
                      <a:pt x="507" y="114"/>
                    </a:lnTo>
                    <a:lnTo>
                      <a:pt x="525" y="116"/>
                    </a:lnTo>
                    <a:lnTo>
                      <a:pt x="543" y="119"/>
                    </a:lnTo>
                    <a:lnTo>
                      <a:pt x="560" y="123"/>
                    </a:lnTo>
                    <a:lnTo>
                      <a:pt x="577" y="128"/>
                    </a:lnTo>
                    <a:lnTo>
                      <a:pt x="594" y="133"/>
                    </a:lnTo>
                    <a:lnTo>
                      <a:pt x="611" y="140"/>
                    </a:lnTo>
                    <a:lnTo>
                      <a:pt x="627" y="147"/>
                    </a:lnTo>
                    <a:lnTo>
                      <a:pt x="641" y="155"/>
                    </a:lnTo>
                    <a:lnTo>
                      <a:pt x="657" y="164"/>
                    </a:lnTo>
                    <a:lnTo>
                      <a:pt x="672" y="173"/>
                    </a:lnTo>
                    <a:lnTo>
                      <a:pt x="685" y="183"/>
                    </a:lnTo>
                    <a:lnTo>
                      <a:pt x="699" y="194"/>
                    </a:lnTo>
                    <a:lnTo>
                      <a:pt x="713" y="206"/>
                    </a:lnTo>
                    <a:lnTo>
                      <a:pt x="725" y="217"/>
                    </a:lnTo>
                    <a:lnTo>
                      <a:pt x="736" y="229"/>
                    </a:lnTo>
                    <a:lnTo>
                      <a:pt x="748" y="243"/>
                    </a:lnTo>
                    <a:lnTo>
                      <a:pt x="759" y="256"/>
                    </a:lnTo>
                    <a:lnTo>
                      <a:pt x="768" y="270"/>
                    </a:lnTo>
                    <a:lnTo>
                      <a:pt x="778" y="285"/>
                    </a:lnTo>
                    <a:lnTo>
                      <a:pt x="786" y="299"/>
                    </a:lnTo>
                    <a:lnTo>
                      <a:pt x="794" y="315"/>
                    </a:lnTo>
                    <a:lnTo>
                      <a:pt x="802" y="331"/>
                    </a:lnTo>
                    <a:lnTo>
                      <a:pt x="807" y="347"/>
                    </a:lnTo>
                    <a:lnTo>
                      <a:pt x="813" y="364"/>
                    </a:lnTo>
                    <a:lnTo>
                      <a:pt x="819" y="381"/>
                    </a:lnTo>
                    <a:lnTo>
                      <a:pt x="822" y="399"/>
                    </a:lnTo>
                    <a:lnTo>
                      <a:pt x="825" y="416"/>
                    </a:lnTo>
                    <a:lnTo>
                      <a:pt x="828" y="434"/>
                    </a:lnTo>
                    <a:lnTo>
                      <a:pt x="829" y="452"/>
                    </a:lnTo>
                    <a:lnTo>
                      <a:pt x="830" y="471"/>
                    </a:lnTo>
                    <a:lnTo>
                      <a:pt x="829" y="489"/>
                    </a:lnTo>
                    <a:lnTo>
                      <a:pt x="828" y="507"/>
                    </a:lnTo>
                    <a:lnTo>
                      <a:pt x="825" y="525"/>
                    </a:lnTo>
                    <a:lnTo>
                      <a:pt x="822" y="543"/>
                    </a:lnTo>
                    <a:lnTo>
                      <a:pt x="819" y="560"/>
                    </a:lnTo>
                    <a:lnTo>
                      <a:pt x="813" y="577"/>
                    </a:lnTo>
                    <a:lnTo>
                      <a:pt x="807" y="594"/>
                    </a:lnTo>
                    <a:lnTo>
                      <a:pt x="802" y="610"/>
                    </a:lnTo>
                    <a:lnTo>
                      <a:pt x="794" y="626"/>
                    </a:lnTo>
                    <a:lnTo>
                      <a:pt x="786" y="642"/>
                    </a:lnTo>
                    <a:lnTo>
                      <a:pt x="778" y="656"/>
                    </a:lnTo>
                    <a:lnTo>
                      <a:pt x="768" y="671"/>
                    </a:lnTo>
                    <a:lnTo>
                      <a:pt x="759" y="686"/>
                    </a:lnTo>
                    <a:lnTo>
                      <a:pt x="748" y="699"/>
                    </a:lnTo>
                    <a:lnTo>
                      <a:pt x="736" y="712"/>
                    </a:lnTo>
                    <a:lnTo>
                      <a:pt x="725" y="724"/>
                    </a:lnTo>
                    <a:lnTo>
                      <a:pt x="713" y="736"/>
                    </a:lnTo>
                    <a:lnTo>
                      <a:pt x="699" y="748"/>
                    </a:lnTo>
                    <a:lnTo>
                      <a:pt x="685" y="758"/>
                    </a:lnTo>
                    <a:lnTo>
                      <a:pt x="672" y="768"/>
                    </a:lnTo>
                    <a:lnTo>
                      <a:pt x="657" y="777"/>
                    </a:lnTo>
                    <a:lnTo>
                      <a:pt x="641" y="786"/>
                    </a:lnTo>
                    <a:lnTo>
                      <a:pt x="627" y="794"/>
                    </a:lnTo>
                    <a:lnTo>
                      <a:pt x="611" y="801"/>
                    </a:lnTo>
                    <a:lnTo>
                      <a:pt x="594" y="808"/>
                    </a:lnTo>
                    <a:lnTo>
                      <a:pt x="577" y="813"/>
                    </a:lnTo>
                    <a:lnTo>
                      <a:pt x="560" y="818"/>
                    </a:lnTo>
                    <a:lnTo>
                      <a:pt x="543" y="822"/>
                    </a:lnTo>
                    <a:lnTo>
                      <a:pt x="525" y="826"/>
                    </a:lnTo>
                    <a:lnTo>
                      <a:pt x="507" y="828"/>
                    </a:lnTo>
                    <a:lnTo>
                      <a:pt x="489" y="829"/>
                    </a:lnTo>
                    <a:lnTo>
                      <a:pt x="471" y="829"/>
                    </a:lnTo>
                    <a:lnTo>
                      <a:pt x="453" y="829"/>
                    </a:lnTo>
                    <a:lnTo>
                      <a:pt x="434" y="828"/>
                    </a:lnTo>
                    <a:lnTo>
                      <a:pt x="417" y="826"/>
                    </a:lnTo>
                    <a:lnTo>
                      <a:pt x="399" y="822"/>
                    </a:lnTo>
                    <a:lnTo>
                      <a:pt x="382" y="818"/>
                    </a:lnTo>
                    <a:lnTo>
                      <a:pt x="365" y="813"/>
                    </a:lnTo>
                    <a:lnTo>
                      <a:pt x="348" y="808"/>
                    </a:lnTo>
                    <a:lnTo>
                      <a:pt x="331" y="801"/>
                    </a:lnTo>
                    <a:lnTo>
                      <a:pt x="315" y="794"/>
                    </a:lnTo>
                    <a:lnTo>
                      <a:pt x="300" y="786"/>
                    </a:lnTo>
                    <a:lnTo>
                      <a:pt x="285" y="777"/>
                    </a:lnTo>
                    <a:lnTo>
                      <a:pt x="270" y="768"/>
                    </a:lnTo>
                    <a:lnTo>
                      <a:pt x="256" y="758"/>
                    </a:lnTo>
                    <a:lnTo>
                      <a:pt x="243" y="748"/>
                    </a:lnTo>
                    <a:lnTo>
                      <a:pt x="229" y="736"/>
                    </a:lnTo>
                    <a:lnTo>
                      <a:pt x="217" y="724"/>
                    </a:lnTo>
                    <a:lnTo>
                      <a:pt x="206" y="712"/>
                    </a:lnTo>
                    <a:lnTo>
                      <a:pt x="194" y="699"/>
                    </a:lnTo>
                    <a:lnTo>
                      <a:pt x="183" y="686"/>
                    </a:lnTo>
                    <a:lnTo>
                      <a:pt x="174" y="671"/>
                    </a:lnTo>
                    <a:lnTo>
                      <a:pt x="164" y="656"/>
                    </a:lnTo>
                    <a:lnTo>
                      <a:pt x="156" y="642"/>
                    </a:lnTo>
                    <a:lnTo>
                      <a:pt x="148" y="626"/>
                    </a:lnTo>
                    <a:lnTo>
                      <a:pt x="140" y="610"/>
                    </a:lnTo>
                    <a:lnTo>
                      <a:pt x="134" y="594"/>
                    </a:lnTo>
                    <a:lnTo>
                      <a:pt x="129" y="577"/>
                    </a:lnTo>
                    <a:lnTo>
                      <a:pt x="123" y="560"/>
                    </a:lnTo>
                    <a:lnTo>
                      <a:pt x="120" y="543"/>
                    </a:lnTo>
                    <a:lnTo>
                      <a:pt x="116" y="525"/>
                    </a:lnTo>
                    <a:lnTo>
                      <a:pt x="114" y="507"/>
                    </a:lnTo>
                    <a:lnTo>
                      <a:pt x="113" y="489"/>
                    </a:lnTo>
                    <a:lnTo>
                      <a:pt x="112" y="471"/>
                    </a:lnTo>
                    <a:lnTo>
                      <a:pt x="113" y="452"/>
                    </a:lnTo>
                    <a:lnTo>
                      <a:pt x="114" y="434"/>
                    </a:lnTo>
                    <a:lnTo>
                      <a:pt x="116" y="416"/>
                    </a:lnTo>
                    <a:lnTo>
                      <a:pt x="120" y="399"/>
                    </a:lnTo>
                    <a:lnTo>
                      <a:pt x="123" y="381"/>
                    </a:lnTo>
                    <a:lnTo>
                      <a:pt x="129" y="364"/>
                    </a:lnTo>
                    <a:lnTo>
                      <a:pt x="134" y="347"/>
                    </a:lnTo>
                    <a:lnTo>
                      <a:pt x="140" y="331"/>
                    </a:lnTo>
                    <a:lnTo>
                      <a:pt x="148" y="315"/>
                    </a:lnTo>
                    <a:lnTo>
                      <a:pt x="156" y="299"/>
                    </a:lnTo>
                    <a:lnTo>
                      <a:pt x="164" y="285"/>
                    </a:lnTo>
                    <a:lnTo>
                      <a:pt x="174" y="270"/>
                    </a:lnTo>
                    <a:lnTo>
                      <a:pt x="183" y="256"/>
                    </a:lnTo>
                    <a:lnTo>
                      <a:pt x="194" y="243"/>
                    </a:lnTo>
                    <a:lnTo>
                      <a:pt x="206" y="229"/>
                    </a:lnTo>
                    <a:lnTo>
                      <a:pt x="217" y="217"/>
                    </a:lnTo>
                    <a:lnTo>
                      <a:pt x="229" y="206"/>
                    </a:lnTo>
                    <a:lnTo>
                      <a:pt x="243" y="194"/>
                    </a:lnTo>
                    <a:lnTo>
                      <a:pt x="256" y="183"/>
                    </a:lnTo>
                    <a:lnTo>
                      <a:pt x="270" y="173"/>
                    </a:lnTo>
                    <a:lnTo>
                      <a:pt x="285" y="164"/>
                    </a:lnTo>
                    <a:lnTo>
                      <a:pt x="300" y="155"/>
                    </a:lnTo>
                    <a:lnTo>
                      <a:pt x="315" y="147"/>
                    </a:lnTo>
                    <a:lnTo>
                      <a:pt x="331" y="140"/>
                    </a:lnTo>
                    <a:lnTo>
                      <a:pt x="348" y="133"/>
                    </a:lnTo>
                    <a:lnTo>
                      <a:pt x="365" y="128"/>
                    </a:lnTo>
                    <a:lnTo>
                      <a:pt x="382" y="123"/>
                    </a:lnTo>
                    <a:lnTo>
                      <a:pt x="399" y="119"/>
                    </a:lnTo>
                    <a:lnTo>
                      <a:pt x="417" y="116"/>
                    </a:lnTo>
                    <a:lnTo>
                      <a:pt x="434" y="114"/>
                    </a:lnTo>
                    <a:lnTo>
                      <a:pt x="453" y="112"/>
                    </a:lnTo>
                    <a:lnTo>
                      <a:pt x="471" y="112"/>
                    </a:lnTo>
                    <a:close/>
                  </a:path>
                </a:pathLst>
              </a:custGeom>
              <a:solidFill>
                <a:srgbClr val="0D65AC"/>
              </a:solidFill>
              <a:ln w="3175">
                <a:noFill/>
                <a:round/>
                <a:headEnd/>
                <a:tailEnd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  <a:ex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1" name="Freeform 171"/>
              <p:cNvSpPr>
                <a:spLocks/>
              </p:cNvSpPr>
              <p:nvPr/>
            </p:nvSpPr>
            <p:spPr bwMode="auto">
              <a:xfrm>
                <a:off x="677863" y="2493963"/>
                <a:ext cx="93663" cy="138113"/>
              </a:xfrm>
              <a:custGeom>
                <a:avLst/>
                <a:gdLst>
                  <a:gd name="T0" fmla="*/ 279 w 294"/>
                  <a:gd name="T1" fmla="*/ 0 h 433"/>
                  <a:gd name="T2" fmla="*/ 287 w 294"/>
                  <a:gd name="T3" fmla="*/ 22 h 433"/>
                  <a:gd name="T4" fmla="*/ 294 w 294"/>
                  <a:gd name="T5" fmla="*/ 44 h 433"/>
                  <a:gd name="T6" fmla="*/ 279 w 294"/>
                  <a:gd name="T7" fmla="*/ 44 h 433"/>
                  <a:gd name="T8" fmla="*/ 255 w 294"/>
                  <a:gd name="T9" fmla="*/ 46 h 433"/>
                  <a:gd name="T10" fmla="*/ 232 w 294"/>
                  <a:gd name="T11" fmla="*/ 49 h 433"/>
                  <a:gd name="T12" fmla="*/ 209 w 294"/>
                  <a:gd name="T13" fmla="*/ 55 h 433"/>
                  <a:gd name="T14" fmla="*/ 188 w 294"/>
                  <a:gd name="T15" fmla="*/ 63 h 433"/>
                  <a:gd name="T16" fmla="*/ 147 w 294"/>
                  <a:gd name="T17" fmla="*/ 85 h 433"/>
                  <a:gd name="T18" fmla="*/ 113 w 294"/>
                  <a:gd name="T19" fmla="*/ 113 h 433"/>
                  <a:gd name="T20" fmla="*/ 84 w 294"/>
                  <a:gd name="T21" fmla="*/ 148 h 433"/>
                  <a:gd name="T22" fmla="*/ 62 w 294"/>
                  <a:gd name="T23" fmla="*/ 188 h 433"/>
                  <a:gd name="T24" fmla="*/ 54 w 294"/>
                  <a:gd name="T25" fmla="*/ 209 h 433"/>
                  <a:gd name="T26" fmla="*/ 49 w 294"/>
                  <a:gd name="T27" fmla="*/ 232 h 433"/>
                  <a:gd name="T28" fmla="*/ 45 w 294"/>
                  <a:gd name="T29" fmla="*/ 256 h 433"/>
                  <a:gd name="T30" fmla="*/ 44 w 294"/>
                  <a:gd name="T31" fmla="*/ 279 h 433"/>
                  <a:gd name="T32" fmla="*/ 47 w 294"/>
                  <a:gd name="T33" fmla="*/ 319 h 433"/>
                  <a:gd name="T34" fmla="*/ 57 w 294"/>
                  <a:gd name="T35" fmla="*/ 355 h 433"/>
                  <a:gd name="T36" fmla="*/ 71 w 294"/>
                  <a:gd name="T37" fmla="*/ 390 h 433"/>
                  <a:gd name="T38" fmla="*/ 91 w 294"/>
                  <a:gd name="T39" fmla="*/ 421 h 433"/>
                  <a:gd name="T40" fmla="*/ 69 w 294"/>
                  <a:gd name="T41" fmla="*/ 427 h 433"/>
                  <a:gd name="T42" fmla="*/ 45 w 294"/>
                  <a:gd name="T43" fmla="*/ 433 h 433"/>
                  <a:gd name="T44" fmla="*/ 26 w 294"/>
                  <a:gd name="T45" fmla="*/ 398 h 433"/>
                  <a:gd name="T46" fmla="*/ 12 w 294"/>
                  <a:gd name="T47" fmla="*/ 361 h 433"/>
                  <a:gd name="T48" fmla="*/ 3 w 294"/>
                  <a:gd name="T49" fmla="*/ 321 h 433"/>
                  <a:gd name="T50" fmla="*/ 0 w 294"/>
                  <a:gd name="T51" fmla="*/ 279 h 433"/>
                  <a:gd name="T52" fmla="*/ 1 w 294"/>
                  <a:gd name="T53" fmla="*/ 251 h 433"/>
                  <a:gd name="T54" fmla="*/ 6 w 294"/>
                  <a:gd name="T55" fmla="*/ 223 h 433"/>
                  <a:gd name="T56" fmla="*/ 13 w 294"/>
                  <a:gd name="T57" fmla="*/ 197 h 433"/>
                  <a:gd name="T58" fmla="*/ 22 w 294"/>
                  <a:gd name="T59" fmla="*/ 171 h 433"/>
                  <a:gd name="T60" fmla="*/ 34 w 294"/>
                  <a:gd name="T61" fmla="*/ 146 h 433"/>
                  <a:gd name="T62" fmla="*/ 48 w 294"/>
                  <a:gd name="T63" fmla="*/ 124 h 433"/>
                  <a:gd name="T64" fmla="*/ 63 w 294"/>
                  <a:gd name="T65" fmla="*/ 102 h 433"/>
                  <a:gd name="T66" fmla="*/ 82 w 294"/>
                  <a:gd name="T67" fmla="*/ 82 h 433"/>
                  <a:gd name="T68" fmla="*/ 102 w 294"/>
                  <a:gd name="T69" fmla="*/ 65 h 433"/>
                  <a:gd name="T70" fmla="*/ 123 w 294"/>
                  <a:gd name="T71" fmla="*/ 48 h 433"/>
                  <a:gd name="T72" fmla="*/ 146 w 294"/>
                  <a:gd name="T73" fmla="*/ 34 h 433"/>
                  <a:gd name="T74" fmla="*/ 171 w 294"/>
                  <a:gd name="T75" fmla="*/ 23 h 433"/>
                  <a:gd name="T76" fmla="*/ 196 w 294"/>
                  <a:gd name="T77" fmla="*/ 13 h 433"/>
                  <a:gd name="T78" fmla="*/ 223 w 294"/>
                  <a:gd name="T79" fmla="*/ 6 h 433"/>
                  <a:gd name="T80" fmla="*/ 251 w 294"/>
                  <a:gd name="T81" fmla="*/ 2 h 433"/>
                  <a:gd name="T82" fmla="*/ 279 w 294"/>
                  <a:gd name="T8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4" h="433">
                    <a:moveTo>
                      <a:pt x="279" y="0"/>
                    </a:moveTo>
                    <a:lnTo>
                      <a:pt x="279" y="0"/>
                    </a:lnTo>
                    <a:lnTo>
                      <a:pt x="284" y="12"/>
                    </a:lnTo>
                    <a:lnTo>
                      <a:pt x="287" y="22"/>
                    </a:lnTo>
                    <a:lnTo>
                      <a:pt x="290" y="33"/>
                    </a:lnTo>
                    <a:lnTo>
                      <a:pt x="294" y="44"/>
                    </a:lnTo>
                    <a:lnTo>
                      <a:pt x="286" y="44"/>
                    </a:lnTo>
                    <a:lnTo>
                      <a:pt x="279" y="44"/>
                    </a:lnTo>
                    <a:lnTo>
                      <a:pt x="267" y="44"/>
                    </a:lnTo>
                    <a:lnTo>
                      <a:pt x="255" y="46"/>
                    </a:lnTo>
                    <a:lnTo>
                      <a:pt x="243" y="47"/>
                    </a:lnTo>
                    <a:lnTo>
                      <a:pt x="232" y="49"/>
                    </a:lnTo>
                    <a:lnTo>
                      <a:pt x="220" y="51"/>
                    </a:lnTo>
                    <a:lnTo>
                      <a:pt x="209" y="55"/>
                    </a:lnTo>
                    <a:lnTo>
                      <a:pt x="198" y="59"/>
                    </a:lnTo>
                    <a:lnTo>
                      <a:pt x="188" y="63"/>
                    </a:lnTo>
                    <a:lnTo>
                      <a:pt x="167" y="73"/>
                    </a:lnTo>
                    <a:lnTo>
                      <a:pt x="147" y="85"/>
                    </a:lnTo>
                    <a:lnTo>
                      <a:pt x="129" y="98"/>
                    </a:lnTo>
                    <a:lnTo>
                      <a:pt x="113" y="113"/>
                    </a:lnTo>
                    <a:lnTo>
                      <a:pt x="97" y="130"/>
                    </a:lnTo>
                    <a:lnTo>
                      <a:pt x="84" y="148"/>
                    </a:lnTo>
                    <a:lnTo>
                      <a:pt x="73" y="168"/>
                    </a:lnTo>
                    <a:lnTo>
                      <a:pt x="62" y="188"/>
                    </a:lnTo>
                    <a:lnTo>
                      <a:pt x="58" y="199"/>
                    </a:lnTo>
                    <a:lnTo>
                      <a:pt x="54" y="209"/>
                    </a:lnTo>
                    <a:lnTo>
                      <a:pt x="51" y="221"/>
                    </a:lnTo>
                    <a:lnTo>
                      <a:pt x="49" y="232"/>
                    </a:lnTo>
                    <a:lnTo>
                      <a:pt x="47" y="244"/>
                    </a:lnTo>
                    <a:lnTo>
                      <a:pt x="45" y="256"/>
                    </a:lnTo>
                    <a:lnTo>
                      <a:pt x="44" y="268"/>
                    </a:lnTo>
                    <a:lnTo>
                      <a:pt x="44" y="279"/>
                    </a:lnTo>
                    <a:lnTo>
                      <a:pt x="44" y="300"/>
                    </a:lnTo>
                    <a:lnTo>
                      <a:pt x="47" y="319"/>
                    </a:lnTo>
                    <a:lnTo>
                      <a:pt x="51" y="337"/>
                    </a:lnTo>
                    <a:lnTo>
                      <a:pt x="57" y="355"/>
                    </a:lnTo>
                    <a:lnTo>
                      <a:pt x="62" y="373"/>
                    </a:lnTo>
                    <a:lnTo>
                      <a:pt x="71" y="390"/>
                    </a:lnTo>
                    <a:lnTo>
                      <a:pt x="80" y="406"/>
                    </a:lnTo>
                    <a:lnTo>
                      <a:pt x="91" y="421"/>
                    </a:lnTo>
                    <a:lnTo>
                      <a:pt x="79" y="424"/>
                    </a:lnTo>
                    <a:lnTo>
                      <a:pt x="69" y="427"/>
                    </a:lnTo>
                    <a:lnTo>
                      <a:pt x="58" y="431"/>
                    </a:lnTo>
                    <a:lnTo>
                      <a:pt x="45" y="433"/>
                    </a:lnTo>
                    <a:lnTo>
                      <a:pt x="35" y="416"/>
                    </a:lnTo>
                    <a:lnTo>
                      <a:pt x="26" y="398"/>
                    </a:lnTo>
                    <a:lnTo>
                      <a:pt x="18" y="380"/>
                    </a:lnTo>
                    <a:lnTo>
                      <a:pt x="12" y="361"/>
                    </a:lnTo>
                    <a:lnTo>
                      <a:pt x="7" y="341"/>
                    </a:lnTo>
                    <a:lnTo>
                      <a:pt x="3" y="321"/>
                    </a:lnTo>
                    <a:lnTo>
                      <a:pt x="0" y="301"/>
                    </a:lnTo>
                    <a:lnTo>
                      <a:pt x="0" y="279"/>
                    </a:lnTo>
                    <a:lnTo>
                      <a:pt x="0" y="266"/>
                    </a:lnTo>
                    <a:lnTo>
                      <a:pt x="1" y="251"/>
                    </a:lnTo>
                    <a:lnTo>
                      <a:pt x="4" y="238"/>
                    </a:lnTo>
                    <a:lnTo>
                      <a:pt x="6" y="223"/>
                    </a:lnTo>
                    <a:lnTo>
                      <a:pt x="8" y="209"/>
                    </a:lnTo>
                    <a:lnTo>
                      <a:pt x="13" y="197"/>
                    </a:lnTo>
                    <a:lnTo>
                      <a:pt x="17" y="183"/>
                    </a:lnTo>
                    <a:lnTo>
                      <a:pt x="22" y="171"/>
                    </a:lnTo>
                    <a:lnTo>
                      <a:pt x="27" y="159"/>
                    </a:lnTo>
                    <a:lnTo>
                      <a:pt x="34" y="146"/>
                    </a:lnTo>
                    <a:lnTo>
                      <a:pt x="40" y="135"/>
                    </a:lnTo>
                    <a:lnTo>
                      <a:pt x="48" y="124"/>
                    </a:lnTo>
                    <a:lnTo>
                      <a:pt x="56" y="112"/>
                    </a:lnTo>
                    <a:lnTo>
                      <a:pt x="63" y="102"/>
                    </a:lnTo>
                    <a:lnTo>
                      <a:pt x="73" y="92"/>
                    </a:lnTo>
                    <a:lnTo>
                      <a:pt x="82" y="82"/>
                    </a:lnTo>
                    <a:lnTo>
                      <a:pt x="92" y="73"/>
                    </a:lnTo>
                    <a:lnTo>
                      <a:pt x="102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1"/>
                    </a:lnTo>
                    <a:lnTo>
                      <a:pt x="146" y="34"/>
                    </a:lnTo>
                    <a:lnTo>
                      <a:pt x="158" y="28"/>
                    </a:lnTo>
                    <a:lnTo>
                      <a:pt x="171" y="23"/>
                    </a:lnTo>
                    <a:lnTo>
                      <a:pt x="183" y="17"/>
                    </a:lnTo>
                    <a:lnTo>
                      <a:pt x="196" y="13"/>
                    </a:lnTo>
                    <a:lnTo>
                      <a:pt x="209" y="9"/>
                    </a:lnTo>
                    <a:lnTo>
                      <a:pt x="223" y="6"/>
                    </a:lnTo>
                    <a:lnTo>
                      <a:pt x="236" y="4"/>
                    </a:lnTo>
                    <a:lnTo>
                      <a:pt x="251" y="2"/>
                    </a:lnTo>
                    <a:lnTo>
                      <a:pt x="264" y="0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Oval 8"/>
            <p:cNvSpPr/>
            <p:nvPr/>
          </p:nvSpPr>
          <p:spPr>
            <a:xfrm>
              <a:off x="5259267" y="2803881"/>
              <a:ext cx="1641159" cy="164115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517089" y="2530264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3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0D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36"/>
          <p:cNvGrpSpPr/>
          <p:nvPr/>
        </p:nvGrpSpPr>
        <p:grpSpPr>
          <a:xfrm>
            <a:off x="510868" y="2996584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37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CE2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CE202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50"/>
          <p:cNvGrpSpPr/>
          <p:nvPr/>
        </p:nvGrpSpPr>
        <p:grpSpPr>
          <a:xfrm>
            <a:off x="512669" y="3473505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52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F0B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「정신질환  관리  및  사회적  인식  해소」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30" y="1064098"/>
            <a:ext cx="8326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국내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성인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중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 이상 정신질환 경험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정신질환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보편화 추세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2010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정신질환으로 인한 사회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․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경제적 비용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23.5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2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삼성경제硏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보고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2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문제는 정신질환에 대한 사회적 인식과 은폐풍조가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여전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비자발적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치료가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75%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국민정서 감안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非약물치료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경우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Z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코드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: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치료기록 제외」제도를 시행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非약물치료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」는 정신질환 치료 효과를 기대할 수 없어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사실상 유명무실한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제도임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6046429"/>
            <a:ext cx="8432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「입원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치료중심」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에서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「조기 치료중심」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정책으로 전환 필요</a:t>
            </a:r>
            <a:endParaRPr lang="en-US" altLang="ko-KR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145312" y="3080217"/>
            <a:ext cx="4210879" cy="2755089"/>
            <a:chOff x="4094934" y="3207752"/>
            <a:chExt cx="4210879" cy="2755089"/>
          </a:xfrm>
        </p:grpSpPr>
        <p:sp>
          <p:nvSpPr>
            <p:cNvPr id="17" name="Rectangle 5"/>
            <p:cNvSpPr/>
            <p:nvPr/>
          </p:nvSpPr>
          <p:spPr>
            <a:xfrm>
              <a:off x="4492750" y="3350857"/>
              <a:ext cx="3813063" cy="5080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4492750" y="3611373"/>
              <a:ext cx="3800571" cy="247553"/>
            </a:xfrm>
            <a:prstGeom prst="rect">
              <a:avLst/>
            </a:prstGeom>
            <a:solidFill>
              <a:srgbClr val="CE202A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Snip Single Corner Rectangle 6"/>
            <p:cNvSpPr/>
            <p:nvPr/>
          </p:nvSpPr>
          <p:spPr>
            <a:xfrm flipH="1">
              <a:off x="7003288" y="3209254"/>
              <a:ext cx="1302525" cy="260516"/>
            </a:xfrm>
            <a:prstGeom prst="snip1Rect">
              <a:avLst>
                <a:gd name="adj" fmla="val 50000"/>
              </a:avLst>
            </a:prstGeom>
            <a:solidFill>
              <a:srgbClr val="0D65AC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Rectangle 10"/>
            <p:cNvSpPr/>
            <p:nvPr/>
          </p:nvSpPr>
          <p:spPr>
            <a:xfrm rot="5400000">
              <a:off x="7944719" y="3758349"/>
              <a:ext cx="649674" cy="72515"/>
            </a:xfrm>
            <a:prstGeom prst="rect">
              <a:avLst/>
            </a:prstGeom>
            <a:solidFill>
              <a:srgbClr val="CE202A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4492750" y="3858926"/>
              <a:ext cx="3740550" cy="2103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Rectangle 33"/>
            <p:cNvSpPr>
              <a:spLocks/>
            </p:cNvSpPr>
            <p:nvPr/>
          </p:nvSpPr>
          <p:spPr bwMode="auto">
            <a:xfrm>
              <a:off x="5413058" y="3392864"/>
              <a:ext cx="879756" cy="68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endParaRPr lang="en-US" sz="4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4" name="Rectangle 37"/>
            <p:cNvSpPr>
              <a:spLocks/>
            </p:cNvSpPr>
            <p:nvPr/>
          </p:nvSpPr>
          <p:spPr bwMode="auto">
            <a:xfrm>
              <a:off x="7089908" y="3207752"/>
              <a:ext cx="1115853" cy="26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Z </a:t>
              </a:r>
              <a:r>
                <a:rPr lang="ko-KR" alt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코드 실패 사유</a:t>
              </a:r>
              <a:endPara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7" name="Rectangle 27"/>
            <p:cNvSpPr>
              <a:spLocks/>
            </p:cNvSpPr>
            <p:nvPr/>
          </p:nvSpPr>
          <p:spPr bwMode="auto">
            <a:xfrm>
              <a:off x="4685973" y="4074908"/>
              <a:ext cx="3455207" cy="172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① 경증 우울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err="1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불안증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등 가벼운 정신과 질병도 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en-US" altLang="ko-KR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대부분 약물치료 필요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② 불면증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스트레스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(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적응장애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)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상담도 안정제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</a:p>
            <a:p>
              <a:pPr>
                <a:spcBef>
                  <a:spcPts val="375"/>
                </a:spcBef>
              </a:pPr>
              <a:r>
                <a:rPr lang="en-US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수면제 등 약물치료 필요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③ 소아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청소년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ADHD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는 검사와 약물치료를 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en-US" altLang="ko-KR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하는 경우가 대부분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④ 약물치료 필요 없는 분석 치료는 이미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ko-KR" altLang="en-US" sz="1200" dirty="0" err="1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비급여</a:t>
              </a:r>
              <a:endParaRPr lang="en-US" sz="1200" dirty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4890565" y="3596648"/>
              <a:ext cx="3342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 Bold" charset="0"/>
                  <a:sym typeface="Calibri Bold" charset="0"/>
                </a:rPr>
                <a:t>Z </a:t>
              </a:r>
              <a:r>
                <a:rPr lang="ko-KR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 Bold" charset="0"/>
                  <a:sym typeface="Calibri Bold" charset="0"/>
                </a:rPr>
                <a:t>코드 적용 못 받는 사례가 많음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19" name="Oval 4"/>
            <p:cNvSpPr/>
            <p:nvPr/>
          </p:nvSpPr>
          <p:spPr>
            <a:xfrm>
              <a:off x="4094934" y="3350857"/>
              <a:ext cx="795631" cy="768585"/>
            </a:xfrm>
            <a:prstGeom prst="ellipse">
              <a:avLst/>
            </a:prstGeom>
            <a:solidFill>
              <a:srgbClr val="CE202A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2" name="Freeform 13"/>
          <p:cNvSpPr>
            <a:spLocks noEditPoints="1"/>
          </p:cNvSpPr>
          <p:nvPr/>
        </p:nvSpPr>
        <p:spPr bwMode="auto">
          <a:xfrm rot="10585247" flipV="1">
            <a:off x="4324158" y="3343828"/>
            <a:ext cx="437938" cy="527565"/>
          </a:xfrm>
          <a:custGeom>
            <a:avLst/>
            <a:gdLst>
              <a:gd name="T0" fmla="*/ 2022 w 2403"/>
              <a:gd name="T1" fmla="*/ 144 h 2897"/>
              <a:gd name="T2" fmla="*/ 1852 w 2403"/>
              <a:gd name="T3" fmla="*/ 57 h 2897"/>
              <a:gd name="T4" fmla="*/ 1632 w 2403"/>
              <a:gd name="T5" fmla="*/ 1 h 2897"/>
              <a:gd name="T6" fmla="*/ 1548 w 2403"/>
              <a:gd name="T7" fmla="*/ 2 h 2897"/>
              <a:gd name="T8" fmla="*/ 1491 w 2403"/>
              <a:gd name="T9" fmla="*/ 23 h 2897"/>
              <a:gd name="T10" fmla="*/ 785 w 2403"/>
              <a:gd name="T11" fmla="*/ 948 h 2897"/>
              <a:gd name="T12" fmla="*/ 48 w 2403"/>
              <a:gd name="T13" fmla="*/ 1933 h 2897"/>
              <a:gd name="T14" fmla="*/ 30 w 2403"/>
              <a:gd name="T15" fmla="*/ 1995 h 2897"/>
              <a:gd name="T16" fmla="*/ 3 w 2403"/>
              <a:gd name="T17" fmla="*/ 2340 h 2897"/>
              <a:gd name="T18" fmla="*/ 7 w 2403"/>
              <a:gd name="T19" fmla="*/ 2732 h 2897"/>
              <a:gd name="T20" fmla="*/ 27 w 2403"/>
              <a:gd name="T21" fmla="*/ 2871 h 2897"/>
              <a:gd name="T22" fmla="*/ 42 w 2403"/>
              <a:gd name="T23" fmla="*/ 2891 h 2897"/>
              <a:gd name="T24" fmla="*/ 118 w 2403"/>
              <a:gd name="T25" fmla="*/ 2896 h 2897"/>
              <a:gd name="T26" fmla="*/ 340 w 2403"/>
              <a:gd name="T27" fmla="*/ 2850 h 2897"/>
              <a:gd name="T28" fmla="*/ 724 w 2403"/>
              <a:gd name="T29" fmla="*/ 2722 h 2897"/>
              <a:gd name="T30" fmla="*/ 926 w 2403"/>
              <a:gd name="T31" fmla="*/ 2628 h 2897"/>
              <a:gd name="T32" fmla="*/ 987 w 2403"/>
              <a:gd name="T33" fmla="*/ 2578 h 2897"/>
              <a:gd name="T34" fmla="*/ 1454 w 2403"/>
              <a:gd name="T35" fmla="*/ 1961 h 2897"/>
              <a:gd name="T36" fmla="*/ 2390 w 2403"/>
              <a:gd name="T37" fmla="*/ 675 h 2897"/>
              <a:gd name="T38" fmla="*/ 2403 w 2403"/>
              <a:gd name="T39" fmla="*/ 631 h 2897"/>
              <a:gd name="T40" fmla="*/ 2392 w 2403"/>
              <a:gd name="T41" fmla="*/ 562 h 2897"/>
              <a:gd name="T42" fmla="*/ 2334 w 2403"/>
              <a:gd name="T43" fmla="*/ 447 h 2897"/>
              <a:gd name="T44" fmla="*/ 2193 w 2403"/>
              <a:gd name="T45" fmla="*/ 279 h 2897"/>
              <a:gd name="T46" fmla="*/ 1398 w 2403"/>
              <a:gd name="T47" fmla="*/ 308 h 2897"/>
              <a:gd name="T48" fmla="*/ 1421 w 2403"/>
              <a:gd name="T49" fmla="*/ 290 h 2897"/>
              <a:gd name="T50" fmla="*/ 1468 w 2403"/>
              <a:gd name="T51" fmla="*/ 287 h 2897"/>
              <a:gd name="T52" fmla="*/ 1528 w 2403"/>
              <a:gd name="T53" fmla="*/ 313 h 2897"/>
              <a:gd name="T54" fmla="*/ 1580 w 2403"/>
              <a:gd name="T55" fmla="*/ 368 h 2897"/>
              <a:gd name="T56" fmla="*/ 1587 w 2403"/>
              <a:gd name="T57" fmla="*/ 409 h 2897"/>
              <a:gd name="T58" fmla="*/ 337 w 2403"/>
              <a:gd name="T59" fmla="*/ 1902 h 2897"/>
              <a:gd name="T60" fmla="*/ 473 w 2403"/>
              <a:gd name="T61" fmla="*/ 2660 h 2897"/>
              <a:gd name="T62" fmla="*/ 364 w 2403"/>
              <a:gd name="T63" fmla="*/ 2709 h 2897"/>
              <a:gd name="T64" fmla="*/ 169 w 2403"/>
              <a:gd name="T65" fmla="*/ 2764 h 2897"/>
              <a:gd name="T66" fmla="*/ 134 w 2403"/>
              <a:gd name="T67" fmla="*/ 2763 h 2897"/>
              <a:gd name="T68" fmla="*/ 125 w 2403"/>
              <a:gd name="T69" fmla="*/ 2643 h 2897"/>
              <a:gd name="T70" fmla="*/ 137 w 2403"/>
              <a:gd name="T71" fmla="*/ 2423 h 2897"/>
              <a:gd name="T72" fmla="*/ 151 w 2403"/>
              <a:gd name="T73" fmla="*/ 2404 h 2897"/>
              <a:gd name="T74" fmla="*/ 206 w 2403"/>
              <a:gd name="T75" fmla="*/ 2409 h 2897"/>
              <a:gd name="T76" fmla="*/ 355 w 2403"/>
              <a:gd name="T77" fmla="*/ 2486 h 2897"/>
              <a:gd name="T78" fmla="*/ 454 w 2403"/>
              <a:gd name="T79" fmla="*/ 2577 h 2897"/>
              <a:gd name="T80" fmla="*/ 480 w 2403"/>
              <a:gd name="T81" fmla="*/ 2630 h 2897"/>
              <a:gd name="T82" fmla="*/ 490 w 2403"/>
              <a:gd name="T83" fmla="*/ 2117 h 2897"/>
              <a:gd name="T84" fmla="*/ 1708 w 2403"/>
              <a:gd name="T85" fmla="*/ 446 h 2897"/>
              <a:gd name="T86" fmla="*/ 1748 w 2403"/>
              <a:gd name="T87" fmla="*/ 445 h 2897"/>
              <a:gd name="T88" fmla="*/ 1821 w 2403"/>
              <a:gd name="T89" fmla="*/ 478 h 2897"/>
              <a:gd name="T90" fmla="*/ 1867 w 2403"/>
              <a:gd name="T91" fmla="*/ 520 h 2897"/>
              <a:gd name="T92" fmla="*/ 1888 w 2403"/>
              <a:gd name="T93" fmla="*/ 565 h 2897"/>
              <a:gd name="T94" fmla="*/ 624 w 2403"/>
              <a:gd name="T95" fmla="*/ 2291 h 2897"/>
              <a:gd name="T96" fmla="*/ 902 w 2403"/>
              <a:gd name="T97" fmla="*/ 2386 h 2897"/>
              <a:gd name="T98" fmla="*/ 1979 w 2403"/>
              <a:gd name="T99" fmla="*/ 672 h 2897"/>
              <a:gd name="T100" fmla="*/ 2014 w 2403"/>
              <a:gd name="T101" fmla="*/ 670 h 2897"/>
              <a:gd name="T102" fmla="*/ 2067 w 2403"/>
              <a:gd name="T103" fmla="*/ 704 h 2897"/>
              <a:gd name="T104" fmla="*/ 2108 w 2403"/>
              <a:gd name="T105" fmla="*/ 754 h 2897"/>
              <a:gd name="T106" fmla="*/ 2123 w 2403"/>
              <a:gd name="T107" fmla="*/ 801 h 2897"/>
              <a:gd name="T108" fmla="*/ 2117 w 2403"/>
              <a:gd name="T109" fmla="*/ 835 h 2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03" h="2897">
                <a:moveTo>
                  <a:pt x="2095" y="193"/>
                </a:moveTo>
                <a:lnTo>
                  <a:pt x="2095" y="193"/>
                </a:lnTo>
                <a:lnTo>
                  <a:pt x="2071" y="176"/>
                </a:lnTo>
                <a:lnTo>
                  <a:pt x="2046" y="159"/>
                </a:lnTo>
                <a:lnTo>
                  <a:pt x="2022" y="144"/>
                </a:lnTo>
                <a:lnTo>
                  <a:pt x="1998" y="129"/>
                </a:lnTo>
                <a:lnTo>
                  <a:pt x="1974" y="115"/>
                </a:lnTo>
                <a:lnTo>
                  <a:pt x="1948" y="101"/>
                </a:lnTo>
                <a:lnTo>
                  <a:pt x="1900" y="78"/>
                </a:lnTo>
                <a:lnTo>
                  <a:pt x="1852" y="57"/>
                </a:lnTo>
                <a:lnTo>
                  <a:pt x="1803" y="40"/>
                </a:lnTo>
                <a:lnTo>
                  <a:pt x="1757" y="25"/>
                </a:lnTo>
                <a:lnTo>
                  <a:pt x="1714" y="14"/>
                </a:lnTo>
                <a:lnTo>
                  <a:pt x="1671" y="6"/>
                </a:lnTo>
                <a:lnTo>
                  <a:pt x="1632" y="1"/>
                </a:lnTo>
                <a:lnTo>
                  <a:pt x="1613" y="0"/>
                </a:lnTo>
                <a:lnTo>
                  <a:pt x="1595" y="0"/>
                </a:lnTo>
                <a:lnTo>
                  <a:pt x="1580" y="0"/>
                </a:lnTo>
                <a:lnTo>
                  <a:pt x="1564" y="1"/>
                </a:lnTo>
                <a:lnTo>
                  <a:pt x="1548" y="2"/>
                </a:lnTo>
                <a:lnTo>
                  <a:pt x="1535" y="5"/>
                </a:lnTo>
                <a:lnTo>
                  <a:pt x="1521" y="8"/>
                </a:lnTo>
                <a:lnTo>
                  <a:pt x="1511" y="12"/>
                </a:lnTo>
                <a:lnTo>
                  <a:pt x="1500" y="17"/>
                </a:lnTo>
                <a:lnTo>
                  <a:pt x="1491" y="23"/>
                </a:lnTo>
                <a:lnTo>
                  <a:pt x="1484" y="29"/>
                </a:lnTo>
                <a:lnTo>
                  <a:pt x="1477" y="36"/>
                </a:lnTo>
                <a:lnTo>
                  <a:pt x="1477" y="36"/>
                </a:lnTo>
                <a:lnTo>
                  <a:pt x="1253" y="331"/>
                </a:lnTo>
                <a:lnTo>
                  <a:pt x="785" y="948"/>
                </a:lnTo>
                <a:lnTo>
                  <a:pt x="532" y="1283"/>
                </a:lnTo>
                <a:lnTo>
                  <a:pt x="304" y="1584"/>
                </a:lnTo>
                <a:lnTo>
                  <a:pt x="134" y="1813"/>
                </a:lnTo>
                <a:lnTo>
                  <a:pt x="78" y="1890"/>
                </a:lnTo>
                <a:lnTo>
                  <a:pt x="48" y="1933"/>
                </a:lnTo>
                <a:lnTo>
                  <a:pt x="48" y="1933"/>
                </a:lnTo>
                <a:lnTo>
                  <a:pt x="43" y="1943"/>
                </a:lnTo>
                <a:lnTo>
                  <a:pt x="38" y="1956"/>
                </a:lnTo>
                <a:lnTo>
                  <a:pt x="33" y="1974"/>
                </a:lnTo>
                <a:lnTo>
                  <a:pt x="30" y="1995"/>
                </a:lnTo>
                <a:lnTo>
                  <a:pt x="23" y="2047"/>
                </a:lnTo>
                <a:lnTo>
                  <a:pt x="15" y="2110"/>
                </a:lnTo>
                <a:lnTo>
                  <a:pt x="10" y="2181"/>
                </a:lnTo>
                <a:lnTo>
                  <a:pt x="6" y="2259"/>
                </a:lnTo>
                <a:lnTo>
                  <a:pt x="3" y="2340"/>
                </a:lnTo>
                <a:lnTo>
                  <a:pt x="1" y="2423"/>
                </a:lnTo>
                <a:lnTo>
                  <a:pt x="0" y="2507"/>
                </a:lnTo>
                <a:lnTo>
                  <a:pt x="1" y="2588"/>
                </a:lnTo>
                <a:lnTo>
                  <a:pt x="3" y="2663"/>
                </a:lnTo>
                <a:lnTo>
                  <a:pt x="7" y="2732"/>
                </a:lnTo>
                <a:lnTo>
                  <a:pt x="12" y="2790"/>
                </a:lnTo>
                <a:lnTo>
                  <a:pt x="15" y="2815"/>
                </a:lnTo>
                <a:lnTo>
                  <a:pt x="19" y="2837"/>
                </a:lnTo>
                <a:lnTo>
                  <a:pt x="23" y="2856"/>
                </a:lnTo>
                <a:lnTo>
                  <a:pt x="27" y="2871"/>
                </a:lnTo>
                <a:lnTo>
                  <a:pt x="32" y="2882"/>
                </a:lnTo>
                <a:lnTo>
                  <a:pt x="35" y="2885"/>
                </a:lnTo>
                <a:lnTo>
                  <a:pt x="37" y="2888"/>
                </a:lnTo>
                <a:lnTo>
                  <a:pt x="37" y="2888"/>
                </a:lnTo>
                <a:lnTo>
                  <a:pt x="42" y="2891"/>
                </a:lnTo>
                <a:lnTo>
                  <a:pt x="47" y="2893"/>
                </a:lnTo>
                <a:lnTo>
                  <a:pt x="60" y="2896"/>
                </a:lnTo>
                <a:lnTo>
                  <a:pt x="76" y="2897"/>
                </a:lnTo>
                <a:lnTo>
                  <a:pt x="95" y="2897"/>
                </a:lnTo>
                <a:lnTo>
                  <a:pt x="118" y="2896"/>
                </a:lnTo>
                <a:lnTo>
                  <a:pt x="144" y="2893"/>
                </a:lnTo>
                <a:lnTo>
                  <a:pt x="171" y="2888"/>
                </a:lnTo>
                <a:lnTo>
                  <a:pt x="202" y="2883"/>
                </a:lnTo>
                <a:lnTo>
                  <a:pt x="267" y="2868"/>
                </a:lnTo>
                <a:lnTo>
                  <a:pt x="340" y="2850"/>
                </a:lnTo>
                <a:lnTo>
                  <a:pt x="416" y="2829"/>
                </a:lnTo>
                <a:lnTo>
                  <a:pt x="494" y="2804"/>
                </a:lnTo>
                <a:lnTo>
                  <a:pt x="573" y="2778"/>
                </a:lnTo>
                <a:lnTo>
                  <a:pt x="650" y="2751"/>
                </a:lnTo>
                <a:lnTo>
                  <a:pt x="724" y="2722"/>
                </a:lnTo>
                <a:lnTo>
                  <a:pt x="793" y="2694"/>
                </a:lnTo>
                <a:lnTo>
                  <a:pt x="854" y="2666"/>
                </a:lnTo>
                <a:lnTo>
                  <a:pt x="880" y="2653"/>
                </a:lnTo>
                <a:lnTo>
                  <a:pt x="904" y="2641"/>
                </a:lnTo>
                <a:lnTo>
                  <a:pt x="926" y="2628"/>
                </a:lnTo>
                <a:lnTo>
                  <a:pt x="946" y="2617"/>
                </a:lnTo>
                <a:lnTo>
                  <a:pt x="960" y="2605"/>
                </a:lnTo>
                <a:lnTo>
                  <a:pt x="972" y="2595"/>
                </a:lnTo>
                <a:lnTo>
                  <a:pt x="972" y="2595"/>
                </a:lnTo>
                <a:lnTo>
                  <a:pt x="987" y="2578"/>
                </a:lnTo>
                <a:lnTo>
                  <a:pt x="1007" y="2554"/>
                </a:lnTo>
                <a:lnTo>
                  <a:pt x="1064" y="2480"/>
                </a:lnTo>
                <a:lnTo>
                  <a:pt x="1142" y="2380"/>
                </a:lnTo>
                <a:lnTo>
                  <a:pt x="1234" y="2257"/>
                </a:lnTo>
                <a:lnTo>
                  <a:pt x="1454" y="1961"/>
                </a:lnTo>
                <a:lnTo>
                  <a:pt x="1697" y="1630"/>
                </a:lnTo>
                <a:lnTo>
                  <a:pt x="1939" y="1298"/>
                </a:lnTo>
                <a:lnTo>
                  <a:pt x="2153" y="1004"/>
                </a:lnTo>
                <a:lnTo>
                  <a:pt x="2311" y="784"/>
                </a:lnTo>
                <a:lnTo>
                  <a:pt x="2390" y="675"/>
                </a:lnTo>
                <a:lnTo>
                  <a:pt x="2390" y="675"/>
                </a:lnTo>
                <a:lnTo>
                  <a:pt x="2395" y="665"/>
                </a:lnTo>
                <a:lnTo>
                  <a:pt x="2400" y="654"/>
                </a:lnTo>
                <a:lnTo>
                  <a:pt x="2402" y="643"/>
                </a:lnTo>
                <a:lnTo>
                  <a:pt x="2403" y="631"/>
                </a:lnTo>
                <a:lnTo>
                  <a:pt x="2403" y="618"/>
                </a:lnTo>
                <a:lnTo>
                  <a:pt x="2403" y="605"/>
                </a:lnTo>
                <a:lnTo>
                  <a:pt x="2401" y="591"/>
                </a:lnTo>
                <a:lnTo>
                  <a:pt x="2397" y="577"/>
                </a:lnTo>
                <a:lnTo>
                  <a:pt x="2392" y="562"/>
                </a:lnTo>
                <a:lnTo>
                  <a:pt x="2386" y="547"/>
                </a:lnTo>
                <a:lnTo>
                  <a:pt x="2380" y="531"/>
                </a:lnTo>
                <a:lnTo>
                  <a:pt x="2373" y="514"/>
                </a:lnTo>
                <a:lnTo>
                  <a:pt x="2355" y="481"/>
                </a:lnTo>
                <a:lnTo>
                  <a:pt x="2334" y="447"/>
                </a:lnTo>
                <a:lnTo>
                  <a:pt x="2310" y="412"/>
                </a:lnTo>
                <a:lnTo>
                  <a:pt x="2284" y="378"/>
                </a:lnTo>
                <a:lnTo>
                  <a:pt x="2255" y="345"/>
                </a:lnTo>
                <a:lnTo>
                  <a:pt x="2226" y="311"/>
                </a:lnTo>
                <a:lnTo>
                  <a:pt x="2193" y="279"/>
                </a:lnTo>
                <a:lnTo>
                  <a:pt x="2161" y="248"/>
                </a:lnTo>
                <a:lnTo>
                  <a:pt x="2128" y="220"/>
                </a:lnTo>
                <a:lnTo>
                  <a:pt x="2095" y="193"/>
                </a:lnTo>
                <a:lnTo>
                  <a:pt x="2095" y="193"/>
                </a:lnTo>
                <a:close/>
                <a:moveTo>
                  <a:pt x="1398" y="308"/>
                </a:moveTo>
                <a:lnTo>
                  <a:pt x="1398" y="308"/>
                </a:lnTo>
                <a:lnTo>
                  <a:pt x="1400" y="306"/>
                </a:lnTo>
                <a:lnTo>
                  <a:pt x="1405" y="300"/>
                </a:lnTo>
                <a:lnTo>
                  <a:pt x="1415" y="294"/>
                </a:lnTo>
                <a:lnTo>
                  <a:pt x="1421" y="290"/>
                </a:lnTo>
                <a:lnTo>
                  <a:pt x="1428" y="288"/>
                </a:lnTo>
                <a:lnTo>
                  <a:pt x="1437" y="285"/>
                </a:lnTo>
                <a:lnTo>
                  <a:pt x="1445" y="284"/>
                </a:lnTo>
                <a:lnTo>
                  <a:pt x="1456" y="284"/>
                </a:lnTo>
                <a:lnTo>
                  <a:pt x="1468" y="287"/>
                </a:lnTo>
                <a:lnTo>
                  <a:pt x="1482" y="290"/>
                </a:lnTo>
                <a:lnTo>
                  <a:pt x="1495" y="295"/>
                </a:lnTo>
                <a:lnTo>
                  <a:pt x="1511" y="303"/>
                </a:lnTo>
                <a:lnTo>
                  <a:pt x="1528" y="313"/>
                </a:lnTo>
                <a:lnTo>
                  <a:pt x="1528" y="313"/>
                </a:lnTo>
                <a:lnTo>
                  <a:pt x="1542" y="325"/>
                </a:lnTo>
                <a:lnTo>
                  <a:pt x="1555" y="336"/>
                </a:lnTo>
                <a:lnTo>
                  <a:pt x="1565" y="347"/>
                </a:lnTo>
                <a:lnTo>
                  <a:pt x="1573" y="357"/>
                </a:lnTo>
                <a:lnTo>
                  <a:pt x="1580" y="368"/>
                </a:lnTo>
                <a:lnTo>
                  <a:pt x="1583" y="376"/>
                </a:lnTo>
                <a:lnTo>
                  <a:pt x="1586" y="386"/>
                </a:lnTo>
                <a:lnTo>
                  <a:pt x="1587" y="394"/>
                </a:lnTo>
                <a:lnTo>
                  <a:pt x="1588" y="401"/>
                </a:lnTo>
                <a:lnTo>
                  <a:pt x="1587" y="409"/>
                </a:lnTo>
                <a:lnTo>
                  <a:pt x="1584" y="420"/>
                </a:lnTo>
                <a:lnTo>
                  <a:pt x="1582" y="427"/>
                </a:lnTo>
                <a:lnTo>
                  <a:pt x="1581" y="429"/>
                </a:lnTo>
                <a:lnTo>
                  <a:pt x="337" y="2076"/>
                </a:lnTo>
                <a:lnTo>
                  <a:pt x="337" y="1902"/>
                </a:lnTo>
                <a:lnTo>
                  <a:pt x="239" y="1865"/>
                </a:lnTo>
                <a:lnTo>
                  <a:pt x="1398" y="308"/>
                </a:lnTo>
                <a:close/>
                <a:moveTo>
                  <a:pt x="475" y="2657"/>
                </a:moveTo>
                <a:lnTo>
                  <a:pt x="475" y="2657"/>
                </a:lnTo>
                <a:lnTo>
                  <a:pt x="473" y="2660"/>
                </a:lnTo>
                <a:lnTo>
                  <a:pt x="469" y="2664"/>
                </a:lnTo>
                <a:lnTo>
                  <a:pt x="456" y="2671"/>
                </a:lnTo>
                <a:lnTo>
                  <a:pt x="439" y="2680"/>
                </a:lnTo>
                <a:lnTo>
                  <a:pt x="417" y="2689"/>
                </a:lnTo>
                <a:lnTo>
                  <a:pt x="364" y="2709"/>
                </a:lnTo>
                <a:lnTo>
                  <a:pt x="304" y="2729"/>
                </a:lnTo>
                <a:lnTo>
                  <a:pt x="244" y="2746"/>
                </a:lnTo>
                <a:lnTo>
                  <a:pt x="216" y="2754"/>
                </a:lnTo>
                <a:lnTo>
                  <a:pt x="191" y="2760"/>
                </a:lnTo>
                <a:lnTo>
                  <a:pt x="169" y="2764"/>
                </a:lnTo>
                <a:lnTo>
                  <a:pt x="152" y="2767"/>
                </a:lnTo>
                <a:lnTo>
                  <a:pt x="140" y="2767"/>
                </a:lnTo>
                <a:lnTo>
                  <a:pt x="135" y="2766"/>
                </a:lnTo>
                <a:lnTo>
                  <a:pt x="134" y="2763"/>
                </a:lnTo>
                <a:lnTo>
                  <a:pt x="134" y="2763"/>
                </a:lnTo>
                <a:lnTo>
                  <a:pt x="130" y="2756"/>
                </a:lnTo>
                <a:lnTo>
                  <a:pt x="129" y="2743"/>
                </a:lnTo>
                <a:lnTo>
                  <a:pt x="127" y="2723"/>
                </a:lnTo>
                <a:lnTo>
                  <a:pt x="127" y="2700"/>
                </a:lnTo>
                <a:lnTo>
                  <a:pt x="125" y="2643"/>
                </a:lnTo>
                <a:lnTo>
                  <a:pt x="127" y="2581"/>
                </a:lnTo>
                <a:lnTo>
                  <a:pt x="129" y="2518"/>
                </a:lnTo>
                <a:lnTo>
                  <a:pt x="133" y="2462"/>
                </a:lnTo>
                <a:lnTo>
                  <a:pt x="135" y="2440"/>
                </a:lnTo>
                <a:lnTo>
                  <a:pt x="137" y="2423"/>
                </a:lnTo>
                <a:lnTo>
                  <a:pt x="140" y="2411"/>
                </a:lnTo>
                <a:lnTo>
                  <a:pt x="141" y="2407"/>
                </a:lnTo>
                <a:lnTo>
                  <a:pt x="142" y="2406"/>
                </a:lnTo>
                <a:lnTo>
                  <a:pt x="142" y="2406"/>
                </a:lnTo>
                <a:lnTo>
                  <a:pt x="151" y="2404"/>
                </a:lnTo>
                <a:lnTo>
                  <a:pt x="159" y="2403"/>
                </a:lnTo>
                <a:lnTo>
                  <a:pt x="170" y="2403"/>
                </a:lnTo>
                <a:lnTo>
                  <a:pt x="181" y="2404"/>
                </a:lnTo>
                <a:lnTo>
                  <a:pt x="193" y="2406"/>
                </a:lnTo>
                <a:lnTo>
                  <a:pt x="206" y="2409"/>
                </a:lnTo>
                <a:lnTo>
                  <a:pt x="234" y="2418"/>
                </a:lnTo>
                <a:lnTo>
                  <a:pt x="263" y="2432"/>
                </a:lnTo>
                <a:lnTo>
                  <a:pt x="295" y="2447"/>
                </a:lnTo>
                <a:lnTo>
                  <a:pt x="325" y="2466"/>
                </a:lnTo>
                <a:lnTo>
                  <a:pt x="355" y="2486"/>
                </a:lnTo>
                <a:lnTo>
                  <a:pt x="384" y="2508"/>
                </a:lnTo>
                <a:lnTo>
                  <a:pt x="411" y="2531"/>
                </a:lnTo>
                <a:lnTo>
                  <a:pt x="435" y="2554"/>
                </a:lnTo>
                <a:lnTo>
                  <a:pt x="445" y="2565"/>
                </a:lnTo>
                <a:lnTo>
                  <a:pt x="454" y="2577"/>
                </a:lnTo>
                <a:lnTo>
                  <a:pt x="462" y="2588"/>
                </a:lnTo>
                <a:lnTo>
                  <a:pt x="469" y="2599"/>
                </a:lnTo>
                <a:lnTo>
                  <a:pt x="474" y="2610"/>
                </a:lnTo>
                <a:lnTo>
                  <a:pt x="477" y="2620"/>
                </a:lnTo>
                <a:lnTo>
                  <a:pt x="480" y="2630"/>
                </a:lnTo>
                <a:lnTo>
                  <a:pt x="480" y="2640"/>
                </a:lnTo>
                <a:lnTo>
                  <a:pt x="479" y="2649"/>
                </a:lnTo>
                <a:lnTo>
                  <a:pt x="475" y="2657"/>
                </a:lnTo>
                <a:lnTo>
                  <a:pt x="475" y="2657"/>
                </a:lnTo>
                <a:close/>
                <a:moveTo>
                  <a:pt x="490" y="2117"/>
                </a:moveTo>
                <a:lnTo>
                  <a:pt x="1692" y="455"/>
                </a:lnTo>
                <a:lnTo>
                  <a:pt x="1692" y="455"/>
                </a:lnTo>
                <a:lnTo>
                  <a:pt x="1694" y="453"/>
                </a:lnTo>
                <a:lnTo>
                  <a:pt x="1699" y="450"/>
                </a:lnTo>
                <a:lnTo>
                  <a:pt x="1708" y="446"/>
                </a:lnTo>
                <a:lnTo>
                  <a:pt x="1713" y="444"/>
                </a:lnTo>
                <a:lnTo>
                  <a:pt x="1720" y="443"/>
                </a:lnTo>
                <a:lnTo>
                  <a:pt x="1728" y="443"/>
                </a:lnTo>
                <a:lnTo>
                  <a:pt x="1737" y="444"/>
                </a:lnTo>
                <a:lnTo>
                  <a:pt x="1748" y="445"/>
                </a:lnTo>
                <a:lnTo>
                  <a:pt x="1760" y="449"/>
                </a:lnTo>
                <a:lnTo>
                  <a:pt x="1773" y="452"/>
                </a:lnTo>
                <a:lnTo>
                  <a:pt x="1788" y="460"/>
                </a:lnTo>
                <a:lnTo>
                  <a:pt x="1803" y="468"/>
                </a:lnTo>
                <a:lnTo>
                  <a:pt x="1821" y="478"/>
                </a:lnTo>
                <a:lnTo>
                  <a:pt x="1821" y="478"/>
                </a:lnTo>
                <a:lnTo>
                  <a:pt x="1836" y="489"/>
                </a:lnTo>
                <a:lnTo>
                  <a:pt x="1849" y="499"/>
                </a:lnTo>
                <a:lnTo>
                  <a:pt x="1859" y="509"/>
                </a:lnTo>
                <a:lnTo>
                  <a:pt x="1867" y="520"/>
                </a:lnTo>
                <a:lnTo>
                  <a:pt x="1875" y="530"/>
                </a:lnTo>
                <a:lnTo>
                  <a:pt x="1880" y="539"/>
                </a:lnTo>
                <a:lnTo>
                  <a:pt x="1883" y="549"/>
                </a:lnTo>
                <a:lnTo>
                  <a:pt x="1887" y="558"/>
                </a:lnTo>
                <a:lnTo>
                  <a:pt x="1888" y="565"/>
                </a:lnTo>
                <a:lnTo>
                  <a:pt x="1888" y="572"/>
                </a:lnTo>
                <a:lnTo>
                  <a:pt x="1888" y="584"/>
                </a:lnTo>
                <a:lnTo>
                  <a:pt x="1887" y="591"/>
                </a:lnTo>
                <a:lnTo>
                  <a:pt x="1886" y="594"/>
                </a:lnTo>
                <a:lnTo>
                  <a:pt x="624" y="2291"/>
                </a:lnTo>
                <a:lnTo>
                  <a:pt x="624" y="2094"/>
                </a:lnTo>
                <a:lnTo>
                  <a:pt x="490" y="2117"/>
                </a:lnTo>
                <a:close/>
                <a:moveTo>
                  <a:pt x="2117" y="835"/>
                </a:moveTo>
                <a:lnTo>
                  <a:pt x="937" y="2462"/>
                </a:lnTo>
                <a:lnTo>
                  <a:pt x="902" y="2386"/>
                </a:lnTo>
                <a:lnTo>
                  <a:pt x="750" y="2359"/>
                </a:lnTo>
                <a:lnTo>
                  <a:pt x="1973" y="677"/>
                </a:lnTo>
                <a:lnTo>
                  <a:pt x="1973" y="677"/>
                </a:lnTo>
                <a:lnTo>
                  <a:pt x="1975" y="676"/>
                </a:lnTo>
                <a:lnTo>
                  <a:pt x="1979" y="672"/>
                </a:lnTo>
                <a:lnTo>
                  <a:pt x="1987" y="669"/>
                </a:lnTo>
                <a:lnTo>
                  <a:pt x="1992" y="669"/>
                </a:lnTo>
                <a:lnTo>
                  <a:pt x="1998" y="668"/>
                </a:lnTo>
                <a:lnTo>
                  <a:pt x="2005" y="669"/>
                </a:lnTo>
                <a:lnTo>
                  <a:pt x="2014" y="670"/>
                </a:lnTo>
                <a:lnTo>
                  <a:pt x="2022" y="674"/>
                </a:lnTo>
                <a:lnTo>
                  <a:pt x="2032" y="679"/>
                </a:lnTo>
                <a:lnTo>
                  <a:pt x="2043" y="685"/>
                </a:lnTo>
                <a:lnTo>
                  <a:pt x="2055" y="693"/>
                </a:lnTo>
                <a:lnTo>
                  <a:pt x="2067" y="704"/>
                </a:lnTo>
                <a:lnTo>
                  <a:pt x="2080" y="718"/>
                </a:lnTo>
                <a:lnTo>
                  <a:pt x="2080" y="718"/>
                </a:lnTo>
                <a:lnTo>
                  <a:pt x="2091" y="731"/>
                </a:lnTo>
                <a:lnTo>
                  <a:pt x="2101" y="741"/>
                </a:lnTo>
                <a:lnTo>
                  <a:pt x="2108" y="754"/>
                </a:lnTo>
                <a:lnTo>
                  <a:pt x="2113" y="764"/>
                </a:lnTo>
                <a:lnTo>
                  <a:pt x="2118" y="774"/>
                </a:lnTo>
                <a:lnTo>
                  <a:pt x="2120" y="784"/>
                </a:lnTo>
                <a:lnTo>
                  <a:pt x="2121" y="793"/>
                </a:lnTo>
                <a:lnTo>
                  <a:pt x="2123" y="801"/>
                </a:lnTo>
                <a:lnTo>
                  <a:pt x="2121" y="815"/>
                </a:lnTo>
                <a:lnTo>
                  <a:pt x="2120" y="826"/>
                </a:lnTo>
                <a:lnTo>
                  <a:pt x="2118" y="832"/>
                </a:lnTo>
                <a:lnTo>
                  <a:pt x="2117" y="835"/>
                </a:lnTo>
                <a:lnTo>
                  <a:pt x="2117" y="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229863" y="3449290"/>
            <a:ext cx="4262887" cy="2406998"/>
            <a:chOff x="414213" y="3449290"/>
            <a:chExt cx="3848674" cy="2406998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13" y="5225944"/>
              <a:ext cx="3848674" cy="63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937206" y="3449290"/>
              <a:ext cx="2970323" cy="2071494"/>
              <a:chOff x="0" y="0"/>
              <a:chExt cx="4288" cy="2445"/>
            </a:xfrm>
          </p:grpSpPr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0" y="978"/>
                <a:ext cx="3785" cy="90"/>
              </a:xfrm>
              <a:custGeom>
                <a:avLst/>
                <a:gdLst>
                  <a:gd name="T0" fmla="*/ 0 w 3785"/>
                  <a:gd name="T1" fmla="*/ 0 h 90"/>
                  <a:gd name="T2" fmla="*/ 90 w 3785"/>
                  <a:gd name="T3" fmla="*/ 90 h 90"/>
                  <a:gd name="T4" fmla="*/ 3785 w 3785"/>
                  <a:gd name="T5" fmla="*/ 90 h 90"/>
                  <a:gd name="T6" fmla="*/ 3695 w 3785"/>
                  <a:gd name="T7" fmla="*/ 0 h 90"/>
                  <a:gd name="T8" fmla="*/ 0 w 3785"/>
                  <a:gd name="T9" fmla="*/ 0 h 90"/>
                  <a:gd name="T10" fmla="*/ 0 w 3785"/>
                  <a:gd name="T11" fmla="*/ 0 h 90"/>
                  <a:gd name="T12" fmla="*/ 3785 w 3785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785" h="90">
                    <a:moveTo>
                      <a:pt x="0" y="0"/>
                    </a:moveTo>
                    <a:lnTo>
                      <a:pt x="90" y="90"/>
                    </a:lnTo>
                    <a:lnTo>
                      <a:pt x="3785" y="90"/>
                    </a:lnTo>
                    <a:lnTo>
                      <a:pt x="36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0" y="978"/>
                <a:ext cx="90" cy="477"/>
              </a:xfrm>
              <a:custGeom>
                <a:avLst/>
                <a:gdLst>
                  <a:gd name="T0" fmla="*/ 90 w 90"/>
                  <a:gd name="T1" fmla="*/ 90 h 477"/>
                  <a:gd name="T2" fmla="*/ 90 w 90"/>
                  <a:gd name="T3" fmla="*/ 477 h 477"/>
                  <a:gd name="T4" fmla="*/ 5 w 90"/>
                  <a:gd name="T5" fmla="*/ 392 h 477"/>
                  <a:gd name="T6" fmla="*/ 0 w 90"/>
                  <a:gd name="T7" fmla="*/ 0 h 477"/>
                  <a:gd name="T8" fmla="*/ 90 w 90"/>
                  <a:gd name="T9" fmla="*/ 90 h 477"/>
                  <a:gd name="T10" fmla="*/ 0 w 90"/>
                  <a:gd name="T11" fmla="*/ 0 h 477"/>
                  <a:gd name="T12" fmla="*/ 90 w 90"/>
                  <a:gd name="T13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0" h="477">
                    <a:moveTo>
                      <a:pt x="90" y="90"/>
                    </a:moveTo>
                    <a:lnTo>
                      <a:pt x="90" y="477"/>
                    </a:lnTo>
                    <a:lnTo>
                      <a:pt x="5" y="392"/>
                    </a:lnTo>
                    <a:lnTo>
                      <a:pt x="0" y="0"/>
                    </a:lnTo>
                    <a:lnTo>
                      <a:pt x="90" y="90"/>
                    </a:lnTo>
                    <a:close/>
                  </a:path>
                </a:pathLst>
              </a:custGeom>
              <a:solidFill>
                <a:srgbClr val="969696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88" y="97"/>
                <a:ext cx="4200" cy="2348"/>
              </a:xfrm>
              <a:custGeom>
                <a:avLst/>
                <a:gdLst>
                  <a:gd name="T0" fmla="*/ 0 w 4200"/>
                  <a:gd name="T1" fmla="*/ 1360 h 2348"/>
                  <a:gd name="T2" fmla="*/ 3709 w 4200"/>
                  <a:gd name="T3" fmla="*/ 1360 h 2348"/>
                  <a:gd name="T4" fmla="*/ 3208 w 4200"/>
                  <a:gd name="T5" fmla="*/ 2348 h 2348"/>
                  <a:gd name="T6" fmla="*/ 3576 w 4200"/>
                  <a:gd name="T7" fmla="*/ 2348 h 2348"/>
                  <a:gd name="T8" fmla="*/ 4200 w 4200"/>
                  <a:gd name="T9" fmla="*/ 1181 h 2348"/>
                  <a:gd name="T10" fmla="*/ 3576 w 4200"/>
                  <a:gd name="T11" fmla="*/ 0 h 2348"/>
                  <a:gd name="T12" fmla="*/ 3161 w 4200"/>
                  <a:gd name="T13" fmla="*/ 0 h 2348"/>
                  <a:gd name="T14" fmla="*/ 3695 w 4200"/>
                  <a:gd name="T15" fmla="*/ 973 h 2348"/>
                  <a:gd name="T16" fmla="*/ 0 w 4200"/>
                  <a:gd name="T17" fmla="*/ 973 h 2348"/>
                  <a:gd name="T18" fmla="*/ 0 w 4200"/>
                  <a:gd name="T19" fmla="*/ 1360 h 2348"/>
                  <a:gd name="T20" fmla="*/ 0 w 4200"/>
                  <a:gd name="T21" fmla="*/ 0 h 2348"/>
                  <a:gd name="T22" fmla="*/ 4200 w 4200"/>
                  <a:gd name="T23" fmla="*/ 2348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200" h="2348">
                    <a:moveTo>
                      <a:pt x="0" y="1360"/>
                    </a:moveTo>
                    <a:lnTo>
                      <a:pt x="3709" y="1360"/>
                    </a:lnTo>
                    <a:lnTo>
                      <a:pt x="3208" y="2348"/>
                    </a:lnTo>
                    <a:lnTo>
                      <a:pt x="3576" y="2348"/>
                    </a:lnTo>
                    <a:lnTo>
                      <a:pt x="4200" y="1181"/>
                    </a:lnTo>
                    <a:lnTo>
                      <a:pt x="3576" y="0"/>
                    </a:lnTo>
                    <a:lnTo>
                      <a:pt x="3161" y="0"/>
                    </a:lnTo>
                    <a:lnTo>
                      <a:pt x="3695" y="973"/>
                    </a:lnTo>
                    <a:lnTo>
                      <a:pt x="0" y="973"/>
                    </a:lnTo>
                    <a:lnTo>
                      <a:pt x="0" y="1360"/>
                    </a:lnTo>
                    <a:close/>
                  </a:path>
                </a:pathLst>
              </a:custGeom>
              <a:solidFill>
                <a:srgbClr val="C0C0C0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3156" y="0"/>
                <a:ext cx="510" cy="95"/>
              </a:xfrm>
              <a:custGeom>
                <a:avLst/>
                <a:gdLst>
                  <a:gd name="T0" fmla="*/ 95 w 510"/>
                  <a:gd name="T1" fmla="*/ 95 h 95"/>
                  <a:gd name="T2" fmla="*/ 0 w 510"/>
                  <a:gd name="T3" fmla="*/ 0 h 95"/>
                  <a:gd name="T4" fmla="*/ 435 w 510"/>
                  <a:gd name="T5" fmla="*/ 0 h 95"/>
                  <a:gd name="T6" fmla="*/ 510 w 510"/>
                  <a:gd name="T7" fmla="*/ 95 h 95"/>
                  <a:gd name="T8" fmla="*/ 95 w 510"/>
                  <a:gd name="T9" fmla="*/ 95 h 95"/>
                  <a:gd name="T10" fmla="*/ 0 w 510"/>
                  <a:gd name="T11" fmla="*/ 0 h 95"/>
                  <a:gd name="T12" fmla="*/ 510 w 510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10" h="95">
                    <a:moveTo>
                      <a:pt x="95" y="95"/>
                    </a:moveTo>
                    <a:lnTo>
                      <a:pt x="0" y="0"/>
                    </a:lnTo>
                    <a:lnTo>
                      <a:pt x="435" y="0"/>
                    </a:lnTo>
                    <a:lnTo>
                      <a:pt x="510" y="95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3206" y="1455"/>
                <a:ext cx="593" cy="988"/>
              </a:xfrm>
              <a:custGeom>
                <a:avLst/>
                <a:gdLst>
                  <a:gd name="T0" fmla="*/ 92 w 593"/>
                  <a:gd name="T1" fmla="*/ 988 h 988"/>
                  <a:gd name="T2" fmla="*/ 0 w 593"/>
                  <a:gd name="T3" fmla="*/ 896 h 988"/>
                  <a:gd name="T4" fmla="*/ 465 w 593"/>
                  <a:gd name="T5" fmla="*/ 0 h 988"/>
                  <a:gd name="T6" fmla="*/ 593 w 593"/>
                  <a:gd name="T7" fmla="*/ 0 h 988"/>
                  <a:gd name="T8" fmla="*/ 92 w 593"/>
                  <a:gd name="T9" fmla="*/ 988 h 988"/>
                  <a:gd name="T10" fmla="*/ 0 w 593"/>
                  <a:gd name="T11" fmla="*/ 0 h 988"/>
                  <a:gd name="T12" fmla="*/ 593 w 593"/>
                  <a:gd name="T13" fmla="*/ 98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93" h="988">
                    <a:moveTo>
                      <a:pt x="92" y="988"/>
                    </a:moveTo>
                    <a:lnTo>
                      <a:pt x="0" y="896"/>
                    </a:lnTo>
                    <a:lnTo>
                      <a:pt x="465" y="0"/>
                    </a:lnTo>
                    <a:lnTo>
                      <a:pt x="593" y="0"/>
                    </a:lnTo>
                    <a:lnTo>
                      <a:pt x="92" y="988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3156" y="0"/>
                <a:ext cx="629" cy="1068"/>
              </a:xfrm>
              <a:custGeom>
                <a:avLst/>
                <a:gdLst>
                  <a:gd name="T0" fmla="*/ 539 w 629"/>
                  <a:gd name="T1" fmla="*/ 978 h 1068"/>
                  <a:gd name="T2" fmla="*/ 0 w 629"/>
                  <a:gd name="T3" fmla="*/ 0 h 1068"/>
                  <a:gd name="T4" fmla="*/ 95 w 629"/>
                  <a:gd name="T5" fmla="*/ 95 h 1068"/>
                  <a:gd name="T6" fmla="*/ 629 w 629"/>
                  <a:gd name="T7" fmla="*/ 1068 h 1068"/>
                  <a:gd name="T8" fmla="*/ 539 w 629"/>
                  <a:gd name="T9" fmla="*/ 978 h 1068"/>
                  <a:gd name="T10" fmla="*/ 0 w 629"/>
                  <a:gd name="T11" fmla="*/ 0 h 1068"/>
                  <a:gd name="T12" fmla="*/ 629 w 629"/>
                  <a:gd name="T13" fmla="*/ 106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29" h="1068">
                    <a:moveTo>
                      <a:pt x="539" y="978"/>
                    </a:moveTo>
                    <a:lnTo>
                      <a:pt x="0" y="0"/>
                    </a:lnTo>
                    <a:lnTo>
                      <a:pt x="95" y="95"/>
                    </a:lnTo>
                    <a:lnTo>
                      <a:pt x="629" y="1068"/>
                    </a:lnTo>
                    <a:lnTo>
                      <a:pt x="539" y="978"/>
                    </a:lnTo>
                    <a:close/>
                  </a:path>
                </a:pathLst>
              </a:custGeom>
              <a:solidFill>
                <a:srgbClr val="969696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44" name="Group 13"/>
            <p:cNvGrpSpPr>
              <a:grpSpLocks/>
            </p:cNvGrpSpPr>
            <p:nvPr/>
          </p:nvGrpSpPr>
          <p:grpSpPr bwMode="auto">
            <a:xfrm>
              <a:off x="933742" y="4682019"/>
              <a:ext cx="2497205" cy="844695"/>
              <a:chOff x="0" y="0"/>
              <a:chExt cx="3605" cy="997"/>
            </a:xfrm>
          </p:grpSpPr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0" y="10"/>
                <a:ext cx="98" cy="482"/>
              </a:xfrm>
              <a:custGeom>
                <a:avLst/>
                <a:gdLst>
                  <a:gd name="T0" fmla="*/ 10 w 92"/>
                  <a:gd name="T1" fmla="*/ 0 h 482"/>
                  <a:gd name="T2" fmla="*/ 92 w 92"/>
                  <a:gd name="T3" fmla="*/ 83 h 482"/>
                  <a:gd name="T4" fmla="*/ 90 w 92"/>
                  <a:gd name="T5" fmla="*/ 482 h 482"/>
                  <a:gd name="T6" fmla="*/ 0 w 92"/>
                  <a:gd name="T7" fmla="*/ 392 h 482"/>
                  <a:gd name="T8" fmla="*/ 10 w 92"/>
                  <a:gd name="T9" fmla="*/ 0 h 482"/>
                  <a:gd name="T10" fmla="*/ 0 w 92"/>
                  <a:gd name="T11" fmla="*/ 0 h 482"/>
                  <a:gd name="T12" fmla="*/ 92 w 92"/>
                  <a:gd name="T13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2" h="482">
                    <a:moveTo>
                      <a:pt x="10" y="0"/>
                    </a:moveTo>
                    <a:lnTo>
                      <a:pt x="92" y="83"/>
                    </a:lnTo>
                    <a:lnTo>
                      <a:pt x="90" y="482"/>
                    </a:lnTo>
                    <a:lnTo>
                      <a:pt x="0" y="39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90" y="93"/>
                <a:ext cx="3515" cy="904"/>
              </a:xfrm>
              <a:custGeom>
                <a:avLst/>
                <a:gdLst>
                  <a:gd name="T0" fmla="*/ 2 w 3515"/>
                  <a:gd name="T1" fmla="*/ 0 h 904"/>
                  <a:gd name="T2" fmla="*/ 3515 w 3515"/>
                  <a:gd name="T3" fmla="*/ 0 h 904"/>
                  <a:gd name="T4" fmla="*/ 3043 w 3515"/>
                  <a:gd name="T5" fmla="*/ 904 h 904"/>
                  <a:gd name="T6" fmla="*/ 2655 w 3515"/>
                  <a:gd name="T7" fmla="*/ 904 h 904"/>
                  <a:gd name="T8" fmla="*/ 2901 w 3515"/>
                  <a:gd name="T9" fmla="*/ 408 h 904"/>
                  <a:gd name="T10" fmla="*/ 0 w 3515"/>
                  <a:gd name="T11" fmla="*/ 399 h 904"/>
                  <a:gd name="T12" fmla="*/ 2 w 3515"/>
                  <a:gd name="T13" fmla="*/ 0 h 904"/>
                  <a:gd name="T14" fmla="*/ 0 w 3515"/>
                  <a:gd name="T15" fmla="*/ 0 h 904"/>
                  <a:gd name="T16" fmla="*/ 3515 w 3515"/>
                  <a:gd name="T1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515" h="904">
                    <a:moveTo>
                      <a:pt x="2" y="0"/>
                    </a:moveTo>
                    <a:lnTo>
                      <a:pt x="3515" y="0"/>
                    </a:lnTo>
                    <a:lnTo>
                      <a:pt x="3043" y="904"/>
                    </a:lnTo>
                    <a:lnTo>
                      <a:pt x="2655" y="904"/>
                    </a:lnTo>
                    <a:lnTo>
                      <a:pt x="2901" y="408"/>
                    </a:lnTo>
                    <a:lnTo>
                      <a:pt x="0" y="39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B9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10" y="0"/>
                <a:ext cx="3595" cy="93"/>
              </a:xfrm>
              <a:custGeom>
                <a:avLst/>
                <a:gdLst>
                  <a:gd name="T0" fmla="*/ 0 w 3595"/>
                  <a:gd name="T1" fmla="*/ 10 h 93"/>
                  <a:gd name="T2" fmla="*/ 85 w 3595"/>
                  <a:gd name="T3" fmla="*/ 0 h 93"/>
                  <a:gd name="T4" fmla="*/ 3503 w 3595"/>
                  <a:gd name="T5" fmla="*/ 0 h 93"/>
                  <a:gd name="T6" fmla="*/ 3595 w 3595"/>
                  <a:gd name="T7" fmla="*/ 93 h 93"/>
                  <a:gd name="T8" fmla="*/ 82 w 3595"/>
                  <a:gd name="T9" fmla="*/ 93 h 93"/>
                  <a:gd name="T10" fmla="*/ 0 w 3595"/>
                  <a:gd name="T11" fmla="*/ 10 h 93"/>
                  <a:gd name="T12" fmla="*/ 0 w 3595"/>
                  <a:gd name="T13" fmla="*/ 0 h 93"/>
                  <a:gd name="T14" fmla="*/ 3595 w 3595"/>
                  <a:gd name="T1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3595" h="93">
                    <a:moveTo>
                      <a:pt x="0" y="10"/>
                    </a:moveTo>
                    <a:lnTo>
                      <a:pt x="85" y="0"/>
                    </a:lnTo>
                    <a:lnTo>
                      <a:pt x="3503" y="0"/>
                    </a:lnTo>
                    <a:lnTo>
                      <a:pt x="3595" y="93"/>
                    </a:lnTo>
                    <a:lnTo>
                      <a:pt x="82" y="9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2641" y="501"/>
                <a:ext cx="350" cy="496"/>
              </a:xfrm>
              <a:custGeom>
                <a:avLst/>
                <a:gdLst>
                  <a:gd name="T0" fmla="*/ 104 w 350"/>
                  <a:gd name="T1" fmla="*/ 496 h 496"/>
                  <a:gd name="T2" fmla="*/ 0 w 350"/>
                  <a:gd name="T3" fmla="*/ 392 h 496"/>
                  <a:gd name="T4" fmla="*/ 213 w 350"/>
                  <a:gd name="T5" fmla="*/ 0 h 496"/>
                  <a:gd name="T6" fmla="*/ 350 w 350"/>
                  <a:gd name="T7" fmla="*/ 0 h 496"/>
                  <a:gd name="T8" fmla="*/ 104 w 350"/>
                  <a:gd name="T9" fmla="*/ 496 h 496"/>
                  <a:gd name="T10" fmla="*/ 0 w 350"/>
                  <a:gd name="T11" fmla="*/ 0 h 496"/>
                  <a:gd name="T12" fmla="*/ 350 w 350"/>
                  <a:gd name="T13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0" h="496">
                    <a:moveTo>
                      <a:pt x="104" y="496"/>
                    </a:moveTo>
                    <a:lnTo>
                      <a:pt x="0" y="392"/>
                    </a:lnTo>
                    <a:lnTo>
                      <a:pt x="213" y="0"/>
                    </a:lnTo>
                    <a:lnTo>
                      <a:pt x="350" y="0"/>
                    </a:lnTo>
                    <a:lnTo>
                      <a:pt x="104" y="496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932357" y="3449290"/>
              <a:ext cx="2502061" cy="828598"/>
              <a:chOff x="0" y="0"/>
              <a:chExt cx="3612" cy="978"/>
            </a:xfrm>
          </p:grpSpPr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0" y="489"/>
                <a:ext cx="103" cy="489"/>
              </a:xfrm>
              <a:custGeom>
                <a:avLst/>
                <a:gdLst>
                  <a:gd name="T0" fmla="*/ 97 w 97"/>
                  <a:gd name="T1" fmla="*/ 489 h 489"/>
                  <a:gd name="T2" fmla="*/ 97 w 97"/>
                  <a:gd name="T3" fmla="*/ 97 h 489"/>
                  <a:gd name="T4" fmla="*/ 0 w 97"/>
                  <a:gd name="T5" fmla="*/ 0 h 489"/>
                  <a:gd name="T6" fmla="*/ 0 w 97"/>
                  <a:gd name="T7" fmla="*/ 400 h 489"/>
                  <a:gd name="T8" fmla="*/ 97 w 97"/>
                  <a:gd name="T9" fmla="*/ 489 h 489"/>
                  <a:gd name="T10" fmla="*/ 0 w 97"/>
                  <a:gd name="T11" fmla="*/ 0 h 489"/>
                  <a:gd name="T12" fmla="*/ 97 w 97"/>
                  <a:gd name="T13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" h="489">
                    <a:moveTo>
                      <a:pt x="97" y="489"/>
                    </a:moveTo>
                    <a:lnTo>
                      <a:pt x="97" y="97"/>
                    </a:lnTo>
                    <a:lnTo>
                      <a:pt x="0" y="0"/>
                    </a:lnTo>
                    <a:lnTo>
                      <a:pt x="0" y="400"/>
                    </a:lnTo>
                    <a:lnTo>
                      <a:pt x="97" y="489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0" y="487"/>
                <a:ext cx="3019" cy="99"/>
              </a:xfrm>
              <a:custGeom>
                <a:avLst/>
                <a:gdLst>
                  <a:gd name="T0" fmla="*/ 97 w 3007"/>
                  <a:gd name="T1" fmla="*/ 99 h 99"/>
                  <a:gd name="T2" fmla="*/ 3007 w 3007"/>
                  <a:gd name="T3" fmla="*/ 99 h 99"/>
                  <a:gd name="T4" fmla="*/ 2908 w 3007"/>
                  <a:gd name="T5" fmla="*/ 0 h 99"/>
                  <a:gd name="T6" fmla="*/ 0 w 3007"/>
                  <a:gd name="T7" fmla="*/ 2 h 99"/>
                  <a:gd name="T8" fmla="*/ 97 w 3007"/>
                  <a:gd name="T9" fmla="*/ 99 h 99"/>
                  <a:gd name="T10" fmla="*/ 0 w 3007"/>
                  <a:gd name="T11" fmla="*/ 0 h 99"/>
                  <a:gd name="T12" fmla="*/ 3007 w 3007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07" h="99">
                    <a:moveTo>
                      <a:pt x="97" y="99"/>
                    </a:moveTo>
                    <a:lnTo>
                      <a:pt x="3007" y="99"/>
                    </a:lnTo>
                    <a:lnTo>
                      <a:pt x="2908" y="0"/>
                    </a:lnTo>
                    <a:lnTo>
                      <a:pt x="0" y="2"/>
                    </a:lnTo>
                    <a:lnTo>
                      <a:pt x="97" y="99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97" y="95"/>
                <a:ext cx="3515" cy="883"/>
              </a:xfrm>
              <a:custGeom>
                <a:avLst/>
                <a:gdLst>
                  <a:gd name="T0" fmla="*/ 0 w 3515"/>
                  <a:gd name="T1" fmla="*/ 883 h 883"/>
                  <a:gd name="T2" fmla="*/ 3515 w 3515"/>
                  <a:gd name="T3" fmla="*/ 883 h 883"/>
                  <a:gd name="T4" fmla="*/ 3028 w 3515"/>
                  <a:gd name="T5" fmla="*/ 0 h 883"/>
                  <a:gd name="T6" fmla="*/ 2617 w 3515"/>
                  <a:gd name="T7" fmla="*/ 0 h 883"/>
                  <a:gd name="T8" fmla="*/ 2910 w 3515"/>
                  <a:gd name="T9" fmla="*/ 491 h 883"/>
                  <a:gd name="T10" fmla="*/ 0 w 3515"/>
                  <a:gd name="T11" fmla="*/ 491 h 883"/>
                  <a:gd name="T12" fmla="*/ 0 w 3515"/>
                  <a:gd name="T13" fmla="*/ 883 h 883"/>
                  <a:gd name="T14" fmla="*/ 0 w 3515"/>
                  <a:gd name="T15" fmla="*/ 0 h 883"/>
                  <a:gd name="T16" fmla="*/ 3515 w 3515"/>
                  <a:gd name="T17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515" h="883">
                    <a:moveTo>
                      <a:pt x="0" y="883"/>
                    </a:moveTo>
                    <a:lnTo>
                      <a:pt x="3515" y="883"/>
                    </a:lnTo>
                    <a:lnTo>
                      <a:pt x="3028" y="0"/>
                    </a:lnTo>
                    <a:lnTo>
                      <a:pt x="2617" y="0"/>
                    </a:lnTo>
                    <a:lnTo>
                      <a:pt x="2910" y="491"/>
                    </a:lnTo>
                    <a:lnTo>
                      <a:pt x="0" y="491"/>
                    </a:lnTo>
                    <a:lnTo>
                      <a:pt x="0" y="883"/>
                    </a:lnTo>
                    <a:close/>
                  </a:path>
                </a:pathLst>
              </a:custGeom>
              <a:solidFill>
                <a:srgbClr val="6B9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2625" y="0"/>
                <a:ext cx="394" cy="586"/>
              </a:xfrm>
              <a:custGeom>
                <a:avLst/>
                <a:gdLst>
                  <a:gd name="T0" fmla="*/ 283 w 382"/>
                  <a:gd name="T1" fmla="*/ 487 h 586"/>
                  <a:gd name="T2" fmla="*/ 0 w 382"/>
                  <a:gd name="T3" fmla="*/ 0 h 586"/>
                  <a:gd name="T4" fmla="*/ 89 w 382"/>
                  <a:gd name="T5" fmla="*/ 95 h 586"/>
                  <a:gd name="T6" fmla="*/ 382 w 382"/>
                  <a:gd name="T7" fmla="*/ 586 h 586"/>
                  <a:gd name="T8" fmla="*/ 283 w 382"/>
                  <a:gd name="T9" fmla="*/ 487 h 586"/>
                  <a:gd name="T10" fmla="*/ 0 w 382"/>
                  <a:gd name="T11" fmla="*/ 0 h 586"/>
                  <a:gd name="T12" fmla="*/ 382 w 382"/>
                  <a:gd name="T13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82" h="586">
                    <a:moveTo>
                      <a:pt x="283" y="487"/>
                    </a:moveTo>
                    <a:lnTo>
                      <a:pt x="0" y="0"/>
                    </a:lnTo>
                    <a:lnTo>
                      <a:pt x="89" y="95"/>
                    </a:lnTo>
                    <a:lnTo>
                      <a:pt x="382" y="586"/>
                    </a:lnTo>
                    <a:lnTo>
                      <a:pt x="283" y="487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2625" y="0"/>
                <a:ext cx="500" cy="95"/>
              </a:xfrm>
              <a:custGeom>
                <a:avLst/>
                <a:gdLst>
                  <a:gd name="T0" fmla="*/ 0 w 500"/>
                  <a:gd name="T1" fmla="*/ 0 h 95"/>
                  <a:gd name="T2" fmla="*/ 411 w 500"/>
                  <a:gd name="T3" fmla="*/ 0 h 95"/>
                  <a:gd name="T4" fmla="*/ 500 w 500"/>
                  <a:gd name="T5" fmla="*/ 95 h 95"/>
                  <a:gd name="T6" fmla="*/ 89 w 500"/>
                  <a:gd name="T7" fmla="*/ 95 h 95"/>
                  <a:gd name="T8" fmla="*/ 0 w 500"/>
                  <a:gd name="T9" fmla="*/ 0 h 95"/>
                  <a:gd name="T10" fmla="*/ 0 w 500"/>
                  <a:gd name="T11" fmla="*/ 0 h 95"/>
                  <a:gd name="T12" fmla="*/ 500 w 500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0" h="95">
                    <a:moveTo>
                      <a:pt x="0" y="0"/>
                    </a:moveTo>
                    <a:lnTo>
                      <a:pt x="411" y="0"/>
                    </a:lnTo>
                    <a:lnTo>
                      <a:pt x="500" y="95"/>
                    </a:lnTo>
                    <a:lnTo>
                      <a:pt x="89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82800" y="3931393"/>
            <a:ext cx="9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</a:t>
            </a:r>
            <a:r>
              <a:rPr lang="ko-KR" altLang="en-US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코드</a:t>
            </a:r>
            <a:endParaRPr lang="ko-KR" altLang="en-US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258" y="4748907"/>
            <a:ext cx="9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Z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코드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1722113" y="3945771"/>
            <a:ext cx="159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정신질환 진료 및 치료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2113" y="4775100"/>
            <a:ext cx="159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일반 보건 상담 진료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오른쪽 화살표 47"/>
          <p:cNvSpPr/>
          <p:nvPr/>
        </p:nvSpPr>
        <p:spPr>
          <a:xfrm>
            <a:off x="6120172" y="12452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5795302" y="15844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5752052" y="195598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340596" y="61905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그룹 66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68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70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7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6566" y="421418"/>
            <a:ext cx="68717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꿈같은 은퇴 여유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생계형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노인 일자리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3274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60~64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고용률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57.2%,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생계 위해 일자리를 희망하는 노인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106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궁핍에 내몰려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現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 노인 일자리사업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일자리 수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만개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신뢰도 낮은 통계상 수치 의혹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노인일자리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80%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(24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8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천 개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가 공공잡일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年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개월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·10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년째 月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20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정부의 노인일자리예산 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지역특별회계 이관 계획 추진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문제③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05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지자체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이관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노인일자리사업 불균형 초래 중 → 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83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 </a:t>
            </a:r>
            <a:r>
              <a:rPr lang="ko-KR" altLang="en-US" sz="1400" b="1" dirty="0" err="1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지자체만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9389" y="6029094"/>
            <a:ext cx="850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지역특별회계 이관 재검토와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국가지원 일자리 확대로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적극적 추진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21" y="2995662"/>
            <a:ext cx="4886379" cy="44458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3" y="3356992"/>
            <a:ext cx="5331375" cy="22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7063984" y="137333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764181" y="17542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35593" y="614772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5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7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29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6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1486" y="488310"/>
            <a:ext cx="72427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사랑보다 먼저 찾아온 이별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해외입양아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03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전쟁 고아 방지와 가난 때문에 시작한‘해외입양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만여 명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(‘12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국내는‘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저입양의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늪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 유일‘해외입양 수출국’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정부차원의 과거‘약소국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빈곤국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’시절의 상처회복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치유사업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태부족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부실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6835" y="5946772"/>
            <a:ext cx="81719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해외입양아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 재정립 및 모국방문 등 뿌리 찾기 사업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4" y="2780928"/>
            <a:ext cx="26570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004048" y="3030922"/>
            <a:ext cx="3621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>
                <a:latin typeface="+mj-ea"/>
                <a:ea typeface="+mj-ea"/>
              </a:rPr>
              <a:t>“그들이 나를 버린 데에는 이유가 있었을 것이다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r>
              <a:rPr lang="ko-KR" altLang="en-US" sz="1200" dirty="0">
                <a:latin typeface="+mj-ea"/>
                <a:ea typeface="+mj-ea"/>
              </a:rPr>
              <a:t>그리고 그것이 나를 버릴 만큼 큰 이유라면 굳이 찾아가서 물어보고 싶은 생각이 없다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endParaRPr lang="en-US" altLang="ko-KR" sz="1200" dirty="0">
              <a:latin typeface="+mj-ea"/>
              <a:ea typeface="+mj-ea"/>
            </a:endParaRPr>
          </a:p>
          <a:p>
            <a:pPr fontAlgn="base"/>
            <a:r>
              <a:rPr lang="ko-KR" altLang="en-US" sz="1200" dirty="0" smtClean="0">
                <a:latin typeface="+mj-ea"/>
                <a:ea typeface="+mj-ea"/>
              </a:rPr>
              <a:t>또 </a:t>
            </a:r>
            <a:r>
              <a:rPr lang="ko-KR" altLang="en-US" sz="1200" dirty="0">
                <a:latin typeface="+mj-ea"/>
                <a:ea typeface="+mj-ea"/>
              </a:rPr>
              <a:t>나의 엄마가 미혼모였을 가능성이 크기 때문에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내가 찾아간다 해도 그녀에게 상처만 줄 것이다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r>
              <a:rPr lang="ko-KR" altLang="en-US" sz="1200" dirty="0">
                <a:latin typeface="+mj-ea"/>
                <a:ea typeface="+mj-ea"/>
              </a:rPr>
              <a:t>그래서 찾고 싶지 않다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endParaRPr lang="en-US" altLang="ko-KR" sz="1200" dirty="0">
              <a:latin typeface="+mj-ea"/>
              <a:ea typeface="+mj-ea"/>
            </a:endParaRPr>
          </a:p>
          <a:p>
            <a:pPr fontAlgn="base"/>
            <a:r>
              <a:rPr lang="ko-KR" altLang="en-US" sz="1200" dirty="0" smtClean="0">
                <a:latin typeface="+mj-ea"/>
                <a:ea typeface="+mj-ea"/>
              </a:rPr>
              <a:t>그러나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한국과 엄마에 대한 그리움과 쓸쓸함은 항상 간직하고 있다”</a:t>
            </a:r>
          </a:p>
          <a:p>
            <a:pPr fontAlgn="base"/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r>
              <a:rPr lang="en-US" altLang="ko-KR" sz="1200" b="1" dirty="0" smtClean="0">
                <a:latin typeface="+mj-ea"/>
                <a:ea typeface="+mj-ea"/>
              </a:rPr>
              <a:t>&lt;</a:t>
            </a:r>
            <a:r>
              <a:rPr lang="ko-KR" altLang="en-US" sz="1200" b="1" dirty="0" smtClean="0">
                <a:latin typeface="+mj-ea"/>
                <a:ea typeface="+mj-ea"/>
              </a:rPr>
              <a:t>노르웨이 </a:t>
            </a:r>
            <a:r>
              <a:rPr lang="ko-KR" altLang="en-US" sz="1200" b="1" dirty="0">
                <a:latin typeface="+mj-ea"/>
                <a:ea typeface="+mj-ea"/>
              </a:rPr>
              <a:t>입양아 인터뷰 중에서</a:t>
            </a:r>
            <a:r>
              <a:rPr lang="en-US" altLang="ko-KR" sz="1200" b="1" dirty="0">
                <a:latin typeface="+mj-ea"/>
                <a:ea typeface="+mj-ea"/>
              </a:rPr>
              <a:t>&gt; </a:t>
            </a:r>
            <a:endParaRPr lang="ko-KR" altLang="en-US" sz="1200" b="1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6" y="2924944"/>
            <a:ext cx="16230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5713026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3846905" y="17592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859119" y="21270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043608" y="3861048"/>
            <a:ext cx="201622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66915" y="610325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8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30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8115" y="457200"/>
            <a:ext cx="758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②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보건의료 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실태와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미래형 통합의료체제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4149" y="5429905"/>
            <a:ext cx="811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질병예방부터 재활요양까지 정부중심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통합체계 구축하되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민관 </a:t>
            </a:r>
            <a:r>
              <a:rPr lang="ko-KR" altLang="en-US" sz="240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거버넌스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강화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신기술 보건의료산업 접목 강화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6230" y="1203037"/>
            <a:ext cx="834424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병원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병상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고가 의료장비 등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평균보다 급속적으로 증가 추세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과잉공급 양상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뚜렷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한국의 질병치료기술은 세계적 수준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의료서비스의 공급체계는 미흡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병원 밖 환자 돌봄 강화 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보건의료자원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간호사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증가세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의사 약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65%·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간호사 약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54%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자치단체의 경우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부처별 사업계획에 따라 개별 추진으로 비효율성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비효과성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露程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해소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지방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지역 보건의료 상황 점차 부실 ⇨ 지방의료원 시설 낙후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전문의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간호사 확보 어려움 해결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평균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영유아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사망률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OECD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평균의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1/2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자살률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 등 정신건강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악화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평소 질병예방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증상조절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건강관련 교육과 훈련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재택의료 프로그램 등 예방 중심정책으로 전환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의사방문수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평균재원일수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일본에 이어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의료자원의 비효율적 활용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비용 증가 요인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6639056" y="13789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4634594" y="47251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3915664" y="22615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711728" y="379180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387024" y="562129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854149" y="457200"/>
            <a:ext cx="433997" cy="433997"/>
            <a:chOff x="1053286" y="515021"/>
            <a:chExt cx="433997" cy="433997"/>
          </a:xfrm>
        </p:grpSpPr>
        <p:sp>
          <p:nvSpPr>
            <p:cNvPr id="20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1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31542" y="493707"/>
            <a:ext cx="758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③</a:t>
            </a:r>
            <a:r>
              <a:rPr lang="ko-KR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보편적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선택적 복지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조화로운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발전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449" y="5415352"/>
            <a:ext cx="811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복지업무의 중추기능 재인식</a:t>
            </a:r>
            <a:r>
              <a:rPr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지원의 대상과 범위</a:t>
            </a:r>
            <a:r>
              <a:rPr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방법과 시기 등 종합적 검토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823" y="1399289"/>
            <a:ext cx="83442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복지포퓰리즘에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대한 심층검토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무상복지 우선순위 재검토로 단계적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점진적 지급 확대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복지업무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범부처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전체 입장에서 종합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협력 추진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중복지원 및 복지사각지대 해소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복지업무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법규 및 각종 지침 등 정비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기본적인 법령체계 재정비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지원제도의 안정성 확보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복지수요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증대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재정부담액 증가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재정 충당의 한계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「무상복지혜택 선택제도」 활성화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상류층까지 무상복지 제공은 복지서비스가 절실한 대상자 배제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복지사각지대 미해결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결과 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중앙과 지방간 재정분담 갈등 증폭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어린이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보육예산 분담 등 사회적 합의 적극 추진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중앙과 지방간 재정분담기준 재정립과 민간재원 연계 활용 확대 등 통한 시너지효과 추진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총론 중심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단기현안 위주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장기적 한국형 복지모델 정립 및 「미래발전계획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연계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3502469" y="15786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3065445" y="46139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5241669" y="276985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3837513" y="36778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06605" y="555129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858476" y="493707"/>
            <a:ext cx="433997" cy="433997"/>
            <a:chOff x="1053286" y="515021"/>
            <a:chExt cx="433997" cy="433997"/>
          </a:xfrm>
        </p:grpSpPr>
        <p:sp>
          <p:nvSpPr>
            <p:cNvPr id="20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4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6804" y="450131"/>
            <a:ext cx="758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④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분산된 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농어촌 보건복지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기능 실태와 개선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0499" y="5446757"/>
            <a:ext cx="8118353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「지역통합 복지센터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가칭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」설치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통한 통합적 업무추진과 </a:t>
            </a:r>
            <a:endParaRPr lang="en-US" altLang="ko-KR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효율화</a:t>
            </a:r>
            <a:r>
              <a:rPr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체계화 도모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6230" y="1027156"/>
            <a:ext cx="83442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농어촌 보건복지 기본계획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(‘04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09),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복지수요 증대 따른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저소득층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생활안정 기여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농어촌 지역에 대한 지속적 조사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연구 미흡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현실에 적합한 정책 발굴 부진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농어촌 보건복지 기본계획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(‘10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14),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 기반 개선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사회통합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강화 추진 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예방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맞춤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보편 서비스 추진에도 불구하고 부처별 개별 지원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운영 시스템 분산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지역아동보호전문기관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장애인성폭력상담센터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노인확대예방센터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 소관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가정폭력상담센터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청소년상담센터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육아나눔터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여성가족부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소관</a:t>
            </a:r>
          </a:p>
          <a:p>
            <a:pPr fontAlgn="base">
              <a:lnSpc>
                <a:spcPct val="2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1, 2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농어촌 보건복지 기본계획 기간 경과 후에도 농어촌보건복지는 여전히 제자리 수준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농어촌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주민들이 공감하고 만족하지 못하는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시책 입증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새로운 시책 강구 필요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602487" y="19474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02487" y="29134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371366" y="561311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8" name="오른쪽 화살표 17"/>
          <p:cNvSpPr/>
          <p:nvPr/>
        </p:nvSpPr>
        <p:spPr>
          <a:xfrm>
            <a:off x="589086" y="450912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953793" y="436953"/>
            <a:ext cx="433997" cy="433997"/>
            <a:chOff x="1053286" y="515021"/>
            <a:chExt cx="433997" cy="433997"/>
          </a:xfrm>
        </p:grpSpPr>
        <p:sp>
          <p:nvSpPr>
            <p:cNvPr id="20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4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3643" y="407856"/>
            <a:ext cx="7585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⑤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「행정구역」을 뛰어넘는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복지시책 추진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1053286" y="436953"/>
            <a:ext cx="433997" cy="433997"/>
            <a:chOff x="1053286" y="515021"/>
            <a:chExt cx="433997" cy="433997"/>
          </a:xfrm>
        </p:grpSpPr>
        <p:sp>
          <p:nvSpPr>
            <p:cNvPr id="20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6230" y="1157404"/>
            <a:ext cx="83442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 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군 경제지역 거주 주민이 인접 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군 보건소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진료소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이용하는 경우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예방접종 등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요구시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거부 상황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일부 인접 시장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군수간 개별 「협약」체결 하여 비용부담 조정 등 불편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보건복지부 법규상 시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군 관계 없이 가까운 보건소에서 동일한 서비스 제공토록 규정화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공공 화장장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이용시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타시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군 주민의 경우 가격차별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(10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서비스 제공에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차이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전국적인 차원에서 균등한 서비스 제공토록 규정화 및 수준차이 최소화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12898" y="28130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612898" y="39188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4581128"/>
            <a:ext cx="7488832" cy="261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" y="4293096"/>
            <a:ext cx="6336704" cy="221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668239">
            <a:off x="5148065" y="579019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A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군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668239">
            <a:off x="1669038" y="602867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군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76962">
            <a:off x="5077808" y="4869160"/>
            <a:ext cx="27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소</a:t>
            </a:r>
          </a:p>
        </p:txBody>
      </p:sp>
      <p:sp>
        <p:nvSpPr>
          <p:cNvPr id="8" name="TextBox 7"/>
          <p:cNvSpPr txBox="1"/>
          <p:nvPr/>
        </p:nvSpPr>
        <p:spPr>
          <a:xfrm rot="20132005">
            <a:off x="7034056" y="5411031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공공화장터</a:t>
            </a:r>
            <a:endParaRPr lang="ko-KR" altLang="en-US" sz="1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35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7515" y="392953"/>
            <a:ext cx="8006219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⑥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이동권 향상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지원 확대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449" y="5638905"/>
            <a:ext cx="811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공적 급여 품목 등록 통한 지원정책 추진 등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정책의 </a:t>
            </a:r>
            <a:endParaRPr lang="en-US" altLang="ko-KR" sz="22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각론화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다양화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현장화 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30" y="1027156"/>
            <a:ext cx="8344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이동에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불편을 겪고 있는 장애인 및 노인 등을 위한 복지차량 이용 대상자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1,300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우리나라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개별 장애인의 이동권 향상을 위한 지원정책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단순한 세제혜택에만 집중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미국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유럽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일본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복지선진국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세제혜택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차량구입비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이동편의 개조비용 등 지원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북유럽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미국은 정부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서유럽은 사회보험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일본은 정부와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복지차량 구입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지원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복지차량 개조서비스의 지원유형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탑승보조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이송보조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운전보조 장치 등 편의유형별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7228082" y="119988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3612163" y="19303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580112" y="15567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371366" y="58052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36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39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41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sp>
        <p:nvSpPr>
          <p:cNvPr id="18" name="오른쪽 화살표 17"/>
          <p:cNvSpPr/>
          <p:nvPr/>
        </p:nvSpPr>
        <p:spPr>
          <a:xfrm>
            <a:off x="6372200" y="23137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728186" y="26598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30178" y="5089540"/>
            <a:ext cx="2324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복지차량 </a:t>
            </a:r>
            <a:r>
              <a:rPr lang="ko-KR" altLang="en-US" sz="1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탑승보조장치</a:t>
            </a:r>
            <a:endParaRPr lang="ko-KR" altLang="en-US" sz="13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163" y="5087362"/>
            <a:ext cx="22143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복지차량 </a:t>
            </a:r>
            <a:r>
              <a:rPr lang="ko-KR" altLang="en-US" sz="1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이송보조장치</a:t>
            </a:r>
            <a:endParaRPr lang="ko-KR" altLang="en-US" sz="13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9294" y="5089540"/>
            <a:ext cx="22031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복지차량 </a:t>
            </a:r>
            <a:r>
              <a:rPr lang="ko-KR" altLang="en-US" sz="1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운전보조장치</a:t>
            </a:r>
            <a:endParaRPr lang="ko-KR" altLang="en-US" sz="13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2" name="Picture 4" descr="http://cfile234.uf.daum.net/image/2258564B538F927A1913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16" y="3356991"/>
            <a:ext cx="2618464" cy="1594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hyundai.co.kr/upload/common/activeSquare/binary/clip_image010%5b14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96" y="3356992"/>
            <a:ext cx="2621562" cy="160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ile227.uf.daum.net/image/2519C84B538F927B1C7E8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6" y="3356991"/>
            <a:ext cx="2832482" cy="1594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1370560" y="363698"/>
            <a:ext cx="433997" cy="433997"/>
            <a:chOff x="1053286" y="515021"/>
            <a:chExt cx="433997" cy="433997"/>
          </a:xfrm>
        </p:grpSpPr>
        <p:sp>
          <p:nvSpPr>
            <p:cNvPr id="27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7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7790" y="486810"/>
            <a:ext cx="755105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100" spc="-15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⑦ </a:t>
            </a:r>
            <a:r>
              <a:rPr lang="ko-KR" altLang="en-US" sz="21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기후변화 </a:t>
            </a:r>
            <a:r>
              <a:rPr lang="en-US" altLang="ko-KR" sz="21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생물다양성협약 </a:t>
            </a:r>
            <a:r>
              <a:rPr lang="en-US" altLang="ko-KR" sz="21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에볼라 </a:t>
            </a:r>
            <a:r>
              <a:rPr lang="ko-KR" altLang="en-US" sz="21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「대책」 강화</a:t>
            </a:r>
            <a:endParaRPr lang="en-US" sz="21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66" y="1083928"/>
            <a:ext cx="868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기후변화로 인한 질병 매년 지속 증가 추세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선제적 예방정책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시급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복지분야 추가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만성질환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알레르기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진드기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모기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수인성 매개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증가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전담부서 구축강화 시급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「나고야의정서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(2010.10.30)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 자동 발효   복지부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토종자원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제약 기반 구축 강화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공동사업 지양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「토종유전자원의 국가주도 연구사업」 가시적 추진 확대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볼라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(‘05)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아프리카 한정 유행질병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‘14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글로벌 위협 질병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유사시 대비한 대책 수립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132850" y="16288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076056" y="12687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2304" y="6072542"/>
            <a:ext cx="8461695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보건복지분야 선진국가 조기 이행 위한 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차원의 적극투자와 연구강화</a:t>
            </a:r>
            <a:endParaRPr lang="ko-KR" altLang="en-US" sz="19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287100" y="618200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242624" y="270892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39" y="3012609"/>
            <a:ext cx="3738422" cy="29666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14" y="3537099"/>
            <a:ext cx="2307604" cy="24749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01" y="3425904"/>
            <a:ext cx="1639388" cy="258873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1053286" y="436492"/>
            <a:ext cx="433997" cy="433997"/>
            <a:chOff x="1053286" y="515021"/>
            <a:chExt cx="433997" cy="433997"/>
          </a:xfrm>
        </p:grpSpPr>
        <p:sp>
          <p:nvSpPr>
            <p:cNvPr id="22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75916" y="1619581"/>
            <a:ext cx="8430970" cy="1441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9"/>
          <p:cNvGrpSpPr/>
          <p:nvPr/>
        </p:nvGrpSpPr>
        <p:grpSpPr>
          <a:xfrm>
            <a:off x="7782747" y="1395800"/>
            <a:ext cx="1383914" cy="1075437"/>
            <a:chOff x="4929090" y="2803881"/>
            <a:chExt cx="3266866" cy="2538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46"/>
            <p:cNvGrpSpPr/>
            <p:nvPr/>
          </p:nvGrpSpPr>
          <p:grpSpPr>
            <a:xfrm rot="1365204">
              <a:off x="4929090" y="2838670"/>
              <a:ext cx="3266866" cy="2503886"/>
              <a:chOff x="625475" y="2439988"/>
              <a:chExt cx="482600" cy="369888"/>
            </a:xfrm>
            <a:solidFill>
              <a:srgbClr val="0D65AC"/>
            </a:solidFill>
            <a:effectLst/>
          </p:grpSpPr>
          <p:sp>
            <p:nvSpPr>
              <p:cNvPr id="18" name="Freeform 168"/>
              <p:cNvSpPr>
                <a:spLocks noEditPoints="1"/>
              </p:cNvSpPr>
              <p:nvPr/>
            </p:nvSpPr>
            <p:spPr bwMode="auto">
              <a:xfrm>
                <a:off x="625475" y="2439988"/>
                <a:ext cx="482600" cy="369888"/>
              </a:xfrm>
              <a:custGeom>
                <a:avLst/>
                <a:gdLst>
                  <a:gd name="T0" fmla="*/ 566 w 1519"/>
                  <a:gd name="T1" fmla="*/ 10 h 1165"/>
                  <a:gd name="T2" fmla="*/ 675 w 1519"/>
                  <a:gd name="T3" fmla="*/ 46 h 1165"/>
                  <a:gd name="T4" fmla="*/ 770 w 1519"/>
                  <a:gd name="T5" fmla="*/ 107 h 1165"/>
                  <a:gd name="T6" fmla="*/ 848 w 1519"/>
                  <a:gd name="T7" fmla="*/ 189 h 1165"/>
                  <a:gd name="T8" fmla="*/ 904 w 1519"/>
                  <a:gd name="T9" fmla="*/ 288 h 1165"/>
                  <a:gd name="T10" fmla="*/ 936 w 1519"/>
                  <a:gd name="T11" fmla="*/ 399 h 1165"/>
                  <a:gd name="T12" fmla="*/ 938 w 1519"/>
                  <a:gd name="T13" fmla="*/ 520 h 1165"/>
                  <a:gd name="T14" fmla="*/ 912 w 1519"/>
                  <a:gd name="T15" fmla="*/ 635 h 1165"/>
                  <a:gd name="T16" fmla="*/ 1503 w 1519"/>
                  <a:gd name="T17" fmla="*/ 1047 h 1165"/>
                  <a:gd name="T18" fmla="*/ 1518 w 1519"/>
                  <a:gd name="T19" fmla="*/ 1078 h 1165"/>
                  <a:gd name="T20" fmla="*/ 1517 w 1519"/>
                  <a:gd name="T21" fmla="*/ 1113 h 1165"/>
                  <a:gd name="T22" fmla="*/ 1498 w 1519"/>
                  <a:gd name="T23" fmla="*/ 1143 h 1165"/>
                  <a:gd name="T24" fmla="*/ 1469 w 1519"/>
                  <a:gd name="T25" fmla="*/ 1161 h 1165"/>
                  <a:gd name="T26" fmla="*/ 1435 w 1519"/>
                  <a:gd name="T27" fmla="*/ 1163 h 1165"/>
                  <a:gd name="T28" fmla="*/ 828 w 1519"/>
                  <a:gd name="T29" fmla="*/ 778 h 1165"/>
                  <a:gd name="T30" fmla="*/ 735 w 1519"/>
                  <a:gd name="T31" fmla="*/ 860 h 1165"/>
                  <a:gd name="T32" fmla="*/ 623 w 1519"/>
                  <a:gd name="T33" fmla="*/ 916 h 1165"/>
                  <a:gd name="T34" fmla="*/ 497 w 1519"/>
                  <a:gd name="T35" fmla="*/ 941 h 1165"/>
                  <a:gd name="T36" fmla="*/ 376 w 1519"/>
                  <a:gd name="T37" fmla="*/ 932 h 1165"/>
                  <a:gd name="T38" fmla="*/ 266 w 1519"/>
                  <a:gd name="T39" fmla="*/ 895 h 1165"/>
                  <a:gd name="T40" fmla="*/ 172 w 1519"/>
                  <a:gd name="T41" fmla="*/ 834 h 1165"/>
                  <a:gd name="T42" fmla="*/ 94 w 1519"/>
                  <a:gd name="T43" fmla="*/ 752 h 1165"/>
                  <a:gd name="T44" fmla="*/ 37 w 1519"/>
                  <a:gd name="T45" fmla="*/ 654 h 1165"/>
                  <a:gd name="T46" fmla="*/ 6 w 1519"/>
                  <a:gd name="T47" fmla="*/ 542 h 1165"/>
                  <a:gd name="T48" fmla="*/ 3 w 1519"/>
                  <a:gd name="T49" fmla="*/ 423 h 1165"/>
                  <a:gd name="T50" fmla="*/ 29 w 1519"/>
                  <a:gd name="T51" fmla="*/ 308 h 1165"/>
                  <a:gd name="T52" fmla="*/ 81 w 1519"/>
                  <a:gd name="T53" fmla="*/ 208 h 1165"/>
                  <a:gd name="T54" fmla="*/ 155 w 1519"/>
                  <a:gd name="T55" fmla="*/ 122 h 1165"/>
                  <a:gd name="T56" fmla="*/ 246 w 1519"/>
                  <a:gd name="T57" fmla="*/ 57 h 1165"/>
                  <a:gd name="T58" fmla="*/ 353 w 1519"/>
                  <a:gd name="T59" fmla="*/ 15 h 1165"/>
                  <a:gd name="T60" fmla="*/ 471 w 1519"/>
                  <a:gd name="T61" fmla="*/ 0 h 1165"/>
                  <a:gd name="T62" fmla="*/ 543 w 1519"/>
                  <a:gd name="T63" fmla="*/ 119 h 1165"/>
                  <a:gd name="T64" fmla="*/ 627 w 1519"/>
                  <a:gd name="T65" fmla="*/ 147 h 1165"/>
                  <a:gd name="T66" fmla="*/ 699 w 1519"/>
                  <a:gd name="T67" fmla="*/ 194 h 1165"/>
                  <a:gd name="T68" fmla="*/ 759 w 1519"/>
                  <a:gd name="T69" fmla="*/ 256 h 1165"/>
                  <a:gd name="T70" fmla="*/ 802 w 1519"/>
                  <a:gd name="T71" fmla="*/ 331 h 1165"/>
                  <a:gd name="T72" fmla="*/ 825 w 1519"/>
                  <a:gd name="T73" fmla="*/ 416 h 1165"/>
                  <a:gd name="T74" fmla="*/ 828 w 1519"/>
                  <a:gd name="T75" fmla="*/ 507 h 1165"/>
                  <a:gd name="T76" fmla="*/ 807 w 1519"/>
                  <a:gd name="T77" fmla="*/ 594 h 1165"/>
                  <a:gd name="T78" fmla="*/ 768 w 1519"/>
                  <a:gd name="T79" fmla="*/ 671 h 1165"/>
                  <a:gd name="T80" fmla="*/ 713 w 1519"/>
                  <a:gd name="T81" fmla="*/ 736 h 1165"/>
                  <a:gd name="T82" fmla="*/ 641 w 1519"/>
                  <a:gd name="T83" fmla="*/ 786 h 1165"/>
                  <a:gd name="T84" fmla="*/ 560 w 1519"/>
                  <a:gd name="T85" fmla="*/ 818 h 1165"/>
                  <a:gd name="T86" fmla="*/ 471 w 1519"/>
                  <a:gd name="T87" fmla="*/ 829 h 1165"/>
                  <a:gd name="T88" fmla="*/ 382 w 1519"/>
                  <a:gd name="T89" fmla="*/ 818 h 1165"/>
                  <a:gd name="T90" fmla="*/ 300 w 1519"/>
                  <a:gd name="T91" fmla="*/ 786 h 1165"/>
                  <a:gd name="T92" fmla="*/ 229 w 1519"/>
                  <a:gd name="T93" fmla="*/ 736 h 1165"/>
                  <a:gd name="T94" fmla="*/ 174 w 1519"/>
                  <a:gd name="T95" fmla="*/ 671 h 1165"/>
                  <a:gd name="T96" fmla="*/ 134 w 1519"/>
                  <a:gd name="T97" fmla="*/ 594 h 1165"/>
                  <a:gd name="T98" fmla="*/ 114 w 1519"/>
                  <a:gd name="T99" fmla="*/ 507 h 1165"/>
                  <a:gd name="T100" fmla="*/ 116 w 1519"/>
                  <a:gd name="T101" fmla="*/ 416 h 1165"/>
                  <a:gd name="T102" fmla="*/ 140 w 1519"/>
                  <a:gd name="T103" fmla="*/ 331 h 1165"/>
                  <a:gd name="T104" fmla="*/ 183 w 1519"/>
                  <a:gd name="T105" fmla="*/ 256 h 1165"/>
                  <a:gd name="T106" fmla="*/ 243 w 1519"/>
                  <a:gd name="T107" fmla="*/ 194 h 1165"/>
                  <a:gd name="T108" fmla="*/ 315 w 1519"/>
                  <a:gd name="T109" fmla="*/ 147 h 1165"/>
                  <a:gd name="T110" fmla="*/ 399 w 1519"/>
                  <a:gd name="T111" fmla="*/ 119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9" h="1165">
                    <a:moveTo>
                      <a:pt x="471" y="0"/>
                    </a:moveTo>
                    <a:lnTo>
                      <a:pt x="495" y="1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6" y="10"/>
                    </a:lnTo>
                    <a:lnTo>
                      <a:pt x="588" y="15"/>
                    </a:lnTo>
                    <a:lnTo>
                      <a:pt x="611" y="22"/>
                    </a:lnTo>
                    <a:lnTo>
                      <a:pt x="632" y="28"/>
                    </a:lnTo>
                    <a:lnTo>
                      <a:pt x="654" y="37"/>
                    </a:lnTo>
                    <a:lnTo>
                      <a:pt x="675" y="46"/>
                    </a:lnTo>
                    <a:lnTo>
                      <a:pt x="696" y="57"/>
                    </a:lnTo>
                    <a:lnTo>
                      <a:pt x="715" y="68"/>
                    </a:lnTo>
                    <a:lnTo>
                      <a:pt x="734" y="80"/>
                    </a:lnTo>
                    <a:lnTo>
                      <a:pt x="752" y="94"/>
                    </a:lnTo>
                    <a:lnTo>
                      <a:pt x="770" y="107"/>
                    </a:lnTo>
                    <a:lnTo>
                      <a:pt x="787" y="122"/>
                    </a:lnTo>
                    <a:lnTo>
                      <a:pt x="804" y="138"/>
                    </a:lnTo>
                    <a:lnTo>
                      <a:pt x="819" y="155"/>
                    </a:lnTo>
                    <a:lnTo>
                      <a:pt x="833" y="172"/>
                    </a:lnTo>
                    <a:lnTo>
                      <a:pt x="848" y="189"/>
                    </a:lnTo>
                    <a:lnTo>
                      <a:pt x="860" y="208"/>
                    </a:lnTo>
                    <a:lnTo>
                      <a:pt x="873" y="227"/>
                    </a:lnTo>
                    <a:lnTo>
                      <a:pt x="884" y="246"/>
                    </a:lnTo>
                    <a:lnTo>
                      <a:pt x="895" y="267"/>
                    </a:lnTo>
                    <a:lnTo>
                      <a:pt x="904" y="288"/>
                    </a:lnTo>
                    <a:lnTo>
                      <a:pt x="912" y="308"/>
                    </a:lnTo>
                    <a:lnTo>
                      <a:pt x="920" y="331"/>
                    </a:lnTo>
                    <a:lnTo>
                      <a:pt x="926" y="354"/>
                    </a:lnTo>
                    <a:lnTo>
                      <a:pt x="932" y="376"/>
                    </a:lnTo>
                    <a:lnTo>
                      <a:pt x="936" y="399"/>
                    </a:lnTo>
                    <a:lnTo>
                      <a:pt x="938" y="423"/>
                    </a:lnTo>
                    <a:lnTo>
                      <a:pt x="941" y="446"/>
                    </a:lnTo>
                    <a:lnTo>
                      <a:pt x="942" y="471"/>
                    </a:lnTo>
                    <a:lnTo>
                      <a:pt x="941" y="495"/>
                    </a:lnTo>
                    <a:lnTo>
                      <a:pt x="938" y="520"/>
                    </a:lnTo>
                    <a:lnTo>
                      <a:pt x="936" y="543"/>
                    </a:lnTo>
                    <a:lnTo>
                      <a:pt x="932" y="567"/>
                    </a:lnTo>
                    <a:lnTo>
                      <a:pt x="926" y="590"/>
                    </a:lnTo>
                    <a:lnTo>
                      <a:pt x="919" y="612"/>
                    </a:lnTo>
                    <a:lnTo>
                      <a:pt x="912" y="635"/>
                    </a:lnTo>
                    <a:lnTo>
                      <a:pt x="903" y="656"/>
                    </a:lnTo>
                    <a:lnTo>
                      <a:pt x="1486" y="1032"/>
                    </a:lnTo>
                    <a:lnTo>
                      <a:pt x="1492" y="1037"/>
                    </a:lnTo>
                    <a:lnTo>
                      <a:pt x="1497" y="1041"/>
                    </a:lnTo>
                    <a:lnTo>
                      <a:pt x="1503" y="1047"/>
                    </a:lnTo>
                    <a:lnTo>
                      <a:pt x="1506" y="1053"/>
                    </a:lnTo>
                    <a:lnTo>
                      <a:pt x="1511" y="1058"/>
                    </a:lnTo>
                    <a:lnTo>
                      <a:pt x="1513" y="1065"/>
                    </a:lnTo>
                    <a:lnTo>
                      <a:pt x="1515" y="1071"/>
                    </a:lnTo>
                    <a:lnTo>
                      <a:pt x="1518" y="1078"/>
                    </a:lnTo>
                    <a:lnTo>
                      <a:pt x="1519" y="1084"/>
                    </a:lnTo>
                    <a:lnTo>
                      <a:pt x="1519" y="1091"/>
                    </a:lnTo>
                    <a:lnTo>
                      <a:pt x="1519" y="1098"/>
                    </a:lnTo>
                    <a:lnTo>
                      <a:pt x="1518" y="1105"/>
                    </a:lnTo>
                    <a:lnTo>
                      <a:pt x="1517" y="1113"/>
                    </a:lnTo>
                    <a:lnTo>
                      <a:pt x="1514" y="1118"/>
                    </a:lnTo>
                    <a:lnTo>
                      <a:pt x="1512" y="1125"/>
                    </a:lnTo>
                    <a:lnTo>
                      <a:pt x="1507" y="1132"/>
                    </a:lnTo>
                    <a:lnTo>
                      <a:pt x="1504" y="1137"/>
                    </a:lnTo>
                    <a:lnTo>
                      <a:pt x="1498" y="1143"/>
                    </a:lnTo>
                    <a:lnTo>
                      <a:pt x="1494" y="1148"/>
                    </a:lnTo>
                    <a:lnTo>
                      <a:pt x="1488" y="1152"/>
                    </a:lnTo>
                    <a:lnTo>
                      <a:pt x="1483" y="1155"/>
                    </a:lnTo>
                    <a:lnTo>
                      <a:pt x="1476" y="1159"/>
                    </a:lnTo>
                    <a:lnTo>
                      <a:pt x="1469" y="1161"/>
                    </a:lnTo>
                    <a:lnTo>
                      <a:pt x="1462" y="1163"/>
                    </a:lnTo>
                    <a:lnTo>
                      <a:pt x="1456" y="1165"/>
                    </a:lnTo>
                    <a:lnTo>
                      <a:pt x="1449" y="1165"/>
                    </a:lnTo>
                    <a:lnTo>
                      <a:pt x="1442" y="1165"/>
                    </a:lnTo>
                    <a:lnTo>
                      <a:pt x="1435" y="1163"/>
                    </a:lnTo>
                    <a:lnTo>
                      <a:pt x="1428" y="1162"/>
                    </a:lnTo>
                    <a:lnTo>
                      <a:pt x="1422" y="1160"/>
                    </a:lnTo>
                    <a:lnTo>
                      <a:pt x="1415" y="1157"/>
                    </a:lnTo>
                    <a:lnTo>
                      <a:pt x="1409" y="1153"/>
                    </a:lnTo>
                    <a:lnTo>
                      <a:pt x="828" y="778"/>
                    </a:lnTo>
                    <a:lnTo>
                      <a:pt x="811" y="796"/>
                    </a:lnTo>
                    <a:lnTo>
                      <a:pt x="793" y="813"/>
                    </a:lnTo>
                    <a:lnTo>
                      <a:pt x="775" y="830"/>
                    </a:lnTo>
                    <a:lnTo>
                      <a:pt x="755" y="846"/>
                    </a:lnTo>
                    <a:lnTo>
                      <a:pt x="735" y="860"/>
                    </a:lnTo>
                    <a:lnTo>
                      <a:pt x="714" y="873"/>
                    </a:lnTo>
                    <a:lnTo>
                      <a:pt x="692" y="886"/>
                    </a:lnTo>
                    <a:lnTo>
                      <a:pt x="670" y="897"/>
                    </a:lnTo>
                    <a:lnTo>
                      <a:pt x="647" y="907"/>
                    </a:lnTo>
                    <a:lnTo>
                      <a:pt x="623" y="916"/>
                    </a:lnTo>
                    <a:lnTo>
                      <a:pt x="600" y="924"/>
                    </a:lnTo>
                    <a:lnTo>
                      <a:pt x="575" y="930"/>
                    </a:lnTo>
                    <a:lnTo>
                      <a:pt x="549" y="935"/>
                    </a:lnTo>
                    <a:lnTo>
                      <a:pt x="524" y="939"/>
                    </a:lnTo>
                    <a:lnTo>
                      <a:pt x="497" y="941"/>
                    </a:lnTo>
                    <a:lnTo>
                      <a:pt x="471" y="941"/>
                    </a:lnTo>
                    <a:lnTo>
                      <a:pt x="447" y="941"/>
                    </a:lnTo>
                    <a:lnTo>
                      <a:pt x="422" y="939"/>
                    </a:lnTo>
                    <a:lnTo>
                      <a:pt x="400" y="935"/>
                    </a:lnTo>
                    <a:lnTo>
                      <a:pt x="376" y="932"/>
                    </a:lnTo>
                    <a:lnTo>
                      <a:pt x="353" y="926"/>
                    </a:lnTo>
                    <a:lnTo>
                      <a:pt x="331" y="921"/>
                    </a:lnTo>
                    <a:lnTo>
                      <a:pt x="309" y="913"/>
                    </a:lnTo>
                    <a:lnTo>
                      <a:pt x="288" y="905"/>
                    </a:lnTo>
                    <a:lnTo>
                      <a:pt x="266" y="895"/>
                    </a:lnTo>
                    <a:lnTo>
                      <a:pt x="246" y="884"/>
                    </a:lnTo>
                    <a:lnTo>
                      <a:pt x="227" y="873"/>
                    </a:lnTo>
                    <a:lnTo>
                      <a:pt x="208" y="861"/>
                    </a:lnTo>
                    <a:lnTo>
                      <a:pt x="190" y="848"/>
                    </a:lnTo>
                    <a:lnTo>
                      <a:pt x="172" y="834"/>
                    </a:lnTo>
                    <a:lnTo>
                      <a:pt x="155" y="819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70"/>
                    </a:lnTo>
                    <a:lnTo>
                      <a:pt x="94" y="752"/>
                    </a:lnTo>
                    <a:lnTo>
                      <a:pt x="81" y="734"/>
                    </a:lnTo>
                    <a:lnTo>
                      <a:pt x="69" y="715"/>
                    </a:lnTo>
                    <a:lnTo>
                      <a:pt x="58" y="695"/>
                    </a:lnTo>
                    <a:lnTo>
                      <a:pt x="46" y="674"/>
                    </a:lnTo>
                    <a:lnTo>
                      <a:pt x="37" y="654"/>
                    </a:lnTo>
                    <a:lnTo>
                      <a:pt x="29" y="633"/>
                    </a:lnTo>
                    <a:lnTo>
                      <a:pt x="21" y="611"/>
                    </a:lnTo>
                    <a:lnTo>
                      <a:pt x="16" y="589"/>
                    </a:lnTo>
                    <a:lnTo>
                      <a:pt x="10" y="566"/>
                    </a:lnTo>
                    <a:lnTo>
                      <a:pt x="6" y="542"/>
                    </a:lnTo>
                    <a:lnTo>
                      <a:pt x="3" y="519"/>
                    </a:lnTo>
                    <a:lnTo>
                      <a:pt x="1" y="495"/>
                    </a:lnTo>
                    <a:lnTo>
                      <a:pt x="0" y="471"/>
                    </a:lnTo>
                    <a:lnTo>
                      <a:pt x="1" y="446"/>
                    </a:lnTo>
                    <a:lnTo>
                      <a:pt x="3" y="423"/>
                    </a:lnTo>
                    <a:lnTo>
                      <a:pt x="6" y="399"/>
                    </a:lnTo>
                    <a:lnTo>
                      <a:pt x="10" y="376"/>
                    </a:lnTo>
                    <a:lnTo>
                      <a:pt x="16" y="354"/>
                    </a:lnTo>
                    <a:lnTo>
                      <a:pt x="21" y="331"/>
                    </a:lnTo>
                    <a:lnTo>
                      <a:pt x="29" y="308"/>
                    </a:lnTo>
                    <a:lnTo>
                      <a:pt x="37" y="288"/>
                    </a:lnTo>
                    <a:lnTo>
                      <a:pt x="46" y="267"/>
                    </a:lnTo>
                    <a:lnTo>
                      <a:pt x="58" y="246"/>
                    </a:lnTo>
                    <a:lnTo>
                      <a:pt x="69" y="227"/>
                    </a:lnTo>
                    <a:lnTo>
                      <a:pt x="81" y="208"/>
                    </a:lnTo>
                    <a:lnTo>
                      <a:pt x="94" y="189"/>
                    </a:lnTo>
                    <a:lnTo>
                      <a:pt x="108" y="172"/>
                    </a:lnTo>
                    <a:lnTo>
                      <a:pt x="123" y="155"/>
                    </a:lnTo>
                    <a:lnTo>
                      <a:pt x="138" y="138"/>
                    </a:lnTo>
                    <a:lnTo>
                      <a:pt x="155" y="122"/>
                    </a:lnTo>
                    <a:lnTo>
                      <a:pt x="172" y="107"/>
                    </a:lnTo>
                    <a:lnTo>
                      <a:pt x="190" y="94"/>
                    </a:lnTo>
                    <a:lnTo>
                      <a:pt x="208" y="80"/>
                    </a:lnTo>
                    <a:lnTo>
                      <a:pt x="227" y="68"/>
                    </a:lnTo>
                    <a:lnTo>
                      <a:pt x="246" y="57"/>
                    </a:lnTo>
                    <a:lnTo>
                      <a:pt x="266" y="46"/>
                    </a:lnTo>
                    <a:lnTo>
                      <a:pt x="288" y="37"/>
                    </a:lnTo>
                    <a:lnTo>
                      <a:pt x="309" y="28"/>
                    </a:lnTo>
                    <a:lnTo>
                      <a:pt x="331" y="22"/>
                    </a:lnTo>
                    <a:lnTo>
                      <a:pt x="353" y="15"/>
                    </a:lnTo>
                    <a:lnTo>
                      <a:pt x="376" y="10"/>
                    </a:lnTo>
                    <a:lnTo>
                      <a:pt x="400" y="6"/>
                    </a:lnTo>
                    <a:lnTo>
                      <a:pt x="422" y="2"/>
                    </a:lnTo>
                    <a:lnTo>
                      <a:pt x="447" y="1"/>
                    </a:lnTo>
                    <a:lnTo>
                      <a:pt x="471" y="0"/>
                    </a:lnTo>
                    <a:close/>
                    <a:moveTo>
                      <a:pt x="471" y="112"/>
                    </a:moveTo>
                    <a:lnTo>
                      <a:pt x="489" y="112"/>
                    </a:lnTo>
                    <a:lnTo>
                      <a:pt x="507" y="114"/>
                    </a:lnTo>
                    <a:lnTo>
                      <a:pt x="525" y="116"/>
                    </a:lnTo>
                    <a:lnTo>
                      <a:pt x="543" y="119"/>
                    </a:lnTo>
                    <a:lnTo>
                      <a:pt x="560" y="123"/>
                    </a:lnTo>
                    <a:lnTo>
                      <a:pt x="577" y="128"/>
                    </a:lnTo>
                    <a:lnTo>
                      <a:pt x="594" y="133"/>
                    </a:lnTo>
                    <a:lnTo>
                      <a:pt x="611" y="140"/>
                    </a:lnTo>
                    <a:lnTo>
                      <a:pt x="627" y="147"/>
                    </a:lnTo>
                    <a:lnTo>
                      <a:pt x="641" y="155"/>
                    </a:lnTo>
                    <a:lnTo>
                      <a:pt x="657" y="164"/>
                    </a:lnTo>
                    <a:lnTo>
                      <a:pt x="672" y="173"/>
                    </a:lnTo>
                    <a:lnTo>
                      <a:pt x="685" y="183"/>
                    </a:lnTo>
                    <a:lnTo>
                      <a:pt x="699" y="194"/>
                    </a:lnTo>
                    <a:lnTo>
                      <a:pt x="713" y="206"/>
                    </a:lnTo>
                    <a:lnTo>
                      <a:pt x="725" y="217"/>
                    </a:lnTo>
                    <a:lnTo>
                      <a:pt x="736" y="229"/>
                    </a:lnTo>
                    <a:lnTo>
                      <a:pt x="748" y="243"/>
                    </a:lnTo>
                    <a:lnTo>
                      <a:pt x="759" y="256"/>
                    </a:lnTo>
                    <a:lnTo>
                      <a:pt x="768" y="270"/>
                    </a:lnTo>
                    <a:lnTo>
                      <a:pt x="778" y="285"/>
                    </a:lnTo>
                    <a:lnTo>
                      <a:pt x="786" y="299"/>
                    </a:lnTo>
                    <a:lnTo>
                      <a:pt x="794" y="315"/>
                    </a:lnTo>
                    <a:lnTo>
                      <a:pt x="802" y="331"/>
                    </a:lnTo>
                    <a:lnTo>
                      <a:pt x="807" y="347"/>
                    </a:lnTo>
                    <a:lnTo>
                      <a:pt x="813" y="364"/>
                    </a:lnTo>
                    <a:lnTo>
                      <a:pt x="819" y="381"/>
                    </a:lnTo>
                    <a:lnTo>
                      <a:pt x="822" y="399"/>
                    </a:lnTo>
                    <a:lnTo>
                      <a:pt x="825" y="416"/>
                    </a:lnTo>
                    <a:lnTo>
                      <a:pt x="828" y="434"/>
                    </a:lnTo>
                    <a:lnTo>
                      <a:pt x="829" y="452"/>
                    </a:lnTo>
                    <a:lnTo>
                      <a:pt x="830" y="471"/>
                    </a:lnTo>
                    <a:lnTo>
                      <a:pt x="829" y="489"/>
                    </a:lnTo>
                    <a:lnTo>
                      <a:pt x="828" y="507"/>
                    </a:lnTo>
                    <a:lnTo>
                      <a:pt x="825" y="525"/>
                    </a:lnTo>
                    <a:lnTo>
                      <a:pt x="822" y="543"/>
                    </a:lnTo>
                    <a:lnTo>
                      <a:pt x="819" y="560"/>
                    </a:lnTo>
                    <a:lnTo>
                      <a:pt x="813" y="577"/>
                    </a:lnTo>
                    <a:lnTo>
                      <a:pt x="807" y="594"/>
                    </a:lnTo>
                    <a:lnTo>
                      <a:pt x="802" y="610"/>
                    </a:lnTo>
                    <a:lnTo>
                      <a:pt x="794" y="626"/>
                    </a:lnTo>
                    <a:lnTo>
                      <a:pt x="786" y="642"/>
                    </a:lnTo>
                    <a:lnTo>
                      <a:pt x="778" y="656"/>
                    </a:lnTo>
                    <a:lnTo>
                      <a:pt x="768" y="671"/>
                    </a:lnTo>
                    <a:lnTo>
                      <a:pt x="759" y="686"/>
                    </a:lnTo>
                    <a:lnTo>
                      <a:pt x="748" y="699"/>
                    </a:lnTo>
                    <a:lnTo>
                      <a:pt x="736" y="712"/>
                    </a:lnTo>
                    <a:lnTo>
                      <a:pt x="725" y="724"/>
                    </a:lnTo>
                    <a:lnTo>
                      <a:pt x="713" y="736"/>
                    </a:lnTo>
                    <a:lnTo>
                      <a:pt x="699" y="748"/>
                    </a:lnTo>
                    <a:lnTo>
                      <a:pt x="685" y="758"/>
                    </a:lnTo>
                    <a:lnTo>
                      <a:pt x="672" y="768"/>
                    </a:lnTo>
                    <a:lnTo>
                      <a:pt x="657" y="777"/>
                    </a:lnTo>
                    <a:lnTo>
                      <a:pt x="641" y="786"/>
                    </a:lnTo>
                    <a:lnTo>
                      <a:pt x="627" y="794"/>
                    </a:lnTo>
                    <a:lnTo>
                      <a:pt x="611" y="801"/>
                    </a:lnTo>
                    <a:lnTo>
                      <a:pt x="594" y="808"/>
                    </a:lnTo>
                    <a:lnTo>
                      <a:pt x="577" y="813"/>
                    </a:lnTo>
                    <a:lnTo>
                      <a:pt x="560" y="818"/>
                    </a:lnTo>
                    <a:lnTo>
                      <a:pt x="543" y="822"/>
                    </a:lnTo>
                    <a:lnTo>
                      <a:pt x="525" y="826"/>
                    </a:lnTo>
                    <a:lnTo>
                      <a:pt x="507" y="828"/>
                    </a:lnTo>
                    <a:lnTo>
                      <a:pt x="489" y="829"/>
                    </a:lnTo>
                    <a:lnTo>
                      <a:pt x="471" y="829"/>
                    </a:lnTo>
                    <a:lnTo>
                      <a:pt x="453" y="829"/>
                    </a:lnTo>
                    <a:lnTo>
                      <a:pt x="434" y="828"/>
                    </a:lnTo>
                    <a:lnTo>
                      <a:pt x="417" y="826"/>
                    </a:lnTo>
                    <a:lnTo>
                      <a:pt x="399" y="822"/>
                    </a:lnTo>
                    <a:lnTo>
                      <a:pt x="382" y="818"/>
                    </a:lnTo>
                    <a:lnTo>
                      <a:pt x="365" y="813"/>
                    </a:lnTo>
                    <a:lnTo>
                      <a:pt x="348" y="808"/>
                    </a:lnTo>
                    <a:lnTo>
                      <a:pt x="331" y="801"/>
                    </a:lnTo>
                    <a:lnTo>
                      <a:pt x="315" y="794"/>
                    </a:lnTo>
                    <a:lnTo>
                      <a:pt x="300" y="786"/>
                    </a:lnTo>
                    <a:lnTo>
                      <a:pt x="285" y="777"/>
                    </a:lnTo>
                    <a:lnTo>
                      <a:pt x="270" y="768"/>
                    </a:lnTo>
                    <a:lnTo>
                      <a:pt x="256" y="758"/>
                    </a:lnTo>
                    <a:lnTo>
                      <a:pt x="243" y="748"/>
                    </a:lnTo>
                    <a:lnTo>
                      <a:pt x="229" y="736"/>
                    </a:lnTo>
                    <a:lnTo>
                      <a:pt x="217" y="724"/>
                    </a:lnTo>
                    <a:lnTo>
                      <a:pt x="206" y="712"/>
                    </a:lnTo>
                    <a:lnTo>
                      <a:pt x="194" y="699"/>
                    </a:lnTo>
                    <a:lnTo>
                      <a:pt x="183" y="686"/>
                    </a:lnTo>
                    <a:lnTo>
                      <a:pt x="174" y="671"/>
                    </a:lnTo>
                    <a:lnTo>
                      <a:pt x="164" y="656"/>
                    </a:lnTo>
                    <a:lnTo>
                      <a:pt x="156" y="642"/>
                    </a:lnTo>
                    <a:lnTo>
                      <a:pt x="148" y="626"/>
                    </a:lnTo>
                    <a:lnTo>
                      <a:pt x="140" y="610"/>
                    </a:lnTo>
                    <a:lnTo>
                      <a:pt x="134" y="594"/>
                    </a:lnTo>
                    <a:lnTo>
                      <a:pt x="129" y="577"/>
                    </a:lnTo>
                    <a:lnTo>
                      <a:pt x="123" y="560"/>
                    </a:lnTo>
                    <a:lnTo>
                      <a:pt x="120" y="543"/>
                    </a:lnTo>
                    <a:lnTo>
                      <a:pt x="116" y="525"/>
                    </a:lnTo>
                    <a:lnTo>
                      <a:pt x="114" y="507"/>
                    </a:lnTo>
                    <a:lnTo>
                      <a:pt x="113" y="489"/>
                    </a:lnTo>
                    <a:lnTo>
                      <a:pt x="112" y="471"/>
                    </a:lnTo>
                    <a:lnTo>
                      <a:pt x="113" y="452"/>
                    </a:lnTo>
                    <a:lnTo>
                      <a:pt x="114" y="434"/>
                    </a:lnTo>
                    <a:lnTo>
                      <a:pt x="116" y="416"/>
                    </a:lnTo>
                    <a:lnTo>
                      <a:pt x="120" y="399"/>
                    </a:lnTo>
                    <a:lnTo>
                      <a:pt x="123" y="381"/>
                    </a:lnTo>
                    <a:lnTo>
                      <a:pt x="129" y="364"/>
                    </a:lnTo>
                    <a:lnTo>
                      <a:pt x="134" y="347"/>
                    </a:lnTo>
                    <a:lnTo>
                      <a:pt x="140" y="331"/>
                    </a:lnTo>
                    <a:lnTo>
                      <a:pt x="148" y="315"/>
                    </a:lnTo>
                    <a:lnTo>
                      <a:pt x="156" y="299"/>
                    </a:lnTo>
                    <a:lnTo>
                      <a:pt x="164" y="285"/>
                    </a:lnTo>
                    <a:lnTo>
                      <a:pt x="174" y="270"/>
                    </a:lnTo>
                    <a:lnTo>
                      <a:pt x="183" y="256"/>
                    </a:lnTo>
                    <a:lnTo>
                      <a:pt x="194" y="243"/>
                    </a:lnTo>
                    <a:lnTo>
                      <a:pt x="206" y="229"/>
                    </a:lnTo>
                    <a:lnTo>
                      <a:pt x="217" y="217"/>
                    </a:lnTo>
                    <a:lnTo>
                      <a:pt x="229" y="206"/>
                    </a:lnTo>
                    <a:lnTo>
                      <a:pt x="243" y="194"/>
                    </a:lnTo>
                    <a:lnTo>
                      <a:pt x="256" y="183"/>
                    </a:lnTo>
                    <a:lnTo>
                      <a:pt x="270" y="173"/>
                    </a:lnTo>
                    <a:lnTo>
                      <a:pt x="285" y="164"/>
                    </a:lnTo>
                    <a:lnTo>
                      <a:pt x="300" y="155"/>
                    </a:lnTo>
                    <a:lnTo>
                      <a:pt x="315" y="147"/>
                    </a:lnTo>
                    <a:lnTo>
                      <a:pt x="331" y="140"/>
                    </a:lnTo>
                    <a:lnTo>
                      <a:pt x="348" y="133"/>
                    </a:lnTo>
                    <a:lnTo>
                      <a:pt x="365" y="128"/>
                    </a:lnTo>
                    <a:lnTo>
                      <a:pt x="382" y="123"/>
                    </a:lnTo>
                    <a:lnTo>
                      <a:pt x="399" y="119"/>
                    </a:lnTo>
                    <a:lnTo>
                      <a:pt x="417" y="116"/>
                    </a:lnTo>
                    <a:lnTo>
                      <a:pt x="434" y="114"/>
                    </a:lnTo>
                    <a:lnTo>
                      <a:pt x="453" y="112"/>
                    </a:lnTo>
                    <a:lnTo>
                      <a:pt x="471" y="112"/>
                    </a:lnTo>
                    <a:close/>
                  </a:path>
                </a:pathLst>
              </a:custGeom>
              <a:solidFill>
                <a:srgbClr val="0D65AC"/>
              </a:solidFill>
              <a:ln w="3175">
                <a:noFill/>
                <a:round/>
                <a:headEnd/>
                <a:tailEnd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  <a:ex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9" name="Freeform 171"/>
              <p:cNvSpPr>
                <a:spLocks/>
              </p:cNvSpPr>
              <p:nvPr/>
            </p:nvSpPr>
            <p:spPr bwMode="auto">
              <a:xfrm>
                <a:off x="677863" y="2493963"/>
                <a:ext cx="93663" cy="138113"/>
              </a:xfrm>
              <a:custGeom>
                <a:avLst/>
                <a:gdLst>
                  <a:gd name="T0" fmla="*/ 279 w 294"/>
                  <a:gd name="T1" fmla="*/ 0 h 433"/>
                  <a:gd name="T2" fmla="*/ 287 w 294"/>
                  <a:gd name="T3" fmla="*/ 22 h 433"/>
                  <a:gd name="T4" fmla="*/ 294 w 294"/>
                  <a:gd name="T5" fmla="*/ 44 h 433"/>
                  <a:gd name="T6" fmla="*/ 279 w 294"/>
                  <a:gd name="T7" fmla="*/ 44 h 433"/>
                  <a:gd name="T8" fmla="*/ 255 w 294"/>
                  <a:gd name="T9" fmla="*/ 46 h 433"/>
                  <a:gd name="T10" fmla="*/ 232 w 294"/>
                  <a:gd name="T11" fmla="*/ 49 h 433"/>
                  <a:gd name="T12" fmla="*/ 209 w 294"/>
                  <a:gd name="T13" fmla="*/ 55 h 433"/>
                  <a:gd name="T14" fmla="*/ 188 w 294"/>
                  <a:gd name="T15" fmla="*/ 63 h 433"/>
                  <a:gd name="T16" fmla="*/ 147 w 294"/>
                  <a:gd name="T17" fmla="*/ 85 h 433"/>
                  <a:gd name="T18" fmla="*/ 113 w 294"/>
                  <a:gd name="T19" fmla="*/ 113 h 433"/>
                  <a:gd name="T20" fmla="*/ 84 w 294"/>
                  <a:gd name="T21" fmla="*/ 148 h 433"/>
                  <a:gd name="T22" fmla="*/ 62 w 294"/>
                  <a:gd name="T23" fmla="*/ 188 h 433"/>
                  <a:gd name="T24" fmla="*/ 54 w 294"/>
                  <a:gd name="T25" fmla="*/ 209 h 433"/>
                  <a:gd name="T26" fmla="*/ 49 w 294"/>
                  <a:gd name="T27" fmla="*/ 232 h 433"/>
                  <a:gd name="T28" fmla="*/ 45 w 294"/>
                  <a:gd name="T29" fmla="*/ 256 h 433"/>
                  <a:gd name="T30" fmla="*/ 44 w 294"/>
                  <a:gd name="T31" fmla="*/ 279 h 433"/>
                  <a:gd name="T32" fmla="*/ 47 w 294"/>
                  <a:gd name="T33" fmla="*/ 319 h 433"/>
                  <a:gd name="T34" fmla="*/ 57 w 294"/>
                  <a:gd name="T35" fmla="*/ 355 h 433"/>
                  <a:gd name="T36" fmla="*/ 71 w 294"/>
                  <a:gd name="T37" fmla="*/ 390 h 433"/>
                  <a:gd name="T38" fmla="*/ 91 w 294"/>
                  <a:gd name="T39" fmla="*/ 421 h 433"/>
                  <a:gd name="T40" fmla="*/ 69 w 294"/>
                  <a:gd name="T41" fmla="*/ 427 h 433"/>
                  <a:gd name="T42" fmla="*/ 45 w 294"/>
                  <a:gd name="T43" fmla="*/ 433 h 433"/>
                  <a:gd name="T44" fmla="*/ 26 w 294"/>
                  <a:gd name="T45" fmla="*/ 398 h 433"/>
                  <a:gd name="T46" fmla="*/ 12 w 294"/>
                  <a:gd name="T47" fmla="*/ 361 h 433"/>
                  <a:gd name="T48" fmla="*/ 3 w 294"/>
                  <a:gd name="T49" fmla="*/ 321 h 433"/>
                  <a:gd name="T50" fmla="*/ 0 w 294"/>
                  <a:gd name="T51" fmla="*/ 279 h 433"/>
                  <a:gd name="T52" fmla="*/ 1 w 294"/>
                  <a:gd name="T53" fmla="*/ 251 h 433"/>
                  <a:gd name="T54" fmla="*/ 6 w 294"/>
                  <a:gd name="T55" fmla="*/ 223 h 433"/>
                  <a:gd name="T56" fmla="*/ 13 w 294"/>
                  <a:gd name="T57" fmla="*/ 197 h 433"/>
                  <a:gd name="T58" fmla="*/ 22 w 294"/>
                  <a:gd name="T59" fmla="*/ 171 h 433"/>
                  <a:gd name="T60" fmla="*/ 34 w 294"/>
                  <a:gd name="T61" fmla="*/ 146 h 433"/>
                  <a:gd name="T62" fmla="*/ 48 w 294"/>
                  <a:gd name="T63" fmla="*/ 124 h 433"/>
                  <a:gd name="T64" fmla="*/ 63 w 294"/>
                  <a:gd name="T65" fmla="*/ 102 h 433"/>
                  <a:gd name="T66" fmla="*/ 82 w 294"/>
                  <a:gd name="T67" fmla="*/ 82 h 433"/>
                  <a:gd name="T68" fmla="*/ 102 w 294"/>
                  <a:gd name="T69" fmla="*/ 65 h 433"/>
                  <a:gd name="T70" fmla="*/ 123 w 294"/>
                  <a:gd name="T71" fmla="*/ 48 h 433"/>
                  <a:gd name="T72" fmla="*/ 146 w 294"/>
                  <a:gd name="T73" fmla="*/ 34 h 433"/>
                  <a:gd name="T74" fmla="*/ 171 w 294"/>
                  <a:gd name="T75" fmla="*/ 23 h 433"/>
                  <a:gd name="T76" fmla="*/ 196 w 294"/>
                  <a:gd name="T77" fmla="*/ 13 h 433"/>
                  <a:gd name="T78" fmla="*/ 223 w 294"/>
                  <a:gd name="T79" fmla="*/ 6 h 433"/>
                  <a:gd name="T80" fmla="*/ 251 w 294"/>
                  <a:gd name="T81" fmla="*/ 2 h 433"/>
                  <a:gd name="T82" fmla="*/ 279 w 294"/>
                  <a:gd name="T8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4" h="433">
                    <a:moveTo>
                      <a:pt x="279" y="0"/>
                    </a:moveTo>
                    <a:lnTo>
                      <a:pt x="279" y="0"/>
                    </a:lnTo>
                    <a:lnTo>
                      <a:pt x="284" y="12"/>
                    </a:lnTo>
                    <a:lnTo>
                      <a:pt x="287" y="22"/>
                    </a:lnTo>
                    <a:lnTo>
                      <a:pt x="290" y="33"/>
                    </a:lnTo>
                    <a:lnTo>
                      <a:pt x="294" y="44"/>
                    </a:lnTo>
                    <a:lnTo>
                      <a:pt x="286" y="44"/>
                    </a:lnTo>
                    <a:lnTo>
                      <a:pt x="279" y="44"/>
                    </a:lnTo>
                    <a:lnTo>
                      <a:pt x="267" y="44"/>
                    </a:lnTo>
                    <a:lnTo>
                      <a:pt x="255" y="46"/>
                    </a:lnTo>
                    <a:lnTo>
                      <a:pt x="243" y="47"/>
                    </a:lnTo>
                    <a:lnTo>
                      <a:pt x="232" y="49"/>
                    </a:lnTo>
                    <a:lnTo>
                      <a:pt x="220" y="51"/>
                    </a:lnTo>
                    <a:lnTo>
                      <a:pt x="209" y="55"/>
                    </a:lnTo>
                    <a:lnTo>
                      <a:pt x="198" y="59"/>
                    </a:lnTo>
                    <a:lnTo>
                      <a:pt x="188" y="63"/>
                    </a:lnTo>
                    <a:lnTo>
                      <a:pt x="167" y="73"/>
                    </a:lnTo>
                    <a:lnTo>
                      <a:pt x="147" y="85"/>
                    </a:lnTo>
                    <a:lnTo>
                      <a:pt x="129" y="98"/>
                    </a:lnTo>
                    <a:lnTo>
                      <a:pt x="113" y="113"/>
                    </a:lnTo>
                    <a:lnTo>
                      <a:pt x="97" y="130"/>
                    </a:lnTo>
                    <a:lnTo>
                      <a:pt x="84" y="148"/>
                    </a:lnTo>
                    <a:lnTo>
                      <a:pt x="73" y="168"/>
                    </a:lnTo>
                    <a:lnTo>
                      <a:pt x="62" y="188"/>
                    </a:lnTo>
                    <a:lnTo>
                      <a:pt x="58" y="199"/>
                    </a:lnTo>
                    <a:lnTo>
                      <a:pt x="54" y="209"/>
                    </a:lnTo>
                    <a:lnTo>
                      <a:pt x="51" y="221"/>
                    </a:lnTo>
                    <a:lnTo>
                      <a:pt x="49" y="232"/>
                    </a:lnTo>
                    <a:lnTo>
                      <a:pt x="47" y="244"/>
                    </a:lnTo>
                    <a:lnTo>
                      <a:pt x="45" y="256"/>
                    </a:lnTo>
                    <a:lnTo>
                      <a:pt x="44" y="268"/>
                    </a:lnTo>
                    <a:lnTo>
                      <a:pt x="44" y="279"/>
                    </a:lnTo>
                    <a:lnTo>
                      <a:pt x="44" y="300"/>
                    </a:lnTo>
                    <a:lnTo>
                      <a:pt x="47" y="319"/>
                    </a:lnTo>
                    <a:lnTo>
                      <a:pt x="51" y="337"/>
                    </a:lnTo>
                    <a:lnTo>
                      <a:pt x="57" y="355"/>
                    </a:lnTo>
                    <a:lnTo>
                      <a:pt x="62" y="373"/>
                    </a:lnTo>
                    <a:lnTo>
                      <a:pt x="71" y="390"/>
                    </a:lnTo>
                    <a:lnTo>
                      <a:pt x="80" y="406"/>
                    </a:lnTo>
                    <a:lnTo>
                      <a:pt x="91" y="421"/>
                    </a:lnTo>
                    <a:lnTo>
                      <a:pt x="79" y="424"/>
                    </a:lnTo>
                    <a:lnTo>
                      <a:pt x="69" y="427"/>
                    </a:lnTo>
                    <a:lnTo>
                      <a:pt x="58" y="431"/>
                    </a:lnTo>
                    <a:lnTo>
                      <a:pt x="45" y="433"/>
                    </a:lnTo>
                    <a:lnTo>
                      <a:pt x="35" y="416"/>
                    </a:lnTo>
                    <a:lnTo>
                      <a:pt x="26" y="398"/>
                    </a:lnTo>
                    <a:lnTo>
                      <a:pt x="18" y="380"/>
                    </a:lnTo>
                    <a:lnTo>
                      <a:pt x="12" y="361"/>
                    </a:lnTo>
                    <a:lnTo>
                      <a:pt x="7" y="341"/>
                    </a:lnTo>
                    <a:lnTo>
                      <a:pt x="3" y="321"/>
                    </a:lnTo>
                    <a:lnTo>
                      <a:pt x="0" y="301"/>
                    </a:lnTo>
                    <a:lnTo>
                      <a:pt x="0" y="279"/>
                    </a:lnTo>
                    <a:lnTo>
                      <a:pt x="0" y="266"/>
                    </a:lnTo>
                    <a:lnTo>
                      <a:pt x="1" y="251"/>
                    </a:lnTo>
                    <a:lnTo>
                      <a:pt x="4" y="238"/>
                    </a:lnTo>
                    <a:lnTo>
                      <a:pt x="6" y="223"/>
                    </a:lnTo>
                    <a:lnTo>
                      <a:pt x="8" y="209"/>
                    </a:lnTo>
                    <a:lnTo>
                      <a:pt x="13" y="197"/>
                    </a:lnTo>
                    <a:lnTo>
                      <a:pt x="17" y="183"/>
                    </a:lnTo>
                    <a:lnTo>
                      <a:pt x="22" y="171"/>
                    </a:lnTo>
                    <a:lnTo>
                      <a:pt x="27" y="159"/>
                    </a:lnTo>
                    <a:lnTo>
                      <a:pt x="34" y="146"/>
                    </a:lnTo>
                    <a:lnTo>
                      <a:pt x="40" y="135"/>
                    </a:lnTo>
                    <a:lnTo>
                      <a:pt x="48" y="124"/>
                    </a:lnTo>
                    <a:lnTo>
                      <a:pt x="56" y="112"/>
                    </a:lnTo>
                    <a:lnTo>
                      <a:pt x="63" y="102"/>
                    </a:lnTo>
                    <a:lnTo>
                      <a:pt x="73" y="92"/>
                    </a:lnTo>
                    <a:lnTo>
                      <a:pt x="82" y="82"/>
                    </a:lnTo>
                    <a:lnTo>
                      <a:pt x="92" y="73"/>
                    </a:lnTo>
                    <a:lnTo>
                      <a:pt x="102" y="65"/>
                    </a:lnTo>
                    <a:lnTo>
                      <a:pt x="112" y="56"/>
                    </a:lnTo>
                    <a:lnTo>
                      <a:pt x="123" y="48"/>
                    </a:lnTo>
                    <a:lnTo>
                      <a:pt x="135" y="41"/>
                    </a:lnTo>
                    <a:lnTo>
                      <a:pt x="146" y="34"/>
                    </a:lnTo>
                    <a:lnTo>
                      <a:pt x="158" y="28"/>
                    </a:lnTo>
                    <a:lnTo>
                      <a:pt x="171" y="23"/>
                    </a:lnTo>
                    <a:lnTo>
                      <a:pt x="183" y="17"/>
                    </a:lnTo>
                    <a:lnTo>
                      <a:pt x="196" y="13"/>
                    </a:lnTo>
                    <a:lnTo>
                      <a:pt x="209" y="9"/>
                    </a:lnTo>
                    <a:lnTo>
                      <a:pt x="223" y="6"/>
                    </a:lnTo>
                    <a:lnTo>
                      <a:pt x="236" y="4"/>
                    </a:lnTo>
                    <a:lnTo>
                      <a:pt x="251" y="2"/>
                    </a:lnTo>
                    <a:lnTo>
                      <a:pt x="264" y="0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" name="Oval 8"/>
            <p:cNvSpPr/>
            <p:nvPr/>
          </p:nvSpPr>
          <p:spPr>
            <a:xfrm>
              <a:off x="5259267" y="2803881"/>
              <a:ext cx="1641159" cy="164115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521152" y="1737749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3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0D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3" name="Group 36"/>
          <p:cNvGrpSpPr/>
          <p:nvPr/>
        </p:nvGrpSpPr>
        <p:grpSpPr>
          <a:xfrm>
            <a:off x="514931" y="2204069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Oval 37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CE2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CE202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50"/>
          <p:cNvGrpSpPr/>
          <p:nvPr/>
        </p:nvGrpSpPr>
        <p:grpSpPr>
          <a:xfrm>
            <a:off x="516732" y="2680990"/>
            <a:ext cx="304800" cy="243840"/>
            <a:chOff x="990600" y="1905000"/>
            <a:chExt cx="381000" cy="30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52"/>
            <p:cNvSpPr/>
            <p:nvPr/>
          </p:nvSpPr>
          <p:spPr>
            <a:xfrm>
              <a:off x="990600" y="1905000"/>
              <a:ext cx="304800" cy="304800"/>
            </a:xfrm>
            <a:prstGeom prst="ellipse">
              <a:avLst/>
            </a:prstGeom>
            <a:noFill/>
            <a:ln>
              <a:solidFill>
                <a:srgbClr val="F0B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 111"/>
            <p:cNvSpPr>
              <a:spLocks/>
            </p:cNvSpPr>
            <p:nvPr/>
          </p:nvSpPr>
          <p:spPr bwMode="auto">
            <a:xfrm>
              <a:off x="1057401" y="1905000"/>
              <a:ext cx="314199" cy="244713"/>
            </a:xfrm>
            <a:custGeom>
              <a:avLst/>
              <a:gdLst>
                <a:gd name="T0" fmla="*/ 0 w 516"/>
                <a:gd name="T1" fmla="*/ 233 h 406"/>
                <a:gd name="T2" fmla="*/ 110 w 516"/>
                <a:gd name="T3" fmla="*/ 406 h 406"/>
                <a:gd name="T4" fmla="*/ 516 w 516"/>
                <a:gd name="T5" fmla="*/ 0 h 406"/>
                <a:gd name="T6" fmla="*/ 133 w 516"/>
                <a:gd name="T7" fmla="*/ 284 h 406"/>
                <a:gd name="T8" fmla="*/ 0 w 516"/>
                <a:gd name="T9" fmla="*/ 2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406">
                  <a:moveTo>
                    <a:pt x="0" y="233"/>
                  </a:moveTo>
                  <a:lnTo>
                    <a:pt x="110" y="406"/>
                  </a:lnTo>
                  <a:lnTo>
                    <a:pt x="516" y="0"/>
                  </a:lnTo>
                  <a:lnTo>
                    <a:pt x="133" y="284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6593" y="614427"/>
            <a:ext cx="7585412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쇄신과제 ⑧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정보화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촉진과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 보안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 강화</a:t>
            </a:r>
            <a:endParaRPr lang="en-US" sz="23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23" y="1531515"/>
            <a:ext cx="83263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복지분야 「정보화」가 업무추진체계의 관건적 변수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빅데이터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활용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상당부분 업무수행체계 강화 추진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특히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「통합 식품안전정보망」 구축사업 촉진 및 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법적근거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 보완필요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보완 사항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정보 표준체계 확립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통합시스템 구축 및 정보활용 공동시스템 등 강화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보건복지분야 정부부처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산하기관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민간기관 등 「맞춤형」 정보 제공 및 관리토록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네트워크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확대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정보보안 인력 증원 및 정보보안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보호체계 확립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-8274" y="-81403"/>
            <a:ext cx="1120288" cy="1236229"/>
            <a:chOff x="-8274" y="-81403"/>
            <a:chExt cx="1120288" cy="1236229"/>
          </a:xfrm>
        </p:grpSpPr>
        <p:grpSp>
          <p:nvGrpSpPr>
            <p:cNvPr id="20" name="Group 50"/>
            <p:cNvGrpSpPr/>
            <p:nvPr/>
          </p:nvGrpSpPr>
          <p:grpSpPr>
            <a:xfrm>
              <a:off x="-1122" y="-81403"/>
              <a:ext cx="1113136" cy="1236229"/>
              <a:chOff x="-9097" y="-96310"/>
              <a:chExt cx="974935" cy="1025474"/>
            </a:xfrm>
          </p:grpSpPr>
          <p:sp>
            <p:nvSpPr>
              <p:cNvPr id="22" name="Diagonal Stripe 51"/>
              <p:cNvSpPr/>
              <p:nvPr/>
            </p:nvSpPr>
            <p:spPr>
              <a:xfrm>
                <a:off x="-7091" y="-23336"/>
                <a:ext cx="972929" cy="952500"/>
              </a:xfrm>
              <a:prstGeom prst="diagStripe">
                <a:avLst>
                  <a:gd name="adj" fmla="val 61073"/>
                </a:avLst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8886281">
                <a:off x="58852" y="187690"/>
                <a:ext cx="770174" cy="20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7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국회의원</a:t>
                </a:r>
                <a:r>
                  <a:rPr lang="ko-KR" altLang="en-US" sz="900" dirty="0" smtClean="0">
                    <a:solidFill>
                      <a:srgbClr val="1D4B6D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이명수</a:t>
                </a:r>
                <a:endParaRPr lang="en-US" sz="900" dirty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cxnSp>
            <p:nvCxnSpPr>
              <p:cNvPr id="24" name="Straight Connector 53"/>
              <p:cNvCxnSpPr/>
              <p:nvPr/>
            </p:nvCxnSpPr>
            <p:spPr>
              <a:xfrm flipH="1">
                <a:off x="-9097" y="-22860"/>
                <a:ext cx="623270" cy="623272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/>
              <p:cNvCxnSpPr/>
              <p:nvPr/>
            </p:nvCxnSpPr>
            <p:spPr>
              <a:xfrm flipH="1">
                <a:off x="-7091" y="-22860"/>
                <a:ext cx="921493" cy="893213"/>
              </a:xfrm>
              <a:prstGeom prst="line">
                <a:avLst/>
              </a:prstGeom>
              <a:ln w="6350">
                <a:solidFill>
                  <a:srgbClr val="3692D4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6808">
              <a:off x="-8274" y="724510"/>
              <a:ext cx="252257" cy="120873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1076593" y="555050"/>
            <a:ext cx="433997" cy="433997"/>
            <a:chOff x="1053286" y="515021"/>
            <a:chExt cx="433997" cy="433997"/>
          </a:xfrm>
        </p:grpSpPr>
        <p:sp>
          <p:nvSpPr>
            <p:cNvPr id="27" name="Oval 45"/>
            <p:cNvSpPr/>
            <p:nvPr/>
          </p:nvSpPr>
          <p:spPr>
            <a:xfrm>
              <a:off x="1053286" y="515021"/>
              <a:ext cx="433997" cy="4339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 rot="10585247" flipV="1">
              <a:off x="1160800" y="600128"/>
              <a:ext cx="218969" cy="263783"/>
            </a:xfrm>
            <a:custGeom>
              <a:avLst/>
              <a:gdLst>
                <a:gd name="T0" fmla="*/ 2022 w 2403"/>
                <a:gd name="T1" fmla="*/ 144 h 2897"/>
                <a:gd name="T2" fmla="*/ 1852 w 2403"/>
                <a:gd name="T3" fmla="*/ 57 h 2897"/>
                <a:gd name="T4" fmla="*/ 1632 w 2403"/>
                <a:gd name="T5" fmla="*/ 1 h 2897"/>
                <a:gd name="T6" fmla="*/ 1548 w 2403"/>
                <a:gd name="T7" fmla="*/ 2 h 2897"/>
                <a:gd name="T8" fmla="*/ 1491 w 2403"/>
                <a:gd name="T9" fmla="*/ 23 h 2897"/>
                <a:gd name="T10" fmla="*/ 785 w 2403"/>
                <a:gd name="T11" fmla="*/ 948 h 2897"/>
                <a:gd name="T12" fmla="*/ 48 w 2403"/>
                <a:gd name="T13" fmla="*/ 1933 h 2897"/>
                <a:gd name="T14" fmla="*/ 30 w 2403"/>
                <a:gd name="T15" fmla="*/ 1995 h 2897"/>
                <a:gd name="T16" fmla="*/ 3 w 2403"/>
                <a:gd name="T17" fmla="*/ 2340 h 2897"/>
                <a:gd name="T18" fmla="*/ 7 w 2403"/>
                <a:gd name="T19" fmla="*/ 2732 h 2897"/>
                <a:gd name="T20" fmla="*/ 27 w 2403"/>
                <a:gd name="T21" fmla="*/ 2871 h 2897"/>
                <a:gd name="T22" fmla="*/ 42 w 2403"/>
                <a:gd name="T23" fmla="*/ 2891 h 2897"/>
                <a:gd name="T24" fmla="*/ 118 w 2403"/>
                <a:gd name="T25" fmla="*/ 2896 h 2897"/>
                <a:gd name="T26" fmla="*/ 340 w 2403"/>
                <a:gd name="T27" fmla="*/ 2850 h 2897"/>
                <a:gd name="T28" fmla="*/ 724 w 2403"/>
                <a:gd name="T29" fmla="*/ 2722 h 2897"/>
                <a:gd name="T30" fmla="*/ 926 w 2403"/>
                <a:gd name="T31" fmla="*/ 2628 h 2897"/>
                <a:gd name="T32" fmla="*/ 987 w 2403"/>
                <a:gd name="T33" fmla="*/ 2578 h 2897"/>
                <a:gd name="T34" fmla="*/ 1454 w 2403"/>
                <a:gd name="T35" fmla="*/ 1961 h 2897"/>
                <a:gd name="T36" fmla="*/ 2390 w 2403"/>
                <a:gd name="T37" fmla="*/ 675 h 2897"/>
                <a:gd name="T38" fmla="*/ 2403 w 2403"/>
                <a:gd name="T39" fmla="*/ 631 h 2897"/>
                <a:gd name="T40" fmla="*/ 2392 w 2403"/>
                <a:gd name="T41" fmla="*/ 562 h 2897"/>
                <a:gd name="T42" fmla="*/ 2334 w 2403"/>
                <a:gd name="T43" fmla="*/ 447 h 2897"/>
                <a:gd name="T44" fmla="*/ 2193 w 2403"/>
                <a:gd name="T45" fmla="*/ 279 h 2897"/>
                <a:gd name="T46" fmla="*/ 1398 w 2403"/>
                <a:gd name="T47" fmla="*/ 308 h 2897"/>
                <a:gd name="T48" fmla="*/ 1421 w 2403"/>
                <a:gd name="T49" fmla="*/ 290 h 2897"/>
                <a:gd name="T50" fmla="*/ 1468 w 2403"/>
                <a:gd name="T51" fmla="*/ 287 h 2897"/>
                <a:gd name="T52" fmla="*/ 1528 w 2403"/>
                <a:gd name="T53" fmla="*/ 313 h 2897"/>
                <a:gd name="T54" fmla="*/ 1580 w 2403"/>
                <a:gd name="T55" fmla="*/ 368 h 2897"/>
                <a:gd name="T56" fmla="*/ 1587 w 2403"/>
                <a:gd name="T57" fmla="*/ 409 h 2897"/>
                <a:gd name="T58" fmla="*/ 337 w 2403"/>
                <a:gd name="T59" fmla="*/ 1902 h 2897"/>
                <a:gd name="T60" fmla="*/ 473 w 2403"/>
                <a:gd name="T61" fmla="*/ 2660 h 2897"/>
                <a:gd name="T62" fmla="*/ 364 w 2403"/>
                <a:gd name="T63" fmla="*/ 2709 h 2897"/>
                <a:gd name="T64" fmla="*/ 169 w 2403"/>
                <a:gd name="T65" fmla="*/ 2764 h 2897"/>
                <a:gd name="T66" fmla="*/ 134 w 2403"/>
                <a:gd name="T67" fmla="*/ 2763 h 2897"/>
                <a:gd name="T68" fmla="*/ 125 w 2403"/>
                <a:gd name="T69" fmla="*/ 2643 h 2897"/>
                <a:gd name="T70" fmla="*/ 137 w 2403"/>
                <a:gd name="T71" fmla="*/ 2423 h 2897"/>
                <a:gd name="T72" fmla="*/ 151 w 2403"/>
                <a:gd name="T73" fmla="*/ 2404 h 2897"/>
                <a:gd name="T74" fmla="*/ 206 w 2403"/>
                <a:gd name="T75" fmla="*/ 2409 h 2897"/>
                <a:gd name="T76" fmla="*/ 355 w 2403"/>
                <a:gd name="T77" fmla="*/ 2486 h 2897"/>
                <a:gd name="T78" fmla="*/ 454 w 2403"/>
                <a:gd name="T79" fmla="*/ 2577 h 2897"/>
                <a:gd name="T80" fmla="*/ 480 w 2403"/>
                <a:gd name="T81" fmla="*/ 2630 h 2897"/>
                <a:gd name="T82" fmla="*/ 490 w 2403"/>
                <a:gd name="T83" fmla="*/ 2117 h 2897"/>
                <a:gd name="T84" fmla="*/ 1708 w 2403"/>
                <a:gd name="T85" fmla="*/ 446 h 2897"/>
                <a:gd name="T86" fmla="*/ 1748 w 2403"/>
                <a:gd name="T87" fmla="*/ 445 h 2897"/>
                <a:gd name="T88" fmla="*/ 1821 w 2403"/>
                <a:gd name="T89" fmla="*/ 478 h 2897"/>
                <a:gd name="T90" fmla="*/ 1867 w 2403"/>
                <a:gd name="T91" fmla="*/ 520 h 2897"/>
                <a:gd name="T92" fmla="*/ 1888 w 2403"/>
                <a:gd name="T93" fmla="*/ 565 h 2897"/>
                <a:gd name="T94" fmla="*/ 624 w 2403"/>
                <a:gd name="T95" fmla="*/ 2291 h 2897"/>
                <a:gd name="T96" fmla="*/ 902 w 2403"/>
                <a:gd name="T97" fmla="*/ 2386 h 2897"/>
                <a:gd name="T98" fmla="*/ 1979 w 2403"/>
                <a:gd name="T99" fmla="*/ 672 h 2897"/>
                <a:gd name="T100" fmla="*/ 2014 w 2403"/>
                <a:gd name="T101" fmla="*/ 670 h 2897"/>
                <a:gd name="T102" fmla="*/ 2067 w 2403"/>
                <a:gd name="T103" fmla="*/ 704 h 2897"/>
                <a:gd name="T104" fmla="*/ 2108 w 2403"/>
                <a:gd name="T105" fmla="*/ 754 h 2897"/>
                <a:gd name="T106" fmla="*/ 2123 w 2403"/>
                <a:gd name="T107" fmla="*/ 801 h 2897"/>
                <a:gd name="T108" fmla="*/ 2117 w 2403"/>
                <a:gd name="T109" fmla="*/ 835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3" h="2897">
                  <a:moveTo>
                    <a:pt x="2095" y="193"/>
                  </a:moveTo>
                  <a:lnTo>
                    <a:pt x="2095" y="193"/>
                  </a:lnTo>
                  <a:lnTo>
                    <a:pt x="2071" y="176"/>
                  </a:lnTo>
                  <a:lnTo>
                    <a:pt x="2046" y="159"/>
                  </a:lnTo>
                  <a:lnTo>
                    <a:pt x="2022" y="144"/>
                  </a:lnTo>
                  <a:lnTo>
                    <a:pt x="1998" y="129"/>
                  </a:lnTo>
                  <a:lnTo>
                    <a:pt x="1974" y="115"/>
                  </a:lnTo>
                  <a:lnTo>
                    <a:pt x="1948" y="101"/>
                  </a:lnTo>
                  <a:lnTo>
                    <a:pt x="1900" y="78"/>
                  </a:lnTo>
                  <a:lnTo>
                    <a:pt x="1852" y="57"/>
                  </a:lnTo>
                  <a:lnTo>
                    <a:pt x="1803" y="40"/>
                  </a:lnTo>
                  <a:lnTo>
                    <a:pt x="1757" y="25"/>
                  </a:lnTo>
                  <a:lnTo>
                    <a:pt x="1714" y="14"/>
                  </a:lnTo>
                  <a:lnTo>
                    <a:pt x="1671" y="6"/>
                  </a:lnTo>
                  <a:lnTo>
                    <a:pt x="1632" y="1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0" y="0"/>
                  </a:lnTo>
                  <a:lnTo>
                    <a:pt x="1564" y="1"/>
                  </a:lnTo>
                  <a:lnTo>
                    <a:pt x="1548" y="2"/>
                  </a:lnTo>
                  <a:lnTo>
                    <a:pt x="1535" y="5"/>
                  </a:lnTo>
                  <a:lnTo>
                    <a:pt x="1521" y="8"/>
                  </a:lnTo>
                  <a:lnTo>
                    <a:pt x="1511" y="12"/>
                  </a:lnTo>
                  <a:lnTo>
                    <a:pt x="1500" y="17"/>
                  </a:lnTo>
                  <a:lnTo>
                    <a:pt x="1491" y="23"/>
                  </a:lnTo>
                  <a:lnTo>
                    <a:pt x="1484" y="29"/>
                  </a:lnTo>
                  <a:lnTo>
                    <a:pt x="1477" y="36"/>
                  </a:lnTo>
                  <a:lnTo>
                    <a:pt x="1477" y="36"/>
                  </a:lnTo>
                  <a:lnTo>
                    <a:pt x="1253" y="331"/>
                  </a:lnTo>
                  <a:lnTo>
                    <a:pt x="785" y="948"/>
                  </a:lnTo>
                  <a:lnTo>
                    <a:pt x="532" y="1283"/>
                  </a:lnTo>
                  <a:lnTo>
                    <a:pt x="304" y="1584"/>
                  </a:lnTo>
                  <a:lnTo>
                    <a:pt x="134" y="1813"/>
                  </a:lnTo>
                  <a:lnTo>
                    <a:pt x="78" y="1890"/>
                  </a:lnTo>
                  <a:lnTo>
                    <a:pt x="48" y="1933"/>
                  </a:lnTo>
                  <a:lnTo>
                    <a:pt x="48" y="1933"/>
                  </a:lnTo>
                  <a:lnTo>
                    <a:pt x="43" y="1943"/>
                  </a:lnTo>
                  <a:lnTo>
                    <a:pt x="38" y="1956"/>
                  </a:lnTo>
                  <a:lnTo>
                    <a:pt x="33" y="1974"/>
                  </a:lnTo>
                  <a:lnTo>
                    <a:pt x="30" y="1995"/>
                  </a:lnTo>
                  <a:lnTo>
                    <a:pt x="23" y="2047"/>
                  </a:lnTo>
                  <a:lnTo>
                    <a:pt x="15" y="2110"/>
                  </a:lnTo>
                  <a:lnTo>
                    <a:pt x="10" y="2181"/>
                  </a:lnTo>
                  <a:lnTo>
                    <a:pt x="6" y="2259"/>
                  </a:lnTo>
                  <a:lnTo>
                    <a:pt x="3" y="2340"/>
                  </a:lnTo>
                  <a:lnTo>
                    <a:pt x="1" y="2423"/>
                  </a:lnTo>
                  <a:lnTo>
                    <a:pt x="0" y="2507"/>
                  </a:lnTo>
                  <a:lnTo>
                    <a:pt x="1" y="2588"/>
                  </a:lnTo>
                  <a:lnTo>
                    <a:pt x="3" y="2663"/>
                  </a:lnTo>
                  <a:lnTo>
                    <a:pt x="7" y="2732"/>
                  </a:lnTo>
                  <a:lnTo>
                    <a:pt x="12" y="2790"/>
                  </a:lnTo>
                  <a:lnTo>
                    <a:pt x="15" y="2815"/>
                  </a:lnTo>
                  <a:lnTo>
                    <a:pt x="19" y="2837"/>
                  </a:lnTo>
                  <a:lnTo>
                    <a:pt x="23" y="2856"/>
                  </a:lnTo>
                  <a:lnTo>
                    <a:pt x="27" y="2871"/>
                  </a:lnTo>
                  <a:lnTo>
                    <a:pt x="32" y="2882"/>
                  </a:lnTo>
                  <a:lnTo>
                    <a:pt x="35" y="2885"/>
                  </a:lnTo>
                  <a:lnTo>
                    <a:pt x="37" y="2888"/>
                  </a:lnTo>
                  <a:lnTo>
                    <a:pt x="37" y="2888"/>
                  </a:lnTo>
                  <a:lnTo>
                    <a:pt x="42" y="2891"/>
                  </a:lnTo>
                  <a:lnTo>
                    <a:pt x="47" y="2893"/>
                  </a:lnTo>
                  <a:lnTo>
                    <a:pt x="60" y="2896"/>
                  </a:lnTo>
                  <a:lnTo>
                    <a:pt x="76" y="2897"/>
                  </a:lnTo>
                  <a:lnTo>
                    <a:pt x="95" y="2897"/>
                  </a:lnTo>
                  <a:lnTo>
                    <a:pt x="118" y="2896"/>
                  </a:lnTo>
                  <a:lnTo>
                    <a:pt x="144" y="2893"/>
                  </a:lnTo>
                  <a:lnTo>
                    <a:pt x="171" y="2888"/>
                  </a:lnTo>
                  <a:lnTo>
                    <a:pt x="202" y="2883"/>
                  </a:lnTo>
                  <a:lnTo>
                    <a:pt x="267" y="2868"/>
                  </a:lnTo>
                  <a:lnTo>
                    <a:pt x="340" y="2850"/>
                  </a:lnTo>
                  <a:lnTo>
                    <a:pt x="416" y="2829"/>
                  </a:lnTo>
                  <a:lnTo>
                    <a:pt x="494" y="2804"/>
                  </a:lnTo>
                  <a:lnTo>
                    <a:pt x="573" y="2778"/>
                  </a:lnTo>
                  <a:lnTo>
                    <a:pt x="650" y="2751"/>
                  </a:lnTo>
                  <a:lnTo>
                    <a:pt x="724" y="2722"/>
                  </a:lnTo>
                  <a:lnTo>
                    <a:pt x="793" y="2694"/>
                  </a:lnTo>
                  <a:lnTo>
                    <a:pt x="854" y="2666"/>
                  </a:lnTo>
                  <a:lnTo>
                    <a:pt x="880" y="2653"/>
                  </a:lnTo>
                  <a:lnTo>
                    <a:pt x="904" y="2641"/>
                  </a:lnTo>
                  <a:lnTo>
                    <a:pt x="926" y="2628"/>
                  </a:lnTo>
                  <a:lnTo>
                    <a:pt x="946" y="2617"/>
                  </a:lnTo>
                  <a:lnTo>
                    <a:pt x="960" y="2605"/>
                  </a:lnTo>
                  <a:lnTo>
                    <a:pt x="972" y="2595"/>
                  </a:lnTo>
                  <a:lnTo>
                    <a:pt x="972" y="2595"/>
                  </a:lnTo>
                  <a:lnTo>
                    <a:pt x="987" y="2578"/>
                  </a:lnTo>
                  <a:lnTo>
                    <a:pt x="1007" y="2554"/>
                  </a:lnTo>
                  <a:lnTo>
                    <a:pt x="1064" y="2480"/>
                  </a:lnTo>
                  <a:lnTo>
                    <a:pt x="1142" y="2380"/>
                  </a:lnTo>
                  <a:lnTo>
                    <a:pt x="1234" y="2257"/>
                  </a:lnTo>
                  <a:lnTo>
                    <a:pt x="1454" y="1961"/>
                  </a:lnTo>
                  <a:lnTo>
                    <a:pt x="1697" y="1630"/>
                  </a:lnTo>
                  <a:lnTo>
                    <a:pt x="1939" y="1298"/>
                  </a:lnTo>
                  <a:lnTo>
                    <a:pt x="2153" y="1004"/>
                  </a:lnTo>
                  <a:lnTo>
                    <a:pt x="2311" y="784"/>
                  </a:lnTo>
                  <a:lnTo>
                    <a:pt x="2390" y="675"/>
                  </a:lnTo>
                  <a:lnTo>
                    <a:pt x="2390" y="675"/>
                  </a:lnTo>
                  <a:lnTo>
                    <a:pt x="2395" y="665"/>
                  </a:lnTo>
                  <a:lnTo>
                    <a:pt x="2400" y="654"/>
                  </a:lnTo>
                  <a:lnTo>
                    <a:pt x="2402" y="643"/>
                  </a:lnTo>
                  <a:lnTo>
                    <a:pt x="2403" y="631"/>
                  </a:lnTo>
                  <a:lnTo>
                    <a:pt x="2403" y="618"/>
                  </a:lnTo>
                  <a:lnTo>
                    <a:pt x="2403" y="605"/>
                  </a:lnTo>
                  <a:lnTo>
                    <a:pt x="2401" y="591"/>
                  </a:lnTo>
                  <a:lnTo>
                    <a:pt x="2397" y="577"/>
                  </a:lnTo>
                  <a:lnTo>
                    <a:pt x="2392" y="562"/>
                  </a:lnTo>
                  <a:lnTo>
                    <a:pt x="2386" y="547"/>
                  </a:lnTo>
                  <a:lnTo>
                    <a:pt x="2380" y="531"/>
                  </a:lnTo>
                  <a:lnTo>
                    <a:pt x="2373" y="514"/>
                  </a:lnTo>
                  <a:lnTo>
                    <a:pt x="2355" y="481"/>
                  </a:lnTo>
                  <a:lnTo>
                    <a:pt x="2334" y="447"/>
                  </a:lnTo>
                  <a:lnTo>
                    <a:pt x="2310" y="412"/>
                  </a:lnTo>
                  <a:lnTo>
                    <a:pt x="2284" y="378"/>
                  </a:lnTo>
                  <a:lnTo>
                    <a:pt x="2255" y="345"/>
                  </a:lnTo>
                  <a:lnTo>
                    <a:pt x="2226" y="311"/>
                  </a:lnTo>
                  <a:lnTo>
                    <a:pt x="2193" y="279"/>
                  </a:lnTo>
                  <a:lnTo>
                    <a:pt x="2161" y="248"/>
                  </a:lnTo>
                  <a:lnTo>
                    <a:pt x="2128" y="220"/>
                  </a:lnTo>
                  <a:lnTo>
                    <a:pt x="2095" y="193"/>
                  </a:lnTo>
                  <a:lnTo>
                    <a:pt x="2095" y="193"/>
                  </a:lnTo>
                  <a:close/>
                  <a:moveTo>
                    <a:pt x="1398" y="308"/>
                  </a:moveTo>
                  <a:lnTo>
                    <a:pt x="1398" y="308"/>
                  </a:lnTo>
                  <a:lnTo>
                    <a:pt x="1400" y="306"/>
                  </a:lnTo>
                  <a:lnTo>
                    <a:pt x="1405" y="300"/>
                  </a:lnTo>
                  <a:lnTo>
                    <a:pt x="1415" y="294"/>
                  </a:lnTo>
                  <a:lnTo>
                    <a:pt x="1421" y="290"/>
                  </a:lnTo>
                  <a:lnTo>
                    <a:pt x="1428" y="288"/>
                  </a:lnTo>
                  <a:lnTo>
                    <a:pt x="1437" y="285"/>
                  </a:lnTo>
                  <a:lnTo>
                    <a:pt x="1445" y="284"/>
                  </a:lnTo>
                  <a:lnTo>
                    <a:pt x="1456" y="284"/>
                  </a:lnTo>
                  <a:lnTo>
                    <a:pt x="1468" y="287"/>
                  </a:lnTo>
                  <a:lnTo>
                    <a:pt x="1482" y="290"/>
                  </a:lnTo>
                  <a:lnTo>
                    <a:pt x="1495" y="295"/>
                  </a:lnTo>
                  <a:lnTo>
                    <a:pt x="1511" y="303"/>
                  </a:lnTo>
                  <a:lnTo>
                    <a:pt x="1528" y="313"/>
                  </a:lnTo>
                  <a:lnTo>
                    <a:pt x="1528" y="313"/>
                  </a:lnTo>
                  <a:lnTo>
                    <a:pt x="1542" y="325"/>
                  </a:lnTo>
                  <a:lnTo>
                    <a:pt x="1555" y="336"/>
                  </a:lnTo>
                  <a:lnTo>
                    <a:pt x="1565" y="347"/>
                  </a:lnTo>
                  <a:lnTo>
                    <a:pt x="1573" y="357"/>
                  </a:lnTo>
                  <a:lnTo>
                    <a:pt x="1580" y="368"/>
                  </a:lnTo>
                  <a:lnTo>
                    <a:pt x="1583" y="376"/>
                  </a:lnTo>
                  <a:lnTo>
                    <a:pt x="1586" y="386"/>
                  </a:lnTo>
                  <a:lnTo>
                    <a:pt x="1587" y="394"/>
                  </a:lnTo>
                  <a:lnTo>
                    <a:pt x="1588" y="401"/>
                  </a:lnTo>
                  <a:lnTo>
                    <a:pt x="1587" y="409"/>
                  </a:lnTo>
                  <a:lnTo>
                    <a:pt x="1584" y="420"/>
                  </a:lnTo>
                  <a:lnTo>
                    <a:pt x="1582" y="427"/>
                  </a:lnTo>
                  <a:lnTo>
                    <a:pt x="1581" y="429"/>
                  </a:lnTo>
                  <a:lnTo>
                    <a:pt x="337" y="2076"/>
                  </a:lnTo>
                  <a:lnTo>
                    <a:pt x="337" y="1902"/>
                  </a:lnTo>
                  <a:lnTo>
                    <a:pt x="239" y="1865"/>
                  </a:lnTo>
                  <a:lnTo>
                    <a:pt x="1398" y="308"/>
                  </a:lnTo>
                  <a:close/>
                  <a:moveTo>
                    <a:pt x="475" y="2657"/>
                  </a:moveTo>
                  <a:lnTo>
                    <a:pt x="475" y="2657"/>
                  </a:lnTo>
                  <a:lnTo>
                    <a:pt x="473" y="2660"/>
                  </a:lnTo>
                  <a:lnTo>
                    <a:pt x="469" y="2664"/>
                  </a:lnTo>
                  <a:lnTo>
                    <a:pt x="456" y="2671"/>
                  </a:lnTo>
                  <a:lnTo>
                    <a:pt x="439" y="2680"/>
                  </a:lnTo>
                  <a:lnTo>
                    <a:pt x="417" y="2689"/>
                  </a:lnTo>
                  <a:lnTo>
                    <a:pt x="364" y="2709"/>
                  </a:lnTo>
                  <a:lnTo>
                    <a:pt x="304" y="2729"/>
                  </a:lnTo>
                  <a:lnTo>
                    <a:pt x="244" y="2746"/>
                  </a:lnTo>
                  <a:lnTo>
                    <a:pt x="216" y="2754"/>
                  </a:lnTo>
                  <a:lnTo>
                    <a:pt x="191" y="2760"/>
                  </a:lnTo>
                  <a:lnTo>
                    <a:pt x="169" y="2764"/>
                  </a:lnTo>
                  <a:lnTo>
                    <a:pt x="152" y="2767"/>
                  </a:lnTo>
                  <a:lnTo>
                    <a:pt x="140" y="2767"/>
                  </a:lnTo>
                  <a:lnTo>
                    <a:pt x="135" y="2766"/>
                  </a:lnTo>
                  <a:lnTo>
                    <a:pt x="134" y="2763"/>
                  </a:lnTo>
                  <a:lnTo>
                    <a:pt x="134" y="2763"/>
                  </a:lnTo>
                  <a:lnTo>
                    <a:pt x="130" y="2756"/>
                  </a:lnTo>
                  <a:lnTo>
                    <a:pt x="129" y="2743"/>
                  </a:lnTo>
                  <a:lnTo>
                    <a:pt x="127" y="2723"/>
                  </a:lnTo>
                  <a:lnTo>
                    <a:pt x="127" y="2700"/>
                  </a:lnTo>
                  <a:lnTo>
                    <a:pt x="125" y="2643"/>
                  </a:lnTo>
                  <a:lnTo>
                    <a:pt x="127" y="2581"/>
                  </a:lnTo>
                  <a:lnTo>
                    <a:pt x="129" y="2518"/>
                  </a:lnTo>
                  <a:lnTo>
                    <a:pt x="133" y="2462"/>
                  </a:lnTo>
                  <a:lnTo>
                    <a:pt x="135" y="2440"/>
                  </a:lnTo>
                  <a:lnTo>
                    <a:pt x="137" y="2423"/>
                  </a:lnTo>
                  <a:lnTo>
                    <a:pt x="140" y="2411"/>
                  </a:lnTo>
                  <a:lnTo>
                    <a:pt x="141" y="2407"/>
                  </a:lnTo>
                  <a:lnTo>
                    <a:pt x="142" y="2406"/>
                  </a:lnTo>
                  <a:lnTo>
                    <a:pt x="142" y="2406"/>
                  </a:lnTo>
                  <a:lnTo>
                    <a:pt x="151" y="2404"/>
                  </a:lnTo>
                  <a:lnTo>
                    <a:pt x="159" y="2403"/>
                  </a:lnTo>
                  <a:lnTo>
                    <a:pt x="170" y="2403"/>
                  </a:lnTo>
                  <a:lnTo>
                    <a:pt x="181" y="2404"/>
                  </a:lnTo>
                  <a:lnTo>
                    <a:pt x="193" y="2406"/>
                  </a:lnTo>
                  <a:lnTo>
                    <a:pt x="206" y="2409"/>
                  </a:lnTo>
                  <a:lnTo>
                    <a:pt x="234" y="2418"/>
                  </a:lnTo>
                  <a:lnTo>
                    <a:pt x="263" y="2432"/>
                  </a:lnTo>
                  <a:lnTo>
                    <a:pt x="295" y="2447"/>
                  </a:lnTo>
                  <a:lnTo>
                    <a:pt x="325" y="2466"/>
                  </a:lnTo>
                  <a:lnTo>
                    <a:pt x="355" y="2486"/>
                  </a:lnTo>
                  <a:lnTo>
                    <a:pt x="384" y="2508"/>
                  </a:lnTo>
                  <a:lnTo>
                    <a:pt x="411" y="2531"/>
                  </a:lnTo>
                  <a:lnTo>
                    <a:pt x="435" y="2554"/>
                  </a:lnTo>
                  <a:lnTo>
                    <a:pt x="445" y="2565"/>
                  </a:lnTo>
                  <a:lnTo>
                    <a:pt x="454" y="2577"/>
                  </a:lnTo>
                  <a:lnTo>
                    <a:pt x="462" y="2588"/>
                  </a:lnTo>
                  <a:lnTo>
                    <a:pt x="469" y="2599"/>
                  </a:lnTo>
                  <a:lnTo>
                    <a:pt x="474" y="2610"/>
                  </a:lnTo>
                  <a:lnTo>
                    <a:pt x="477" y="2620"/>
                  </a:lnTo>
                  <a:lnTo>
                    <a:pt x="480" y="2630"/>
                  </a:lnTo>
                  <a:lnTo>
                    <a:pt x="480" y="2640"/>
                  </a:lnTo>
                  <a:lnTo>
                    <a:pt x="479" y="2649"/>
                  </a:lnTo>
                  <a:lnTo>
                    <a:pt x="475" y="2657"/>
                  </a:lnTo>
                  <a:lnTo>
                    <a:pt x="475" y="2657"/>
                  </a:lnTo>
                  <a:close/>
                  <a:moveTo>
                    <a:pt x="490" y="2117"/>
                  </a:moveTo>
                  <a:lnTo>
                    <a:pt x="1692" y="455"/>
                  </a:lnTo>
                  <a:lnTo>
                    <a:pt x="1692" y="455"/>
                  </a:lnTo>
                  <a:lnTo>
                    <a:pt x="1694" y="453"/>
                  </a:lnTo>
                  <a:lnTo>
                    <a:pt x="1699" y="450"/>
                  </a:lnTo>
                  <a:lnTo>
                    <a:pt x="1708" y="446"/>
                  </a:lnTo>
                  <a:lnTo>
                    <a:pt x="1713" y="444"/>
                  </a:lnTo>
                  <a:lnTo>
                    <a:pt x="1720" y="443"/>
                  </a:lnTo>
                  <a:lnTo>
                    <a:pt x="1728" y="443"/>
                  </a:lnTo>
                  <a:lnTo>
                    <a:pt x="1737" y="444"/>
                  </a:lnTo>
                  <a:lnTo>
                    <a:pt x="1748" y="445"/>
                  </a:lnTo>
                  <a:lnTo>
                    <a:pt x="1760" y="449"/>
                  </a:lnTo>
                  <a:lnTo>
                    <a:pt x="1773" y="452"/>
                  </a:lnTo>
                  <a:lnTo>
                    <a:pt x="1788" y="460"/>
                  </a:lnTo>
                  <a:lnTo>
                    <a:pt x="1803" y="468"/>
                  </a:lnTo>
                  <a:lnTo>
                    <a:pt x="1821" y="478"/>
                  </a:lnTo>
                  <a:lnTo>
                    <a:pt x="1821" y="478"/>
                  </a:lnTo>
                  <a:lnTo>
                    <a:pt x="1836" y="489"/>
                  </a:lnTo>
                  <a:lnTo>
                    <a:pt x="1849" y="499"/>
                  </a:lnTo>
                  <a:lnTo>
                    <a:pt x="1859" y="509"/>
                  </a:lnTo>
                  <a:lnTo>
                    <a:pt x="1867" y="520"/>
                  </a:lnTo>
                  <a:lnTo>
                    <a:pt x="1875" y="530"/>
                  </a:lnTo>
                  <a:lnTo>
                    <a:pt x="1880" y="539"/>
                  </a:lnTo>
                  <a:lnTo>
                    <a:pt x="1883" y="549"/>
                  </a:lnTo>
                  <a:lnTo>
                    <a:pt x="1887" y="558"/>
                  </a:lnTo>
                  <a:lnTo>
                    <a:pt x="1888" y="565"/>
                  </a:lnTo>
                  <a:lnTo>
                    <a:pt x="1888" y="572"/>
                  </a:lnTo>
                  <a:lnTo>
                    <a:pt x="1888" y="584"/>
                  </a:lnTo>
                  <a:lnTo>
                    <a:pt x="1887" y="591"/>
                  </a:lnTo>
                  <a:lnTo>
                    <a:pt x="1886" y="594"/>
                  </a:lnTo>
                  <a:lnTo>
                    <a:pt x="624" y="2291"/>
                  </a:lnTo>
                  <a:lnTo>
                    <a:pt x="624" y="2094"/>
                  </a:lnTo>
                  <a:lnTo>
                    <a:pt x="490" y="2117"/>
                  </a:lnTo>
                  <a:close/>
                  <a:moveTo>
                    <a:pt x="2117" y="835"/>
                  </a:moveTo>
                  <a:lnTo>
                    <a:pt x="937" y="2462"/>
                  </a:lnTo>
                  <a:lnTo>
                    <a:pt x="902" y="2386"/>
                  </a:lnTo>
                  <a:lnTo>
                    <a:pt x="750" y="2359"/>
                  </a:lnTo>
                  <a:lnTo>
                    <a:pt x="1973" y="677"/>
                  </a:lnTo>
                  <a:lnTo>
                    <a:pt x="1973" y="677"/>
                  </a:lnTo>
                  <a:lnTo>
                    <a:pt x="1975" y="676"/>
                  </a:lnTo>
                  <a:lnTo>
                    <a:pt x="1979" y="672"/>
                  </a:lnTo>
                  <a:lnTo>
                    <a:pt x="1987" y="669"/>
                  </a:lnTo>
                  <a:lnTo>
                    <a:pt x="1992" y="669"/>
                  </a:lnTo>
                  <a:lnTo>
                    <a:pt x="1998" y="668"/>
                  </a:lnTo>
                  <a:lnTo>
                    <a:pt x="2005" y="669"/>
                  </a:lnTo>
                  <a:lnTo>
                    <a:pt x="2014" y="670"/>
                  </a:lnTo>
                  <a:lnTo>
                    <a:pt x="2022" y="674"/>
                  </a:lnTo>
                  <a:lnTo>
                    <a:pt x="2032" y="679"/>
                  </a:lnTo>
                  <a:lnTo>
                    <a:pt x="2043" y="685"/>
                  </a:lnTo>
                  <a:lnTo>
                    <a:pt x="2055" y="693"/>
                  </a:lnTo>
                  <a:lnTo>
                    <a:pt x="2067" y="704"/>
                  </a:lnTo>
                  <a:lnTo>
                    <a:pt x="2080" y="718"/>
                  </a:lnTo>
                  <a:lnTo>
                    <a:pt x="2080" y="718"/>
                  </a:lnTo>
                  <a:lnTo>
                    <a:pt x="2091" y="731"/>
                  </a:lnTo>
                  <a:lnTo>
                    <a:pt x="2101" y="741"/>
                  </a:lnTo>
                  <a:lnTo>
                    <a:pt x="2108" y="754"/>
                  </a:lnTo>
                  <a:lnTo>
                    <a:pt x="2113" y="764"/>
                  </a:lnTo>
                  <a:lnTo>
                    <a:pt x="2118" y="774"/>
                  </a:lnTo>
                  <a:lnTo>
                    <a:pt x="2120" y="784"/>
                  </a:lnTo>
                  <a:lnTo>
                    <a:pt x="2121" y="793"/>
                  </a:lnTo>
                  <a:lnTo>
                    <a:pt x="2123" y="801"/>
                  </a:lnTo>
                  <a:lnTo>
                    <a:pt x="2121" y="815"/>
                  </a:lnTo>
                  <a:lnTo>
                    <a:pt x="2120" y="826"/>
                  </a:lnTo>
                  <a:lnTo>
                    <a:pt x="2118" y="832"/>
                  </a:lnTo>
                  <a:lnTo>
                    <a:pt x="2117" y="835"/>
                  </a:lnTo>
                  <a:lnTo>
                    <a:pt x="2117" y="8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34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2755</Words>
  <Application>Microsoft Office PowerPoint</Application>
  <PresentationFormat>화면 슬라이드 쇼(4:3)</PresentationFormat>
  <Paragraphs>329</Paragraphs>
  <Slides>22</Slides>
  <Notes>21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4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54</cp:revision>
  <cp:lastPrinted>2014-10-22T11:11:58Z</cp:lastPrinted>
  <dcterms:created xsi:type="dcterms:W3CDTF">2014-10-15T14:03:08Z</dcterms:created>
  <dcterms:modified xsi:type="dcterms:W3CDTF">2014-10-23T14:23:42Z</dcterms:modified>
</cp:coreProperties>
</file>