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324" r:id="rId3"/>
    <p:sldId id="321" r:id="rId4"/>
    <p:sldId id="322" r:id="rId5"/>
    <p:sldId id="323" r:id="rId6"/>
    <p:sldId id="326" r:id="rId7"/>
    <p:sldId id="327" r:id="rId8"/>
  </p:sldIdLst>
  <p:sldSz cx="9144000" cy="6858000" type="screen4x3"/>
  <p:notesSz cx="6784975" cy="9906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033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밝은 스타일 1 - 강조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84E427A-3D55-4303-BF80-6455036E1DE7}" styleName="테마 스타일 1 - 강조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밝은 스타일 1 - 강조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보통 스타일 4 - 강조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C89EF96-8CEA-46FF-86C4-4CE0E7609802}" styleName="밝은 스타일 3 - 강조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77" autoAdjust="0"/>
    <p:restoredTop sz="94660"/>
  </p:normalViewPr>
  <p:slideViewPr>
    <p:cSldViewPr>
      <p:cViewPr>
        <p:scale>
          <a:sx n="100" d="100"/>
          <a:sy n="100" d="100"/>
        </p:scale>
        <p:origin x="-288" y="-1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2916666666666665E-2"/>
          <c:y val="3.4375000000000003E-2"/>
          <c:w val="0.95416666666666672"/>
          <c:h val="0.74489880986966928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계열 1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-3.7499999999999999E-2"/>
                  <c:y val="-9.61733980906793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3.7499999999999999E-2"/>
                  <c:y val="-9.3406674229189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3.5416666666666666E-2"/>
                  <c:y val="-0.1098902049755169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>
                    <a:latin typeface="HY견고딕" panose="02030600000101010101" pitchFamily="18" charset="-127"/>
                    <a:ea typeface="HY견고딕" panose="02030600000101010101" pitchFamily="18" charset="-127"/>
                  </a:defRPr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43.2</c:v>
                </c:pt>
                <c:pt idx="1">
                  <c:v>38.5</c:v>
                </c:pt>
                <c:pt idx="2">
                  <c:v>19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계열 2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-3.7499999999999999E-2"/>
                  <c:y val="-7.6923143482861889E-2"/>
                </c:manualLayout>
              </c:layout>
              <c:spPr/>
              <c:txPr>
                <a:bodyPr/>
                <a:lstStyle/>
                <a:p>
                  <a:pPr>
                    <a:defRPr sz="1200">
                      <a:latin typeface="HY견고딕" panose="02030600000101010101" pitchFamily="18" charset="-127"/>
                      <a:ea typeface="HY견고딕" panose="02030600000101010101" pitchFamily="18" charset="-127"/>
                    </a:defRPr>
                  </a:pPr>
                  <a:endParaRPr lang="ko-K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3.7499999999999999E-2"/>
                  <c:y val="-7.6923143482861889E-2"/>
                </c:manualLayout>
              </c:layout>
              <c:spPr/>
              <c:txPr>
                <a:bodyPr/>
                <a:lstStyle/>
                <a:p>
                  <a:pPr>
                    <a:defRPr sz="1200">
                      <a:latin typeface="HY견고딕" panose="02030600000101010101" pitchFamily="18" charset="-127"/>
                      <a:ea typeface="HY견고딕" panose="02030600000101010101" pitchFamily="18" charset="-127"/>
                    </a:defRPr>
                  </a:pPr>
                  <a:endParaRPr lang="ko-K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0.05"/>
                  <c:y val="7.7042457212917553E-2"/>
                </c:manualLayout>
              </c:layout>
              <c:spPr/>
              <c:txPr>
                <a:bodyPr/>
                <a:lstStyle/>
                <a:p>
                  <a:pPr>
                    <a:defRPr sz="1200">
                      <a:latin typeface="HY견고딕" panose="02030600000101010101" pitchFamily="18" charset="-127"/>
                      <a:ea typeface="HY견고딕" panose="02030600000101010101" pitchFamily="18" charset="-127"/>
                    </a:defRPr>
                  </a:pPr>
                  <a:endParaRPr lang="ko-K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trendline>
            <c:trendlineType val="linear"/>
            <c:dispRSqr val="0"/>
            <c:dispEq val="0"/>
          </c:trendline>
          <c:cat>
            <c:numRef>
              <c:f>Sheet1!$A$2:$A$4</c:f>
              <c:numCache>
                <c:formatCode>General</c:formatCode>
                <c:ptCount val="3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  <c:pt idx="0">
                  <c:v>13.3</c:v>
                </c:pt>
                <c:pt idx="1">
                  <c:v>13.3</c:v>
                </c:pt>
                <c:pt idx="2">
                  <c:v>13.3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1759488"/>
        <c:axId val="61762176"/>
      </c:lineChart>
      <c:catAx>
        <c:axId val="61759488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chemeClr val="accent1">
                <a:shade val="50000"/>
              </a:schemeClr>
            </a:solidFill>
          </a:ln>
        </c:spPr>
        <c:txPr>
          <a:bodyPr/>
          <a:lstStyle/>
          <a:p>
            <a:pPr>
              <a:defRPr sz="1200">
                <a:latin typeface="HY견고딕" panose="02030600000101010101" pitchFamily="18" charset="-127"/>
                <a:ea typeface="HY견고딕" panose="02030600000101010101" pitchFamily="18" charset="-127"/>
              </a:defRPr>
            </a:pPr>
            <a:endParaRPr lang="ko-KR"/>
          </a:p>
        </c:txPr>
        <c:crossAx val="61762176"/>
        <c:crosses val="autoZero"/>
        <c:auto val="1"/>
        <c:lblAlgn val="ctr"/>
        <c:lblOffset val="100"/>
        <c:noMultiLvlLbl val="0"/>
      </c:catAx>
      <c:valAx>
        <c:axId val="61762176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617594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0156" cy="495300"/>
          </a:xfrm>
          <a:prstGeom prst="rect">
            <a:avLst/>
          </a:prstGeom>
        </p:spPr>
        <p:txBody>
          <a:bodyPr vert="horz" lIns="91247" tIns="45625" rIns="91247" bIns="45625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43252" y="0"/>
            <a:ext cx="2940156" cy="495300"/>
          </a:xfrm>
          <a:prstGeom prst="rect">
            <a:avLst/>
          </a:prstGeom>
        </p:spPr>
        <p:txBody>
          <a:bodyPr vert="horz" lIns="91247" tIns="45625" rIns="91247" bIns="45625" rtlCol="0"/>
          <a:lstStyle>
            <a:lvl1pPr algn="r">
              <a:defRPr sz="1200"/>
            </a:lvl1pPr>
          </a:lstStyle>
          <a:p>
            <a:fld id="{CB9F9C21-E250-428F-8E89-2F8A77951F5B}" type="datetimeFigureOut">
              <a:rPr lang="ko-KR" altLang="en-US" smtClean="0"/>
              <a:t>2014-10-26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247" tIns="45625" rIns="91247" bIns="45625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8498" y="4705350"/>
            <a:ext cx="5427980" cy="4457700"/>
          </a:xfrm>
          <a:prstGeom prst="rect">
            <a:avLst/>
          </a:prstGeom>
        </p:spPr>
        <p:txBody>
          <a:bodyPr vert="horz" lIns="91247" tIns="45625" rIns="91247" bIns="45625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08982"/>
            <a:ext cx="2940156" cy="495300"/>
          </a:xfrm>
          <a:prstGeom prst="rect">
            <a:avLst/>
          </a:prstGeom>
        </p:spPr>
        <p:txBody>
          <a:bodyPr vert="horz" lIns="91247" tIns="45625" rIns="91247" bIns="45625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43252" y="9408982"/>
            <a:ext cx="2940156" cy="495300"/>
          </a:xfrm>
          <a:prstGeom prst="rect">
            <a:avLst/>
          </a:prstGeom>
        </p:spPr>
        <p:txBody>
          <a:bodyPr vert="horz" lIns="91247" tIns="45625" rIns="91247" bIns="45625" rtlCol="0" anchor="b"/>
          <a:lstStyle>
            <a:lvl1pPr algn="r">
              <a:defRPr sz="1200"/>
            </a:lvl1pPr>
          </a:lstStyle>
          <a:p>
            <a:fld id="{0C824D6E-5587-4DAD-A68B-53EE779C3DA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461923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C7B761-BB62-435E-AD12-92BA964CB6F0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234524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C7B761-BB62-435E-AD12-92BA964CB6F0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234524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C7B761-BB62-435E-AD12-92BA964CB6F0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234524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C7B761-BB62-435E-AD12-92BA964CB6F0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234524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C7B761-BB62-435E-AD12-92BA964CB6F0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234524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C7B761-BB62-435E-AD12-92BA964CB6F0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234524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DEBD-D546-4C56-96AD-60EDC955B841}" type="datetimeFigureOut">
              <a:rPr lang="ko-KR" altLang="en-US" smtClean="0"/>
              <a:t>2014-10-26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9DC48-3D4E-46EE-9503-599BE7F3346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042933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DEBD-D546-4C56-96AD-60EDC955B841}" type="datetimeFigureOut">
              <a:rPr lang="ko-KR" altLang="en-US" smtClean="0"/>
              <a:t>2014-10-26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9DC48-3D4E-46EE-9503-599BE7F3346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936181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DEBD-D546-4C56-96AD-60EDC955B841}" type="datetimeFigureOut">
              <a:rPr lang="ko-KR" altLang="en-US" smtClean="0"/>
              <a:t>2014-10-26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9DC48-3D4E-46EE-9503-599BE7F3346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526946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DEBD-D546-4C56-96AD-60EDC955B841}" type="datetimeFigureOut">
              <a:rPr lang="ko-KR" altLang="en-US" smtClean="0"/>
              <a:t>2014-10-26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9DC48-3D4E-46EE-9503-599BE7F3346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703618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DEBD-D546-4C56-96AD-60EDC955B841}" type="datetimeFigureOut">
              <a:rPr lang="ko-KR" altLang="en-US" smtClean="0"/>
              <a:t>2014-10-26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9DC48-3D4E-46EE-9503-599BE7F3346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664767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DEBD-D546-4C56-96AD-60EDC955B841}" type="datetimeFigureOut">
              <a:rPr lang="ko-KR" altLang="en-US" smtClean="0"/>
              <a:t>2014-10-26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9DC48-3D4E-46EE-9503-599BE7F3346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881810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DEBD-D546-4C56-96AD-60EDC955B841}" type="datetimeFigureOut">
              <a:rPr lang="ko-KR" altLang="en-US" smtClean="0"/>
              <a:t>2014-10-26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9DC48-3D4E-46EE-9503-599BE7F3346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774352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DEBD-D546-4C56-96AD-60EDC955B841}" type="datetimeFigureOut">
              <a:rPr lang="ko-KR" altLang="en-US" smtClean="0"/>
              <a:t>2014-10-26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9DC48-3D4E-46EE-9503-599BE7F3346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520839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DEBD-D546-4C56-96AD-60EDC955B841}" type="datetimeFigureOut">
              <a:rPr lang="ko-KR" altLang="en-US" smtClean="0"/>
              <a:t>2014-10-26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9DC48-3D4E-46EE-9503-599BE7F3346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968959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DEBD-D546-4C56-96AD-60EDC955B841}" type="datetimeFigureOut">
              <a:rPr lang="ko-KR" altLang="en-US" smtClean="0"/>
              <a:t>2014-10-26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9DC48-3D4E-46EE-9503-599BE7F3346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944938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DEBD-D546-4C56-96AD-60EDC955B841}" type="datetimeFigureOut">
              <a:rPr lang="ko-KR" altLang="en-US" smtClean="0"/>
              <a:t>2014-10-26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9DC48-3D4E-46EE-9503-599BE7F3346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898162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ECDEBD-D546-4C56-96AD-60EDC955B841}" type="datetimeFigureOut">
              <a:rPr lang="ko-KR" altLang="en-US" smtClean="0"/>
              <a:t>2014-10-26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09DC48-3D4E-46EE-9503-599BE7F3346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85042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tags" Target="../tags/tag2.xml"/><Relationship Id="rId7" Type="http://schemas.openxmlformats.org/officeDocument/2006/relationships/oleObject" Target="../embeddings/oleObject1.bin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jpg"/><Relationship Id="rId5" Type="http://schemas.openxmlformats.org/officeDocument/2006/relationships/slideLayout" Target="../slideLayouts/slideLayout1.xml"/><Relationship Id="rId10" Type="http://schemas.openxmlformats.org/officeDocument/2006/relationships/image" Target="../media/image4.png"/><Relationship Id="rId4" Type="http://schemas.openxmlformats.org/officeDocument/2006/relationships/tags" Target="../tags/tag3.xml"/><Relationship Id="rId9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5.png"/><Relationship Id="rId7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38" name="Object 37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36129652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9" name="think-cell Slide" r:id="rId7" imgW="270" imgH="270" progId="TCLayout.ActiveDocument.1">
                  <p:embed/>
                </p:oleObj>
              </mc:Choice>
              <mc:Fallback>
                <p:oleObj name="think-cell Slide" r:id="rId7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" name="Oval 45"/>
          <p:cNvSpPr/>
          <p:nvPr/>
        </p:nvSpPr>
        <p:spPr>
          <a:xfrm>
            <a:off x="215304" y="161493"/>
            <a:ext cx="539719" cy="508017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3291" y="2060848"/>
            <a:ext cx="6696744" cy="77970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ko-KR" altLang="en-US" sz="4000" smtClean="0">
                <a:solidFill>
                  <a:srgbClr val="0B538F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인도주의 실현의 중심</a:t>
            </a:r>
            <a:endParaRPr lang="en-US" altLang="ko-KR" sz="4000" dirty="0" smtClean="0">
              <a:solidFill>
                <a:srgbClr val="0B538F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H="1">
            <a:off x="1150042" y="2996952"/>
            <a:ext cx="6149993" cy="0"/>
          </a:xfrm>
          <a:prstGeom prst="line">
            <a:avLst/>
          </a:prstGeom>
          <a:ln w="3175">
            <a:solidFill>
              <a:schemeClr val="bg1">
                <a:lumMod val="75000"/>
                <a:alpha val="48000"/>
              </a:schemeClr>
            </a:solidFill>
          </a:ln>
          <a:effectLst>
            <a:outerShdw blurRad="38100" algn="ctr" rotWithShape="0">
              <a:schemeClr val="tx1">
                <a:alpha val="44000"/>
              </a:scheme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3873556" y="3157421"/>
            <a:ext cx="3426479" cy="6236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ko-KR" alt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대한적십자사</a:t>
            </a:r>
            <a:r>
              <a:rPr lang="en-US" altLang="ko-KR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32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진단</a:t>
            </a:r>
            <a:endParaRPr lang="en-US" altLang="ko-KR" sz="3200" dirty="0" smtClean="0">
              <a:solidFill>
                <a:srgbClr val="C0000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17142" y="343248"/>
            <a:ext cx="537882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2014</a:t>
            </a:r>
            <a:endParaRPr lang="en-US" sz="11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5847835" y="5374034"/>
            <a:ext cx="2540581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ko-KR" altLang="en-US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국회의원   </a:t>
            </a:r>
            <a:r>
              <a:rPr lang="ko-KR" altLang="en-US" sz="28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이 명 수</a:t>
            </a:r>
            <a:endParaRPr lang="en-US" sz="28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71010" y="254848"/>
            <a:ext cx="1842926" cy="42319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ko-KR" altLang="en-US" sz="11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보건복지위원회</a:t>
            </a:r>
            <a:endParaRPr lang="en-US" altLang="ko-KR" sz="1100" dirty="0" smtClean="0">
              <a:solidFill>
                <a:srgbClr val="C0000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1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국정감</a:t>
            </a:r>
            <a:r>
              <a:rPr lang="ko-KR" altLang="en-US" sz="1100" dirty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</a:t>
            </a:r>
            <a:endParaRPr lang="en-US" sz="1100" dirty="0">
              <a:solidFill>
                <a:srgbClr val="C0000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893433" y="5875444"/>
            <a:ext cx="2449383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ko-KR" sz="1400" dirty="0" smtClean="0">
                <a:solidFill>
                  <a:schemeClr val="accent2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(</a:t>
            </a:r>
            <a:r>
              <a:rPr lang="ko-KR" altLang="en-US" sz="1400" dirty="0" smtClean="0">
                <a:solidFill>
                  <a:schemeClr val="accent2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충남 아산</a:t>
            </a:r>
            <a:r>
              <a:rPr lang="en-US" altLang="ko-KR" sz="1400" dirty="0" smtClean="0">
                <a:solidFill>
                  <a:schemeClr val="accent2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1400" dirty="0" err="1" smtClean="0">
                <a:solidFill>
                  <a:schemeClr val="accent2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새누리당</a:t>
            </a:r>
            <a:r>
              <a:rPr lang="en-US" altLang="ko-KR" sz="1400" dirty="0" smtClean="0">
                <a:solidFill>
                  <a:schemeClr val="accent2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)</a:t>
            </a:r>
            <a:endParaRPr lang="en-US" sz="1400" dirty="0">
              <a:solidFill>
                <a:schemeClr val="accent2">
                  <a:lumMod val="75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84" y="5832161"/>
            <a:ext cx="539951" cy="258727"/>
          </a:xfrm>
          <a:prstGeom prst="rect">
            <a:avLst/>
          </a:prstGeom>
        </p:spPr>
      </p:pic>
      <p:grpSp>
        <p:nvGrpSpPr>
          <p:cNvPr id="14" name="Group 348"/>
          <p:cNvGrpSpPr/>
          <p:nvPr/>
        </p:nvGrpSpPr>
        <p:grpSpPr>
          <a:xfrm>
            <a:off x="426239" y="6370186"/>
            <a:ext cx="1453620" cy="288575"/>
            <a:chOff x="2077120" y="4859661"/>
            <a:chExt cx="1453620" cy="288575"/>
          </a:xfrm>
        </p:grpSpPr>
        <p:sp>
          <p:nvSpPr>
            <p:cNvPr id="15" name="Freeform 6"/>
            <p:cNvSpPr>
              <a:spLocks noEditPoints="1"/>
            </p:cNvSpPr>
            <p:nvPr>
              <p:custDataLst>
                <p:tags r:id="rId3"/>
              </p:custDataLst>
            </p:nvPr>
          </p:nvSpPr>
          <p:spPr bwMode="auto">
            <a:xfrm>
              <a:off x="2077120" y="4859661"/>
              <a:ext cx="290457" cy="288575"/>
            </a:xfrm>
            <a:custGeom>
              <a:avLst/>
              <a:gdLst>
                <a:gd name="T0" fmla="*/ 1285 w 2772"/>
                <a:gd name="T1" fmla="*/ 205 h 2759"/>
                <a:gd name="T2" fmla="*/ 1485 w 2772"/>
                <a:gd name="T3" fmla="*/ 195 h 2759"/>
                <a:gd name="T4" fmla="*/ 2533 w 2772"/>
                <a:gd name="T5" fmla="*/ 616 h 2759"/>
                <a:gd name="T6" fmla="*/ 2366 w 2772"/>
                <a:gd name="T7" fmla="*/ 2357 h 2759"/>
                <a:gd name="T8" fmla="*/ 1023 w 2772"/>
                <a:gd name="T9" fmla="*/ 2708 h 2759"/>
                <a:gd name="T10" fmla="*/ 45 w 2772"/>
                <a:gd name="T11" fmla="*/ 1742 h 2759"/>
                <a:gd name="T12" fmla="*/ 292 w 2772"/>
                <a:gd name="T13" fmla="*/ 534 h 2759"/>
                <a:gd name="T14" fmla="*/ 1142 w 2772"/>
                <a:gd name="T15" fmla="*/ 21 h 2759"/>
                <a:gd name="T16" fmla="*/ 2158 w 2772"/>
                <a:gd name="T17" fmla="*/ 302 h 2759"/>
                <a:gd name="T18" fmla="*/ 702 w 2772"/>
                <a:gd name="T19" fmla="*/ 244 h 2759"/>
                <a:gd name="T20" fmla="*/ 364 w 2772"/>
                <a:gd name="T21" fmla="*/ 534 h 2759"/>
                <a:gd name="T22" fmla="*/ 266 w 2772"/>
                <a:gd name="T23" fmla="*/ 1264 h 2759"/>
                <a:gd name="T24" fmla="*/ 55 w 2772"/>
                <a:gd name="T25" fmla="*/ 1418 h 2759"/>
                <a:gd name="T26" fmla="*/ 1323 w 2772"/>
                <a:gd name="T27" fmla="*/ 2705 h 2759"/>
                <a:gd name="T28" fmla="*/ 2580 w 2772"/>
                <a:gd name="T29" fmla="*/ 1968 h 2759"/>
                <a:gd name="T30" fmla="*/ 2611 w 2772"/>
                <a:gd name="T31" fmla="*/ 1678 h 2759"/>
                <a:gd name="T32" fmla="*/ 2605 w 2772"/>
                <a:gd name="T33" fmla="*/ 1008 h 2759"/>
                <a:gd name="T34" fmla="*/ 2692 w 2772"/>
                <a:gd name="T35" fmla="*/ 1488 h 2759"/>
                <a:gd name="T36" fmla="*/ 1696 w 2772"/>
                <a:gd name="T37" fmla="*/ 112 h 2759"/>
                <a:gd name="T38" fmla="*/ 1735 w 2772"/>
                <a:gd name="T39" fmla="*/ 159 h 2759"/>
                <a:gd name="T40" fmla="*/ 1707 w 2772"/>
                <a:gd name="T41" fmla="*/ 269 h 2759"/>
                <a:gd name="T42" fmla="*/ 2308 w 2772"/>
                <a:gd name="T43" fmla="*/ 642 h 2759"/>
                <a:gd name="T44" fmla="*/ 2588 w 2772"/>
                <a:gd name="T45" fmla="*/ 903 h 2759"/>
                <a:gd name="T46" fmla="*/ 2194 w 2772"/>
                <a:gd name="T47" fmla="*/ 728 h 2759"/>
                <a:gd name="T48" fmla="*/ 1726 w 2772"/>
                <a:gd name="T49" fmla="*/ 310 h 2759"/>
                <a:gd name="T50" fmla="*/ 1627 w 2772"/>
                <a:gd name="T51" fmla="*/ 295 h 2759"/>
                <a:gd name="T52" fmla="*/ 2070 w 2772"/>
                <a:gd name="T53" fmla="*/ 2496 h 2759"/>
                <a:gd name="T54" fmla="*/ 2480 w 2772"/>
                <a:gd name="T55" fmla="*/ 1784 h 2759"/>
                <a:gd name="T56" fmla="*/ 2399 w 2772"/>
                <a:gd name="T57" fmla="*/ 2180 h 2759"/>
                <a:gd name="T58" fmla="*/ 2054 w 2772"/>
                <a:gd name="T59" fmla="*/ 1566 h 2759"/>
                <a:gd name="T60" fmla="*/ 2130 w 2772"/>
                <a:gd name="T61" fmla="*/ 840 h 2759"/>
                <a:gd name="T62" fmla="*/ 2108 w 2772"/>
                <a:gd name="T63" fmla="*/ 711 h 2759"/>
                <a:gd name="T64" fmla="*/ 1906 w 2772"/>
                <a:gd name="T65" fmla="*/ 501 h 2759"/>
                <a:gd name="T66" fmla="*/ 1438 w 2772"/>
                <a:gd name="T67" fmla="*/ 288 h 2759"/>
                <a:gd name="T68" fmla="*/ 1414 w 2772"/>
                <a:gd name="T69" fmla="*/ 2483 h 2759"/>
                <a:gd name="T70" fmla="*/ 1979 w 2772"/>
                <a:gd name="T71" fmla="*/ 1980 h 2759"/>
                <a:gd name="T72" fmla="*/ 2035 w 2772"/>
                <a:gd name="T73" fmla="*/ 1690 h 2759"/>
                <a:gd name="T74" fmla="*/ 1984 w 2772"/>
                <a:gd name="T75" fmla="*/ 1425 h 2759"/>
                <a:gd name="T76" fmla="*/ 1801 w 2772"/>
                <a:gd name="T77" fmla="*/ 859 h 2759"/>
                <a:gd name="T78" fmla="*/ 1562 w 2772"/>
                <a:gd name="T79" fmla="*/ 407 h 2759"/>
                <a:gd name="T80" fmla="*/ 1180 w 2772"/>
                <a:gd name="T81" fmla="*/ 97 h 2759"/>
                <a:gd name="T82" fmla="*/ 1050 w 2772"/>
                <a:gd name="T83" fmla="*/ 188 h 2759"/>
                <a:gd name="T84" fmla="*/ 900 w 2772"/>
                <a:gd name="T85" fmla="*/ 234 h 2759"/>
                <a:gd name="T86" fmla="*/ 929 w 2772"/>
                <a:gd name="T87" fmla="*/ 265 h 2759"/>
                <a:gd name="T88" fmla="*/ 1001 w 2772"/>
                <a:gd name="T89" fmla="*/ 242 h 2759"/>
                <a:gd name="T90" fmla="*/ 739 w 2772"/>
                <a:gd name="T91" fmla="*/ 554 h 2759"/>
                <a:gd name="T92" fmla="*/ 207 w 2772"/>
                <a:gd name="T93" fmla="*/ 1031 h 2759"/>
                <a:gd name="T94" fmla="*/ 427 w 2772"/>
                <a:gd name="T95" fmla="*/ 549 h 2759"/>
                <a:gd name="T96" fmla="*/ 968 w 2772"/>
                <a:gd name="T97" fmla="*/ 605 h 2759"/>
                <a:gd name="T98" fmla="*/ 777 w 2772"/>
                <a:gd name="T99" fmla="*/ 871 h 2759"/>
                <a:gd name="T100" fmla="*/ 424 w 2772"/>
                <a:gd name="T101" fmla="*/ 1271 h 2759"/>
                <a:gd name="T102" fmla="*/ 258 w 2772"/>
                <a:gd name="T103" fmla="*/ 1401 h 2759"/>
                <a:gd name="T104" fmla="*/ 671 w 2772"/>
                <a:gd name="T105" fmla="*/ 1431 h 2759"/>
                <a:gd name="T106" fmla="*/ 342 w 2772"/>
                <a:gd name="T107" fmla="*/ 2162 h 2759"/>
                <a:gd name="T108" fmla="*/ 306 w 2772"/>
                <a:gd name="T109" fmla="*/ 1810 h 2759"/>
                <a:gd name="T110" fmla="*/ 501 w 2772"/>
                <a:gd name="T111" fmla="*/ 2305 h 2759"/>
                <a:gd name="T112" fmla="*/ 1138 w 2772"/>
                <a:gd name="T113" fmla="*/ 652 h 2759"/>
                <a:gd name="T114" fmla="*/ 1375 w 2772"/>
                <a:gd name="T115" fmla="*/ 984 h 2759"/>
                <a:gd name="T116" fmla="*/ 1299 w 2772"/>
                <a:gd name="T117" fmla="*/ 1500 h 2759"/>
                <a:gd name="T118" fmla="*/ 1206 w 2772"/>
                <a:gd name="T119" fmla="*/ 2002 h 2759"/>
                <a:gd name="T120" fmla="*/ 750 w 2772"/>
                <a:gd name="T121" fmla="*/ 2359 h 2759"/>
                <a:gd name="T122" fmla="*/ 740 w 2772"/>
                <a:gd name="T123" fmla="*/ 1977 h 2759"/>
                <a:gd name="T124" fmla="*/ 1107 w 2772"/>
                <a:gd name="T125" fmla="*/ 2469 h 27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772" h="2759">
                  <a:moveTo>
                    <a:pt x="1406" y="117"/>
                  </a:moveTo>
                  <a:lnTo>
                    <a:pt x="1417" y="119"/>
                  </a:lnTo>
                  <a:lnTo>
                    <a:pt x="1427" y="121"/>
                  </a:lnTo>
                  <a:lnTo>
                    <a:pt x="1433" y="113"/>
                  </a:lnTo>
                  <a:lnTo>
                    <a:pt x="1440" y="106"/>
                  </a:lnTo>
                  <a:lnTo>
                    <a:pt x="1447" y="99"/>
                  </a:lnTo>
                  <a:lnTo>
                    <a:pt x="1455" y="93"/>
                  </a:lnTo>
                  <a:lnTo>
                    <a:pt x="1472" y="83"/>
                  </a:lnTo>
                  <a:lnTo>
                    <a:pt x="1489" y="74"/>
                  </a:lnTo>
                  <a:lnTo>
                    <a:pt x="1468" y="71"/>
                  </a:lnTo>
                  <a:lnTo>
                    <a:pt x="1448" y="69"/>
                  </a:lnTo>
                  <a:lnTo>
                    <a:pt x="1427" y="68"/>
                  </a:lnTo>
                  <a:lnTo>
                    <a:pt x="1406" y="68"/>
                  </a:lnTo>
                  <a:lnTo>
                    <a:pt x="1406" y="117"/>
                  </a:lnTo>
                  <a:close/>
                  <a:moveTo>
                    <a:pt x="1387" y="147"/>
                  </a:moveTo>
                  <a:lnTo>
                    <a:pt x="1375" y="147"/>
                  </a:lnTo>
                  <a:lnTo>
                    <a:pt x="1365" y="148"/>
                  </a:lnTo>
                  <a:lnTo>
                    <a:pt x="1354" y="150"/>
                  </a:lnTo>
                  <a:lnTo>
                    <a:pt x="1344" y="152"/>
                  </a:lnTo>
                  <a:lnTo>
                    <a:pt x="1336" y="154"/>
                  </a:lnTo>
                  <a:lnTo>
                    <a:pt x="1328" y="157"/>
                  </a:lnTo>
                  <a:lnTo>
                    <a:pt x="1320" y="160"/>
                  </a:lnTo>
                  <a:lnTo>
                    <a:pt x="1313" y="163"/>
                  </a:lnTo>
                  <a:lnTo>
                    <a:pt x="1307" y="167"/>
                  </a:lnTo>
                  <a:lnTo>
                    <a:pt x="1301" y="172"/>
                  </a:lnTo>
                  <a:lnTo>
                    <a:pt x="1297" y="176"/>
                  </a:lnTo>
                  <a:lnTo>
                    <a:pt x="1293" y="181"/>
                  </a:lnTo>
                  <a:lnTo>
                    <a:pt x="1290" y="185"/>
                  </a:lnTo>
                  <a:lnTo>
                    <a:pt x="1288" y="190"/>
                  </a:lnTo>
                  <a:lnTo>
                    <a:pt x="1286" y="195"/>
                  </a:lnTo>
                  <a:lnTo>
                    <a:pt x="1285" y="199"/>
                  </a:lnTo>
                  <a:lnTo>
                    <a:pt x="1285" y="205"/>
                  </a:lnTo>
                  <a:lnTo>
                    <a:pt x="1286" y="210"/>
                  </a:lnTo>
                  <a:lnTo>
                    <a:pt x="1288" y="214"/>
                  </a:lnTo>
                  <a:lnTo>
                    <a:pt x="1290" y="219"/>
                  </a:lnTo>
                  <a:lnTo>
                    <a:pt x="1293" y="223"/>
                  </a:lnTo>
                  <a:lnTo>
                    <a:pt x="1297" y="228"/>
                  </a:lnTo>
                  <a:lnTo>
                    <a:pt x="1301" y="231"/>
                  </a:lnTo>
                  <a:lnTo>
                    <a:pt x="1307" y="236"/>
                  </a:lnTo>
                  <a:lnTo>
                    <a:pt x="1314" y="240"/>
                  </a:lnTo>
                  <a:lnTo>
                    <a:pt x="1321" y="242"/>
                  </a:lnTo>
                  <a:lnTo>
                    <a:pt x="1329" y="245"/>
                  </a:lnTo>
                  <a:lnTo>
                    <a:pt x="1338" y="248"/>
                  </a:lnTo>
                  <a:lnTo>
                    <a:pt x="1349" y="249"/>
                  </a:lnTo>
                  <a:lnTo>
                    <a:pt x="1359" y="251"/>
                  </a:lnTo>
                  <a:lnTo>
                    <a:pt x="1372" y="251"/>
                  </a:lnTo>
                  <a:lnTo>
                    <a:pt x="1384" y="251"/>
                  </a:lnTo>
                  <a:lnTo>
                    <a:pt x="1397" y="251"/>
                  </a:lnTo>
                  <a:lnTo>
                    <a:pt x="1408" y="250"/>
                  </a:lnTo>
                  <a:lnTo>
                    <a:pt x="1419" y="249"/>
                  </a:lnTo>
                  <a:lnTo>
                    <a:pt x="1429" y="246"/>
                  </a:lnTo>
                  <a:lnTo>
                    <a:pt x="1438" y="244"/>
                  </a:lnTo>
                  <a:lnTo>
                    <a:pt x="1448" y="242"/>
                  </a:lnTo>
                  <a:lnTo>
                    <a:pt x="1455" y="238"/>
                  </a:lnTo>
                  <a:lnTo>
                    <a:pt x="1461" y="235"/>
                  </a:lnTo>
                  <a:lnTo>
                    <a:pt x="1467" y="230"/>
                  </a:lnTo>
                  <a:lnTo>
                    <a:pt x="1472" y="227"/>
                  </a:lnTo>
                  <a:lnTo>
                    <a:pt x="1476" y="222"/>
                  </a:lnTo>
                  <a:lnTo>
                    <a:pt x="1480" y="218"/>
                  </a:lnTo>
                  <a:lnTo>
                    <a:pt x="1482" y="213"/>
                  </a:lnTo>
                  <a:lnTo>
                    <a:pt x="1485" y="208"/>
                  </a:lnTo>
                  <a:lnTo>
                    <a:pt x="1486" y="204"/>
                  </a:lnTo>
                  <a:lnTo>
                    <a:pt x="1486" y="199"/>
                  </a:lnTo>
                  <a:lnTo>
                    <a:pt x="1485" y="195"/>
                  </a:lnTo>
                  <a:lnTo>
                    <a:pt x="1483" y="189"/>
                  </a:lnTo>
                  <a:lnTo>
                    <a:pt x="1481" y="184"/>
                  </a:lnTo>
                  <a:lnTo>
                    <a:pt x="1479" y="180"/>
                  </a:lnTo>
                  <a:lnTo>
                    <a:pt x="1475" y="175"/>
                  </a:lnTo>
                  <a:lnTo>
                    <a:pt x="1471" y="172"/>
                  </a:lnTo>
                  <a:lnTo>
                    <a:pt x="1465" y="167"/>
                  </a:lnTo>
                  <a:lnTo>
                    <a:pt x="1459" y="163"/>
                  </a:lnTo>
                  <a:lnTo>
                    <a:pt x="1452" y="160"/>
                  </a:lnTo>
                  <a:lnTo>
                    <a:pt x="1445" y="157"/>
                  </a:lnTo>
                  <a:lnTo>
                    <a:pt x="1437" y="154"/>
                  </a:lnTo>
                  <a:lnTo>
                    <a:pt x="1429" y="152"/>
                  </a:lnTo>
                  <a:lnTo>
                    <a:pt x="1419" y="150"/>
                  </a:lnTo>
                  <a:lnTo>
                    <a:pt x="1408" y="148"/>
                  </a:lnTo>
                  <a:lnTo>
                    <a:pt x="1398" y="147"/>
                  </a:lnTo>
                  <a:lnTo>
                    <a:pt x="1387" y="147"/>
                  </a:lnTo>
                  <a:close/>
                  <a:moveTo>
                    <a:pt x="1387" y="0"/>
                  </a:moveTo>
                  <a:lnTo>
                    <a:pt x="1476" y="3"/>
                  </a:lnTo>
                  <a:lnTo>
                    <a:pt x="1565" y="11"/>
                  </a:lnTo>
                  <a:lnTo>
                    <a:pt x="1652" y="26"/>
                  </a:lnTo>
                  <a:lnTo>
                    <a:pt x="1736" y="46"/>
                  </a:lnTo>
                  <a:lnTo>
                    <a:pt x="1817" y="70"/>
                  </a:lnTo>
                  <a:lnTo>
                    <a:pt x="1898" y="99"/>
                  </a:lnTo>
                  <a:lnTo>
                    <a:pt x="1975" y="134"/>
                  </a:lnTo>
                  <a:lnTo>
                    <a:pt x="2050" y="172"/>
                  </a:lnTo>
                  <a:lnTo>
                    <a:pt x="2122" y="214"/>
                  </a:lnTo>
                  <a:lnTo>
                    <a:pt x="2191" y="261"/>
                  </a:lnTo>
                  <a:lnTo>
                    <a:pt x="2256" y="312"/>
                  </a:lnTo>
                  <a:lnTo>
                    <a:pt x="2319" y="366"/>
                  </a:lnTo>
                  <a:lnTo>
                    <a:pt x="2377" y="424"/>
                  </a:lnTo>
                  <a:lnTo>
                    <a:pt x="2433" y="485"/>
                  </a:lnTo>
                  <a:lnTo>
                    <a:pt x="2484" y="549"/>
                  </a:lnTo>
                  <a:lnTo>
                    <a:pt x="2533" y="616"/>
                  </a:lnTo>
                  <a:lnTo>
                    <a:pt x="2577" y="685"/>
                  </a:lnTo>
                  <a:lnTo>
                    <a:pt x="2617" y="758"/>
                  </a:lnTo>
                  <a:lnTo>
                    <a:pt x="2653" y="832"/>
                  </a:lnTo>
                  <a:lnTo>
                    <a:pt x="2684" y="908"/>
                  </a:lnTo>
                  <a:lnTo>
                    <a:pt x="2711" y="986"/>
                  </a:lnTo>
                  <a:lnTo>
                    <a:pt x="2733" y="1066"/>
                  </a:lnTo>
                  <a:lnTo>
                    <a:pt x="2751" y="1147"/>
                  </a:lnTo>
                  <a:lnTo>
                    <a:pt x="2763" y="1229"/>
                  </a:lnTo>
                  <a:lnTo>
                    <a:pt x="2770" y="1313"/>
                  </a:lnTo>
                  <a:lnTo>
                    <a:pt x="2772" y="1397"/>
                  </a:lnTo>
                  <a:lnTo>
                    <a:pt x="2769" y="1483"/>
                  </a:lnTo>
                  <a:lnTo>
                    <a:pt x="2761" y="1568"/>
                  </a:lnTo>
                  <a:lnTo>
                    <a:pt x="2746" y="1653"/>
                  </a:lnTo>
                  <a:lnTo>
                    <a:pt x="2726" y="1738"/>
                  </a:lnTo>
                  <a:lnTo>
                    <a:pt x="2700" y="1824"/>
                  </a:lnTo>
                  <a:lnTo>
                    <a:pt x="2668" y="1909"/>
                  </a:lnTo>
                  <a:lnTo>
                    <a:pt x="2654" y="1940"/>
                  </a:lnTo>
                  <a:lnTo>
                    <a:pt x="2640" y="1971"/>
                  </a:lnTo>
                  <a:lnTo>
                    <a:pt x="2625" y="2002"/>
                  </a:lnTo>
                  <a:lnTo>
                    <a:pt x="2609" y="2032"/>
                  </a:lnTo>
                  <a:lnTo>
                    <a:pt x="2593" y="2062"/>
                  </a:lnTo>
                  <a:lnTo>
                    <a:pt x="2575" y="2091"/>
                  </a:lnTo>
                  <a:lnTo>
                    <a:pt x="2557" y="2120"/>
                  </a:lnTo>
                  <a:lnTo>
                    <a:pt x="2539" y="2149"/>
                  </a:lnTo>
                  <a:lnTo>
                    <a:pt x="2519" y="2176"/>
                  </a:lnTo>
                  <a:lnTo>
                    <a:pt x="2499" y="2204"/>
                  </a:lnTo>
                  <a:lnTo>
                    <a:pt x="2479" y="2230"/>
                  </a:lnTo>
                  <a:lnTo>
                    <a:pt x="2457" y="2257"/>
                  </a:lnTo>
                  <a:lnTo>
                    <a:pt x="2435" y="2283"/>
                  </a:lnTo>
                  <a:lnTo>
                    <a:pt x="2412" y="2309"/>
                  </a:lnTo>
                  <a:lnTo>
                    <a:pt x="2389" y="2333"/>
                  </a:lnTo>
                  <a:lnTo>
                    <a:pt x="2366" y="2357"/>
                  </a:lnTo>
                  <a:lnTo>
                    <a:pt x="2342" y="2381"/>
                  </a:lnTo>
                  <a:lnTo>
                    <a:pt x="2316" y="2404"/>
                  </a:lnTo>
                  <a:lnTo>
                    <a:pt x="2291" y="2426"/>
                  </a:lnTo>
                  <a:lnTo>
                    <a:pt x="2264" y="2448"/>
                  </a:lnTo>
                  <a:lnTo>
                    <a:pt x="2238" y="2470"/>
                  </a:lnTo>
                  <a:lnTo>
                    <a:pt x="2211" y="2490"/>
                  </a:lnTo>
                  <a:lnTo>
                    <a:pt x="2184" y="2510"/>
                  </a:lnTo>
                  <a:lnTo>
                    <a:pt x="2156" y="2529"/>
                  </a:lnTo>
                  <a:lnTo>
                    <a:pt x="2127" y="2547"/>
                  </a:lnTo>
                  <a:lnTo>
                    <a:pt x="2099" y="2566"/>
                  </a:lnTo>
                  <a:lnTo>
                    <a:pt x="2069" y="2583"/>
                  </a:lnTo>
                  <a:lnTo>
                    <a:pt x="2039" y="2599"/>
                  </a:lnTo>
                  <a:lnTo>
                    <a:pt x="2009" y="2615"/>
                  </a:lnTo>
                  <a:lnTo>
                    <a:pt x="1978" y="2630"/>
                  </a:lnTo>
                  <a:lnTo>
                    <a:pt x="1946" y="2644"/>
                  </a:lnTo>
                  <a:lnTo>
                    <a:pt x="1915" y="2658"/>
                  </a:lnTo>
                  <a:lnTo>
                    <a:pt x="1861" y="2679"/>
                  </a:lnTo>
                  <a:lnTo>
                    <a:pt x="1806" y="2697"/>
                  </a:lnTo>
                  <a:lnTo>
                    <a:pt x="1751" y="2713"/>
                  </a:lnTo>
                  <a:lnTo>
                    <a:pt x="1694" y="2727"/>
                  </a:lnTo>
                  <a:lnTo>
                    <a:pt x="1638" y="2738"/>
                  </a:lnTo>
                  <a:lnTo>
                    <a:pt x="1582" y="2748"/>
                  </a:lnTo>
                  <a:lnTo>
                    <a:pt x="1526" y="2753"/>
                  </a:lnTo>
                  <a:lnTo>
                    <a:pt x="1468" y="2758"/>
                  </a:lnTo>
                  <a:lnTo>
                    <a:pt x="1412" y="2759"/>
                  </a:lnTo>
                  <a:lnTo>
                    <a:pt x="1355" y="2759"/>
                  </a:lnTo>
                  <a:lnTo>
                    <a:pt x="1299" y="2756"/>
                  </a:lnTo>
                  <a:lnTo>
                    <a:pt x="1244" y="2751"/>
                  </a:lnTo>
                  <a:lnTo>
                    <a:pt x="1187" y="2744"/>
                  </a:lnTo>
                  <a:lnTo>
                    <a:pt x="1132" y="2734"/>
                  </a:lnTo>
                  <a:lnTo>
                    <a:pt x="1077" y="2722"/>
                  </a:lnTo>
                  <a:lnTo>
                    <a:pt x="1023" y="2708"/>
                  </a:lnTo>
                  <a:lnTo>
                    <a:pt x="968" y="2693"/>
                  </a:lnTo>
                  <a:lnTo>
                    <a:pt x="915" y="2675"/>
                  </a:lnTo>
                  <a:lnTo>
                    <a:pt x="864" y="2655"/>
                  </a:lnTo>
                  <a:lnTo>
                    <a:pt x="812" y="2634"/>
                  </a:lnTo>
                  <a:lnTo>
                    <a:pt x="761" y="2609"/>
                  </a:lnTo>
                  <a:lnTo>
                    <a:pt x="710" y="2583"/>
                  </a:lnTo>
                  <a:lnTo>
                    <a:pt x="662" y="2555"/>
                  </a:lnTo>
                  <a:lnTo>
                    <a:pt x="615" y="2526"/>
                  </a:lnTo>
                  <a:lnTo>
                    <a:pt x="568" y="2494"/>
                  </a:lnTo>
                  <a:lnTo>
                    <a:pt x="523" y="2461"/>
                  </a:lnTo>
                  <a:lnTo>
                    <a:pt x="479" y="2426"/>
                  </a:lnTo>
                  <a:lnTo>
                    <a:pt x="436" y="2388"/>
                  </a:lnTo>
                  <a:lnTo>
                    <a:pt x="396" y="2350"/>
                  </a:lnTo>
                  <a:lnTo>
                    <a:pt x="356" y="2310"/>
                  </a:lnTo>
                  <a:lnTo>
                    <a:pt x="318" y="2267"/>
                  </a:lnTo>
                  <a:lnTo>
                    <a:pt x="282" y="2223"/>
                  </a:lnTo>
                  <a:lnTo>
                    <a:pt x="261" y="2197"/>
                  </a:lnTo>
                  <a:lnTo>
                    <a:pt x="242" y="2169"/>
                  </a:lnTo>
                  <a:lnTo>
                    <a:pt x="222" y="2142"/>
                  </a:lnTo>
                  <a:lnTo>
                    <a:pt x="203" y="2113"/>
                  </a:lnTo>
                  <a:lnTo>
                    <a:pt x="186" y="2084"/>
                  </a:lnTo>
                  <a:lnTo>
                    <a:pt x="170" y="2055"/>
                  </a:lnTo>
                  <a:lnTo>
                    <a:pt x="154" y="2025"/>
                  </a:lnTo>
                  <a:lnTo>
                    <a:pt x="139" y="1995"/>
                  </a:lnTo>
                  <a:lnTo>
                    <a:pt x="124" y="1964"/>
                  </a:lnTo>
                  <a:lnTo>
                    <a:pt x="110" y="1933"/>
                  </a:lnTo>
                  <a:lnTo>
                    <a:pt x="98" y="1902"/>
                  </a:lnTo>
                  <a:lnTo>
                    <a:pt x="86" y="1871"/>
                  </a:lnTo>
                  <a:lnTo>
                    <a:pt x="74" y="1839"/>
                  </a:lnTo>
                  <a:lnTo>
                    <a:pt x="64" y="1806"/>
                  </a:lnTo>
                  <a:lnTo>
                    <a:pt x="54" y="1774"/>
                  </a:lnTo>
                  <a:lnTo>
                    <a:pt x="45" y="1742"/>
                  </a:lnTo>
                  <a:lnTo>
                    <a:pt x="36" y="1710"/>
                  </a:lnTo>
                  <a:lnTo>
                    <a:pt x="30" y="1676"/>
                  </a:lnTo>
                  <a:lnTo>
                    <a:pt x="23" y="1643"/>
                  </a:lnTo>
                  <a:lnTo>
                    <a:pt x="17" y="1609"/>
                  </a:lnTo>
                  <a:lnTo>
                    <a:pt x="12" y="1576"/>
                  </a:lnTo>
                  <a:lnTo>
                    <a:pt x="9" y="1543"/>
                  </a:lnTo>
                  <a:lnTo>
                    <a:pt x="5" y="1509"/>
                  </a:lnTo>
                  <a:lnTo>
                    <a:pt x="3" y="1475"/>
                  </a:lnTo>
                  <a:lnTo>
                    <a:pt x="1" y="1441"/>
                  </a:lnTo>
                  <a:lnTo>
                    <a:pt x="0" y="1408"/>
                  </a:lnTo>
                  <a:lnTo>
                    <a:pt x="0" y="1373"/>
                  </a:lnTo>
                  <a:lnTo>
                    <a:pt x="1" y="1340"/>
                  </a:lnTo>
                  <a:lnTo>
                    <a:pt x="2" y="1305"/>
                  </a:lnTo>
                  <a:lnTo>
                    <a:pt x="4" y="1272"/>
                  </a:lnTo>
                  <a:lnTo>
                    <a:pt x="8" y="1238"/>
                  </a:lnTo>
                  <a:lnTo>
                    <a:pt x="12" y="1205"/>
                  </a:lnTo>
                  <a:lnTo>
                    <a:pt x="20" y="1149"/>
                  </a:lnTo>
                  <a:lnTo>
                    <a:pt x="32" y="1094"/>
                  </a:lnTo>
                  <a:lnTo>
                    <a:pt x="45" y="1039"/>
                  </a:lnTo>
                  <a:lnTo>
                    <a:pt x="59" y="985"/>
                  </a:lnTo>
                  <a:lnTo>
                    <a:pt x="77" y="932"/>
                  </a:lnTo>
                  <a:lnTo>
                    <a:pt x="96" y="879"/>
                  </a:lnTo>
                  <a:lnTo>
                    <a:pt x="118" y="827"/>
                  </a:lnTo>
                  <a:lnTo>
                    <a:pt x="142" y="775"/>
                  </a:lnTo>
                  <a:lnTo>
                    <a:pt x="168" y="726"/>
                  </a:lnTo>
                  <a:lnTo>
                    <a:pt x="195" y="676"/>
                  </a:lnTo>
                  <a:lnTo>
                    <a:pt x="210" y="652"/>
                  </a:lnTo>
                  <a:lnTo>
                    <a:pt x="227" y="628"/>
                  </a:lnTo>
                  <a:lnTo>
                    <a:pt x="242" y="604"/>
                  </a:lnTo>
                  <a:lnTo>
                    <a:pt x="258" y="581"/>
                  </a:lnTo>
                  <a:lnTo>
                    <a:pt x="275" y="557"/>
                  </a:lnTo>
                  <a:lnTo>
                    <a:pt x="292" y="534"/>
                  </a:lnTo>
                  <a:lnTo>
                    <a:pt x="311" y="513"/>
                  </a:lnTo>
                  <a:lnTo>
                    <a:pt x="328" y="491"/>
                  </a:lnTo>
                  <a:lnTo>
                    <a:pt x="347" y="469"/>
                  </a:lnTo>
                  <a:lnTo>
                    <a:pt x="367" y="447"/>
                  </a:lnTo>
                  <a:lnTo>
                    <a:pt x="387" y="426"/>
                  </a:lnTo>
                  <a:lnTo>
                    <a:pt x="406" y="405"/>
                  </a:lnTo>
                  <a:lnTo>
                    <a:pt x="406" y="405"/>
                  </a:lnTo>
                  <a:lnTo>
                    <a:pt x="432" y="381"/>
                  </a:lnTo>
                  <a:lnTo>
                    <a:pt x="457" y="357"/>
                  </a:lnTo>
                  <a:lnTo>
                    <a:pt x="482" y="334"/>
                  </a:lnTo>
                  <a:lnTo>
                    <a:pt x="509" y="312"/>
                  </a:lnTo>
                  <a:lnTo>
                    <a:pt x="535" y="290"/>
                  </a:lnTo>
                  <a:lnTo>
                    <a:pt x="563" y="269"/>
                  </a:lnTo>
                  <a:lnTo>
                    <a:pt x="589" y="250"/>
                  </a:lnTo>
                  <a:lnTo>
                    <a:pt x="617" y="230"/>
                  </a:lnTo>
                  <a:lnTo>
                    <a:pt x="646" y="212"/>
                  </a:lnTo>
                  <a:lnTo>
                    <a:pt x="674" y="195"/>
                  </a:lnTo>
                  <a:lnTo>
                    <a:pt x="702" y="177"/>
                  </a:lnTo>
                  <a:lnTo>
                    <a:pt x="732" y="161"/>
                  </a:lnTo>
                  <a:lnTo>
                    <a:pt x="761" y="146"/>
                  </a:lnTo>
                  <a:lnTo>
                    <a:pt x="791" y="131"/>
                  </a:lnTo>
                  <a:lnTo>
                    <a:pt x="821" y="117"/>
                  </a:lnTo>
                  <a:lnTo>
                    <a:pt x="852" y="104"/>
                  </a:lnTo>
                  <a:lnTo>
                    <a:pt x="883" y="91"/>
                  </a:lnTo>
                  <a:lnTo>
                    <a:pt x="914" y="79"/>
                  </a:lnTo>
                  <a:lnTo>
                    <a:pt x="945" y="69"/>
                  </a:lnTo>
                  <a:lnTo>
                    <a:pt x="978" y="59"/>
                  </a:lnTo>
                  <a:lnTo>
                    <a:pt x="1010" y="49"/>
                  </a:lnTo>
                  <a:lnTo>
                    <a:pt x="1043" y="41"/>
                  </a:lnTo>
                  <a:lnTo>
                    <a:pt x="1076" y="33"/>
                  </a:lnTo>
                  <a:lnTo>
                    <a:pt x="1109" y="26"/>
                  </a:lnTo>
                  <a:lnTo>
                    <a:pt x="1142" y="21"/>
                  </a:lnTo>
                  <a:lnTo>
                    <a:pt x="1177" y="15"/>
                  </a:lnTo>
                  <a:lnTo>
                    <a:pt x="1210" y="10"/>
                  </a:lnTo>
                  <a:lnTo>
                    <a:pt x="1245" y="7"/>
                  </a:lnTo>
                  <a:lnTo>
                    <a:pt x="1279" y="4"/>
                  </a:lnTo>
                  <a:lnTo>
                    <a:pt x="1315" y="2"/>
                  </a:lnTo>
                  <a:lnTo>
                    <a:pt x="1351" y="1"/>
                  </a:lnTo>
                  <a:lnTo>
                    <a:pt x="1387" y="0"/>
                  </a:lnTo>
                  <a:close/>
                  <a:moveTo>
                    <a:pt x="2327" y="446"/>
                  </a:moveTo>
                  <a:lnTo>
                    <a:pt x="2314" y="432"/>
                  </a:lnTo>
                  <a:lnTo>
                    <a:pt x="2319" y="447"/>
                  </a:lnTo>
                  <a:lnTo>
                    <a:pt x="2322" y="462"/>
                  </a:lnTo>
                  <a:lnTo>
                    <a:pt x="2325" y="477"/>
                  </a:lnTo>
                  <a:lnTo>
                    <a:pt x="2328" y="492"/>
                  </a:lnTo>
                  <a:lnTo>
                    <a:pt x="2352" y="511"/>
                  </a:lnTo>
                  <a:lnTo>
                    <a:pt x="2375" y="532"/>
                  </a:lnTo>
                  <a:lnTo>
                    <a:pt x="2398" y="553"/>
                  </a:lnTo>
                  <a:lnTo>
                    <a:pt x="2421" y="574"/>
                  </a:lnTo>
                  <a:lnTo>
                    <a:pt x="2443" y="596"/>
                  </a:lnTo>
                  <a:lnTo>
                    <a:pt x="2464" y="619"/>
                  </a:lnTo>
                  <a:lnTo>
                    <a:pt x="2484" y="642"/>
                  </a:lnTo>
                  <a:lnTo>
                    <a:pt x="2505" y="665"/>
                  </a:lnTo>
                  <a:lnTo>
                    <a:pt x="2486" y="636"/>
                  </a:lnTo>
                  <a:lnTo>
                    <a:pt x="2465" y="607"/>
                  </a:lnTo>
                  <a:lnTo>
                    <a:pt x="2444" y="578"/>
                  </a:lnTo>
                  <a:lnTo>
                    <a:pt x="2422" y="551"/>
                  </a:lnTo>
                  <a:lnTo>
                    <a:pt x="2399" y="523"/>
                  </a:lnTo>
                  <a:lnTo>
                    <a:pt x="2376" y="496"/>
                  </a:lnTo>
                  <a:lnTo>
                    <a:pt x="2352" y="470"/>
                  </a:lnTo>
                  <a:lnTo>
                    <a:pt x="2327" y="446"/>
                  </a:lnTo>
                  <a:close/>
                  <a:moveTo>
                    <a:pt x="2203" y="336"/>
                  </a:moveTo>
                  <a:lnTo>
                    <a:pt x="2181" y="320"/>
                  </a:lnTo>
                  <a:lnTo>
                    <a:pt x="2158" y="302"/>
                  </a:lnTo>
                  <a:lnTo>
                    <a:pt x="2134" y="284"/>
                  </a:lnTo>
                  <a:lnTo>
                    <a:pt x="2109" y="267"/>
                  </a:lnTo>
                  <a:lnTo>
                    <a:pt x="2084" y="250"/>
                  </a:lnTo>
                  <a:lnTo>
                    <a:pt x="2058" y="235"/>
                  </a:lnTo>
                  <a:lnTo>
                    <a:pt x="2033" y="222"/>
                  </a:lnTo>
                  <a:lnTo>
                    <a:pt x="2008" y="212"/>
                  </a:lnTo>
                  <a:lnTo>
                    <a:pt x="2018" y="223"/>
                  </a:lnTo>
                  <a:lnTo>
                    <a:pt x="2029" y="237"/>
                  </a:lnTo>
                  <a:lnTo>
                    <a:pt x="2039" y="251"/>
                  </a:lnTo>
                  <a:lnTo>
                    <a:pt x="2048" y="265"/>
                  </a:lnTo>
                  <a:lnTo>
                    <a:pt x="2055" y="280"/>
                  </a:lnTo>
                  <a:lnTo>
                    <a:pt x="2062" y="295"/>
                  </a:lnTo>
                  <a:lnTo>
                    <a:pt x="2067" y="310"/>
                  </a:lnTo>
                  <a:lnTo>
                    <a:pt x="2071" y="327"/>
                  </a:lnTo>
                  <a:lnTo>
                    <a:pt x="2097" y="340"/>
                  </a:lnTo>
                  <a:lnTo>
                    <a:pt x="2123" y="354"/>
                  </a:lnTo>
                  <a:lnTo>
                    <a:pt x="2148" y="369"/>
                  </a:lnTo>
                  <a:lnTo>
                    <a:pt x="2173" y="384"/>
                  </a:lnTo>
                  <a:lnTo>
                    <a:pt x="2199" y="400"/>
                  </a:lnTo>
                  <a:lnTo>
                    <a:pt x="2224" y="416"/>
                  </a:lnTo>
                  <a:lnTo>
                    <a:pt x="2248" y="432"/>
                  </a:lnTo>
                  <a:lnTo>
                    <a:pt x="2271" y="449"/>
                  </a:lnTo>
                  <a:lnTo>
                    <a:pt x="2266" y="434"/>
                  </a:lnTo>
                  <a:lnTo>
                    <a:pt x="2259" y="418"/>
                  </a:lnTo>
                  <a:lnTo>
                    <a:pt x="2252" y="403"/>
                  </a:lnTo>
                  <a:lnTo>
                    <a:pt x="2244" y="389"/>
                  </a:lnTo>
                  <a:lnTo>
                    <a:pt x="2234" y="375"/>
                  </a:lnTo>
                  <a:lnTo>
                    <a:pt x="2224" y="362"/>
                  </a:lnTo>
                  <a:lnTo>
                    <a:pt x="2214" y="349"/>
                  </a:lnTo>
                  <a:lnTo>
                    <a:pt x="2203" y="336"/>
                  </a:lnTo>
                  <a:close/>
                  <a:moveTo>
                    <a:pt x="740" y="223"/>
                  </a:moveTo>
                  <a:lnTo>
                    <a:pt x="702" y="244"/>
                  </a:lnTo>
                  <a:lnTo>
                    <a:pt x="663" y="266"/>
                  </a:lnTo>
                  <a:lnTo>
                    <a:pt x="645" y="278"/>
                  </a:lnTo>
                  <a:lnTo>
                    <a:pt x="625" y="290"/>
                  </a:lnTo>
                  <a:lnTo>
                    <a:pt x="607" y="303"/>
                  </a:lnTo>
                  <a:lnTo>
                    <a:pt x="589" y="316"/>
                  </a:lnTo>
                  <a:lnTo>
                    <a:pt x="572" y="329"/>
                  </a:lnTo>
                  <a:lnTo>
                    <a:pt x="556" y="344"/>
                  </a:lnTo>
                  <a:lnTo>
                    <a:pt x="541" y="359"/>
                  </a:lnTo>
                  <a:lnTo>
                    <a:pt x="526" y="377"/>
                  </a:lnTo>
                  <a:lnTo>
                    <a:pt x="513" y="394"/>
                  </a:lnTo>
                  <a:lnTo>
                    <a:pt x="503" y="412"/>
                  </a:lnTo>
                  <a:lnTo>
                    <a:pt x="493" y="432"/>
                  </a:lnTo>
                  <a:lnTo>
                    <a:pt x="486" y="453"/>
                  </a:lnTo>
                  <a:lnTo>
                    <a:pt x="509" y="435"/>
                  </a:lnTo>
                  <a:lnTo>
                    <a:pt x="534" y="419"/>
                  </a:lnTo>
                  <a:lnTo>
                    <a:pt x="558" y="402"/>
                  </a:lnTo>
                  <a:lnTo>
                    <a:pt x="584" y="387"/>
                  </a:lnTo>
                  <a:lnTo>
                    <a:pt x="609" y="371"/>
                  </a:lnTo>
                  <a:lnTo>
                    <a:pt x="634" y="356"/>
                  </a:lnTo>
                  <a:lnTo>
                    <a:pt x="660" y="342"/>
                  </a:lnTo>
                  <a:lnTo>
                    <a:pt x="686" y="328"/>
                  </a:lnTo>
                  <a:lnTo>
                    <a:pt x="690" y="313"/>
                  </a:lnTo>
                  <a:lnTo>
                    <a:pt x="694" y="299"/>
                  </a:lnTo>
                  <a:lnTo>
                    <a:pt x="700" y="286"/>
                  </a:lnTo>
                  <a:lnTo>
                    <a:pt x="707" y="272"/>
                  </a:lnTo>
                  <a:lnTo>
                    <a:pt x="714" y="259"/>
                  </a:lnTo>
                  <a:lnTo>
                    <a:pt x="722" y="246"/>
                  </a:lnTo>
                  <a:lnTo>
                    <a:pt x="731" y="235"/>
                  </a:lnTo>
                  <a:lnTo>
                    <a:pt x="740" y="223"/>
                  </a:lnTo>
                  <a:close/>
                  <a:moveTo>
                    <a:pt x="439" y="453"/>
                  </a:moveTo>
                  <a:lnTo>
                    <a:pt x="400" y="493"/>
                  </a:lnTo>
                  <a:lnTo>
                    <a:pt x="364" y="534"/>
                  </a:lnTo>
                  <a:lnTo>
                    <a:pt x="346" y="555"/>
                  </a:lnTo>
                  <a:lnTo>
                    <a:pt x="329" y="577"/>
                  </a:lnTo>
                  <a:lnTo>
                    <a:pt x="312" y="599"/>
                  </a:lnTo>
                  <a:lnTo>
                    <a:pt x="296" y="622"/>
                  </a:lnTo>
                  <a:lnTo>
                    <a:pt x="328" y="589"/>
                  </a:lnTo>
                  <a:lnTo>
                    <a:pt x="361" y="556"/>
                  </a:lnTo>
                  <a:lnTo>
                    <a:pt x="395" y="525"/>
                  </a:lnTo>
                  <a:lnTo>
                    <a:pt x="429" y="496"/>
                  </a:lnTo>
                  <a:lnTo>
                    <a:pt x="432" y="485"/>
                  </a:lnTo>
                  <a:lnTo>
                    <a:pt x="433" y="475"/>
                  </a:lnTo>
                  <a:lnTo>
                    <a:pt x="435" y="463"/>
                  </a:lnTo>
                  <a:lnTo>
                    <a:pt x="439" y="453"/>
                  </a:lnTo>
                  <a:close/>
                  <a:moveTo>
                    <a:pt x="57" y="1450"/>
                  </a:moveTo>
                  <a:lnTo>
                    <a:pt x="65" y="1478"/>
                  </a:lnTo>
                  <a:lnTo>
                    <a:pt x="74" y="1506"/>
                  </a:lnTo>
                  <a:lnTo>
                    <a:pt x="87" y="1531"/>
                  </a:lnTo>
                  <a:lnTo>
                    <a:pt x="100" y="1556"/>
                  </a:lnTo>
                  <a:lnTo>
                    <a:pt x="115" y="1581"/>
                  </a:lnTo>
                  <a:lnTo>
                    <a:pt x="131" y="1605"/>
                  </a:lnTo>
                  <a:lnTo>
                    <a:pt x="149" y="1627"/>
                  </a:lnTo>
                  <a:lnTo>
                    <a:pt x="168" y="1649"/>
                  </a:lnTo>
                  <a:lnTo>
                    <a:pt x="171" y="1620"/>
                  </a:lnTo>
                  <a:lnTo>
                    <a:pt x="175" y="1592"/>
                  </a:lnTo>
                  <a:lnTo>
                    <a:pt x="179" y="1563"/>
                  </a:lnTo>
                  <a:lnTo>
                    <a:pt x="184" y="1536"/>
                  </a:lnTo>
                  <a:lnTo>
                    <a:pt x="190" y="1508"/>
                  </a:lnTo>
                  <a:lnTo>
                    <a:pt x="195" y="1480"/>
                  </a:lnTo>
                  <a:lnTo>
                    <a:pt x="202" y="1453"/>
                  </a:lnTo>
                  <a:lnTo>
                    <a:pt x="210" y="1425"/>
                  </a:lnTo>
                  <a:lnTo>
                    <a:pt x="227" y="1371"/>
                  </a:lnTo>
                  <a:lnTo>
                    <a:pt x="245" y="1317"/>
                  </a:lnTo>
                  <a:lnTo>
                    <a:pt x="266" y="1264"/>
                  </a:lnTo>
                  <a:lnTo>
                    <a:pt x="288" y="1211"/>
                  </a:lnTo>
                  <a:lnTo>
                    <a:pt x="273" y="1197"/>
                  </a:lnTo>
                  <a:lnTo>
                    <a:pt x="259" y="1182"/>
                  </a:lnTo>
                  <a:lnTo>
                    <a:pt x="246" y="1167"/>
                  </a:lnTo>
                  <a:lnTo>
                    <a:pt x="233" y="1151"/>
                  </a:lnTo>
                  <a:lnTo>
                    <a:pt x="222" y="1135"/>
                  </a:lnTo>
                  <a:lnTo>
                    <a:pt x="210" y="1119"/>
                  </a:lnTo>
                  <a:lnTo>
                    <a:pt x="199" y="1101"/>
                  </a:lnTo>
                  <a:lnTo>
                    <a:pt x="190" y="1084"/>
                  </a:lnTo>
                  <a:lnTo>
                    <a:pt x="180" y="1067"/>
                  </a:lnTo>
                  <a:lnTo>
                    <a:pt x="171" y="1048"/>
                  </a:lnTo>
                  <a:lnTo>
                    <a:pt x="163" y="1030"/>
                  </a:lnTo>
                  <a:lnTo>
                    <a:pt x="156" y="1011"/>
                  </a:lnTo>
                  <a:lnTo>
                    <a:pt x="151" y="992"/>
                  </a:lnTo>
                  <a:lnTo>
                    <a:pt x="145" y="972"/>
                  </a:lnTo>
                  <a:lnTo>
                    <a:pt x="141" y="953"/>
                  </a:lnTo>
                  <a:lnTo>
                    <a:pt x="138" y="933"/>
                  </a:lnTo>
                  <a:lnTo>
                    <a:pt x="125" y="963"/>
                  </a:lnTo>
                  <a:lnTo>
                    <a:pt x="114" y="993"/>
                  </a:lnTo>
                  <a:lnTo>
                    <a:pt x="103" y="1024"/>
                  </a:lnTo>
                  <a:lnTo>
                    <a:pt x="94" y="1056"/>
                  </a:lnTo>
                  <a:lnTo>
                    <a:pt x="86" y="1089"/>
                  </a:lnTo>
                  <a:lnTo>
                    <a:pt x="79" y="1121"/>
                  </a:lnTo>
                  <a:lnTo>
                    <a:pt x="72" y="1154"/>
                  </a:lnTo>
                  <a:lnTo>
                    <a:pt x="68" y="1187"/>
                  </a:lnTo>
                  <a:lnTo>
                    <a:pt x="63" y="1220"/>
                  </a:lnTo>
                  <a:lnTo>
                    <a:pt x="59" y="1253"/>
                  </a:lnTo>
                  <a:lnTo>
                    <a:pt x="57" y="1287"/>
                  </a:lnTo>
                  <a:lnTo>
                    <a:pt x="56" y="1320"/>
                  </a:lnTo>
                  <a:lnTo>
                    <a:pt x="55" y="1354"/>
                  </a:lnTo>
                  <a:lnTo>
                    <a:pt x="55" y="1386"/>
                  </a:lnTo>
                  <a:lnTo>
                    <a:pt x="55" y="1418"/>
                  </a:lnTo>
                  <a:lnTo>
                    <a:pt x="57" y="1450"/>
                  </a:lnTo>
                  <a:close/>
                  <a:moveTo>
                    <a:pt x="71" y="1586"/>
                  </a:moveTo>
                  <a:lnTo>
                    <a:pt x="79" y="1636"/>
                  </a:lnTo>
                  <a:lnTo>
                    <a:pt x="91" y="1685"/>
                  </a:lnTo>
                  <a:lnTo>
                    <a:pt x="102" y="1734"/>
                  </a:lnTo>
                  <a:lnTo>
                    <a:pt x="117" y="1781"/>
                  </a:lnTo>
                  <a:lnTo>
                    <a:pt x="133" y="1828"/>
                  </a:lnTo>
                  <a:lnTo>
                    <a:pt x="151" y="1875"/>
                  </a:lnTo>
                  <a:lnTo>
                    <a:pt x="170" y="1922"/>
                  </a:lnTo>
                  <a:lnTo>
                    <a:pt x="192" y="1967"/>
                  </a:lnTo>
                  <a:lnTo>
                    <a:pt x="184" y="1934"/>
                  </a:lnTo>
                  <a:lnTo>
                    <a:pt x="178" y="1901"/>
                  </a:lnTo>
                  <a:lnTo>
                    <a:pt x="172" y="1869"/>
                  </a:lnTo>
                  <a:lnTo>
                    <a:pt x="169" y="1835"/>
                  </a:lnTo>
                  <a:lnTo>
                    <a:pt x="165" y="1802"/>
                  </a:lnTo>
                  <a:lnTo>
                    <a:pt x="164" y="1768"/>
                  </a:lnTo>
                  <a:lnTo>
                    <a:pt x="164" y="1735"/>
                  </a:lnTo>
                  <a:lnTo>
                    <a:pt x="164" y="1702"/>
                  </a:lnTo>
                  <a:lnTo>
                    <a:pt x="139" y="1675"/>
                  </a:lnTo>
                  <a:lnTo>
                    <a:pt x="114" y="1647"/>
                  </a:lnTo>
                  <a:lnTo>
                    <a:pt x="102" y="1632"/>
                  </a:lnTo>
                  <a:lnTo>
                    <a:pt x="92" y="1617"/>
                  </a:lnTo>
                  <a:lnTo>
                    <a:pt x="80" y="1602"/>
                  </a:lnTo>
                  <a:lnTo>
                    <a:pt x="71" y="1586"/>
                  </a:lnTo>
                  <a:close/>
                  <a:moveTo>
                    <a:pt x="965" y="2638"/>
                  </a:moveTo>
                  <a:lnTo>
                    <a:pt x="1016" y="2654"/>
                  </a:lnTo>
                  <a:lnTo>
                    <a:pt x="1065" y="2668"/>
                  </a:lnTo>
                  <a:lnTo>
                    <a:pt x="1117" y="2680"/>
                  </a:lnTo>
                  <a:lnTo>
                    <a:pt x="1168" y="2689"/>
                  </a:lnTo>
                  <a:lnTo>
                    <a:pt x="1220" y="2696"/>
                  </a:lnTo>
                  <a:lnTo>
                    <a:pt x="1271" y="2702"/>
                  </a:lnTo>
                  <a:lnTo>
                    <a:pt x="1323" y="2705"/>
                  </a:lnTo>
                  <a:lnTo>
                    <a:pt x="1375" y="2706"/>
                  </a:lnTo>
                  <a:lnTo>
                    <a:pt x="1375" y="2703"/>
                  </a:lnTo>
                  <a:lnTo>
                    <a:pt x="1324" y="2700"/>
                  </a:lnTo>
                  <a:lnTo>
                    <a:pt x="1273" y="2697"/>
                  </a:lnTo>
                  <a:lnTo>
                    <a:pt x="1222" y="2692"/>
                  </a:lnTo>
                  <a:lnTo>
                    <a:pt x="1171" y="2685"/>
                  </a:lnTo>
                  <a:lnTo>
                    <a:pt x="1120" y="2676"/>
                  </a:lnTo>
                  <a:lnTo>
                    <a:pt x="1070" y="2666"/>
                  </a:lnTo>
                  <a:lnTo>
                    <a:pt x="1020" y="2654"/>
                  </a:lnTo>
                  <a:lnTo>
                    <a:pt x="971" y="2640"/>
                  </a:lnTo>
                  <a:lnTo>
                    <a:pt x="971" y="2640"/>
                  </a:lnTo>
                  <a:lnTo>
                    <a:pt x="965" y="2638"/>
                  </a:lnTo>
                  <a:close/>
                  <a:moveTo>
                    <a:pt x="1414" y="2706"/>
                  </a:moveTo>
                  <a:lnTo>
                    <a:pt x="1437" y="2706"/>
                  </a:lnTo>
                  <a:lnTo>
                    <a:pt x="1460" y="2705"/>
                  </a:lnTo>
                  <a:lnTo>
                    <a:pt x="1483" y="2703"/>
                  </a:lnTo>
                  <a:lnTo>
                    <a:pt x="1505" y="2702"/>
                  </a:lnTo>
                  <a:lnTo>
                    <a:pt x="1528" y="2699"/>
                  </a:lnTo>
                  <a:lnTo>
                    <a:pt x="1551" y="2697"/>
                  </a:lnTo>
                  <a:lnTo>
                    <a:pt x="1573" y="2693"/>
                  </a:lnTo>
                  <a:lnTo>
                    <a:pt x="1595" y="2690"/>
                  </a:lnTo>
                  <a:lnTo>
                    <a:pt x="1573" y="2693"/>
                  </a:lnTo>
                  <a:lnTo>
                    <a:pt x="1550" y="2696"/>
                  </a:lnTo>
                  <a:lnTo>
                    <a:pt x="1527" y="2698"/>
                  </a:lnTo>
                  <a:lnTo>
                    <a:pt x="1505" y="2699"/>
                  </a:lnTo>
                  <a:lnTo>
                    <a:pt x="1482" y="2700"/>
                  </a:lnTo>
                  <a:lnTo>
                    <a:pt x="1459" y="2702"/>
                  </a:lnTo>
                  <a:lnTo>
                    <a:pt x="1437" y="2703"/>
                  </a:lnTo>
                  <a:lnTo>
                    <a:pt x="1414" y="2703"/>
                  </a:lnTo>
                  <a:lnTo>
                    <a:pt x="1414" y="2706"/>
                  </a:lnTo>
                  <a:close/>
                  <a:moveTo>
                    <a:pt x="2567" y="1991"/>
                  </a:moveTo>
                  <a:lnTo>
                    <a:pt x="2580" y="1968"/>
                  </a:lnTo>
                  <a:lnTo>
                    <a:pt x="2593" y="1942"/>
                  </a:lnTo>
                  <a:lnTo>
                    <a:pt x="2607" y="1916"/>
                  </a:lnTo>
                  <a:lnTo>
                    <a:pt x="2619" y="1888"/>
                  </a:lnTo>
                  <a:lnTo>
                    <a:pt x="2632" y="1861"/>
                  </a:lnTo>
                  <a:lnTo>
                    <a:pt x="2642" y="1833"/>
                  </a:lnTo>
                  <a:lnTo>
                    <a:pt x="2647" y="1819"/>
                  </a:lnTo>
                  <a:lnTo>
                    <a:pt x="2650" y="1806"/>
                  </a:lnTo>
                  <a:lnTo>
                    <a:pt x="2653" y="1794"/>
                  </a:lnTo>
                  <a:lnTo>
                    <a:pt x="2655" y="1781"/>
                  </a:lnTo>
                  <a:lnTo>
                    <a:pt x="2655" y="1781"/>
                  </a:lnTo>
                  <a:lnTo>
                    <a:pt x="2655" y="1781"/>
                  </a:lnTo>
                  <a:lnTo>
                    <a:pt x="2655" y="1781"/>
                  </a:lnTo>
                  <a:lnTo>
                    <a:pt x="2655" y="1780"/>
                  </a:lnTo>
                  <a:lnTo>
                    <a:pt x="2655" y="1780"/>
                  </a:lnTo>
                  <a:lnTo>
                    <a:pt x="2655" y="1780"/>
                  </a:lnTo>
                  <a:lnTo>
                    <a:pt x="2656" y="1770"/>
                  </a:lnTo>
                  <a:lnTo>
                    <a:pt x="2658" y="1770"/>
                  </a:lnTo>
                  <a:lnTo>
                    <a:pt x="2666" y="1743"/>
                  </a:lnTo>
                  <a:lnTo>
                    <a:pt x="2675" y="1717"/>
                  </a:lnTo>
                  <a:lnTo>
                    <a:pt x="2681" y="1689"/>
                  </a:lnTo>
                  <a:lnTo>
                    <a:pt x="2687" y="1662"/>
                  </a:lnTo>
                  <a:lnTo>
                    <a:pt x="2693" y="1635"/>
                  </a:lnTo>
                  <a:lnTo>
                    <a:pt x="2698" y="1608"/>
                  </a:lnTo>
                  <a:lnTo>
                    <a:pt x="2702" y="1581"/>
                  </a:lnTo>
                  <a:lnTo>
                    <a:pt x="2706" y="1553"/>
                  </a:lnTo>
                  <a:lnTo>
                    <a:pt x="2695" y="1572"/>
                  </a:lnTo>
                  <a:lnTo>
                    <a:pt x="2683" y="1592"/>
                  </a:lnTo>
                  <a:lnTo>
                    <a:pt x="2670" y="1611"/>
                  </a:lnTo>
                  <a:lnTo>
                    <a:pt x="2656" y="1629"/>
                  </a:lnTo>
                  <a:lnTo>
                    <a:pt x="2642" y="1646"/>
                  </a:lnTo>
                  <a:lnTo>
                    <a:pt x="2627" y="1662"/>
                  </a:lnTo>
                  <a:lnTo>
                    <a:pt x="2611" y="1678"/>
                  </a:lnTo>
                  <a:lnTo>
                    <a:pt x="2595" y="1695"/>
                  </a:lnTo>
                  <a:lnTo>
                    <a:pt x="2596" y="1734"/>
                  </a:lnTo>
                  <a:lnTo>
                    <a:pt x="2596" y="1774"/>
                  </a:lnTo>
                  <a:lnTo>
                    <a:pt x="2594" y="1813"/>
                  </a:lnTo>
                  <a:lnTo>
                    <a:pt x="2590" y="1852"/>
                  </a:lnTo>
                  <a:lnTo>
                    <a:pt x="2586" y="1892"/>
                  </a:lnTo>
                  <a:lnTo>
                    <a:pt x="2579" y="1931"/>
                  </a:lnTo>
                  <a:lnTo>
                    <a:pt x="2570" y="1970"/>
                  </a:lnTo>
                  <a:lnTo>
                    <a:pt x="2558" y="2008"/>
                  </a:lnTo>
                  <a:lnTo>
                    <a:pt x="2563" y="1998"/>
                  </a:lnTo>
                  <a:lnTo>
                    <a:pt x="2567" y="1991"/>
                  </a:lnTo>
                  <a:close/>
                  <a:moveTo>
                    <a:pt x="2717" y="1381"/>
                  </a:moveTo>
                  <a:lnTo>
                    <a:pt x="2717" y="1351"/>
                  </a:lnTo>
                  <a:lnTo>
                    <a:pt x="2716" y="1321"/>
                  </a:lnTo>
                  <a:lnTo>
                    <a:pt x="2715" y="1293"/>
                  </a:lnTo>
                  <a:lnTo>
                    <a:pt x="2713" y="1264"/>
                  </a:lnTo>
                  <a:lnTo>
                    <a:pt x="2709" y="1235"/>
                  </a:lnTo>
                  <a:lnTo>
                    <a:pt x="2706" y="1206"/>
                  </a:lnTo>
                  <a:lnTo>
                    <a:pt x="2701" y="1177"/>
                  </a:lnTo>
                  <a:lnTo>
                    <a:pt x="2695" y="1149"/>
                  </a:lnTo>
                  <a:lnTo>
                    <a:pt x="2690" y="1120"/>
                  </a:lnTo>
                  <a:lnTo>
                    <a:pt x="2683" y="1092"/>
                  </a:lnTo>
                  <a:lnTo>
                    <a:pt x="2676" y="1064"/>
                  </a:lnTo>
                  <a:lnTo>
                    <a:pt x="2666" y="1037"/>
                  </a:lnTo>
                  <a:lnTo>
                    <a:pt x="2657" y="1009"/>
                  </a:lnTo>
                  <a:lnTo>
                    <a:pt x="2648" y="981"/>
                  </a:lnTo>
                  <a:lnTo>
                    <a:pt x="2637" y="954"/>
                  </a:lnTo>
                  <a:lnTo>
                    <a:pt x="2625" y="926"/>
                  </a:lnTo>
                  <a:lnTo>
                    <a:pt x="2622" y="947"/>
                  </a:lnTo>
                  <a:lnTo>
                    <a:pt x="2617" y="968"/>
                  </a:lnTo>
                  <a:lnTo>
                    <a:pt x="2612" y="988"/>
                  </a:lnTo>
                  <a:lnTo>
                    <a:pt x="2605" y="1008"/>
                  </a:lnTo>
                  <a:lnTo>
                    <a:pt x="2599" y="1028"/>
                  </a:lnTo>
                  <a:lnTo>
                    <a:pt x="2590" y="1046"/>
                  </a:lnTo>
                  <a:lnTo>
                    <a:pt x="2582" y="1064"/>
                  </a:lnTo>
                  <a:lnTo>
                    <a:pt x="2572" y="1083"/>
                  </a:lnTo>
                  <a:lnTo>
                    <a:pt x="2563" y="1101"/>
                  </a:lnTo>
                  <a:lnTo>
                    <a:pt x="2551" y="1119"/>
                  </a:lnTo>
                  <a:lnTo>
                    <a:pt x="2540" y="1136"/>
                  </a:lnTo>
                  <a:lnTo>
                    <a:pt x="2527" y="1152"/>
                  </a:lnTo>
                  <a:lnTo>
                    <a:pt x="2514" y="1168"/>
                  </a:lnTo>
                  <a:lnTo>
                    <a:pt x="2501" y="1184"/>
                  </a:lnTo>
                  <a:lnTo>
                    <a:pt x="2487" y="1199"/>
                  </a:lnTo>
                  <a:lnTo>
                    <a:pt x="2472" y="1214"/>
                  </a:lnTo>
                  <a:lnTo>
                    <a:pt x="2494" y="1266"/>
                  </a:lnTo>
                  <a:lnTo>
                    <a:pt x="2514" y="1318"/>
                  </a:lnTo>
                  <a:lnTo>
                    <a:pt x="2532" y="1371"/>
                  </a:lnTo>
                  <a:lnTo>
                    <a:pt x="2548" y="1424"/>
                  </a:lnTo>
                  <a:lnTo>
                    <a:pt x="2563" y="1478"/>
                  </a:lnTo>
                  <a:lnTo>
                    <a:pt x="2574" y="1532"/>
                  </a:lnTo>
                  <a:lnTo>
                    <a:pt x="2580" y="1560"/>
                  </a:lnTo>
                  <a:lnTo>
                    <a:pt x="2584" y="1587"/>
                  </a:lnTo>
                  <a:lnTo>
                    <a:pt x="2588" y="1615"/>
                  </a:lnTo>
                  <a:lnTo>
                    <a:pt x="2590" y="1643"/>
                  </a:lnTo>
                  <a:lnTo>
                    <a:pt x="2603" y="1629"/>
                  </a:lnTo>
                  <a:lnTo>
                    <a:pt x="2616" y="1615"/>
                  </a:lnTo>
                  <a:lnTo>
                    <a:pt x="2627" y="1600"/>
                  </a:lnTo>
                  <a:lnTo>
                    <a:pt x="2639" y="1585"/>
                  </a:lnTo>
                  <a:lnTo>
                    <a:pt x="2649" y="1570"/>
                  </a:lnTo>
                  <a:lnTo>
                    <a:pt x="2658" y="1554"/>
                  </a:lnTo>
                  <a:lnTo>
                    <a:pt x="2668" y="1538"/>
                  </a:lnTo>
                  <a:lnTo>
                    <a:pt x="2677" y="1522"/>
                  </a:lnTo>
                  <a:lnTo>
                    <a:pt x="2684" y="1506"/>
                  </a:lnTo>
                  <a:lnTo>
                    <a:pt x="2692" y="1488"/>
                  </a:lnTo>
                  <a:lnTo>
                    <a:pt x="2698" y="1471"/>
                  </a:lnTo>
                  <a:lnTo>
                    <a:pt x="2703" y="1454"/>
                  </a:lnTo>
                  <a:lnTo>
                    <a:pt x="2708" y="1437"/>
                  </a:lnTo>
                  <a:lnTo>
                    <a:pt x="2711" y="1418"/>
                  </a:lnTo>
                  <a:lnTo>
                    <a:pt x="2715" y="1400"/>
                  </a:lnTo>
                  <a:lnTo>
                    <a:pt x="2717" y="1381"/>
                  </a:lnTo>
                  <a:close/>
                  <a:moveTo>
                    <a:pt x="1466" y="134"/>
                  </a:moveTo>
                  <a:lnTo>
                    <a:pt x="1474" y="135"/>
                  </a:lnTo>
                  <a:lnTo>
                    <a:pt x="1493" y="134"/>
                  </a:lnTo>
                  <a:lnTo>
                    <a:pt x="1516" y="131"/>
                  </a:lnTo>
                  <a:lnTo>
                    <a:pt x="1542" y="128"/>
                  </a:lnTo>
                  <a:lnTo>
                    <a:pt x="1594" y="122"/>
                  </a:lnTo>
                  <a:lnTo>
                    <a:pt x="1626" y="119"/>
                  </a:lnTo>
                  <a:lnTo>
                    <a:pt x="1616" y="113"/>
                  </a:lnTo>
                  <a:lnTo>
                    <a:pt x="1605" y="108"/>
                  </a:lnTo>
                  <a:lnTo>
                    <a:pt x="1595" y="105"/>
                  </a:lnTo>
                  <a:lnTo>
                    <a:pt x="1585" y="101"/>
                  </a:lnTo>
                  <a:lnTo>
                    <a:pt x="1574" y="99"/>
                  </a:lnTo>
                  <a:lnTo>
                    <a:pt x="1564" y="98"/>
                  </a:lnTo>
                  <a:lnTo>
                    <a:pt x="1554" y="97"/>
                  </a:lnTo>
                  <a:lnTo>
                    <a:pt x="1543" y="97"/>
                  </a:lnTo>
                  <a:lnTo>
                    <a:pt x="1533" y="98"/>
                  </a:lnTo>
                  <a:lnTo>
                    <a:pt x="1523" y="100"/>
                  </a:lnTo>
                  <a:lnTo>
                    <a:pt x="1513" y="104"/>
                  </a:lnTo>
                  <a:lnTo>
                    <a:pt x="1503" y="107"/>
                  </a:lnTo>
                  <a:lnTo>
                    <a:pt x="1494" y="112"/>
                  </a:lnTo>
                  <a:lnTo>
                    <a:pt x="1483" y="119"/>
                  </a:lnTo>
                  <a:lnTo>
                    <a:pt x="1474" y="125"/>
                  </a:lnTo>
                  <a:lnTo>
                    <a:pt x="1466" y="134"/>
                  </a:lnTo>
                  <a:close/>
                  <a:moveTo>
                    <a:pt x="1669" y="98"/>
                  </a:moveTo>
                  <a:lnTo>
                    <a:pt x="1683" y="106"/>
                  </a:lnTo>
                  <a:lnTo>
                    <a:pt x="1696" y="112"/>
                  </a:lnTo>
                  <a:lnTo>
                    <a:pt x="1710" y="115"/>
                  </a:lnTo>
                  <a:lnTo>
                    <a:pt x="1724" y="119"/>
                  </a:lnTo>
                  <a:lnTo>
                    <a:pt x="1753" y="121"/>
                  </a:lnTo>
                  <a:lnTo>
                    <a:pt x="1784" y="123"/>
                  </a:lnTo>
                  <a:lnTo>
                    <a:pt x="1755" y="116"/>
                  </a:lnTo>
                  <a:lnTo>
                    <a:pt x="1726" y="109"/>
                  </a:lnTo>
                  <a:lnTo>
                    <a:pt x="1698" y="104"/>
                  </a:lnTo>
                  <a:lnTo>
                    <a:pt x="1669" y="98"/>
                  </a:lnTo>
                  <a:close/>
                  <a:moveTo>
                    <a:pt x="1563" y="161"/>
                  </a:moveTo>
                  <a:lnTo>
                    <a:pt x="1600" y="166"/>
                  </a:lnTo>
                  <a:lnTo>
                    <a:pt x="1635" y="172"/>
                  </a:lnTo>
                  <a:lnTo>
                    <a:pt x="1671" y="180"/>
                  </a:lnTo>
                  <a:lnTo>
                    <a:pt x="1707" y="188"/>
                  </a:lnTo>
                  <a:lnTo>
                    <a:pt x="1701" y="178"/>
                  </a:lnTo>
                  <a:lnTo>
                    <a:pt x="1694" y="172"/>
                  </a:lnTo>
                  <a:lnTo>
                    <a:pt x="1687" y="165"/>
                  </a:lnTo>
                  <a:lnTo>
                    <a:pt x="1679" y="160"/>
                  </a:lnTo>
                  <a:lnTo>
                    <a:pt x="1671" y="157"/>
                  </a:lnTo>
                  <a:lnTo>
                    <a:pt x="1663" y="154"/>
                  </a:lnTo>
                  <a:lnTo>
                    <a:pt x="1654" y="153"/>
                  </a:lnTo>
                  <a:lnTo>
                    <a:pt x="1645" y="152"/>
                  </a:lnTo>
                  <a:lnTo>
                    <a:pt x="1604" y="155"/>
                  </a:lnTo>
                  <a:lnTo>
                    <a:pt x="1563" y="161"/>
                  </a:lnTo>
                  <a:close/>
                  <a:moveTo>
                    <a:pt x="1913" y="184"/>
                  </a:moveTo>
                  <a:lnTo>
                    <a:pt x="1891" y="180"/>
                  </a:lnTo>
                  <a:lnTo>
                    <a:pt x="1869" y="175"/>
                  </a:lnTo>
                  <a:lnTo>
                    <a:pt x="1846" y="170"/>
                  </a:lnTo>
                  <a:lnTo>
                    <a:pt x="1824" y="167"/>
                  </a:lnTo>
                  <a:lnTo>
                    <a:pt x="1802" y="165"/>
                  </a:lnTo>
                  <a:lnTo>
                    <a:pt x="1779" y="162"/>
                  </a:lnTo>
                  <a:lnTo>
                    <a:pt x="1756" y="160"/>
                  </a:lnTo>
                  <a:lnTo>
                    <a:pt x="1735" y="159"/>
                  </a:lnTo>
                  <a:lnTo>
                    <a:pt x="1740" y="168"/>
                  </a:lnTo>
                  <a:lnTo>
                    <a:pt x="1746" y="178"/>
                  </a:lnTo>
                  <a:lnTo>
                    <a:pt x="1751" y="190"/>
                  </a:lnTo>
                  <a:lnTo>
                    <a:pt x="1754" y="200"/>
                  </a:lnTo>
                  <a:lnTo>
                    <a:pt x="1789" y="211"/>
                  </a:lnTo>
                  <a:lnTo>
                    <a:pt x="1822" y="222"/>
                  </a:lnTo>
                  <a:lnTo>
                    <a:pt x="1857" y="234"/>
                  </a:lnTo>
                  <a:lnTo>
                    <a:pt x="1890" y="246"/>
                  </a:lnTo>
                  <a:lnTo>
                    <a:pt x="1925" y="259"/>
                  </a:lnTo>
                  <a:lnTo>
                    <a:pt x="1957" y="273"/>
                  </a:lnTo>
                  <a:lnTo>
                    <a:pt x="1990" y="288"/>
                  </a:lnTo>
                  <a:lnTo>
                    <a:pt x="2023" y="303"/>
                  </a:lnTo>
                  <a:lnTo>
                    <a:pt x="2014" y="284"/>
                  </a:lnTo>
                  <a:lnTo>
                    <a:pt x="2003" y="267"/>
                  </a:lnTo>
                  <a:lnTo>
                    <a:pt x="1990" y="251"/>
                  </a:lnTo>
                  <a:lnTo>
                    <a:pt x="1976" y="236"/>
                  </a:lnTo>
                  <a:lnTo>
                    <a:pt x="1963" y="221"/>
                  </a:lnTo>
                  <a:lnTo>
                    <a:pt x="1946" y="208"/>
                  </a:lnTo>
                  <a:lnTo>
                    <a:pt x="1930" y="196"/>
                  </a:lnTo>
                  <a:lnTo>
                    <a:pt x="1913" y="184"/>
                  </a:lnTo>
                  <a:close/>
                  <a:moveTo>
                    <a:pt x="1520" y="197"/>
                  </a:moveTo>
                  <a:lnTo>
                    <a:pt x="1521" y="199"/>
                  </a:lnTo>
                  <a:lnTo>
                    <a:pt x="1521" y="203"/>
                  </a:lnTo>
                  <a:lnTo>
                    <a:pt x="1543" y="212"/>
                  </a:lnTo>
                  <a:lnTo>
                    <a:pt x="1566" y="221"/>
                  </a:lnTo>
                  <a:lnTo>
                    <a:pt x="1588" y="231"/>
                  </a:lnTo>
                  <a:lnTo>
                    <a:pt x="1610" y="242"/>
                  </a:lnTo>
                  <a:lnTo>
                    <a:pt x="1652" y="264"/>
                  </a:lnTo>
                  <a:lnTo>
                    <a:pt x="1693" y="289"/>
                  </a:lnTo>
                  <a:lnTo>
                    <a:pt x="1699" y="282"/>
                  </a:lnTo>
                  <a:lnTo>
                    <a:pt x="1703" y="276"/>
                  </a:lnTo>
                  <a:lnTo>
                    <a:pt x="1707" y="269"/>
                  </a:lnTo>
                  <a:lnTo>
                    <a:pt x="1710" y="261"/>
                  </a:lnTo>
                  <a:lnTo>
                    <a:pt x="1714" y="254"/>
                  </a:lnTo>
                  <a:lnTo>
                    <a:pt x="1716" y="248"/>
                  </a:lnTo>
                  <a:lnTo>
                    <a:pt x="1717" y="240"/>
                  </a:lnTo>
                  <a:lnTo>
                    <a:pt x="1718" y="231"/>
                  </a:lnTo>
                  <a:lnTo>
                    <a:pt x="1694" y="225"/>
                  </a:lnTo>
                  <a:lnTo>
                    <a:pt x="1670" y="219"/>
                  </a:lnTo>
                  <a:lnTo>
                    <a:pt x="1645" y="213"/>
                  </a:lnTo>
                  <a:lnTo>
                    <a:pt x="1620" y="208"/>
                  </a:lnTo>
                  <a:lnTo>
                    <a:pt x="1595" y="204"/>
                  </a:lnTo>
                  <a:lnTo>
                    <a:pt x="1571" y="200"/>
                  </a:lnTo>
                  <a:lnTo>
                    <a:pt x="1546" y="198"/>
                  </a:lnTo>
                  <a:lnTo>
                    <a:pt x="1520" y="197"/>
                  </a:lnTo>
                  <a:close/>
                  <a:moveTo>
                    <a:pt x="2590" y="858"/>
                  </a:moveTo>
                  <a:lnTo>
                    <a:pt x="2578" y="836"/>
                  </a:lnTo>
                  <a:lnTo>
                    <a:pt x="2565" y="813"/>
                  </a:lnTo>
                  <a:lnTo>
                    <a:pt x="2551" y="793"/>
                  </a:lnTo>
                  <a:lnTo>
                    <a:pt x="2536" y="771"/>
                  </a:lnTo>
                  <a:lnTo>
                    <a:pt x="2521" y="750"/>
                  </a:lnTo>
                  <a:lnTo>
                    <a:pt x="2506" y="729"/>
                  </a:lnTo>
                  <a:lnTo>
                    <a:pt x="2491" y="710"/>
                  </a:lnTo>
                  <a:lnTo>
                    <a:pt x="2475" y="690"/>
                  </a:lnTo>
                  <a:lnTo>
                    <a:pt x="2441" y="651"/>
                  </a:lnTo>
                  <a:lnTo>
                    <a:pt x="2406" y="614"/>
                  </a:lnTo>
                  <a:lnTo>
                    <a:pt x="2369" y="578"/>
                  </a:lnTo>
                  <a:lnTo>
                    <a:pt x="2330" y="545"/>
                  </a:lnTo>
                  <a:lnTo>
                    <a:pt x="2329" y="562"/>
                  </a:lnTo>
                  <a:lnTo>
                    <a:pt x="2327" y="578"/>
                  </a:lnTo>
                  <a:lnTo>
                    <a:pt x="2323" y="594"/>
                  </a:lnTo>
                  <a:lnTo>
                    <a:pt x="2320" y="610"/>
                  </a:lnTo>
                  <a:lnTo>
                    <a:pt x="2314" y="627"/>
                  </a:lnTo>
                  <a:lnTo>
                    <a:pt x="2308" y="642"/>
                  </a:lnTo>
                  <a:lnTo>
                    <a:pt x="2301" y="658"/>
                  </a:lnTo>
                  <a:lnTo>
                    <a:pt x="2293" y="672"/>
                  </a:lnTo>
                  <a:lnTo>
                    <a:pt x="2285" y="687"/>
                  </a:lnTo>
                  <a:lnTo>
                    <a:pt x="2276" y="700"/>
                  </a:lnTo>
                  <a:lnTo>
                    <a:pt x="2267" y="714"/>
                  </a:lnTo>
                  <a:lnTo>
                    <a:pt x="2256" y="728"/>
                  </a:lnTo>
                  <a:lnTo>
                    <a:pt x="2246" y="741"/>
                  </a:lnTo>
                  <a:lnTo>
                    <a:pt x="2234" y="752"/>
                  </a:lnTo>
                  <a:lnTo>
                    <a:pt x="2223" y="765"/>
                  </a:lnTo>
                  <a:lnTo>
                    <a:pt x="2210" y="776"/>
                  </a:lnTo>
                  <a:lnTo>
                    <a:pt x="2246" y="824"/>
                  </a:lnTo>
                  <a:lnTo>
                    <a:pt x="2279" y="871"/>
                  </a:lnTo>
                  <a:lnTo>
                    <a:pt x="2312" y="920"/>
                  </a:lnTo>
                  <a:lnTo>
                    <a:pt x="2344" y="970"/>
                  </a:lnTo>
                  <a:lnTo>
                    <a:pt x="2374" y="1021"/>
                  </a:lnTo>
                  <a:lnTo>
                    <a:pt x="2403" y="1071"/>
                  </a:lnTo>
                  <a:lnTo>
                    <a:pt x="2429" y="1123"/>
                  </a:lnTo>
                  <a:lnTo>
                    <a:pt x="2455" y="1176"/>
                  </a:lnTo>
                  <a:lnTo>
                    <a:pt x="2471" y="1160"/>
                  </a:lnTo>
                  <a:lnTo>
                    <a:pt x="2484" y="1143"/>
                  </a:lnTo>
                  <a:lnTo>
                    <a:pt x="2498" y="1125"/>
                  </a:lnTo>
                  <a:lnTo>
                    <a:pt x="2512" y="1107"/>
                  </a:lnTo>
                  <a:lnTo>
                    <a:pt x="2524" y="1089"/>
                  </a:lnTo>
                  <a:lnTo>
                    <a:pt x="2535" y="1070"/>
                  </a:lnTo>
                  <a:lnTo>
                    <a:pt x="2546" y="1051"/>
                  </a:lnTo>
                  <a:lnTo>
                    <a:pt x="2555" y="1031"/>
                  </a:lnTo>
                  <a:lnTo>
                    <a:pt x="2563" y="1010"/>
                  </a:lnTo>
                  <a:lnTo>
                    <a:pt x="2570" y="990"/>
                  </a:lnTo>
                  <a:lnTo>
                    <a:pt x="2577" y="969"/>
                  </a:lnTo>
                  <a:lnTo>
                    <a:pt x="2581" y="947"/>
                  </a:lnTo>
                  <a:lnTo>
                    <a:pt x="2586" y="925"/>
                  </a:lnTo>
                  <a:lnTo>
                    <a:pt x="2588" y="903"/>
                  </a:lnTo>
                  <a:lnTo>
                    <a:pt x="2590" y="881"/>
                  </a:lnTo>
                  <a:lnTo>
                    <a:pt x="2590" y="858"/>
                  </a:lnTo>
                  <a:close/>
                  <a:moveTo>
                    <a:pt x="2284" y="507"/>
                  </a:moveTo>
                  <a:lnTo>
                    <a:pt x="2259" y="488"/>
                  </a:lnTo>
                  <a:lnTo>
                    <a:pt x="2233" y="470"/>
                  </a:lnTo>
                  <a:lnTo>
                    <a:pt x="2208" y="453"/>
                  </a:lnTo>
                  <a:lnTo>
                    <a:pt x="2181" y="435"/>
                  </a:lnTo>
                  <a:lnTo>
                    <a:pt x="2155" y="418"/>
                  </a:lnTo>
                  <a:lnTo>
                    <a:pt x="2128" y="403"/>
                  </a:lnTo>
                  <a:lnTo>
                    <a:pt x="2102" y="387"/>
                  </a:lnTo>
                  <a:lnTo>
                    <a:pt x="2074" y="372"/>
                  </a:lnTo>
                  <a:lnTo>
                    <a:pt x="2073" y="384"/>
                  </a:lnTo>
                  <a:lnTo>
                    <a:pt x="2072" y="395"/>
                  </a:lnTo>
                  <a:lnTo>
                    <a:pt x="2070" y="405"/>
                  </a:lnTo>
                  <a:lnTo>
                    <a:pt x="2066" y="417"/>
                  </a:lnTo>
                  <a:lnTo>
                    <a:pt x="2063" y="427"/>
                  </a:lnTo>
                  <a:lnTo>
                    <a:pt x="2058" y="438"/>
                  </a:lnTo>
                  <a:lnTo>
                    <a:pt x="2054" y="448"/>
                  </a:lnTo>
                  <a:lnTo>
                    <a:pt x="2049" y="458"/>
                  </a:lnTo>
                  <a:lnTo>
                    <a:pt x="2036" y="477"/>
                  </a:lnTo>
                  <a:lnTo>
                    <a:pt x="2024" y="495"/>
                  </a:lnTo>
                  <a:lnTo>
                    <a:pt x="2009" y="513"/>
                  </a:lnTo>
                  <a:lnTo>
                    <a:pt x="1993" y="529"/>
                  </a:lnTo>
                  <a:lnTo>
                    <a:pt x="2018" y="553"/>
                  </a:lnTo>
                  <a:lnTo>
                    <a:pt x="2042" y="579"/>
                  </a:lnTo>
                  <a:lnTo>
                    <a:pt x="2066" y="605"/>
                  </a:lnTo>
                  <a:lnTo>
                    <a:pt x="2090" y="631"/>
                  </a:lnTo>
                  <a:lnTo>
                    <a:pt x="2115" y="658"/>
                  </a:lnTo>
                  <a:lnTo>
                    <a:pt x="2138" y="685"/>
                  </a:lnTo>
                  <a:lnTo>
                    <a:pt x="2161" y="713"/>
                  </a:lnTo>
                  <a:lnTo>
                    <a:pt x="2183" y="741"/>
                  </a:lnTo>
                  <a:lnTo>
                    <a:pt x="2194" y="728"/>
                  </a:lnTo>
                  <a:lnTo>
                    <a:pt x="2206" y="716"/>
                  </a:lnTo>
                  <a:lnTo>
                    <a:pt x="2217" y="704"/>
                  </a:lnTo>
                  <a:lnTo>
                    <a:pt x="2228" y="691"/>
                  </a:lnTo>
                  <a:lnTo>
                    <a:pt x="2237" y="677"/>
                  </a:lnTo>
                  <a:lnTo>
                    <a:pt x="2246" y="663"/>
                  </a:lnTo>
                  <a:lnTo>
                    <a:pt x="2254" y="650"/>
                  </a:lnTo>
                  <a:lnTo>
                    <a:pt x="2261" y="635"/>
                  </a:lnTo>
                  <a:lnTo>
                    <a:pt x="2268" y="620"/>
                  </a:lnTo>
                  <a:lnTo>
                    <a:pt x="2274" y="605"/>
                  </a:lnTo>
                  <a:lnTo>
                    <a:pt x="2277" y="590"/>
                  </a:lnTo>
                  <a:lnTo>
                    <a:pt x="2281" y="574"/>
                  </a:lnTo>
                  <a:lnTo>
                    <a:pt x="2284" y="557"/>
                  </a:lnTo>
                  <a:lnTo>
                    <a:pt x="2285" y="541"/>
                  </a:lnTo>
                  <a:lnTo>
                    <a:pt x="2285" y="524"/>
                  </a:lnTo>
                  <a:lnTo>
                    <a:pt x="2284" y="507"/>
                  </a:lnTo>
                  <a:close/>
                  <a:moveTo>
                    <a:pt x="2035" y="352"/>
                  </a:moveTo>
                  <a:lnTo>
                    <a:pt x="2002" y="335"/>
                  </a:lnTo>
                  <a:lnTo>
                    <a:pt x="1967" y="320"/>
                  </a:lnTo>
                  <a:lnTo>
                    <a:pt x="1933" y="305"/>
                  </a:lnTo>
                  <a:lnTo>
                    <a:pt x="1898" y="291"/>
                  </a:lnTo>
                  <a:lnTo>
                    <a:pt x="1864" y="278"/>
                  </a:lnTo>
                  <a:lnTo>
                    <a:pt x="1828" y="265"/>
                  </a:lnTo>
                  <a:lnTo>
                    <a:pt x="1792" y="253"/>
                  </a:lnTo>
                  <a:lnTo>
                    <a:pt x="1756" y="242"/>
                  </a:lnTo>
                  <a:lnTo>
                    <a:pt x="1755" y="251"/>
                  </a:lnTo>
                  <a:lnTo>
                    <a:pt x="1753" y="260"/>
                  </a:lnTo>
                  <a:lnTo>
                    <a:pt x="1749" y="269"/>
                  </a:lnTo>
                  <a:lnTo>
                    <a:pt x="1746" y="278"/>
                  </a:lnTo>
                  <a:lnTo>
                    <a:pt x="1741" y="287"/>
                  </a:lnTo>
                  <a:lnTo>
                    <a:pt x="1737" y="295"/>
                  </a:lnTo>
                  <a:lnTo>
                    <a:pt x="1732" y="302"/>
                  </a:lnTo>
                  <a:lnTo>
                    <a:pt x="1726" y="310"/>
                  </a:lnTo>
                  <a:lnTo>
                    <a:pt x="1758" y="332"/>
                  </a:lnTo>
                  <a:lnTo>
                    <a:pt x="1789" y="354"/>
                  </a:lnTo>
                  <a:lnTo>
                    <a:pt x="1820" y="377"/>
                  </a:lnTo>
                  <a:lnTo>
                    <a:pt x="1850" y="401"/>
                  </a:lnTo>
                  <a:lnTo>
                    <a:pt x="1879" y="425"/>
                  </a:lnTo>
                  <a:lnTo>
                    <a:pt x="1908" y="449"/>
                  </a:lnTo>
                  <a:lnTo>
                    <a:pt x="1936" y="476"/>
                  </a:lnTo>
                  <a:lnTo>
                    <a:pt x="1964" y="501"/>
                  </a:lnTo>
                  <a:lnTo>
                    <a:pt x="1979" y="486"/>
                  </a:lnTo>
                  <a:lnTo>
                    <a:pt x="1994" y="470"/>
                  </a:lnTo>
                  <a:lnTo>
                    <a:pt x="2006" y="453"/>
                  </a:lnTo>
                  <a:lnTo>
                    <a:pt x="2017" y="434"/>
                  </a:lnTo>
                  <a:lnTo>
                    <a:pt x="2021" y="425"/>
                  </a:lnTo>
                  <a:lnTo>
                    <a:pt x="2026" y="416"/>
                  </a:lnTo>
                  <a:lnTo>
                    <a:pt x="2029" y="405"/>
                  </a:lnTo>
                  <a:lnTo>
                    <a:pt x="2032" y="395"/>
                  </a:lnTo>
                  <a:lnTo>
                    <a:pt x="2034" y="385"/>
                  </a:lnTo>
                  <a:lnTo>
                    <a:pt x="2035" y="374"/>
                  </a:lnTo>
                  <a:lnTo>
                    <a:pt x="2035" y="363"/>
                  </a:lnTo>
                  <a:lnTo>
                    <a:pt x="2035" y="352"/>
                  </a:lnTo>
                  <a:close/>
                  <a:moveTo>
                    <a:pt x="1511" y="241"/>
                  </a:moveTo>
                  <a:lnTo>
                    <a:pt x="1503" y="251"/>
                  </a:lnTo>
                  <a:lnTo>
                    <a:pt x="1495" y="259"/>
                  </a:lnTo>
                  <a:lnTo>
                    <a:pt x="1517" y="283"/>
                  </a:lnTo>
                  <a:lnTo>
                    <a:pt x="1538" y="309"/>
                  </a:lnTo>
                  <a:lnTo>
                    <a:pt x="1557" y="335"/>
                  </a:lnTo>
                  <a:lnTo>
                    <a:pt x="1577" y="360"/>
                  </a:lnTo>
                  <a:lnTo>
                    <a:pt x="1600" y="352"/>
                  </a:lnTo>
                  <a:lnTo>
                    <a:pt x="1622" y="342"/>
                  </a:lnTo>
                  <a:lnTo>
                    <a:pt x="1643" y="329"/>
                  </a:lnTo>
                  <a:lnTo>
                    <a:pt x="1664" y="317"/>
                  </a:lnTo>
                  <a:lnTo>
                    <a:pt x="1627" y="295"/>
                  </a:lnTo>
                  <a:lnTo>
                    <a:pt x="1589" y="275"/>
                  </a:lnTo>
                  <a:lnTo>
                    <a:pt x="1570" y="266"/>
                  </a:lnTo>
                  <a:lnTo>
                    <a:pt x="1550" y="257"/>
                  </a:lnTo>
                  <a:lnTo>
                    <a:pt x="1531" y="249"/>
                  </a:lnTo>
                  <a:lnTo>
                    <a:pt x="1511" y="241"/>
                  </a:lnTo>
                  <a:close/>
                  <a:moveTo>
                    <a:pt x="2372" y="2265"/>
                  </a:moveTo>
                  <a:lnTo>
                    <a:pt x="2381" y="2255"/>
                  </a:lnTo>
                  <a:lnTo>
                    <a:pt x="2389" y="2244"/>
                  </a:lnTo>
                  <a:lnTo>
                    <a:pt x="2397" y="2234"/>
                  </a:lnTo>
                  <a:lnTo>
                    <a:pt x="2405" y="2223"/>
                  </a:lnTo>
                  <a:lnTo>
                    <a:pt x="2384" y="2237"/>
                  </a:lnTo>
                  <a:lnTo>
                    <a:pt x="2362" y="2250"/>
                  </a:lnTo>
                  <a:lnTo>
                    <a:pt x="2340" y="2264"/>
                  </a:lnTo>
                  <a:lnTo>
                    <a:pt x="2319" y="2276"/>
                  </a:lnTo>
                  <a:lnTo>
                    <a:pt x="2274" y="2299"/>
                  </a:lnTo>
                  <a:lnTo>
                    <a:pt x="2229" y="2321"/>
                  </a:lnTo>
                  <a:lnTo>
                    <a:pt x="2181" y="2341"/>
                  </a:lnTo>
                  <a:lnTo>
                    <a:pt x="2134" y="2359"/>
                  </a:lnTo>
                  <a:lnTo>
                    <a:pt x="2087" y="2377"/>
                  </a:lnTo>
                  <a:lnTo>
                    <a:pt x="2039" y="2392"/>
                  </a:lnTo>
                  <a:lnTo>
                    <a:pt x="2031" y="2414"/>
                  </a:lnTo>
                  <a:lnTo>
                    <a:pt x="2021" y="2434"/>
                  </a:lnTo>
                  <a:lnTo>
                    <a:pt x="2012" y="2455"/>
                  </a:lnTo>
                  <a:lnTo>
                    <a:pt x="2003" y="2476"/>
                  </a:lnTo>
                  <a:lnTo>
                    <a:pt x="1991" y="2495"/>
                  </a:lnTo>
                  <a:lnTo>
                    <a:pt x="1980" y="2515"/>
                  </a:lnTo>
                  <a:lnTo>
                    <a:pt x="1968" y="2535"/>
                  </a:lnTo>
                  <a:lnTo>
                    <a:pt x="1956" y="2553"/>
                  </a:lnTo>
                  <a:lnTo>
                    <a:pt x="1984" y="2540"/>
                  </a:lnTo>
                  <a:lnTo>
                    <a:pt x="2013" y="2526"/>
                  </a:lnTo>
                  <a:lnTo>
                    <a:pt x="2042" y="2511"/>
                  </a:lnTo>
                  <a:lnTo>
                    <a:pt x="2070" y="2496"/>
                  </a:lnTo>
                  <a:lnTo>
                    <a:pt x="2097" y="2482"/>
                  </a:lnTo>
                  <a:lnTo>
                    <a:pt x="2125" y="2464"/>
                  </a:lnTo>
                  <a:lnTo>
                    <a:pt x="2152" y="2448"/>
                  </a:lnTo>
                  <a:lnTo>
                    <a:pt x="2178" y="2430"/>
                  </a:lnTo>
                  <a:lnTo>
                    <a:pt x="2205" y="2411"/>
                  </a:lnTo>
                  <a:lnTo>
                    <a:pt x="2230" y="2393"/>
                  </a:lnTo>
                  <a:lnTo>
                    <a:pt x="2255" y="2373"/>
                  </a:lnTo>
                  <a:lnTo>
                    <a:pt x="2279" y="2352"/>
                  </a:lnTo>
                  <a:lnTo>
                    <a:pt x="2304" y="2332"/>
                  </a:lnTo>
                  <a:lnTo>
                    <a:pt x="2327" y="2310"/>
                  </a:lnTo>
                  <a:lnTo>
                    <a:pt x="2350" y="2288"/>
                  </a:lnTo>
                  <a:lnTo>
                    <a:pt x="2372" y="2265"/>
                  </a:lnTo>
                  <a:close/>
                  <a:moveTo>
                    <a:pt x="2468" y="2124"/>
                  </a:moveTo>
                  <a:lnTo>
                    <a:pt x="2480" y="2101"/>
                  </a:lnTo>
                  <a:lnTo>
                    <a:pt x="2490" y="2077"/>
                  </a:lnTo>
                  <a:lnTo>
                    <a:pt x="2501" y="2054"/>
                  </a:lnTo>
                  <a:lnTo>
                    <a:pt x="2510" y="2030"/>
                  </a:lnTo>
                  <a:lnTo>
                    <a:pt x="2518" y="2006"/>
                  </a:lnTo>
                  <a:lnTo>
                    <a:pt x="2526" y="1981"/>
                  </a:lnTo>
                  <a:lnTo>
                    <a:pt x="2532" y="1956"/>
                  </a:lnTo>
                  <a:lnTo>
                    <a:pt x="2539" y="1932"/>
                  </a:lnTo>
                  <a:lnTo>
                    <a:pt x="2543" y="1907"/>
                  </a:lnTo>
                  <a:lnTo>
                    <a:pt x="2548" y="1881"/>
                  </a:lnTo>
                  <a:lnTo>
                    <a:pt x="2551" y="1856"/>
                  </a:lnTo>
                  <a:lnTo>
                    <a:pt x="2554" y="1831"/>
                  </a:lnTo>
                  <a:lnTo>
                    <a:pt x="2556" y="1805"/>
                  </a:lnTo>
                  <a:lnTo>
                    <a:pt x="2557" y="1779"/>
                  </a:lnTo>
                  <a:lnTo>
                    <a:pt x="2557" y="1753"/>
                  </a:lnTo>
                  <a:lnTo>
                    <a:pt x="2557" y="1728"/>
                  </a:lnTo>
                  <a:lnTo>
                    <a:pt x="2532" y="1748"/>
                  </a:lnTo>
                  <a:lnTo>
                    <a:pt x="2506" y="1766"/>
                  </a:lnTo>
                  <a:lnTo>
                    <a:pt x="2480" y="1784"/>
                  </a:lnTo>
                  <a:lnTo>
                    <a:pt x="2452" y="1802"/>
                  </a:lnTo>
                  <a:lnTo>
                    <a:pt x="2425" y="1818"/>
                  </a:lnTo>
                  <a:lnTo>
                    <a:pt x="2396" y="1833"/>
                  </a:lnTo>
                  <a:lnTo>
                    <a:pt x="2368" y="1848"/>
                  </a:lnTo>
                  <a:lnTo>
                    <a:pt x="2338" y="1862"/>
                  </a:lnTo>
                  <a:lnTo>
                    <a:pt x="2309" y="1875"/>
                  </a:lnTo>
                  <a:lnTo>
                    <a:pt x="2279" y="1888"/>
                  </a:lnTo>
                  <a:lnTo>
                    <a:pt x="2249" y="1900"/>
                  </a:lnTo>
                  <a:lnTo>
                    <a:pt x="2219" y="1911"/>
                  </a:lnTo>
                  <a:lnTo>
                    <a:pt x="2158" y="1932"/>
                  </a:lnTo>
                  <a:lnTo>
                    <a:pt x="2096" y="1950"/>
                  </a:lnTo>
                  <a:lnTo>
                    <a:pt x="2097" y="2000"/>
                  </a:lnTo>
                  <a:lnTo>
                    <a:pt x="2096" y="2049"/>
                  </a:lnTo>
                  <a:lnTo>
                    <a:pt x="2094" y="2100"/>
                  </a:lnTo>
                  <a:lnTo>
                    <a:pt x="2090" y="2150"/>
                  </a:lnTo>
                  <a:lnTo>
                    <a:pt x="2085" y="2199"/>
                  </a:lnTo>
                  <a:lnTo>
                    <a:pt x="2077" y="2249"/>
                  </a:lnTo>
                  <a:lnTo>
                    <a:pt x="2071" y="2274"/>
                  </a:lnTo>
                  <a:lnTo>
                    <a:pt x="2066" y="2298"/>
                  </a:lnTo>
                  <a:lnTo>
                    <a:pt x="2059" y="2323"/>
                  </a:lnTo>
                  <a:lnTo>
                    <a:pt x="2052" y="2347"/>
                  </a:lnTo>
                  <a:lnTo>
                    <a:pt x="2109" y="2327"/>
                  </a:lnTo>
                  <a:lnTo>
                    <a:pt x="2164" y="2306"/>
                  </a:lnTo>
                  <a:lnTo>
                    <a:pt x="2192" y="2295"/>
                  </a:lnTo>
                  <a:lnTo>
                    <a:pt x="2219" y="2282"/>
                  </a:lnTo>
                  <a:lnTo>
                    <a:pt x="2246" y="2271"/>
                  </a:lnTo>
                  <a:lnTo>
                    <a:pt x="2272" y="2257"/>
                  </a:lnTo>
                  <a:lnTo>
                    <a:pt x="2299" y="2243"/>
                  </a:lnTo>
                  <a:lnTo>
                    <a:pt x="2324" y="2228"/>
                  </a:lnTo>
                  <a:lnTo>
                    <a:pt x="2350" y="2213"/>
                  </a:lnTo>
                  <a:lnTo>
                    <a:pt x="2375" y="2197"/>
                  </a:lnTo>
                  <a:lnTo>
                    <a:pt x="2399" y="2180"/>
                  </a:lnTo>
                  <a:lnTo>
                    <a:pt x="2422" y="2162"/>
                  </a:lnTo>
                  <a:lnTo>
                    <a:pt x="2445" y="2144"/>
                  </a:lnTo>
                  <a:lnTo>
                    <a:pt x="2468" y="2124"/>
                  </a:lnTo>
                  <a:close/>
                  <a:moveTo>
                    <a:pt x="2555" y="1677"/>
                  </a:moveTo>
                  <a:lnTo>
                    <a:pt x="2552" y="1650"/>
                  </a:lnTo>
                  <a:lnTo>
                    <a:pt x="2549" y="1621"/>
                  </a:lnTo>
                  <a:lnTo>
                    <a:pt x="2546" y="1593"/>
                  </a:lnTo>
                  <a:lnTo>
                    <a:pt x="2541" y="1566"/>
                  </a:lnTo>
                  <a:lnTo>
                    <a:pt x="2536" y="1538"/>
                  </a:lnTo>
                  <a:lnTo>
                    <a:pt x="2531" y="1510"/>
                  </a:lnTo>
                  <a:lnTo>
                    <a:pt x="2524" y="1483"/>
                  </a:lnTo>
                  <a:lnTo>
                    <a:pt x="2517" y="1455"/>
                  </a:lnTo>
                  <a:lnTo>
                    <a:pt x="2501" y="1401"/>
                  </a:lnTo>
                  <a:lnTo>
                    <a:pt x="2483" y="1347"/>
                  </a:lnTo>
                  <a:lnTo>
                    <a:pt x="2464" y="1295"/>
                  </a:lnTo>
                  <a:lnTo>
                    <a:pt x="2442" y="1242"/>
                  </a:lnTo>
                  <a:lnTo>
                    <a:pt x="2420" y="1260"/>
                  </a:lnTo>
                  <a:lnTo>
                    <a:pt x="2397" y="1279"/>
                  </a:lnTo>
                  <a:lnTo>
                    <a:pt x="2373" y="1295"/>
                  </a:lnTo>
                  <a:lnTo>
                    <a:pt x="2349" y="1311"/>
                  </a:lnTo>
                  <a:lnTo>
                    <a:pt x="2324" y="1327"/>
                  </a:lnTo>
                  <a:lnTo>
                    <a:pt x="2299" y="1341"/>
                  </a:lnTo>
                  <a:lnTo>
                    <a:pt x="2274" y="1355"/>
                  </a:lnTo>
                  <a:lnTo>
                    <a:pt x="2247" y="1369"/>
                  </a:lnTo>
                  <a:lnTo>
                    <a:pt x="2221" y="1381"/>
                  </a:lnTo>
                  <a:lnTo>
                    <a:pt x="2194" y="1393"/>
                  </a:lnTo>
                  <a:lnTo>
                    <a:pt x="2168" y="1404"/>
                  </a:lnTo>
                  <a:lnTo>
                    <a:pt x="2140" y="1415"/>
                  </a:lnTo>
                  <a:lnTo>
                    <a:pt x="2086" y="1434"/>
                  </a:lnTo>
                  <a:lnTo>
                    <a:pt x="2031" y="1452"/>
                  </a:lnTo>
                  <a:lnTo>
                    <a:pt x="2043" y="1508"/>
                  </a:lnTo>
                  <a:lnTo>
                    <a:pt x="2054" y="1566"/>
                  </a:lnTo>
                  <a:lnTo>
                    <a:pt x="2064" y="1622"/>
                  </a:lnTo>
                  <a:lnTo>
                    <a:pt x="2073" y="1680"/>
                  </a:lnTo>
                  <a:lnTo>
                    <a:pt x="2080" y="1737"/>
                  </a:lnTo>
                  <a:lnTo>
                    <a:pt x="2087" y="1795"/>
                  </a:lnTo>
                  <a:lnTo>
                    <a:pt x="2092" y="1852"/>
                  </a:lnTo>
                  <a:lnTo>
                    <a:pt x="2095" y="1910"/>
                  </a:lnTo>
                  <a:lnTo>
                    <a:pt x="2157" y="1890"/>
                  </a:lnTo>
                  <a:lnTo>
                    <a:pt x="2218" y="1870"/>
                  </a:lnTo>
                  <a:lnTo>
                    <a:pt x="2248" y="1858"/>
                  </a:lnTo>
                  <a:lnTo>
                    <a:pt x="2278" y="1846"/>
                  </a:lnTo>
                  <a:lnTo>
                    <a:pt x="2308" y="1833"/>
                  </a:lnTo>
                  <a:lnTo>
                    <a:pt x="2338" y="1819"/>
                  </a:lnTo>
                  <a:lnTo>
                    <a:pt x="2367" y="1804"/>
                  </a:lnTo>
                  <a:lnTo>
                    <a:pt x="2396" y="1789"/>
                  </a:lnTo>
                  <a:lnTo>
                    <a:pt x="2425" y="1773"/>
                  </a:lnTo>
                  <a:lnTo>
                    <a:pt x="2452" y="1756"/>
                  </a:lnTo>
                  <a:lnTo>
                    <a:pt x="2479" y="1737"/>
                  </a:lnTo>
                  <a:lnTo>
                    <a:pt x="2505" y="1719"/>
                  </a:lnTo>
                  <a:lnTo>
                    <a:pt x="2531" y="1699"/>
                  </a:lnTo>
                  <a:lnTo>
                    <a:pt x="2555" y="1677"/>
                  </a:lnTo>
                  <a:close/>
                  <a:moveTo>
                    <a:pt x="2426" y="1205"/>
                  </a:moveTo>
                  <a:lnTo>
                    <a:pt x="2400" y="1152"/>
                  </a:lnTo>
                  <a:lnTo>
                    <a:pt x="2373" y="1099"/>
                  </a:lnTo>
                  <a:lnTo>
                    <a:pt x="2344" y="1047"/>
                  </a:lnTo>
                  <a:lnTo>
                    <a:pt x="2314" y="996"/>
                  </a:lnTo>
                  <a:lnTo>
                    <a:pt x="2283" y="947"/>
                  </a:lnTo>
                  <a:lnTo>
                    <a:pt x="2251" y="897"/>
                  </a:lnTo>
                  <a:lnTo>
                    <a:pt x="2216" y="849"/>
                  </a:lnTo>
                  <a:lnTo>
                    <a:pt x="2181" y="802"/>
                  </a:lnTo>
                  <a:lnTo>
                    <a:pt x="2164" y="816"/>
                  </a:lnTo>
                  <a:lnTo>
                    <a:pt x="2147" y="827"/>
                  </a:lnTo>
                  <a:lnTo>
                    <a:pt x="2130" y="840"/>
                  </a:lnTo>
                  <a:lnTo>
                    <a:pt x="2112" y="851"/>
                  </a:lnTo>
                  <a:lnTo>
                    <a:pt x="2075" y="872"/>
                  </a:lnTo>
                  <a:lnTo>
                    <a:pt x="2039" y="892"/>
                  </a:lnTo>
                  <a:lnTo>
                    <a:pt x="2001" y="910"/>
                  </a:lnTo>
                  <a:lnTo>
                    <a:pt x="1961" y="926"/>
                  </a:lnTo>
                  <a:lnTo>
                    <a:pt x="1921" y="941"/>
                  </a:lnTo>
                  <a:lnTo>
                    <a:pt x="1881" y="955"/>
                  </a:lnTo>
                  <a:lnTo>
                    <a:pt x="1902" y="1011"/>
                  </a:lnTo>
                  <a:lnTo>
                    <a:pt x="1922" y="1068"/>
                  </a:lnTo>
                  <a:lnTo>
                    <a:pt x="1941" y="1125"/>
                  </a:lnTo>
                  <a:lnTo>
                    <a:pt x="1959" y="1182"/>
                  </a:lnTo>
                  <a:lnTo>
                    <a:pt x="1976" y="1240"/>
                  </a:lnTo>
                  <a:lnTo>
                    <a:pt x="1993" y="1297"/>
                  </a:lnTo>
                  <a:lnTo>
                    <a:pt x="2008" y="1356"/>
                  </a:lnTo>
                  <a:lnTo>
                    <a:pt x="2023" y="1414"/>
                  </a:lnTo>
                  <a:lnTo>
                    <a:pt x="2077" y="1396"/>
                  </a:lnTo>
                  <a:lnTo>
                    <a:pt x="2130" y="1377"/>
                  </a:lnTo>
                  <a:lnTo>
                    <a:pt x="2157" y="1366"/>
                  </a:lnTo>
                  <a:lnTo>
                    <a:pt x="2184" y="1355"/>
                  </a:lnTo>
                  <a:lnTo>
                    <a:pt x="2209" y="1343"/>
                  </a:lnTo>
                  <a:lnTo>
                    <a:pt x="2236" y="1331"/>
                  </a:lnTo>
                  <a:lnTo>
                    <a:pt x="2261" y="1318"/>
                  </a:lnTo>
                  <a:lnTo>
                    <a:pt x="2286" y="1304"/>
                  </a:lnTo>
                  <a:lnTo>
                    <a:pt x="2311" y="1289"/>
                  </a:lnTo>
                  <a:lnTo>
                    <a:pt x="2335" y="1274"/>
                  </a:lnTo>
                  <a:lnTo>
                    <a:pt x="2358" y="1258"/>
                  </a:lnTo>
                  <a:lnTo>
                    <a:pt x="2381" y="1242"/>
                  </a:lnTo>
                  <a:lnTo>
                    <a:pt x="2404" y="1223"/>
                  </a:lnTo>
                  <a:lnTo>
                    <a:pt x="2426" y="1205"/>
                  </a:lnTo>
                  <a:close/>
                  <a:moveTo>
                    <a:pt x="2153" y="766"/>
                  </a:moveTo>
                  <a:lnTo>
                    <a:pt x="2131" y="738"/>
                  </a:lnTo>
                  <a:lnTo>
                    <a:pt x="2108" y="711"/>
                  </a:lnTo>
                  <a:lnTo>
                    <a:pt x="2085" y="683"/>
                  </a:lnTo>
                  <a:lnTo>
                    <a:pt x="2061" y="657"/>
                  </a:lnTo>
                  <a:lnTo>
                    <a:pt x="2037" y="630"/>
                  </a:lnTo>
                  <a:lnTo>
                    <a:pt x="2012" y="605"/>
                  </a:lnTo>
                  <a:lnTo>
                    <a:pt x="1988" y="578"/>
                  </a:lnTo>
                  <a:lnTo>
                    <a:pt x="1963" y="554"/>
                  </a:lnTo>
                  <a:lnTo>
                    <a:pt x="1938" y="571"/>
                  </a:lnTo>
                  <a:lnTo>
                    <a:pt x="1914" y="586"/>
                  </a:lnTo>
                  <a:lnTo>
                    <a:pt x="1888" y="601"/>
                  </a:lnTo>
                  <a:lnTo>
                    <a:pt x="1861" y="615"/>
                  </a:lnTo>
                  <a:lnTo>
                    <a:pt x="1835" y="627"/>
                  </a:lnTo>
                  <a:lnTo>
                    <a:pt x="1807" y="638"/>
                  </a:lnTo>
                  <a:lnTo>
                    <a:pt x="1779" y="649"/>
                  </a:lnTo>
                  <a:lnTo>
                    <a:pt x="1752" y="658"/>
                  </a:lnTo>
                  <a:lnTo>
                    <a:pt x="1767" y="689"/>
                  </a:lnTo>
                  <a:lnTo>
                    <a:pt x="1782" y="721"/>
                  </a:lnTo>
                  <a:lnTo>
                    <a:pt x="1797" y="752"/>
                  </a:lnTo>
                  <a:lnTo>
                    <a:pt x="1811" y="784"/>
                  </a:lnTo>
                  <a:lnTo>
                    <a:pt x="1826" y="816"/>
                  </a:lnTo>
                  <a:lnTo>
                    <a:pt x="1838" y="848"/>
                  </a:lnTo>
                  <a:lnTo>
                    <a:pt x="1852" y="880"/>
                  </a:lnTo>
                  <a:lnTo>
                    <a:pt x="1865" y="912"/>
                  </a:lnTo>
                  <a:lnTo>
                    <a:pt x="1903" y="900"/>
                  </a:lnTo>
                  <a:lnTo>
                    <a:pt x="1942" y="885"/>
                  </a:lnTo>
                  <a:lnTo>
                    <a:pt x="1979" y="870"/>
                  </a:lnTo>
                  <a:lnTo>
                    <a:pt x="2016" y="852"/>
                  </a:lnTo>
                  <a:lnTo>
                    <a:pt x="2051" y="833"/>
                  </a:lnTo>
                  <a:lnTo>
                    <a:pt x="2087" y="813"/>
                  </a:lnTo>
                  <a:lnTo>
                    <a:pt x="2120" y="790"/>
                  </a:lnTo>
                  <a:lnTo>
                    <a:pt x="2153" y="766"/>
                  </a:lnTo>
                  <a:close/>
                  <a:moveTo>
                    <a:pt x="1934" y="526"/>
                  </a:moveTo>
                  <a:lnTo>
                    <a:pt x="1906" y="501"/>
                  </a:lnTo>
                  <a:lnTo>
                    <a:pt x="1879" y="476"/>
                  </a:lnTo>
                  <a:lnTo>
                    <a:pt x="1850" y="451"/>
                  </a:lnTo>
                  <a:lnTo>
                    <a:pt x="1821" y="427"/>
                  </a:lnTo>
                  <a:lnTo>
                    <a:pt x="1791" y="403"/>
                  </a:lnTo>
                  <a:lnTo>
                    <a:pt x="1761" y="381"/>
                  </a:lnTo>
                  <a:lnTo>
                    <a:pt x="1730" y="359"/>
                  </a:lnTo>
                  <a:lnTo>
                    <a:pt x="1699" y="339"/>
                  </a:lnTo>
                  <a:lnTo>
                    <a:pt x="1687" y="347"/>
                  </a:lnTo>
                  <a:lnTo>
                    <a:pt x="1676" y="355"/>
                  </a:lnTo>
                  <a:lnTo>
                    <a:pt x="1664" y="363"/>
                  </a:lnTo>
                  <a:lnTo>
                    <a:pt x="1652" y="370"/>
                  </a:lnTo>
                  <a:lnTo>
                    <a:pt x="1626" y="382"/>
                  </a:lnTo>
                  <a:lnTo>
                    <a:pt x="1600" y="394"/>
                  </a:lnTo>
                  <a:lnTo>
                    <a:pt x="1618" y="422"/>
                  </a:lnTo>
                  <a:lnTo>
                    <a:pt x="1637" y="449"/>
                  </a:lnTo>
                  <a:lnTo>
                    <a:pt x="1654" y="478"/>
                  </a:lnTo>
                  <a:lnTo>
                    <a:pt x="1671" y="506"/>
                  </a:lnTo>
                  <a:lnTo>
                    <a:pt x="1687" y="534"/>
                  </a:lnTo>
                  <a:lnTo>
                    <a:pt x="1703" y="564"/>
                  </a:lnTo>
                  <a:lnTo>
                    <a:pt x="1720" y="593"/>
                  </a:lnTo>
                  <a:lnTo>
                    <a:pt x="1735" y="623"/>
                  </a:lnTo>
                  <a:lnTo>
                    <a:pt x="1761" y="614"/>
                  </a:lnTo>
                  <a:lnTo>
                    <a:pt x="1786" y="605"/>
                  </a:lnTo>
                  <a:lnTo>
                    <a:pt x="1813" y="594"/>
                  </a:lnTo>
                  <a:lnTo>
                    <a:pt x="1838" y="583"/>
                  </a:lnTo>
                  <a:lnTo>
                    <a:pt x="1864" y="570"/>
                  </a:lnTo>
                  <a:lnTo>
                    <a:pt x="1888" y="557"/>
                  </a:lnTo>
                  <a:lnTo>
                    <a:pt x="1911" y="543"/>
                  </a:lnTo>
                  <a:lnTo>
                    <a:pt x="1934" y="526"/>
                  </a:lnTo>
                  <a:close/>
                  <a:moveTo>
                    <a:pt x="1460" y="280"/>
                  </a:moveTo>
                  <a:lnTo>
                    <a:pt x="1450" y="284"/>
                  </a:lnTo>
                  <a:lnTo>
                    <a:pt x="1438" y="288"/>
                  </a:lnTo>
                  <a:lnTo>
                    <a:pt x="1426" y="291"/>
                  </a:lnTo>
                  <a:lnTo>
                    <a:pt x="1414" y="294"/>
                  </a:lnTo>
                  <a:lnTo>
                    <a:pt x="1414" y="392"/>
                  </a:lnTo>
                  <a:lnTo>
                    <a:pt x="1445" y="389"/>
                  </a:lnTo>
                  <a:lnTo>
                    <a:pt x="1476" y="386"/>
                  </a:lnTo>
                  <a:lnTo>
                    <a:pt x="1508" y="380"/>
                  </a:lnTo>
                  <a:lnTo>
                    <a:pt x="1538" y="373"/>
                  </a:lnTo>
                  <a:lnTo>
                    <a:pt x="1519" y="349"/>
                  </a:lnTo>
                  <a:lnTo>
                    <a:pt x="1501" y="326"/>
                  </a:lnTo>
                  <a:lnTo>
                    <a:pt x="1481" y="303"/>
                  </a:lnTo>
                  <a:lnTo>
                    <a:pt x="1460" y="280"/>
                  </a:lnTo>
                  <a:close/>
                  <a:moveTo>
                    <a:pt x="1880" y="2583"/>
                  </a:moveTo>
                  <a:lnTo>
                    <a:pt x="1897" y="2563"/>
                  </a:lnTo>
                  <a:lnTo>
                    <a:pt x="1914" y="2543"/>
                  </a:lnTo>
                  <a:lnTo>
                    <a:pt x="1929" y="2522"/>
                  </a:lnTo>
                  <a:lnTo>
                    <a:pt x="1944" y="2500"/>
                  </a:lnTo>
                  <a:lnTo>
                    <a:pt x="1958" y="2477"/>
                  </a:lnTo>
                  <a:lnTo>
                    <a:pt x="1970" y="2454"/>
                  </a:lnTo>
                  <a:lnTo>
                    <a:pt x="1981" y="2430"/>
                  </a:lnTo>
                  <a:lnTo>
                    <a:pt x="1991" y="2405"/>
                  </a:lnTo>
                  <a:lnTo>
                    <a:pt x="1957" y="2415"/>
                  </a:lnTo>
                  <a:lnTo>
                    <a:pt x="1921" y="2423"/>
                  </a:lnTo>
                  <a:lnTo>
                    <a:pt x="1885" y="2431"/>
                  </a:lnTo>
                  <a:lnTo>
                    <a:pt x="1850" y="2439"/>
                  </a:lnTo>
                  <a:lnTo>
                    <a:pt x="1814" y="2446"/>
                  </a:lnTo>
                  <a:lnTo>
                    <a:pt x="1777" y="2452"/>
                  </a:lnTo>
                  <a:lnTo>
                    <a:pt x="1741" y="2457"/>
                  </a:lnTo>
                  <a:lnTo>
                    <a:pt x="1706" y="2462"/>
                  </a:lnTo>
                  <a:lnTo>
                    <a:pt x="1633" y="2471"/>
                  </a:lnTo>
                  <a:lnTo>
                    <a:pt x="1561" y="2477"/>
                  </a:lnTo>
                  <a:lnTo>
                    <a:pt x="1487" y="2482"/>
                  </a:lnTo>
                  <a:lnTo>
                    <a:pt x="1414" y="2483"/>
                  </a:lnTo>
                  <a:lnTo>
                    <a:pt x="1414" y="2664"/>
                  </a:lnTo>
                  <a:lnTo>
                    <a:pt x="1444" y="2664"/>
                  </a:lnTo>
                  <a:lnTo>
                    <a:pt x="1473" y="2662"/>
                  </a:lnTo>
                  <a:lnTo>
                    <a:pt x="1503" y="2660"/>
                  </a:lnTo>
                  <a:lnTo>
                    <a:pt x="1533" y="2658"/>
                  </a:lnTo>
                  <a:lnTo>
                    <a:pt x="1562" y="2655"/>
                  </a:lnTo>
                  <a:lnTo>
                    <a:pt x="1592" y="2652"/>
                  </a:lnTo>
                  <a:lnTo>
                    <a:pt x="1620" y="2647"/>
                  </a:lnTo>
                  <a:lnTo>
                    <a:pt x="1650" y="2643"/>
                  </a:lnTo>
                  <a:lnTo>
                    <a:pt x="1679" y="2637"/>
                  </a:lnTo>
                  <a:lnTo>
                    <a:pt x="1708" y="2631"/>
                  </a:lnTo>
                  <a:lnTo>
                    <a:pt x="1737" y="2624"/>
                  </a:lnTo>
                  <a:lnTo>
                    <a:pt x="1766" y="2617"/>
                  </a:lnTo>
                  <a:lnTo>
                    <a:pt x="1794" y="2609"/>
                  </a:lnTo>
                  <a:lnTo>
                    <a:pt x="1823" y="2601"/>
                  </a:lnTo>
                  <a:lnTo>
                    <a:pt x="1851" y="2592"/>
                  </a:lnTo>
                  <a:lnTo>
                    <a:pt x="1880" y="2583"/>
                  </a:lnTo>
                  <a:close/>
                  <a:moveTo>
                    <a:pt x="2008" y="2361"/>
                  </a:moveTo>
                  <a:lnTo>
                    <a:pt x="2016" y="2336"/>
                  </a:lnTo>
                  <a:lnTo>
                    <a:pt x="2023" y="2312"/>
                  </a:lnTo>
                  <a:lnTo>
                    <a:pt x="2028" y="2287"/>
                  </a:lnTo>
                  <a:lnTo>
                    <a:pt x="2034" y="2263"/>
                  </a:lnTo>
                  <a:lnTo>
                    <a:pt x="2039" y="2237"/>
                  </a:lnTo>
                  <a:lnTo>
                    <a:pt x="2043" y="2213"/>
                  </a:lnTo>
                  <a:lnTo>
                    <a:pt x="2047" y="2188"/>
                  </a:lnTo>
                  <a:lnTo>
                    <a:pt x="2050" y="2162"/>
                  </a:lnTo>
                  <a:lnTo>
                    <a:pt x="2055" y="2112"/>
                  </a:lnTo>
                  <a:lnTo>
                    <a:pt x="2057" y="2062"/>
                  </a:lnTo>
                  <a:lnTo>
                    <a:pt x="2058" y="2011"/>
                  </a:lnTo>
                  <a:lnTo>
                    <a:pt x="2058" y="1961"/>
                  </a:lnTo>
                  <a:lnTo>
                    <a:pt x="2019" y="1971"/>
                  </a:lnTo>
                  <a:lnTo>
                    <a:pt x="1979" y="1980"/>
                  </a:lnTo>
                  <a:lnTo>
                    <a:pt x="1940" y="1988"/>
                  </a:lnTo>
                  <a:lnTo>
                    <a:pt x="1899" y="1996"/>
                  </a:lnTo>
                  <a:lnTo>
                    <a:pt x="1859" y="2005"/>
                  </a:lnTo>
                  <a:lnTo>
                    <a:pt x="1820" y="2010"/>
                  </a:lnTo>
                  <a:lnTo>
                    <a:pt x="1779" y="2017"/>
                  </a:lnTo>
                  <a:lnTo>
                    <a:pt x="1739" y="2022"/>
                  </a:lnTo>
                  <a:lnTo>
                    <a:pt x="1698" y="2028"/>
                  </a:lnTo>
                  <a:lnTo>
                    <a:pt x="1657" y="2031"/>
                  </a:lnTo>
                  <a:lnTo>
                    <a:pt x="1617" y="2034"/>
                  </a:lnTo>
                  <a:lnTo>
                    <a:pt x="1577" y="2038"/>
                  </a:lnTo>
                  <a:lnTo>
                    <a:pt x="1495" y="2043"/>
                  </a:lnTo>
                  <a:lnTo>
                    <a:pt x="1414" y="2045"/>
                  </a:lnTo>
                  <a:lnTo>
                    <a:pt x="1414" y="2443"/>
                  </a:lnTo>
                  <a:lnTo>
                    <a:pt x="1489" y="2442"/>
                  </a:lnTo>
                  <a:lnTo>
                    <a:pt x="1564" y="2438"/>
                  </a:lnTo>
                  <a:lnTo>
                    <a:pt x="1602" y="2434"/>
                  </a:lnTo>
                  <a:lnTo>
                    <a:pt x="1639" y="2431"/>
                  </a:lnTo>
                  <a:lnTo>
                    <a:pt x="1677" y="2426"/>
                  </a:lnTo>
                  <a:lnTo>
                    <a:pt x="1714" y="2422"/>
                  </a:lnTo>
                  <a:lnTo>
                    <a:pt x="1752" y="2417"/>
                  </a:lnTo>
                  <a:lnTo>
                    <a:pt x="1789" y="2410"/>
                  </a:lnTo>
                  <a:lnTo>
                    <a:pt x="1826" y="2403"/>
                  </a:lnTo>
                  <a:lnTo>
                    <a:pt x="1862" y="2396"/>
                  </a:lnTo>
                  <a:lnTo>
                    <a:pt x="1899" y="2388"/>
                  </a:lnTo>
                  <a:lnTo>
                    <a:pt x="1936" y="2380"/>
                  </a:lnTo>
                  <a:lnTo>
                    <a:pt x="1972" y="2370"/>
                  </a:lnTo>
                  <a:lnTo>
                    <a:pt x="2008" y="2361"/>
                  </a:lnTo>
                  <a:close/>
                  <a:moveTo>
                    <a:pt x="2057" y="1920"/>
                  </a:moveTo>
                  <a:lnTo>
                    <a:pt x="2054" y="1863"/>
                  </a:lnTo>
                  <a:lnTo>
                    <a:pt x="2049" y="1805"/>
                  </a:lnTo>
                  <a:lnTo>
                    <a:pt x="2043" y="1748"/>
                  </a:lnTo>
                  <a:lnTo>
                    <a:pt x="2035" y="1690"/>
                  </a:lnTo>
                  <a:lnTo>
                    <a:pt x="2026" y="1634"/>
                  </a:lnTo>
                  <a:lnTo>
                    <a:pt x="2017" y="1576"/>
                  </a:lnTo>
                  <a:lnTo>
                    <a:pt x="2005" y="1519"/>
                  </a:lnTo>
                  <a:lnTo>
                    <a:pt x="1994" y="1463"/>
                  </a:lnTo>
                  <a:lnTo>
                    <a:pt x="1958" y="1472"/>
                  </a:lnTo>
                  <a:lnTo>
                    <a:pt x="1922" y="1481"/>
                  </a:lnTo>
                  <a:lnTo>
                    <a:pt x="1888" y="1490"/>
                  </a:lnTo>
                  <a:lnTo>
                    <a:pt x="1851" y="1496"/>
                  </a:lnTo>
                  <a:lnTo>
                    <a:pt x="1815" y="1503"/>
                  </a:lnTo>
                  <a:lnTo>
                    <a:pt x="1779" y="1510"/>
                  </a:lnTo>
                  <a:lnTo>
                    <a:pt x="1743" y="1515"/>
                  </a:lnTo>
                  <a:lnTo>
                    <a:pt x="1707" y="1521"/>
                  </a:lnTo>
                  <a:lnTo>
                    <a:pt x="1633" y="1529"/>
                  </a:lnTo>
                  <a:lnTo>
                    <a:pt x="1561" y="1534"/>
                  </a:lnTo>
                  <a:lnTo>
                    <a:pt x="1487" y="1538"/>
                  </a:lnTo>
                  <a:lnTo>
                    <a:pt x="1414" y="1539"/>
                  </a:lnTo>
                  <a:lnTo>
                    <a:pt x="1414" y="2006"/>
                  </a:lnTo>
                  <a:lnTo>
                    <a:pt x="1496" y="2003"/>
                  </a:lnTo>
                  <a:lnTo>
                    <a:pt x="1577" y="1999"/>
                  </a:lnTo>
                  <a:lnTo>
                    <a:pt x="1617" y="1996"/>
                  </a:lnTo>
                  <a:lnTo>
                    <a:pt x="1657" y="1992"/>
                  </a:lnTo>
                  <a:lnTo>
                    <a:pt x="1698" y="1988"/>
                  </a:lnTo>
                  <a:lnTo>
                    <a:pt x="1738" y="1983"/>
                  </a:lnTo>
                  <a:lnTo>
                    <a:pt x="1778" y="1978"/>
                  </a:lnTo>
                  <a:lnTo>
                    <a:pt x="1819" y="1971"/>
                  </a:lnTo>
                  <a:lnTo>
                    <a:pt x="1859" y="1964"/>
                  </a:lnTo>
                  <a:lnTo>
                    <a:pt x="1898" y="1957"/>
                  </a:lnTo>
                  <a:lnTo>
                    <a:pt x="1938" y="1949"/>
                  </a:lnTo>
                  <a:lnTo>
                    <a:pt x="1978" y="1940"/>
                  </a:lnTo>
                  <a:lnTo>
                    <a:pt x="2018" y="1931"/>
                  </a:lnTo>
                  <a:lnTo>
                    <a:pt x="2057" y="1920"/>
                  </a:lnTo>
                  <a:close/>
                  <a:moveTo>
                    <a:pt x="1984" y="1425"/>
                  </a:moveTo>
                  <a:lnTo>
                    <a:pt x="1971" y="1366"/>
                  </a:lnTo>
                  <a:lnTo>
                    <a:pt x="1956" y="1309"/>
                  </a:lnTo>
                  <a:lnTo>
                    <a:pt x="1940" y="1251"/>
                  </a:lnTo>
                  <a:lnTo>
                    <a:pt x="1922" y="1193"/>
                  </a:lnTo>
                  <a:lnTo>
                    <a:pt x="1904" y="1136"/>
                  </a:lnTo>
                  <a:lnTo>
                    <a:pt x="1884" y="1079"/>
                  </a:lnTo>
                  <a:lnTo>
                    <a:pt x="1865" y="1023"/>
                  </a:lnTo>
                  <a:lnTo>
                    <a:pt x="1844" y="966"/>
                  </a:lnTo>
                  <a:lnTo>
                    <a:pt x="1791" y="981"/>
                  </a:lnTo>
                  <a:lnTo>
                    <a:pt x="1738" y="993"/>
                  </a:lnTo>
                  <a:lnTo>
                    <a:pt x="1685" y="1003"/>
                  </a:lnTo>
                  <a:lnTo>
                    <a:pt x="1631" y="1013"/>
                  </a:lnTo>
                  <a:lnTo>
                    <a:pt x="1577" y="1019"/>
                  </a:lnTo>
                  <a:lnTo>
                    <a:pt x="1523" y="1024"/>
                  </a:lnTo>
                  <a:lnTo>
                    <a:pt x="1468" y="1028"/>
                  </a:lnTo>
                  <a:lnTo>
                    <a:pt x="1414" y="1030"/>
                  </a:lnTo>
                  <a:lnTo>
                    <a:pt x="1414" y="1500"/>
                  </a:lnTo>
                  <a:lnTo>
                    <a:pt x="1487" y="1499"/>
                  </a:lnTo>
                  <a:lnTo>
                    <a:pt x="1558" y="1495"/>
                  </a:lnTo>
                  <a:lnTo>
                    <a:pt x="1630" y="1488"/>
                  </a:lnTo>
                  <a:lnTo>
                    <a:pt x="1702" y="1480"/>
                  </a:lnTo>
                  <a:lnTo>
                    <a:pt x="1738" y="1476"/>
                  </a:lnTo>
                  <a:lnTo>
                    <a:pt x="1774" y="1470"/>
                  </a:lnTo>
                  <a:lnTo>
                    <a:pt x="1808" y="1464"/>
                  </a:lnTo>
                  <a:lnTo>
                    <a:pt x="1844" y="1457"/>
                  </a:lnTo>
                  <a:lnTo>
                    <a:pt x="1880" y="1450"/>
                  </a:lnTo>
                  <a:lnTo>
                    <a:pt x="1914" y="1442"/>
                  </a:lnTo>
                  <a:lnTo>
                    <a:pt x="1950" y="1434"/>
                  </a:lnTo>
                  <a:lnTo>
                    <a:pt x="1984" y="1425"/>
                  </a:lnTo>
                  <a:close/>
                  <a:moveTo>
                    <a:pt x="1827" y="924"/>
                  </a:moveTo>
                  <a:lnTo>
                    <a:pt x="1814" y="892"/>
                  </a:lnTo>
                  <a:lnTo>
                    <a:pt x="1801" y="859"/>
                  </a:lnTo>
                  <a:lnTo>
                    <a:pt x="1787" y="827"/>
                  </a:lnTo>
                  <a:lnTo>
                    <a:pt x="1774" y="795"/>
                  </a:lnTo>
                  <a:lnTo>
                    <a:pt x="1759" y="764"/>
                  </a:lnTo>
                  <a:lnTo>
                    <a:pt x="1745" y="731"/>
                  </a:lnTo>
                  <a:lnTo>
                    <a:pt x="1730" y="700"/>
                  </a:lnTo>
                  <a:lnTo>
                    <a:pt x="1714" y="669"/>
                  </a:lnTo>
                  <a:lnTo>
                    <a:pt x="1677" y="678"/>
                  </a:lnTo>
                  <a:lnTo>
                    <a:pt x="1640" y="687"/>
                  </a:lnTo>
                  <a:lnTo>
                    <a:pt x="1603" y="693"/>
                  </a:lnTo>
                  <a:lnTo>
                    <a:pt x="1565" y="699"/>
                  </a:lnTo>
                  <a:lnTo>
                    <a:pt x="1528" y="704"/>
                  </a:lnTo>
                  <a:lnTo>
                    <a:pt x="1490" y="707"/>
                  </a:lnTo>
                  <a:lnTo>
                    <a:pt x="1452" y="711"/>
                  </a:lnTo>
                  <a:lnTo>
                    <a:pt x="1414" y="712"/>
                  </a:lnTo>
                  <a:lnTo>
                    <a:pt x="1414" y="984"/>
                  </a:lnTo>
                  <a:lnTo>
                    <a:pt x="1466" y="981"/>
                  </a:lnTo>
                  <a:lnTo>
                    <a:pt x="1519" y="978"/>
                  </a:lnTo>
                  <a:lnTo>
                    <a:pt x="1571" y="973"/>
                  </a:lnTo>
                  <a:lnTo>
                    <a:pt x="1623" y="966"/>
                  </a:lnTo>
                  <a:lnTo>
                    <a:pt x="1675" y="958"/>
                  </a:lnTo>
                  <a:lnTo>
                    <a:pt x="1725" y="949"/>
                  </a:lnTo>
                  <a:lnTo>
                    <a:pt x="1777" y="938"/>
                  </a:lnTo>
                  <a:lnTo>
                    <a:pt x="1827" y="924"/>
                  </a:lnTo>
                  <a:close/>
                  <a:moveTo>
                    <a:pt x="1696" y="634"/>
                  </a:moveTo>
                  <a:lnTo>
                    <a:pt x="1680" y="605"/>
                  </a:lnTo>
                  <a:lnTo>
                    <a:pt x="1665" y="576"/>
                  </a:lnTo>
                  <a:lnTo>
                    <a:pt x="1649" y="547"/>
                  </a:lnTo>
                  <a:lnTo>
                    <a:pt x="1633" y="518"/>
                  </a:lnTo>
                  <a:lnTo>
                    <a:pt x="1616" y="490"/>
                  </a:lnTo>
                  <a:lnTo>
                    <a:pt x="1599" y="462"/>
                  </a:lnTo>
                  <a:lnTo>
                    <a:pt x="1580" y="434"/>
                  </a:lnTo>
                  <a:lnTo>
                    <a:pt x="1562" y="407"/>
                  </a:lnTo>
                  <a:lnTo>
                    <a:pt x="1543" y="411"/>
                  </a:lnTo>
                  <a:lnTo>
                    <a:pt x="1525" y="416"/>
                  </a:lnTo>
                  <a:lnTo>
                    <a:pt x="1508" y="420"/>
                  </a:lnTo>
                  <a:lnTo>
                    <a:pt x="1489" y="423"/>
                  </a:lnTo>
                  <a:lnTo>
                    <a:pt x="1451" y="428"/>
                  </a:lnTo>
                  <a:lnTo>
                    <a:pt x="1414" y="431"/>
                  </a:lnTo>
                  <a:lnTo>
                    <a:pt x="1414" y="673"/>
                  </a:lnTo>
                  <a:lnTo>
                    <a:pt x="1450" y="672"/>
                  </a:lnTo>
                  <a:lnTo>
                    <a:pt x="1486" y="669"/>
                  </a:lnTo>
                  <a:lnTo>
                    <a:pt x="1521" y="666"/>
                  </a:lnTo>
                  <a:lnTo>
                    <a:pt x="1556" y="661"/>
                  </a:lnTo>
                  <a:lnTo>
                    <a:pt x="1592" y="657"/>
                  </a:lnTo>
                  <a:lnTo>
                    <a:pt x="1626" y="650"/>
                  </a:lnTo>
                  <a:lnTo>
                    <a:pt x="1662" y="643"/>
                  </a:lnTo>
                  <a:lnTo>
                    <a:pt x="1696" y="634"/>
                  </a:lnTo>
                  <a:close/>
                  <a:moveTo>
                    <a:pt x="1367" y="67"/>
                  </a:moveTo>
                  <a:lnTo>
                    <a:pt x="1342" y="68"/>
                  </a:lnTo>
                  <a:lnTo>
                    <a:pt x="1315" y="69"/>
                  </a:lnTo>
                  <a:lnTo>
                    <a:pt x="1289" y="71"/>
                  </a:lnTo>
                  <a:lnTo>
                    <a:pt x="1263" y="75"/>
                  </a:lnTo>
                  <a:lnTo>
                    <a:pt x="1282" y="83"/>
                  </a:lnTo>
                  <a:lnTo>
                    <a:pt x="1299" y="93"/>
                  </a:lnTo>
                  <a:lnTo>
                    <a:pt x="1308" y="99"/>
                  </a:lnTo>
                  <a:lnTo>
                    <a:pt x="1315" y="106"/>
                  </a:lnTo>
                  <a:lnTo>
                    <a:pt x="1322" y="113"/>
                  </a:lnTo>
                  <a:lnTo>
                    <a:pt x="1329" y="121"/>
                  </a:lnTo>
                  <a:lnTo>
                    <a:pt x="1338" y="120"/>
                  </a:lnTo>
                  <a:lnTo>
                    <a:pt x="1349" y="117"/>
                  </a:lnTo>
                  <a:lnTo>
                    <a:pt x="1358" y="116"/>
                  </a:lnTo>
                  <a:lnTo>
                    <a:pt x="1367" y="116"/>
                  </a:lnTo>
                  <a:lnTo>
                    <a:pt x="1367" y="67"/>
                  </a:lnTo>
                  <a:close/>
                  <a:moveTo>
                    <a:pt x="1180" y="97"/>
                  </a:moveTo>
                  <a:lnTo>
                    <a:pt x="1168" y="101"/>
                  </a:lnTo>
                  <a:lnTo>
                    <a:pt x="1155" y="106"/>
                  </a:lnTo>
                  <a:lnTo>
                    <a:pt x="1144" y="112"/>
                  </a:lnTo>
                  <a:lnTo>
                    <a:pt x="1131" y="119"/>
                  </a:lnTo>
                  <a:lnTo>
                    <a:pt x="1171" y="120"/>
                  </a:lnTo>
                  <a:lnTo>
                    <a:pt x="1210" y="123"/>
                  </a:lnTo>
                  <a:lnTo>
                    <a:pt x="1251" y="128"/>
                  </a:lnTo>
                  <a:lnTo>
                    <a:pt x="1290" y="135"/>
                  </a:lnTo>
                  <a:lnTo>
                    <a:pt x="1278" y="125"/>
                  </a:lnTo>
                  <a:lnTo>
                    <a:pt x="1266" y="117"/>
                  </a:lnTo>
                  <a:lnTo>
                    <a:pt x="1253" y="112"/>
                  </a:lnTo>
                  <a:lnTo>
                    <a:pt x="1238" y="107"/>
                  </a:lnTo>
                  <a:lnTo>
                    <a:pt x="1224" y="104"/>
                  </a:lnTo>
                  <a:lnTo>
                    <a:pt x="1209" y="100"/>
                  </a:lnTo>
                  <a:lnTo>
                    <a:pt x="1194" y="98"/>
                  </a:lnTo>
                  <a:lnTo>
                    <a:pt x="1180" y="97"/>
                  </a:lnTo>
                  <a:close/>
                  <a:moveTo>
                    <a:pt x="1088" y="98"/>
                  </a:moveTo>
                  <a:lnTo>
                    <a:pt x="1061" y="104"/>
                  </a:lnTo>
                  <a:lnTo>
                    <a:pt x="1033" y="109"/>
                  </a:lnTo>
                  <a:lnTo>
                    <a:pt x="1005" y="116"/>
                  </a:lnTo>
                  <a:lnTo>
                    <a:pt x="978" y="123"/>
                  </a:lnTo>
                  <a:lnTo>
                    <a:pt x="1009" y="121"/>
                  </a:lnTo>
                  <a:lnTo>
                    <a:pt x="1035" y="119"/>
                  </a:lnTo>
                  <a:lnTo>
                    <a:pt x="1048" y="115"/>
                  </a:lnTo>
                  <a:lnTo>
                    <a:pt x="1061" y="112"/>
                  </a:lnTo>
                  <a:lnTo>
                    <a:pt x="1074" y="106"/>
                  </a:lnTo>
                  <a:lnTo>
                    <a:pt x="1088" y="98"/>
                  </a:lnTo>
                  <a:close/>
                  <a:moveTo>
                    <a:pt x="1076" y="157"/>
                  </a:moveTo>
                  <a:lnTo>
                    <a:pt x="1069" y="163"/>
                  </a:lnTo>
                  <a:lnTo>
                    <a:pt x="1062" y="172"/>
                  </a:lnTo>
                  <a:lnTo>
                    <a:pt x="1056" y="180"/>
                  </a:lnTo>
                  <a:lnTo>
                    <a:pt x="1050" y="188"/>
                  </a:lnTo>
                  <a:lnTo>
                    <a:pt x="1086" y="180"/>
                  </a:lnTo>
                  <a:lnTo>
                    <a:pt x="1122" y="172"/>
                  </a:lnTo>
                  <a:lnTo>
                    <a:pt x="1157" y="166"/>
                  </a:lnTo>
                  <a:lnTo>
                    <a:pt x="1193" y="161"/>
                  </a:lnTo>
                  <a:lnTo>
                    <a:pt x="1163" y="159"/>
                  </a:lnTo>
                  <a:lnTo>
                    <a:pt x="1134" y="157"/>
                  </a:lnTo>
                  <a:lnTo>
                    <a:pt x="1106" y="157"/>
                  </a:lnTo>
                  <a:lnTo>
                    <a:pt x="1076" y="157"/>
                  </a:lnTo>
                  <a:close/>
                  <a:moveTo>
                    <a:pt x="1024" y="159"/>
                  </a:moveTo>
                  <a:lnTo>
                    <a:pt x="979" y="161"/>
                  </a:lnTo>
                  <a:lnTo>
                    <a:pt x="935" y="166"/>
                  </a:lnTo>
                  <a:lnTo>
                    <a:pt x="913" y="169"/>
                  </a:lnTo>
                  <a:lnTo>
                    <a:pt x="894" y="174"/>
                  </a:lnTo>
                  <a:lnTo>
                    <a:pt x="873" y="180"/>
                  </a:lnTo>
                  <a:lnTo>
                    <a:pt x="853" y="187"/>
                  </a:lnTo>
                  <a:lnTo>
                    <a:pt x="835" y="195"/>
                  </a:lnTo>
                  <a:lnTo>
                    <a:pt x="818" y="204"/>
                  </a:lnTo>
                  <a:lnTo>
                    <a:pt x="801" y="215"/>
                  </a:lnTo>
                  <a:lnTo>
                    <a:pt x="785" y="229"/>
                  </a:lnTo>
                  <a:lnTo>
                    <a:pt x="778" y="236"/>
                  </a:lnTo>
                  <a:lnTo>
                    <a:pt x="770" y="244"/>
                  </a:lnTo>
                  <a:lnTo>
                    <a:pt x="763" y="252"/>
                  </a:lnTo>
                  <a:lnTo>
                    <a:pt x="758" y="261"/>
                  </a:lnTo>
                  <a:lnTo>
                    <a:pt x="751" y="272"/>
                  </a:lnTo>
                  <a:lnTo>
                    <a:pt x="745" y="282"/>
                  </a:lnTo>
                  <a:lnTo>
                    <a:pt x="739" y="293"/>
                  </a:lnTo>
                  <a:lnTo>
                    <a:pt x="735" y="304"/>
                  </a:lnTo>
                  <a:lnTo>
                    <a:pt x="767" y="289"/>
                  </a:lnTo>
                  <a:lnTo>
                    <a:pt x="800" y="274"/>
                  </a:lnTo>
                  <a:lnTo>
                    <a:pt x="834" y="260"/>
                  </a:lnTo>
                  <a:lnTo>
                    <a:pt x="867" y="246"/>
                  </a:lnTo>
                  <a:lnTo>
                    <a:pt x="900" y="234"/>
                  </a:lnTo>
                  <a:lnTo>
                    <a:pt x="935" y="222"/>
                  </a:lnTo>
                  <a:lnTo>
                    <a:pt x="970" y="211"/>
                  </a:lnTo>
                  <a:lnTo>
                    <a:pt x="1004" y="200"/>
                  </a:lnTo>
                  <a:lnTo>
                    <a:pt x="1008" y="190"/>
                  </a:lnTo>
                  <a:lnTo>
                    <a:pt x="1012" y="178"/>
                  </a:lnTo>
                  <a:lnTo>
                    <a:pt x="1017" y="168"/>
                  </a:lnTo>
                  <a:lnTo>
                    <a:pt x="1024" y="159"/>
                  </a:lnTo>
                  <a:close/>
                  <a:moveTo>
                    <a:pt x="1040" y="231"/>
                  </a:moveTo>
                  <a:lnTo>
                    <a:pt x="1040" y="240"/>
                  </a:lnTo>
                  <a:lnTo>
                    <a:pt x="1041" y="246"/>
                  </a:lnTo>
                  <a:lnTo>
                    <a:pt x="1043" y="254"/>
                  </a:lnTo>
                  <a:lnTo>
                    <a:pt x="1047" y="261"/>
                  </a:lnTo>
                  <a:lnTo>
                    <a:pt x="1054" y="275"/>
                  </a:lnTo>
                  <a:lnTo>
                    <a:pt x="1063" y="288"/>
                  </a:lnTo>
                  <a:lnTo>
                    <a:pt x="1104" y="264"/>
                  </a:lnTo>
                  <a:lnTo>
                    <a:pt x="1148" y="241"/>
                  </a:lnTo>
                  <a:lnTo>
                    <a:pt x="1169" y="230"/>
                  </a:lnTo>
                  <a:lnTo>
                    <a:pt x="1192" y="220"/>
                  </a:lnTo>
                  <a:lnTo>
                    <a:pt x="1214" y="211"/>
                  </a:lnTo>
                  <a:lnTo>
                    <a:pt x="1237" y="203"/>
                  </a:lnTo>
                  <a:lnTo>
                    <a:pt x="1237" y="197"/>
                  </a:lnTo>
                  <a:lnTo>
                    <a:pt x="1211" y="198"/>
                  </a:lnTo>
                  <a:lnTo>
                    <a:pt x="1187" y="200"/>
                  </a:lnTo>
                  <a:lnTo>
                    <a:pt x="1162" y="204"/>
                  </a:lnTo>
                  <a:lnTo>
                    <a:pt x="1137" y="207"/>
                  </a:lnTo>
                  <a:lnTo>
                    <a:pt x="1112" y="213"/>
                  </a:lnTo>
                  <a:lnTo>
                    <a:pt x="1088" y="219"/>
                  </a:lnTo>
                  <a:lnTo>
                    <a:pt x="1063" y="225"/>
                  </a:lnTo>
                  <a:lnTo>
                    <a:pt x="1040" y="231"/>
                  </a:lnTo>
                  <a:close/>
                  <a:moveTo>
                    <a:pt x="1001" y="242"/>
                  </a:moveTo>
                  <a:lnTo>
                    <a:pt x="965" y="253"/>
                  </a:lnTo>
                  <a:lnTo>
                    <a:pt x="929" y="265"/>
                  </a:lnTo>
                  <a:lnTo>
                    <a:pt x="895" y="278"/>
                  </a:lnTo>
                  <a:lnTo>
                    <a:pt x="859" y="291"/>
                  </a:lnTo>
                  <a:lnTo>
                    <a:pt x="824" y="306"/>
                  </a:lnTo>
                  <a:lnTo>
                    <a:pt x="790" y="321"/>
                  </a:lnTo>
                  <a:lnTo>
                    <a:pt x="756" y="336"/>
                  </a:lnTo>
                  <a:lnTo>
                    <a:pt x="722" y="354"/>
                  </a:lnTo>
                  <a:lnTo>
                    <a:pt x="722" y="364"/>
                  </a:lnTo>
                  <a:lnTo>
                    <a:pt x="722" y="374"/>
                  </a:lnTo>
                  <a:lnTo>
                    <a:pt x="723" y="386"/>
                  </a:lnTo>
                  <a:lnTo>
                    <a:pt x="725" y="396"/>
                  </a:lnTo>
                  <a:lnTo>
                    <a:pt x="728" y="405"/>
                  </a:lnTo>
                  <a:lnTo>
                    <a:pt x="731" y="416"/>
                  </a:lnTo>
                  <a:lnTo>
                    <a:pt x="736" y="425"/>
                  </a:lnTo>
                  <a:lnTo>
                    <a:pt x="740" y="434"/>
                  </a:lnTo>
                  <a:lnTo>
                    <a:pt x="751" y="453"/>
                  </a:lnTo>
                  <a:lnTo>
                    <a:pt x="763" y="470"/>
                  </a:lnTo>
                  <a:lnTo>
                    <a:pt x="777" y="486"/>
                  </a:lnTo>
                  <a:lnTo>
                    <a:pt x="792" y="501"/>
                  </a:lnTo>
                  <a:lnTo>
                    <a:pt x="820" y="475"/>
                  </a:lnTo>
                  <a:lnTo>
                    <a:pt x="849" y="449"/>
                  </a:lnTo>
                  <a:lnTo>
                    <a:pt x="877" y="424"/>
                  </a:lnTo>
                  <a:lnTo>
                    <a:pt x="907" y="400"/>
                  </a:lnTo>
                  <a:lnTo>
                    <a:pt x="937" y="375"/>
                  </a:lnTo>
                  <a:lnTo>
                    <a:pt x="967" y="352"/>
                  </a:lnTo>
                  <a:lnTo>
                    <a:pt x="998" y="331"/>
                  </a:lnTo>
                  <a:lnTo>
                    <a:pt x="1031" y="309"/>
                  </a:lnTo>
                  <a:lnTo>
                    <a:pt x="1020" y="294"/>
                  </a:lnTo>
                  <a:lnTo>
                    <a:pt x="1011" y="278"/>
                  </a:lnTo>
                  <a:lnTo>
                    <a:pt x="1008" y="269"/>
                  </a:lnTo>
                  <a:lnTo>
                    <a:pt x="1005" y="260"/>
                  </a:lnTo>
                  <a:lnTo>
                    <a:pt x="1003" y="251"/>
                  </a:lnTo>
                  <a:lnTo>
                    <a:pt x="1001" y="242"/>
                  </a:lnTo>
                  <a:close/>
                  <a:moveTo>
                    <a:pt x="683" y="374"/>
                  </a:moveTo>
                  <a:lnTo>
                    <a:pt x="656" y="389"/>
                  </a:lnTo>
                  <a:lnTo>
                    <a:pt x="629" y="404"/>
                  </a:lnTo>
                  <a:lnTo>
                    <a:pt x="602" y="422"/>
                  </a:lnTo>
                  <a:lnTo>
                    <a:pt x="576" y="438"/>
                  </a:lnTo>
                  <a:lnTo>
                    <a:pt x="549" y="455"/>
                  </a:lnTo>
                  <a:lnTo>
                    <a:pt x="524" y="473"/>
                  </a:lnTo>
                  <a:lnTo>
                    <a:pt x="498" y="492"/>
                  </a:lnTo>
                  <a:lnTo>
                    <a:pt x="473" y="511"/>
                  </a:lnTo>
                  <a:lnTo>
                    <a:pt x="472" y="528"/>
                  </a:lnTo>
                  <a:lnTo>
                    <a:pt x="473" y="545"/>
                  </a:lnTo>
                  <a:lnTo>
                    <a:pt x="474" y="561"/>
                  </a:lnTo>
                  <a:lnTo>
                    <a:pt x="477" y="577"/>
                  </a:lnTo>
                  <a:lnTo>
                    <a:pt x="480" y="592"/>
                  </a:lnTo>
                  <a:lnTo>
                    <a:pt x="485" y="607"/>
                  </a:lnTo>
                  <a:lnTo>
                    <a:pt x="490" y="622"/>
                  </a:lnTo>
                  <a:lnTo>
                    <a:pt x="496" y="637"/>
                  </a:lnTo>
                  <a:lnTo>
                    <a:pt x="503" y="652"/>
                  </a:lnTo>
                  <a:lnTo>
                    <a:pt x="511" y="666"/>
                  </a:lnTo>
                  <a:lnTo>
                    <a:pt x="520" y="678"/>
                  </a:lnTo>
                  <a:lnTo>
                    <a:pt x="530" y="692"/>
                  </a:lnTo>
                  <a:lnTo>
                    <a:pt x="540" y="705"/>
                  </a:lnTo>
                  <a:lnTo>
                    <a:pt x="550" y="718"/>
                  </a:lnTo>
                  <a:lnTo>
                    <a:pt x="562" y="729"/>
                  </a:lnTo>
                  <a:lnTo>
                    <a:pt x="573" y="741"/>
                  </a:lnTo>
                  <a:lnTo>
                    <a:pt x="596" y="713"/>
                  </a:lnTo>
                  <a:lnTo>
                    <a:pt x="618" y="685"/>
                  </a:lnTo>
                  <a:lnTo>
                    <a:pt x="642" y="659"/>
                  </a:lnTo>
                  <a:lnTo>
                    <a:pt x="665" y="631"/>
                  </a:lnTo>
                  <a:lnTo>
                    <a:pt x="690" y="605"/>
                  </a:lnTo>
                  <a:lnTo>
                    <a:pt x="714" y="579"/>
                  </a:lnTo>
                  <a:lnTo>
                    <a:pt x="739" y="554"/>
                  </a:lnTo>
                  <a:lnTo>
                    <a:pt x="765" y="529"/>
                  </a:lnTo>
                  <a:lnTo>
                    <a:pt x="748" y="513"/>
                  </a:lnTo>
                  <a:lnTo>
                    <a:pt x="733" y="495"/>
                  </a:lnTo>
                  <a:lnTo>
                    <a:pt x="721" y="478"/>
                  </a:lnTo>
                  <a:lnTo>
                    <a:pt x="709" y="458"/>
                  </a:lnTo>
                  <a:lnTo>
                    <a:pt x="699" y="439"/>
                  </a:lnTo>
                  <a:lnTo>
                    <a:pt x="691" y="418"/>
                  </a:lnTo>
                  <a:lnTo>
                    <a:pt x="688" y="407"/>
                  </a:lnTo>
                  <a:lnTo>
                    <a:pt x="686" y="396"/>
                  </a:lnTo>
                  <a:lnTo>
                    <a:pt x="684" y="385"/>
                  </a:lnTo>
                  <a:lnTo>
                    <a:pt x="683" y="374"/>
                  </a:lnTo>
                  <a:close/>
                  <a:moveTo>
                    <a:pt x="427" y="549"/>
                  </a:moveTo>
                  <a:lnTo>
                    <a:pt x="389" y="583"/>
                  </a:lnTo>
                  <a:lnTo>
                    <a:pt x="353" y="619"/>
                  </a:lnTo>
                  <a:lnTo>
                    <a:pt x="318" y="655"/>
                  </a:lnTo>
                  <a:lnTo>
                    <a:pt x="285" y="695"/>
                  </a:lnTo>
                  <a:lnTo>
                    <a:pt x="269" y="714"/>
                  </a:lnTo>
                  <a:lnTo>
                    <a:pt x="253" y="735"/>
                  </a:lnTo>
                  <a:lnTo>
                    <a:pt x="238" y="756"/>
                  </a:lnTo>
                  <a:lnTo>
                    <a:pt x="224" y="776"/>
                  </a:lnTo>
                  <a:lnTo>
                    <a:pt x="210" y="797"/>
                  </a:lnTo>
                  <a:lnTo>
                    <a:pt x="197" y="819"/>
                  </a:lnTo>
                  <a:lnTo>
                    <a:pt x="184" y="841"/>
                  </a:lnTo>
                  <a:lnTo>
                    <a:pt x="171" y="864"/>
                  </a:lnTo>
                  <a:lnTo>
                    <a:pt x="172" y="886"/>
                  </a:lnTo>
                  <a:lnTo>
                    <a:pt x="174" y="908"/>
                  </a:lnTo>
                  <a:lnTo>
                    <a:pt x="177" y="928"/>
                  </a:lnTo>
                  <a:lnTo>
                    <a:pt x="180" y="950"/>
                  </a:lnTo>
                  <a:lnTo>
                    <a:pt x="185" y="971"/>
                  </a:lnTo>
                  <a:lnTo>
                    <a:pt x="192" y="992"/>
                  </a:lnTo>
                  <a:lnTo>
                    <a:pt x="199" y="1011"/>
                  </a:lnTo>
                  <a:lnTo>
                    <a:pt x="207" y="1031"/>
                  </a:lnTo>
                  <a:lnTo>
                    <a:pt x="216" y="1051"/>
                  </a:lnTo>
                  <a:lnTo>
                    <a:pt x="227" y="1070"/>
                  </a:lnTo>
                  <a:lnTo>
                    <a:pt x="237" y="1089"/>
                  </a:lnTo>
                  <a:lnTo>
                    <a:pt x="250" y="1106"/>
                  </a:lnTo>
                  <a:lnTo>
                    <a:pt x="262" y="1123"/>
                  </a:lnTo>
                  <a:lnTo>
                    <a:pt x="275" y="1140"/>
                  </a:lnTo>
                  <a:lnTo>
                    <a:pt x="290" y="1157"/>
                  </a:lnTo>
                  <a:lnTo>
                    <a:pt x="305" y="1173"/>
                  </a:lnTo>
                  <a:lnTo>
                    <a:pt x="329" y="1121"/>
                  </a:lnTo>
                  <a:lnTo>
                    <a:pt x="357" y="1069"/>
                  </a:lnTo>
                  <a:lnTo>
                    <a:pt x="384" y="1018"/>
                  </a:lnTo>
                  <a:lnTo>
                    <a:pt x="414" y="969"/>
                  </a:lnTo>
                  <a:lnTo>
                    <a:pt x="445" y="919"/>
                  </a:lnTo>
                  <a:lnTo>
                    <a:pt x="478" y="871"/>
                  </a:lnTo>
                  <a:lnTo>
                    <a:pt x="511" y="824"/>
                  </a:lnTo>
                  <a:lnTo>
                    <a:pt x="546" y="776"/>
                  </a:lnTo>
                  <a:lnTo>
                    <a:pt x="534" y="766"/>
                  </a:lnTo>
                  <a:lnTo>
                    <a:pt x="523" y="753"/>
                  </a:lnTo>
                  <a:lnTo>
                    <a:pt x="511" y="742"/>
                  </a:lnTo>
                  <a:lnTo>
                    <a:pt x="501" y="729"/>
                  </a:lnTo>
                  <a:lnTo>
                    <a:pt x="490" y="715"/>
                  </a:lnTo>
                  <a:lnTo>
                    <a:pt x="481" y="703"/>
                  </a:lnTo>
                  <a:lnTo>
                    <a:pt x="472" y="689"/>
                  </a:lnTo>
                  <a:lnTo>
                    <a:pt x="464" y="674"/>
                  </a:lnTo>
                  <a:lnTo>
                    <a:pt x="456" y="660"/>
                  </a:lnTo>
                  <a:lnTo>
                    <a:pt x="450" y="645"/>
                  </a:lnTo>
                  <a:lnTo>
                    <a:pt x="443" y="630"/>
                  </a:lnTo>
                  <a:lnTo>
                    <a:pt x="439" y="614"/>
                  </a:lnTo>
                  <a:lnTo>
                    <a:pt x="434" y="598"/>
                  </a:lnTo>
                  <a:lnTo>
                    <a:pt x="430" y="582"/>
                  </a:lnTo>
                  <a:lnTo>
                    <a:pt x="428" y="566"/>
                  </a:lnTo>
                  <a:lnTo>
                    <a:pt x="427" y="549"/>
                  </a:lnTo>
                  <a:close/>
                  <a:moveTo>
                    <a:pt x="1093" y="316"/>
                  </a:moveTo>
                  <a:lnTo>
                    <a:pt x="1112" y="329"/>
                  </a:lnTo>
                  <a:lnTo>
                    <a:pt x="1134" y="341"/>
                  </a:lnTo>
                  <a:lnTo>
                    <a:pt x="1156" y="351"/>
                  </a:lnTo>
                  <a:lnTo>
                    <a:pt x="1179" y="360"/>
                  </a:lnTo>
                  <a:lnTo>
                    <a:pt x="1199" y="334"/>
                  </a:lnTo>
                  <a:lnTo>
                    <a:pt x="1218" y="309"/>
                  </a:lnTo>
                  <a:lnTo>
                    <a:pt x="1240" y="283"/>
                  </a:lnTo>
                  <a:lnTo>
                    <a:pt x="1262" y="258"/>
                  </a:lnTo>
                  <a:lnTo>
                    <a:pt x="1253" y="250"/>
                  </a:lnTo>
                  <a:lnTo>
                    <a:pt x="1246" y="241"/>
                  </a:lnTo>
                  <a:lnTo>
                    <a:pt x="1226" y="248"/>
                  </a:lnTo>
                  <a:lnTo>
                    <a:pt x="1207" y="256"/>
                  </a:lnTo>
                  <a:lnTo>
                    <a:pt x="1187" y="265"/>
                  </a:lnTo>
                  <a:lnTo>
                    <a:pt x="1168" y="274"/>
                  </a:lnTo>
                  <a:lnTo>
                    <a:pt x="1130" y="294"/>
                  </a:lnTo>
                  <a:lnTo>
                    <a:pt x="1093" y="316"/>
                  </a:lnTo>
                  <a:close/>
                  <a:moveTo>
                    <a:pt x="1058" y="337"/>
                  </a:moveTo>
                  <a:lnTo>
                    <a:pt x="1027" y="358"/>
                  </a:lnTo>
                  <a:lnTo>
                    <a:pt x="996" y="380"/>
                  </a:lnTo>
                  <a:lnTo>
                    <a:pt x="965" y="403"/>
                  </a:lnTo>
                  <a:lnTo>
                    <a:pt x="936" y="426"/>
                  </a:lnTo>
                  <a:lnTo>
                    <a:pt x="906" y="450"/>
                  </a:lnTo>
                  <a:lnTo>
                    <a:pt x="877" y="476"/>
                  </a:lnTo>
                  <a:lnTo>
                    <a:pt x="850" y="501"/>
                  </a:lnTo>
                  <a:lnTo>
                    <a:pt x="822" y="526"/>
                  </a:lnTo>
                  <a:lnTo>
                    <a:pt x="844" y="543"/>
                  </a:lnTo>
                  <a:lnTo>
                    <a:pt x="868" y="557"/>
                  </a:lnTo>
                  <a:lnTo>
                    <a:pt x="892" y="570"/>
                  </a:lnTo>
                  <a:lnTo>
                    <a:pt x="918" y="583"/>
                  </a:lnTo>
                  <a:lnTo>
                    <a:pt x="943" y="594"/>
                  </a:lnTo>
                  <a:lnTo>
                    <a:pt x="968" y="605"/>
                  </a:lnTo>
                  <a:lnTo>
                    <a:pt x="995" y="614"/>
                  </a:lnTo>
                  <a:lnTo>
                    <a:pt x="1021" y="623"/>
                  </a:lnTo>
                  <a:lnTo>
                    <a:pt x="1036" y="593"/>
                  </a:lnTo>
                  <a:lnTo>
                    <a:pt x="1053" y="564"/>
                  </a:lnTo>
                  <a:lnTo>
                    <a:pt x="1069" y="534"/>
                  </a:lnTo>
                  <a:lnTo>
                    <a:pt x="1085" y="506"/>
                  </a:lnTo>
                  <a:lnTo>
                    <a:pt x="1102" y="477"/>
                  </a:lnTo>
                  <a:lnTo>
                    <a:pt x="1119" y="449"/>
                  </a:lnTo>
                  <a:lnTo>
                    <a:pt x="1138" y="422"/>
                  </a:lnTo>
                  <a:lnTo>
                    <a:pt x="1156" y="393"/>
                  </a:lnTo>
                  <a:lnTo>
                    <a:pt x="1130" y="382"/>
                  </a:lnTo>
                  <a:lnTo>
                    <a:pt x="1104" y="370"/>
                  </a:lnTo>
                  <a:lnTo>
                    <a:pt x="1093" y="363"/>
                  </a:lnTo>
                  <a:lnTo>
                    <a:pt x="1080" y="355"/>
                  </a:lnTo>
                  <a:lnTo>
                    <a:pt x="1069" y="347"/>
                  </a:lnTo>
                  <a:lnTo>
                    <a:pt x="1058" y="337"/>
                  </a:lnTo>
                  <a:close/>
                  <a:moveTo>
                    <a:pt x="793" y="554"/>
                  </a:moveTo>
                  <a:lnTo>
                    <a:pt x="768" y="579"/>
                  </a:lnTo>
                  <a:lnTo>
                    <a:pt x="744" y="605"/>
                  </a:lnTo>
                  <a:lnTo>
                    <a:pt x="720" y="631"/>
                  </a:lnTo>
                  <a:lnTo>
                    <a:pt x="695" y="658"/>
                  </a:lnTo>
                  <a:lnTo>
                    <a:pt x="671" y="684"/>
                  </a:lnTo>
                  <a:lnTo>
                    <a:pt x="648" y="711"/>
                  </a:lnTo>
                  <a:lnTo>
                    <a:pt x="625" y="738"/>
                  </a:lnTo>
                  <a:lnTo>
                    <a:pt x="603" y="766"/>
                  </a:lnTo>
                  <a:lnTo>
                    <a:pt x="618" y="779"/>
                  </a:lnTo>
                  <a:lnTo>
                    <a:pt x="635" y="791"/>
                  </a:lnTo>
                  <a:lnTo>
                    <a:pt x="652" y="803"/>
                  </a:lnTo>
                  <a:lnTo>
                    <a:pt x="669" y="813"/>
                  </a:lnTo>
                  <a:lnTo>
                    <a:pt x="703" y="834"/>
                  </a:lnTo>
                  <a:lnTo>
                    <a:pt x="740" y="854"/>
                  </a:lnTo>
                  <a:lnTo>
                    <a:pt x="777" y="871"/>
                  </a:lnTo>
                  <a:lnTo>
                    <a:pt x="814" y="886"/>
                  </a:lnTo>
                  <a:lnTo>
                    <a:pt x="852" y="900"/>
                  </a:lnTo>
                  <a:lnTo>
                    <a:pt x="891" y="912"/>
                  </a:lnTo>
                  <a:lnTo>
                    <a:pt x="904" y="880"/>
                  </a:lnTo>
                  <a:lnTo>
                    <a:pt x="917" y="848"/>
                  </a:lnTo>
                  <a:lnTo>
                    <a:pt x="930" y="817"/>
                  </a:lnTo>
                  <a:lnTo>
                    <a:pt x="944" y="784"/>
                  </a:lnTo>
                  <a:lnTo>
                    <a:pt x="959" y="752"/>
                  </a:lnTo>
                  <a:lnTo>
                    <a:pt x="973" y="721"/>
                  </a:lnTo>
                  <a:lnTo>
                    <a:pt x="988" y="689"/>
                  </a:lnTo>
                  <a:lnTo>
                    <a:pt x="1003" y="658"/>
                  </a:lnTo>
                  <a:lnTo>
                    <a:pt x="975" y="649"/>
                  </a:lnTo>
                  <a:lnTo>
                    <a:pt x="948" y="638"/>
                  </a:lnTo>
                  <a:lnTo>
                    <a:pt x="921" y="628"/>
                  </a:lnTo>
                  <a:lnTo>
                    <a:pt x="894" y="615"/>
                  </a:lnTo>
                  <a:lnTo>
                    <a:pt x="868" y="601"/>
                  </a:lnTo>
                  <a:lnTo>
                    <a:pt x="842" y="586"/>
                  </a:lnTo>
                  <a:lnTo>
                    <a:pt x="818" y="571"/>
                  </a:lnTo>
                  <a:lnTo>
                    <a:pt x="793" y="554"/>
                  </a:lnTo>
                  <a:close/>
                  <a:moveTo>
                    <a:pt x="576" y="803"/>
                  </a:moveTo>
                  <a:lnTo>
                    <a:pt x="540" y="849"/>
                  </a:lnTo>
                  <a:lnTo>
                    <a:pt x="506" y="897"/>
                  </a:lnTo>
                  <a:lnTo>
                    <a:pt x="474" y="946"/>
                  </a:lnTo>
                  <a:lnTo>
                    <a:pt x="443" y="995"/>
                  </a:lnTo>
                  <a:lnTo>
                    <a:pt x="414" y="1046"/>
                  </a:lnTo>
                  <a:lnTo>
                    <a:pt x="386" y="1097"/>
                  </a:lnTo>
                  <a:lnTo>
                    <a:pt x="359" y="1149"/>
                  </a:lnTo>
                  <a:lnTo>
                    <a:pt x="334" y="1202"/>
                  </a:lnTo>
                  <a:lnTo>
                    <a:pt x="356" y="1220"/>
                  </a:lnTo>
                  <a:lnTo>
                    <a:pt x="377" y="1237"/>
                  </a:lnTo>
                  <a:lnTo>
                    <a:pt x="400" y="1255"/>
                  </a:lnTo>
                  <a:lnTo>
                    <a:pt x="424" y="1271"/>
                  </a:lnTo>
                  <a:lnTo>
                    <a:pt x="448" y="1286"/>
                  </a:lnTo>
                  <a:lnTo>
                    <a:pt x="473" y="1301"/>
                  </a:lnTo>
                  <a:lnTo>
                    <a:pt x="497" y="1314"/>
                  </a:lnTo>
                  <a:lnTo>
                    <a:pt x="523" y="1327"/>
                  </a:lnTo>
                  <a:lnTo>
                    <a:pt x="549" y="1340"/>
                  </a:lnTo>
                  <a:lnTo>
                    <a:pt x="574" y="1351"/>
                  </a:lnTo>
                  <a:lnTo>
                    <a:pt x="601" y="1363"/>
                  </a:lnTo>
                  <a:lnTo>
                    <a:pt x="627" y="1373"/>
                  </a:lnTo>
                  <a:lnTo>
                    <a:pt x="680" y="1393"/>
                  </a:lnTo>
                  <a:lnTo>
                    <a:pt x="735" y="1410"/>
                  </a:lnTo>
                  <a:lnTo>
                    <a:pt x="748" y="1352"/>
                  </a:lnTo>
                  <a:lnTo>
                    <a:pt x="765" y="1295"/>
                  </a:lnTo>
                  <a:lnTo>
                    <a:pt x="781" y="1237"/>
                  </a:lnTo>
                  <a:lnTo>
                    <a:pt x="797" y="1181"/>
                  </a:lnTo>
                  <a:lnTo>
                    <a:pt x="815" y="1124"/>
                  </a:lnTo>
                  <a:lnTo>
                    <a:pt x="834" y="1068"/>
                  </a:lnTo>
                  <a:lnTo>
                    <a:pt x="853" y="1011"/>
                  </a:lnTo>
                  <a:lnTo>
                    <a:pt x="874" y="956"/>
                  </a:lnTo>
                  <a:lnTo>
                    <a:pt x="835" y="942"/>
                  </a:lnTo>
                  <a:lnTo>
                    <a:pt x="794" y="927"/>
                  </a:lnTo>
                  <a:lnTo>
                    <a:pt x="755" y="911"/>
                  </a:lnTo>
                  <a:lnTo>
                    <a:pt x="717" y="893"/>
                  </a:lnTo>
                  <a:lnTo>
                    <a:pt x="680" y="873"/>
                  </a:lnTo>
                  <a:lnTo>
                    <a:pt x="644" y="851"/>
                  </a:lnTo>
                  <a:lnTo>
                    <a:pt x="626" y="840"/>
                  </a:lnTo>
                  <a:lnTo>
                    <a:pt x="609" y="828"/>
                  </a:lnTo>
                  <a:lnTo>
                    <a:pt x="592" y="816"/>
                  </a:lnTo>
                  <a:lnTo>
                    <a:pt x="576" y="803"/>
                  </a:lnTo>
                  <a:close/>
                  <a:moveTo>
                    <a:pt x="318" y="1238"/>
                  </a:moveTo>
                  <a:lnTo>
                    <a:pt x="296" y="1293"/>
                  </a:lnTo>
                  <a:lnTo>
                    <a:pt x="276" y="1347"/>
                  </a:lnTo>
                  <a:lnTo>
                    <a:pt x="258" y="1401"/>
                  </a:lnTo>
                  <a:lnTo>
                    <a:pt x="242" y="1457"/>
                  </a:lnTo>
                  <a:lnTo>
                    <a:pt x="235" y="1485"/>
                  </a:lnTo>
                  <a:lnTo>
                    <a:pt x="229" y="1513"/>
                  </a:lnTo>
                  <a:lnTo>
                    <a:pt x="223" y="1541"/>
                  </a:lnTo>
                  <a:lnTo>
                    <a:pt x="217" y="1570"/>
                  </a:lnTo>
                  <a:lnTo>
                    <a:pt x="213" y="1598"/>
                  </a:lnTo>
                  <a:lnTo>
                    <a:pt x="209" y="1627"/>
                  </a:lnTo>
                  <a:lnTo>
                    <a:pt x="207" y="1655"/>
                  </a:lnTo>
                  <a:lnTo>
                    <a:pt x="205" y="1684"/>
                  </a:lnTo>
                  <a:lnTo>
                    <a:pt x="229" y="1706"/>
                  </a:lnTo>
                  <a:lnTo>
                    <a:pt x="254" y="1726"/>
                  </a:lnTo>
                  <a:lnTo>
                    <a:pt x="280" y="1745"/>
                  </a:lnTo>
                  <a:lnTo>
                    <a:pt x="306" y="1763"/>
                  </a:lnTo>
                  <a:lnTo>
                    <a:pt x="334" y="1780"/>
                  </a:lnTo>
                  <a:lnTo>
                    <a:pt x="361" y="1796"/>
                  </a:lnTo>
                  <a:lnTo>
                    <a:pt x="390" y="1812"/>
                  </a:lnTo>
                  <a:lnTo>
                    <a:pt x="419" y="1826"/>
                  </a:lnTo>
                  <a:lnTo>
                    <a:pt x="449" y="1840"/>
                  </a:lnTo>
                  <a:lnTo>
                    <a:pt x="479" y="1852"/>
                  </a:lnTo>
                  <a:lnTo>
                    <a:pt x="509" y="1865"/>
                  </a:lnTo>
                  <a:lnTo>
                    <a:pt x="539" y="1877"/>
                  </a:lnTo>
                  <a:lnTo>
                    <a:pt x="600" y="1897"/>
                  </a:lnTo>
                  <a:lnTo>
                    <a:pt x="661" y="1916"/>
                  </a:lnTo>
                  <a:lnTo>
                    <a:pt x="664" y="1857"/>
                  </a:lnTo>
                  <a:lnTo>
                    <a:pt x="669" y="1798"/>
                  </a:lnTo>
                  <a:lnTo>
                    <a:pt x="675" y="1740"/>
                  </a:lnTo>
                  <a:lnTo>
                    <a:pt x="683" y="1681"/>
                  </a:lnTo>
                  <a:lnTo>
                    <a:pt x="692" y="1622"/>
                  </a:lnTo>
                  <a:lnTo>
                    <a:pt x="702" y="1563"/>
                  </a:lnTo>
                  <a:lnTo>
                    <a:pt x="714" y="1506"/>
                  </a:lnTo>
                  <a:lnTo>
                    <a:pt x="727" y="1448"/>
                  </a:lnTo>
                  <a:lnTo>
                    <a:pt x="671" y="1431"/>
                  </a:lnTo>
                  <a:lnTo>
                    <a:pt x="617" y="1411"/>
                  </a:lnTo>
                  <a:lnTo>
                    <a:pt x="591" y="1400"/>
                  </a:lnTo>
                  <a:lnTo>
                    <a:pt x="563" y="1389"/>
                  </a:lnTo>
                  <a:lnTo>
                    <a:pt x="536" y="1377"/>
                  </a:lnTo>
                  <a:lnTo>
                    <a:pt x="511" y="1364"/>
                  </a:lnTo>
                  <a:lnTo>
                    <a:pt x="485" y="1351"/>
                  </a:lnTo>
                  <a:lnTo>
                    <a:pt x="459" y="1337"/>
                  </a:lnTo>
                  <a:lnTo>
                    <a:pt x="434" y="1322"/>
                  </a:lnTo>
                  <a:lnTo>
                    <a:pt x="410" y="1308"/>
                  </a:lnTo>
                  <a:lnTo>
                    <a:pt x="386" y="1291"/>
                  </a:lnTo>
                  <a:lnTo>
                    <a:pt x="362" y="1275"/>
                  </a:lnTo>
                  <a:lnTo>
                    <a:pt x="339" y="1257"/>
                  </a:lnTo>
                  <a:lnTo>
                    <a:pt x="318" y="1238"/>
                  </a:lnTo>
                  <a:close/>
                  <a:moveTo>
                    <a:pt x="202" y="1736"/>
                  </a:moveTo>
                  <a:lnTo>
                    <a:pt x="203" y="1761"/>
                  </a:lnTo>
                  <a:lnTo>
                    <a:pt x="203" y="1787"/>
                  </a:lnTo>
                  <a:lnTo>
                    <a:pt x="206" y="1812"/>
                  </a:lnTo>
                  <a:lnTo>
                    <a:pt x="208" y="1837"/>
                  </a:lnTo>
                  <a:lnTo>
                    <a:pt x="212" y="1863"/>
                  </a:lnTo>
                  <a:lnTo>
                    <a:pt x="215" y="1887"/>
                  </a:lnTo>
                  <a:lnTo>
                    <a:pt x="220" y="1912"/>
                  </a:lnTo>
                  <a:lnTo>
                    <a:pt x="225" y="1937"/>
                  </a:lnTo>
                  <a:lnTo>
                    <a:pt x="231" y="1962"/>
                  </a:lnTo>
                  <a:lnTo>
                    <a:pt x="238" y="1986"/>
                  </a:lnTo>
                  <a:lnTo>
                    <a:pt x="246" y="2010"/>
                  </a:lnTo>
                  <a:lnTo>
                    <a:pt x="254" y="2033"/>
                  </a:lnTo>
                  <a:lnTo>
                    <a:pt x="265" y="2058"/>
                  </a:lnTo>
                  <a:lnTo>
                    <a:pt x="275" y="2081"/>
                  </a:lnTo>
                  <a:lnTo>
                    <a:pt x="285" y="2104"/>
                  </a:lnTo>
                  <a:lnTo>
                    <a:pt x="297" y="2126"/>
                  </a:lnTo>
                  <a:lnTo>
                    <a:pt x="320" y="2145"/>
                  </a:lnTo>
                  <a:lnTo>
                    <a:pt x="342" y="2162"/>
                  </a:lnTo>
                  <a:lnTo>
                    <a:pt x="365" y="2181"/>
                  </a:lnTo>
                  <a:lnTo>
                    <a:pt x="389" y="2197"/>
                  </a:lnTo>
                  <a:lnTo>
                    <a:pt x="413" y="2213"/>
                  </a:lnTo>
                  <a:lnTo>
                    <a:pt x="439" y="2228"/>
                  </a:lnTo>
                  <a:lnTo>
                    <a:pt x="464" y="2243"/>
                  </a:lnTo>
                  <a:lnTo>
                    <a:pt x="489" y="2257"/>
                  </a:lnTo>
                  <a:lnTo>
                    <a:pt x="516" y="2270"/>
                  </a:lnTo>
                  <a:lnTo>
                    <a:pt x="542" y="2282"/>
                  </a:lnTo>
                  <a:lnTo>
                    <a:pt x="569" y="2294"/>
                  </a:lnTo>
                  <a:lnTo>
                    <a:pt x="595" y="2305"/>
                  </a:lnTo>
                  <a:lnTo>
                    <a:pt x="649" y="2326"/>
                  </a:lnTo>
                  <a:lnTo>
                    <a:pt x="705" y="2346"/>
                  </a:lnTo>
                  <a:lnTo>
                    <a:pt x="698" y="2321"/>
                  </a:lnTo>
                  <a:lnTo>
                    <a:pt x="692" y="2298"/>
                  </a:lnTo>
                  <a:lnTo>
                    <a:pt x="686" y="2274"/>
                  </a:lnTo>
                  <a:lnTo>
                    <a:pt x="682" y="2250"/>
                  </a:lnTo>
                  <a:lnTo>
                    <a:pt x="674" y="2202"/>
                  </a:lnTo>
                  <a:lnTo>
                    <a:pt x="667" y="2152"/>
                  </a:lnTo>
                  <a:lnTo>
                    <a:pt x="663" y="2104"/>
                  </a:lnTo>
                  <a:lnTo>
                    <a:pt x="661" y="2054"/>
                  </a:lnTo>
                  <a:lnTo>
                    <a:pt x="660" y="2006"/>
                  </a:lnTo>
                  <a:lnTo>
                    <a:pt x="660" y="1956"/>
                  </a:lnTo>
                  <a:lnTo>
                    <a:pt x="599" y="1938"/>
                  </a:lnTo>
                  <a:lnTo>
                    <a:pt x="539" y="1918"/>
                  </a:lnTo>
                  <a:lnTo>
                    <a:pt x="509" y="1907"/>
                  </a:lnTo>
                  <a:lnTo>
                    <a:pt x="479" y="1895"/>
                  </a:lnTo>
                  <a:lnTo>
                    <a:pt x="449" y="1882"/>
                  </a:lnTo>
                  <a:lnTo>
                    <a:pt x="419" y="1870"/>
                  </a:lnTo>
                  <a:lnTo>
                    <a:pt x="390" y="1856"/>
                  </a:lnTo>
                  <a:lnTo>
                    <a:pt x="362" y="1841"/>
                  </a:lnTo>
                  <a:lnTo>
                    <a:pt x="334" y="1826"/>
                  </a:lnTo>
                  <a:lnTo>
                    <a:pt x="306" y="1810"/>
                  </a:lnTo>
                  <a:lnTo>
                    <a:pt x="280" y="1793"/>
                  </a:lnTo>
                  <a:lnTo>
                    <a:pt x="253" y="1774"/>
                  </a:lnTo>
                  <a:lnTo>
                    <a:pt x="228" y="1756"/>
                  </a:lnTo>
                  <a:lnTo>
                    <a:pt x="202" y="1736"/>
                  </a:lnTo>
                  <a:close/>
                  <a:moveTo>
                    <a:pt x="377" y="2236"/>
                  </a:moveTo>
                  <a:lnTo>
                    <a:pt x="399" y="2259"/>
                  </a:lnTo>
                  <a:lnTo>
                    <a:pt x="422" y="2281"/>
                  </a:lnTo>
                  <a:lnTo>
                    <a:pt x="445" y="2303"/>
                  </a:lnTo>
                  <a:lnTo>
                    <a:pt x="470" y="2324"/>
                  </a:lnTo>
                  <a:lnTo>
                    <a:pt x="494" y="2344"/>
                  </a:lnTo>
                  <a:lnTo>
                    <a:pt x="518" y="2365"/>
                  </a:lnTo>
                  <a:lnTo>
                    <a:pt x="543" y="2384"/>
                  </a:lnTo>
                  <a:lnTo>
                    <a:pt x="570" y="2403"/>
                  </a:lnTo>
                  <a:lnTo>
                    <a:pt x="595" y="2420"/>
                  </a:lnTo>
                  <a:lnTo>
                    <a:pt x="622" y="2439"/>
                  </a:lnTo>
                  <a:lnTo>
                    <a:pt x="648" y="2455"/>
                  </a:lnTo>
                  <a:lnTo>
                    <a:pt x="676" y="2471"/>
                  </a:lnTo>
                  <a:lnTo>
                    <a:pt x="703" y="2487"/>
                  </a:lnTo>
                  <a:lnTo>
                    <a:pt x="732" y="2502"/>
                  </a:lnTo>
                  <a:lnTo>
                    <a:pt x="760" y="2516"/>
                  </a:lnTo>
                  <a:lnTo>
                    <a:pt x="789" y="2530"/>
                  </a:lnTo>
                  <a:lnTo>
                    <a:pt x="778" y="2514"/>
                  </a:lnTo>
                  <a:lnTo>
                    <a:pt x="768" y="2498"/>
                  </a:lnTo>
                  <a:lnTo>
                    <a:pt x="759" y="2480"/>
                  </a:lnTo>
                  <a:lnTo>
                    <a:pt x="750" y="2463"/>
                  </a:lnTo>
                  <a:lnTo>
                    <a:pt x="733" y="2427"/>
                  </a:lnTo>
                  <a:lnTo>
                    <a:pt x="720" y="2390"/>
                  </a:lnTo>
                  <a:lnTo>
                    <a:pt x="675" y="2377"/>
                  </a:lnTo>
                  <a:lnTo>
                    <a:pt x="631" y="2361"/>
                  </a:lnTo>
                  <a:lnTo>
                    <a:pt x="586" y="2344"/>
                  </a:lnTo>
                  <a:lnTo>
                    <a:pt x="543" y="2326"/>
                  </a:lnTo>
                  <a:lnTo>
                    <a:pt x="501" y="2305"/>
                  </a:lnTo>
                  <a:lnTo>
                    <a:pt x="458" y="2284"/>
                  </a:lnTo>
                  <a:lnTo>
                    <a:pt x="418" y="2261"/>
                  </a:lnTo>
                  <a:lnTo>
                    <a:pt x="377" y="2236"/>
                  </a:lnTo>
                  <a:close/>
                  <a:moveTo>
                    <a:pt x="1218" y="373"/>
                  </a:moveTo>
                  <a:lnTo>
                    <a:pt x="1238" y="378"/>
                  </a:lnTo>
                  <a:lnTo>
                    <a:pt x="1256" y="381"/>
                  </a:lnTo>
                  <a:lnTo>
                    <a:pt x="1276" y="385"/>
                  </a:lnTo>
                  <a:lnTo>
                    <a:pt x="1296" y="388"/>
                  </a:lnTo>
                  <a:lnTo>
                    <a:pt x="1316" y="389"/>
                  </a:lnTo>
                  <a:lnTo>
                    <a:pt x="1336" y="392"/>
                  </a:lnTo>
                  <a:lnTo>
                    <a:pt x="1355" y="393"/>
                  </a:lnTo>
                  <a:lnTo>
                    <a:pt x="1375" y="393"/>
                  </a:lnTo>
                  <a:lnTo>
                    <a:pt x="1375" y="296"/>
                  </a:lnTo>
                  <a:lnTo>
                    <a:pt x="1354" y="295"/>
                  </a:lnTo>
                  <a:lnTo>
                    <a:pt x="1335" y="291"/>
                  </a:lnTo>
                  <a:lnTo>
                    <a:pt x="1314" y="287"/>
                  </a:lnTo>
                  <a:lnTo>
                    <a:pt x="1296" y="280"/>
                  </a:lnTo>
                  <a:lnTo>
                    <a:pt x="1275" y="302"/>
                  </a:lnTo>
                  <a:lnTo>
                    <a:pt x="1255" y="325"/>
                  </a:lnTo>
                  <a:lnTo>
                    <a:pt x="1237" y="349"/>
                  </a:lnTo>
                  <a:lnTo>
                    <a:pt x="1218" y="373"/>
                  </a:lnTo>
                  <a:close/>
                  <a:moveTo>
                    <a:pt x="1194" y="407"/>
                  </a:moveTo>
                  <a:lnTo>
                    <a:pt x="1176" y="433"/>
                  </a:lnTo>
                  <a:lnTo>
                    <a:pt x="1157" y="462"/>
                  </a:lnTo>
                  <a:lnTo>
                    <a:pt x="1140" y="490"/>
                  </a:lnTo>
                  <a:lnTo>
                    <a:pt x="1123" y="518"/>
                  </a:lnTo>
                  <a:lnTo>
                    <a:pt x="1107" y="546"/>
                  </a:lnTo>
                  <a:lnTo>
                    <a:pt x="1091" y="575"/>
                  </a:lnTo>
                  <a:lnTo>
                    <a:pt x="1074" y="605"/>
                  </a:lnTo>
                  <a:lnTo>
                    <a:pt x="1059" y="634"/>
                  </a:lnTo>
                  <a:lnTo>
                    <a:pt x="1099" y="643"/>
                  </a:lnTo>
                  <a:lnTo>
                    <a:pt x="1138" y="652"/>
                  </a:lnTo>
                  <a:lnTo>
                    <a:pt x="1177" y="658"/>
                  </a:lnTo>
                  <a:lnTo>
                    <a:pt x="1216" y="663"/>
                  </a:lnTo>
                  <a:lnTo>
                    <a:pt x="1255" y="668"/>
                  </a:lnTo>
                  <a:lnTo>
                    <a:pt x="1296" y="670"/>
                  </a:lnTo>
                  <a:lnTo>
                    <a:pt x="1336" y="673"/>
                  </a:lnTo>
                  <a:lnTo>
                    <a:pt x="1375" y="674"/>
                  </a:lnTo>
                  <a:lnTo>
                    <a:pt x="1375" y="432"/>
                  </a:lnTo>
                  <a:lnTo>
                    <a:pt x="1352" y="431"/>
                  </a:lnTo>
                  <a:lnTo>
                    <a:pt x="1329" y="430"/>
                  </a:lnTo>
                  <a:lnTo>
                    <a:pt x="1307" y="428"/>
                  </a:lnTo>
                  <a:lnTo>
                    <a:pt x="1284" y="425"/>
                  </a:lnTo>
                  <a:lnTo>
                    <a:pt x="1261" y="422"/>
                  </a:lnTo>
                  <a:lnTo>
                    <a:pt x="1239" y="417"/>
                  </a:lnTo>
                  <a:lnTo>
                    <a:pt x="1216" y="412"/>
                  </a:lnTo>
                  <a:lnTo>
                    <a:pt x="1194" y="407"/>
                  </a:lnTo>
                  <a:close/>
                  <a:moveTo>
                    <a:pt x="1041" y="669"/>
                  </a:moveTo>
                  <a:lnTo>
                    <a:pt x="1026" y="700"/>
                  </a:lnTo>
                  <a:lnTo>
                    <a:pt x="1011" y="731"/>
                  </a:lnTo>
                  <a:lnTo>
                    <a:pt x="996" y="764"/>
                  </a:lnTo>
                  <a:lnTo>
                    <a:pt x="982" y="796"/>
                  </a:lnTo>
                  <a:lnTo>
                    <a:pt x="968" y="827"/>
                  </a:lnTo>
                  <a:lnTo>
                    <a:pt x="955" y="859"/>
                  </a:lnTo>
                  <a:lnTo>
                    <a:pt x="941" y="892"/>
                  </a:lnTo>
                  <a:lnTo>
                    <a:pt x="928" y="924"/>
                  </a:lnTo>
                  <a:lnTo>
                    <a:pt x="983" y="939"/>
                  </a:lnTo>
                  <a:lnTo>
                    <a:pt x="1039" y="950"/>
                  </a:lnTo>
                  <a:lnTo>
                    <a:pt x="1094" y="961"/>
                  </a:lnTo>
                  <a:lnTo>
                    <a:pt x="1149" y="969"/>
                  </a:lnTo>
                  <a:lnTo>
                    <a:pt x="1206" y="976"/>
                  </a:lnTo>
                  <a:lnTo>
                    <a:pt x="1262" y="980"/>
                  </a:lnTo>
                  <a:lnTo>
                    <a:pt x="1319" y="983"/>
                  </a:lnTo>
                  <a:lnTo>
                    <a:pt x="1375" y="984"/>
                  </a:lnTo>
                  <a:lnTo>
                    <a:pt x="1375" y="712"/>
                  </a:lnTo>
                  <a:lnTo>
                    <a:pt x="1335" y="712"/>
                  </a:lnTo>
                  <a:lnTo>
                    <a:pt x="1293" y="710"/>
                  </a:lnTo>
                  <a:lnTo>
                    <a:pt x="1253" y="706"/>
                  </a:lnTo>
                  <a:lnTo>
                    <a:pt x="1211" y="703"/>
                  </a:lnTo>
                  <a:lnTo>
                    <a:pt x="1168" y="696"/>
                  </a:lnTo>
                  <a:lnTo>
                    <a:pt x="1124" y="688"/>
                  </a:lnTo>
                  <a:lnTo>
                    <a:pt x="1081" y="678"/>
                  </a:lnTo>
                  <a:lnTo>
                    <a:pt x="1041" y="669"/>
                  </a:lnTo>
                  <a:close/>
                  <a:moveTo>
                    <a:pt x="912" y="968"/>
                  </a:moveTo>
                  <a:lnTo>
                    <a:pt x="891" y="1023"/>
                  </a:lnTo>
                  <a:lnTo>
                    <a:pt x="872" y="1079"/>
                  </a:lnTo>
                  <a:lnTo>
                    <a:pt x="852" y="1135"/>
                  </a:lnTo>
                  <a:lnTo>
                    <a:pt x="835" y="1192"/>
                  </a:lnTo>
                  <a:lnTo>
                    <a:pt x="818" y="1249"/>
                  </a:lnTo>
                  <a:lnTo>
                    <a:pt x="801" y="1306"/>
                  </a:lnTo>
                  <a:lnTo>
                    <a:pt x="786" y="1363"/>
                  </a:lnTo>
                  <a:lnTo>
                    <a:pt x="773" y="1422"/>
                  </a:lnTo>
                  <a:lnTo>
                    <a:pt x="808" y="1431"/>
                  </a:lnTo>
                  <a:lnTo>
                    <a:pt x="845" y="1440"/>
                  </a:lnTo>
                  <a:lnTo>
                    <a:pt x="883" y="1449"/>
                  </a:lnTo>
                  <a:lnTo>
                    <a:pt x="920" y="1456"/>
                  </a:lnTo>
                  <a:lnTo>
                    <a:pt x="958" y="1464"/>
                  </a:lnTo>
                  <a:lnTo>
                    <a:pt x="995" y="1470"/>
                  </a:lnTo>
                  <a:lnTo>
                    <a:pt x="1033" y="1476"/>
                  </a:lnTo>
                  <a:lnTo>
                    <a:pt x="1071" y="1481"/>
                  </a:lnTo>
                  <a:lnTo>
                    <a:pt x="1109" y="1486"/>
                  </a:lnTo>
                  <a:lnTo>
                    <a:pt x="1147" y="1490"/>
                  </a:lnTo>
                  <a:lnTo>
                    <a:pt x="1185" y="1493"/>
                  </a:lnTo>
                  <a:lnTo>
                    <a:pt x="1223" y="1495"/>
                  </a:lnTo>
                  <a:lnTo>
                    <a:pt x="1261" y="1498"/>
                  </a:lnTo>
                  <a:lnTo>
                    <a:pt x="1299" y="1500"/>
                  </a:lnTo>
                  <a:lnTo>
                    <a:pt x="1337" y="1500"/>
                  </a:lnTo>
                  <a:lnTo>
                    <a:pt x="1375" y="1501"/>
                  </a:lnTo>
                  <a:lnTo>
                    <a:pt x="1375" y="1030"/>
                  </a:lnTo>
                  <a:lnTo>
                    <a:pt x="1316" y="1029"/>
                  </a:lnTo>
                  <a:lnTo>
                    <a:pt x="1258" y="1026"/>
                  </a:lnTo>
                  <a:lnTo>
                    <a:pt x="1200" y="1022"/>
                  </a:lnTo>
                  <a:lnTo>
                    <a:pt x="1141" y="1015"/>
                  </a:lnTo>
                  <a:lnTo>
                    <a:pt x="1084" y="1006"/>
                  </a:lnTo>
                  <a:lnTo>
                    <a:pt x="1026" y="995"/>
                  </a:lnTo>
                  <a:lnTo>
                    <a:pt x="968" y="983"/>
                  </a:lnTo>
                  <a:lnTo>
                    <a:pt x="912" y="968"/>
                  </a:lnTo>
                  <a:close/>
                  <a:moveTo>
                    <a:pt x="763" y="1458"/>
                  </a:moveTo>
                  <a:lnTo>
                    <a:pt x="751" y="1517"/>
                  </a:lnTo>
                  <a:lnTo>
                    <a:pt x="740" y="1575"/>
                  </a:lnTo>
                  <a:lnTo>
                    <a:pt x="730" y="1632"/>
                  </a:lnTo>
                  <a:lnTo>
                    <a:pt x="721" y="1691"/>
                  </a:lnTo>
                  <a:lnTo>
                    <a:pt x="713" y="1750"/>
                  </a:lnTo>
                  <a:lnTo>
                    <a:pt x="707" y="1809"/>
                  </a:lnTo>
                  <a:lnTo>
                    <a:pt x="702" y="1867"/>
                  </a:lnTo>
                  <a:lnTo>
                    <a:pt x="700" y="1926"/>
                  </a:lnTo>
                  <a:lnTo>
                    <a:pt x="740" y="1937"/>
                  </a:lnTo>
                  <a:lnTo>
                    <a:pt x="782" y="1947"/>
                  </a:lnTo>
                  <a:lnTo>
                    <a:pt x="823" y="1955"/>
                  </a:lnTo>
                  <a:lnTo>
                    <a:pt x="866" y="1963"/>
                  </a:lnTo>
                  <a:lnTo>
                    <a:pt x="907" y="1971"/>
                  </a:lnTo>
                  <a:lnTo>
                    <a:pt x="950" y="1978"/>
                  </a:lnTo>
                  <a:lnTo>
                    <a:pt x="993" y="1984"/>
                  </a:lnTo>
                  <a:lnTo>
                    <a:pt x="1035" y="1988"/>
                  </a:lnTo>
                  <a:lnTo>
                    <a:pt x="1078" y="1993"/>
                  </a:lnTo>
                  <a:lnTo>
                    <a:pt x="1119" y="1996"/>
                  </a:lnTo>
                  <a:lnTo>
                    <a:pt x="1163" y="2000"/>
                  </a:lnTo>
                  <a:lnTo>
                    <a:pt x="1206" y="2002"/>
                  </a:lnTo>
                  <a:lnTo>
                    <a:pt x="1248" y="2005"/>
                  </a:lnTo>
                  <a:lnTo>
                    <a:pt x="1290" y="2006"/>
                  </a:lnTo>
                  <a:lnTo>
                    <a:pt x="1332" y="2007"/>
                  </a:lnTo>
                  <a:lnTo>
                    <a:pt x="1375" y="2007"/>
                  </a:lnTo>
                  <a:lnTo>
                    <a:pt x="1375" y="1539"/>
                  </a:lnTo>
                  <a:lnTo>
                    <a:pt x="1337" y="1539"/>
                  </a:lnTo>
                  <a:lnTo>
                    <a:pt x="1298" y="1538"/>
                  </a:lnTo>
                  <a:lnTo>
                    <a:pt x="1259" y="1537"/>
                  </a:lnTo>
                  <a:lnTo>
                    <a:pt x="1221" y="1534"/>
                  </a:lnTo>
                  <a:lnTo>
                    <a:pt x="1182" y="1531"/>
                  </a:lnTo>
                  <a:lnTo>
                    <a:pt x="1144" y="1528"/>
                  </a:lnTo>
                  <a:lnTo>
                    <a:pt x="1106" y="1524"/>
                  </a:lnTo>
                  <a:lnTo>
                    <a:pt x="1066" y="1518"/>
                  </a:lnTo>
                  <a:lnTo>
                    <a:pt x="1028" y="1514"/>
                  </a:lnTo>
                  <a:lnTo>
                    <a:pt x="990" y="1508"/>
                  </a:lnTo>
                  <a:lnTo>
                    <a:pt x="952" y="1501"/>
                  </a:lnTo>
                  <a:lnTo>
                    <a:pt x="914" y="1494"/>
                  </a:lnTo>
                  <a:lnTo>
                    <a:pt x="876" y="1486"/>
                  </a:lnTo>
                  <a:lnTo>
                    <a:pt x="838" y="1478"/>
                  </a:lnTo>
                  <a:lnTo>
                    <a:pt x="801" y="1469"/>
                  </a:lnTo>
                  <a:lnTo>
                    <a:pt x="763" y="1458"/>
                  </a:lnTo>
                  <a:close/>
                  <a:moveTo>
                    <a:pt x="699" y="1967"/>
                  </a:moveTo>
                  <a:lnTo>
                    <a:pt x="699" y="2016"/>
                  </a:lnTo>
                  <a:lnTo>
                    <a:pt x="700" y="2066"/>
                  </a:lnTo>
                  <a:lnTo>
                    <a:pt x="702" y="2115"/>
                  </a:lnTo>
                  <a:lnTo>
                    <a:pt x="708" y="2165"/>
                  </a:lnTo>
                  <a:lnTo>
                    <a:pt x="715" y="2214"/>
                  </a:lnTo>
                  <a:lnTo>
                    <a:pt x="724" y="2264"/>
                  </a:lnTo>
                  <a:lnTo>
                    <a:pt x="729" y="2288"/>
                  </a:lnTo>
                  <a:lnTo>
                    <a:pt x="736" y="2312"/>
                  </a:lnTo>
                  <a:lnTo>
                    <a:pt x="741" y="2335"/>
                  </a:lnTo>
                  <a:lnTo>
                    <a:pt x="750" y="2359"/>
                  </a:lnTo>
                  <a:lnTo>
                    <a:pt x="788" y="2370"/>
                  </a:lnTo>
                  <a:lnTo>
                    <a:pt x="826" y="2380"/>
                  </a:lnTo>
                  <a:lnTo>
                    <a:pt x="865" y="2389"/>
                  </a:lnTo>
                  <a:lnTo>
                    <a:pt x="903" y="2397"/>
                  </a:lnTo>
                  <a:lnTo>
                    <a:pt x="942" y="2405"/>
                  </a:lnTo>
                  <a:lnTo>
                    <a:pt x="981" y="2412"/>
                  </a:lnTo>
                  <a:lnTo>
                    <a:pt x="1020" y="2418"/>
                  </a:lnTo>
                  <a:lnTo>
                    <a:pt x="1059" y="2424"/>
                  </a:lnTo>
                  <a:lnTo>
                    <a:pt x="1099" y="2429"/>
                  </a:lnTo>
                  <a:lnTo>
                    <a:pt x="1138" y="2433"/>
                  </a:lnTo>
                  <a:lnTo>
                    <a:pt x="1178" y="2437"/>
                  </a:lnTo>
                  <a:lnTo>
                    <a:pt x="1217" y="2439"/>
                  </a:lnTo>
                  <a:lnTo>
                    <a:pt x="1256" y="2441"/>
                  </a:lnTo>
                  <a:lnTo>
                    <a:pt x="1297" y="2442"/>
                  </a:lnTo>
                  <a:lnTo>
                    <a:pt x="1336" y="2443"/>
                  </a:lnTo>
                  <a:lnTo>
                    <a:pt x="1375" y="2445"/>
                  </a:lnTo>
                  <a:lnTo>
                    <a:pt x="1375" y="2045"/>
                  </a:lnTo>
                  <a:lnTo>
                    <a:pt x="1332" y="2045"/>
                  </a:lnTo>
                  <a:lnTo>
                    <a:pt x="1290" y="2045"/>
                  </a:lnTo>
                  <a:lnTo>
                    <a:pt x="1247" y="2044"/>
                  </a:lnTo>
                  <a:lnTo>
                    <a:pt x="1205" y="2041"/>
                  </a:lnTo>
                  <a:lnTo>
                    <a:pt x="1162" y="2039"/>
                  </a:lnTo>
                  <a:lnTo>
                    <a:pt x="1119" y="2036"/>
                  </a:lnTo>
                  <a:lnTo>
                    <a:pt x="1077" y="2032"/>
                  </a:lnTo>
                  <a:lnTo>
                    <a:pt x="1034" y="2028"/>
                  </a:lnTo>
                  <a:lnTo>
                    <a:pt x="991" y="2023"/>
                  </a:lnTo>
                  <a:lnTo>
                    <a:pt x="950" y="2017"/>
                  </a:lnTo>
                  <a:lnTo>
                    <a:pt x="907" y="2010"/>
                  </a:lnTo>
                  <a:lnTo>
                    <a:pt x="865" y="2003"/>
                  </a:lnTo>
                  <a:lnTo>
                    <a:pt x="823" y="1995"/>
                  </a:lnTo>
                  <a:lnTo>
                    <a:pt x="782" y="1986"/>
                  </a:lnTo>
                  <a:lnTo>
                    <a:pt x="740" y="1977"/>
                  </a:lnTo>
                  <a:lnTo>
                    <a:pt x="699" y="1967"/>
                  </a:lnTo>
                  <a:close/>
                  <a:moveTo>
                    <a:pt x="767" y="2404"/>
                  </a:moveTo>
                  <a:lnTo>
                    <a:pt x="776" y="2426"/>
                  </a:lnTo>
                  <a:lnTo>
                    <a:pt x="785" y="2447"/>
                  </a:lnTo>
                  <a:lnTo>
                    <a:pt x="796" y="2468"/>
                  </a:lnTo>
                  <a:lnTo>
                    <a:pt x="807" y="2487"/>
                  </a:lnTo>
                  <a:lnTo>
                    <a:pt x="820" y="2507"/>
                  </a:lnTo>
                  <a:lnTo>
                    <a:pt x="832" y="2525"/>
                  </a:lnTo>
                  <a:lnTo>
                    <a:pt x="847" y="2544"/>
                  </a:lnTo>
                  <a:lnTo>
                    <a:pt x="862" y="2562"/>
                  </a:lnTo>
                  <a:lnTo>
                    <a:pt x="892" y="2574"/>
                  </a:lnTo>
                  <a:lnTo>
                    <a:pt x="923" y="2584"/>
                  </a:lnTo>
                  <a:lnTo>
                    <a:pt x="955" y="2594"/>
                  </a:lnTo>
                  <a:lnTo>
                    <a:pt x="987" y="2605"/>
                  </a:lnTo>
                  <a:lnTo>
                    <a:pt x="1018" y="2613"/>
                  </a:lnTo>
                  <a:lnTo>
                    <a:pt x="1050" y="2622"/>
                  </a:lnTo>
                  <a:lnTo>
                    <a:pt x="1081" y="2629"/>
                  </a:lnTo>
                  <a:lnTo>
                    <a:pt x="1114" y="2636"/>
                  </a:lnTo>
                  <a:lnTo>
                    <a:pt x="1146" y="2642"/>
                  </a:lnTo>
                  <a:lnTo>
                    <a:pt x="1179" y="2647"/>
                  </a:lnTo>
                  <a:lnTo>
                    <a:pt x="1211" y="2652"/>
                  </a:lnTo>
                  <a:lnTo>
                    <a:pt x="1244" y="2655"/>
                  </a:lnTo>
                  <a:lnTo>
                    <a:pt x="1277" y="2659"/>
                  </a:lnTo>
                  <a:lnTo>
                    <a:pt x="1309" y="2661"/>
                  </a:lnTo>
                  <a:lnTo>
                    <a:pt x="1343" y="2662"/>
                  </a:lnTo>
                  <a:lnTo>
                    <a:pt x="1375" y="2664"/>
                  </a:lnTo>
                  <a:lnTo>
                    <a:pt x="1375" y="2483"/>
                  </a:lnTo>
                  <a:lnTo>
                    <a:pt x="1299" y="2482"/>
                  </a:lnTo>
                  <a:lnTo>
                    <a:pt x="1222" y="2478"/>
                  </a:lnTo>
                  <a:lnTo>
                    <a:pt x="1183" y="2476"/>
                  </a:lnTo>
                  <a:lnTo>
                    <a:pt x="1145" y="2472"/>
                  </a:lnTo>
                  <a:lnTo>
                    <a:pt x="1107" y="2469"/>
                  </a:lnTo>
                  <a:lnTo>
                    <a:pt x="1069" y="2464"/>
                  </a:lnTo>
                  <a:lnTo>
                    <a:pt x="1029" y="2460"/>
                  </a:lnTo>
                  <a:lnTo>
                    <a:pt x="991" y="2454"/>
                  </a:lnTo>
                  <a:lnTo>
                    <a:pt x="953" y="2447"/>
                  </a:lnTo>
                  <a:lnTo>
                    <a:pt x="917" y="2440"/>
                  </a:lnTo>
                  <a:lnTo>
                    <a:pt x="879" y="2432"/>
                  </a:lnTo>
                  <a:lnTo>
                    <a:pt x="841" y="2424"/>
                  </a:lnTo>
                  <a:lnTo>
                    <a:pt x="804" y="2415"/>
                  </a:lnTo>
                  <a:lnTo>
                    <a:pt x="767" y="240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TextBox 15"/>
            <p:cNvSpPr txBox="1"/>
            <p:nvPr>
              <p:custDataLst>
                <p:tags r:id="rId4"/>
              </p:custDataLst>
            </p:nvPr>
          </p:nvSpPr>
          <p:spPr>
            <a:xfrm>
              <a:off x="2454533" y="4927004"/>
              <a:ext cx="1076207" cy="153888"/>
            </a:xfrm>
            <a:prstGeom prst="rect">
              <a:avLst/>
            </a:prstGeom>
            <a:noFill/>
          </p:spPr>
          <p:txBody>
            <a:bodyPr wrap="square" lIns="0" tIns="0" rIns="0" bIns="0" rtlCol="0" anchor="b">
              <a:spAutoFit/>
            </a:bodyPr>
            <a:lstStyle/>
            <a:p>
              <a:r>
                <a:rPr lang="en-US" sz="10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www.mslee.co.kr</a:t>
              </a:r>
              <a:endParaRPr lang="en-US" sz="10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pic>
        <p:nvPicPr>
          <p:cNvPr id="7" name="그림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840" y="3311560"/>
            <a:ext cx="524761" cy="529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863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모서리가 둥근 직사각형 7"/>
          <p:cNvSpPr/>
          <p:nvPr/>
        </p:nvSpPr>
        <p:spPr>
          <a:xfrm>
            <a:off x="527227" y="1098264"/>
            <a:ext cx="8221237" cy="5023994"/>
          </a:xfrm>
          <a:prstGeom prst="roundRect">
            <a:avLst>
              <a:gd name="adj" fmla="val 5093"/>
            </a:avLst>
          </a:prstGeom>
          <a:noFill/>
          <a:ln>
            <a:solidFill>
              <a:srgbClr val="E0332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713900" y="549431"/>
            <a:ext cx="80911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ko-KR" altLang="en-US" sz="20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월간중앙 </a:t>
            </a:r>
            <a:r>
              <a:rPr lang="en-US" altLang="ko-KR" sz="20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11</a:t>
            </a:r>
            <a:r>
              <a:rPr lang="ko-KR" altLang="en-US" sz="20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호</a:t>
            </a:r>
            <a:r>
              <a:rPr lang="en-US" altLang="ko-KR" sz="20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20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김성주 총재 인터뷰를 통해 본 대한적십자사의 미래</a:t>
            </a:r>
            <a:endParaRPr lang="en-US" sz="2000" dirty="0" smtClean="0">
              <a:solidFill>
                <a:srgbClr val="C0000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12014" y="1206369"/>
            <a:ext cx="7345037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300" dirty="0" smtClean="0">
                <a:latin typeface="+mn-ea"/>
              </a:rPr>
              <a:t>김총재</a:t>
            </a:r>
            <a:r>
              <a:rPr lang="en-US" altLang="ko-KR" sz="1300" dirty="0">
                <a:latin typeface="+mn-ea"/>
              </a:rPr>
              <a:t>, </a:t>
            </a:r>
            <a:r>
              <a:rPr lang="ko-KR" altLang="en-US" sz="1300" dirty="0">
                <a:latin typeface="+mn-ea"/>
              </a:rPr>
              <a:t>기대와 비난을 한 몸에 받는 인물</a:t>
            </a:r>
            <a:endParaRPr lang="en-US" altLang="ko-KR" sz="1300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ko-KR" sz="1300" dirty="0" smtClean="0">
                <a:latin typeface="+mn-ea"/>
              </a:rPr>
              <a:t>109</a:t>
            </a:r>
            <a:r>
              <a:rPr lang="ko-KR" altLang="en-US" sz="1300" dirty="0">
                <a:latin typeface="+mn-ea"/>
              </a:rPr>
              <a:t>년 적십자 역사상 첫 기업인 출신</a:t>
            </a:r>
            <a:r>
              <a:rPr lang="en-US" altLang="ko-KR" sz="1300" dirty="0">
                <a:latin typeface="+mn-ea"/>
              </a:rPr>
              <a:t>, </a:t>
            </a:r>
            <a:r>
              <a:rPr lang="ko-KR" altLang="en-US" sz="1300" dirty="0">
                <a:latin typeface="+mn-ea"/>
              </a:rPr>
              <a:t>최연소 총재로 적십자사 개혁과 남북관계 개선의 </a:t>
            </a:r>
            <a:r>
              <a:rPr lang="ko-KR" altLang="en-US" sz="1300" dirty="0" smtClean="0">
                <a:latin typeface="+mn-ea"/>
              </a:rPr>
              <a:t>적임자</a:t>
            </a:r>
            <a:endParaRPr lang="en-US" altLang="ko-KR" sz="1300" dirty="0" smtClean="0">
              <a:latin typeface="+mn-ea"/>
            </a:endParaRPr>
          </a:p>
        </p:txBody>
      </p:sp>
      <p:grpSp>
        <p:nvGrpSpPr>
          <p:cNvPr id="27" name="그룹 26"/>
          <p:cNvGrpSpPr/>
          <p:nvPr/>
        </p:nvGrpSpPr>
        <p:grpSpPr>
          <a:xfrm>
            <a:off x="-8274" y="-81403"/>
            <a:ext cx="1120288" cy="1236229"/>
            <a:chOff x="-8274" y="-81403"/>
            <a:chExt cx="1120288" cy="1236229"/>
          </a:xfrm>
        </p:grpSpPr>
        <p:grpSp>
          <p:nvGrpSpPr>
            <p:cNvPr id="28" name="Group 50"/>
            <p:cNvGrpSpPr/>
            <p:nvPr/>
          </p:nvGrpSpPr>
          <p:grpSpPr>
            <a:xfrm>
              <a:off x="-1122" y="-81403"/>
              <a:ext cx="1113136" cy="1236229"/>
              <a:chOff x="-9097" y="-96310"/>
              <a:chExt cx="974935" cy="1025474"/>
            </a:xfrm>
          </p:grpSpPr>
          <p:sp>
            <p:nvSpPr>
              <p:cNvPr id="32" name="Diagonal Stripe 51"/>
              <p:cNvSpPr/>
              <p:nvPr/>
            </p:nvSpPr>
            <p:spPr>
              <a:xfrm>
                <a:off x="-7091" y="-23336"/>
                <a:ext cx="972929" cy="952500"/>
              </a:xfrm>
              <a:prstGeom prst="diagStripe">
                <a:avLst>
                  <a:gd name="adj" fmla="val 61073"/>
                </a:avLst>
              </a:prstGeom>
              <a:gradFill flip="none" rotWithShape="1">
                <a:gsLst>
                  <a:gs pos="100000">
                    <a:schemeClr val="bg1">
                      <a:lumMod val="85000"/>
                    </a:schemeClr>
                  </a:gs>
                  <a:gs pos="34000">
                    <a:schemeClr val="bg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50800" dist="12700" dir="5400000" rotWithShape="0">
                  <a:srgbClr val="000000">
                    <a:alpha val="35000"/>
                  </a:srgb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 rot="18886281">
                <a:off x="58852" y="187690"/>
                <a:ext cx="770174" cy="2021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ko-KR" altLang="en-US" sz="700" dirty="0" smtClean="0">
                    <a:solidFill>
                      <a:srgbClr val="1D4B6D"/>
                    </a:solidFill>
                    <a:latin typeface="HY견고딕" panose="02030600000101010101" pitchFamily="18" charset="-127"/>
                    <a:ea typeface="HY견고딕" panose="02030600000101010101" pitchFamily="18" charset="-127"/>
                  </a:rPr>
                  <a:t>국회의원</a:t>
                </a:r>
                <a:r>
                  <a:rPr lang="ko-KR" altLang="en-US" sz="900" dirty="0" smtClean="0">
                    <a:solidFill>
                      <a:srgbClr val="1D4B6D"/>
                    </a:solidFill>
                    <a:latin typeface="HY견고딕" panose="02030600000101010101" pitchFamily="18" charset="-127"/>
                    <a:ea typeface="HY견고딕" panose="02030600000101010101" pitchFamily="18" charset="-127"/>
                  </a:rPr>
                  <a:t> 이명수</a:t>
                </a:r>
                <a:endParaRPr lang="en-US" sz="900" dirty="0">
                  <a:solidFill>
                    <a:srgbClr val="1D4B6D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endParaRPr>
              </a:p>
            </p:txBody>
          </p:sp>
          <p:cxnSp>
            <p:nvCxnSpPr>
              <p:cNvPr id="34" name="Straight Connector 53"/>
              <p:cNvCxnSpPr/>
              <p:nvPr/>
            </p:nvCxnSpPr>
            <p:spPr>
              <a:xfrm flipH="1">
                <a:off x="-9097" y="-22860"/>
                <a:ext cx="623270" cy="623272"/>
              </a:xfrm>
              <a:prstGeom prst="line">
                <a:avLst/>
              </a:prstGeom>
              <a:ln w="6350">
                <a:solidFill>
                  <a:srgbClr val="3692D4"/>
                </a:solidFill>
                <a:prstDash val="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54"/>
              <p:cNvCxnSpPr/>
              <p:nvPr/>
            </p:nvCxnSpPr>
            <p:spPr>
              <a:xfrm flipH="1">
                <a:off x="-7091" y="-22860"/>
                <a:ext cx="921493" cy="893213"/>
              </a:xfrm>
              <a:prstGeom prst="line">
                <a:avLst/>
              </a:prstGeom>
              <a:ln w="6350">
                <a:solidFill>
                  <a:srgbClr val="3692D4"/>
                </a:solidFill>
                <a:prstDash val="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31" name="그림 3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966808">
              <a:off x="-8274" y="724510"/>
              <a:ext cx="252257" cy="120873"/>
            </a:xfrm>
            <a:prstGeom prst="rect">
              <a:avLst/>
            </a:prstGeom>
          </p:spPr>
        </p:pic>
      </p:grp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2455" y="117130"/>
            <a:ext cx="905679" cy="149851"/>
          </a:xfrm>
          <a:prstGeom prst="rect">
            <a:avLst/>
          </a:prstGeom>
        </p:spPr>
      </p:pic>
      <p:sp>
        <p:nvSpPr>
          <p:cNvPr id="6" name="직사각형 5"/>
          <p:cNvSpPr/>
          <p:nvPr/>
        </p:nvSpPr>
        <p:spPr>
          <a:xfrm>
            <a:off x="1822262" y="5306694"/>
            <a:ext cx="671676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14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“</a:t>
            </a:r>
            <a:r>
              <a:rPr lang="ko-KR" altLang="en-US" sz="14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김총재는 </a:t>
            </a:r>
            <a:r>
              <a:rPr lang="ko-KR" altLang="en-US" sz="1400" dirty="0">
                <a:latin typeface="휴먼명조" panose="02010504000101010101" pitchFamily="2" charset="-127"/>
                <a:ea typeface="휴먼명조" panose="02010504000101010101" pitchFamily="2" charset="-127"/>
              </a:rPr>
              <a:t>아이디어도 많고 기업인이다 보니 정부보다는 자유롭게 남북문제에 </a:t>
            </a:r>
            <a:endParaRPr lang="en-US" altLang="ko-KR" sz="1400" dirty="0" smtClean="0"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14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접근할 </a:t>
            </a:r>
            <a:r>
              <a:rPr lang="ko-KR" altLang="en-US" sz="1400" dirty="0">
                <a:latin typeface="휴먼명조" panose="02010504000101010101" pitchFamily="2" charset="-127"/>
                <a:ea typeface="휴먼명조" panose="02010504000101010101" pitchFamily="2" charset="-127"/>
              </a:rPr>
              <a:t>수 있다는 점 고려</a:t>
            </a:r>
            <a:r>
              <a:rPr lang="en-US" altLang="ko-KR" sz="1400" dirty="0"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400" dirty="0">
                <a:latin typeface="휴먼명조" panose="02010504000101010101" pitchFamily="2" charset="-127"/>
                <a:ea typeface="휴먼명조" panose="02010504000101010101" pitchFamily="2" charset="-127"/>
              </a:rPr>
              <a:t>민간을 통한 남북관계 개선을 염두에 둔 </a:t>
            </a:r>
            <a:r>
              <a:rPr lang="ko-KR" altLang="en-US" sz="14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것</a:t>
            </a:r>
            <a:r>
              <a:rPr lang="en-US" altLang="ko-KR" sz="14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”</a:t>
            </a:r>
            <a:endParaRPr lang="en-US" altLang="ko-KR" sz="1400" dirty="0">
              <a:latin typeface="휴먼명조" panose="02010504000101010101" pitchFamily="2" charset="-127"/>
              <a:ea typeface="휴먼명조" panose="02010504000101010101" pitchFamily="2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5344" y="5368249"/>
            <a:ext cx="15431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인요한 박사</a:t>
            </a:r>
            <a:endParaRPr lang="ko-KR" altLang="en-US" sz="1400" dirty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pic>
        <p:nvPicPr>
          <p:cNvPr id="19" name="그림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54" y="933428"/>
            <a:ext cx="408963" cy="4125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" name="그림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511" y="1614413"/>
            <a:ext cx="174334" cy="195102"/>
          </a:xfrm>
          <a:prstGeom prst="rect">
            <a:avLst/>
          </a:prstGeom>
        </p:spPr>
      </p:pic>
      <p:pic>
        <p:nvPicPr>
          <p:cNvPr id="23" name="그림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511" y="1302964"/>
            <a:ext cx="174334" cy="195102"/>
          </a:xfrm>
          <a:prstGeom prst="rect">
            <a:avLst/>
          </a:prstGeom>
        </p:spPr>
      </p:pic>
      <p:sp>
        <p:nvSpPr>
          <p:cNvPr id="13" name="직사각형 12"/>
          <p:cNvSpPr/>
          <p:nvPr/>
        </p:nvSpPr>
        <p:spPr>
          <a:xfrm>
            <a:off x="695344" y="1898866"/>
            <a:ext cx="6732134" cy="14927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ko-KR" altLang="en-US" sz="1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남북문제 </a:t>
            </a:r>
            <a:r>
              <a:rPr lang="ko-KR" altLang="en-US" sz="1400" dirty="0">
                <a:latin typeface="HY견고딕" panose="02030600000101010101" pitchFamily="18" charset="-127"/>
                <a:ea typeface="HY견고딕" panose="02030600000101010101" pitchFamily="18" charset="-127"/>
              </a:rPr>
              <a:t>기아</a:t>
            </a:r>
            <a:r>
              <a:rPr lang="en-US" altLang="ko-KR" sz="1400" dirty="0">
                <a:latin typeface="HY견고딕" panose="02030600000101010101" pitchFamily="18" charset="-127"/>
                <a:ea typeface="HY견고딕" panose="02030600000101010101" pitchFamily="18" charset="-127"/>
              </a:rPr>
              <a:t>·</a:t>
            </a:r>
            <a:r>
              <a:rPr lang="ko-KR" altLang="en-US" sz="1400" dirty="0">
                <a:latin typeface="HY견고딕" panose="02030600000101010101" pitchFamily="18" charset="-127"/>
                <a:ea typeface="HY견고딕" panose="02030600000101010101" pitchFamily="18" charset="-127"/>
              </a:rPr>
              <a:t>인권과 같은 분야에 관여</a:t>
            </a:r>
            <a:r>
              <a:rPr lang="en-US" altLang="ko-KR" sz="1400" dirty="0"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1400" dirty="0">
                <a:latin typeface="HY견고딕" panose="02030600000101010101" pitchFamily="18" charset="-127"/>
                <a:ea typeface="HY견고딕" panose="02030600000101010101" pitchFamily="18" charset="-127"/>
              </a:rPr>
              <a:t>몇 가지 </a:t>
            </a:r>
            <a:r>
              <a:rPr lang="ko-KR" altLang="en-US" sz="1400" dirty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북한관련 </a:t>
            </a:r>
            <a:r>
              <a:rPr lang="ko-KR" altLang="en-US" sz="14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발언</a:t>
            </a:r>
            <a:endParaRPr lang="en-US" altLang="ko-KR" sz="1400" dirty="0"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400" dirty="0">
                <a:latin typeface="휴먼명조" panose="02010504000101010101" pitchFamily="2" charset="-127"/>
                <a:ea typeface="휴먼명조" panose="02010504000101010101" pitchFamily="2" charset="-127"/>
              </a:rPr>
              <a:t>“</a:t>
            </a:r>
            <a:r>
              <a:rPr lang="ko-KR" altLang="en-US" sz="1400" dirty="0">
                <a:latin typeface="휴먼명조" panose="02010504000101010101" pitchFamily="2" charset="-127"/>
                <a:ea typeface="휴먼명조" panose="02010504000101010101" pitchFamily="2" charset="-127"/>
              </a:rPr>
              <a:t>전 재산을 북한을 돕는데 헌납하겠다</a:t>
            </a:r>
            <a:r>
              <a:rPr lang="en-US" altLang="ko-KR" sz="1400" dirty="0">
                <a:latin typeface="휴먼명조" panose="02010504000101010101" pitchFamily="2" charset="-127"/>
                <a:ea typeface="휴먼명조" panose="02010504000101010101" pitchFamily="2" charset="-127"/>
              </a:rPr>
              <a:t>”</a:t>
            </a:r>
          </a:p>
          <a:p>
            <a:pPr>
              <a:lnSpc>
                <a:spcPct val="150000"/>
              </a:lnSpc>
            </a:pPr>
            <a:r>
              <a:rPr lang="en-US" altLang="ko-KR" sz="1400" dirty="0">
                <a:latin typeface="휴먼명조" panose="02010504000101010101" pitchFamily="2" charset="-127"/>
                <a:ea typeface="휴먼명조" panose="02010504000101010101" pitchFamily="2" charset="-127"/>
              </a:rPr>
              <a:t>“60</a:t>
            </a:r>
            <a:r>
              <a:rPr lang="ko-KR" altLang="en-US" sz="1400" dirty="0">
                <a:latin typeface="휴먼명조" panose="02010504000101010101" pitchFamily="2" charset="-127"/>
                <a:ea typeface="휴먼명조" panose="02010504000101010101" pitchFamily="2" charset="-127"/>
              </a:rPr>
              <a:t>대 쯤에는 북한에 가서 이웃을 도우며 살 것이다</a:t>
            </a:r>
            <a:r>
              <a:rPr lang="en-US" altLang="ko-KR" sz="1400" dirty="0">
                <a:latin typeface="휴먼명조" panose="02010504000101010101" pitchFamily="2" charset="-127"/>
                <a:ea typeface="휴먼명조" panose="02010504000101010101" pitchFamily="2" charset="-127"/>
              </a:rPr>
              <a:t>”</a:t>
            </a:r>
          </a:p>
          <a:p>
            <a:pPr>
              <a:lnSpc>
                <a:spcPct val="150000"/>
              </a:lnSpc>
            </a:pPr>
            <a:r>
              <a:rPr lang="en-US" altLang="ko-KR" sz="1400" dirty="0">
                <a:latin typeface="휴먼명조" panose="02010504000101010101" pitchFamily="2" charset="-127"/>
                <a:ea typeface="휴먼명조" panose="02010504000101010101" pitchFamily="2" charset="-127"/>
              </a:rPr>
              <a:t>“</a:t>
            </a:r>
            <a:r>
              <a:rPr lang="ko-KR" altLang="en-US" sz="1400" dirty="0">
                <a:latin typeface="휴먼명조" panose="02010504000101010101" pitchFamily="2" charset="-127"/>
                <a:ea typeface="휴먼명조" panose="02010504000101010101" pitchFamily="2" charset="-127"/>
              </a:rPr>
              <a:t>매년 </a:t>
            </a:r>
            <a:r>
              <a:rPr lang="en-US" altLang="ko-KR" sz="1400" dirty="0">
                <a:latin typeface="휴먼명조" panose="02010504000101010101" pitchFamily="2" charset="-127"/>
                <a:ea typeface="휴먼명조" panose="02010504000101010101" pitchFamily="2" charset="-127"/>
              </a:rPr>
              <a:t>40~50</a:t>
            </a:r>
            <a:r>
              <a:rPr lang="ko-KR" altLang="en-US" sz="1400" dirty="0">
                <a:latin typeface="휴먼명조" panose="02010504000101010101" pitchFamily="2" charset="-127"/>
                <a:ea typeface="휴먼명조" panose="02010504000101010101" pitchFamily="2" charset="-127"/>
              </a:rPr>
              <a:t>개의 </a:t>
            </a:r>
            <a:r>
              <a:rPr lang="en-US" altLang="ko-KR" sz="1400" dirty="0">
                <a:latin typeface="휴먼명조" panose="02010504000101010101" pitchFamily="2" charset="-127"/>
                <a:ea typeface="휴먼명조" panose="02010504000101010101" pitchFamily="2" charset="-127"/>
              </a:rPr>
              <a:t>NGO</a:t>
            </a:r>
            <a:r>
              <a:rPr lang="ko-KR" altLang="en-US" sz="1400" dirty="0">
                <a:latin typeface="휴먼명조" panose="02010504000101010101" pitchFamily="2" charset="-127"/>
                <a:ea typeface="휴먼명조" panose="02010504000101010101" pitchFamily="2" charset="-127"/>
              </a:rPr>
              <a:t>들과 일할 때 주요사업은 늘 북한문제다</a:t>
            </a:r>
            <a:r>
              <a:rPr lang="en-US" altLang="ko-KR" sz="1400" dirty="0">
                <a:latin typeface="휴먼명조" panose="02010504000101010101" pitchFamily="2" charset="-127"/>
                <a:ea typeface="휴먼명조" panose="02010504000101010101" pitchFamily="2" charset="-127"/>
              </a:rPr>
              <a:t>”</a:t>
            </a:r>
            <a:endParaRPr lang="en-US" altLang="ko-KR" sz="1400" dirty="0">
              <a:latin typeface="휴먼명조" panose="02010504000101010101" pitchFamily="2" charset="-127"/>
              <a:ea typeface="휴먼명조" panose="02010504000101010101" pitchFamily="2" charset="-127"/>
            </a:endParaRPr>
          </a:p>
        </p:txBody>
      </p:sp>
      <p:sp>
        <p:nvSpPr>
          <p:cNvPr id="30" name="직사각형 29"/>
          <p:cNvSpPr/>
          <p:nvPr/>
        </p:nvSpPr>
        <p:spPr>
          <a:xfrm>
            <a:off x="695344" y="3371545"/>
            <a:ext cx="794715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ko-KR" altLang="en-US" sz="1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그 동안 김성주 총재의 </a:t>
            </a:r>
            <a:r>
              <a:rPr lang="ko-KR" altLang="en-US" sz="14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북한관련 활동</a:t>
            </a:r>
            <a:endParaRPr lang="en-US" altLang="ko-KR" sz="1400" dirty="0" smtClean="0">
              <a:solidFill>
                <a:srgbClr val="C00000"/>
              </a:solidFill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4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·</a:t>
            </a:r>
            <a:r>
              <a:rPr lang="ko-KR" altLang="en-US" sz="14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「회사 순이익」 </a:t>
            </a:r>
            <a:r>
              <a:rPr lang="en-US" altLang="ko-KR" sz="14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10%</a:t>
            </a:r>
            <a:r>
              <a:rPr lang="ko-KR" altLang="en-US" sz="14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를 사회 환원 → 그 중 상당부분 북한주민 돕기에 사용</a:t>
            </a:r>
            <a:endParaRPr lang="en-US" altLang="ko-KR" sz="1400" dirty="0" smtClean="0"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4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·</a:t>
            </a:r>
            <a:r>
              <a:rPr lang="ko-KR" altLang="en-US" sz="14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「성주재단」</a:t>
            </a:r>
            <a:r>
              <a:rPr lang="en-US" altLang="ko-KR" sz="14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4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북한동포</a:t>
            </a:r>
            <a:r>
              <a:rPr lang="en-US" altLang="ko-KR" sz="14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·</a:t>
            </a:r>
            <a:r>
              <a:rPr lang="ko-KR" altLang="en-US" sz="14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국내소외계층을 위해 </a:t>
            </a:r>
            <a:r>
              <a:rPr lang="en-US" altLang="ko-KR" sz="14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20</a:t>
            </a:r>
            <a:r>
              <a:rPr lang="ko-KR" altLang="en-US" sz="1400" dirty="0" err="1" smtClean="0">
                <a:latin typeface="휴먼명조" panose="02010504000101010101" pitchFamily="2" charset="-127"/>
                <a:ea typeface="휴먼명조" panose="02010504000101010101" pitchFamily="2" charset="-127"/>
              </a:rPr>
              <a:t>억원</a:t>
            </a:r>
            <a:r>
              <a:rPr lang="ko-KR" altLang="en-US" sz="14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출연</a:t>
            </a:r>
            <a:endParaRPr lang="en-US" altLang="ko-KR" sz="1400" dirty="0" smtClean="0"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4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· </a:t>
            </a:r>
            <a:r>
              <a:rPr lang="ko-KR" altLang="en-US" sz="14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북한지원 단체「</a:t>
            </a:r>
            <a:r>
              <a:rPr lang="ko-KR" altLang="en-US" sz="1400" spc="-150" dirty="0" err="1" smtClean="0">
                <a:latin typeface="휴먼명조" panose="02010504000101010101" pitchFamily="2" charset="-127"/>
                <a:ea typeface="휴먼명조" panose="02010504000101010101" pitchFamily="2" charset="-127"/>
              </a:rPr>
              <a:t>유진벨재단</a:t>
            </a:r>
            <a:r>
              <a:rPr lang="ko-KR" altLang="en-US" sz="14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」</a:t>
            </a:r>
            <a:r>
              <a:rPr lang="en-US" altLang="ko-KR" sz="14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·</a:t>
            </a:r>
            <a:r>
              <a:rPr lang="ko-KR" altLang="en-US" sz="14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「백신연구소」</a:t>
            </a:r>
            <a:r>
              <a:rPr lang="en-US" altLang="ko-KR" sz="14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 </a:t>
            </a:r>
            <a:r>
              <a:rPr lang="ko-KR" altLang="en-US" sz="14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후원</a:t>
            </a:r>
            <a:r>
              <a:rPr lang="en-US" altLang="ko-KR" sz="14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4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「월드비전」과 함께 북한 內 </a:t>
            </a:r>
            <a:r>
              <a:rPr lang="ko-KR" altLang="en-US" sz="1400" spc="-150" dirty="0" err="1" smtClean="0">
                <a:latin typeface="휴먼명조" panose="02010504000101010101" pitchFamily="2" charset="-127"/>
                <a:ea typeface="휴먼명조" panose="02010504000101010101" pitchFamily="2" charset="-127"/>
              </a:rPr>
              <a:t>빵공장</a:t>
            </a:r>
            <a:r>
              <a:rPr lang="ko-KR" altLang="en-US" sz="14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건립</a:t>
            </a:r>
            <a:endParaRPr lang="en-US" altLang="ko-KR" sz="1400" spc="-150" dirty="0" smtClean="0"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4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·</a:t>
            </a:r>
            <a:r>
              <a:rPr lang="ko-KR" altLang="en-US" sz="14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「</a:t>
            </a:r>
            <a:r>
              <a:rPr lang="ko-KR" altLang="en-US" sz="1400" dirty="0" err="1" smtClean="0">
                <a:latin typeface="휴먼명조" panose="02010504000101010101" pitchFamily="2" charset="-127"/>
                <a:ea typeface="휴먼명조" panose="02010504000101010101" pitchFamily="2" charset="-127"/>
              </a:rPr>
              <a:t>옌벤</a:t>
            </a:r>
            <a:r>
              <a:rPr lang="ko-KR" altLang="en-US" sz="14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</a:t>
            </a:r>
            <a:r>
              <a:rPr lang="ko-KR" altLang="en-US" sz="1400" dirty="0" err="1" smtClean="0">
                <a:latin typeface="휴먼명조" panose="02010504000101010101" pitchFamily="2" charset="-127"/>
                <a:ea typeface="휴먼명조" panose="02010504000101010101" pitchFamily="2" charset="-127"/>
              </a:rPr>
              <a:t>과학기술대</a:t>
            </a:r>
            <a:r>
              <a:rPr lang="ko-KR" altLang="en-US" sz="14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」 이사로서</a:t>
            </a:r>
            <a:r>
              <a:rPr lang="en-US" altLang="ko-KR" sz="14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400" dirty="0" err="1" smtClean="0">
                <a:latin typeface="휴먼명조" panose="02010504000101010101" pitchFamily="2" charset="-127"/>
                <a:ea typeface="휴먼명조" panose="02010504000101010101" pitchFamily="2" charset="-127"/>
              </a:rPr>
              <a:t>평양과학기술대</a:t>
            </a:r>
            <a:r>
              <a:rPr lang="ko-KR" altLang="en-US" sz="14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건립 참여</a:t>
            </a:r>
            <a:endParaRPr lang="en-US" altLang="ko-KR" sz="1400" dirty="0">
              <a:latin typeface="휴먼명조" panose="02010504000101010101" pitchFamily="2" charset="-127"/>
              <a:ea typeface="휴먼명조" panose="02010504000101010101" pitchFamily="2" charset="-127"/>
            </a:endParaRPr>
          </a:p>
        </p:txBody>
      </p:sp>
      <p:sp>
        <p:nvSpPr>
          <p:cNvPr id="36" name="오른쪽 화살표 35"/>
          <p:cNvSpPr/>
          <p:nvPr/>
        </p:nvSpPr>
        <p:spPr>
          <a:xfrm>
            <a:off x="572835" y="6292043"/>
            <a:ext cx="339133" cy="311986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TextBox 36"/>
          <p:cNvSpPr txBox="1"/>
          <p:nvPr/>
        </p:nvSpPr>
        <p:spPr>
          <a:xfrm>
            <a:off x="968656" y="6194120"/>
            <a:ext cx="7815051" cy="44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완벽주의 추구</a:t>
            </a:r>
            <a:r>
              <a:rPr lang="en-US" altLang="ko-KR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완벽주의에 대한 과도한 집착과 자신감 </a:t>
            </a:r>
            <a:r>
              <a:rPr lang="en-US" altLang="ko-KR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- </a:t>
            </a:r>
            <a:r>
              <a:rPr lang="ko-KR" altLang="en-US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국민 눈높이 성찰</a:t>
            </a:r>
            <a:endParaRPr lang="ko-KR" altLang="en-US" dirty="0">
              <a:solidFill>
                <a:srgbClr val="C0000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71228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801313" y="633402"/>
            <a:ext cx="7823154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ko-KR" altLang="en-US" sz="2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국민적 신뢰와 사랑의 </a:t>
            </a:r>
            <a:r>
              <a:rPr lang="ko-KR" altLang="en-US" sz="2400" dirty="0" err="1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리브랜딩</a:t>
            </a:r>
            <a:r>
              <a:rPr lang="en-US" altLang="ko-KR" sz="14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(Rebranding) </a:t>
            </a:r>
            <a:r>
              <a:rPr lang="ko-KR" altLang="en-US" sz="24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추진</a:t>
            </a:r>
            <a:endParaRPr lang="en-US" sz="2400" dirty="0" smtClean="0">
              <a:solidFill>
                <a:srgbClr val="C0000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9286" y="1228620"/>
            <a:ext cx="864720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○ </a:t>
            </a:r>
            <a:r>
              <a:rPr lang="en-US" altLang="ko-KR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Red Cross, </a:t>
            </a: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전쟁의 시대에 </a:t>
            </a:r>
            <a:r>
              <a:rPr lang="ko-KR" altLang="en-US" sz="16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탄생</a:t>
            </a:r>
            <a:r>
              <a:rPr lang="en-US" altLang="ko-KR" sz="16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6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봉사와 </a:t>
            </a: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헌신</a:t>
            </a:r>
            <a:r>
              <a:rPr lang="en-US" altLang="ko-KR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·</a:t>
            </a: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나눔의 상징으로 거듭난 </a:t>
            </a:r>
            <a:r>
              <a:rPr lang="ko-KR" altLang="en-US" sz="16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대표적 봉사단체</a:t>
            </a:r>
            <a:endParaRPr lang="ko-KR" altLang="en-US" sz="1600" spc="-150" dirty="0"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○ </a:t>
            </a:r>
            <a:r>
              <a:rPr lang="en-US" altLang="ko-KR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Korean Red Cross, </a:t>
            </a: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남북한 긴장완화 연결고리와 매듭을 이어가는 소통과 협력의 역할 담당</a:t>
            </a:r>
          </a:p>
          <a:p>
            <a:pPr fontAlgn="base">
              <a:lnSpc>
                <a:spcPct val="150000"/>
              </a:lnSpc>
            </a:pP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○ 문제는</a:t>
            </a:r>
            <a:r>
              <a:rPr lang="en-US" altLang="ko-KR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,</a:t>
            </a: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「대한적십자사」에 위상 약화와 신뢰 추락 등 대내적인 이미지가 </a:t>
            </a:r>
            <a:r>
              <a:rPr lang="ko-KR" altLang="en-US" sz="16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저</a:t>
            </a: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하</a:t>
            </a:r>
            <a:r>
              <a:rPr lang="ko-KR" altLang="en-US" sz="16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돼 </a:t>
            </a: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있다는 점</a:t>
            </a:r>
          </a:p>
          <a:p>
            <a:pPr fontAlgn="base">
              <a:lnSpc>
                <a:spcPct val="150000"/>
              </a:lnSpc>
            </a:pP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○ 적십자회비 </a:t>
            </a:r>
            <a:r>
              <a:rPr lang="ko-KR" altLang="en-US" sz="1600" spc="-150" dirty="0" err="1">
                <a:latin typeface="휴먼명조" panose="02010504000101010101" pitchFamily="2" charset="-127"/>
                <a:ea typeface="휴먼명조" panose="02010504000101010101" pitchFamily="2" charset="-127"/>
              </a:rPr>
              <a:t>납부율</a:t>
            </a: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 하락</a:t>
            </a:r>
            <a:r>
              <a:rPr lang="en-US" altLang="ko-KR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헌혈참가자 감소</a:t>
            </a:r>
            <a:r>
              <a:rPr lang="en-US" altLang="ko-KR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자원봉사자 고령화 등 문제점들이 노출되고 있음</a:t>
            </a:r>
          </a:p>
          <a:p>
            <a:pPr fontAlgn="base">
              <a:lnSpc>
                <a:spcPct val="150000"/>
              </a:lnSpc>
            </a:pP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○ 더욱이</a:t>
            </a:r>
            <a:r>
              <a:rPr lang="en-US" altLang="ko-KR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북한 등 인도주의 사업</a:t>
            </a:r>
            <a:r>
              <a:rPr lang="en-US" altLang="ko-KR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취약계층 지원</a:t>
            </a:r>
            <a:r>
              <a:rPr lang="en-US" altLang="ko-KR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재해</a:t>
            </a:r>
            <a:r>
              <a:rPr lang="en-US" altLang="ko-KR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·</a:t>
            </a: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재난지역 등 </a:t>
            </a:r>
            <a:r>
              <a:rPr lang="ko-KR" altLang="en-US" sz="16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업</a:t>
            </a: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무</a:t>
            </a:r>
            <a:r>
              <a:rPr lang="ko-KR" altLang="en-US" sz="16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영역은 </a:t>
            </a: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확대돼 있음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578402" y="6134107"/>
            <a:ext cx="8502000" cy="5211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2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「대한적십자사」의 </a:t>
            </a:r>
            <a:r>
              <a:rPr lang="ko-KR" altLang="en-US" sz="22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대국민 신뢰</a:t>
            </a:r>
            <a:r>
              <a:rPr lang="en-US" altLang="ko-KR" sz="22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·</a:t>
            </a:r>
            <a:r>
              <a:rPr lang="ko-KR" altLang="en-US" sz="22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봉사활동 회복 위한 혁신 추진</a:t>
            </a:r>
            <a:endParaRPr lang="ko-KR" altLang="en-US" sz="2200" dirty="0">
              <a:solidFill>
                <a:srgbClr val="C0000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26" name="오른쪽 화살표 25"/>
          <p:cNvSpPr/>
          <p:nvPr/>
        </p:nvSpPr>
        <p:spPr>
          <a:xfrm>
            <a:off x="250654" y="6282518"/>
            <a:ext cx="339133" cy="311986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7" name="그룹 26"/>
          <p:cNvGrpSpPr/>
          <p:nvPr/>
        </p:nvGrpSpPr>
        <p:grpSpPr>
          <a:xfrm>
            <a:off x="-8274" y="-81403"/>
            <a:ext cx="1120288" cy="1236229"/>
            <a:chOff x="-8274" y="-81403"/>
            <a:chExt cx="1120288" cy="1236229"/>
          </a:xfrm>
        </p:grpSpPr>
        <p:grpSp>
          <p:nvGrpSpPr>
            <p:cNvPr id="28" name="Group 50"/>
            <p:cNvGrpSpPr/>
            <p:nvPr/>
          </p:nvGrpSpPr>
          <p:grpSpPr>
            <a:xfrm>
              <a:off x="-1122" y="-81403"/>
              <a:ext cx="1113136" cy="1236229"/>
              <a:chOff x="-9097" y="-96310"/>
              <a:chExt cx="974935" cy="1025474"/>
            </a:xfrm>
          </p:grpSpPr>
          <p:sp>
            <p:nvSpPr>
              <p:cNvPr id="32" name="Diagonal Stripe 51"/>
              <p:cNvSpPr/>
              <p:nvPr/>
            </p:nvSpPr>
            <p:spPr>
              <a:xfrm>
                <a:off x="-7091" y="-23336"/>
                <a:ext cx="972929" cy="952500"/>
              </a:xfrm>
              <a:prstGeom prst="diagStripe">
                <a:avLst>
                  <a:gd name="adj" fmla="val 61073"/>
                </a:avLst>
              </a:prstGeom>
              <a:gradFill flip="none" rotWithShape="1">
                <a:gsLst>
                  <a:gs pos="100000">
                    <a:schemeClr val="bg1">
                      <a:lumMod val="85000"/>
                    </a:schemeClr>
                  </a:gs>
                  <a:gs pos="34000">
                    <a:schemeClr val="bg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50800" dist="12700" dir="5400000" rotWithShape="0">
                  <a:srgbClr val="000000">
                    <a:alpha val="35000"/>
                  </a:srgb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 rot="18886281">
                <a:off x="58852" y="187690"/>
                <a:ext cx="770174" cy="2021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ko-KR" altLang="en-US" sz="700" dirty="0" smtClean="0">
                    <a:solidFill>
                      <a:srgbClr val="1D4B6D"/>
                    </a:solidFill>
                    <a:latin typeface="HY견고딕" panose="02030600000101010101" pitchFamily="18" charset="-127"/>
                    <a:ea typeface="HY견고딕" panose="02030600000101010101" pitchFamily="18" charset="-127"/>
                  </a:rPr>
                  <a:t>국회의원</a:t>
                </a:r>
                <a:r>
                  <a:rPr lang="ko-KR" altLang="en-US" sz="900" dirty="0" smtClean="0">
                    <a:solidFill>
                      <a:srgbClr val="1D4B6D"/>
                    </a:solidFill>
                    <a:latin typeface="HY견고딕" panose="02030600000101010101" pitchFamily="18" charset="-127"/>
                    <a:ea typeface="HY견고딕" panose="02030600000101010101" pitchFamily="18" charset="-127"/>
                  </a:rPr>
                  <a:t> 이명수</a:t>
                </a:r>
                <a:endParaRPr lang="en-US" sz="900" dirty="0">
                  <a:solidFill>
                    <a:srgbClr val="1D4B6D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endParaRPr>
              </a:p>
            </p:txBody>
          </p:sp>
          <p:cxnSp>
            <p:nvCxnSpPr>
              <p:cNvPr id="34" name="Straight Connector 53"/>
              <p:cNvCxnSpPr/>
              <p:nvPr/>
            </p:nvCxnSpPr>
            <p:spPr>
              <a:xfrm flipH="1">
                <a:off x="-9097" y="-22860"/>
                <a:ext cx="623270" cy="623272"/>
              </a:xfrm>
              <a:prstGeom prst="line">
                <a:avLst/>
              </a:prstGeom>
              <a:ln w="6350">
                <a:solidFill>
                  <a:srgbClr val="3692D4"/>
                </a:solidFill>
                <a:prstDash val="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54"/>
              <p:cNvCxnSpPr/>
              <p:nvPr/>
            </p:nvCxnSpPr>
            <p:spPr>
              <a:xfrm flipH="1">
                <a:off x="-7091" y="-22860"/>
                <a:ext cx="921493" cy="893213"/>
              </a:xfrm>
              <a:prstGeom prst="line">
                <a:avLst/>
              </a:prstGeom>
              <a:ln w="6350">
                <a:solidFill>
                  <a:srgbClr val="3692D4"/>
                </a:solidFill>
                <a:prstDash val="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31" name="그림 3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966808">
              <a:off x="-8274" y="724510"/>
              <a:ext cx="252257" cy="120873"/>
            </a:xfrm>
            <a:prstGeom prst="rect">
              <a:avLst/>
            </a:prstGeom>
          </p:spPr>
        </p:pic>
      </p:grp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2455" y="117130"/>
            <a:ext cx="905679" cy="149851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1" y="3324120"/>
            <a:ext cx="2694392" cy="2519621"/>
          </a:xfrm>
          <a:prstGeom prst="rect">
            <a:avLst/>
          </a:prstGeom>
        </p:spPr>
      </p:pic>
      <p:pic>
        <p:nvPicPr>
          <p:cNvPr id="18" name="그림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6892" y="4267859"/>
            <a:ext cx="1649460" cy="824730"/>
          </a:xfrm>
          <a:prstGeom prst="rect">
            <a:avLst/>
          </a:prstGeom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591" y="3324120"/>
            <a:ext cx="3670548" cy="2519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3696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801313" y="633402"/>
            <a:ext cx="78231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ko-KR" altLang="en-US" sz="20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미래 북한주민 대거 이탈 및 </a:t>
            </a:r>
            <a:r>
              <a:rPr lang="ko-KR" altLang="en-US" sz="20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북한지역 재해</a:t>
            </a:r>
            <a:r>
              <a:rPr lang="en-US" altLang="ko-KR" sz="20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·</a:t>
            </a:r>
            <a:r>
              <a:rPr lang="ko-KR" altLang="en-US" sz="20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재난지원 대책 강구</a:t>
            </a:r>
            <a:endParaRPr lang="en-US" sz="2000" dirty="0" smtClean="0">
              <a:solidFill>
                <a:srgbClr val="C0000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9286" y="1228620"/>
            <a:ext cx="86472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○ 적십자사운동의 제</a:t>
            </a:r>
            <a:r>
              <a:rPr lang="en-US" altLang="ko-KR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1 </a:t>
            </a: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기본원칙은 인도</a:t>
            </a:r>
            <a:r>
              <a:rPr lang="en-US" altLang="ko-KR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(Humanity)</a:t>
            </a: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주의 </a:t>
            </a:r>
            <a:r>
              <a:rPr lang="ko-KR" altLang="en-US" sz="1600" b="1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   </a:t>
            </a:r>
            <a:r>
              <a:rPr lang="ko-KR" altLang="en-US" sz="1600" b="1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분쟁지역에서의 </a:t>
            </a:r>
            <a:r>
              <a:rPr lang="ko-KR" altLang="en-US" sz="1600" b="1" spc="-15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차별 없는 </a:t>
            </a:r>
            <a:r>
              <a:rPr lang="ko-KR" altLang="en-US" sz="1600" b="1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지원봉사</a:t>
            </a:r>
            <a:endParaRPr lang="ko-KR" altLang="en-US" sz="1600" spc="-150" dirty="0">
              <a:solidFill>
                <a:srgbClr val="C00000"/>
              </a:solidFill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○ 대한적십자사의 경우</a:t>
            </a:r>
            <a:r>
              <a:rPr lang="en-US" altLang="ko-KR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6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분쟁지역 </a:t>
            </a: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봉사 등 </a:t>
            </a:r>
            <a:r>
              <a:rPr lang="ko-KR" altLang="en-US" sz="16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지원활동 미미 </a:t>
            </a:r>
            <a:r>
              <a:rPr lang="ko-KR" altLang="en-US" sz="1600" b="1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    </a:t>
            </a:r>
            <a:r>
              <a:rPr lang="ko-KR" altLang="en-US" sz="1600" b="1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인력과 예산문제 외 의지의 문제도</a:t>
            </a:r>
            <a:endParaRPr lang="ko-KR" altLang="en-US" sz="1600" spc="-150" dirty="0">
              <a:solidFill>
                <a:srgbClr val="C00000"/>
              </a:solidFill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○ 특히</a:t>
            </a:r>
            <a:r>
              <a:rPr lang="en-US" altLang="ko-KR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북한 붕괴 또는 천재지변 등 외부요인으로 인한 주민 대거 이탈에 대한 </a:t>
            </a:r>
            <a:r>
              <a:rPr lang="ko-KR" altLang="en-US" sz="16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대책 전무</a:t>
            </a:r>
            <a:endParaRPr lang="ko-KR" altLang="en-US" sz="1600" spc="-150" dirty="0"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○ 중국의 경우</a:t>
            </a:r>
            <a:r>
              <a:rPr lang="en-US" altLang="ko-KR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북한 유사시에 대비한 난민</a:t>
            </a:r>
            <a:r>
              <a:rPr lang="en-US" altLang="ko-KR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이탈자 집단수용소 등 대책 </a:t>
            </a:r>
            <a:r>
              <a:rPr lang="ko-KR" altLang="en-US" sz="16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완료 </a:t>
            </a:r>
            <a:r>
              <a:rPr lang="ko-KR" altLang="en-US" sz="1600" b="1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   </a:t>
            </a:r>
            <a:r>
              <a:rPr lang="ko-KR" altLang="en-US" sz="1600" b="1" spc="-150" dirty="0" err="1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요령성</a:t>
            </a:r>
            <a:r>
              <a:rPr lang="ko-KR" altLang="en-US" sz="1600" b="1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 </a:t>
            </a:r>
            <a:r>
              <a:rPr lang="ko-KR" altLang="en-US" sz="1600" b="1" spc="-150" dirty="0" err="1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단동</a:t>
            </a:r>
            <a:r>
              <a:rPr lang="ko-KR" altLang="en-US" sz="1600" b="1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 인근</a:t>
            </a:r>
            <a:endParaRPr lang="ko-KR" altLang="en-US" sz="1600" spc="-150" dirty="0">
              <a:solidFill>
                <a:srgbClr val="C00000"/>
              </a:solidFill>
              <a:latin typeface="휴먼명조" panose="02010504000101010101" pitchFamily="2" charset="-127"/>
              <a:ea typeface="휴먼명조" panose="02010504000101010101" pitchFamily="2" charset="-127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72614" y="6134107"/>
            <a:ext cx="826388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0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북한 유사시 대비</a:t>
            </a:r>
            <a:r>
              <a:rPr lang="en-US" altLang="ko-KR" sz="20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  <a:r>
              <a:rPr lang="ko-KR" altLang="en-US" sz="20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20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대한적십자사의 실효성 있는 다양한 지원대책 강구</a:t>
            </a:r>
            <a:endParaRPr lang="ko-KR" altLang="en-US" sz="2000" dirty="0">
              <a:solidFill>
                <a:srgbClr val="C0000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26" name="오른쪽 화살표 25"/>
          <p:cNvSpPr/>
          <p:nvPr/>
        </p:nvSpPr>
        <p:spPr>
          <a:xfrm>
            <a:off x="387024" y="6277950"/>
            <a:ext cx="339133" cy="311986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7" name="그룹 26"/>
          <p:cNvGrpSpPr/>
          <p:nvPr/>
        </p:nvGrpSpPr>
        <p:grpSpPr>
          <a:xfrm>
            <a:off x="-8274" y="-81403"/>
            <a:ext cx="1120288" cy="1236229"/>
            <a:chOff x="-8274" y="-81403"/>
            <a:chExt cx="1120288" cy="1236229"/>
          </a:xfrm>
        </p:grpSpPr>
        <p:grpSp>
          <p:nvGrpSpPr>
            <p:cNvPr id="28" name="Group 50"/>
            <p:cNvGrpSpPr/>
            <p:nvPr/>
          </p:nvGrpSpPr>
          <p:grpSpPr>
            <a:xfrm>
              <a:off x="-1122" y="-81403"/>
              <a:ext cx="1113136" cy="1236229"/>
              <a:chOff x="-9097" y="-96310"/>
              <a:chExt cx="974935" cy="1025474"/>
            </a:xfrm>
          </p:grpSpPr>
          <p:sp>
            <p:nvSpPr>
              <p:cNvPr id="32" name="Diagonal Stripe 51"/>
              <p:cNvSpPr/>
              <p:nvPr/>
            </p:nvSpPr>
            <p:spPr>
              <a:xfrm>
                <a:off x="-7091" y="-23336"/>
                <a:ext cx="972929" cy="952500"/>
              </a:xfrm>
              <a:prstGeom prst="diagStripe">
                <a:avLst>
                  <a:gd name="adj" fmla="val 61073"/>
                </a:avLst>
              </a:prstGeom>
              <a:gradFill flip="none" rotWithShape="1">
                <a:gsLst>
                  <a:gs pos="100000">
                    <a:schemeClr val="bg1">
                      <a:lumMod val="85000"/>
                    </a:schemeClr>
                  </a:gs>
                  <a:gs pos="34000">
                    <a:schemeClr val="bg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50800" dist="12700" dir="5400000" rotWithShape="0">
                  <a:srgbClr val="000000">
                    <a:alpha val="35000"/>
                  </a:srgb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 rot="18886281">
                <a:off x="58852" y="187690"/>
                <a:ext cx="770174" cy="2021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ko-KR" altLang="en-US" sz="700" dirty="0" smtClean="0">
                    <a:solidFill>
                      <a:srgbClr val="1D4B6D"/>
                    </a:solidFill>
                    <a:latin typeface="HY견고딕" panose="02030600000101010101" pitchFamily="18" charset="-127"/>
                    <a:ea typeface="HY견고딕" panose="02030600000101010101" pitchFamily="18" charset="-127"/>
                  </a:rPr>
                  <a:t>국회의원</a:t>
                </a:r>
                <a:r>
                  <a:rPr lang="ko-KR" altLang="en-US" sz="900" dirty="0" smtClean="0">
                    <a:solidFill>
                      <a:srgbClr val="1D4B6D"/>
                    </a:solidFill>
                    <a:latin typeface="HY견고딕" panose="02030600000101010101" pitchFamily="18" charset="-127"/>
                    <a:ea typeface="HY견고딕" panose="02030600000101010101" pitchFamily="18" charset="-127"/>
                  </a:rPr>
                  <a:t> 이명수</a:t>
                </a:r>
                <a:endParaRPr lang="en-US" sz="900" dirty="0">
                  <a:solidFill>
                    <a:srgbClr val="1D4B6D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endParaRPr>
              </a:p>
            </p:txBody>
          </p:sp>
          <p:cxnSp>
            <p:nvCxnSpPr>
              <p:cNvPr id="34" name="Straight Connector 53"/>
              <p:cNvCxnSpPr/>
              <p:nvPr/>
            </p:nvCxnSpPr>
            <p:spPr>
              <a:xfrm flipH="1">
                <a:off x="-9097" y="-22860"/>
                <a:ext cx="623270" cy="623272"/>
              </a:xfrm>
              <a:prstGeom prst="line">
                <a:avLst/>
              </a:prstGeom>
              <a:ln w="6350">
                <a:solidFill>
                  <a:srgbClr val="3692D4"/>
                </a:solidFill>
                <a:prstDash val="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54"/>
              <p:cNvCxnSpPr/>
              <p:nvPr/>
            </p:nvCxnSpPr>
            <p:spPr>
              <a:xfrm flipH="1">
                <a:off x="-7091" y="-22860"/>
                <a:ext cx="921493" cy="893213"/>
              </a:xfrm>
              <a:prstGeom prst="line">
                <a:avLst/>
              </a:prstGeom>
              <a:ln w="6350">
                <a:solidFill>
                  <a:srgbClr val="3692D4"/>
                </a:solidFill>
                <a:prstDash val="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31" name="그림 3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966808">
              <a:off x="-8274" y="724510"/>
              <a:ext cx="252257" cy="120873"/>
            </a:xfrm>
            <a:prstGeom prst="rect">
              <a:avLst/>
            </a:prstGeom>
          </p:spPr>
        </p:pic>
      </p:grp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6" name="오른쪽 화살표 45"/>
          <p:cNvSpPr/>
          <p:nvPr/>
        </p:nvSpPr>
        <p:spPr>
          <a:xfrm>
            <a:off x="5095478" y="1412776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2455" y="117130"/>
            <a:ext cx="905679" cy="149851"/>
          </a:xfrm>
          <a:prstGeom prst="rect">
            <a:avLst/>
          </a:prstGeom>
        </p:spPr>
      </p:pic>
      <p:sp>
        <p:nvSpPr>
          <p:cNvPr id="16" name="오른쪽 화살표 15"/>
          <p:cNvSpPr/>
          <p:nvPr/>
        </p:nvSpPr>
        <p:spPr>
          <a:xfrm>
            <a:off x="5463902" y="1772816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오른쪽 화살표 16"/>
          <p:cNvSpPr/>
          <p:nvPr/>
        </p:nvSpPr>
        <p:spPr>
          <a:xfrm>
            <a:off x="7092280" y="2492896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11" y="3284984"/>
            <a:ext cx="3748018" cy="24893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 descr="http://image.ohmynews.com/down/images/1/han_164621_1%5b202091%5d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602" y="3284984"/>
            <a:ext cx="3926351" cy="24893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2885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801313" y="564610"/>
            <a:ext cx="7823154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ko-KR" altLang="en-US" sz="2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헌혈 참여자들에 대한 </a:t>
            </a:r>
            <a:r>
              <a:rPr lang="ko-KR" altLang="en-US" sz="24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적십자사의 불친절 개선</a:t>
            </a:r>
            <a:endParaRPr lang="en-US" sz="2400" dirty="0" smtClean="0">
              <a:solidFill>
                <a:srgbClr val="C0000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9286" y="1228620"/>
            <a:ext cx="86472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○ 헌혈 나눔 참여는 적십자운동의 기본 원칙 중의 하나인 「</a:t>
            </a:r>
            <a:r>
              <a:rPr lang="ko-KR" altLang="en-US" sz="1600" spc="-150" dirty="0" err="1">
                <a:latin typeface="휴먼명조" panose="02010504000101010101" pitchFamily="2" charset="-127"/>
                <a:ea typeface="휴먼명조" panose="02010504000101010101" pitchFamily="2" charset="-127"/>
              </a:rPr>
              <a:t>無이익</a:t>
            </a: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 자발적 봉사」의 대표적 사례</a:t>
            </a:r>
          </a:p>
          <a:p>
            <a:pPr fontAlgn="base">
              <a:lnSpc>
                <a:spcPct val="150000"/>
              </a:lnSpc>
            </a:pP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○ 대한적십자사 혈액관리본부 홈페이지‘헌혈이야기</a:t>
            </a:r>
            <a:r>
              <a:rPr lang="ko-KR" altLang="en-US" sz="16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’</a:t>
            </a:r>
            <a:r>
              <a:rPr lang="ko-KR" altLang="en-US" sz="1600" b="1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   </a:t>
            </a:r>
            <a:r>
              <a:rPr lang="ko-KR" altLang="en-US" sz="1600" b="1" spc="-15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헌혈 </a:t>
            </a:r>
            <a:r>
              <a:rPr lang="ko-KR" altLang="en-US" sz="1600" b="1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참여자들의 소통과 정보공유의 場</a:t>
            </a:r>
            <a:endParaRPr lang="ko-KR" altLang="en-US" sz="1600" spc="-150" dirty="0">
              <a:solidFill>
                <a:srgbClr val="C00000"/>
              </a:solidFill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○ </a:t>
            </a:r>
            <a:r>
              <a:rPr lang="ko-KR" altLang="en-US" sz="16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헌혈 참여자들</a:t>
            </a:r>
            <a:r>
              <a:rPr lang="en-US" altLang="ko-KR" sz="16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6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헌혈의 </a:t>
            </a: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집 관계자들로부터 </a:t>
            </a:r>
            <a:r>
              <a:rPr lang="ko-KR" altLang="en-US" sz="16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창피</a:t>
            </a:r>
            <a:r>
              <a:rPr lang="en-US" altLang="ko-KR" sz="16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·</a:t>
            </a:r>
            <a:r>
              <a:rPr lang="ko-KR" altLang="en-US" sz="16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홀대 </a:t>
            </a: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등을 당한 사연이 빈번하게 </a:t>
            </a:r>
            <a:r>
              <a:rPr lang="ko-KR" altLang="en-US" sz="16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게</a:t>
            </a: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시</a:t>
            </a:r>
            <a:endParaRPr lang="ko-KR" altLang="en-US" sz="1600" spc="-150" dirty="0"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○ 매혈</a:t>
            </a:r>
            <a:r>
              <a:rPr lang="en-US" altLang="ko-KR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(</a:t>
            </a: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賣血</a:t>
            </a:r>
            <a:r>
              <a:rPr lang="en-US" altLang="ko-KR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)</a:t>
            </a: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이 아닌 헌혈 나눔에 대한 </a:t>
            </a:r>
            <a:r>
              <a:rPr lang="ko-KR" altLang="en-US" sz="16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문전박대는 </a:t>
            </a: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대한적십자사의 </a:t>
            </a:r>
            <a:r>
              <a:rPr lang="ko-KR" altLang="en-US" sz="16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이미지 실추 행위</a:t>
            </a:r>
            <a:endParaRPr lang="ko-KR" altLang="en-US" sz="1600" spc="-150" dirty="0">
              <a:latin typeface="휴먼명조" panose="02010504000101010101" pitchFamily="2" charset="-127"/>
              <a:ea typeface="휴먼명조" panose="02010504000101010101" pitchFamily="2" charset="-127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01313" y="6134107"/>
            <a:ext cx="81198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0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「직업적 매너리즘」에 빠진 일부 직원들 </a:t>
            </a:r>
            <a:r>
              <a:rPr lang="ko-KR" altLang="en-US" sz="20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정기적인 재교육과정 강화</a:t>
            </a:r>
            <a:endParaRPr lang="ko-KR" altLang="en-US" sz="2000" dirty="0">
              <a:solidFill>
                <a:srgbClr val="C0000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26" name="오른쪽 화살표 25"/>
          <p:cNvSpPr/>
          <p:nvPr/>
        </p:nvSpPr>
        <p:spPr>
          <a:xfrm>
            <a:off x="501225" y="6277950"/>
            <a:ext cx="339133" cy="311986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7" name="그룹 26"/>
          <p:cNvGrpSpPr/>
          <p:nvPr/>
        </p:nvGrpSpPr>
        <p:grpSpPr>
          <a:xfrm>
            <a:off x="-8274" y="-81403"/>
            <a:ext cx="1120288" cy="1236229"/>
            <a:chOff x="-8274" y="-81403"/>
            <a:chExt cx="1120288" cy="1236229"/>
          </a:xfrm>
        </p:grpSpPr>
        <p:grpSp>
          <p:nvGrpSpPr>
            <p:cNvPr id="28" name="Group 50"/>
            <p:cNvGrpSpPr/>
            <p:nvPr/>
          </p:nvGrpSpPr>
          <p:grpSpPr>
            <a:xfrm>
              <a:off x="-1122" y="-81403"/>
              <a:ext cx="1113136" cy="1236229"/>
              <a:chOff x="-9097" y="-96310"/>
              <a:chExt cx="974935" cy="1025474"/>
            </a:xfrm>
          </p:grpSpPr>
          <p:sp>
            <p:nvSpPr>
              <p:cNvPr id="32" name="Diagonal Stripe 51"/>
              <p:cNvSpPr/>
              <p:nvPr/>
            </p:nvSpPr>
            <p:spPr>
              <a:xfrm>
                <a:off x="-7091" y="-23336"/>
                <a:ext cx="972929" cy="952500"/>
              </a:xfrm>
              <a:prstGeom prst="diagStripe">
                <a:avLst>
                  <a:gd name="adj" fmla="val 61073"/>
                </a:avLst>
              </a:prstGeom>
              <a:gradFill flip="none" rotWithShape="1">
                <a:gsLst>
                  <a:gs pos="100000">
                    <a:schemeClr val="bg1">
                      <a:lumMod val="85000"/>
                    </a:schemeClr>
                  </a:gs>
                  <a:gs pos="34000">
                    <a:schemeClr val="bg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50800" dist="12700" dir="5400000" rotWithShape="0">
                  <a:srgbClr val="000000">
                    <a:alpha val="35000"/>
                  </a:srgb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 rot="18886281">
                <a:off x="58852" y="187690"/>
                <a:ext cx="770174" cy="2021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ko-KR" altLang="en-US" sz="700" dirty="0" smtClean="0">
                    <a:solidFill>
                      <a:srgbClr val="1D4B6D"/>
                    </a:solidFill>
                    <a:latin typeface="HY견고딕" panose="02030600000101010101" pitchFamily="18" charset="-127"/>
                    <a:ea typeface="HY견고딕" panose="02030600000101010101" pitchFamily="18" charset="-127"/>
                  </a:rPr>
                  <a:t>국회의원</a:t>
                </a:r>
                <a:r>
                  <a:rPr lang="ko-KR" altLang="en-US" sz="900" dirty="0" smtClean="0">
                    <a:solidFill>
                      <a:srgbClr val="1D4B6D"/>
                    </a:solidFill>
                    <a:latin typeface="HY견고딕" panose="02030600000101010101" pitchFamily="18" charset="-127"/>
                    <a:ea typeface="HY견고딕" panose="02030600000101010101" pitchFamily="18" charset="-127"/>
                  </a:rPr>
                  <a:t> 이명수</a:t>
                </a:r>
                <a:endParaRPr lang="en-US" sz="900" dirty="0">
                  <a:solidFill>
                    <a:srgbClr val="1D4B6D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endParaRPr>
              </a:p>
            </p:txBody>
          </p:sp>
          <p:cxnSp>
            <p:nvCxnSpPr>
              <p:cNvPr id="34" name="Straight Connector 53"/>
              <p:cNvCxnSpPr/>
              <p:nvPr/>
            </p:nvCxnSpPr>
            <p:spPr>
              <a:xfrm flipH="1">
                <a:off x="-9097" y="-22860"/>
                <a:ext cx="623270" cy="623272"/>
              </a:xfrm>
              <a:prstGeom prst="line">
                <a:avLst/>
              </a:prstGeom>
              <a:ln w="6350">
                <a:solidFill>
                  <a:srgbClr val="3692D4"/>
                </a:solidFill>
                <a:prstDash val="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54"/>
              <p:cNvCxnSpPr/>
              <p:nvPr/>
            </p:nvCxnSpPr>
            <p:spPr>
              <a:xfrm flipH="1">
                <a:off x="-7091" y="-22860"/>
                <a:ext cx="921493" cy="893213"/>
              </a:xfrm>
              <a:prstGeom prst="line">
                <a:avLst/>
              </a:prstGeom>
              <a:ln w="6350">
                <a:solidFill>
                  <a:srgbClr val="3692D4"/>
                </a:solidFill>
                <a:prstDash val="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31" name="그림 3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966808">
              <a:off x="-8274" y="724510"/>
              <a:ext cx="252257" cy="120873"/>
            </a:xfrm>
            <a:prstGeom prst="rect">
              <a:avLst/>
            </a:prstGeom>
          </p:spPr>
        </p:pic>
      </p:grp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2455" y="117130"/>
            <a:ext cx="905679" cy="149851"/>
          </a:xfrm>
          <a:prstGeom prst="rect">
            <a:avLst/>
          </a:prstGeom>
        </p:spPr>
      </p:pic>
      <p:sp>
        <p:nvSpPr>
          <p:cNvPr id="16" name="오른쪽 화살표 15"/>
          <p:cNvSpPr/>
          <p:nvPr/>
        </p:nvSpPr>
        <p:spPr>
          <a:xfrm>
            <a:off x="5129522" y="1772816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pSp>
        <p:nvGrpSpPr>
          <p:cNvPr id="9" name="그룹 8"/>
          <p:cNvGrpSpPr/>
          <p:nvPr/>
        </p:nvGrpSpPr>
        <p:grpSpPr>
          <a:xfrm>
            <a:off x="1112014" y="3042046"/>
            <a:ext cx="6626225" cy="2907233"/>
            <a:chOff x="556591" y="3042046"/>
            <a:chExt cx="6626225" cy="2907233"/>
          </a:xfrm>
        </p:grpSpPr>
        <p:pic>
          <p:nvPicPr>
            <p:cNvPr id="2049" name="_x188094616" descr="EMB000022003dd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6591" y="3042046"/>
              <a:ext cx="6626225" cy="29072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6" name="직선 연결선 5"/>
            <p:cNvCxnSpPr/>
            <p:nvPr/>
          </p:nvCxnSpPr>
          <p:spPr>
            <a:xfrm>
              <a:off x="1621157" y="4154785"/>
              <a:ext cx="2088232" cy="0"/>
            </a:xfrm>
            <a:prstGeom prst="line">
              <a:avLst/>
            </a:prstGeom>
            <a:ln w="254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직선 연결선 21"/>
            <p:cNvCxnSpPr/>
            <p:nvPr/>
          </p:nvCxnSpPr>
          <p:spPr>
            <a:xfrm>
              <a:off x="1619669" y="4861520"/>
              <a:ext cx="2250031" cy="0"/>
            </a:xfrm>
            <a:prstGeom prst="line">
              <a:avLst/>
            </a:prstGeom>
            <a:ln w="254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직선 연결선 23"/>
            <p:cNvCxnSpPr/>
            <p:nvPr/>
          </p:nvCxnSpPr>
          <p:spPr>
            <a:xfrm>
              <a:off x="1619672" y="5517232"/>
              <a:ext cx="1728192" cy="0"/>
            </a:xfrm>
            <a:prstGeom prst="line">
              <a:avLst/>
            </a:prstGeom>
            <a:ln w="254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06625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801313" y="564610"/>
            <a:ext cx="7823154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ko-KR" altLang="en-US" sz="2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헌혈자 건강과 안전을 위협하는  </a:t>
            </a:r>
            <a:r>
              <a:rPr lang="ko-KR" altLang="en-US" sz="24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「채혈 부작용」 개선</a:t>
            </a:r>
            <a:endParaRPr lang="en-US" sz="2400" dirty="0" smtClean="0">
              <a:solidFill>
                <a:srgbClr val="C0000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9286" y="1228620"/>
            <a:ext cx="86472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○ </a:t>
            </a:r>
            <a:r>
              <a:rPr lang="ko-KR" altLang="en-US" sz="16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채혈부작용</a:t>
            </a:r>
            <a:r>
              <a:rPr lang="en-US" altLang="ko-KR" sz="16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,</a:t>
            </a:r>
            <a:r>
              <a:rPr lang="ko-KR" altLang="en-US" sz="16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</a:t>
            </a: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채혈 후 사전에 예상하지 못한 혈관미주신경반응 또는 피하출혈 </a:t>
            </a:r>
            <a:r>
              <a:rPr lang="ko-KR" altLang="en-US" sz="16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등 발생 </a:t>
            </a: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증상</a:t>
            </a:r>
          </a:p>
          <a:p>
            <a:pPr fontAlgn="base">
              <a:lnSpc>
                <a:spcPct val="150000"/>
              </a:lnSpc>
            </a:pP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○ 지난 </a:t>
            </a:r>
            <a:r>
              <a:rPr lang="en-US" altLang="ko-KR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4</a:t>
            </a: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년간</a:t>
            </a:r>
            <a:r>
              <a:rPr lang="en-US" altLang="ko-KR" sz="1400" spc="-150" dirty="0">
                <a:latin typeface="휴먼고딕" panose="02010504000101010101" pitchFamily="2" charset="-127"/>
                <a:ea typeface="휴먼고딕" panose="02010504000101010101" pitchFamily="2" charset="-127"/>
              </a:rPr>
              <a:t>(‘11</a:t>
            </a:r>
            <a:r>
              <a:rPr lang="ko-KR" altLang="en-US" sz="1400" spc="-150" dirty="0">
                <a:latin typeface="휴먼고딕" panose="02010504000101010101" pitchFamily="2" charset="-127"/>
                <a:ea typeface="휴먼고딕" panose="02010504000101010101" pitchFamily="2" charset="-127"/>
              </a:rPr>
              <a:t>년∼‘</a:t>
            </a:r>
            <a:r>
              <a:rPr lang="en-US" altLang="ko-KR" sz="1400" spc="-150" dirty="0">
                <a:latin typeface="휴먼고딕" panose="02010504000101010101" pitchFamily="2" charset="-127"/>
                <a:ea typeface="휴먼고딕" panose="02010504000101010101" pitchFamily="2" charset="-127"/>
              </a:rPr>
              <a:t>14</a:t>
            </a:r>
            <a:r>
              <a:rPr lang="ko-KR" altLang="en-US" sz="1400" spc="-150" dirty="0">
                <a:latin typeface="휴먼고딕" panose="02010504000101010101" pitchFamily="2" charset="-127"/>
                <a:ea typeface="휴먼고딕" panose="02010504000101010101" pitchFamily="2" charset="-127"/>
              </a:rPr>
              <a:t>년</a:t>
            </a:r>
            <a:r>
              <a:rPr lang="en-US" altLang="ko-KR" sz="1400" spc="-150" dirty="0">
                <a:latin typeface="휴먼고딕" panose="02010504000101010101" pitchFamily="2" charset="-127"/>
                <a:ea typeface="휴먼고딕" panose="02010504000101010101" pitchFamily="2" charset="-127"/>
              </a:rPr>
              <a:t>6</a:t>
            </a:r>
            <a:r>
              <a:rPr lang="ko-KR" altLang="en-US" sz="1400" spc="-150" dirty="0">
                <a:latin typeface="휴먼고딕" panose="02010504000101010101" pitchFamily="2" charset="-127"/>
                <a:ea typeface="휴먼고딕" panose="02010504000101010101" pitchFamily="2" charset="-127"/>
              </a:rPr>
              <a:t>월</a:t>
            </a:r>
            <a:r>
              <a:rPr lang="en-US" altLang="ko-KR" sz="1400" spc="-150" dirty="0">
                <a:latin typeface="휴먼고딕" panose="02010504000101010101" pitchFamily="2" charset="-127"/>
                <a:ea typeface="휴먼고딕" panose="02010504000101010101" pitchFamily="2" charset="-127"/>
              </a:rPr>
              <a:t>)</a:t>
            </a:r>
            <a:r>
              <a:rPr lang="ko-KR" altLang="en-US" sz="1400" spc="-150" dirty="0">
                <a:latin typeface="휴먼고딕" panose="02010504000101010101" pitchFamily="2" charset="-127"/>
                <a:ea typeface="휴먼고딕" panose="02010504000101010101" pitchFamily="2" charset="-127"/>
              </a:rPr>
              <a:t> </a:t>
            </a:r>
            <a:r>
              <a:rPr lang="en-US" altLang="ko-KR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1,300</a:t>
            </a: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여건</a:t>
            </a:r>
            <a:r>
              <a:rPr lang="en-US" altLang="ko-KR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매년 </a:t>
            </a:r>
            <a:r>
              <a:rPr lang="en-US" altLang="ko-KR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300</a:t>
            </a: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여 건 이상 발생 중 </a:t>
            </a:r>
            <a:r>
              <a:rPr lang="ko-KR" altLang="en-US" sz="1600" b="1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    </a:t>
            </a:r>
            <a:r>
              <a:rPr lang="ko-KR" altLang="en-US" sz="1600" b="1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보상금만도 </a:t>
            </a:r>
            <a:r>
              <a:rPr lang="en-US" altLang="ko-KR" sz="1600" b="1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6</a:t>
            </a:r>
            <a:r>
              <a:rPr lang="ko-KR" altLang="en-US" sz="1600" b="1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억여 원</a:t>
            </a:r>
            <a:endParaRPr lang="ko-KR" altLang="en-US" sz="1600" spc="-150" dirty="0">
              <a:solidFill>
                <a:srgbClr val="C00000"/>
              </a:solidFill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○ </a:t>
            </a:r>
            <a:r>
              <a:rPr lang="ko-KR" altLang="en-US" sz="16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채혈부작용에 </a:t>
            </a: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대한 사전 확인사항 및 검사</a:t>
            </a:r>
            <a:r>
              <a:rPr lang="en-US" altLang="ko-KR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사후휴식시간 연장 등 조치하고 있으나 </a:t>
            </a:r>
            <a:r>
              <a:rPr lang="ko-KR" altLang="en-US" sz="16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미흡</a:t>
            </a:r>
            <a:endParaRPr lang="ko-KR" altLang="en-US" sz="1600" spc="-150" dirty="0"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○ </a:t>
            </a:r>
            <a:r>
              <a:rPr lang="ko-KR" altLang="en-US" sz="1600" spc="-150" dirty="0" err="1" smtClean="0">
                <a:latin typeface="휴먼명조" panose="02010504000101010101" pitchFamily="2" charset="-127"/>
                <a:ea typeface="휴먼명조" panose="02010504000101010101" pitchFamily="2" charset="-127"/>
              </a:rPr>
              <a:t>초회</a:t>
            </a:r>
            <a:r>
              <a:rPr lang="en-US" altLang="ko-KR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·</a:t>
            </a:r>
            <a:r>
              <a:rPr lang="ko-KR" altLang="en-US" sz="16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여성</a:t>
            </a:r>
            <a:r>
              <a:rPr lang="en-US" altLang="ko-KR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·</a:t>
            </a:r>
            <a:r>
              <a:rPr lang="ko-KR" altLang="en-US" sz="1600" spc="-150" dirty="0" err="1" smtClean="0">
                <a:latin typeface="휴먼명조" panose="02010504000101010101" pitchFamily="2" charset="-127"/>
                <a:ea typeface="휴먼명조" panose="02010504000101010101" pitchFamily="2" charset="-127"/>
              </a:rPr>
              <a:t>저체중</a:t>
            </a:r>
            <a:r>
              <a:rPr lang="en-US" altLang="ko-KR" sz="16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·</a:t>
            </a:r>
            <a:r>
              <a:rPr lang="ko-KR" altLang="en-US" sz="16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고교생 </a:t>
            </a: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헌혈자에게 많이 발생하는 </a:t>
            </a:r>
            <a:r>
              <a:rPr lang="ko-KR" altLang="en-US" sz="16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혈관미주신경반응 세심한 </a:t>
            </a: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확인 필요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587561" y="5674733"/>
            <a:ext cx="8232911" cy="1029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2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「헌혈관련증상 처리지침</a:t>
            </a:r>
            <a:r>
              <a:rPr lang="en-US" altLang="ko-KR" sz="22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22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표준업무절차서」 규정대로 </a:t>
            </a:r>
            <a:r>
              <a:rPr lang="ko-KR" altLang="en-US" sz="22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소홀함 </a:t>
            </a:r>
            <a:endParaRPr lang="en-US" altLang="ko-KR" sz="2200" dirty="0" smtClean="0">
              <a:solidFill>
                <a:srgbClr val="C0000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2200" dirty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en-US" altLang="ko-KR" sz="22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 </a:t>
            </a:r>
            <a:r>
              <a:rPr lang="ko-KR" altLang="en-US" sz="22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없는 채혈업무 실천</a:t>
            </a:r>
            <a:endParaRPr lang="ko-KR" altLang="en-US" sz="2200" dirty="0">
              <a:solidFill>
                <a:srgbClr val="C0000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26" name="오른쪽 화살표 25"/>
          <p:cNvSpPr/>
          <p:nvPr/>
        </p:nvSpPr>
        <p:spPr>
          <a:xfrm>
            <a:off x="271966" y="5833537"/>
            <a:ext cx="339133" cy="311986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7" name="그룹 26"/>
          <p:cNvGrpSpPr/>
          <p:nvPr/>
        </p:nvGrpSpPr>
        <p:grpSpPr>
          <a:xfrm>
            <a:off x="-8274" y="-81403"/>
            <a:ext cx="1120288" cy="1236229"/>
            <a:chOff x="-8274" y="-81403"/>
            <a:chExt cx="1120288" cy="1236229"/>
          </a:xfrm>
        </p:grpSpPr>
        <p:grpSp>
          <p:nvGrpSpPr>
            <p:cNvPr id="28" name="Group 50"/>
            <p:cNvGrpSpPr/>
            <p:nvPr/>
          </p:nvGrpSpPr>
          <p:grpSpPr>
            <a:xfrm>
              <a:off x="-1122" y="-81403"/>
              <a:ext cx="1113136" cy="1236229"/>
              <a:chOff x="-9097" y="-96310"/>
              <a:chExt cx="974935" cy="1025474"/>
            </a:xfrm>
          </p:grpSpPr>
          <p:sp>
            <p:nvSpPr>
              <p:cNvPr id="32" name="Diagonal Stripe 51"/>
              <p:cNvSpPr/>
              <p:nvPr/>
            </p:nvSpPr>
            <p:spPr>
              <a:xfrm>
                <a:off x="-7091" y="-23336"/>
                <a:ext cx="972929" cy="952500"/>
              </a:xfrm>
              <a:prstGeom prst="diagStripe">
                <a:avLst>
                  <a:gd name="adj" fmla="val 61073"/>
                </a:avLst>
              </a:prstGeom>
              <a:gradFill flip="none" rotWithShape="1">
                <a:gsLst>
                  <a:gs pos="100000">
                    <a:schemeClr val="bg1">
                      <a:lumMod val="85000"/>
                    </a:schemeClr>
                  </a:gs>
                  <a:gs pos="34000">
                    <a:schemeClr val="bg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50800" dist="12700" dir="5400000" rotWithShape="0">
                  <a:srgbClr val="000000">
                    <a:alpha val="35000"/>
                  </a:srgb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 rot="18886281">
                <a:off x="58852" y="187690"/>
                <a:ext cx="770174" cy="2021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ko-KR" altLang="en-US" sz="700" dirty="0" smtClean="0">
                    <a:solidFill>
                      <a:srgbClr val="1D4B6D"/>
                    </a:solidFill>
                    <a:latin typeface="HY견고딕" panose="02030600000101010101" pitchFamily="18" charset="-127"/>
                    <a:ea typeface="HY견고딕" panose="02030600000101010101" pitchFamily="18" charset="-127"/>
                  </a:rPr>
                  <a:t>국회의원</a:t>
                </a:r>
                <a:r>
                  <a:rPr lang="ko-KR" altLang="en-US" sz="900" dirty="0" smtClean="0">
                    <a:solidFill>
                      <a:srgbClr val="1D4B6D"/>
                    </a:solidFill>
                    <a:latin typeface="HY견고딕" panose="02030600000101010101" pitchFamily="18" charset="-127"/>
                    <a:ea typeface="HY견고딕" panose="02030600000101010101" pitchFamily="18" charset="-127"/>
                  </a:rPr>
                  <a:t> 이명수</a:t>
                </a:r>
                <a:endParaRPr lang="en-US" sz="900" dirty="0">
                  <a:solidFill>
                    <a:srgbClr val="1D4B6D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endParaRPr>
              </a:p>
            </p:txBody>
          </p:sp>
          <p:cxnSp>
            <p:nvCxnSpPr>
              <p:cNvPr id="34" name="Straight Connector 53"/>
              <p:cNvCxnSpPr/>
              <p:nvPr/>
            </p:nvCxnSpPr>
            <p:spPr>
              <a:xfrm flipH="1">
                <a:off x="-9097" y="-22860"/>
                <a:ext cx="623270" cy="623272"/>
              </a:xfrm>
              <a:prstGeom prst="line">
                <a:avLst/>
              </a:prstGeom>
              <a:ln w="6350">
                <a:solidFill>
                  <a:srgbClr val="3692D4"/>
                </a:solidFill>
                <a:prstDash val="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54"/>
              <p:cNvCxnSpPr/>
              <p:nvPr/>
            </p:nvCxnSpPr>
            <p:spPr>
              <a:xfrm flipH="1">
                <a:off x="-7091" y="-22860"/>
                <a:ext cx="921493" cy="893213"/>
              </a:xfrm>
              <a:prstGeom prst="line">
                <a:avLst/>
              </a:prstGeom>
              <a:ln w="6350">
                <a:solidFill>
                  <a:srgbClr val="3692D4"/>
                </a:solidFill>
                <a:prstDash val="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31" name="그림 3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966808">
              <a:off x="-8274" y="724510"/>
              <a:ext cx="252257" cy="120873"/>
            </a:xfrm>
            <a:prstGeom prst="rect">
              <a:avLst/>
            </a:prstGeom>
          </p:spPr>
        </p:pic>
      </p:grp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2455" y="117130"/>
            <a:ext cx="905679" cy="149851"/>
          </a:xfrm>
          <a:prstGeom prst="rect">
            <a:avLst/>
          </a:prstGeom>
        </p:spPr>
      </p:pic>
      <p:sp>
        <p:nvSpPr>
          <p:cNvPr id="16" name="오른쪽 화살표 15"/>
          <p:cNvSpPr/>
          <p:nvPr/>
        </p:nvSpPr>
        <p:spPr>
          <a:xfrm>
            <a:off x="6423173" y="1781942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278" y="3021446"/>
            <a:ext cx="3464524" cy="24426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 descr="http://www.bloodinfo.net/file_util.do?action=image&amp;siteid=bloodinfo&amp;filepath=upload_image/20/133584907262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0965" y="3021446"/>
            <a:ext cx="3264416" cy="24426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4352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801313" y="564610"/>
            <a:ext cx="7823154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ko-KR" altLang="en-US" sz="24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적십자사 종사자 </a:t>
            </a:r>
            <a:r>
              <a:rPr lang="ko-KR" altLang="en-US" sz="2400" dirty="0" err="1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헌혈율</a:t>
            </a:r>
            <a:r>
              <a:rPr lang="ko-KR" altLang="en-US" sz="24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제고</a:t>
            </a:r>
            <a:r>
              <a:rPr lang="ko-KR" altLang="en-US" sz="2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로</a:t>
            </a:r>
            <a:r>
              <a:rPr lang="ko-KR" altLang="en-US" sz="24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2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「헌혈 기피인식」 해소</a:t>
            </a:r>
            <a:endParaRPr lang="en-US" sz="2400" dirty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9286" y="1228620"/>
            <a:ext cx="86472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ko-KR" altLang="en-US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○ </a:t>
            </a:r>
            <a:r>
              <a:rPr lang="ko-KR" altLang="en-US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대한적십자사의 가장 </a:t>
            </a:r>
            <a:r>
              <a:rPr lang="ko-KR" altLang="en-US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핵심적인 사업이 바로 혈액사업 </a:t>
            </a:r>
            <a:r>
              <a:rPr lang="ko-KR" altLang="en-US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   </a:t>
            </a:r>
            <a:r>
              <a:rPr lang="ko-KR" altLang="en-US" sz="1600" b="1" dirty="0">
                <a:latin typeface="휴먼명조" panose="02010504000101010101" pitchFamily="2" charset="-127"/>
                <a:ea typeface="휴먼명조" panose="02010504000101010101" pitchFamily="2" charset="-127"/>
              </a:rPr>
              <a:t>정작 종사자들은 기피 중</a:t>
            </a:r>
            <a:endParaRPr lang="ko-KR" altLang="en-US" sz="1600" dirty="0"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○ </a:t>
            </a:r>
            <a:r>
              <a:rPr lang="en-US" altLang="ko-KR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3</a:t>
            </a: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년간</a:t>
            </a:r>
            <a:r>
              <a:rPr lang="en-US" altLang="ko-KR" sz="1400" spc="-150" dirty="0">
                <a:latin typeface="휴먼고딕" panose="02010504000101010101" pitchFamily="2" charset="-127"/>
                <a:ea typeface="휴먼고딕" panose="02010504000101010101" pitchFamily="2" charset="-127"/>
              </a:rPr>
              <a:t>(‘12</a:t>
            </a:r>
            <a:r>
              <a:rPr lang="ko-KR" altLang="en-US" sz="1400" spc="-150" dirty="0">
                <a:latin typeface="휴먼고딕" panose="02010504000101010101" pitchFamily="2" charset="-127"/>
                <a:ea typeface="휴먼고딕" panose="02010504000101010101" pitchFamily="2" charset="-127"/>
              </a:rPr>
              <a:t>년∼‘</a:t>
            </a:r>
            <a:r>
              <a:rPr lang="en-US" altLang="ko-KR" sz="1400" spc="-150" dirty="0">
                <a:latin typeface="휴먼고딕" panose="02010504000101010101" pitchFamily="2" charset="-127"/>
                <a:ea typeface="휴먼고딕" panose="02010504000101010101" pitchFamily="2" charset="-127"/>
              </a:rPr>
              <a:t>14</a:t>
            </a:r>
            <a:r>
              <a:rPr lang="ko-KR" altLang="en-US" sz="1400" spc="-150" dirty="0">
                <a:latin typeface="휴먼고딕" panose="02010504000101010101" pitchFamily="2" charset="-127"/>
                <a:ea typeface="휴먼고딕" panose="02010504000101010101" pitchFamily="2" charset="-127"/>
              </a:rPr>
              <a:t>년</a:t>
            </a:r>
            <a:r>
              <a:rPr lang="en-US" altLang="ko-KR" sz="1400" spc="-150" dirty="0">
                <a:latin typeface="휴먼고딕" panose="02010504000101010101" pitchFamily="2" charset="-127"/>
                <a:ea typeface="휴먼고딕" panose="02010504000101010101" pitchFamily="2" charset="-127"/>
              </a:rPr>
              <a:t>8</a:t>
            </a:r>
            <a:r>
              <a:rPr lang="ko-KR" altLang="en-US" sz="1400" spc="-150" dirty="0">
                <a:latin typeface="휴먼고딕" panose="02010504000101010101" pitchFamily="2" charset="-127"/>
                <a:ea typeface="휴먼고딕" panose="02010504000101010101" pitchFamily="2" charset="-127"/>
              </a:rPr>
              <a:t>월</a:t>
            </a:r>
            <a:r>
              <a:rPr lang="en-US" altLang="ko-KR" sz="1400" spc="-150" dirty="0">
                <a:latin typeface="휴먼고딕" panose="02010504000101010101" pitchFamily="2" charset="-127"/>
                <a:ea typeface="휴먼고딕" panose="02010504000101010101" pitchFamily="2" charset="-127"/>
              </a:rPr>
              <a:t>) </a:t>
            </a: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본사 직원 및 </a:t>
            </a:r>
            <a:r>
              <a:rPr lang="en-US" altLang="ko-KR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15</a:t>
            </a: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개 </a:t>
            </a:r>
            <a:r>
              <a:rPr lang="ko-KR" altLang="en-US" sz="16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혈액원장 </a:t>
            </a:r>
            <a:r>
              <a:rPr lang="ko-KR" altLang="en-US" sz="1600" spc="-150" dirty="0" err="1">
                <a:latin typeface="휴먼명조" panose="02010504000101010101" pitchFamily="2" charset="-127"/>
                <a:ea typeface="휴먼명조" panose="02010504000101010101" pitchFamily="2" charset="-127"/>
              </a:rPr>
              <a:t>헌혈율</a:t>
            </a: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 평균 </a:t>
            </a:r>
            <a:r>
              <a:rPr lang="en-US" altLang="ko-KR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33% </a:t>
            </a:r>
            <a:r>
              <a:rPr lang="ko-KR" altLang="en-US" sz="1600" b="1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    원장 </a:t>
            </a:r>
            <a:r>
              <a:rPr lang="ko-KR" altLang="en-US" sz="1600" b="1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기준 </a:t>
            </a:r>
            <a:r>
              <a:rPr lang="en-US" altLang="ko-KR" sz="1600" b="1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13%</a:t>
            </a:r>
            <a:r>
              <a:rPr lang="ko-KR" altLang="en-US" sz="1600" b="1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에 불과</a:t>
            </a:r>
            <a:endParaRPr lang="ko-KR" altLang="en-US" sz="1600" spc="-150" dirty="0">
              <a:latin typeface="휴먼명조" panose="02010504000101010101" pitchFamily="2" charset="-127"/>
              <a:ea typeface="휴먼명조" panose="02010504000101010101" pitchFamily="2" charset="-127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50021" y="6042268"/>
            <a:ext cx="820034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2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건강상태 사유라는 궁색한 답변보다</a:t>
            </a:r>
            <a:r>
              <a:rPr lang="en-US" altLang="ko-KR" sz="22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22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모범이 되는 적십자 돼야</a:t>
            </a:r>
            <a:endParaRPr lang="ko-KR" altLang="en-US" sz="2200" dirty="0">
              <a:solidFill>
                <a:srgbClr val="C0000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26" name="오른쪽 화살표 25"/>
          <p:cNvSpPr/>
          <p:nvPr/>
        </p:nvSpPr>
        <p:spPr>
          <a:xfrm>
            <a:off x="371366" y="6186357"/>
            <a:ext cx="339133" cy="311986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7" name="그룹 26"/>
          <p:cNvGrpSpPr/>
          <p:nvPr/>
        </p:nvGrpSpPr>
        <p:grpSpPr>
          <a:xfrm>
            <a:off x="-8274" y="-81403"/>
            <a:ext cx="1120288" cy="1236229"/>
            <a:chOff x="-8274" y="-81403"/>
            <a:chExt cx="1120288" cy="1236229"/>
          </a:xfrm>
        </p:grpSpPr>
        <p:grpSp>
          <p:nvGrpSpPr>
            <p:cNvPr id="28" name="Group 50"/>
            <p:cNvGrpSpPr/>
            <p:nvPr/>
          </p:nvGrpSpPr>
          <p:grpSpPr>
            <a:xfrm>
              <a:off x="-1122" y="-81403"/>
              <a:ext cx="1113136" cy="1236229"/>
              <a:chOff x="-9097" y="-96310"/>
              <a:chExt cx="974935" cy="1025474"/>
            </a:xfrm>
          </p:grpSpPr>
          <p:sp>
            <p:nvSpPr>
              <p:cNvPr id="32" name="Diagonal Stripe 51"/>
              <p:cNvSpPr/>
              <p:nvPr/>
            </p:nvSpPr>
            <p:spPr>
              <a:xfrm>
                <a:off x="-7091" y="-23336"/>
                <a:ext cx="972929" cy="952500"/>
              </a:xfrm>
              <a:prstGeom prst="diagStripe">
                <a:avLst>
                  <a:gd name="adj" fmla="val 61073"/>
                </a:avLst>
              </a:prstGeom>
              <a:gradFill flip="none" rotWithShape="1">
                <a:gsLst>
                  <a:gs pos="100000">
                    <a:schemeClr val="bg1">
                      <a:lumMod val="85000"/>
                    </a:schemeClr>
                  </a:gs>
                  <a:gs pos="34000">
                    <a:schemeClr val="bg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50800" dist="12700" dir="5400000" rotWithShape="0">
                  <a:srgbClr val="000000">
                    <a:alpha val="35000"/>
                  </a:srgb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 rot="18886281">
                <a:off x="58852" y="187690"/>
                <a:ext cx="770174" cy="2021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ko-KR" altLang="en-US" sz="700" dirty="0" smtClean="0">
                    <a:solidFill>
                      <a:srgbClr val="1D4B6D"/>
                    </a:solidFill>
                    <a:latin typeface="HY견고딕" panose="02030600000101010101" pitchFamily="18" charset="-127"/>
                    <a:ea typeface="HY견고딕" panose="02030600000101010101" pitchFamily="18" charset="-127"/>
                  </a:rPr>
                  <a:t>국회의원</a:t>
                </a:r>
                <a:r>
                  <a:rPr lang="ko-KR" altLang="en-US" sz="900" dirty="0" smtClean="0">
                    <a:solidFill>
                      <a:srgbClr val="1D4B6D"/>
                    </a:solidFill>
                    <a:latin typeface="HY견고딕" panose="02030600000101010101" pitchFamily="18" charset="-127"/>
                    <a:ea typeface="HY견고딕" panose="02030600000101010101" pitchFamily="18" charset="-127"/>
                  </a:rPr>
                  <a:t> 이명수</a:t>
                </a:r>
                <a:endParaRPr lang="en-US" sz="900" dirty="0">
                  <a:solidFill>
                    <a:srgbClr val="1D4B6D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endParaRPr>
              </a:p>
            </p:txBody>
          </p:sp>
          <p:cxnSp>
            <p:nvCxnSpPr>
              <p:cNvPr id="34" name="Straight Connector 53"/>
              <p:cNvCxnSpPr/>
              <p:nvPr/>
            </p:nvCxnSpPr>
            <p:spPr>
              <a:xfrm flipH="1">
                <a:off x="-9097" y="-22860"/>
                <a:ext cx="623270" cy="623272"/>
              </a:xfrm>
              <a:prstGeom prst="line">
                <a:avLst/>
              </a:prstGeom>
              <a:ln w="6350">
                <a:solidFill>
                  <a:srgbClr val="3692D4"/>
                </a:solidFill>
                <a:prstDash val="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54"/>
              <p:cNvCxnSpPr/>
              <p:nvPr/>
            </p:nvCxnSpPr>
            <p:spPr>
              <a:xfrm flipH="1">
                <a:off x="-7091" y="-22860"/>
                <a:ext cx="921493" cy="893213"/>
              </a:xfrm>
              <a:prstGeom prst="line">
                <a:avLst/>
              </a:prstGeom>
              <a:ln w="6350">
                <a:solidFill>
                  <a:srgbClr val="3692D4"/>
                </a:solidFill>
                <a:prstDash val="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31" name="그림 3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966808">
              <a:off x="-8274" y="724510"/>
              <a:ext cx="252257" cy="120873"/>
            </a:xfrm>
            <a:prstGeom prst="rect">
              <a:avLst/>
            </a:prstGeom>
          </p:spPr>
        </p:pic>
      </p:grp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2455" y="117130"/>
            <a:ext cx="905679" cy="149851"/>
          </a:xfrm>
          <a:prstGeom prst="rect">
            <a:avLst/>
          </a:prstGeom>
        </p:spPr>
      </p:pic>
      <p:sp>
        <p:nvSpPr>
          <p:cNvPr id="16" name="오른쪽 화살표 15"/>
          <p:cNvSpPr/>
          <p:nvPr/>
        </p:nvSpPr>
        <p:spPr>
          <a:xfrm>
            <a:off x="6598132" y="1772816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9" name="오른쪽 화살표 18"/>
          <p:cNvSpPr/>
          <p:nvPr/>
        </p:nvSpPr>
        <p:spPr>
          <a:xfrm>
            <a:off x="5868144" y="1412776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772121" y="2225409"/>
            <a:ext cx="78523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대한적십자사 답변   </a:t>
            </a:r>
            <a:r>
              <a:rPr lang="en-US" altLang="ko-KR" sz="14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“</a:t>
            </a:r>
            <a:r>
              <a:rPr lang="ko-KR" altLang="en-US" sz="14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개인적인 건강상태에 따라 헌혈을 하지 못하는 경우가 많다</a:t>
            </a:r>
            <a:r>
              <a:rPr lang="en-US" altLang="ko-KR" sz="14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”</a:t>
            </a:r>
            <a:endParaRPr lang="ko-KR" altLang="en-US" sz="1400" dirty="0" smtClean="0">
              <a:solidFill>
                <a:srgbClr val="C0000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pic>
        <p:nvPicPr>
          <p:cNvPr id="22" name="그림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740" y="2246946"/>
            <a:ext cx="262380" cy="264702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1344" y="3050260"/>
            <a:ext cx="2341655" cy="2341655"/>
          </a:xfrm>
          <a:prstGeom prst="rect">
            <a:avLst/>
          </a:prstGeom>
        </p:spPr>
      </p:pic>
      <p:grpSp>
        <p:nvGrpSpPr>
          <p:cNvPr id="14" name="그룹 13"/>
          <p:cNvGrpSpPr/>
          <p:nvPr/>
        </p:nvGrpSpPr>
        <p:grpSpPr>
          <a:xfrm>
            <a:off x="526684" y="3122268"/>
            <a:ext cx="6096000" cy="2761698"/>
            <a:chOff x="2339752" y="2780928"/>
            <a:chExt cx="6096000" cy="2761698"/>
          </a:xfrm>
        </p:grpSpPr>
        <p:graphicFrame>
          <p:nvGraphicFramePr>
            <p:cNvPr id="9" name="차트 8"/>
            <p:cNvGraphicFramePr/>
            <p:nvPr>
              <p:extLst>
                <p:ext uri="{D42A27DB-BD31-4B8C-83A1-F6EECF244321}">
                  <p14:modId xmlns:p14="http://schemas.microsoft.com/office/powerpoint/2010/main" val="282351428"/>
                </p:ext>
              </p:extLst>
            </p:nvPr>
          </p:nvGraphicFramePr>
          <p:xfrm>
            <a:off x="2339752" y="2780928"/>
            <a:ext cx="6096000" cy="276169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7"/>
            </a:graphicData>
          </a:graphic>
        </p:graphicFrame>
        <p:pic>
          <p:nvPicPr>
            <p:cNvPr id="10" name="그림 9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347864" y="3356992"/>
              <a:ext cx="139425" cy="156035"/>
            </a:xfrm>
            <a:prstGeom prst="rect">
              <a:avLst/>
            </a:prstGeom>
          </p:spPr>
        </p:pic>
        <p:pic>
          <p:nvPicPr>
            <p:cNvPr id="29" name="그림 2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5327954" y="3520955"/>
              <a:ext cx="139425" cy="156035"/>
            </a:xfrm>
            <a:prstGeom prst="rect">
              <a:avLst/>
            </a:prstGeom>
          </p:spPr>
        </p:pic>
        <p:pic>
          <p:nvPicPr>
            <p:cNvPr id="30" name="그림 29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7236296" y="4221088"/>
              <a:ext cx="139425" cy="156035"/>
            </a:xfrm>
            <a:prstGeom prst="rect">
              <a:avLst/>
            </a:prstGeom>
          </p:spPr>
        </p:pic>
        <p:pic>
          <p:nvPicPr>
            <p:cNvPr id="36" name="그림 35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377989" y="4377124"/>
              <a:ext cx="139425" cy="156035"/>
            </a:xfrm>
            <a:prstGeom prst="rect">
              <a:avLst/>
            </a:prstGeom>
          </p:spPr>
        </p:pic>
        <p:pic>
          <p:nvPicPr>
            <p:cNvPr id="37" name="그림 36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5353520" y="4392138"/>
              <a:ext cx="139425" cy="156035"/>
            </a:xfrm>
            <a:prstGeom prst="rect">
              <a:avLst/>
            </a:prstGeom>
          </p:spPr>
        </p:pic>
        <p:pic>
          <p:nvPicPr>
            <p:cNvPr id="38" name="그림 37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7243922" y="4407674"/>
              <a:ext cx="139425" cy="156035"/>
            </a:xfrm>
            <a:prstGeom prst="rect">
              <a:avLst/>
            </a:prstGeom>
          </p:spPr>
        </p:pic>
      </p:grpSp>
      <p:sp>
        <p:nvSpPr>
          <p:cNvPr id="15" name="TextBox 14"/>
          <p:cNvSpPr txBox="1"/>
          <p:nvPr/>
        </p:nvSpPr>
        <p:spPr>
          <a:xfrm>
            <a:off x="581433" y="3637849"/>
            <a:ext cx="9049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smtClean="0">
                <a:solidFill>
                  <a:schemeClr val="accent1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본사직원</a:t>
            </a:r>
            <a:endParaRPr lang="ko-KR" altLang="en-US" sz="1200" smtClean="0">
              <a:solidFill>
                <a:schemeClr val="accent1">
                  <a:lumMod val="75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81647" y="4657981"/>
            <a:ext cx="9049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혈액원장</a:t>
            </a:r>
            <a:endParaRPr lang="ko-KR" altLang="en-US" sz="1200" dirty="0" smtClean="0">
              <a:solidFill>
                <a:srgbClr val="C0000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565267" y="4997331"/>
            <a:ext cx="7200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50" dirty="0" smtClean="0"/>
              <a:t>(</a:t>
            </a:r>
            <a:r>
              <a:rPr lang="ko-KR" altLang="en-US" sz="1050" dirty="0" smtClean="0"/>
              <a:t>단위</a:t>
            </a:r>
            <a:r>
              <a:rPr lang="en-US" altLang="ko-KR" sz="1050" dirty="0" smtClean="0"/>
              <a:t>: %)</a:t>
            </a:r>
            <a:endParaRPr lang="ko-KR" altLang="en-US" sz="1050" dirty="0" smtClean="0"/>
          </a:p>
        </p:txBody>
      </p:sp>
    </p:spTree>
    <p:extLst>
      <p:ext uri="{BB962C8B-B14F-4D97-AF65-F5344CB8AC3E}">
        <p14:creationId xmlns:p14="http://schemas.microsoft.com/office/powerpoint/2010/main" val="3805645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FXkE2KQV02Jsd7hKvJVYA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34fR4_wuUKxiXZCWCJKlA"/>
</p:tagLst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1674</TotalTime>
  <Words>646</Words>
  <Application>Microsoft Office PowerPoint</Application>
  <PresentationFormat>화면 슬라이드 쇼(4:3)</PresentationFormat>
  <Paragraphs>76</Paragraphs>
  <Slides>7</Slides>
  <Notes>6</Notes>
  <HiddenSlides>0</HiddenSlides>
  <MMClips>0</MMClips>
  <ScaleCrop>false</ScaleCrop>
  <HeadingPairs>
    <vt:vector size="6" baseType="variant">
      <vt:variant>
        <vt:lpstr>테마</vt:lpstr>
      </vt:variant>
      <vt:variant>
        <vt:i4>1</vt:i4>
      </vt:variant>
      <vt:variant>
        <vt:lpstr>포함된 OLE 서버</vt:lpstr>
      </vt:variant>
      <vt:variant>
        <vt:i4>1</vt:i4>
      </vt:variant>
      <vt:variant>
        <vt:lpstr>슬라이드 제목</vt:lpstr>
      </vt:variant>
      <vt:variant>
        <vt:i4>7</vt:i4>
      </vt:variant>
    </vt:vector>
  </HeadingPairs>
  <TitlesOfParts>
    <vt:vector size="9" baseType="lpstr">
      <vt:lpstr>Office 테마</vt:lpstr>
      <vt:lpstr>think-cell Slide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assembly</dc:creator>
  <cp:lastModifiedBy>assembly</cp:lastModifiedBy>
  <cp:revision>145</cp:revision>
  <cp:lastPrinted>2014-10-26T10:33:19Z</cp:lastPrinted>
  <dcterms:created xsi:type="dcterms:W3CDTF">2014-10-11T05:07:05Z</dcterms:created>
  <dcterms:modified xsi:type="dcterms:W3CDTF">2014-10-26T10:51:19Z</dcterms:modified>
</cp:coreProperties>
</file>