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9" r:id="rId3"/>
    <p:sldId id="324" r:id="rId4"/>
    <p:sldId id="320" r:id="rId5"/>
    <p:sldId id="321" r:id="rId6"/>
    <p:sldId id="303" r:id="rId7"/>
    <p:sldId id="304" r:id="rId8"/>
    <p:sldId id="322" r:id="rId9"/>
    <p:sldId id="306" r:id="rId10"/>
    <p:sldId id="301" r:id="rId11"/>
    <p:sldId id="308" r:id="rId12"/>
    <p:sldId id="323" r:id="rId13"/>
    <p:sldId id="310" r:id="rId14"/>
    <p:sldId id="311" r:id="rId15"/>
    <p:sldId id="313" r:id="rId16"/>
    <p:sldId id="316" r:id="rId17"/>
    <p:sldId id="315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22226488634118E-2"/>
          <c:y val="7.3618684512525456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20325239825007E-2"/>
          <c:y val="8.4374744970654073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D65AC"/>
              </a:solidFill>
            </c:spPr>
          </c:dPt>
          <c:dPt>
            <c:idx val="1"/>
            <c:bubble3D val="0"/>
            <c:spPr>
              <a:solidFill>
                <a:srgbClr val="CE202A"/>
              </a:solidFill>
            </c:spPr>
          </c:dPt>
          <c:dPt>
            <c:idx val="2"/>
            <c:bubble3D val="0"/>
            <c:spPr>
              <a:solidFill>
                <a:srgbClr val="F0B71F"/>
              </a:solidFill>
            </c:spPr>
          </c:dPt>
          <c:dPt>
            <c:idx val="3"/>
            <c:bubble3D val="0"/>
            <c:spPr>
              <a:solidFill>
                <a:srgbClr val="2A9B18"/>
              </a:solidFill>
              <a:ln>
                <a:noFill/>
              </a:ln>
            </c:spPr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lang="en-US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20325239825007E-2"/>
          <c:y val="8.4374744970654073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20325239825007E-2"/>
          <c:y val="8.4374744970654073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05827946416828E-3"/>
          <c:y val="8.4375352853974003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320325239825007E-2"/>
          <c:y val="8.4374744970654073E-2"/>
          <c:w val="0.93958333333333333"/>
          <c:h val="0.915625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0.16126</cdr:x>
      <cdr:y>0.43027</cdr:y>
    </cdr:from>
    <cdr:to>
      <cdr:x>0.91323</cdr:x>
      <cdr:y>0.50413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750" y="1524108"/>
          <a:ext cx="9361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ko-KR" alt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rPr>
            <a:t>평가결과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B9F9C21-E250-428F-8E89-2F8A77951F5B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0C824D6E-5587-4DAD-A68B-53EE779C3D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9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s/1/5/e/6/12065640151659966366Rfc1394_Double_Bed.svg.med.pn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hyperlink" Target="http://www.clker.com/cliparts/a/b/c/b/11949844121413126346fancy_folder_01.svg.med.png" TargetMode="External"/><Relationship Id="rId7" Type="http://schemas.openxmlformats.org/officeDocument/2006/relationships/hyperlink" Target="http://www.clker.com/cliparts/a/a/4/b/12344034822077289736buggi_build.svg.med.png" TargetMode="External"/><Relationship Id="rId12" Type="http://schemas.openxmlformats.org/officeDocument/2006/relationships/hyperlink" Target="http://www.clker.com/cliparts/1/3/8/4/1206572367240260960johnny_automatic_NPS_map_pictographs_part_38.svg.med.png" TargetMode="External"/><Relationship Id="rId17" Type="http://schemas.openxmlformats.org/officeDocument/2006/relationships/hyperlink" Target="http://www.clker.com/cliparts/D/m/h/i/B/M/open-enrollment-md.png" TargetMode="Externa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6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chart" Target="../charts/chart4.xml"/><Relationship Id="rId5" Type="http://schemas.openxmlformats.org/officeDocument/2006/relationships/chart" Target="../charts/chart1.xml"/><Relationship Id="rId15" Type="http://schemas.openxmlformats.org/officeDocument/2006/relationships/image" Target="../media/image35.png"/><Relationship Id="rId10" Type="http://schemas.openxmlformats.org/officeDocument/2006/relationships/image" Target="../media/image7.png"/><Relationship Id="rId19" Type="http://schemas.openxmlformats.org/officeDocument/2006/relationships/hyperlink" Target="http://www.clker.com/cliparts/0/8/4/2/1194984656169603161people_juliane_krug_02c.svg.med.png" TargetMode="External"/><Relationship Id="rId4" Type="http://schemas.openxmlformats.org/officeDocument/2006/relationships/image" Target="../media/image19.png"/><Relationship Id="rId9" Type="http://schemas.openxmlformats.org/officeDocument/2006/relationships/chart" Target="../charts/chart3.xml"/><Relationship Id="rId14" Type="http://schemas.openxmlformats.org/officeDocument/2006/relationships/chart" Target="../charts/chart5.xml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3.xml"/><Relationship Id="rId19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2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296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91" y="1150293"/>
            <a:ext cx="6696744" cy="1703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0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바른 심사</a:t>
            </a:r>
            <a:r>
              <a:rPr lang="en-US" altLang="ko-KR" sz="40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바른 평가로</a:t>
            </a:r>
            <a:endParaRPr lang="en-US" altLang="ko-KR" sz="40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40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국민의 평생 건강을 지키는</a:t>
            </a:r>
            <a:endParaRPr lang="en-US" altLang="ko-KR" sz="40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50042" y="2996952"/>
            <a:ext cx="6149993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73556" y="3157421"/>
            <a:ext cx="41427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국민건강보험공단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건강보험심사평가원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altLang="ko-KR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79" y="2234747"/>
            <a:ext cx="711260" cy="7043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08" y="1263761"/>
            <a:ext cx="765724" cy="7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7667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兩기관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보유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Big Data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공개와 협조체계 구축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건보공단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개인건강기록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적정투약관리 정보 등   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빅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데이터 정보공개 확대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심평원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30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여종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200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 건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빅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데이터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공개 추진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의료정보산업지원센터 개원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(2014.3)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 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개인 건강정보 활용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공개 관련 → 중복투자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경쟁적 추진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법적 근거 없이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先시행도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 ②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유사사업 중복경쟁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비협조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→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「국민 건강주의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알림서비스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 對 「질병예측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알림서비스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</a:t>
            </a:r>
            <a:endParaRPr lang="en-US" altLang="ko-KR" sz="14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「국민건강주의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알림서비스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」와 「질병예측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알림서비스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비교</a:t>
            </a:r>
            <a:endParaRPr lang="ko-KR" altLang="en-US" sz="1600" b="1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706" y="6019327"/>
            <a:ext cx="8273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법적 근거 마련하고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정보공개 「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양적확대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」보다 「질적 서비스 향상」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집중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393804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292080" y="17782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267269" y="611724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12766"/>
              </p:ext>
            </p:extLst>
          </p:nvPr>
        </p:nvGraphicFramePr>
        <p:xfrm>
          <a:off x="588455" y="3356992"/>
          <a:ext cx="8206116" cy="2514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342028"/>
                <a:gridCol w="5864088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기관명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서비스 내용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건강보험공단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국민건강 주의 </a:t>
                      </a:r>
                      <a:endParaRPr lang="en-US" altLang="ko-KR" sz="1400" b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알림 서비스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건강보험가입자의 진료정보와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소셜미디어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(SNS)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의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트윗정보를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 융합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분석하여 질병의 발생을 사전 예측하여 </a:t>
                      </a:r>
                      <a:r>
                        <a:rPr lang="ko-KR" altLang="en-US" sz="1400" b="0" dirty="0" err="1" smtClean="0">
                          <a:latin typeface="+mn-ea"/>
                          <a:ea typeface="+mn-ea"/>
                        </a:rPr>
                        <a:t>알람과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 건강정보를 제공하는 서비스 실시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건강보험시삼평가원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질병 예측</a:t>
                      </a:r>
                      <a:endParaRPr lang="en-US" altLang="ko-KR" sz="1400" b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알림 서비스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과거 </a:t>
                      </a:r>
                      <a:r>
                        <a:rPr lang="en-US" altLang="ko-KR" sz="1400" b="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b="0" dirty="0" smtClean="0">
                          <a:latin typeface="+mn-ea"/>
                          <a:ea typeface="+mn-ea"/>
                        </a:rPr>
                        <a:t>년 간의 건강보험 청구자료를 기상청 날씨정보와 연계해 과거 통계 기준으로 질병과의 상관관계를 분석해 대표적인 계절성 질환의 위험도를 예보하는 서비스를 구상 중에 있음</a:t>
                      </a:r>
                      <a:endParaRPr lang="ko-KR" altLang="en-US" sz="14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2" y="4943506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" y="3884476"/>
            <a:ext cx="227331" cy="22513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9081" y="563767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미래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재정건전성 악화 예상 대비책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마련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901" y="1228620"/>
            <a:ext cx="866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중증질환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 중장기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보장성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확대 지속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향후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약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추가 재원 필요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현재 건강보험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재정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16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4697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적자 예상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이후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매년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수조원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적자 예측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적립금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올해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23.4%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에서‘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8.9%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로 지속 감소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누적적립금 활용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단기처방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건강한 보험재정 위한 「지원금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법적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부담율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(20%),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5%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 지원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(6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3,333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912" y="5635284"/>
            <a:ext cx="8172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단기 자구책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 수익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사용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다각적 노력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「보험급여 수요확대 조절」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「보험료 부과체계 개선」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적극 대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응</a:t>
            </a:r>
          </a:p>
        </p:txBody>
      </p:sp>
      <p:sp>
        <p:nvSpPr>
          <p:cNvPr id="23" name="오른쪽 화살표 22"/>
          <p:cNvSpPr/>
          <p:nvPr/>
        </p:nvSpPr>
        <p:spPr>
          <a:xfrm>
            <a:off x="5460538" y="14116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85531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76516" y="57790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sp>
        <p:nvSpPr>
          <p:cNvPr id="25" name="오른쪽 화살표 24"/>
          <p:cNvSpPr/>
          <p:nvPr/>
        </p:nvSpPr>
        <p:spPr>
          <a:xfrm>
            <a:off x="3610845" y="24955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460538" y="21330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1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3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7195" y="2923456"/>
            <a:ext cx="333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 재정변화 예상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재무보고자료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95406"/>
              </p:ext>
            </p:extLst>
          </p:nvPr>
        </p:nvGraphicFramePr>
        <p:xfrm>
          <a:off x="527227" y="3284984"/>
          <a:ext cx="8280918" cy="20162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855298"/>
                <a:gridCol w="1285124"/>
                <a:gridCol w="1285124"/>
                <a:gridCol w="1285124"/>
                <a:gridCol w="1285124"/>
                <a:gridCol w="1285124"/>
              </a:tblGrid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구 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2014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2015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총 수 입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483,489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518,322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556,271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598,196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643,146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총 지 출</a:t>
                      </a:r>
                      <a:r>
                        <a:rPr lang="en-US" altLang="ko-KR" sz="1400" kern="0" spc="0" dirty="0">
                          <a:effectLst/>
                        </a:rPr>
                        <a:t>(</a:t>
                      </a:r>
                      <a:r>
                        <a:rPr lang="en-US" sz="1400" kern="0" spc="0" dirty="0">
                          <a:effectLst/>
                        </a:rPr>
                        <a:t>A)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458,265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517,001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570,968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613,880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662,652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당기수지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25,224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1,321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△</a:t>
                      </a:r>
                      <a:r>
                        <a:rPr lang="en-US" altLang="ko-KR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14,697</a:t>
                      </a:r>
                      <a:endParaRPr lang="ko-KR" alt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△</a:t>
                      </a:r>
                      <a:r>
                        <a:rPr lang="en-US" altLang="ko-KR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15,684</a:t>
                      </a:r>
                      <a:endParaRPr lang="ko-KR" alt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△</a:t>
                      </a:r>
                      <a:r>
                        <a:rPr lang="en-US" altLang="ko-KR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19,506</a:t>
                      </a:r>
                      <a:endParaRPr lang="ko-KR" alt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누적수지</a:t>
                      </a:r>
                      <a:r>
                        <a:rPr lang="en-US" altLang="ko-KR" sz="1400" kern="0" spc="0" dirty="0">
                          <a:effectLst/>
                        </a:rPr>
                        <a:t>(</a:t>
                      </a:r>
                      <a:r>
                        <a:rPr lang="en-US" sz="1400" kern="0" spc="0" dirty="0">
                          <a:effectLst/>
                        </a:rPr>
                        <a:t>B)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107,427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108,748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94,051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78,367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58,861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적립률</a:t>
                      </a:r>
                      <a:r>
                        <a:rPr lang="en-US" altLang="ko-KR" sz="1400" kern="0" spc="0" dirty="0">
                          <a:effectLst/>
                        </a:rPr>
                        <a:t>(B/A)(</a:t>
                      </a:r>
                      <a:r>
                        <a:rPr lang="ko-KR" altLang="en-US" sz="1400" kern="0" spc="0" dirty="0">
                          <a:effectLst/>
                        </a:rPr>
                        <a:t>증감률</a:t>
                      </a:r>
                      <a:r>
                        <a:rPr lang="en-US" altLang="ko-KR" sz="1400" kern="0" spc="0" dirty="0">
                          <a:effectLst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23.4 (18.4)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21.0(△10.3)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16.5(△21.7)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12.8(△22.5)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8.9 (△30.4)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6940141" y="2985134"/>
            <a:ext cx="19623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000" dirty="0">
                <a:latin typeface="+mn-ea"/>
              </a:rPr>
              <a:t>(</a:t>
            </a:r>
            <a:r>
              <a:rPr lang="ko-KR" altLang="en-US" sz="1000" dirty="0">
                <a:latin typeface="+mn-ea"/>
              </a:rPr>
              <a:t>현금흐름 기준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단위 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 err="1">
                <a:latin typeface="+mn-ea"/>
              </a:rPr>
              <a:t>억원</a:t>
            </a:r>
            <a:r>
              <a:rPr lang="en-US" altLang="ko-KR" sz="1000" dirty="0">
                <a:latin typeface="+mn-ea"/>
              </a:rPr>
              <a:t>, %)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376516" y="624344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0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9431" y="580697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나이롱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환자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자동차보험 심사업무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(11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년∼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교통사고 입원환자 중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不재실환자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다수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523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병원 적발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자동차보험 환자 평균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입원률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47.9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4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손보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일본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5.5%,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8.7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배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심평원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나이롱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환자」의 요양급여 허위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부당청구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근절대책으로 심사업무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위탁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년∼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심평원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나이롱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환자 및 방치 병원 적발」의 어려움 호소 중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인력부족 이유 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해외 선진 사례 도입엔 소극적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→「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윗킷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프로그램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(Whiplash Injury Tool Kit)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」등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2005" y="5661247"/>
            <a:ext cx="80491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「해외 선진 프로그램」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나파라치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신고포상제도 도입」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근절대책 보강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595630" y="182595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87258" y="58052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2471"/>
            <a:ext cx="1326051" cy="340722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6829740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4" name="Picture 2" descr="http://www.sisapress.com/news/photo/201304/60345_71896_3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0" y="3305877"/>
            <a:ext cx="2071193" cy="22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338" y="3441985"/>
            <a:ext cx="1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523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 병원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124928" y="38532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空室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86" y="3304457"/>
            <a:ext cx="1513862" cy="21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64" y="3363985"/>
            <a:ext cx="2894884" cy="21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8" y="3453681"/>
            <a:ext cx="2689225" cy="2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2961" y="633402"/>
            <a:ext cx="771917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베이비붐 세대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건강보험료 폭탄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부과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531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700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베이비붐 세대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(58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년∼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63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내년부터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320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은퇴시작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「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직장」에서 「지역」가입자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실직상태에서「보험료 폭탄」부과 상황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현행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지역가입자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「재산중심 보험료 부과」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지역가입 전환세대 중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315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만여 명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(45.1%)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본인부담금 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123.8%(106,254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원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급증 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은퇴자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자녀 실직으로 피부양자에서 지역가입자로 전환된 부모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경우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「보험료 증가」모순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6351" y="6010255"/>
            <a:ext cx="863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「부과체계 사회적 합의 지연」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대비한 선제적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예외적 특단 대책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823418" y="14011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587882" y="17711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194813" y="61312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49" y="2983158"/>
            <a:ext cx="4813022" cy="2603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961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생애주기별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맞춤형 건강검진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수급률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개선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일반검진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72%,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암검진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43%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29%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차이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검진주기 불일치 때문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암검진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검진 불편 등의 이유로 기피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검진주기 일치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비일치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정기적으로 반복 지속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장애인의 건강검진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66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r>
              <a:rPr lang="en-US" altLang="ko-KR" sz="1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비장애인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73%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근본적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개선에 소극적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집단거주 북한이탈주민 건강검진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‘12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44%,‘13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51%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류 국민으로 방치 의혹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6351" y="6010255"/>
            <a:ext cx="8633413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「검진주기 일원화</a:t>
            </a:r>
            <a:r>
              <a:rPr lang="en-US" altLang="ko-KR" sz="19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찾아가는 서비스</a:t>
            </a:r>
            <a:r>
              <a:rPr lang="en-US" altLang="ko-KR" sz="19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출장검진」</a:t>
            </a:r>
            <a:r>
              <a:rPr lang="ko-KR" altLang="en-US" sz="19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실효성 높은 대책 필요 </a:t>
            </a:r>
            <a:endParaRPr lang="ko-KR" altLang="en-US" sz="19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436096" y="14011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988734" y="17711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194813" y="61312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6" name="오른쪽 화살표 15"/>
          <p:cNvSpPr/>
          <p:nvPr/>
        </p:nvSpPr>
        <p:spPr>
          <a:xfrm>
            <a:off x="6260539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316927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4" y="3175574"/>
            <a:ext cx="4057394" cy="119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3785862"/>
            <a:ext cx="4880826" cy="221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6296" y="3462147"/>
            <a:ext cx="692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영유아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검</a:t>
            </a:r>
            <a:r>
              <a: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진</a:t>
            </a:r>
            <a:endParaRPr lang="ko-KR" alt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3403" y="3425009"/>
            <a:ext cx="764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일반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건강검</a:t>
            </a:r>
            <a:r>
              <a: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진</a:t>
            </a:r>
            <a:endParaRPr lang="ko-KR" alt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4777" y="3529876"/>
            <a:ext cx="764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암검진</a:t>
            </a:r>
            <a:endParaRPr lang="ko-KR" alt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697" y="3499820"/>
            <a:ext cx="922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생애전환기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건강진</a:t>
            </a:r>
            <a:r>
              <a: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endParaRPr lang="ko-KR" alt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http://www.onhospital.org/center/img/01_img25_01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50" y="3551670"/>
            <a:ext cx="3625240" cy="163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9431" y="580697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「요양기관 현지조사와 조사거부 처분 불균형」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요양기관 현지조사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요양급여비용 청구 등 사실관계 및 적법여부 확인하는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공적행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위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현지조사 결과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거짓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부당청구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확인時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전액환수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업무 및 자격정지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처분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실효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성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높아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조사거부 요양기관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「환수 및 업무정지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처분만 가능」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140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 개소에 달해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성실히 현장조사 임한 요양기관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「높은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처분사례 발생」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현지조사의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실효성 저해요인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7917" y="5967145"/>
            <a:ext cx="7897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현지조사 수용자와 거부자의 형평성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수용자의 처벌수위 조정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7092280" y="17912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16134" y="608815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868144" y="21330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2471"/>
            <a:ext cx="1326051" cy="340722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5652120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 descr="http://www.ilyosisa.co.kr/news/photo/201407/67090_8577_44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97" y="2996952"/>
            <a:ext cx="4201468" cy="27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lker.com/cliparts/1/5/e/6/12065640151659966366Rfc1394_Double_Bed.svg.me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7" y="4287308"/>
            <a:ext cx="2857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01" y="3573016"/>
            <a:ext cx="1705598" cy="178846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 rot="20508383">
            <a:off x="1389615" y="3256634"/>
            <a:ext cx="1728192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부당청구</a:t>
            </a:r>
            <a:endParaRPr lang="ko-KR" alt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1257" y="513841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「본인부담금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진료비확인제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확대 시행」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102660"/>
            <a:ext cx="847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09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년부터 진료비확인제도 시행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의료기관 의료비 과다징수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행태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개선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확대 방침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의원이 진료비를 과도하게 징수한다는 부정적 인식 우려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확대 반대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본인부담금 진료비확인제도 환자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보호자 등「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청구시에만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가능」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공급자 중심 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환자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진료비확인 중에 민원취하 사례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10%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추후 진료상 불이익 우려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4074" y="5661248"/>
            <a:ext cx="80926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장기적 대책으로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「과다징수 자동판별시스템 구축 추진」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단기적 대책으로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「민원 과다발생 요양기관 처벌 강화」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804248" y="1286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417533" y="581161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6696236" y="1646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2471"/>
            <a:ext cx="1326051" cy="340722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8" y="2705948"/>
            <a:ext cx="3404989" cy="284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13" y="2705948"/>
            <a:ext cx="2733417" cy="28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725182" y="4601891"/>
            <a:ext cx="15841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환자 진료비 </a:t>
            </a:r>
            <a:endParaRPr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확인 가능 내역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19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1135" y="545535"/>
            <a:ext cx="771917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「적정성평가제도 평가지표 논란」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문제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○「적정성 평가제도」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의료서비스의 질 향상과 비용부담의 적정화를 목적으로 시행 중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대한뇌졸중학회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뇌신경재활학회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급성기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뇌졸중 평가지표 관련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재검토 의견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대한심장학회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허혈성심질환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통합평가 강행 반대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적정성 평가 논란 지속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대한의사협회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적정성 평가 및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중앙평가위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운영 관련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국민의료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평가발전委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구성 요구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7617" y="5686806"/>
            <a:ext cx="81099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중증질환별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「적정성 평가지표의 적절성 보완」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평가委</a:t>
            </a:r>
            <a:r>
              <a:rPr lang="ko-KR" altLang="en-US" sz="2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심의 </a:t>
            </a:r>
            <a:endParaRPr lang="en-US" altLang="ko-KR" sz="2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사례 전면 공개」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876256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93108" y="58052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364088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2471"/>
            <a:ext cx="1326051" cy="340722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6300192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2555776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7" name="Chart 85"/>
          <p:cNvGraphicFramePr/>
          <p:nvPr>
            <p:extLst>
              <p:ext uri="{D42A27DB-BD31-4B8C-83A1-F6EECF244321}">
                <p14:modId xmlns:p14="http://schemas.microsoft.com/office/powerpoint/2010/main" val="1882999297"/>
              </p:ext>
            </p:extLst>
          </p:nvPr>
        </p:nvGraphicFramePr>
        <p:xfrm>
          <a:off x="2267744" y="2691049"/>
          <a:ext cx="1244866" cy="354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2415298" y="2941836"/>
            <a:ext cx="982473" cy="844023"/>
            <a:chOff x="3059832" y="2558007"/>
            <a:chExt cx="982473" cy="844023"/>
          </a:xfrm>
        </p:grpSpPr>
        <p:graphicFrame>
          <p:nvGraphicFramePr>
            <p:cNvPr id="21" name="Chart 85"/>
            <p:cNvGraphicFramePr/>
            <p:nvPr>
              <p:extLst>
                <p:ext uri="{D42A27DB-BD31-4B8C-83A1-F6EECF244321}">
                  <p14:modId xmlns:p14="http://schemas.microsoft.com/office/powerpoint/2010/main" val="1683980197"/>
                </p:ext>
              </p:extLst>
            </p:nvPr>
          </p:nvGraphicFramePr>
          <p:xfrm>
            <a:off x="3059832" y="2852936"/>
            <a:ext cx="982473" cy="54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3074" name="Picture 2" descr="http://www.clker.com/cliparts/a/a/4/b/12344034822077289736buggi_build.svg.med.png">
              <a:hlinkClick r:id="rId7" tooltip="Download as SVG 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558007"/>
              <a:ext cx="295108" cy="480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71382" y="299695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정부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04314" y="4439603"/>
            <a:ext cx="982473" cy="815639"/>
            <a:chOff x="904314" y="4439603"/>
            <a:chExt cx="982473" cy="815639"/>
          </a:xfrm>
        </p:grpSpPr>
        <p:graphicFrame>
          <p:nvGraphicFramePr>
            <p:cNvPr id="25" name="Chart 85"/>
            <p:cNvGraphicFramePr/>
            <p:nvPr>
              <p:extLst>
                <p:ext uri="{D42A27DB-BD31-4B8C-83A1-F6EECF244321}">
                  <p14:modId xmlns:p14="http://schemas.microsoft.com/office/powerpoint/2010/main" val="2553987335"/>
                </p:ext>
              </p:extLst>
            </p:nvPr>
          </p:nvGraphicFramePr>
          <p:xfrm>
            <a:off x="904314" y="4706148"/>
            <a:ext cx="982473" cy="54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982402" y="4873983"/>
              <a:ext cx="8376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심평원내부</a:t>
              </a:r>
              <a:endParaRPr lang="ko-KR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359" y="4439603"/>
              <a:ext cx="464349" cy="447565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733660" y="3424508"/>
            <a:ext cx="982473" cy="778800"/>
            <a:chOff x="733660" y="3424508"/>
            <a:chExt cx="982473" cy="778800"/>
          </a:xfrm>
        </p:grpSpPr>
        <p:graphicFrame>
          <p:nvGraphicFramePr>
            <p:cNvPr id="36" name="Chart 85"/>
            <p:cNvGraphicFramePr/>
            <p:nvPr>
              <p:extLst>
                <p:ext uri="{D42A27DB-BD31-4B8C-83A1-F6EECF244321}">
                  <p14:modId xmlns:p14="http://schemas.microsoft.com/office/powerpoint/2010/main" val="4053100002"/>
                </p:ext>
              </p:extLst>
            </p:nvPr>
          </p:nvGraphicFramePr>
          <p:xfrm>
            <a:off x="733660" y="3654214"/>
            <a:ext cx="982473" cy="54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827584" y="3818645"/>
              <a:ext cx="8376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의료공급자</a:t>
              </a:r>
            </a:p>
          </p:txBody>
        </p:sp>
        <p:pic>
          <p:nvPicPr>
            <p:cNvPr id="3076" name="Picture 4" descr="http://www.clker.com/cliparts/1/3/8/4/1206572367240260960johnny_automatic_NPS_map_pictographs_part_38.svg.med.png">
              <a:hlinkClick r:id="rId12" tooltip="Download as SVG file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77" y="3424508"/>
              <a:ext cx="371988" cy="37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그룹 9"/>
          <p:cNvGrpSpPr/>
          <p:nvPr/>
        </p:nvGrpSpPr>
        <p:grpSpPr>
          <a:xfrm>
            <a:off x="4025520" y="3397936"/>
            <a:ext cx="982473" cy="850875"/>
            <a:chOff x="3124177" y="3358112"/>
            <a:chExt cx="982473" cy="850875"/>
          </a:xfrm>
        </p:grpSpPr>
        <p:graphicFrame>
          <p:nvGraphicFramePr>
            <p:cNvPr id="23" name="Chart 85"/>
            <p:cNvGraphicFramePr/>
            <p:nvPr>
              <p:extLst>
                <p:ext uri="{D42A27DB-BD31-4B8C-83A1-F6EECF244321}">
                  <p14:modId xmlns:p14="http://schemas.microsoft.com/office/powerpoint/2010/main" val="2524024597"/>
                </p:ext>
              </p:extLst>
            </p:nvPr>
          </p:nvGraphicFramePr>
          <p:xfrm>
            <a:off x="3124177" y="3659893"/>
            <a:ext cx="982473" cy="54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183564" y="3830267"/>
              <a:ext cx="8376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의료수요자</a:t>
              </a:r>
            </a:p>
          </p:txBody>
        </p:sp>
        <p:pic>
          <p:nvPicPr>
            <p:cNvPr id="3078" name="Picture 6" descr="http://www.clker.com/cliparts/M/t/o/7/3/E/three-guys-in-suits-th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8769">
              <a:off x="3301948" y="3358112"/>
              <a:ext cx="600928" cy="50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3883472" y="4462142"/>
            <a:ext cx="982473" cy="823594"/>
            <a:chOff x="2982129" y="4422318"/>
            <a:chExt cx="982473" cy="823594"/>
          </a:xfrm>
        </p:grpSpPr>
        <p:graphicFrame>
          <p:nvGraphicFramePr>
            <p:cNvPr id="30" name="Chart 85"/>
            <p:cNvGraphicFramePr/>
            <p:nvPr>
              <p:extLst>
                <p:ext uri="{D42A27DB-BD31-4B8C-83A1-F6EECF244321}">
                  <p14:modId xmlns:p14="http://schemas.microsoft.com/office/powerpoint/2010/main" val="2426983025"/>
                </p:ext>
              </p:extLst>
            </p:nvPr>
          </p:nvGraphicFramePr>
          <p:xfrm>
            <a:off x="2982129" y="4696818"/>
            <a:ext cx="982473" cy="54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3054137" y="4873983"/>
              <a:ext cx="8376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보험자</a:t>
              </a:r>
            </a:p>
          </p:txBody>
        </p:sp>
        <p:pic>
          <p:nvPicPr>
            <p:cNvPr id="3080" name="Picture 8" descr="http://www.clker.com/cliparts/D/m/h/i/B/M/open-enrollment-md.png">
              <a:hlinkClick r:id="rId17" tooltip="Download as SVG file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404" y="4532206"/>
              <a:ext cx="259250" cy="32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www.clker.com/cliparts/0/8/4/2/1194984656169603161people_juliane_krug_02c.svg.med.png">
              <a:hlinkClick r:id="rId19" tooltip="Download as SVG file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174" y="4422318"/>
              <a:ext cx="269174" cy="45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5619469" y="3101549"/>
            <a:ext cx="2315920" cy="2146086"/>
            <a:chOff x="5086555" y="3101549"/>
            <a:chExt cx="2315920" cy="2146086"/>
          </a:xfrm>
        </p:grpSpPr>
        <p:pic>
          <p:nvPicPr>
            <p:cNvPr id="3086" name="Picture 14" descr="http://www.clker.com/cliparts/a/b/c/b/11949844121413126346fancy_folder_01.svg.med.png">
              <a:hlinkClick r:id="rId21" tooltip="Download as SVG file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555" y="3101549"/>
              <a:ext cx="2315920" cy="214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245695">
              <a:off x="6592763" y="3469291"/>
              <a:ext cx="369332" cy="8602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평가항목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1319989">
              <a:off x="5290501" y="3533614"/>
              <a:ext cx="1713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·</a:t>
              </a:r>
              <a:r>
                <a:rPr lang="ko-KR" altLang="en-US" sz="14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입원진료</a:t>
              </a:r>
              <a:endPara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·</a:t>
              </a:r>
              <a:r>
                <a:rPr lang="ko-KR" altLang="en-US" sz="14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장기진료</a:t>
              </a:r>
              <a:endPara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·</a:t>
              </a:r>
              <a:r>
                <a:rPr lang="ko-KR" altLang="en-US" sz="14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외래진료</a:t>
              </a: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2922892" y="3674316"/>
            <a:ext cx="0" cy="390212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1604212" y="3993201"/>
            <a:ext cx="735540" cy="289084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flipH="1">
            <a:off x="3529367" y="4043014"/>
            <a:ext cx="593027" cy="289083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41" idx="3"/>
          </p:cNvCxnSpPr>
          <p:nvPr/>
        </p:nvCxnSpPr>
        <p:spPr>
          <a:xfrm flipV="1">
            <a:off x="1820099" y="4572031"/>
            <a:ext cx="591661" cy="425063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 flipV="1">
            <a:off x="3434815" y="4572029"/>
            <a:ext cx="538675" cy="425063"/>
          </a:xfrm>
          <a:prstGeom prst="line">
            <a:avLst/>
          </a:prstGeom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39752" y="3721397"/>
            <a:ext cx="1189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정책연계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03132" y="4079652"/>
            <a:ext cx="118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평가결과공개</a:t>
            </a:r>
            <a:endParaRPr lang="en-US" altLang="ko-KR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진료정보제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</a:t>
            </a:r>
            <a:endParaRPr lang="en-US" altLang="ko-KR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36817" y="4627760"/>
            <a:ext cx="118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가감지급</a:t>
            </a:r>
            <a:endParaRPr lang="en-US" altLang="ko-KR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결과통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</a:t>
            </a:r>
            <a:endParaRPr lang="ko-KR" altLang="en-US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50137" y="4043014"/>
            <a:ext cx="118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평가결과제공</a:t>
            </a:r>
            <a:endParaRPr lang="en-US" altLang="ko-KR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질 향상 활동 지원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08549" y="4636397"/>
            <a:ext cx="955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업무연계</a:t>
            </a:r>
            <a:endParaRPr lang="ko-KR" altLang="en-US" sz="10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3665" y="604670"/>
            <a:ext cx="793010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건보공단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심평원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국민 인식과 여론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82" y="1499695"/>
            <a:ext cx="82965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건강보험에 대한 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「필요성」</a:t>
            </a:r>
            <a:r>
              <a:rPr lang="ko-KR" altLang="en-US" sz="1700" dirty="0" smtClean="0">
                <a:latin typeface="+mn-ea"/>
              </a:rPr>
              <a:t>과 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「만족도」</a:t>
            </a:r>
            <a:r>
              <a:rPr lang="ko-KR" altLang="en-US" sz="1700" dirty="0" smtClean="0">
                <a:latin typeface="+mn-ea"/>
              </a:rPr>
              <a:t>는 높은 편이나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국민을 </a:t>
            </a:r>
            <a:r>
              <a:rPr lang="en-US" altLang="ko-KR" sz="1700" dirty="0" smtClean="0">
                <a:latin typeface="+mn-ea"/>
              </a:rPr>
              <a:t>‘</a:t>
            </a:r>
            <a:r>
              <a:rPr lang="ko-KR" altLang="en-US" sz="1700" dirty="0" smtClean="0">
                <a:latin typeface="+mn-ea"/>
              </a:rPr>
              <a:t>乙</a:t>
            </a:r>
            <a:r>
              <a:rPr lang="en-US" altLang="ko-KR" sz="1700" dirty="0" smtClean="0">
                <a:latin typeface="+mn-ea"/>
              </a:rPr>
              <a:t>’</a:t>
            </a:r>
            <a:r>
              <a:rPr lang="ko-KR" altLang="en-US" sz="1700" dirty="0" smtClean="0">
                <a:latin typeface="+mn-ea"/>
              </a:rPr>
              <a:t>취급 불만 증가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건강보험료 관련 민원이 속출</a:t>
            </a:r>
            <a:r>
              <a:rPr lang="en-US" altLang="ko-KR" sz="1700" dirty="0" smtClean="0">
                <a:latin typeface="+mn-ea"/>
              </a:rPr>
              <a:t>(</a:t>
            </a:r>
            <a:r>
              <a:rPr lang="ko-KR" altLang="en-US" sz="1700" dirty="0" smtClean="0">
                <a:latin typeface="+mn-ea"/>
              </a:rPr>
              <a:t>年 </a:t>
            </a:r>
            <a:r>
              <a:rPr lang="en-US" altLang="ko-KR" sz="1700" dirty="0" smtClean="0">
                <a:latin typeface="+mn-ea"/>
              </a:rPr>
              <a:t>7</a:t>
            </a:r>
            <a:r>
              <a:rPr lang="ko-KR" altLang="en-US" sz="1700" dirty="0" smtClean="0">
                <a:latin typeface="+mn-ea"/>
              </a:rPr>
              <a:t>천만 건</a:t>
            </a:r>
            <a:r>
              <a:rPr lang="en-US" altLang="ko-KR" sz="1700" dirty="0" smtClean="0">
                <a:latin typeface="+mn-ea"/>
              </a:rPr>
              <a:t>), 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「공정성</a:t>
            </a:r>
            <a:r>
              <a:rPr lang="en-US" altLang="ko-KR" sz="1700" b="1" dirty="0" smtClean="0">
                <a:solidFill>
                  <a:srgbClr val="C00000"/>
                </a:solidFill>
                <a:latin typeface="+mn-ea"/>
              </a:rPr>
              <a:t>·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형평성」</a:t>
            </a:r>
            <a:r>
              <a:rPr lang="ko-KR" altLang="en-US" sz="1700" dirty="0" smtClean="0">
                <a:latin typeface="+mn-ea"/>
              </a:rPr>
              <a:t>에 대한 불신이 높음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공단과 심평원 간의 대립과 갈등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지나친 견제와 경쟁에 대한 우려의 시선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건강보험 적용제외자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생계형</a:t>
            </a:r>
            <a:r>
              <a:rPr lang="ko-KR" altLang="en-US" sz="1700" dirty="0" smtClean="0">
                <a:latin typeface="+mn-ea"/>
              </a:rPr>
              <a:t> 체납자 등 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「사각지대」 </a:t>
            </a:r>
            <a:r>
              <a:rPr lang="ko-KR" altLang="en-US" sz="1700" dirty="0" smtClean="0">
                <a:latin typeface="+mn-ea"/>
              </a:rPr>
              <a:t>해소방안 제시에 소극적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건강보험 부과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징수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심사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청구에 대한 對국민 이해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홍보와 설득 부족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err="1" smtClean="0">
                <a:latin typeface="+mn-ea"/>
              </a:rPr>
              <a:t>베이비부머</a:t>
            </a:r>
            <a:r>
              <a:rPr lang="ko-KR" altLang="en-US" sz="1700" dirty="0" smtClean="0">
                <a:latin typeface="+mn-ea"/>
              </a:rPr>
              <a:t> 세대의 퇴직 이후 건강보험료 </a:t>
            </a:r>
            <a:r>
              <a:rPr lang="ko-KR" altLang="en-US" sz="1700" dirty="0" err="1" smtClean="0">
                <a:latin typeface="+mn-ea"/>
              </a:rPr>
              <a:t>과부담</a:t>
            </a:r>
            <a:r>
              <a:rPr lang="ko-KR" altLang="en-US" sz="1700" dirty="0" smtClean="0">
                <a:latin typeface="+mn-ea"/>
              </a:rPr>
              <a:t> 등 관련 대책 미흡</a:t>
            </a:r>
            <a:endParaRPr lang="en-US" altLang="ko-KR" sz="1700" dirty="0" smtClean="0">
              <a:latin typeface="+mn-ea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700" dirty="0" smtClean="0">
                <a:latin typeface="+mn-ea"/>
              </a:rPr>
              <a:t>兩 기관의 건강보험 관련 </a:t>
            </a:r>
            <a:r>
              <a:rPr lang="ko-KR" altLang="en-US" sz="1700" b="1" dirty="0" smtClean="0">
                <a:solidFill>
                  <a:srgbClr val="C00000"/>
                </a:solidFill>
                <a:latin typeface="+mn-ea"/>
              </a:rPr>
              <a:t>「수익」</a:t>
            </a:r>
            <a:r>
              <a:rPr lang="ko-KR" altLang="en-US" sz="1700" dirty="0" smtClean="0">
                <a:latin typeface="+mn-ea"/>
              </a:rPr>
              <a:t>에 대한 자의</a:t>
            </a:r>
            <a:r>
              <a:rPr lang="ko-KR" altLang="en-US" sz="1700" dirty="0">
                <a:latin typeface="+mn-ea"/>
              </a:rPr>
              <a:t>적</a:t>
            </a:r>
            <a:r>
              <a:rPr lang="ko-KR" altLang="en-US" sz="1700" dirty="0" smtClean="0">
                <a:latin typeface="+mn-ea"/>
              </a:rPr>
              <a:t> 사용 등 비판도 증가 </a:t>
            </a:r>
            <a:endParaRPr lang="ko-KR" altLang="en-US" sz="17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3953" y="5941604"/>
            <a:ext cx="7898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 규제기관 아닌 봉사기관으로 거듭나는 건강보험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국가기관 돼야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345594" y="606261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2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4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6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  <p:grpSp>
        <p:nvGrpSpPr>
          <p:cNvPr id="15" name="Group 7"/>
          <p:cNvGrpSpPr/>
          <p:nvPr/>
        </p:nvGrpSpPr>
        <p:grpSpPr>
          <a:xfrm>
            <a:off x="294870" y="1648066"/>
            <a:ext cx="414987" cy="414986"/>
            <a:chOff x="349648" y="2204865"/>
            <a:chExt cx="518790" cy="518788"/>
          </a:xfrm>
        </p:grpSpPr>
        <p:sp>
          <p:nvSpPr>
            <p:cNvPr id="16" name="Oval 55"/>
            <p:cNvSpPr/>
            <p:nvPr>
              <p:custDataLst>
                <p:tags r:id="rId1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Oval 56"/>
            <p:cNvSpPr/>
            <p:nvPr>
              <p:custDataLst>
                <p:tags r:id="rId1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271940" y="2161291"/>
            <a:ext cx="414987" cy="414986"/>
            <a:chOff x="349648" y="2204865"/>
            <a:chExt cx="518790" cy="518788"/>
          </a:xfrm>
        </p:grpSpPr>
        <p:sp>
          <p:nvSpPr>
            <p:cNvPr id="19" name="Oval 55"/>
            <p:cNvSpPr/>
            <p:nvPr>
              <p:custDataLst>
                <p:tags r:id="rId1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Oval 56"/>
            <p:cNvSpPr/>
            <p:nvPr>
              <p:custDataLst>
                <p:tags r:id="rId1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71940" y="2717126"/>
            <a:ext cx="414987" cy="414986"/>
            <a:chOff x="349648" y="2204865"/>
            <a:chExt cx="518790" cy="518788"/>
          </a:xfrm>
        </p:grpSpPr>
        <p:sp>
          <p:nvSpPr>
            <p:cNvPr id="22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Group 7"/>
          <p:cNvGrpSpPr/>
          <p:nvPr/>
        </p:nvGrpSpPr>
        <p:grpSpPr>
          <a:xfrm>
            <a:off x="296374" y="3214678"/>
            <a:ext cx="414987" cy="414986"/>
            <a:chOff x="349648" y="2204865"/>
            <a:chExt cx="518790" cy="518788"/>
          </a:xfrm>
        </p:grpSpPr>
        <p:sp>
          <p:nvSpPr>
            <p:cNvPr id="25" name="Oval 55"/>
            <p:cNvSpPr/>
            <p:nvPr>
              <p:custDataLst>
                <p:tags r:id="rId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9" name="Oval 56"/>
            <p:cNvSpPr/>
            <p:nvPr>
              <p:custDataLst>
                <p:tags r:id="rId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0" name="Group 7"/>
          <p:cNvGrpSpPr/>
          <p:nvPr/>
        </p:nvGrpSpPr>
        <p:grpSpPr>
          <a:xfrm>
            <a:off x="289022" y="3747084"/>
            <a:ext cx="414987" cy="414986"/>
            <a:chOff x="349648" y="2204865"/>
            <a:chExt cx="518790" cy="518788"/>
          </a:xfrm>
        </p:grpSpPr>
        <p:sp>
          <p:nvSpPr>
            <p:cNvPr id="38" name="Oval 55"/>
            <p:cNvSpPr/>
            <p:nvPr>
              <p:custDataLst>
                <p:tags r:id="rId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9" name="Oval 56"/>
            <p:cNvSpPr/>
            <p:nvPr>
              <p:custDataLst>
                <p:tags r:id="rId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0" name="Group 7"/>
          <p:cNvGrpSpPr/>
          <p:nvPr/>
        </p:nvGrpSpPr>
        <p:grpSpPr>
          <a:xfrm>
            <a:off x="288173" y="4275686"/>
            <a:ext cx="414987" cy="414986"/>
            <a:chOff x="349648" y="2204865"/>
            <a:chExt cx="518790" cy="518788"/>
          </a:xfrm>
        </p:grpSpPr>
        <p:sp>
          <p:nvSpPr>
            <p:cNvPr id="41" name="Oval 55"/>
            <p:cNvSpPr/>
            <p:nvPr>
              <p:custDataLst>
                <p:tags r:id="rId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3" name="Oval 56"/>
            <p:cNvSpPr/>
            <p:nvPr>
              <p:custDataLst>
                <p:tags r:id="rId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Group 7"/>
          <p:cNvGrpSpPr/>
          <p:nvPr/>
        </p:nvGrpSpPr>
        <p:grpSpPr>
          <a:xfrm>
            <a:off x="288174" y="4790954"/>
            <a:ext cx="414987" cy="414986"/>
            <a:chOff x="349648" y="2204865"/>
            <a:chExt cx="518790" cy="518788"/>
          </a:xfrm>
        </p:grpSpPr>
        <p:sp>
          <p:nvSpPr>
            <p:cNvPr id="45" name="Oval 55"/>
            <p:cNvSpPr/>
            <p:nvPr>
              <p:custDataLst>
                <p:tags r:id="rId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6" name="Oval 56"/>
            <p:cNvSpPr/>
            <p:nvPr>
              <p:custDataLst>
                <p:tags r:id="rId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7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0499" y="327235"/>
            <a:ext cx="793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건보공단의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이미지 쇄신</a:t>
            </a:r>
            <a:endParaRPr lang="en-US" altLang="ko-KR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국민을 돌보는 따뜻하고 든든한 동반자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(partner) -</a:t>
            </a:r>
            <a:endParaRPr lang="en-US" sz="1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866" y="3789040"/>
            <a:ext cx="81011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 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장기간 체납 없는 「모범 저소득층 및 고액 보험료 납부자」 표창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홍보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장기간 과다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부당청구 없는 「모범 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의원」 표창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홍보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진료과정상 지원보다 「예방적인」 건강관리체계 지원 확산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건강관리 프로그램 보급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건강관련 체육대회 적극 지원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행정기관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기능과 협업 강화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복지기술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IT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와 접목확대 등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2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4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6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7289" y="2867761"/>
            <a:ext cx="6205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m</a:t>
            </a: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service</a:t>
            </a: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, more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smile</a:t>
            </a: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, more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study</a:t>
            </a:r>
          </a:p>
          <a:p>
            <a:pPr>
              <a:lnSpc>
                <a:spcPct val="150000"/>
              </a:lnSpc>
            </a:pP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more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standard</a:t>
            </a: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, more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smart</a:t>
            </a:r>
            <a:r>
              <a:rPr lang="en-US" altLang="ko-KR" sz="1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, more </a:t>
            </a:r>
            <a:r>
              <a:rPr lang="en-US" altLang="ko-KR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sustainability</a:t>
            </a:r>
            <a:endParaRPr lang="ko-KR" altLang="en-US" sz="1400" b="1" spc="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54" y="1462830"/>
            <a:ext cx="5019310" cy="2143595"/>
          </a:xfrm>
          <a:prstGeom prst="rect">
            <a:avLst/>
          </a:prstGeom>
        </p:spPr>
      </p:pic>
      <p:cxnSp>
        <p:nvCxnSpPr>
          <p:cNvPr id="25" name="직선 연결선 24"/>
          <p:cNvCxnSpPr/>
          <p:nvPr/>
        </p:nvCxnSpPr>
        <p:spPr>
          <a:xfrm>
            <a:off x="3965506" y="2557130"/>
            <a:ext cx="1728192" cy="0"/>
          </a:xfrm>
          <a:prstGeom prst="line">
            <a:avLst/>
          </a:prstGeom>
          <a:ln w="34925">
            <a:solidFill>
              <a:srgbClr val="E033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252250" y="3606425"/>
            <a:ext cx="8640230" cy="2846911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7737" y="545535"/>
            <a:ext cx="793010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미래형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중장기 건강보험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수급체계 검토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86" y="1268760"/>
            <a:ext cx="8633413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세계적 유례가 적은 제도 불구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보험료 납부 국민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동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불만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의사 등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대상별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여론 수렴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미래지향적 종합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개선방안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체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마련</a:t>
            </a:r>
            <a:endParaRPr lang="en-US" altLang="ko-KR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/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건강보험료 부과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수요관리 측면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20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「소득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직장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재산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지역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중심」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부과체계 개편 관련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국민 각계 여론 수렴 후 「조기 결론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추진」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보험료 산정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납부의 「형평성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효율성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체계성」 강화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빅데이터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활용 등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상당기간 보험혜택 없는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비진료자에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대한 보험료 할인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인센티브부여 제도 도입 등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/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 보험급여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평가 관련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20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질병발생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치료관리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돌봄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요양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휴양 등 「통합 의료체계」에 부응한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 체계 검토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기본진료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치료의 보장 이외에 「수혜자 맞춤형 선택진료」 강화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저소득층 검진사업 확대 등 보호 강화 하되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본인의사로 추가진료 받을 기회 확대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현재 병원 내 진료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치료 행위에 한정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「병원 밖의 환자」에게 진료와 보험 급여 확대 등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사후적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구제적 보험처리보다 질병예방 등 「예방적」 보험수요 관리대책 강구 등</a:t>
            </a: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2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4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6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582859" y="1927651"/>
            <a:ext cx="217365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7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961" y="633402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「부과체계 개선 방향 및 내용」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진단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對국민 만족도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호응도는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높은 편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보험료 관련 민원은 폭증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7,160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건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부과체계의 공정성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형평성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문제와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생계형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체납자 양산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민원의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80% (5,730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직장가입자 등기 「부담능력 있는 피부양자」의 무임승차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가입자의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41% (2,040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타의에 의한 보험료 인상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보험료 부과체계 문제 등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국민적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불신과 불만 증가 추세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9979" y="5636562"/>
            <a:ext cx="84315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主소득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또는 기본보험료」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반영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부과체계 개편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합의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</a:p>
          <a:p>
            <a:pPr>
              <a:lnSpc>
                <a:spcPct val="150000"/>
              </a:lnSpc>
            </a:pPr>
            <a:r>
              <a:rPr lang="en-US" altLang="ko-KR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 추진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6624228" y="14011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625407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89287" y="57533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4" y="132907"/>
            <a:ext cx="966277" cy="388658"/>
          </a:xfrm>
          <a:prstGeom prst="rect">
            <a:avLst/>
          </a:prstGeom>
        </p:spPr>
      </p:pic>
      <p:sp>
        <p:nvSpPr>
          <p:cNvPr id="25" name="오른쪽 화살표 24"/>
          <p:cNvSpPr/>
          <p:nvPr/>
        </p:nvSpPr>
        <p:spPr>
          <a:xfrm>
            <a:off x="5803134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267516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95588"/>
              </p:ext>
            </p:extLst>
          </p:nvPr>
        </p:nvGraphicFramePr>
        <p:xfrm>
          <a:off x="556591" y="3444998"/>
          <a:ext cx="8314242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958354"/>
                <a:gridCol w="3816424"/>
                <a:gridCol w="353946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현행 부과체계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기획단</a:t>
                      </a:r>
                      <a:r>
                        <a:rPr lang="ko-KR" altLang="en-US" sz="1200" dirty="0" smtClean="0"/>
                        <a:t> 개편 방향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직장가입자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▷ 직장에서 받는 보수 기준으로 보험료 납부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ko-KR" altLang="en-US" sz="1200" dirty="0" smtClean="0"/>
                        <a:t>▷ 보수 외 종합과세소득이 연 </a:t>
                      </a:r>
                      <a:r>
                        <a:rPr lang="en-US" altLang="ko-KR" sz="1200" dirty="0" smtClean="0"/>
                        <a:t>7,200</a:t>
                      </a:r>
                      <a:r>
                        <a:rPr lang="ko-KR" altLang="en-US" sz="1200" dirty="0" smtClean="0"/>
                        <a:t>만원 초과시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보수 </a:t>
                      </a:r>
                      <a:r>
                        <a:rPr lang="en-US" altLang="ko-KR" sz="1200" dirty="0" smtClean="0"/>
                        <a:t>+ </a:t>
                      </a:r>
                      <a:r>
                        <a:rPr lang="ko-KR" altLang="en-US" sz="1200" dirty="0" smtClean="0"/>
                        <a:t>보수 외 소득에 보험료 납부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▷ 보수 외 종합과세소득에도 보험료 부과하는 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대상 확대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종합과세소득 </a:t>
                      </a:r>
                      <a:r>
                        <a:rPr lang="en-US" altLang="ko-KR" sz="1200" dirty="0" smtClean="0"/>
                        <a:t>: </a:t>
                      </a:r>
                      <a:r>
                        <a:rPr lang="ko-KR" altLang="en-US" sz="1200" dirty="0" smtClean="0"/>
                        <a:t>근로소득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사업소득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    2</a:t>
                      </a:r>
                      <a:r>
                        <a:rPr lang="ko-KR" altLang="en-US" sz="1200" dirty="0" smtClean="0"/>
                        <a:t>천만 원 초과 금융소득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연금소득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기타소득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직장가입자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피부양자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▷ 별도의 보험료 납부하지 않음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▷ 일정 수준 이상 소득 </a:t>
                      </a:r>
                      <a:r>
                        <a:rPr lang="ko-KR" altLang="en-US" sz="1200" dirty="0" err="1" smtClean="0"/>
                        <a:t>보유시</a:t>
                      </a:r>
                      <a:r>
                        <a:rPr lang="ko-KR" altLang="en-US" sz="1200" dirty="0" smtClean="0"/>
                        <a:t> 보험료 납부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    (</a:t>
                      </a:r>
                      <a:r>
                        <a:rPr lang="ko-KR" altLang="en-US" sz="1200" dirty="0" smtClean="0"/>
                        <a:t>→ 지역가입자 전환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지역가입자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spc="-150" dirty="0" smtClean="0"/>
                        <a:t>▷ 연간종합과세소득 </a:t>
                      </a:r>
                      <a:r>
                        <a:rPr lang="en-US" altLang="ko-KR" sz="1200" spc="-150" dirty="0" smtClean="0"/>
                        <a:t>500</a:t>
                      </a:r>
                      <a:r>
                        <a:rPr lang="ko-KR" altLang="en-US" sz="1200" spc="-150" dirty="0" smtClean="0"/>
                        <a:t>만원 초과시 소득</a:t>
                      </a:r>
                      <a:r>
                        <a:rPr lang="en-US" altLang="ko-KR" sz="1200" spc="-150" dirty="0" smtClean="0"/>
                        <a:t>+</a:t>
                      </a:r>
                      <a:r>
                        <a:rPr lang="ko-KR" altLang="en-US" sz="1200" spc="-150" dirty="0" smtClean="0"/>
                        <a:t>재산</a:t>
                      </a:r>
                      <a:r>
                        <a:rPr lang="en-US" altLang="ko-KR" sz="1200" spc="-150" dirty="0" smtClean="0"/>
                        <a:t>+</a:t>
                      </a:r>
                      <a:r>
                        <a:rPr lang="ko-KR" altLang="en-US" sz="1200" spc="-150" dirty="0" smtClean="0"/>
                        <a:t>자동차</a:t>
                      </a:r>
                      <a:r>
                        <a:rPr lang="en-US" altLang="ko-KR" sz="1200" spc="-150" dirty="0" smtClean="0"/>
                        <a:t/>
                      </a:r>
                      <a:br>
                        <a:rPr lang="en-US" altLang="ko-KR" sz="1200" spc="-150" dirty="0" smtClean="0"/>
                      </a:br>
                      <a:r>
                        <a:rPr lang="ko-KR" altLang="en-US" sz="1200" spc="-150" dirty="0" smtClean="0"/>
                        <a:t>▷ 연간종합과세소득 </a:t>
                      </a:r>
                      <a:r>
                        <a:rPr lang="en-US" altLang="ko-KR" sz="1200" spc="-150" dirty="0" smtClean="0"/>
                        <a:t>500</a:t>
                      </a:r>
                      <a:r>
                        <a:rPr lang="ko-KR" altLang="en-US" sz="1200" spc="-150" dirty="0" smtClean="0"/>
                        <a:t>만원 </a:t>
                      </a:r>
                      <a:r>
                        <a:rPr lang="ko-KR" altLang="en-US" sz="1200" spc="-150" dirty="0" err="1" smtClean="0"/>
                        <a:t>미만시</a:t>
                      </a:r>
                      <a:r>
                        <a:rPr lang="ko-KR" altLang="en-US" sz="1200" spc="-150" dirty="0" smtClean="0"/>
                        <a:t> 평가소득</a:t>
                      </a:r>
                      <a:r>
                        <a:rPr lang="en-US" altLang="ko-KR" sz="1200" spc="-150" dirty="0" smtClean="0"/>
                        <a:t>+</a:t>
                      </a:r>
                      <a:r>
                        <a:rPr lang="ko-KR" altLang="en-US" sz="1200" spc="-150" dirty="0" smtClean="0"/>
                        <a:t>재산</a:t>
                      </a:r>
                      <a:r>
                        <a:rPr lang="en-US" altLang="ko-KR" sz="1200" spc="-150" dirty="0" smtClean="0"/>
                        <a:t>+</a:t>
                      </a:r>
                      <a:r>
                        <a:rPr lang="ko-KR" altLang="en-US" sz="1200" spc="-150" dirty="0" smtClean="0"/>
                        <a:t>자동차</a:t>
                      </a:r>
                      <a:endParaRPr lang="ko-KR" altLang="en-US" sz="12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▷ 종합과세소득 </a:t>
                      </a:r>
                      <a:r>
                        <a:rPr lang="en-US" altLang="ko-KR" sz="1200" dirty="0" smtClean="0"/>
                        <a:t>+ </a:t>
                      </a:r>
                      <a:r>
                        <a:rPr lang="ko-KR" altLang="en-US" sz="1200" dirty="0" smtClean="0"/>
                        <a:t>재산에 보험료부과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    </a:t>
                      </a:r>
                      <a:r>
                        <a:rPr lang="ko-KR" altLang="en-US" sz="1200" dirty="0" smtClean="0"/>
                        <a:t>자동차 기준 제외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재산 기준 축소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8" name="Group 72"/>
          <p:cNvGrpSpPr/>
          <p:nvPr/>
        </p:nvGrpSpPr>
        <p:grpSpPr>
          <a:xfrm>
            <a:off x="4092124" y="2940942"/>
            <a:ext cx="790778" cy="719138"/>
            <a:chOff x="6884988" y="2916238"/>
            <a:chExt cx="455613" cy="414338"/>
          </a:xfrm>
          <a:effectLst/>
        </p:grpSpPr>
        <p:sp>
          <p:nvSpPr>
            <p:cNvPr id="59" name="Freeform 476"/>
            <p:cNvSpPr>
              <a:spLocks/>
            </p:cNvSpPr>
            <p:nvPr/>
          </p:nvSpPr>
          <p:spPr bwMode="auto">
            <a:xfrm>
              <a:off x="6989763" y="3173413"/>
              <a:ext cx="46038" cy="157163"/>
            </a:xfrm>
            <a:custGeom>
              <a:avLst/>
              <a:gdLst>
                <a:gd name="T0" fmla="*/ 0 w 116"/>
                <a:gd name="T1" fmla="*/ 68 h 394"/>
                <a:gd name="T2" fmla="*/ 0 w 116"/>
                <a:gd name="T3" fmla="*/ 394 h 394"/>
                <a:gd name="T4" fmla="*/ 116 w 116"/>
                <a:gd name="T5" fmla="*/ 394 h 394"/>
                <a:gd name="T6" fmla="*/ 116 w 116"/>
                <a:gd name="T7" fmla="*/ 48 h 394"/>
                <a:gd name="T8" fmla="*/ 68 w 116"/>
                <a:gd name="T9" fmla="*/ 0 h 394"/>
                <a:gd name="T10" fmla="*/ 0 w 116"/>
                <a:gd name="T11" fmla="*/ 6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94">
                  <a:moveTo>
                    <a:pt x="0" y="68"/>
                  </a:moveTo>
                  <a:lnTo>
                    <a:pt x="0" y="394"/>
                  </a:lnTo>
                  <a:lnTo>
                    <a:pt x="116" y="394"/>
                  </a:lnTo>
                  <a:lnTo>
                    <a:pt x="116" y="48"/>
                  </a:lnTo>
                  <a:lnTo>
                    <a:pt x="6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0" name="Freeform 477"/>
            <p:cNvSpPr>
              <a:spLocks/>
            </p:cNvSpPr>
            <p:nvPr/>
          </p:nvSpPr>
          <p:spPr bwMode="auto">
            <a:xfrm>
              <a:off x="6937376" y="3222626"/>
              <a:ext cx="30163" cy="107950"/>
            </a:xfrm>
            <a:custGeom>
              <a:avLst/>
              <a:gdLst>
                <a:gd name="T0" fmla="*/ 0 w 75"/>
                <a:gd name="T1" fmla="*/ 271 h 271"/>
                <a:gd name="T2" fmla="*/ 75 w 75"/>
                <a:gd name="T3" fmla="*/ 271 h 271"/>
                <a:gd name="T4" fmla="*/ 75 w 75"/>
                <a:gd name="T5" fmla="*/ 0 h 271"/>
                <a:gd name="T6" fmla="*/ 0 w 75"/>
                <a:gd name="T7" fmla="*/ 75 h 271"/>
                <a:gd name="T8" fmla="*/ 0 w 75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1">
                  <a:moveTo>
                    <a:pt x="0" y="271"/>
                  </a:moveTo>
                  <a:lnTo>
                    <a:pt x="75" y="271"/>
                  </a:lnTo>
                  <a:lnTo>
                    <a:pt x="75" y="0"/>
                  </a:lnTo>
                  <a:lnTo>
                    <a:pt x="0" y="75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1" name="Freeform 478"/>
            <p:cNvSpPr>
              <a:spLocks/>
            </p:cNvSpPr>
            <p:nvPr/>
          </p:nvSpPr>
          <p:spPr bwMode="auto">
            <a:xfrm>
              <a:off x="7188201" y="3016251"/>
              <a:ext cx="98425" cy="314325"/>
            </a:xfrm>
            <a:custGeom>
              <a:avLst/>
              <a:gdLst>
                <a:gd name="T0" fmla="*/ 0 w 248"/>
                <a:gd name="T1" fmla="*/ 246 h 790"/>
                <a:gd name="T2" fmla="*/ 0 w 248"/>
                <a:gd name="T3" fmla="*/ 790 h 790"/>
                <a:gd name="T4" fmla="*/ 248 w 248"/>
                <a:gd name="T5" fmla="*/ 790 h 790"/>
                <a:gd name="T6" fmla="*/ 248 w 248"/>
                <a:gd name="T7" fmla="*/ 0 h 790"/>
                <a:gd name="T8" fmla="*/ 0 w 248"/>
                <a:gd name="T9" fmla="*/ 24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790">
                  <a:moveTo>
                    <a:pt x="0" y="246"/>
                  </a:moveTo>
                  <a:lnTo>
                    <a:pt x="0" y="790"/>
                  </a:lnTo>
                  <a:lnTo>
                    <a:pt x="248" y="790"/>
                  </a:lnTo>
                  <a:lnTo>
                    <a:pt x="248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2" name="Freeform 479"/>
            <p:cNvSpPr>
              <a:spLocks/>
            </p:cNvSpPr>
            <p:nvPr/>
          </p:nvSpPr>
          <p:spPr bwMode="auto">
            <a:xfrm>
              <a:off x="7110413" y="3140076"/>
              <a:ext cx="55563" cy="190500"/>
            </a:xfrm>
            <a:custGeom>
              <a:avLst/>
              <a:gdLst>
                <a:gd name="T0" fmla="*/ 0 w 144"/>
                <a:gd name="T1" fmla="*/ 135 h 480"/>
                <a:gd name="T2" fmla="*/ 0 w 144"/>
                <a:gd name="T3" fmla="*/ 480 h 480"/>
                <a:gd name="T4" fmla="*/ 144 w 144"/>
                <a:gd name="T5" fmla="*/ 480 h 480"/>
                <a:gd name="T6" fmla="*/ 144 w 144"/>
                <a:gd name="T7" fmla="*/ 0 h 480"/>
                <a:gd name="T8" fmla="*/ 135 w 144"/>
                <a:gd name="T9" fmla="*/ 0 h 480"/>
                <a:gd name="T10" fmla="*/ 0 w 144"/>
                <a:gd name="T11" fmla="*/ 13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480">
                  <a:moveTo>
                    <a:pt x="0" y="135"/>
                  </a:moveTo>
                  <a:lnTo>
                    <a:pt x="0" y="480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3" name="Freeform 480"/>
            <p:cNvSpPr>
              <a:spLocks/>
            </p:cNvSpPr>
            <p:nvPr/>
          </p:nvSpPr>
          <p:spPr bwMode="auto">
            <a:xfrm>
              <a:off x="7058026" y="3214688"/>
              <a:ext cx="30163" cy="115888"/>
            </a:xfrm>
            <a:custGeom>
              <a:avLst/>
              <a:gdLst>
                <a:gd name="T0" fmla="*/ 39 w 76"/>
                <a:gd name="T1" fmla="*/ 40 h 293"/>
                <a:gd name="T2" fmla="*/ 14 w 76"/>
                <a:gd name="T3" fmla="*/ 14 h 293"/>
                <a:gd name="T4" fmla="*/ 0 w 76"/>
                <a:gd name="T5" fmla="*/ 0 h 293"/>
                <a:gd name="T6" fmla="*/ 0 w 76"/>
                <a:gd name="T7" fmla="*/ 293 h 293"/>
                <a:gd name="T8" fmla="*/ 76 w 76"/>
                <a:gd name="T9" fmla="*/ 293 h 293"/>
                <a:gd name="T10" fmla="*/ 76 w 76"/>
                <a:gd name="T11" fmla="*/ 2 h 293"/>
                <a:gd name="T12" fmla="*/ 65 w 76"/>
                <a:gd name="T13" fmla="*/ 14 h 293"/>
                <a:gd name="T14" fmla="*/ 39 w 76"/>
                <a:gd name="T15" fmla="*/ 4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293">
                  <a:moveTo>
                    <a:pt x="39" y="40"/>
                  </a:moveTo>
                  <a:lnTo>
                    <a:pt x="14" y="14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76" y="293"/>
                  </a:lnTo>
                  <a:lnTo>
                    <a:pt x="76" y="2"/>
                  </a:lnTo>
                  <a:lnTo>
                    <a:pt x="65" y="14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4" name="Freeform 481"/>
            <p:cNvSpPr>
              <a:spLocks/>
            </p:cNvSpPr>
            <p:nvPr/>
          </p:nvSpPr>
          <p:spPr bwMode="auto">
            <a:xfrm>
              <a:off x="6884988" y="2916238"/>
              <a:ext cx="455613" cy="342900"/>
            </a:xfrm>
            <a:custGeom>
              <a:avLst/>
              <a:gdLst>
                <a:gd name="T0" fmla="*/ 1028 w 1145"/>
                <a:gd name="T1" fmla="*/ 183 h 865"/>
                <a:gd name="T2" fmla="*/ 1145 w 1145"/>
                <a:gd name="T3" fmla="*/ 301 h 865"/>
                <a:gd name="T4" fmla="*/ 1101 w 1145"/>
                <a:gd name="T5" fmla="*/ 44 h 865"/>
                <a:gd name="T6" fmla="*/ 844 w 1145"/>
                <a:gd name="T7" fmla="*/ 0 h 865"/>
                <a:gd name="T8" fmla="*/ 963 w 1145"/>
                <a:gd name="T9" fmla="*/ 118 h 865"/>
                <a:gd name="T10" fmla="*/ 473 w 1145"/>
                <a:gd name="T11" fmla="*/ 610 h 865"/>
                <a:gd name="T12" fmla="*/ 331 w 1145"/>
                <a:gd name="T13" fmla="*/ 468 h 865"/>
                <a:gd name="T14" fmla="*/ 0 w 1145"/>
                <a:gd name="T15" fmla="*/ 800 h 865"/>
                <a:gd name="T16" fmla="*/ 65 w 1145"/>
                <a:gd name="T17" fmla="*/ 865 h 865"/>
                <a:gd name="T18" fmla="*/ 331 w 1145"/>
                <a:gd name="T19" fmla="*/ 598 h 865"/>
                <a:gd name="T20" fmla="*/ 408 w 1145"/>
                <a:gd name="T21" fmla="*/ 675 h 865"/>
                <a:gd name="T22" fmla="*/ 408 w 1145"/>
                <a:gd name="T23" fmla="*/ 675 h 865"/>
                <a:gd name="T24" fmla="*/ 473 w 1145"/>
                <a:gd name="T25" fmla="*/ 739 h 865"/>
                <a:gd name="T26" fmla="*/ 473 w 1145"/>
                <a:gd name="T27" fmla="*/ 739 h 865"/>
                <a:gd name="T28" fmla="*/ 538 w 1145"/>
                <a:gd name="T29" fmla="*/ 675 h 865"/>
                <a:gd name="T30" fmla="*/ 1028 w 1145"/>
                <a:gd name="T31" fmla="*/ 18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5" h="865">
                  <a:moveTo>
                    <a:pt x="1028" y="183"/>
                  </a:moveTo>
                  <a:lnTo>
                    <a:pt x="1145" y="301"/>
                  </a:lnTo>
                  <a:lnTo>
                    <a:pt x="1101" y="44"/>
                  </a:lnTo>
                  <a:lnTo>
                    <a:pt x="844" y="0"/>
                  </a:lnTo>
                  <a:lnTo>
                    <a:pt x="963" y="118"/>
                  </a:lnTo>
                  <a:lnTo>
                    <a:pt x="473" y="610"/>
                  </a:lnTo>
                  <a:lnTo>
                    <a:pt x="331" y="468"/>
                  </a:lnTo>
                  <a:lnTo>
                    <a:pt x="0" y="800"/>
                  </a:lnTo>
                  <a:lnTo>
                    <a:pt x="65" y="865"/>
                  </a:lnTo>
                  <a:lnTo>
                    <a:pt x="331" y="598"/>
                  </a:lnTo>
                  <a:lnTo>
                    <a:pt x="408" y="675"/>
                  </a:lnTo>
                  <a:lnTo>
                    <a:pt x="408" y="675"/>
                  </a:lnTo>
                  <a:lnTo>
                    <a:pt x="473" y="739"/>
                  </a:lnTo>
                  <a:lnTo>
                    <a:pt x="473" y="739"/>
                  </a:lnTo>
                  <a:lnTo>
                    <a:pt x="538" y="675"/>
                  </a:lnTo>
                  <a:lnTo>
                    <a:pt x="1028" y="183"/>
                  </a:lnTo>
                  <a:close/>
                </a:path>
              </a:pathLst>
            </a:custGeom>
            <a:solidFill>
              <a:srgbClr val="0D65AC"/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65" name="Group 79"/>
          <p:cNvGrpSpPr/>
          <p:nvPr/>
        </p:nvGrpSpPr>
        <p:grpSpPr>
          <a:xfrm>
            <a:off x="7845251" y="2956552"/>
            <a:ext cx="619967" cy="703528"/>
            <a:chOff x="3217863" y="2916238"/>
            <a:chExt cx="365126" cy="414338"/>
          </a:xfrm>
          <a:solidFill>
            <a:srgbClr val="CE202A"/>
          </a:solidFill>
        </p:grpSpPr>
        <p:sp>
          <p:nvSpPr>
            <p:cNvPr id="66" name="Freeform 467"/>
            <p:cNvSpPr>
              <a:spLocks/>
            </p:cNvSpPr>
            <p:nvPr/>
          </p:nvSpPr>
          <p:spPr bwMode="auto">
            <a:xfrm>
              <a:off x="3217863" y="2916238"/>
              <a:ext cx="171450" cy="169863"/>
            </a:xfrm>
            <a:custGeom>
              <a:avLst/>
              <a:gdLst>
                <a:gd name="T0" fmla="*/ 132 w 433"/>
                <a:gd name="T1" fmla="*/ 0 h 430"/>
                <a:gd name="T2" fmla="*/ 379 w 433"/>
                <a:gd name="T3" fmla="*/ 248 h 430"/>
                <a:gd name="T4" fmla="*/ 433 w 433"/>
                <a:gd name="T5" fmla="*/ 430 h 430"/>
                <a:gd name="T6" fmla="*/ 248 w 433"/>
                <a:gd name="T7" fmla="*/ 380 h 430"/>
                <a:gd name="T8" fmla="*/ 0 w 433"/>
                <a:gd name="T9" fmla="*/ 131 h 430"/>
                <a:gd name="T10" fmla="*/ 132 w 433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430">
                  <a:moveTo>
                    <a:pt x="132" y="0"/>
                  </a:moveTo>
                  <a:lnTo>
                    <a:pt x="379" y="248"/>
                  </a:lnTo>
                  <a:lnTo>
                    <a:pt x="433" y="430"/>
                  </a:lnTo>
                  <a:lnTo>
                    <a:pt x="248" y="380"/>
                  </a:lnTo>
                  <a:lnTo>
                    <a:pt x="0" y="13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7" name="Freeform 468"/>
            <p:cNvSpPr>
              <a:spLocks/>
            </p:cNvSpPr>
            <p:nvPr/>
          </p:nvSpPr>
          <p:spPr bwMode="auto">
            <a:xfrm>
              <a:off x="3319463" y="3017838"/>
              <a:ext cx="60325" cy="58738"/>
            </a:xfrm>
            <a:custGeom>
              <a:avLst/>
              <a:gdLst>
                <a:gd name="T0" fmla="*/ 123 w 152"/>
                <a:gd name="T1" fmla="*/ 0 h 151"/>
                <a:gd name="T2" fmla="*/ 152 w 152"/>
                <a:gd name="T3" fmla="*/ 101 h 151"/>
                <a:gd name="T4" fmla="*/ 103 w 152"/>
                <a:gd name="T5" fmla="*/ 151 h 151"/>
                <a:gd name="T6" fmla="*/ 0 w 152"/>
                <a:gd name="T7" fmla="*/ 122 h 151"/>
                <a:gd name="T8" fmla="*/ 123 w 15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123" y="0"/>
                  </a:moveTo>
                  <a:lnTo>
                    <a:pt x="152" y="101"/>
                  </a:lnTo>
                  <a:lnTo>
                    <a:pt x="103" y="151"/>
                  </a:lnTo>
                  <a:lnTo>
                    <a:pt x="0" y="12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469"/>
            <p:cNvSpPr>
              <a:spLocks noEditPoints="1"/>
            </p:cNvSpPr>
            <p:nvPr/>
          </p:nvSpPr>
          <p:spPr bwMode="auto">
            <a:xfrm>
              <a:off x="3267076" y="2943226"/>
              <a:ext cx="315913" cy="387350"/>
            </a:xfrm>
            <a:custGeom>
              <a:avLst/>
              <a:gdLst>
                <a:gd name="T0" fmla="*/ 656 w 794"/>
                <a:gd name="T1" fmla="*/ 313 h 977"/>
                <a:gd name="T2" fmla="*/ 317 w 794"/>
                <a:gd name="T3" fmla="*/ 269 h 977"/>
                <a:gd name="T4" fmla="*/ 792 w 794"/>
                <a:gd name="T5" fmla="*/ 521 h 977"/>
                <a:gd name="T6" fmla="*/ 792 w 794"/>
                <a:gd name="T7" fmla="*/ 83 h 977"/>
                <a:gd name="T8" fmla="*/ 789 w 794"/>
                <a:gd name="T9" fmla="*/ 65 h 977"/>
                <a:gd name="T10" fmla="*/ 782 w 794"/>
                <a:gd name="T11" fmla="*/ 49 h 977"/>
                <a:gd name="T12" fmla="*/ 772 w 794"/>
                <a:gd name="T13" fmla="*/ 34 h 977"/>
                <a:gd name="T14" fmla="*/ 759 w 794"/>
                <a:gd name="T15" fmla="*/ 22 h 977"/>
                <a:gd name="T16" fmla="*/ 745 w 794"/>
                <a:gd name="T17" fmla="*/ 12 h 977"/>
                <a:gd name="T18" fmla="*/ 729 w 794"/>
                <a:gd name="T19" fmla="*/ 5 h 977"/>
                <a:gd name="T20" fmla="*/ 710 w 794"/>
                <a:gd name="T21" fmla="*/ 1 h 977"/>
                <a:gd name="T22" fmla="*/ 407 w 794"/>
                <a:gd name="T23" fmla="*/ 1 h 977"/>
                <a:gd name="T24" fmla="*/ 205 w 794"/>
                <a:gd name="T25" fmla="*/ 0 h 977"/>
                <a:gd name="T26" fmla="*/ 407 w 794"/>
                <a:gd name="T27" fmla="*/ 70 h 977"/>
                <a:gd name="T28" fmla="*/ 701 w 794"/>
                <a:gd name="T29" fmla="*/ 70 h 977"/>
                <a:gd name="T30" fmla="*/ 710 w 794"/>
                <a:gd name="T31" fmla="*/ 72 h 977"/>
                <a:gd name="T32" fmla="*/ 717 w 794"/>
                <a:gd name="T33" fmla="*/ 77 h 977"/>
                <a:gd name="T34" fmla="*/ 722 w 794"/>
                <a:gd name="T35" fmla="*/ 83 h 977"/>
                <a:gd name="T36" fmla="*/ 724 w 794"/>
                <a:gd name="T37" fmla="*/ 93 h 977"/>
                <a:gd name="T38" fmla="*/ 432 w 794"/>
                <a:gd name="T39" fmla="*/ 521 h 977"/>
                <a:gd name="T40" fmla="*/ 414 w 794"/>
                <a:gd name="T41" fmla="*/ 523 h 977"/>
                <a:gd name="T42" fmla="*/ 396 w 794"/>
                <a:gd name="T43" fmla="*/ 529 h 977"/>
                <a:gd name="T44" fmla="*/ 381 w 794"/>
                <a:gd name="T45" fmla="*/ 537 h 977"/>
                <a:gd name="T46" fmla="*/ 367 w 794"/>
                <a:gd name="T47" fmla="*/ 548 h 977"/>
                <a:gd name="T48" fmla="*/ 356 w 794"/>
                <a:gd name="T49" fmla="*/ 562 h 977"/>
                <a:gd name="T50" fmla="*/ 347 w 794"/>
                <a:gd name="T51" fmla="*/ 578 h 977"/>
                <a:gd name="T52" fmla="*/ 342 w 794"/>
                <a:gd name="T53" fmla="*/ 595 h 977"/>
                <a:gd name="T54" fmla="*/ 340 w 794"/>
                <a:gd name="T55" fmla="*/ 613 h 977"/>
                <a:gd name="T56" fmla="*/ 92 w 794"/>
                <a:gd name="T57" fmla="*/ 908 h 977"/>
                <a:gd name="T58" fmla="*/ 83 w 794"/>
                <a:gd name="T59" fmla="*/ 906 h 977"/>
                <a:gd name="T60" fmla="*/ 75 w 794"/>
                <a:gd name="T61" fmla="*/ 901 h 977"/>
                <a:gd name="T62" fmla="*/ 71 w 794"/>
                <a:gd name="T63" fmla="*/ 894 h 977"/>
                <a:gd name="T64" fmla="*/ 70 w 794"/>
                <a:gd name="T65" fmla="*/ 885 h 977"/>
                <a:gd name="T66" fmla="*/ 70 w 794"/>
                <a:gd name="T67" fmla="*/ 602 h 977"/>
                <a:gd name="T68" fmla="*/ 0 w 794"/>
                <a:gd name="T69" fmla="*/ 359 h 977"/>
                <a:gd name="T70" fmla="*/ 0 w 794"/>
                <a:gd name="T71" fmla="*/ 602 h 977"/>
                <a:gd name="T72" fmla="*/ 1 w 794"/>
                <a:gd name="T73" fmla="*/ 894 h 977"/>
                <a:gd name="T74" fmla="*/ 5 w 794"/>
                <a:gd name="T75" fmla="*/ 912 h 977"/>
                <a:gd name="T76" fmla="*/ 12 w 794"/>
                <a:gd name="T77" fmla="*/ 929 h 977"/>
                <a:gd name="T78" fmla="*/ 22 w 794"/>
                <a:gd name="T79" fmla="*/ 943 h 977"/>
                <a:gd name="T80" fmla="*/ 33 w 794"/>
                <a:gd name="T81" fmla="*/ 955 h 977"/>
                <a:gd name="T82" fmla="*/ 48 w 794"/>
                <a:gd name="T83" fmla="*/ 966 h 977"/>
                <a:gd name="T84" fmla="*/ 65 w 794"/>
                <a:gd name="T85" fmla="*/ 972 h 977"/>
                <a:gd name="T86" fmla="*/ 83 w 794"/>
                <a:gd name="T87" fmla="*/ 976 h 977"/>
                <a:gd name="T88" fmla="*/ 339 w 794"/>
                <a:gd name="T89" fmla="*/ 977 h 977"/>
                <a:gd name="T90" fmla="*/ 342 w 794"/>
                <a:gd name="T91" fmla="*/ 976 h 977"/>
                <a:gd name="T92" fmla="*/ 791 w 794"/>
                <a:gd name="T93" fmla="*/ 525 h 977"/>
                <a:gd name="T94" fmla="*/ 792 w 794"/>
                <a:gd name="T95" fmla="*/ 522 h 977"/>
                <a:gd name="T96" fmla="*/ 792 w 794"/>
                <a:gd name="T97" fmla="*/ 521 h 977"/>
                <a:gd name="T98" fmla="*/ 409 w 794"/>
                <a:gd name="T99" fmla="*/ 613 h 977"/>
                <a:gd name="T100" fmla="*/ 411 w 794"/>
                <a:gd name="T101" fmla="*/ 604 h 977"/>
                <a:gd name="T102" fmla="*/ 416 w 794"/>
                <a:gd name="T103" fmla="*/ 597 h 977"/>
                <a:gd name="T104" fmla="*/ 423 w 794"/>
                <a:gd name="T105" fmla="*/ 592 h 977"/>
                <a:gd name="T106" fmla="*/ 432 w 794"/>
                <a:gd name="T107" fmla="*/ 591 h 977"/>
                <a:gd name="T108" fmla="*/ 409 w 794"/>
                <a:gd name="T109" fmla="*/ 855 h 977"/>
                <a:gd name="T110" fmla="*/ 317 w 794"/>
                <a:gd name="T111" fmla="*/ 152 h 977"/>
                <a:gd name="T112" fmla="*/ 656 w 794"/>
                <a:gd name="T113" fmla="*/ 195 h 977"/>
                <a:gd name="T114" fmla="*/ 317 w 794"/>
                <a:gd name="T115" fmla="*/ 430 h 977"/>
                <a:gd name="T116" fmla="*/ 656 w 794"/>
                <a:gd name="T117" fmla="*/ 387 h 977"/>
                <a:gd name="T118" fmla="*/ 317 w 794"/>
                <a:gd name="T119" fmla="*/ 43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4" h="977">
                  <a:moveTo>
                    <a:pt x="317" y="313"/>
                  </a:moveTo>
                  <a:lnTo>
                    <a:pt x="656" y="313"/>
                  </a:lnTo>
                  <a:lnTo>
                    <a:pt x="656" y="269"/>
                  </a:lnTo>
                  <a:lnTo>
                    <a:pt x="317" y="269"/>
                  </a:lnTo>
                  <a:lnTo>
                    <a:pt x="317" y="313"/>
                  </a:lnTo>
                  <a:close/>
                  <a:moveTo>
                    <a:pt x="792" y="521"/>
                  </a:moveTo>
                  <a:lnTo>
                    <a:pt x="792" y="93"/>
                  </a:lnTo>
                  <a:lnTo>
                    <a:pt x="792" y="83"/>
                  </a:lnTo>
                  <a:lnTo>
                    <a:pt x="791" y="74"/>
                  </a:lnTo>
                  <a:lnTo>
                    <a:pt x="789" y="65"/>
                  </a:lnTo>
                  <a:lnTo>
                    <a:pt x="786" y="57"/>
                  </a:lnTo>
                  <a:lnTo>
                    <a:pt x="782" y="49"/>
                  </a:lnTo>
                  <a:lnTo>
                    <a:pt x="778" y="41"/>
                  </a:lnTo>
                  <a:lnTo>
                    <a:pt x="772" y="34"/>
                  </a:lnTo>
                  <a:lnTo>
                    <a:pt x="766" y="28"/>
                  </a:lnTo>
                  <a:lnTo>
                    <a:pt x="759" y="22"/>
                  </a:lnTo>
                  <a:lnTo>
                    <a:pt x="753" y="16"/>
                  </a:lnTo>
                  <a:lnTo>
                    <a:pt x="745" y="12"/>
                  </a:lnTo>
                  <a:lnTo>
                    <a:pt x="737" y="8"/>
                  </a:lnTo>
                  <a:lnTo>
                    <a:pt x="729" y="5"/>
                  </a:lnTo>
                  <a:lnTo>
                    <a:pt x="719" y="2"/>
                  </a:lnTo>
                  <a:lnTo>
                    <a:pt x="710" y="1"/>
                  </a:lnTo>
                  <a:lnTo>
                    <a:pt x="701" y="1"/>
                  </a:lnTo>
                  <a:lnTo>
                    <a:pt x="407" y="1"/>
                  </a:lnTo>
                  <a:lnTo>
                    <a:pt x="407" y="0"/>
                  </a:lnTo>
                  <a:lnTo>
                    <a:pt x="205" y="0"/>
                  </a:lnTo>
                  <a:lnTo>
                    <a:pt x="205" y="70"/>
                  </a:lnTo>
                  <a:lnTo>
                    <a:pt x="407" y="70"/>
                  </a:lnTo>
                  <a:lnTo>
                    <a:pt x="407" y="70"/>
                  </a:lnTo>
                  <a:lnTo>
                    <a:pt x="701" y="70"/>
                  </a:lnTo>
                  <a:lnTo>
                    <a:pt x="706" y="70"/>
                  </a:lnTo>
                  <a:lnTo>
                    <a:pt x="710" y="72"/>
                  </a:lnTo>
                  <a:lnTo>
                    <a:pt x="714" y="73"/>
                  </a:lnTo>
                  <a:lnTo>
                    <a:pt x="717" y="77"/>
                  </a:lnTo>
                  <a:lnTo>
                    <a:pt x="719" y="80"/>
                  </a:lnTo>
                  <a:lnTo>
                    <a:pt x="722" y="83"/>
                  </a:lnTo>
                  <a:lnTo>
                    <a:pt x="724" y="88"/>
                  </a:lnTo>
                  <a:lnTo>
                    <a:pt x="724" y="93"/>
                  </a:lnTo>
                  <a:lnTo>
                    <a:pt x="724" y="521"/>
                  </a:lnTo>
                  <a:lnTo>
                    <a:pt x="432" y="521"/>
                  </a:lnTo>
                  <a:lnTo>
                    <a:pt x="423" y="522"/>
                  </a:lnTo>
                  <a:lnTo>
                    <a:pt x="414" y="523"/>
                  </a:lnTo>
                  <a:lnTo>
                    <a:pt x="405" y="526"/>
                  </a:lnTo>
                  <a:lnTo>
                    <a:pt x="396" y="529"/>
                  </a:lnTo>
                  <a:lnTo>
                    <a:pt x="388" y="532"/>
                  </a:lnTo>
                  <a:lnTo>
                    <a:pt x="381" y="537"/>
                  </a:lnTo>
                  <a:lnTo>
                    <a:pt x="374" y="543"/>
                  </a:lnTo>
                  <a:lnTo>
                    <a:pt x="367" y="548"/>
                  </a:lnTo>
                  <a:lnTo>
                    <a:pt x="362" y="555"/>
                  </a:lnTo>
                  <a:lnTo>
                    <a:pt x="356" y="562"/>
                  </a:lnTo>
                  <a:lnTo>
                    <a:pt x="351" y="570"/>
                  </a:lnTo>
                  <a:lnTo>
                    <a:pt x="347" y="578"/>
                  </a:lnTo>
                  <a:lnTo>
                    <a:pt x="344" y="586"/>
                  </a:lnTo>
                  <a:lnTo>
                    <a:pt x="342" y="595"/>
                  </a:lnTo>
                  <a:lnTo>
                    <a:pt x="341" y="604"/>
                  </a:lnTo>
                  <a:lnTo>
                    <a:pt x="340" y="613"/>
                  </a:lnTo>
                  <a:lnTo>
                    <a:pt x="340" y="908"/>
                  </a:lnTo>
                  <a:lnTo>
                    <a:pt x="92" y="908"/>
                  </a:lnTo>
                  <a:lnTo>
                    <a:pt x="88" y="908"/>
                  </a:lnTo>
                  <a:lnTo>
                    <a:pt x="83" y="906"/>
                  </a:lnTo>
                  <a:lnTo>
                    <a:pt x="79" y="904"/>
                  </a:lnTo>
                  <a:lnTo>
                    <a:pt x="75" y="901"/>
                  </a:lnTo>
                  <a:lnTo>
                    <a:pt x="73" y="897"/>
                  </a:lnTo>
                  <a:lnTo>
                    <a:pt x="71" y="894"/>
                  </a:lnTo>
                  <a:lnTo>
                    <a:pt x="70" y="889"/>
                  </a:lnTo>
                  <a:lnTo>
                    <a:pt x="70" y="885"/>
                  </a:lnTo>
                  <a:lnTo>
                    <a:pt x="70" y="602"/>
                  </a:lnTo>
                  <a:lnTo>
                    <a:pt x="70" y="602"/>
                  </a:lnTo>
                  <a:lnTo>
                    <a:pt x="70" y="359"/>
                  </a:lnTo>
                  <a:lnTo>
                    <a:pt x="0" y="359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0" y="885"/>
                  </a:lnTo>
                  <a:lnTo>
                    <a:pt x="1" y="894"/>
                  </a:lnTo>
                  <a:lnTo>
                    <a:pt x="2" y="903"/>
                  </a:lnTo>
                  <a:lnTo>
                    <a:pt x="5" y="912"/>
                  </a:lnTo>
                  <a:lnTo>
                    <a:pt x="7" y="921"/>
                  </a:lnTo>
                  <a:lnTo>
                    <a:pt x="12" y="929"/>
                  </a:lnTo>
                  <a:lnTo>
                    <a:pt x="16" y="936"/>
                  </a:lnTo>
                  <a:lnTo>
                    <a:pt x="22" y="943"/>
                  </a:lnTo>
                  <a:lnTo>
                    <a:pt x="28" y="950"/>
                  </a:lnTo>
                  <a:lnTo>
                    <a:pt x="33" y="955"/>
                  </a:lnTo>
                  <a:lnTo>
                    <a:pt x="41" y="961"/>
                  </a:lnTo>
                  <a:lnTo>
                    <a:pt x="48" y="966"/>
                  </a:lnTo>
                  <a:lnTo>
                    <a:pt x="56" y="970"/>
                  </a:lnTo>
                  <a:lnTo>
                    <a:pt x="65" y="972"/>
                  </a:lnTo>
                  <a:lnTo>
                    <a:pt x="74" y="975"/>
                  </a:lnTo>
                  <a:lnTo>
                    <a:pt x="83" y="976"/>
                  </a:lnTo>
                  <a:lnTo>
                    <a:pt x="92" y="977"/>
                  </a:lnTo>
                  <a:lnTo>
                    <a:pt x="339" y="977"/>
                  </a:lnTo>
                  <a:lnTo>
                    <a:pt x="340" y="976"/>
                  </a:lnTo>
                  <a:lnTo>
                    <a:pt x="342" y="976"/>
                  </a:lnTo>
                  <a:lnTo>
                    <a:pt x="791" y="526"/>
                  </a:lnTo>
                  <a:lnTo>
                    <a:pt x="791" y="525"/>
                  </a:lnTo>
                  <a:lnTo>
                    <a:pt x="792" y="523"/>
                  </a:lnTo>
                  <a:lnTo>
                    <a:pt x="792" y="522"/>
                  </a:lnTo>
                  <a:lnTo>
                    <a:pt x="794" y="521"/>
                  </a:lnTo>
                  <a:lnTo>
                    <a:pt x="792" y="521"/>
                  </a:lnTo>
                  <a:close/>
                  <a:moveTo>
                    <a:pt x="409" y="855"/>
                  </a:moveTo>
                  <a:lnTo>
                    <a:pt x="409" y="613"/>
                  </a:lnTo>
                  <a:lnTo>
                    <a:pt x="409" y="609"/>
                  </a:lnTo>
                  <a:lnTo>
                    <a:pt x="411" y="604"/>
                  </a:lnTo>
                  <a:lnTo>
                    <a:pt x="413" y="601"/>
                  </a:lnTo>
                  <a:lnTo>
                    <a:pt x="416" y="597"/>
                  </a:lnTo>
                  <a:lnTo>
                    <a:pt x="420" y="594"/>
                  </a:lnTo>
                  <a:lnTo>
                    <a:pt x="423" y="592"/>
                  </a:lnTo>
                  <a:lnTo>
                    <a:pt x="428" y="591"/>
                  </a:lnTo>
                  <a:lnTo>
                    <a:pt x="432" y="591"/>
                  </a:lnTo>
                  <a:lnTo>
                    <a:pt x="674" y="591"/>
                  </a:lnTo>
                  <a:lnTo>
                    <a:pt x="409" y="855"/>
                  </a:lnTo>
                  <a:close/>
                  <a:moveTo>
                    <a:pt x="656" y="152"/>
                  </a:moveTo>
                  <a:lnTo>
                    <a:pt x="317" y="152"/>
                  </a:lnTo>
                  <a:lnTo>
                    <a:pt x="317" y="195"/>
                  </a:lnTo>
                  <a:lnTo>
                    <a:pt x="656" y="195"/>
                  </a:lnTo>
                  <a:lnTo>
                    <a:pt x="656" y="152"/>
                  </a:lnTo>
                  <a:close/>
                  <a:moveTo>
                    <a:pt x="317" y="430"/>
                  </a:moveTo>
                  <a:lnTo>
                    <a:pt x="656" y="430"/>
                  </a:lnTo>
                  <a:lnTo>
                    <a:pt x="656" y="387"/>
                  </a:lnTo>
                  <a:lnTo>
                    <a:pt x="317" y="387"/>
                  </a:lnTo>
                  <a:lnTo>
                    <a:pt x="317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6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1574" y="405881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「공단 對 심평원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갈등 해소모색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 ①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통합여부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기재부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복지분야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TF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 재정절감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관리강화 목적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통합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또는 업무개선 추진 결정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건강보험공단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+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건강보험심사평가원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+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보건의료연구원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+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건강증진재단」등 대상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발단은 양대 기관간의 역할과 기능 관련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끊임없는 불협화음 때문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힘겨루기」 양상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국토분야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주택공사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+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토지공사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상호 갈등해소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시너지효과 위해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통합 →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기대만큼 </a:t>
            </a:r>
            <a:r>
              <a:rPr lang="ko-KR" altLang="en-US" sz="1400" b="1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효과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미흡 </a:t>
            </a:r>
            <a:endParaRPr lang="ko-KR" altLang="en-US" sz="1400" b="1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통합에 대한 입장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건강보험공단 「찬성」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심평원 「반대」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업무절차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개선엔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의견 일치 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6351" y="5713420"/>
            <a:ext cx="858859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고객중심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수요자 중심으로 「상호 정보공유 및 협력강화」는 필수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「국민의료 비용절감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질적 관리 주체」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로서 갈등해소 및 통합문제 결론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0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>
          <a:xfrm>
            <a:off x="5836704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733153" y="20935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232521" y="583760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6036784" y="28180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4" y="3076822"/>
            <a:ext cx="4439496" cy="276078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10" y="4283196"/>
            <a:ext cx="388710" cy="38494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65" y="4539402"/>
            <a:ext cx="342124" cy="329758"/>
          </a:xfrm>
          <a:prstGeom prst="rect">
            <a:avLst/>
          </a:prstGeom>
        </p:spPr>
      </p:pic>
      <p:grpSp>
        <p:nvGrpSpPr>
          <p:cNvPr id="25" name="Group 10"/>
          <p:cNvGrpSpPr/>
          <p:nvPr/>
        </p:nvGrpSpPr>
        <p:grpSpPr>
          <a:xfrm>
            <a:off x="5659891" y="3140310"/>
            <a:ext cx="2448272" cy="2433084"/>
            <a:chOff x="2531217" y="1465942"/>
            <a:chExt cx="3901708" cy="3877503"/>
          </a:xfrm>
        </p:grpSpPr>
        <p:sp>
          <p:nvSpPr>
            <p:cNvPr id="33" name="Circular Arrow 17"/>
            <p:cNvSpPr/>
            <p:nvPr>
              <p:custDataLst>
                <p:tags r:id="rId1"/>
              </p:custDataLst>
            </p:nvPr>
          </p:nvSpPr>
          <p:spPr>
            <a:xfrm rot="3819789">
              <a:off x="2558396" y="1468915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ircular Arrow 19"/>
            <p:cNvSpPr/>
            <p:nvPr>
              <p:custDataLst>
                <p:tags r:id="rId2"/>
              </p:custDataLst>
            </p:nvPr>
          </p:nvSpPr>
          <p:spPr>
            <a:xfrm rot="14076805">
              <a:off x="2538751" y="1466763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Circular Arrow 20"/>
            <p:cNvSpPr/>
            <p:nvPr>
              <p:custDataLst>
                <p:tags r:id="rId3"/>
              </p:custDataLst>
            </p:nvPr>
          </p:nvSpPr>
          <p:spPr>
            <a:xfrm rot="19551636">
              <a:off x="2558395" y="1468917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ircular Arrow 18"/>
            <p:cNvSpPr/>
            <p:nvPr>
              <p:custDataLst>
                <p:tags r:id="rId4"/>
              </p:custDataLst>
            </p:nvPr>
          </p:nvSpPr>
          <p:spPr>
            <a:xfrm rot="9139184">
              <a:off x="2531217" y="1465942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252808" y="4047409"/>
            <a:ext cx="1207978" cy="537243"/>
            <a:chOff x="5951928" y="4002159"/>
            <a:chExt cx="1493634" cy="757469"/>
          </a:xfrm>
        </p:grpSpPr>
        <p:grpSp>
          <p:nvGrpSpPr>
            <p:cNvPr id="73" name="Group 136"/>
            <p:cNvGrpSpPr/>
            <p:nvPr/>
          </p:nvGrpSpPr>
          <p:grpSpPr>
            <a:xfrm>
              <a:off x="6745372" y="4004142"/>
              <a:ext cx="700190" cy="755486"/>
              <a:chOff x="1066800" y="919535"/>
              <a:chExt cx="909638" cy="926728"/>
            </a:xfrm>
            <a:effectLst>
              <a:outerShdw blurRad="25400" dist="12700" algn="ctr" rotWithShape="0">
                <a:prstClr val="black">
                  <a:alpha val="26000"/>
                </a:prstClr>
              </a:outerShdw>
            </a:effectLst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1370013" y="995363"/>
                <a:ext cx="17463" cy="650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"/>
              <p:cNvSpPr>
                <a:spLocks noChangeArrowheads="1"/>
              </p:cNvSpPr>
              <p:nvPr/>
            </p:nvSpPr>
            <p:spPr bwMode="auto">
              <a:xfrm>
                <a:off x="1457325" y="935038"/>
                <a:ext cx="20638" cy="8096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8"/>
              <p:cNvSpPr>
                <a:spLocks noChangeArrowheads="1"/>
              </p:cNvSpPr>
              <p:nvPr/>
            </p:nvSpPr>
            <p:spPr bwMode="auto">
              <a:xfrm>
                <a:off x="1098550" y="1747838"/>
                <a:ext cx="846138" cy="60325"/>
              </a:xfrm>
              <a:prstGeom prst="rect">
                <a:avLst/>
              </a:prstGeom>
              <a:solidFill>
                <a:srgbClr val="1D4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1082675" y="1766888"/>
                <a:ext cx="877888" cy="60325"/>
              </a:xfrm>
              <a:prstGeom prst="rect">
                <a:avLst/>
              </a:prstGeom>
              <a:solidFill>
                <a:srgbClr val="1D4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1066800" y="1785938"/>
                <a:ext cx="909638" cy="60325"/>
              </a:xfrm>
              <a:prstGeom prst="rect">
                <a:avLst/>
              </a:prstGeom>
              <a:solidFill>
                <a:srgbClr val="1D4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"/>
              <p:cNvSpPr>
                <a:spLocks/>
              </p:cNvSpPr>
              <p:nvPr/>
            </p:nvSpPr>
            <p:spPr bwMode="auto">
              <a:xfrm>
                <a:off x="1233488" y="920750"/>
                <a:ext cx="376238" cy="276225"/>
              </a:xfrm>
              <a:custGeom>
                <a:avLst/>
                <a:gdLst>
                  <a:gd name="T0" fmla="*/ 0 w 947"/>
                  <a:gd name="T1" fmla="*/ 692 h 692"/>
                  <a:gd name="T2" fmla="*/ 0 w 947"/>
                  <a:gd name="T3" fmla="*/ 481 h 692"/>
                  <a:gd name="T4" fmla="*/ 947 w 947"/>
                  <a:gd name="T5" fmla="*/ 0 h 692"/>
                  <a:gd name="T6" fmla="*/ 934 w 947"/>
                  <a:gd name="T7" fmla="*/ 264 h 692"/>
                  <a:gd name="T8" fmla="*/ 0 w 947"/>
                  <a:gd name="T9" fmla="*/ 69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692">
                    <a:moveTo>
                      <a:pt x="0" y="692"/>
                    </a:moveTo>
                    <a:lnTo>
                      <a:pt x="0" y="481"/>
                    </a:lnTo>
                    <a:lnTo>
                      <a:pt x="947" y="0"/>
                    </a:lnTo>
                    <a:lnTo>
                      <a:pt x="934" y="264"/>
                    </a:lnTo>
                    <a:lnTo>
                      <a:pt x="0" y="69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2"/>
              <p:cNvSpPr>
                <a:spLocks/>
              </p:cNvSpPr>
              <p:nvPr/>
            </p:nvSpPr>
            <p:spPr bwMode="auto">
              <a:xfrm>
                <a:off x="1605334" y="919535"/>
                <a:ext cx="249238" cy="284163"/>
              </a:xfrm>
              <a:custGeom>
                <a:avLst/>
                <a:gdLst>
                  <a:gd name="T0" fmla="*/ 626 w 626"/>
                  <a:gd name="T1" fmla="*/ 718 h 718"/>
                  <a:gd name="T2" fmla="*/ 626 w 626"/>
                  <a:gd name="T3" fmla="*/ 506 h 718"/>
                  <a:gd name="T4" fmla="*/ 6 w 626"/>
                  <a:gd name="T5" fmla="*/ 0 h 718"/>
                  <a:gd name="T6" fmla="*/ 0 w 626"/>
                  <a:gd name="T7" fmla="*/ 274 h 718"/>
                  <a:gd name="T8" fmla="*/ 626 w 626"/>
                  <a:gd name="T9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6" h="718">
                    <a:moveTo>
                      <a:pt x="626" y="718"/>
                    </a:moveTo>
                    <a:lnTo>
                      <a:pt x="626" y="506"/>
                    </a:lnTo>
                    <a:lnTo>
                      <a:pt x="6" y="0"/>
                    </a:lnTo>
                    <a:lnTo>
                      <a:pt x="0" y="274"/>
                    </a:lnTo>
                    <a:lnTo>
                      <a:pt x="626" y="7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"/>
              <p:cNvSpPr>
                <a:spLocks/>
              </p:cNvSpPr>
              <p:nvPr/>
            </p:nvSpPr>
            <p:spPr bwMode="auto">
              <a:xfrm>
                <a:off x="1123950" y="977900"/>
                <a:ext cx="519113" cy="811213"/>
              </a:xfrm>
              <a:custGeom>
                <a:avLst/>
                <a:gdLst>
                  <a:gd name="T0" fmla="*/ 0 w 1304"/>
                  <a:gd name="T1" fmla="*/ 582 h 2044"/>
                  <a:gd name="T2" fmla="*/ 1304 w 1304"/>
                  <a:gd name="T3" fmla="*/ 0 h 2044"/>
                  <a:gd name="T4" fmla="*/ 1304 w 1304"/>
                  <a:gd name="T5" fmla="*/ 2044 h 2044"/>
                  <a:gd name="T6" fmla="*/ 0 w 1304"/>
                  <a:gd name="T7" fmla="*/ 2044 h 2044"/>
                  <a:gd name="T8" fmla="*/ 0 w 1304"/>
                  <a:gd name="T9" fmla="*/ 582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4" h="2044">
                    <a:moveTo>
                      <a:pt x="0" y="582"/>
                    </a:moveTo>
                    <a:lnTo>
                      <a:pt x="1304" y="0"/>
                    </a:lnTo>
                    <a:lnTo>
                      <a:pt x="1304" y="2044"/>
                    </a:lnTo>
                    <a:lnTo>
                      <a:pt x="0" y="2044"/>
                    </a:lnTo>
                    <a:lnTo>
                      <a:pt x="0" y="5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33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1643063" y="977900"/>
                <a:ext cx="265113" cy="811213"/>
              </a:xfrm>
              <a:custGeom>
                <a:avLst/>
                <a:gdLst>
                  <a:gd name="T0" fmla="*/ 670 w 670"/>
                  <a:gd name="T1" fmla="*/ 582 h 2044"/>
                  <a:gd name="T2" fmla="*/ 509 w 670"/>
                  <a:gd name="T3" fmla="*/ 486 h 2044"/>
                  <a:gd name="T4" fmla="*/ 477 w 670"/>
                  <a:gd name="T5" fmla="*/ 378 h 2044"/>
                  <a:gd name="T6" fmla="*/ 0 w 670"/>
                  <a:gd name="T7" fmla="*/ 0 h 2044"/>
                  <a:gd name="T8" fmla="*/ 0 w 670"/>
                  <a:gd name="T9" fmla="*/ 2044 h 2044"/>
                  <a:gd name="T10" fmla="*/ 670 w 670"/>
                  <a:gd name="T11" fmla="*/ 2044 h 2044"/>
                  <a:gd name="T12" fmla="*/ 670 w 670"/>
                  <a:gd name="T13" fmla="*/ 582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2044">
                    <a:moveTo>
                      <a:pt x="670" y="582"/>
                    </a:moveTo>
                    <a:lnTo>
                      <a:pt x="509" y="486"/>
                    </a:lnTo>
                    <a:lnTo>
                      <a:pt x="477" y="378"/>
                    </a:lnTo>
                    <a:lnTo>
                      <a:pt x="0" y="0"/>
                    </a:lnTo>
                    <a:lnTo>
                      <a:pt x="0" y="2044"/>
                    </a:lnTo>
                    <a:lnTo>
                      <a:pt x="670" y="2044"/>
                    </a:lnTo>
                    <a:lnTo>
                      <a:pt x="670" y="582"/>
                    </a:lnTo>
                    <a:close/>
                  </a:path>
                </a:pathLst>
              </a:custGeom>
              <a:solidFill>
                <a:srgbClr val="1D4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1157288" y="1073150"/>
                <a:ext cx="433388" cy="677863"/>
              </a:xfrm>
              <a:custGeom>
                <a:avLst/>
                <a:gdLst>
                  <a:gd name="T0" fmla="*/ 0 w 1089"/>
                  <a:gd name="T1" fmla="*/ 1589 h 1709"/>
                  <a:gd name="T2" fmla="*/ 238 w 1089"/>
                  <a:gd name="T3" fmla="*/ 1573 h 1709"/>
                  <a:gd name="T4" fmla="*/ 238 w 1089"/>
                  <a:gd name="T5" fmla="*/ 1697 h 1709"/>
                  <a:gd name="T6" fmla="*/ 0 w 1089"/>
                  <a:gd name="T7" fmla="*/ 1709 h 1709"/>
                  <a:gd name="T8" fmla="*/ 0 w 1089"/>
                  <a:gd name="T9" fmla="*/ 1589 h 1709"/>
                  <a:gd name="T10" fmla="*/ 296 w 1089"/>
                  <a:gd name="T11" fmla="*/ 1568 h 1709"/>
                  <a:gd name="T12" fmla="*/ 626 w 1089"/>
                  <a:gd name="T13" fmla="*/ 1546 h 1709"/>
                  <a:gd name="T14" fmla="*/ 626 w 1089"/>
                  <a:gd name="T15" fmla="*/ 1678 h 1709"/>
                  <a:gd name="T16" fmla="*/ 296 w 1089"/>
                  <a:gd name="T17" fmla="*/ 1694 h 1709"/>
                  <a:gd name="T18" fmla="*/ 296 w 1089"/>
                  <a:gd name="T19" fmla="*/ 1568 h 1709"/>
                  <a:gd name="T20" fmla="*/ 684 w 1089"/>
                  <a:gd name="T21" fmla="*/ 1542 h 1709"/>
                  <a:gd name="T22" fmla="*/ 1089 w 1089"/>
                  <a:gd name="T23" fmla="*/ 1515 h 1709"/>
                  <a:gd name="T24" fmla="*/ 1089 w 1089"/>
                  <a:gd name="T25" fmla="*/ 1655 h 1709"/>
                  <a:gd name="T26" fmla="*/ 684 w 1089"/>
                  <a:gd name="T27" fmla="*/ 1675 h 1709"/>
                  <a:gd name="T28" fmla="*/ 684 w 1089"/>
                  <a:gd name="T29" fmla="*/ 1542 h 1709"/>
                  <a:gd name="T30" fmla="*/ 0 w 1089"/>
                  <a:gd name="T31" fmla="*/ 441 h 1709"/>
                  <a:gd name="T32" fmla="*/ 1089 w 1089"/>
                  <a:gd name="T33" fmla="*/ 0 h 1709"/>
                  <a:gd name="T34" fmla="*/ 1089 w 1089"/>
                  <a:gd name="T35" fmla="*/ 142 h 1709"/>
                  <a:gd name="T36" fmla="*/ 0 w 1089"/>
                  <a:gd name="T37" fmla="*/ 583 h 1709"/>
                  <a:gd name="T38" fmla="*/ 0 w 1089"/>
                  <a:gd name="T39" fmla="*/ 441 h 1709"/>
                  <a:gd name="T40" fmla="*/ 0 w 1089"/>
                  <a:gd name="T41" fmla="*/ 748 h 1709"/>
                  <a:gd name="T42" fmla="*/ 1089 w 1089"/>
                  <a:gd name="T43" fmla="*/ 394 h 1709"/>
                  <a:gd name="T44" fmla="*/ 1089 w 1089"/>
                  <a:gd name="T45" fmla="*/ 535 h 1709"/>
                  <a:gd name="T46" fmla="*/ 0 w 1089"/>
                  <a:gd name="T47" fmla="*/ 889 h 1709"/>
                  <a:gd name="T48" fmla="*/ 0 w 1089"/>
                  <a:gd name="T49" fmla="*/ 748 h 1709"/>
                  <a:gd name="T50" fmla="*/ 0 w 1089"/>
                  <a:gd name="T51" fmla="*/ 1036 h 1709"/>
                  <a:gd name="T52" fmla="*/ 1089 w 1089"/>
                  <a:gd name="T53" fmla="*/ 771 h 1709"/>
                  <a:gd name="T54" fmla="*/ 1089 w 1089"/>
                  <a:gd name="T55" fmla="*/ 911 h 1709"/>
                  <a:gd name="T56" fmla="*/ 0 w 1089"/>
                  <a:gd name="T57" fmla="*/ 1178 h 1709"/>
                  <a:gd name="T58" fmla="*/ 0 w 1089"/>
                  <a:gd name="T59" fmla="*/ 1036 h 1709"/>
                  <a:gd name="T60" fmla="*/ 0 w 1089"/>
                  <a:gd name="T61" fmla="*/ 1317 h 1709"/>
                  <a:gd name="T62" fmla="*/ 1089 w 1089"/>
                  <a:gd name="T63" fmla="*/ 1147 h 1709"/>
                  <a:gd name="T64" fmla="*/ 1089 w 1089"/>
                  <a:gd name="T65" fmla="*/ 1288 h 1709"/>
                  <a:gd name="T66" fmla="*/ 0 w 1089"/>
                  <a:gd name="T67" fmla="*/ 1457 h 1709"/>
                  <a:gd name="T68" fmla="*/ 0 w 1089"/>
                  <a:gd name="T69" fmla="*/ 131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9" h="1709">
                    <a:moveTo>
                      <a:pt x="0" y="1589"/>
                    </a:moveTo>
                    <a:lnTo>
                      <a:pt x="238" y="1573"/>
                    </a:lnTo>
                    <a:lnTo>
                      <a:pt x="238" y="1697"/>
                    </a:lnTo>
                    <a:lnTo>
                      <a:pt x="0" y="1709"/>
                    </a:lnTo>
                    <a:lnTo>
                      <a:pt x="0" y="1589"/>
                    </a:lnTo>
                    <a:close/>
                    <a:moveTo>
                      <a:pt x="296" y="1568"/>
                    </a:moveTo>
                    <a:lnTo>
                      <a:pt x="626" y="1546"/>
                    </a:lnTo>
                    <a:lnTo>
                      <a:pt x="626" y="1678"/>
                    </a:lnTo>
                    <a:lnTo>
                      <a:pt x="296" y="1694"/>
                    </a:lnTo>
                    <a:lnTo>
                      <a:pt x="296" y="1568"/>
                    </a:lnTo>
                    <a:close/>
                    <a:moveTo>
                      <a:pt x="684" y="1542"/>
                    </a:moveTo>
                    <a:lnTo>
                      <a:pt x="1089" y="1515"/>
                    </a:lnTo>
                    <a:lnTo>
                      <a:pt x="1089" y="1655"/>
                    </a:lnTo>
                    <a:lnTo>
                      <a:pt x="684" y="1675"/>
                    </a:lnTo>
                    <a:lnTo>
                      <a:pt x="684" y="1542"/>
                    </a:lnTo>
                    <a:close/>
                    <a:moveTo>
                      <a:pt x="0" y="441"/>
                    </a:moveTo>
                    <a:lnTo>
                      <a:pt x="1089" y="0"/>
                    </a:lnTo>
                    <a:lnTo>
                      <a:pt x="1089" y="142"/>
                    </a:lnTo>
                    <a:lnTo>
                      <a:pt x="0" y="583"/>
                    </a:lnTo>
                    <a:lnTo>
                      <a:pt x="0" y="441"/>
                    </a:lnTo>
                    <a:close/>
                    <a:moveTo>
                      <a:pt x="0" y="748"/>
                    </a:moveTo>
                    <a:lnTo>
                      <a:pt x="1089" y="394"/>
                    </a:lnTo>
                    <a:lnTo>
                      <a:pt x="1089" y="535"/>
                    </a:lnTo>
                    <a:lnTo>
                      <a:pt x="0" y="889"/>
                    </a:lnTo>
                    <a:lnTo>
                      <a:pt x="0" y="748"/>
                    </a:lnTo>
                    <a:close/>
                    <a:moveTo>
                      <a:pt x="0" y="1036"/>
                    </a:moveTo>
                    <a:lnTo>
                      <a:pt x="1089" y="771"/>
                    </a:lnTo>
                    <a:lnTo>
                      <a:pt x="1089" y="911"/>
                    </a:lnTo>
                    <a:lnTo>
                      <a:pt x="0" y="1178"/>
                    </a:lnTo>
                    <a:lnTo>
                      <a:pt x="0" y="1036"/>
                    </a:lnTo>
                    <a:close/>
                    <a:moveTo>
                      <a:pt x="0" y="1317"/>
                    </a:moveTo>
                    <a:lnTo>
                      <a:pt x="1089" y="1147"/>
                    </a:lnTo>
                    <a:lnTo>
                      <a:pt x="1089" y="1288"/>
                    </a:lnTo>
                    <a:lnTo>
                      <a:pt x="0" y="1457"/>
                    </a:lnTo>
                    <a:lnTo>
                      <a:pt x="0" y="13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>
                  <a:prstClr val="black">
                    <a:alpha val="2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136"/>
            <p:cNvGrpSpPr/>
            <p:nvPr/>
          </p:nvGrpSpPr>
          <p:grpSpPr>
            <a:xfrm>
              <a:off x="5951928" y="4002159"/>
              <a:ext cx="700190" cy="755486"/>
              <a:chOff x="1066800" y="919535"/>
              <a:chExt cx="909638" cy="926728"/>
            </a:xfrm>
            <a:effectLst>
              <a:outerShdw blurRad="25400" dist="12700" algn="ctr" rotWithShape="0">
                <a:prstClr val="black">
                  <a:alpha val="26000"/>
                </a:prstClr>
              </a:outerShdw>
            </a:effectLst>
          </p:grpSpPr>
          <p:sp>
            <p:nvSpPr>
              <p:cNvPr id="85" name="Rectangle 6"/>
              <p:cNvSpPr>
                <a:spLocks noChangeArrowheads="1"/>
              </p:cNvSpPr>
              <p:nvPr/>
            </p:nvSpPr>
            <p:spPr bwMode="auto">
              <a:xfrm>
                <a:off x="1370013" y="995363"/>
                <a:ext cx="17463" cy="650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1457325" y="935038"/>
                <a:ext cx="20638" cy="8096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8"/>
              <p:cNvSpPr>
                <a:spLocks noChangeArrowheads="1"/>
              </p:cNvSpPr>
              <p:nvPr/>
            </p:nvSpPr>
            <p:spPr bwMode="auto">
              <a:xfrm>
                <a:off x="1098550" y="1747838"/>
                <a:ext cx="846138" cy="603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1082675" y="1766888"/>
                <a:ext cx="877888" cy="603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1066800" y="1785938"/>
                <a:ext cx="909638" cy="603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1"/>
              <p:cNvSpPr>
                <a:spLocks/>
              </p:cNvSpPr>
              <p:nvPr/>
            </p:nvSpPr>
            <p:spPr bwMode="auto">
              <a:xfrm>
                <a:off x="1233488" y="920750"/>
                <a:ext cx="376238" cy="276225"/>
              </a:xfrm>
              <a:custGeom>
                <a:avLst/>
                <a:gdLst>
                  <a:gd name="T0" fmla="*/ 0 w 947"/>
                  <a:gd name="T1" fmla="*/ 692 h 692"/>
                  <a:gd name="T2" fmla="*/ 0 w 947"/>
                  <a:gd name="T3" fmla="*/ 481 h 692"/>
                  <a:gd name="T4" fmla="*/ 947 w 947"/>
                  <a:gd name="T5" fmla="*/ 0 h 692"/>
                  <a:gd name="T6" fmla="*/ 934 w 947"/>
                  <a:gd name="T7" fmla="*/ 264 h 692"/>
                  <a:gd name="T8" fmla="*/ 0 w 947"/>
                  <a:gd name="T9" fmla="*/ 69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692">
                    <a:moveTo>
                      <a:pt x="0" y="692"/>
                    </a:moveTo>
                    <a:lnTo>
                      <a:pt x="0" y="481"/>
                    </a:lnTo>
                    <a:lnTo>
                      <a:pt x="947" y="0"/>
                    </a:lnTo>
                    <a:lnTo>
                      <a:pt x="934" y="264"/>
                    </a:lnTo>
                    <a:lnTo>
                      <a:pt x="0" y="69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1605334" y="919535"/>
                <a:ext cx="249238" cy="284163"/>
              </a:xfrm>
              <a:custGeom>
                <a:avLst/>
                <a:gdLst>
                  <a:gd name="T0" fmla="*/ 626 w 626"/>
                  <a:gd name="T1" fmla="*/ 718 h 718"/>
                  <a:gd name="T2" fmla="*/ 626 w 626"/>
                  <a:gd name="T3" fmla="*/ 506 h 718"/>
                  <a:gd name="T4" fmla="*/ 6 w 626"/>
                  <a:gd name="T5" fmla="*/ 0 h 718"/>
                  <a:gd name="T6" fmla="*/ 0 w 626"/>
                  <a:gd name="T7" fmla="*/ 274 h 718"/>
                  <a:gd name="T8" fmla="*/ 626 w 626"/>
                  <a:gd name="T9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6" h="718">
                    <a:moveTo>
                      <a:pt x="626" y="718"/>
                    </a:moveTo>
                    <a:lnTo>
                      <a:pt x="626" y="506"/>
                    </a:lnTo>
                    <a:lnTo>
                      <a:pt x="6" y="0"/>
                    </a:lnTo>
                    <a:lnTo>
                      <a:pt x="0" y="274"/>
                    </a:lnTo>
                    <a:lnTo>
                      <a:pt x="626" y="7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3"/>
              <p:cNvSpPr>
                <a:spLocks/>
              </p:cNvSpPr>
              <p:nvPr/>
            </p:nvSpPr>
            <p:spPr bwMode="auto">
              <a:xfrm>
                <a:off x="1123950" y="977900"/>
                <a:ext cx="519113" cy="811213"/>
              </a:xfrm>
              <a:custGeom>
                <a:avLst/>
                <a:gdLst>
                  <a:gd name="T0" fmla="*/ 0 w 1304"/>
                  <a:gd name="T1" fmla="*/ 582 h 2044"/>
                  <a:gd name="T2" fmla="*/ 1304 w 1304"/>
                  <a:gd name="T3" fmla="*/ 0 h 2044"/>
                  <a:gd name="T4" fmla="*/ 1304 w 1304"/>
                  <a:gd name="T5" fmla="*/ 2044 h 2044"/>
                  <a:gd name="T6" fmla="*/ 0 w 1304"/>
                  <a:gd name="T7" fmla="*/ 2044 h 2044"/>
                  <a:gd name="T8" fmla="*/ 0 w 1304"/>
                  <a:gd name="T9" fmla="*/ 582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4" h="2044">
                    <a:moveTo>
                      <a:pt x="0" y="582"/>
                    </a:moveTo>
                    <a:lnTo>
                      <a:pt x="1304" y="0"/>
                    </a:lnTo>
                    <a:lnTo>
                      <a:pt x="1304" y="2044"/>
                    </a:lnTo>
                    <a:lnTo>
                      <a:pt x="0" y="2044"/>
                    </a:lnTo>
                    <a:lnTo>
                      <a:pt x="0" y="5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33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4"/>
              <p:cNvSpPr>
                <a:spLocks/>
              </p:cNvSpPr>
              <p:nvPr/>
            </p:nvSpPr>
            <p:spPr bwMode="auto">
              <a:xfrm>
                <a:off x="1643063" y="977900"/>
                <a:ext cx="265113" cy="811213"/>
              </a:xfrm>
              <a:custGeom>
                <a:avLst/>
                <a:gdLst>
                  <a:gd name="T0" fmla="*/ 670 w 670"/>
                  <a:gd name="T1" fmla="*/ 582 h 2044"/>
                  <a:gd name="T2" fmla="*/ 509 w 670"/>
                  <a:gd name="T3" fmla="*/ 486 h 2044"/>
                  <a:gd name="T4" fmla="*/ 477 w 670"/>
                  <a:gd name="T5" fmla="*/ 378 h 2044"/>
                  <a:gd name="T6" fmla="*/ 0 w 670"/>
                  <a:gd name="T7" fmla="*/ 0 h 2044"/>
                  <a:gd name="T8" fmla="*/ 0 w 670"/>
                  <a:gd name="T9" fmla="*/ 2044 h 2044"/>
                  <a:gd name="T10" fmla="*/ 670 w 670"/>
                  <a:gd name="T11" fmla="*/ 2044 h 2044"/>
                  <a:gd name="T12" fmla="*/ 670 w 670"/>
                  <a:gd name="T13" fmla="*/ 582 h 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2044">
                    <a:moveTo>
                      <a:pt x="670" y="582"/>
                    </a:moveTo>
                    <a:lnTo>
                      <a:pt x="509" y="486"/>
                    </a:lnTo>
                    <a:lnTo>
                      <a:pt x="477" y="378"/>
                    </a:lnTo>
                    <a:lnTo>
                      <a:pt x="0" y="0"/>
                    </a:lnTo>
                    <a:lnTo>
                      <a:pt x="0" y="2044"/>
                    </a:lnTo>
                    <a:lnTo>
                      <a:pt x="670" y="2044"/>
                    </a:lnTo>
                    <a:lnTo>
                      <a:pt x="670" y="5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157288" y="1073150"/>
                <a:ext cx="433388" cy="677863"/>
              </a:xfrm>
              <a:custGeom>
                <a:avLst/>
                <a:gdLst>
                  <a:gd name="T0" fmla="*/ 0 w 1089"/>
                  <a:gd name="T1" fmla="*/ 1589 h 1709"/>
                  <a:gd name="T2" fmla="*/ 238 w 1089"/>
                  <a:gd name="T3" fmla="*/ 1573 h 1709"/>
                  <a:gd name="T4" fmla="*/ 238 w 1089"/>
                  <a:gd name="T5" fmla="*/ 1697 h 1709"/>
                  <a:gd name="T6" fmla="*/ 0 w 1089"/>
                  <a:gd name="T7" fmla="*/ 1709 h 1709"/>
                  <a:gd name="T8" fmla="*/ 0 w 1089"/>
                  <a:gd name="T9" fmla="*/ 1589 h 1709"/>
                  <a:gd name="T10" fmla="*/ 296 w 1089"/>
                  <a:gd name="T11" fmla="*/ 1568 h 1709"/>
                  <a:gd name="T12" fmla="*/ 626 w 1089"/>
                  <a:gd name="T13" fmla="*/ 1546 h 1709"/>
                  <a:gd name="T14" fmla="*/ 626 w 1089"/>
                  <a:gd name="T15" fmla="*/ 1678 h 1709"/>
                  <a:gd name="T16" fmla="*/ 296 w 1089"/>
                  <a:gd name="T17" fmla="*/ 1694 h 1709"/>
                  <a:gd name="T18" fmla="*/ 296 w 1089"/>
                  <a:gd name="T19" fmla="*/ 1568 h 1709"/>
                  <a:gd name="T20" fmla="*/ 684 w 1089"/>
                  <a:gd name="T21" fmla="*/ 1542 h 1709"/>
                  <a:gd name="T22" fmla="*/ 1089 w 1089"/>
                  <a:gd name="T23" fmla="*/ 1515 h 1709"/>
                  <a:gd name="T24" fmla="*/ 1089 w 1089"/>
                  <a:gd name="T25" fmla="*/ 1655 h 1709"/>
                  <a:gd name="T26" fmla="*/ 684 w 1089"/>
                  <a:gd name="T27" fmla="*/ 1675 h 1709"/>
                  <a:gd name="T28" fmla="*/ 684 w 1089"/>
                  <a:gd name="T29" fmla="*/ 1542 h 1709"/>
                  <a:gd name="T30" fmla="*/ 0 w 1089"/>
                  <a:gd name="T31" fmla="*/ 441 h 1709"/>
                  <a:gd name="T32" fmla="*/ 1089 w 1089"/>
                  <a:gd name="T33" fmla="*/ 0 h 1709"/>
                  <a:gd name="T34" fmla="*/ 1089 w 1089"/>
                  <a:gd name="T35" fmla="*/ 142 h 1709"/>
                  <a:gd name="T36" fmla="*/ 0 w 1089"/>
                  <a:gd name="T37" fmla="*/ 583 h 1709"/>
                  <a:gd name="T38" fmla="*/ 0 w 1089"/>
                  <a:gd name="T39" fmla="*/ 441 h 1709"/>
                  <a:gd name="T40" fmla="*/ 0 w 1089"/>
                  <a:gd name="T41" fmla="*/ 748 h 1709"/>
                  <a:gd name="T42" fmla="*/ 1089 w 1089"/>
                  <a:gd name="T43" fmla="*/ 394 h 1709"/>
                  <a:gd name="T44" fmla="*/ 1089 w 1089"/>
                  <a:gd name="T45" fmla="*/ 535 h 1709"/>
                  <a:gd name="T46" fmla="*/ 0 w 1089"/>
                  <a:gd name="T47" fmla="*/ 889 h 1709"/>
                  <a:gd name="T48" fmla="*/ 0 w 1089"/>
                  <a:gd name="T49" fmla="*/ 748 h 1709"/>
                  <a:gd name="T50" fmla="*/ 0 w 1089"/>
                  <a:gd name="T51" fmla="*/ 1036 h 1709"/>
                  <a:gd name="T52" fmla="*/ 1089 w 1089"/>
                  <a:gd name="T53" fmla="*/ 771 h 1709"/>
                  <a:gd name="T54" fmla="*/ 1089 w 1089"/>
                  <a:gd name="T55" fmla="*/ 911 h 1709"/>
                  <a:gd name="T56" fmla="*/ 0 w 1089"/>
                  <a:gd name="T57" fmla="*/ 1178 h 1709"/>
                  <a:gd name="T58" fmla="*/ 0 w 1089"/>
                  <a:gd name="T59" fmla="*/ 1036 h 1709"/>
                  <a:gd name="T60" fmla="*/ 0 w 1089"/>
                  <a:gd name="T61" fmla="*/ 1317 h 1709"/>
                  <a:gd name="T62" fmla="*/ 1089 w 1089"/>
                  <a:gd name="T63" fmla="*/ 1147 h 1709"/>
                  <a:gd name="T64" fmla="*/ 1089 w 1089"/>
                  <a:gd name="T65" fmla="*/ 1288 h 1709"/>
                  <a:gd name="T66" fmla="*/ 0 w 1089"/>
                  <a:gd name="T67" fmla="*/ 1457 h 1709"/>
                  <a:gd name="T68" fmla="*/ 0 w 1089"/>
                  <a:gd name="T69" fmla="*/ 131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9" h="1709">
                    <a:moveTo>
                      <a:pt x="0" y="1589"/>
                    </a:moveTo>
                    <a:lnTo>
                      <a:pt x="238" y="1573"/>
                    </a:lnTo>
                    <a:lnTo>
                      <a:pt x="238" y="1697"/>
                    </a:lnTo>
                    <a:lnTo>
                      <a:pt x="0" y="1709"/>
                    </a:lnTo>
                    <a:lnTo>
                      <a:pt x="0" y="1589"/>
                    </a:lnTo>
                    <a:close/>
                    <a:moveTo>
                      <a:pt x="296" y="1568"/>
                    </a:moveTo>
                    <a:lnTo>
                      <a:pt x="626" y="1546"/>
                    </a:lnTo>
                    <a:lnTo>
                      <a:pt x="626" y="1678"/>
                    </a:lnTo>
                    <a:lnTo>
                      <a:pt x="296" y="1694"/>
                    </a:lnTo>
                    <a:lnTo>
                      <a:pt x="296" y="1568"/>
                    </a:lnTo>
                    <a:close/>
                    <a:moveTo>
                      <a:pt x="684" y="1542"/>
                    </a:moveTo>
                    <a:lnTo>
                      <a:pt x="1089" y="1515"/>
                    </a:lnTo>
                    <a:lnTo>
                      <a:pt x="1089" y="1655"/>
                    </a:lnTo>
                    <a:lnTo>
                      <a:pt x="684" y="1675"/>
                    </a:lnTo>
                    <a:lnTo>
                      <a:pt x="684" y="1542"/>
                    </a:lnTo>
                    <a:close/>
                    <a:moveTo>
                      <a:pt x="0" y="441"/>
                    </a:moveTo>
                    <a:lnTo>
                      <a:pt x="1089" y="0"/>
                    </a:lnTo>
                    <a:lnTo>
                      <a:pt x="1089" y="142"/>
                    </a:lnTo>
                    <a:lnTo>
                      <a:pt x="0" y="583"/>
                    </a:lnTo>
                    <a:lnTo>
                      <a:pt x="0" y="441"/>
                    </a:lnTo>
                    <a:close/>
                    <a:moveTo>
                      <a:pt x="0" y="748"/>
                    </a:moveTo>
                    <a:lnTo>
                      <a:pt x="1089" y="394"/>
                    </a:lnTo>
                    <a:lnTo>
                      <a:pt x="1089" y="535"/>
                    </a:lnTo>
                    <a:lnTo>
                      <a:pt x="0" y="889"/>
                    </a:lnTo>
                    <a:lnTo>
                      <a:pt x="0" y="748"/>
                    </a:lnTo>
                    <a:close/>
                    <a:moveTo>
                      <a:pt x="0" y="1036"/>
                    </a:moveTo>
                    <a:lnTo>
                      <a:pt x="1089" y="771"/>
                    </a:lnTo>
                    <a:lnTo>
                      <a:pt x="1089" y="911"/>
                    </a:lnTo>
                    <a:lnTo>
                      <a:pt x="0" y="1178"/>
                    </a:lnTo>
                    <a:lnTo>
                      <a:pt x="0" y="1036"/>
                    </a:lnTo>
                    <a:close/>
                    <a:moveTo>
                      <a:pt x="0" y="1317"/>
                    </a:moveTo>
                    <a:lnTo>
                      <a:pt x="1089" y="1147"/>
                    </a:lnTo>
                    <a:lnTo>
                      <a:pt x="1089" y="1288"/>
                    </a:lnTo>
                    <a:lnTo>
                      <a:pt x="0" y="1457"/>
                    </a:lnTo>
                    <a:lnTo>
                      <a:pt x="0" y="13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>
                  <a:prstClr val="black">
                    <a:alpha val="2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9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5447" y="545535"/>
            <a:ext cx="799413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「공단 對 심평원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갈등 해소모색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 ②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진료비 청구심사권 분쟁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현행법상 건강보험 진료비 청구심사권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심평원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권한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국민건강보험법 제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47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 ①항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건강보험공단</a:t>
            </a:r>
            <a:r>
              <a:rPr lang="en-US" altLang="ko-KR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심평원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와 지급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건보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기관 분리 때문에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부정수급 발생 입장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건강보험공단으로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청구업무와 지급업무를 통합할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경우 →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年 </a:t>
            </a:r>
            <a:r>
              <a:rPr lang="en-US" altLang="ko-KR" sz="1400" b="1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b="1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조 내외 재정절감 주장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심평원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en-US" altLang="ko-KR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건보로부터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무자격자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정보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통보 받아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심사에 반영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재정절감액은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추정 수치일 뿐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500" y="5589239"/>
            <a:ext cx="82161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「의료비용과 안전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적정 의료서비스 질」 등 확보 위한</a:t>
            </a:r>
            <a:r>
              <a:rPr lang="en-US" altLang="ko-KR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「국민의료 </a:t>
            </a:r>
            <a:endParaRPr lang="en-US" altLang="ko-KR" sz="2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통합관리 </a:t>
            </a: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거버넌스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 해</a:t>
            </a:r>
            <a:r>
              <a:rPr lang="ko-KR" altLang="en-US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야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4554501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446171" y="571342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6019568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5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1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3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52832" y="2975502"/>
            <a:ext cx="5525604" cy="2457470"/>
            <a:chOff x="656474" y="2892543"/>
            <a:chExt cx="6910403" cy="3308191"/>
          </a:xfrm>
        </p:grpSpPr>
        <p:grpSp>
          <p:nvGrpSpPr>
            <p:cNvPr id="67" name="Group 75"/>
            <p:cNvGrpSpPr/>
            <p:nvPr/>
          </p:nvGrpSpPr>
          <p:grpSpPr>
            <a:xfrm flipH="1" flipV="1">
              <a:off x="5410882" y="2892543"/>
              <a:ext cx="1289022" cy="1211776"/>
              <a:chOff x="2921000" y="2133600"/>
              <a:chExt cx="3215276" cy="3022600"/>
            </a:xfrm>
          </p:grpSpPr>
          <p:sp>
            <p:nvSpPr>
              <p:cNvPr id="68" name="Oval 76"/>
              <p:cNvSpPr/>
              <p:nvPr/>
            </p:nvSpPr>
            <p:spPr>
              <a:xfrm>
                <a:off x="2921000" y="2133600"/>
                <a:ext cx="3022600" cy="3022600"/>
              </a:xfrm>
              <a:prstGeom prst="ellipse">
                <a:avLst/>
              </a:prstGeom>
              <a:solidFill>
                <a:srgbClr val="09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Oval 85"/>
              <p:cNvSpPr/>
              <p:nvPr/>
            </p:nvSpPr>
            <p:spPr>
              <a:xfrm>
                <a:off x="3060700" y="2273300"/>
                <a:ext cx="2743200" cy="2743200"/>
              </a:xfrm>
              <a:prstGeom prst="ellipse">
                <a:avLst/>
              </a:prstGeom>
              <a:solidFill>
                <a:srgbClr val="0D65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9"/>
              <p:cNvSpPr/>
              <p:nvPr/>
            </p:nvSpPr>
            <p:spPr>
              <a:xfrm rot="19648260">
                <a:off x="3394415" y="3426950"/>
                <a:ext cx="2741861" cy="1505221"/>
              </a:xfrm>
              <a:custGeom>
                <a:avLst/>
                <a:gdLst/>
                <a:ahLst/>
                <a:cxnLst/>
                <a:rect l="l" t="t" r="r" b="b"/>
                <a:pathLst>
                  <a:path w="2741861" h="1505221">
                    <a:moveTo>
                      <a:pt x="2734764" y="0"/>
                    </a:moveTo>
                    <a:cubicBezTo>
                      <a:pt x="2765019" y="294974"/>
                      <a:pt x="2699041" y="601602"/>
                      <a:pt x="2527228" y="870995"/>
                    </a:cubicBezTo>
                    <a:cubicBezTo>
                      <a:pt x="2119892" y="1509670"/>
                      <a:pt x="1271934" y="1697207"/>
                      <a:pt x="633259" y="1289872"/>
                    </a:cubicBezTo>
                    <a:cubicBezTo>
                      <a:pt x="183232" y="1002853"/>
                      <a:pt x="-42806" y="497065"/>
                      <a:pt x="6713" y="0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87"/>
            <p:cNvGrpSpPr/>
            <p:nvPr/>
          </p:nvGrpSpPr>
          <p:grpSpPr>
            <a:xfrm flipH="1" flipV="1">
              <a:off x="701099" y="2907847"/>
              <a:ext cx="1298471" cy="1220659"/>
              <a:chOff x="2921000" y="2133600"/>
              <a:chExt cx="3215276" cy="3022600"/>
            </a:xfrm>
          </p:grpSpPr>
          <p:sp>
            <p:nvSpPr>
              <p:cNvPr id="72" name="Oval 88"/>
              <p:cNvSpPr/>
              <p:nvPr/>
            </p:nvSpPr>
            <p:spPr>
              <a:xfrm>
                <a:off x="2921000" y="2133600"/>
                <a:ext cx="3022600" cy="3022600"/>
              </a:xfrm>
              <a:prstGeom prst="ellipse">
                <a:avLst/>
              </a:prstGeom>
              <a:solidFill>
                <a:srgbClr val="B80E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89"/>
              <p:cNvSpPr/>
              <p:nvPr/>
            </p:nvSpPr>
            <p:spPr>
              <a:xfrm>
                <a:off x="3060700" y="2273300"/>
                <a:ext cx="2743200" cy="2743200"/>
              </a:xfrm>
              <a:prstGeom prst="ellipse">
                <a:avLst/>
              </a:prstGeom>
              <a:solidFill>
                <a:srgbClr val="B80E18"/>
              </a:solidFill>
              <a:ln w="12700">
                <a:solidFill>
                  <a:srgbClr val="EC20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9"/>
              <p:cNvSpPr/>
              <p:nvPr/>
            </p:nvSpPr>
            <p:spPr>
              <a:xfrm rot="19648260">
                <a:off x="3394415" y="3426950"/>
                <a:ext cx="2741861" cy="1505221"/>
              </a:xfrm>
              <a:custGeom>
                <a:avLst/>
                <a:gdLst/>
                <a:ahLst/>
                <a:cxnLst/>
                <a:rect l="l" t="t" r="r" b="b"/>
                <a:pathLst>
                  <a:path w="2741861" h="1505221">
                    <a:moveTo>
                      <a:pt x="2734764" y="0"/>
                    </a:moveTo>
                    <a:cubicBezTo>
                      <a:pt x="2765019" y="294974"/>
                      <a:pt x="2699041" y="601602"/>
                      <a:pt x="2527228" y="870995"/>
                    </a:cubicBezTo>
                    <a:cubicBezTo>
                      <a:pt x="2119892" y="1509670"/>
                      <a:pt x="1271934" y="1697207"/>
                      <a:pt x="633259" y="1289872"/>
                    </a:cubicBezTo>
                    <a:cubicBezTo>
                      <a:pt x="183232" y="1002853"/>
                      <a:pt x="-42806" y="497065"/>
                      <a:pt x="6713" y="0"/>
                    </a:cubicBezTo>
                    <a:close/>
                  </a:path>
                </a:pathLst>
              </a:custGeom>
              <a:solidFill>
                <a:srgbClr val="DB131E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/>
              </a:p>
            </p:txBody>
          </p:sp>
        </p:grpSp>
        <p:grpSp>
          <p:nvGrpSpPr>
            <p:cNvPr id="75" name="Group 91"/>
            <p:cNvGrpSpPr/>
            <p:nvPr/>
          </p:nvGrpSpPr>
          <p:grpSpPr>
            <a:xfrm flipH="1" flipV="1">
              <a:off x="656474" y="4927549"/>
              <a:ext cx="1343096" cy="1262609"/>
              <a:chOff x="2921000" y="2133600"/>
              <a:chExt cx="3215276" cy="3022600"/>
            </a:xfrm>
          </p:grpSpPr>
          <p:sp>
            <p:nvSpPr>
              <p:cNvPr id="76" name="Oval 92"/>
              <p:cNvSpPr/>
              <p:nvPr/>
            </p:nvSpPr>
            <p:spPr>
              <a:xfrm>
                <a:off x="2921000" y="2133600"/>
                <a:ext cx="3022600" cy="3022600"/>
              </a:xfrm>
              <a:prstGeom prst="ellipse">
                <a:avLst/>
              </a:prstGeom>
              <a:solidFill>
                <a:srgbClr val="227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93"/>
              <p:cNvSpPr/>
              <p:nvPr/>
            </p:nvSpPr>
            <p:spPr>
              <a:xfrm>
                <a:off x="3060700" y="2273300"/>
                <a:ext cx="2743200" cy="2743200"/>
              </a:xfrm>
              <a:prstGeom prst="ellipse">
                <a:avLst/>
              </a:prstGeom>
              <a:solidFill>
                <a:srgbClr val="2A9B18"/>
              </a:solidFill>
              <a:ln w="12700">
                <a:solidFill>
                  <a:srgbClr val="23A5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9"/>
              <p:cNvSpPr/>
              <p:nvPr/>
            </p:nvSpPr>
            <p:spPr>
              <a:xfrm rot="19648260">
                <a:off x="3394415" y="3426950"/>
                <a:ext cx="2741861" cy="1505221"/>
              </a:xfrm>
              <a:custGeom>
                <a:avLst/>
                <a:gdLst/>
                <a:ahLst/>
                <a:cxnLst/>
                <a:rect l="l" t="t" r="r" b="b"/>
                <a:pathLst>
                  <a:path w="2741861" h="1505221">
                    <a:moveTo>
                      <a:pt x="2734764" y="0"/>
                    </a:moveTo>
                    <a:cubicBezTo>
                      <a:pt x="2765019" y="294974"/>
                      <a:pt x="2699041" y="601602"/>
                      <a:pt x="2527228" y="870995"/>
                    </a:cubicBezTo>
                    <a:cubicBezTo>
                      <a:pt x="2119892" y="1509670"/>
                      <a:pt x="1271934" y="1697207"/>
                      <a:pt x="633259" y="1289872"/>
                    </a:cubicBezTo>
                    <a:cubicBezTo>
                      <a:pt x="183232" y="1002853"/>
                      <a:pt x="-42806" y="497065"/>
                      <a:pt x="6713" y="0"/>
                    </a:cubicBezTo>
                    <a:close/>
                  </a:path>
                </a:pathLst>
              </a:custGeom>
              <a:solidFill>
                <a:srgbClr val="23A5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9" name="Rektangel 76"/>
            <p:cNvSpPr>
              <a:spLocks noChangeArrowheads="1"/>
            </p:cNvSpPr>
            <p:nvPr/>
          </p:nvSpPr>
          <p:spPr bwMode="auto">
            <a:xfrm>
              <a:off x="918463" y="3161776"/>
              <a:ext cx="941553" cy="70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요양</a:t>
              </a:r>
              <a:endParaRPr lang="en-US" altLang="ko-KR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endParaRPr>
            </a:p>
            <a:p>
              <a:pPr algn="ctr"/>
              <a:r>
                <a:rPr lang="ko-KR" altLang="en-US" sz="1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기관</a:t>
              </a:r>
              <a:endParaRPr lang="en-US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endParaRPr>
            </a:p>
          </p:txBody>
        </p:sp>
        <p:sp>
          <p:nvSpPr>
            <p:cNvPr id="80" name="TextBox 57"/>
            <p:cNvSpPr txBox="1"/>
            <p:nvPr/>
          </p:nvSpPr>
          <p:spPr>
            <a:xfrm>
              <a:off x="2144209" y="5197527"/>
              <a:ext cx="1131648" cy="276999"/>
            </a:xfrm>
            <a:prstGeom prst="rect">
              <a:avLst/>
            </a:prstGeom>
            <a:solidFill>
              <a:srgbClr val="0D65A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45720" bIns="457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58"/>
            <p:cNvSpPr txBox="1"/>
            <p:nvPr/>
          </p:nvSpPr>
          <p:spPr>
            <a:xfrm>
              <a:off x="2144208" y="5486977"/>
              <a:ext cx="1131649" cy="713757"/>
            </a:xfrm>
            <a:prstGeom prst="rect">
              <a:avLst/>
            </a:prstGeom>
            <a:solidFill>
              <a:srgbClr val="D5D5D5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sz="800" dirty="0" smtClean="0"/>
                <a:t>·</a:t>
              </a:r>
              <a:r>
                <a:rPr lang="ko-KR" altLang="en-US" sz="800" dirty="0" smtClean="0"/>
                <a:t>자격 취득</a:t>
              </a:r>
              <a:r>
                <a:rPr lang="en-US" altLang="ko-KR" sz="800" dirty="0" smtClean="0"/>
                <a:t>/</a:t>
              </a:r>
              <a:r>
                <a:rPr lang="ko-KR" altLang="en-US" sz="800" dirty="0" smtClean="0"/>
                <a:t>상실</a:t>
              </a:r>
              <a:endParaRPr lang="en-US" altLang="ko-KR" sz="8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800" spc="-150" dirty="0" smtClean="0"/>
                <a:t>· </a:t>
              </a:r>
              <a:r>
                <a:rPr lang="ko-KR" altLang="en-US" sz="800" spc="-150" dirty="0" smtClean="0"/>
                <a:t>급여정비</a:t>
              </a:r>
              <a:r>
                <a:rPr lang="en-US" altLang="ko-KR" sz="800" spc="-150" dirty="0" smtClean="0"/>
                <a:t>(</a:t>
              </a:r>
              <a:r>
                <a:rPr lang="ko-KR" altLang="en-US" sz="800" spc="-150" dirty="0" smtClean="0"/>
                <a:t>제한</a:t>
              </a:r>
              <a:r>
                <a:rPr lang="en-US" altLang="ko-KR" sz="800" spc="-150" dirty="0" smtClean="0"/>
                <a:t>)</a:t>
              </a:r>
              <a:r>
                <a:rPr lang="ko-KR" altLang="en-US" sz="800" spc="-150" dirty="0" smtClean="0"/>
                <a:t>관리</a:t>
              </a:r>
              <a:endParaRPr lang="en-US" sz="800" spc="-15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84341" y="4450006"/>
              <a:ext cx="1181610" cy="276999"/>
            </a:xfrm>
            <a:prstGeom prst="rect">
              <a:avLst/>
            </a:prstGeom>
            <a:solidFill>
              <a:srgbClr val="DB131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45720" bIns="457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4340" y="4682014"/>
              <a:ext cx="1181610" cy="828644"/>
            </a:xfrm>
            <a:prstGeom prst="rect">
              <a:avLst/>
            </a:prstGeom>
            <a:solidFill>
              <a:srgbClr val="D5D5D5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자격정보 구축</a:t>
              </a:r>
              <a:endParaRPr lang="en-US" altLang="ko-KR" sz="700" dirty="0" smtClean="0">
                <a:latin typeface="+mn-ea"/>
              </a:endParaRPr>
            </a:p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자격사항 점검</a:t>
              </a:r>
              <a:endParaRPr lang="en-US" altLang="ko-KR" sz="700" dirty="0" smtClean="0">
                <a:latin typeface="+mn-ea"/>
              </a:endParaRPr>
            </a:p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점검결과 </a:t>
              </a:r>
              <a:r>
                <a:rPr lang="ko-KR" altLang="en-US" sz="700" spc="-150" dirty="0" smtClean="0">
                  <a:latin typeface="+mn-ea"/>
                </a:rPr>
                <a:t>확인</a:t>
              </a:r>
              <a:r>
                <a:rPr lang="en-US" altLang="ko-KR" sz="700" spc="-150" dirty="0" smtClean="0">
                  <a:latin typeface="+mn-ea"/>
                </a:rPr>
                <a:t>/</a:t>
              </a:r>
              <a:r>
                <a:rPr lang="ko-KR" altLang="en-US" sz="700" spc="-150" dirty="0" smtClean="0">
                  <a:latin typeface="+mn-ea"/>
                </a:rPr>
                <a:t>누적</a:t>
              </a:r>
              <a:endParaRPr lang="en-US" altLang="ko-KR" sz="700" spc="-150" dirty="0" smtClean="0">
                <a:latin typeface="+mn-ea"/>
              </a:endParaRPr>
            </a:p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자료생성</a:t>
              </a:r>
              <a:endParaRPr lang="en-US" sz="700" dirty="0">
                <a:latin typeface="+mn-ea"/>
              </a:endParaRPr>
            </a:p>
          </p:txBody>
        </p:sp>
        <p:sp>
          <p:nvSpPr>
            <p:cNvPr id="84" name="TextBox 65"/>
            <p:cNvSpPr txBox="1"/>
            <p:nvPr/>
          </p:nvSpPr>
          <p:spPr>
            <a:xfrm>
              <a:off x="6122057" y="4450004"/>
              <a:ext cx="1181610" cy="276999"/>
            </a:xfrm>
            <a:prstGeom prst="rect">
              <a:avLst/>
            </a:prstGeom>
            <a:solidFill>
              <a:srgbClr val="F0B71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45720" bIns="457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66"/>
            <p:cNvSpPr txBox="1"/>
            <p:nvPr/>
          </p:nvSpPr>
          <p:spPr>
            <a:xfrm>
              <a:off x="6122057" y="4682013"/>
              <a:ext cx="1181610" cy="828644"/>
            </a:xfrm>
            <a:prstGeom prst="rect">
              <a:avLst/>
            </a:prstGeom>
            <a:solidFill>
              <a:srgbClr val="D5D5D5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산정 적정성</a:t>
              </a:r>
              <a:endParaRPr lang="en-US" altLang="ko-KR" sz="700" dirty="0" smtClean="0">
                <a:latin typeface="+mn-ea"/>
              </a:endParaRPr>
            </a:p>
            <a:p>
              <a:r>
                <a:rPr lang="en-US" altLang="ko-KR" sz="700" dirty="0" smtClean="0">
                  <a:latin typeface="+mn-ea"/>
                </a:rPr>
                <a:t>·</a:t>
              </a:r>
              <a:r>
                <a:rPr lang="ko-KR" altLang="en-US" sz="700" dirty="0" smtClean="0">
                  <a:latin typeface="+mn-ea"/>
                </a:rPr>
                <a:t>의약학적 타당성</a:t>
              </a:r>
              <a:endParaRPr lang="en-US" altLang="ko-KR" sz="700" dirty="0" smtClean="0">
                <a:latin typeface="+mn-ea"/>
              </a:endParaRPr>
            </a:p>
            <a:p>
              <a:r>
                <a:rPr lang="en-US" sz="700" dirty="0">
                  <a:latin typeface="+mn-ea"/>
                </a:rPr>
                <a:t> </a:t>
              </a:r>
              <a:r>
                <a:rPr lang="ko-KR" altLang="en-US" sz="700" dirty="0" smtClean="0">
                  <a:latin typeface="+mn-ea"/>
                </a:rPr>
                <a:t>심사</a:t>
              </a:r>
              <a:endParaRPr lang="en-US" altLang="ko-KR" sz="700" dirty="0" smtClean="0">
                <a:latin typeface="+mn-ea"/>
              </a:endParaRPr>
            </a:p>
            <a:p>
              <a:endParaRPr lang="en-US" sz="700" dirty="0">
                <a:latin typeface="+mn-ea"/>
              </a:endParaRPr>
            </a:p>
          </p:txBody>
        </p:sp>
        <p:sp>
          <p:nvSpPr>
            <p:cNvPr id="86" name="Rektangel 76"/>
            <p:cNvSpPr>
              <a:spLocks noChangeArrowheads="1"/>
            </p:cNvSpPr>
            <p:nvPr/>
          </p:nvSpPr>
          <p:spPr bwMode="auto">
            <a:xfrm>
              <a:off x="897488" y="5235687"/>
              <a:ext cx="941553" cy="70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건보</a:t>
              </a:r>
              <a:endParaRPr lang="en-US" altLang="ko-KR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endParaRPr>
            </a:p>
            <a:p>
              <a:pPr algn="ctr"/>
              <a:r>
                <a:rPr lang="ko-KR" altLang="en-US" sz="1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공</a:t>
              </a:r>
              <a:r>
                <a:rPr lang="ko-KR" altLang="en-US" sz="14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단</a:t>
              </a:r>
              <a:endParaRPr lang="en-US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endParaRPr>
            </a:p>
          </p:txBody>
        </p:sp>
        <p:sp>
          <p:nvSpPr>
            <p:cNvPr id="87" name="Rektangel 76"/>
            <p:cNvSpPr>
              <a:spLocks noChangeArrowheads="1"/>
            </p:cNvSpPr>
            <p:nvPr/>
          </p:nvSpPr>
          <p:spPr bwMode="auto">
            <a:xfrm>
              <a:off x="5623238" y="3264384"/>
              <a:ext cx="941553" cy="41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Arial" charset="0"/>
                </a:rPr>
                <a:t>심평원</a:t>
              </a:r>
              <a:endParaRPr lang="en-US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endParaRPr>
            </a:p>
          </p:txBody>
        </p:sp>
        <p:cxnSp>
          <p:nvCxnSpPr>
            <p:cNvPr id="88" name="직선 화살표 연결선 87"/>
            <p:cNvCxnSpPr/>
            <p:nvPr/>
          </p:nvCxnSpPr>
          <p:spPr>
            <a:xfrm flipH="1" flipV="1">
              <a:off x="1368263" y="4163496"/>
              <a:ext cx="1" cy="711592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/>
            <p:nvPr/>
          </p:nvCxnSpPr>
          <p:spPr>
            <a:xfrm>
              <a:off x="2051720" y="3500117"/>
              <a:ext cx="3335289" cy="0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/>
            <p:nvPr/>
          </p:nvCxnSpPr>
          <p:spPr>
            <a:xfrm>
              <a:off x="3419872" y="5661248"/>
              <a:ext cx="4147005" cy="0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 flipV="1">
              <a:off x="7566652" y="3502855"/>
              <a:ext cx="1" cy="2158393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 flipH="1">
              <a:off x="6768968" y="3502855"/>
              <a:ext cx="797909" cy="0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/>
            <p:cNvCxnSpPr/>
            <p:nvPr/>
          </p:nvCxnSpPr>
          <p:spPr>
            <a:xfrm flipV="1">
              <a:off x="6094014" y="4128506"/>
              <a:ext cx="0" cy="121703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/>
            <p:nvPr/>
          </p:nvCxnSpPr>
          <p:spPr>
            <a:xfrm>
              <a:off x="5069833" y="4260216"/>
              <a:ext cx="2048362" cy="0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화살표 연결선 94"/>
            <p:cNvCxnSpPr/>
            <p:nvPr/>
          </p:nvCxnSpPr>
          <p:spPr>
            <a:xfrm flipV="1">
              <a:off x="5083398" y="4250210"/>
              <a:ext cx="0" cy="199794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/>
            <p:nvPr/>
          </p:nvCxnSpPr>
          <p:spPr>
            <a:xfrm flipV="1">
              <a:off x="7118195" y="4260218"/>
              <a:ext cx="0" cy="189788"/>
            </a:xfrm>
            <a:prstGeom prst="straightConnector1">
              <a:avLst/>
            </a:prstGeom>
            <a:ln w="28575" cap="flat">
              <a:solidFill>
                <a:srgbClr val="C00000"/>
              </a:solidFill>
              <a:round/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/>
            <p:nvPr/>
          </p:nvCxnSpPr>
          <p:spPr>
            <a:xfrm flipH="1">
              <a:off x="1941214" y="4582051"/>
              <a:ext cx="2774802" cy="514284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144209" y="5197527"/>
              <a:ext cx="1131648" cy="26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심사전</a:t>
              </a:r>
              <a:r>
                <a:rPr lang="ko-KR" altLang="en-US" sz="7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자격 확인</a:t>
              </a:r>
              <a:endParaRPr lang="ko-KR" alt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08128" y="4443551"/>
              <a:ext cx="1334033" cy="26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자격 사전점검시스템</a:t>
              </a:r>
              <a:endParaRPr lang="ko-KR" alt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054201" y="4422989"/>
              <a:ext cx="1334033" cy="26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진료비 심사</a:t>
              </a:r>
              <a:endParaRPr lang="ko-KR" altLang="en-US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16016" y="5759039"/>
              <a:ext cx="2160240" cy="31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자격 확인 결과 통보</a:t>
              </a:r>
              <a:endParaRPr lang="ko-KR" altLang="en-US" sz="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51720" y="4443551"/>
              <a:ext cx="2160240" cy="31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점검 결과 제공</a:t>
              </a:r>
              <a:r>
                <a:rPr lang="en-US" altLang="ko-KR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(1</a:t>
              </a:r>
              <a:r>
                <a:rPr lang="ko-KR" altLang="en-US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</a:t>
              </a:r>
              <a:r>
                <a:rPr lang="en-US" altLang="ko-KR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48195" y="3145583"/>
              <a:ext cx="2160240" cy="31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진료비 청구</a:t>
              </a:r>
              <a:endParaRPr lang="ko-KR" altLang="en-US" sz="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4090" y="4048312"/>
              <a:ext cx="404155" cy="9284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진료비지급</a:t>
              </a:r>
              <a:endParaRPr lang="ko-KR" altLang="en-US" sz="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257634" y="3965819"/>
              <a:ext cx="1237243" cy="31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명세서 접수</a:t>
              </a:r>
              <a:endParaRPr lang="ko-KR" altLang="en-US" sz="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37" y="3371073"/>
            <a:ext cx="2396977" cy="16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7259" y="528143"/>
            <a:ext cx="799413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「원주시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新랜드마크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兩기관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이전 관련」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점검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115883"/>
            <a:ext cx="8470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내년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 준공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이전 목표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총 공사비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3,364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공단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1,756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심사평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1,608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심사평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공히 건강보험 수익금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1,385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 원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충당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(41.2%)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과대 건물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종전부동산 매각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이전 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內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헐값 매각 가능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미매각시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이자비용도 문제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801" y="5627053"/>
            <a:ext cx="8450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지역사회 기여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불편한 대중교통 해소 등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지역친화형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자리매김 공동대책」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수립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업무의 효율성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체계성 강화 방안 함께 추진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5004048" y="12977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232521" y="580086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81740"/>
              </p:ext>
            </p:extLst>
          </p:nvPr>
        </p:nvGraphicFramePr>
        <p:xfrm>
          <a:off x="609801" y="2420888"/>
          <a:ext cx="8007713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902638"/>
                <a:gridCol w="728485"/>
                <a:gridCol w="676748"/>
                <a:gridCol w="657962"/>
                <a:gridCol w="657962"/>
                <a:gridCol w="851588"/>
                <a:gridCol w="816563"/>
                <a:gridCol w="963153"/>
                <a:gridCol w="876307"/>
                <a:gridCol w="876307"/>
              </a:tblGrid>
              <a:tr h="2605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기관명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이전</a:t>
                      </a:r>
                      <a:endParaRPr lang="ko-KR" altLang="en-US" sz="13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인원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부지면적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effectLst/>
                        </a:rPr>
                        <a:t>㎡</a:t>
                      </a:r>
                      <a:r>
                        <a:rPr lang="en-US" altLang="ko-KR" sz="1100" kern="0" spc="0" dirty="0">
                          <a:effectLst/>
                        </a:rPr>
                        <a:t>)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연면적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effectLst/>
                        </a:rPr>
                        <a:t>㎡</a:t>
                      </a:r>
                      <a:r>
                        <a:rPr lang="en-US" altLang="ko-KR" sz="1100" kern="0" spc="0" dirty="0">
                          <a:effectLst/>
                        </a:rPr>
                        <a:t>)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건축비</a:t>
                      </a:r>
                      <a:endParaRPr lang="ko-KR" altLang="en-US" sz="13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effectLst/>
                        </a:rPr>
                        <a:t>부지매입비 포함</a:t>
                      </a:r>
                      <a:r>
                        <a:rPr lang="en-US" altLang="ko-KR" sz="1100" kern="0" spc="0" dirty="0">
                          <a:effectLst/>
                        </a:rPr>
                        <a:t>)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재원 조달방안 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단위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억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15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전체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</a:rPr>
                        <a:t>인당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전체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</a:rPr>
                        <a:t>인당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종전부동산 매각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임차금</a:t>
                      </a:r>
                      <a:r>
                        <a:rPr lang="ko-KR" altLang="en-US" sz="1200" kern="0" spc="0" dirty="0">
                          <a:effectLst/>
                        </a:rPr>
                        <a:t> 회수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건강보험</a:t>
                      </a:r>
                      <a:endParaRPr lang="ko-KR" altLang="en-US" sz="13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재정</a:t>
                      </a:r>
                      <a:endParaRPr lang="ko-KR" alt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0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effectLst/>
                        </a:rPr>
                        <a:t>건보공단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1,192</a:t>
                      </a:r>
                      <a:r>
                        <a:rPr lang="ko-KR" altLang="en-US" sz="1200" kern="0" spc="0">
                          <a:effectLst/>
                        </a:rPr>
                        <a:t>명</a:t>
                      </a:r>
                      <a:endParaRPr lang="ko-KR" alt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30,539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25.62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67,512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56.63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1,756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1,165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45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545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effectLst/>
                        </a:rPr>
                        <a:t>심평원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1,088</a:t>
                      </a:r>
                      <a:r>
                        <a:rPr lang="ko-KR" altLang="en-US" sz="1200" kern="0" spc="0">
                          <a:effectLst/>
                        </a:rPr>
                        <a:t>명</a:t>
                      </a:r>
                      <a:endParaRPr lang="ko-KR" alt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23,140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21.30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61,469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56.50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1,608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721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</a:rPr>
                        <a:t>46</a:t>
                      </a:r>
                      <a:endParaRPr lang="en-US" sz="13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</a:rPr>
                        <a:t>840</a:t>
                      </a:r>
                      <a:endParaRPr lang="en-US" sz="13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75448216" descr="EMB0000057452a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14725"/>
            <a:ext cx="2338711" cy="157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75449496" descr="EMB0000057452a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10" y="4014725"/>
            <a:ext cx="2668783" cy="157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1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3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5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7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93" y="3852267"/>
            <a:ext cx="2910390" cy="2063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738" y="580697"/>
            <a:ext cx="799413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공단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심평원 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과도한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민간私보험 단체가</a:t>
            </a:r>
            <a:r>
              <a:rPr lang="ko-KR" altLang="en-US" sz="2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논란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복지차원에서 임직원 민간단체보험 가입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전국의사총연합회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감사원 공익감사 요청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전의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총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천여 억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 건강보험료 추가 징수 주장도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민간보험에 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급성심근경색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뇌졸중 등 중증질환 보장 특약 포함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올해만도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32.8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심사평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임직원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10,109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배우자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6,877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단체私보험 지원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퇴직자도 포함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양 기관 직원들의 의료보험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90%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웃돌아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일반국민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보장률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62.5% (12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추정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118" y="6079776"/>
            <a:ext cx="81192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국민보다 월등히 높은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 혜택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받는 현실 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즉각 시정 돼야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2123728" y="17912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727011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90591" y="621752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6732240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7092280" y="21330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04" y="116632"/>
            <a:ext cx="267142" cy="25748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78" y="116632"/>
            <a:ext cx="260002" cy="257486"/>
          </a:xfrm>
          <a:prstGeom prst="rect">
            <a:avLst/>
          </a:prstGeom>
        </p:spPr>
      </p:pic>
      <p:sp>
        <p:nvSpPr>
          <p:cNvPr id="25" name="오른쪽 화살표 24"/>
          <p:cNvSpPr/>
          <p:nvPr/>
        </p:nvSpPr>
        <p:spPr>
          <a:xfrm>
            <a:off x="4919404" y="285293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2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4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6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" y="2746815"/>
            <a:ext cx="2717825" cy="329745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6404">
            <a:off x="4139955" y="4897444"/>
            <a:ext cx="267142" cy="25748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4570">
            <a:off x="2169338" y="4930493"/>
            <a:ext cx="260002" cy="257486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46" y="2725314"/>
            <a:ext cx="2717825" cy="329745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6010812" y="3431856"/>
            <a:ext cx="2061104" cy="2445086"/>
            <a:chOff x="7052632" y="3000760"/>
            <a:chExt cx="2061104" cy="2445086"/>
          </a:xfrm>
        </p:grpSpPr>
        <p:sp>
          <p:nvSpPr>
            <p:cNvPr id="49" name="Freeform 8"/>
            <p:cNvSpPr>
              <a:spLocks/>
            </p:cNvSpPr>
            <p:nvPr/>
          </p:nvSpPr>
          <p:spPr bwMode="auto">
            <a:xfrm rot="3817884">
              <a:off x="8317605" y="4479486"/>
              <a:ext cx="562950" cy="1029313"/>
            </a:xfrm>
            <a:custGeom>
              <a:avLst/>
              <a:gdLst>
                <a:gd name="T0" fmla="*/ 794 w 932"/>
                <a:gd name="T1" fmla="*/ 0 h 1362"/>
                <a:gd name="T2" fmla="*/ 932 w 932"/>
                <a:gd name="T3" fmla="*/ 0 h 1362"/>
                <a:gd name="T4" fmla="*/ 142 w 932"/>
                <a:gd name="T5" fmla="*/ 1356 h 1362"/>
                <a:gd name="T6" fmla="*/ 0 w 932"/>
                <a:gd name="T7" fmla="*/ 1362 h 1362"/>
                <a:gd name="T8" fmla="*/ 794 w 932"/>
                <a:gd name="T9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1362">
                  <a:moveTo>
                    <a:pt x="794" y="0"/>
                  </a:moveTo>
                  <a:lnTo>
                    <a:pt x="932" y="0"/>
                  </a:lnTo>
                  <a:lnTo>
                    <a:pt x="142" y="1356"/>
                  </a:lnTo>
                  <a:lnTo>
                    <a:pt x="0" y="1362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949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7052632" y="3000760"/>
              <a:ext cx="1643042" cy="2445086"/>
              <a:chOff x="5786210" y="3394391"/>
              <a:chExt cx="1643042" cy="2445086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 rot="3817884">
                <a:off x="5406384" y="3816609"/>
                <a:ext cx="2445086" cy="1600650"/>
              </a:xfrm>
              <a:custGeom>
                <a:avLst/>
                <a:gdLst>
                  <a:gd name="T0" fmla="*/ 0 w 4048"/>
                  <a:gd name="T1" fmla="*/ 1522 h 2118"/>
                  <a:gd name="T2" fmla="*/ 244 w 4048"/>
                  <a:gd name="T3" fmla="*/ 930 h 2118"/>
                  <a:gd name="T4" fmla="*/ 522 w 4048"/>
                  <a:gd name="T5" fmla="*/ 1348 h 2118"/>
                  <a:gd name="T6" fmla="*/ 888 w 4048"/>
                  <a:gd name="T7" fmla="*/ 820 h 2118"/>
                  <a:gd name="T8" fmla="*/ 1388 w 4048"/>
                  <a:gd name="T9" fmla="*/ 1690 h 2118"/>
                  <a:gd name="T10" fmla="*/ 2884 w 4048"/>
                  <a:gd name="T11" fmla="*/ 622 h 2118"/>
                  <a:gd name="T12" fmla="*/ 2716 w 4048"/>
                  <a:gd name="T13" fmla="*/ 286 h 2118"/>
                  <a:gd name="T14" fmla="*/ 4048 w 4048"/>
                  <a:gd name="T15" fmla="*/ 0 h 2118"/>
                  <a:gd name="T16" fmla="*/ 3254 w 4048"/>
                  <a:gd name="T17" fmla="*/ 1362 h 2118"/>
                  <a:gd name="T18" fmla="*/ 3024 w 4048"/>
                  <a:gd name="T19" fmla="*/ 940 h 2118"/>
                  <a:gd name="T20" fmla="*/ 1430 w 4048"/>
                  <a:gd name="T21" fmla="*/ 2118 h 2118"/>
                  <a:gd name="T22" fmla="*/ 894 w 4048"/>
                  <a:gd name="T23" fmla="*/ 1198 h 2118"/>
                  <a:gd name="T24" fmla="*/ 568 w 4048"/>
                  <a:gd name="T25" fmla="*/ 1658 h 2118"/>
                  <a:gd name="T26" fmla="*/ 302 w 4048"/>
                  <a:gd name="T27" fmla="*/ 1342 h 2118"/>
                  <a:gd name="T28" fmla="*/ 192 w 4048"/>
                  <a:gd name="T29" fmla="*/ 1600 h 2118"/>
                  <a:gd name="T30" fmla="*/ 0 w 4048"/>
                  <a:gd name="T31" fmla="*/ 1522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48" h="2118">
                    <a:moveTo>
                      <a:pt x="0" y="1522"/>
                    </a:moveTo>
                    <a:lnTo>
                      <a:pt x="244" y="930"/>
                    </a:lnTo>
                    <a:lnTo>
                      <a:pt x="522" y="1348"/>
                    </a:lnTo>
                    <a:lnTo>
                      <a:pt x="888" y="820"/>
                    </a:lnTo>
                    <a:lnTo>
                      <a:pt x="1388" y="1690"/>
                    </a:lnTo>
                    <a:lnTo>
                      <a:pt x="2884" y="622"/>
                    </a:lnTo>
                    <a:lnTo>
                      <a:pt x="2716" y="286"/>
                    </a:lnTo>
                    <a:lnTo>
                      <a:pt x="4048" y="0"/>
                    </a:lnTo>
                    <a:lnTo>
                      <a:pt x="3254" y="1362"/>
                    </a:lnTo>
                    <a:lnTo>
                      <a:pt x="3024" y="940"/>
                    </a:lnTo>
                    <a:lnTo>
                      <a:pt x="1430" y="2118"/>
                    </a:lnTo>
                    <a:lnTo>
                      <a:pt x="894" y="1198"/>
                    </a:lnTo>
                    <a:lnTo>
                      <a:pt x="568" y="1658"/>
                    </a:lnTo>
                    <a:lnTo>
                      <a:pt x="302" y="1342"/>
                    </a:lnTo>
                    <a:lnTo>
                      <a:pt x="192" y="1600"/>
                    </a:lnTo>
                    <a:lnTo>
                      <a:pt x="0" y="152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200">
                  <a:latin typeface="+mj-lt"/>
                </a:endParaRPr>
              </a:p>
            </p:txBody>
          </p:sp>
          <p:sp>
            <p:nvSpPr>
              <p:cNvPr id="47" name="Freeform 6"/>
              <p:cNvSpPr>
                <a:spLocks/>
              </p:cNvSpPr>
              <p:nvPr/>
            </p:nvSpPr>
            <p:spPr bwMode="auto">
              <a:xfrm rot="3817884">
                <a:off x="6043226" y="3609589"/>
                <a:ext cx="216240" cy="329501"/>
              </a:xfrm>
              <a:custGeom>
                <a:avLst/>
                <a:gdLst>
                  <a:gd name="T0" fmla="*/ 0 w 358"/>
                  <a:gd name="T1" fmla="*/ 18 h 436"/>
                  <a:gd name="T2" fmla="*/ 116 w 358"/>
                  <a:gd name="T3" fmla="*/ 0 h 436"/>
                  <a:gd name="T4" fmla="*/ 358 w 358"/>
                  <a:gd name="T5" fmla="*/ 318 h 436"/>
                  <a:gd name="T6" fmla="*/ 278 w 358"/>
                  <a:gd name="T7" fmla="*/ 436 h 436"/>
                  <a:gd name="T8" fmla="*/ 0 w 358"/>
                  <a:gd name="T9" fmla="*/ 18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436">
                    <a:moveTo>
                      <a:pt x="0" y="18"/>
                    </a:moveTo>
                    <a:lnTo>
                      <a:pt x="116" y="0"/>
                    </a:lnTo>
                    <a:lnTo>
                      <a:pt x="358" y="318"/>
                    </a:lnTo>
                    <a:lnTo>
                      <a:pt x="278" y="4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949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rot="3817884">
                <a:off x="6095851" y="3893299"/>
                <a:ext cx="380535" cy="680163"/>
              </a:xfrm>
              <a:custGeom>
                <a:avLst/>
                <a:gdLst>
                  <a:gd name="T0" fmla="*/ 0 w 630"/>
                  <a:gd name="T1" fmla="*/ 30 h 900"/>
                  <a:gd name="T2" fmla="*/ 138 w 630"/>
                  <a:gd name="T3" fmla="*/ 0 h 900"/>
                  <a:gd name="T4" fmla="*/ 630 w 630"/>
                  <a:gd name="T5" fmla="*/ 806 h 900"/>
                  <a:gd name="T6" fmla="*/ 500 w 630"/>
                  <a:gd name="T7" fmla="*/ 900 h 900"/>
                  <a:gd name="T8" fmla="*/ 0 w 630"/>
                  <a:gd name="T9" fmla="*/ 3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900">
                    <a:moveTo>
                      <a:pt x="0" y="30"/>
                    </a:moveTo>
                    <a:lnTo>
                      <a:pt x="138" y="0"/>
                    </a:lnTo>
                    <a:lnTo>
                      <a:pt x="630" y="806"/>
                    </a:lnTo>
                    <a:lnTo>
                      <a:pt x="500" y="90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949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 rot="3817884">
                <a:off x="5875010" y="4453493"/>
                <a:ext cx="994222" cy="890258"/>
              </a:xfrm>
              <a:custGeom>
                <a:avLst/>
                <a:gdLst>
                  <a:gd name="T0" fmla="*/ 0 w 1646"/>
                  <a:gd name="T1" fmla="*/ 1178 h 1178"/>
                  <a:gd name="T2" fmla="*/ 116 w 1646"/>
                  <a:gd name="T3" fmla="*/ 1160 h 1178"/>
                  <a:gd name="T4" fmla="*/ 1646 w 1646"/>
                  <a:gd name="T5" fmla="*/ 96 h 1178"/>
                  <a:gd name="T6" fmla="*/ 1594 w 1646"/>
                  <a:gd name="T7" fmla="*/ 0 h 1178"/>
                  <a:gd name="T8" fmla="*/ 0 w 1646"/>
                  <a:gd name="T9" fmla="*/ 117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6" h="1178">
                    <a:moveTo>
                      <a:pt x="0" y="1178"/>
                    </a:moveTo>
                    <a:lnTo>
                      <a:pt x="116" y="1160"/>
                    </a:lnTo>
                    <a:lnTo>
                      <a:pt x="1646" y="96"/>
                    </a:lnTo>
                    <a:lnTo>
                      <a:pt x="1594" y="0"/>
                    </a:lnTo>
                    <a:lnTo>
                      <a:pt x="0" y="1178"/>
                    </a:lnTo>
                    <a:close/>
                  </a:path>
                </a:pathLst>
              </a:custGeom>
              <a:solidFill>
                <a:srgbClr val="0949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 rot="3817884">
                <a:off x="5924004" y="3882923"/>
                <a:ext cx="231945" cy="347639"/>
              </a:xfrm>
              <a:custGeom>
                <a:avLst/>
                <a:gdLst>
                  <a:gd name="T0" fmla="*/ 0 w 384"/>
                  <a:gd name="T1" fmla="*/ 460 h 460"/>
                  <a:gd name="T2" fmla="*/ 128 w 384"/>
                  <a:gd name="T3" fmla="*/ 452 h 460"/>
                  <a:gd name="T4" fmla="*/ 384 w 384"/>
                  <a:gd name="T5" fmla="*/ 100 h 460"/>
                  <a:gd name="T6" fmla="*/ 326 w 384"/>
                  <a:gd name="T7" fmla="*/ 0 h 460"/>
                  <a:gd name="T8" fmla="*/ 0 w 384"/>
                  <a:gd name="T9" fmla="*/ 46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460">
                    <a:moveTo>
                      <a:pt x="0" y="460"/>
                    </a:moveTo>
                    <a:lnTo>
                      <a:pt x="128" y="452"/>
                    </a:lnTo>
                    <a:lnTo>
                      <a:pt x="384" y="100"/>
                    </a:lnTo>
                    <a:lnTo>
                      <a:pt x="326" y="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949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 rot="3817884">
                <a:off x="5826922" y="3717167"/>
                <a:ext cx="113556" cy="194980"/>
              </a:xfrm>
              <a:custGeom>
                <a:avLst/>
                <a:gdLst>
                  <a:gd name="T0" fmla="*/ 0 w 188"/>
                  <a:gd name="T1" fmla="*/ 258 h 258"/>
                  <a:gd name="T2" fmla="*/ 130 w 188"/>
                  <a:gd name="T3" fmla="*/ 230 h 258"/>
                  <a:gd name="T4" fmla="*/ 188 w 188"/>
                  <a:gd name="T5" fmla="*/ 92 h 258"/>
                  <a:gd name="T6" fmla="*/ 110 w 188"/>
                  <a:gd name="T7" fmla="*/ 0 h 258"/>
                  <a:gd name="T8" fmla="*/ 0 w 188"/>
                  <a:gd name="T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58">
                    <a:moveTo>
                      <a:pt x="0" y="258"/>
                    </a:moveTo>
                    <a:lnTo>
                      <a:pt x="130" y="230"/>
                    </a:lnTo>
                    <a:lnTo>
                      <a:pt x="188" y="92"/>
                    </a:lnTo>
                    <a:lnTo>
                      <a:pt x="110" y="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949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yN6GcW5U6DgW4WMfHP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BfV6Bu5kuf8ipCUTvp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aZJwkorUKoUko2E56V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pQffNWUUeMVqiBTca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2187</Words>
  <Application>Microsoft Office PowerPoint</Application>
  <PresentationFormat>화면 슬라이드 쇼(4:3)</PresentationFormat>
  <Paragraphs>324</Paragraphs>
  <Slides>17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90</cp:revision>
  <cp:lastPrinted>2014-10-15T02:08:22Z</cp:lastPrinted>
  <dcterms:created xsi:type="dcterms:W3CDTF">2014-10-11T05:07:05Z</dcterms:created>
  <dcterms:modified xsi:type="dcterms:W3CDTF">2014-10-15T23:25:13Z</dcterms:modified>
</cp:coreProperties>
</file>