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6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64" r:id="rId12"/>
    <p:sldId id="270" r:id="rId13"/>
    <p:sldId id="273" r:id="rId14"/>
    <p:sldId id="272" r:id="rId15"/>
    <p:sldId id="274" r:id="rId16"/>
    <p:sldId id="275" r:id="rId17"/>
    <p:sldId id="276" r:id="rId18"/>
    <p:sldId id="277" r:id="rId19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학생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52035592640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156106777922461E-2"/>
                  <c:y val="5.0911516585929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rgbClr val="C00000"/>
                    </a:solidFill>
                    <a:latin typeface="Adobe 고딕 Std B" pitchFamily="34" charset="-127"/>
                    <a:ea typeface="Adobe 고딕 Std B" pitchFamily="34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항목 1</c:v>
                </c:pt>
                <c:pt idx="1">
                  <c:v>항목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23.5</c:v>
                </c:pt>
                <c:pt idx="1">
                  <c:v>76.5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학부모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13008898160205E-2"/>
                  <c:y val="-1.0182303317185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20814237056328E-2"/>
                  <c:y val="-1.0182704195269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dobe 고딕 Std B" pitchFamily="34" charset="-127"/>
                    <a:ea typeface="Adobe 고딕 Std B" pitchFamily="34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항목 1</c:v>
                </c:pt>
                <c:pt idx="1">
                  <c:v>항목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27.7</c:v>
                </c:pt>
                <c:pt idx="1">
                  <c:v>72.3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업주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130088981602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20814237056328E-2"/>
                  <c:y val="-5.0911516585929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dobe 고딕 Std B" pitchFamily="34" charset="-127"/>
                    <a:ea typeface="Adobe 고딕 Std B" pitchFamily="34" charset="-127"/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항목 1</c:v>
                </c:pt>
                <c:pt idx="1">
                  <c:v>항목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29</c:v>
                </c:pt>
                <c:pt idx="1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779968"/>
        <c:axId val="67785856"/>
        <c:axId val="0"/>
      </c:bar3DChart>
      <c:catAx>
        <c:axId val="67779968"/>
        <c:scaling>
          <c:orientation val="minMax"/>
        </c:scaling>
        <c:delete val="1"/>
        <c:axPos val="b"/>
        <c:majorTickMark val="out"/>
        <c:minorTickMark val="none"/>
        <c:tickLblPos val="nextTo"/>
        <c:crossAx val="67785856"/>
        <c:crosses val="autoZero"/>
        <c:auto val="1"/>
        <c:lblAlgn val="ctr"/>
        <c:lblOffset val="100"/>
        <c:noMultiLvlLbl val="0"/>
      </c:catAx>
      <c:valAx>
        <c:axId val="677858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67779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900">
              <a:latin typeface="Adobe 고딕 Std B" pitchFamily="34" charset="-127"/>
              <a:ea typeface="Adobe 고딕 Std B" pitchFamily="34" charset="-127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CCC8DA1F-F997-482F-8688-043255CFED78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A8BB6211-F097-4F59-BA2F-6B8574E4E2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417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0CE36CDA-3242-48BB-9189-A7B3C6B43C12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B8C7B761-BB62-435E-AD12-92BA964CB6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838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833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7B761-BB62-435E-AD12-92BA964CB6F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9E7-B4FB-45C9-A2DA-5C19D0D379D7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6CBB-0336-42EA-956D-7D66D18CCA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58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9E7-B4FB-45C9-A2DA-5C19D0D379D7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6CBB-0336-42EA-956D-7D66D18CCA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16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9E7-B4FB-45C9-A2DA-5C19D0D379D7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6CBB-0336-42EA-956D-7D66D18CCA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017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9E7-B4FB-45C9-A2DA-5C19D0D379D7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6CBB-0336-42EA-956D-7D66D18CCA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404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9E7-B4FB-45C9-A2DA-5C19D0D379D7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6CBB-0336-42EA-956D-7D66D18CCA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615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9E7-B4FB-45C9-A2DA-5C19D0D379D7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6CBB-0336-42EA-956D-7D66D18CCA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25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9E7-B4FB-45C9-A2DA-5C19D0D379D7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6CBB-0336-42EA-956D-7D66D18CCA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1362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9E7-B4FB-45C9-A2DA-5C19D0D379D7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6CBB-0336-42EA-956D-7D66D18CCA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650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9E7-B4FB-45C9-A2DA-5C19D0D379D7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6CBB-0336-42EA-956D-7D66D18CCA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758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9E7-B4FB-45C9-A2DA-5C19D0D379D7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6CBB-0336-42EA-956D-7D66D18CCA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18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9E7-B4FB-45C9-A2DA-5C19D0D379D7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76CBB-0336-42EA-956D-7D66D18CCA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54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E9E7-B4FB-45C9-A2DA-5C19D0D379D7}" type="datetimeFigureOut">
              <a:rPr lang="ko-KR" altLang="en-US" smtClean="0"/>
              <a:t>2014-10-06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76CBB-0336-42EA-956D-7D66D18CCA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59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tags" Target="../tags/tag3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terms.naver.com/entry.nhn?cid=769&amp;docId=956880&amp;categoryId=1843" TargetMode="External"/><Relationship Id="rId13" Type="http://schemas.openxmlformats.org/officeDocument/2006/relationships/image" Target="../media/image41.png"/><Relationship Id="rId18" Type="http://schemas.openxmlformats.org/officeDocument/2006/relationships/image" Target="../media/image44.png"/><Relationship Id="rId3" Type="http://schemas.openxmlformats.org/officeDocument/2006/relationships/image" Target="../media/image32.png"/><Relationship Id="rId21" Type="http://schemas.openxmlformats.org/officeDocument/2006/relationships/image" Target="../media/image47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6" Type="http://schemas.openxmlformats.org/officeDocument/2006/relationships/hyperlink" Target="http://terms.naver.com/entry.nhn?cid=768&amp;docId=1840360&amp;categoryId=1850" TargetMode="External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23" Type="http://schemas.openxmlformats.org/officeDocument/2006/relationships/image" Target="../media/image49.png"/><Relationship Id="rId10" Type="http://schemas.openxmlformats.org/officeDocument/2006/relationships/image" Target="../media/image38.png"/><Relationship Id="rId19" Type="http://schemas.openxmlformats.org/officeDocument/2006/relationships/image" Target="../media/image45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Relationship Id="rId14" Type="http://schemas.openxmlformats.org/officeDocument/2006/relationships/hyperlink" Target="http://terms.naver.com/entry.nhn?cid=767&amp;docId=956621&amp;categoryId=1521" TargetMode="External"/><Relationship Id="rId22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.pn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5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8" name="Object 3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3438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45"/>
          <p:cNvSpPr/>
          <p:nvPr/>
        </p:nvSpPr>
        <p:spPr>
          <a:xfrm>
            <a:off x="215304" y="161493"/>
            <a:ext cx="539719" cy="5080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346295" y="1827787"/>
            <a:ext cx="727279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4800" dirty="0" err="1" smtClean="0">
                <a:solidFill>
                  <a:srgbClr val="0B538F"/>
                </a:solidFill>
                <a:latin typeface="Adobe 고딕 Std B" pitchFamily="34" charset="-127"/>
                <a:ea typeface="Adobe 고딕 Std B" pitchFamily="34" charset="-127"/>
              </a:rPr>
              <a:t>식품의약품안전처</a:t>
            </a:r>
            <a:r>
              <a:rPr lang="ko-KR" altLang="en-US" sz="4800" dirty="0" smtClean="0">
                <a:solidFill>
                  <a:srgbClr val="0B538F"/>
                </a:solidFill>
                <a:latin typeface="Adobe 고딕 Std B" pitchFamily="34" charset="-127"/>
                <a:ea typeface="Adobe 고딕 Std B" pitchFamily="34" charset="-127"/>
              </a:rPr>
              <a:t> 진단</a:t>
            </a:r>
            <a:endParaRPr lang="en-US" sz="4800" dirty="0">
              <a:solidFill>
                <a:srgbClr val="0B538F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871011" y="2674545"/>
            <a:ext cx="6377576" cy="0"/>
          </a:xfrm>
          <a:prstGeom prst="line">
            <a:avLst/>
          </a:prstGeom>
          <a:ln w="3175">
            <a:solidFill>
              <a:schemeClr val="bg1">
                <a:lumMod val="75000"/>
                <a:alpha val="48000"/>
              </a:schemeClr>
            </a:solidFill>
          </a:ln>
          <a:effectLst>
            <a:outerShdw blurRad="38100" algn="ctr" rotWithShape="0">
              <a:schemeClr val="tx1">
                <a:alpha val="44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13936" y="2855741"/>
            <a:ext cx="4488222" cy="877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국민의 삶의 질 향상과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먹거리 안전 책임</a:t>
            </a:r>
            <a:endParaRPr lang="en-US" altLang="ko-K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7142" y="343248"/>
            <a:ext cx="53788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2014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47835" y="5374034"/>
            <a:ext cx="254058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국회의원    </a:t>
            </a:r>
            <a:r>
              <a:rPr lang="ko-KR" altLang="en-US" sz="2800" dirty="0" smtClean="0">
                <a:latin typeface="Adobe 고딕 Std B" pitchFamily="34" charset="-127"/>
                <a:ea typeface="Adobe 고딕 Std B" pitchFamily="34" charset="-127"/>
              </a:rPr>
              <a:t>이 명 수</a:t>
            </a:r>
            <a:endParaRPr lang="en-US" sz="28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010" y="254848"/>
            <a:ext cx="1842926" cy="423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1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보건복지위원회</a:t>
            </a:r>
            <a:endParaRPr lang="en-US" altLang="ko-KR" sz="1100" dirty="0" smtClean="0">
              <a:solidFill>
                <a:srgbClr val="C00000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국정감</a:t>
            </a:r>
            <a:r>
              <a:rPr lang="ko-KR" altLang="en-US" sz="1100" dirty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사</a:t>
            </a:r>
            <a:endParaRPr lang="en-US" sz="1100" dirty="0">
              <a:solidFill>
                <a:srgbClr val="C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9033" y="5875444"/>
            <a:ext cx="24493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충남 아산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1400" dirty="0" err="1" smtClean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새누리당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</a:rPr>
              <a:t>)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22" y="5837827"/>
            <a:ext cx="539951" cy="2587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87" y="1586892"/>
            <a:ext cx="1010694" cy="1110151"/>
          </a:xfrm>
          <a:prstGeom prst="rect">
            <a:avLst/>
          </a:prstGeom>
        </p:spPr>
      </p:pic>
      <p:grpSp>
        <p:nvGrpSpPr>
          <p:cNvPr id="14" name="Group 348"/>
          <p:cNvGrpSpPr/>
          <p:nvPr/>
        </p:nvGrpSpPr>
        <p:grpSpPr>
          <a:xfrm>
            <a:off x="426239" y="6370186"/>
            <a:ext cx="1453620" cy="288575"/>
            <a:chOff x="2077120" y="4859661"/>
            <a:chExt cx="1453620" cy="288575"/>
          </a:xfrm>
        </p:grpSpPr>
        <p:sp>
          <p:nvSpPr>
            <p:cNvPr id="15" name="Freeform 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2077120" y="4859661"/>
              <a:ext cx="290457" cy="288575"/>
            </a:xfrm>
            <a:custGeom>
              <a:avLst/>
              <a:gdLst>
                <a:gd name="T0" fmla="*/ 1285 w 2772"/>
                <a:gd name="T1" fmla="*/ 205 h 2759"/>
                <a:gd name="T2" fmla="*/ 1485 w 2772"/>
                <a:gd name="T3" fmla="*/ 195 h 2759"/>
                <a:gd name="T4" fmla="*/ 2533 w 2772"/>
                <a:gd name="T5" fmla="*/ 616 h 2759"/>
                <a:gd name="T6" fmla="*/ 2366 w 2772"/>
                <a:gd name="T7" fmla="*/ 2357 h 2759"/>
                <a:gd name="T8" fmla="*/ 1023 w 2772"/>
                <a:gd name="T9" fmla="*/ 2708 h 2759"/>
                <a:gd name="T10" fmla="*/ 45 w 2772"/>
                <a:gd name="T11" fmla="*/ 1742 h 2759"/>
                <a:gd name="T12" fmla="*/ 292 w 2772"/>
                <a:gd name="T13" fmla="*/ 534 h 2759"/>
                <a:gd name="T14" fmla="*/ 1142 w 2772"/>
                <a:gd name="T15" fmla="*/ 21 h 2759"/>
                <a:gd name="T16" fmla="*/ 2158 w 2772"/>
                <a:gd name="T17" fmla="*/ 302 h 2759"/>
                <a:gd name="T18" fmla="*/ 702 w 2772"/>
                <a:gd name="T19" fmla="*/ 244 h 2759"/>
                <a:gd name="T20" fmla="*/ 364 w 2772"/>
                <a:gd name="T21" fmla="*/ 534 h 2759"/>
                <a:gd name="T22" fmla="*/ 266 w 2772"/>
                <a:gd name="T23" fmla="*/ 1264 h 2759"/>
                <a:gd name="T24" fmla="*/ 55 w 2772"/>
                <a:gd name="T25" fmla="*/ 1418 h 2759"/>
                <a:gd name="T26" fmla="*/ 1323 w 2772"/>
                <a:gd name="T27" fmla="*/ 2705 h 2759"/>
                <a:gd name="T28" fmla="*/ 2580 w 2772"/>
                <a:gd name="T29" fmla="*/ 1968 h 2759"/>
                <a:gd name="T30" fmla="*/ 2611 w 2772"/>
                <a:gd name="T31" fmla="*/ 1678 h 2759"/>
                <a:gd name="T32" fmla="*/ 2605 w 2772"/>
                <a:gd name="T33" fmla="*/ 1008 h 2759"/>
                <a:gd name="T34" fmla="*/ 2692 w 2772"/>
                <a:gd name="T35" fmla="*/ 1488 h 2759"/>
                <a:gd name="T36" fmla="*/ 1696 w 2772"/>
                <a:gd name="T37" fmla="*/ 112 h 2759"/>
                <a:gd name="T38" fmla="*/ 1735 w 2772"/>
                <a:gd name="T39" fmla="*/ 159 h 2759"/>
                <a:gd name="T40" fmla="*/ 1707 w 2772"/>
                <a:gd name="T41" fmla="*/ 269 h 2759"/>
                <a:gd name="T42" fmla="*/ 2308 w 2772"/>
                <a:gd name="T43" fmla="*/ 642 h 2759"/>
                <a:gd name="T44" fmla="*/ 2588 w 2772"/>
                <a:gd name="T45" fmla="*/ 903 h 2759"/>
                <a:gd name="T46" fmla="*/ 2194 w 2772"/>
                <a:gd name="T47" fmla="*/ 728 h 2759"/>
                <a:gd name="T48" fmla="*/ 1726 w 2772"/>
                <a:gd name="T49" fmla="*/ 310 h 2759"/>
                <a:gd name="T50" fmla="*/ 1627 w 2772"/>
                <a:gd name="T51" fmla="*/ 295 h 2759"/>
                <a:gd name="T52" fmla="*/ 2070 w 2772"/>
                <a:gd name="T53" fmla="*/ 2496 h 2759"/>
                <a:gd name="T54" fmla="*/ 2480 w 2772"/>
                <a:gd name="T55" fmla="*/ 1784 h 2759"/>
                <a:gd name="T56" fmla="*/ 2399 w 2772"/>
                <a:gd name="T57" fmla="*/ 2180 h 2759"/>
                <a:gd name="T58" fmla="*/ 2054 w 2772"/>
                <a:gd name="T59" fmla="*/ 1566 h 2759"/>
                <a:gd name="T60" fmla="*/ 2130 w 2772"/>
                <a:gd name="T61" fmla="*/ 840 h 2759"/>
                <a:gd name="T62" fmla="*/ 2108 w 2772"/>
                <a:gd name="T63" fmla="*/ 711 h 2759"/>
                <a:gd name="T64" fmla="*/ 1906 w 2772"/>
                <a:gd name="T65" fmla="*/ 501 h 2759"/>
                <a:gd name="T66" fmla="*/ 1438 w 2772"/>
                <a:gd name="T67" fmla="*/ 288 h 2759"/>
                <a:gd name="T68" fmla="*/ 1414 w 2772"/>
                <a:gd name="T69" fmla="*/ 2483 h 2759"/>
                <a:gd name="T70" fmla="*/ 1979 w 2772"/>
                <a:gd name="T71" fmla="*/ 1980 h 2759"/>
                <a:gd name="T72" fmla="*/ 2035 w 2772"/>
                <a:gd name="T73" fmla="*/ 1690 h 2759"/>
                <a:gd name="T74" fmla="*/ 1984 w 2772"/>
                <a:gd name="T75" fmla="*/ 1425 h 2759"/>
                <a:gd name="T76" fmla="*/ 1801 w 2772"/>
                <a:gd name="T77" fmla="*/ 859 h 2759"/>
                <a:gd name="T78" fmla="*/ 1562 w 2772"/>
                <a:gd name="T79" fmla="*/ 407 h 2759"/>
                <a:gd name="T80" fmla="*/ 1180 w 2772"/>
                <a:gd name="T81" fmla="*/ 97 h 2759"/>
                <a:gd name="T82" fmla="*/ 1050 w 2772"/>
                <a:gd name="T83" fmla="*/ 188 h 2759"/>
                <a:gd name="T84" fmla="*/ 900 w 2772"/>
                <a:gd name="T85" fmla="*/ 234 h 2759"/>
                <a:gd name="T86" fmla="*/ 929 w 2772"/>
                <a:gd name="T87" fmla="*/ 265 h 2759"/>
                <a:gd name="T88" fmla="*/ 1001 w 2772"/>
                <a:gd name="T89" fmla="*/ 242 h 2759"/>
                <a:gd name="T90" fmla="*/ 739 w 2772"/>
                <a:gd name="T91" fmla="*/ 554 h 2759"/>
                <a:gd name="T92" fmla="*/ 207 w 2772"/>
                <a:gd name="T93" fmla="*/ 1031 h 2759"/>
                <a:gd name="T94" fmla="*/ 427 w 2772"/>
                <a:gd name="T95" fmla="*/ 549 h 2759"/>
                <a:gd name="T96" fmla="*/ 968 w 2772"/>
                <a:gd name="T97" fmla="*/ 605 h 2759"/>
                <a:gd name="T98" fmla="*/ 777 w 2772"/>
                <a:gd name="T99" fmla="*/ 871 h 2759"/>
                <a:gd name="T100" fmla="*/ 424 w 2772"/>
                <a:gd name="T101" fmla="*/ 1271 h 2759"/>
                <a:gd name="T102" fmla="*/ 258 w 2772"/>
                <a:gd name="T103" fmla="*/ 1401 h 2759"/>
                <a:gd name="T104" fmla="*/ 671 w 2772"/>
                <a:gd name="T105" fmla="*/ 1431 h 2759"/>
                <a:gd name="T106" fmla="*/ 342 w 2772"/>
                <a:gd name="T107" fmla="*/ 2162 h 2759"/>
                <a:gd name="T108" fmla="*/ 306 w 2772"/>
                <a:gd name="T109" fmla="*/ 1810 h 2759"/>
                <a:gd name="T110" fmla="*/ 501 w 2772"/>
                <a:gd name="T111" fmla="*/ 2305 h 2759"/>
                <a:gd name="T112" fmla="*/ 1138 w 2772"/>
                <a:gd name="T113" fmla="*/ 652 h 2759"/>
                <a:gd name="T114" fmla="*/ 1375 w 2772"/>
                <a:gd name="T115" fmla="*/ 984 h 2759"/>
                <a:gd name="T116" fmla="*/ 1299 w 2772"/>
                <a:gd name="T117" fmla="*/ 1500 h 2759"/>
                <a:gd name="T118" fmla="*/ 1206 w 2772"/>
                <a:gd name="T119" fmla="*/ 2002 h 2759"/>
                <a:gd name="T120" fmla="*/ 750 w 2772"/>
                <a:gd name="T121" fmla="*/ 2359 h 2759"/>
                <a:gd name="T122" fmla="*/ 740 w 2772"/>
                <a:gd name="T123" fmla="*/ 1977 h 2759"/>
                <a:gd name="T124" fmla="*/ 1107 w 2772"/>
                <a:gd name="T125" fmla="*/ 246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72" h="2759">
                  <a:moveTo>
                    <a:pt x="1406" y="117"/>
                  </a:moveTo>
                  <a:lnTo>
                    <a:pt x="1417" y="119"/>
                  </a:lnTo>
                  <a:lnTo>
                    <a:pt x="1427" y="121"/>
                  </a:lnTo>
                  <a:lnTo>
                    <a:pt x="1433" y="113"/>
                  </a:lnTo>
                  <a:lnTo>
                    <a:pt x="1440" y="106"/>
                  </a:lnTo>
                  <a:lnTo>
                    <a:pt x="1447" y="99"/>
                  </a:lnTo>
                  <a:lnTo>
                    <a:pt x="1455" y="93"/>
                  </a:lnTo>
                  <a:lnTo>
                    <a:pt x="1472" y="83"/>
                  </a:lnTo>
                  <a:lnTo>
                    <a:pt x="1489" y="74"/>
                  </a:lnTo>
                  <a:lnTo>
                    <a:pt x="1468" y="71"/>
                  </a:lnTo>
                  <a:lnTo>
                    <a:pt x="1448" y="69"/>
                  </a:lnTo>
                  <a:lnTo>
                    <a:pt x="1427" y="68"/>
                  </a:lnTo>
                  <a:lnTo>
                    <a:pt x="1406" y="68"/>
                  </a:lnTo>
                  <a:lnTo>
                    <a:pt x="1406" y="117"/>
                  </a:lnTo>
                  <a:close/>
                  <a:moveTo>
                    <a:pt x="1387" y="147"/>
                  </a:moveTo>
                  <a:lnTo>
                    <a:pt x="1375" y="147"/>
                  </a:lnTo>
                  <a:lnTo>
                    <a:pt x="1365" y="148"/>
                  </a:lnTo>
                  <a:lnTo>
                    <a:pt x="1354" y="150"/>
                  </a:lnTo>
                  <a:lnTo>
                    <a:pt x="1344" y="152"/>
                  </a:lnTo>
                  <a:lnTo>
                    <a:pt x="1336" y="154"/>
                  </a:lnTo>
                  <a:lnTo>
                    <a:pt x="1328" y="157"/>
                  </a:lnTo>
                  <a:lnTo>
                    <a:pt x="1320" y="160"/>
                  </a:lnTo>
                  <a:lnTo>
                    <a:pt x="1313" y="163"/>
                  </a:lnTo>
                  <a:lnTo>
                    <a:pt x="1307" y="167"/>
                  </a:lnTo>
                  <a:lnTo>
                    <a:pt x="1301" y="172"/>
                  </a:lnTo>
                  <a:lnTo>
                    <a:pt x="1297" y="176"/>
                  </a:lnTo>
                  <a:lnTo>
                    <a:pt x="1293" y="181"/>
                  </a:lnTo>
                  <a:lnTo>
                    <a:pt x="1290" y="185"/>
                  </a:lnTo>
                  <a:lnTo>
                    <a:pt x="1288" y="190"/>
                  </a:lnTo>
                  <a:lnTo>
                    <a:pt x="1286" y="195"/>
                  </a:lnTo>
                  <a:lnTo>
                    <a:pt x="1285" y="199"/>
                  </a:lnTo>
                  <a:lnTo>
                    <a:pt x="1285" y="205"/>
                  </a:lnTo>
                  <a:lnTo>
                    <a:pt x="1286" y="210"/>
                  </a:lnTo>
                  <a:lnTo>
                    <a:pt x="1288" y="214"/>
                  </a:lnTo>
                  <a:lnTo>
                    <a:pt x="1290" y="219"/>
                  </a:lnTo>
                  <a:lnTo>
                    <a:pt x="1293" y="223"/>
                  </a:lnTo>
                  <a:lnTo>
                    <a:pt x="1297" y="228"/>
                  </a:lnTo>
                  <a:lnTo>
                    <a:pt x="1301" y="231"/>
                  </a:lnTo>
                  <a:lnTo>
                    <a:pt x="1307" y="236"/>
                  </a:lnTo>
                  <a:lnTo>
                    <a:pt x="1314" y="240"/>
                  </a:lnTo>
                  <a:lnTo>
                    <a:pt x="1321" y="242"/>
                  </a:lnTo>
                  <a:lnTo>
                    <a:pt x="1329" y="245"/>
                  </a:lnTo>
                  <a:lnTo>
                    <a:pt x="1338" y="248"/>
                  </a:lnTo>
                  <a:lnTo>
                    <a:pt x="1349" y="249"/>
                  </a:lnTo>
                  <a:lnTo>
                    <a:pt x="1359" y="251"/>
                  </a:lnTo>
                  <a:lnTo>
                    <a:pt x="1372" y="251"/>
                  </a:lnTo>
                  <a:lnTo>
                    <a:pt x="1384" y="251"/>
                  </a:lnTo>
                  <a:lnTo>
                    <a:pt x="1397" y="251"/>
                  </a:lnTo>
                  <a:lnTo>
                    <a:pt x="1408" y="250"/>
                  </a:lnTo>
                  <a:lnTo>
                    <a:pt x="1419" y="249"/>
                  </a:lnTo>
                  <a:lnTo>
                    <a:pt x="1429" y="246"/>
                  </a:lnTo>
                  <a:lnTo>
                    <a:pt x="1438" y="244"/>
                  </a:lnTo>
                  <a:lnTo>
                    <a:pt x="1448" y="242"/>
                  </a:lnTo>
                  <a:lnTo>
                    <a:pt x="1455" y="238"/>
                  </a:lnTo>
                  <a:lnTo>
                    <a:pt x="1461" y="235"/>
                  </a:lnTo>
                  <a:lnTo>
                    <a:pt x="1467" y="230"/>
                  </a:lnTo>
                  <a:lnTo>
                    <a:pt x="1472" y="227"/>
                  </a:lnTo>
                  <a:lnTo>
                    <a:pt x="1476" y="222"/>
                  </a:lnTo>
                  <a:lnTo>
                    <a:pt x="1480" y="218"/>
                  </a:lnTo>
                  <a:lnTo>
                    <a:pt x="1482" y="213"/>
                  </a:lnTo>
                  <a:lnTo>
                    <a:pt x="1485" y="208"/>
                  </a:lnTo>
                  <a:lnTo>
                    <a:pt x="1486" y="204"/>
                  </a:lnTo>
                  <a:lnTo>
                    <a:pt x="1486" y="199"/>
                  </a:lnTo>
                  <a:lnTo>
                    <a:pt x="1485" y="195"/>
                  </a:lnTo>
                  <a:lnTo>
                    <a:pt x="1483" y="189"/>
                  </a:lnTo>
                  <a:lnTo>
                    <a:pt x="1481" y="184"/>
                  </a:lnTo>
                  <a:lnTo>
                    <a:pt x="1479" y="180"/>
                  </a:lnTo>
                  <a:lnTo>
                    <a:pt x="1475" y="175"/>
                  </a:lnTo>
                  <a:lnTo>
                    <a:pt x="1471" y="172"/>
                  </a:lnTo>
                  <a:lnTo>
                    <a:pt x="1465" y="167"/>
                  </a:lnTo>
                  <a:lnTo>
                    <a:pt x="1459" y="163"/>
                  </a:lnTo>
                  <a:lnTo>
                    <a:pt x="1452" y="160"/>
                  </a:lnTo>
                  <a:lnTo>
                    <a:pt x="1445" y="157"/>
                  </a:lnTo>
                  <a:lnTo>
                    <a:pt x="1437" y="154"/>
                  </a:lnTo>
                  <a:lnTo>
                    <a:pt x="1429" y="152"/>
                  </a:lnTo>
                  <a:lnTo>
                    <a:pt x="1419" y="150"/>
                  </a:lnTo>
                  <a:lnTo>
                    <a:pt x="1408" y="148"/>
                  </a:lnTo>
                  <a:lnTo>
                    <a:pt x="1398" y="147"/>
                  </a:lnTo>
                  <a:lnTo>
                    <a:pt x="1387" y="147"/>
                  </a:lnTo>
                  <a:close/>
                  <a:moveTo>
                    <a:pt x="1387" y="0"/>
                  </a:moveTo>
                  <a:lnTo>
                    <a:pt x="1476" y="3"/>
                  </a:lnTo>
                  <a:lnTo>
                    <a:pt x="1565" y="11"/>
                  </a:lnTo>
                  <a:lnTo>
                    <a:pt x="1652" y="26"/>
                  </a:lnTo>
                  <a:lnTo>
                    <a:pt x="1736" y="46"/>
                  </a:lnTo>
                  <a:lnTo>
                    <a:pt x="1817" y="70"/>
                  </a:lnTo>
                  <a:lnTo>
                    <a:pt x="1898" y="99"/>
                  </a:lnTo>
                  <a:lnTo>
                    <a:pt x="1975" y="134"/>
                  </a:lnTo>
                  <a:lnTo>
                    <a:pt x="2050" y="172"/>
                  </a:lnTo>
                  <a:lnTo>
                    <a:pt x="2122" y="214"/>
                  </a:lnTo>
                  <a:lnTo>
                    <a:pt x="2191" y="261"/>
                  </a:lnTo>
                  <a:lnTo>
                    <a:pt x="2256" y="312"/>
                  </a:lnTo>
                  <a:lnTo>
                    <a:pt x="2319" y="366"/>
                  </a:lnTo>
                  <a:lnTo>
                    <a:pt x="2377" y="424"/>
                  </a:lnTo>
                  <a:lnTo>
                    <a:pt x="2433" y="485"/>
                  </a:lnTo>
                  <a:lnTo>
                    <a:pt x="2484" y="549"/>
                  </a:lnTo>
                  <a:lnTo>
                    <a:pt x="2533" y="616"/>
                  </a:lnTo>
                  <a:lnTo>
                    <a:pt x="2577" y="685"/>
                  </a:lnTo>
                  <a:lnTo>
                    <a:pt x="2617" y="758"/>
                  </a:lnTo>
                  <a:lnTo>
                    <a:pt x="2653" y="832"/>
                  </a:lnTo>
                  <a:lnTo>
                    <a:pt x="2684" y="908"/>
                  </a:lnTo>
                  <a:lnTo>
                    <a:pt x="2711" y="986"/>
                  </a:lnTo>
                  <a:lnTo>
                    <a:pt x="2733" y="1066"/>
                  </a:lnTo>
                  <a:lnTo>
                    <a:pt x="2751" y="1147"/>
                  </a:lnTo>
                  <a:lnTo>
                    <a:pt x="2763" y="1229"/>
                  </a:lnTo>
                  <a:lnTo>
                    <a:pt x="2770" y="1313"/>
                  </a:lnTo>
                  <a:lnTo>
                    <a:pt x="2772" y="1397"/>
                  </a:lnTo>
                  <a:lnTo>
                    <a:pt x="2769" y="1483"/>
                  </a:lnTo>
                  <a:lnTo>
                    <a:pt x="2761" y="1568"/>
                  </a:lnTo>
                  <a:lnTo>
                    <a:pt x="2746" y="1653"/>
                  </a:lnTo>
                  <a:lnTo>
                    <a:pt x="2726" y="1738"/>
                  </a:lnTo>
                  <a:lnTo>
                    <a:pt x="2700" y="1824"/>
                  </a:lnTo>
                  <a:lnTo>
                    <a:pt x="2668" y="1909"/>
                  </a:lnTo>
                  <a:lnTo>
                    <a:pt x="2654" y="1940"/>
                  </a:lnTo>
                  <a:lnTo>
                    <a:pt x="2640" y="1971"/>
                  </a:lnTo>
                  <a:lnTo>
                    <a:pt x="2625" y="2002"/>
                  </a:lnTo>
                  <a:lnTo>
                    <a:pt x="2609" y="2032"/>
                  </a:lnTo>
                  <a:lnTo>
                    <a:pt x="2593" y="2062"/>
                  </a:lnTo>
                  <a:lnTo>
                    <a:pt x="2575" y="2091"/>
                  </a:lnTo>
                  <a:lnTo>
                    <a:pt x="2557" y="2120"/>
                  </a:lnTo>
                  <a:lnTo>
                    <a:pt x="2539" y="2149"/>
                  </a:lnTo>
                  <a:lnTo>
                    <a:pt x="2519" y="2176"/>
                  </a:lnTo>
                  <a:lnTo>
                    <a:pt x="2499" y="2204"/>
                  </a:lnTo>
                  <a:lnTo>
                    <a:pt x="2479" y="2230"/>
                  </a:lnTo>
                  <a:lnTo>
                    <a:pt x="2457" y="2257"/>
                  </a:lnTo>
                  <a:lnTo>
                    <a:pt x="2435" y="2283"/>
                  </a:lnTo>
                  <a:lnTo>
                    <a:pt x="2412" y="2309"/>
                  </a:lnTo>
                  <a:lnTo>
                    <a:pt x="2389" y="2333"/>
                  </a:lnTo>
                  <a:lnTo>
                    <a:pt x="2366" y="2357"/>
                  </a:lnTo>
                  <a:lnTo>
                    <a:pt x="2342" y="2381"/>
                  </a:lnTo>
                  <a:lnTo>
                    <a:pt x="2316" y="2404"/>
                  </a:lnTo>
                  <a:lnTo>
                    <a:pt x="2291" y="2426"/>
                  </a:lnTo>
                  <a:lnTo>
                    <a:pt x="2264" y="2448"/>
                  </a:lnTo>
                  <a:lnTo>
                    <a:pt x="2238" y="2470"/>
                  </a:lnTo>
                  <a:lnTo>
                    <a:pt x="2211" y="2490"/>
                  </a:lnTo>
                  <a:lnTo>
                    <a:pt x="2184" y="2510"/>
                  </a:lnTo>
                  <a:lnTo>
                    <a:pt x="2156" y="2529"/>
                  </a:lnTo>
                  <a:lnTo>
                    <a:pt x="2127" y="2547"/>
                  </a:lnTo>
                  <a:lnTo>
                    <a:pt x="2099" y="2566"/>
                  </a:lnTo>
                  <a:lnTo>
                    <a:pt x="2069" y="2583"/>
                  </a:lnTo>
                  <a:lnTo>
                    <a:pt x="2039" y="2599"/>
                  </a:lnTo>
                  <a:lnTo>
                    <a:pt x="2009" y="2615"/>
                  </a:lnTo>
                  <a:lnTo>
                    <a:pt x="1978" y="2630"/>
                  </a:lnTo>
                  <a:lnTo>
                    <a:pt x="1946" y="2644"/>
                  </a:lnTo>
                  <a:lnTo>
                    <a:pt x="1915" y="2658"/>
                  </a:lnTo>
                  <a:lnTo>
                    <a:pt x="1861" y="2679"/>
                  </a:lnTo>
                  <a:lnTo>
                    <a:pt x="1806" y="2697"/>
                  </a:lnTo>
                  <a:lnTo>
                    <a:pt x="1751" y="2713"/>
                  </a:lnTo>
                  <a:lnTo>
                    <a:pt x="1694" y="2727"/>
                  </a:lnTo>
                  <a:lnTo>
                    <a:pt x="1638" y="2738"/>
                  </a:lnTo>
                  <a:lnTo>
                    <a:pt x="1582" y="2748"/>
                  </a:lnTo>
                  <a:lnTo>
                    <a:pt x="1526" y="2753"/>
                  </a:lnTo>
                  <a:lnTo>
                    <a:pt x="1468" y="2758"/>
                  </a:lnTo>
                  <a:lnTo>
                    <a:pt x="1412" y="2759"/>
                  </a:lnTo>
                  <a:lnTo>
                    <a:pt x="1355" y="2759"/>
                  </a:lnTo>
                  <a:lnTo>
                    <a:pt x="1299" y="2756"/>
                  </a:lnTo>
                  <a:lnTo>
                    <a:pt x="1244" y="2751"/>
                  </a:lnTo>
                  <a:lnTo>
                    <a:pt x="1187" y="2744"/>
                  </a:lnTo>
                  <a:lnTo>
                    <a:pt x="1132" y="2734"/>
                  </a:lnTo>
                  <a:lnTo>
                    <a:pt x="1077" y="2722"/>
                  </a:lnTo>
                  <a:lnTo>
                    <a:pt x="1023" y="2708"/>
                  </a:lnTo>
                  <a:lnTo>
                    <a:pt x="968" y="2693"/>
                  </a:lnTo>
                  <a:lnTo>
                    <a:pt x="915" y="2675"/>
                  </a:lnTo>
                  <a:lnTo>
                    <a:pt x="864" y="2655"/>
                  </a:lnTo>
                  <a:lnTo>
                    <a:pt x="812" y="2634"/>
                  </a:lnTo>
                  <a:lnTo>
                    <a:pt x="761" y="2609"/>
                  </a:lnTo>
                  <a:lnTo>
                    <a:pt x="710" y="2583"/>
                  </a:lnTo>
                  <a:lnTo>
                    <a:pt x="662" y="2555"/>
                  </a:lnTo>
                  <a:lnTo>
                    <a:pt x="615" y="2526"/>
                  </a:lnTo>
                  <a:lnTo>
                    <a:pt x="568" y="2494"/>
                  </a:lnTo>
                  <a:lnTo>
                    <a:pt x="523" y="2461"/>
                  </a:lnTo>
                  <a:lnTo>
                    <a:pt x="479" y="2426"/>
                  </a:lnTo>
                  <a:lnTo>
                    <a:pt x="436" y="2388"/>
                  </a:lnTo>
                  <a:lnTo>
                    <a:pt x="396" y="2350"/>
                  </a:lnTo>
                  <a:lnTo>
                    <a:pt x="356" y="2310"/>
                  </a:lnTo>
                  <a:lnTo>
                    <a:pt x="318" y="2267"/>
                  </a:lnTo>
                  <a:lnTo>
                    <a:pt x="282" y="2223"/>
                  </a:lnTo>
                  <a:lnTo>
                    <a:pt x="261" y="2197"/>
                  </a:lnTo>
                  <a:lnTo>
                    <a:pt x="242" y="2169"/>
                  </a:lnTo>
                  <a:lnTo>
                    <a:pt x="222" y="2142"/>
                  </a:lnTo>
                  <a:lnTo>
                    <a:pt x="203" y="2113"/>
                  </a:lnTo>
                  <a:lnTo>
                    <a:pt x="186" y="2084"/>
                  </a:lnTo>
                  <a:lnTo>
                    <a:pt x="170" y="2055"/>
                  </a:lnTo>
                  <a:lnTo>
                    <a:pt x="154" y="2025"/>
                  </a:lnTo>
                  <a:lnTo>
                    <a:pt x="139" y="1995"/>
                  </a:lnTo>
                  <a:lnTo>
                    <a:pt x="124" y="1964"/>
                  </a:lnTo>
                  <a:lnTo>
                    <a:pt x="110" y="1933"/>
                  </a:lnTo>
                  <a:lnTo>
                    <a:pt x="98" y="1902"/>
                  </a:lnTo>
                  <a:lnTo>
                    <a:pt x="86" y="1871"/>
                  </a:lnTo>
                  <a:lnTo>
                    <a:pt x="74" y="1839"/>
                  </a:lnTo>
                  <a:lnTo>
                    <a:pt x="64" y="1806"/>
                  </a:lnTo>
                  <a:lnTo>
                    <a:pt x="54" y="1774"/>
                  </a:lnTo>
                  <a:lnTo>
                    <a:pt x="45" y="1742"/>
                  </a:lnTo>
                  <a:lnTo>
                    <a:pt x="36" y="1710"/>
                  </a:lnTo>
                  <a:lnTo>
                    <a:pt x="30" y="1676"/>
                  </a:lnTo>
                  <a:lnTo>
                    <a:pt x="23" y="1643"/>
                  </a:lnTo>
                  <a:lnTo>
                    <a:pt x="17" y="1609"/>
                  </a:lnTo>
                  <a:lnTo>
                    <a:pt x="12" y="1576"/>
                  </a:lnTo>
                  <a:lnTo>
                    <a:pt x="9" y="1543"/>
                  </a:lnTo>
                  <a:lnTo>
                    <a:pt x="5" y="1509"/>
                  </a:lnTo>
                  <a:lnTo>
                    <a:pt x="3" y="1475"/>
                  </a:lnTo>
                  <a:lnTo>
                    <a:pt x="1" y="1441"/>
                  </a:lnTo>
                  <a:lnTo>
                    <a:pt x="0" y="1408"/>
                  </a:lnTo>
                  <a:lnTo>
                    <a:pt x="0" y="1373"/>
                  </a:lnTo>
                  <a:lnTo>
                    <a:pt x="1" y="1340"/>
                  </a:lnTo>
                  <a:lnTo>
                    <a:pt x="2" y="1305"/>
                  </a:lnTo>
                  <a:lnTo>
                    <a:pt x="4" y="1272"/>
                  </a:lnTo>
                  <a:lnTo>
                    <a:pt x="8" y="1238"/>
                  </a:lnTo>
                  <a:lnTo>
                    <a:pt x="12" y="1205"/>
                  </a:lnTo>
                  <a:lnTo>
                    <a:pt x="20" y="1149"/>
                  </a:lnTo>
                  <a:lnTo>
                    <a:pt x="32" y="1094"/>
                  </a:lnTo>
                  <a:lnTo>
                    <a:pt x="45" y="1039"/>
                  </a:lnTo>
                  <a:lnTo>
                    <a:pt x="59" y="985"/>
                  </a:lnTo>
                  <a:lnTo>
                    <a:pt x="77" y="932"/>
                  </a:lnTo>
                  <a:lnTo>
                    <a:pt x="96" y="879"/>
                  </a:lnTo>
                  <a:lnTo>
                    <a:pt x="118" y="827"/>
                  </a:lnTo>
                  <a:lnTo>
                    <a:pt x="142" y="775"/>
                  </a:lnTo>
                  <a:lnTo>
                    <a:pt x="168" y="726"/>
                  </a:lnTo>
                  <a:lnTo>
                    <a:pt x="195" y="676"/>
                  </a:lnTo>
                  <a:lnTo>
                    <a:pt x="210" y="652"/>
                  </a:lnTo>
                  <a:lnTo>
                    <a:pt x="227" y="628"/>
                  </a:lnTo>
                  <a:lnTo>
                    <a:pt x="242" y="604"/>
                  </a:lnTo>
                  <a:lnTo>
                    <a:pt x="258" y="581"/>
                  </a:lnTo>
                  <a:lnTo>
                    <a:pt x="275" y="557"/>
                  </a:lnTo>
                  <a:lnTo>
                    <a:pt x="292" y="534"/>
                  </a:lnTo>
                  <a:lnTo>
                    <a:pt x="311" y="513"/>
                  </a:lnTo>
                  <a:lnTo>
                    <a:pt x="328" y="491"/>
                  </a:lnTo>
                  <a:lnTo>
                    <a:pt x="347" y="469"/>
                  </a:lnTo>
                  <a:lnTo>
                    <a:pt x="367" y="447"/>
                  </a:lnTo>
                  <a:lnTo>
                    <a:pt x="387" y="426"/>
                  </a:lnTo>
                  <a:lnTo>
                    <a:pt x="406" y="405"/>
                  </a:lnTo>
                  <a:lnTo>
                    <a:pt x="406" y="405"/>
                  </a:lnTo>
                  <a:lnTo>
                    <a:pt x="432" y="381"/>
                  </a:lnTo>
                  <a:lnTo>
                    <a:pt x="457" y="357"/>
                  </a:lnTo>
                  <a:lnTo>
                    <a:pt x="482" y="334"/>
                  </a:lnTo>
                  <a:lnTo>
                    <a:pt x="509" y="312"/>
                  </a:lnTo>
                  <a:lnTo>
                    <a:pt x="535" y="290"/>
                  </a:lnTo>
                  <a:lnTo>
                    <a:pt x="563" y="269"/>
                  </a:lnTo>
                  <a:lnTo>
                    <a:pt x="589" y="250"/>
                  </a:lnTo>
                  <a:lnTo>
                    <a:pt x="617" y="230"/>
                  </a:lnTo>
                  <a:lnTo>
                    <a:pt x="646" y="212"/>
                  </a:lnTo>
                  <a:lnTo>
                    <a:pt x="674" y="195"/>
                  </a:lnTo>
                  <a:lnTo>
                    <a:pt x="702" y="177"/>
                  </a:lnTo>
                  <a:lnTo>
                    <a:pt x="732" y="161"/>
                  </a:lnTo>
                  <a:lnTo>
                    <a:pt x="761" y="146"/>
                  </a:lnTo>
                  <a:lnTo>
                    <a:pt x="791" y="131"/>
                  </a:lnTo>
                  <a:lnTo>
                    <a:pt x="821" y="117"/>
                  </a:lnTo>
                  <a:lnTo>
                    <a:pt x="852" y="104"/>
                  </a:lnTo>
                  <a:lnTo>
                    <a:pt x="883" y="91"/>
                  </a:lnTo>
                  <a:lnTo>
                    <a:pt x="914" y="79"/>
                  </a:lnTo>
                  <a:lnTo>
                    <a:pt x="945" y="69"/>
                  </a:lnTo>
                  <a:lnTo>
                    <a:pt x="978" y="59"/>
                  </a:lnTo>
                  <a:lnTo>
                    <a:pt x="1010" y="49"/>
                  </a:lnTo>
                  <a:lnTo>
                    <a:pt x="1043" y="41"/>
                  </a:lnTo>
                  <a:lnTo>
                    <a:pt x="1076" y="33"/>
                  </a:lnTo>
                  <a:lnTo>
                    <a:pt x="1109" y="26"/>
                  </a:lnTo>
                  <a:lnTo>
                    <a:pt x="1142" y="21"/>
                  </a:lnTo>
                  <a:lnTo>
                    <a:pt x="1177" y="15"/>
                  </a:lnTo>
                  <a:lnTo>
                    <a:pt x="1210" y="10"/>
                  </a:lnTo>
                  <a:lnTo>
                    <a:pt x="1245" y="7"/>
                  </a:lnTo>
                  <a:lnTo>
                    <a:pt x="1279" y="4"/>
                  </a:lnTo>
                  <a:lnTo>
                    <a:pt x="1315" y="2"/>
                  </a:lnTo>
                  <a:lnTo>
                    <a:pt x="1351" y="1"/>
                  </a:lnTo>
                  <a:lnTo>
                    <a:pt x="1387" y="0"/>
                  </a:lnTo>
                  <a:close/>
                  <a:moveTo>
                    <a:pt x="2327" y="446"/>
                  </a:moveTo>
                  <a:lnTo>
                    <a:pt x="2314" y="432"/>
                  </a:lnTo>
                  <a:lnTo>
                    <a:pt x="2319" y="447"/>
                  </a:lnTo>
                  <a:lnTo>
                    <a:pt x="2322" y="462"/>
                  </a:lnTo>
                  <a:lnTo>
                    <a:pt x="2325" y="477"/>
                  </a:lnTo>
                  <a:lnTo>
                    <a:pt x="2328" y="492"/>
                  </a:lnTo>
                  <a:lnTo>
                    <a:pt x="2352" y="511"/>
                  </a:lnTo>
                  <a:lnTo>
                    <a:pt x="2375" y="532"/>
                  </a:lnTo>
                  <a:lnTo>
                    <a:pt x="2398" y="553"/>
                  </a:lnTo>
                  <a:lnTo>
                    <a:pt x="2421" y="574"/>
                  </a:lnTo>
                  <a:lnTo>
                    <a:pt x="2443" y="596"/>
                  </a:lnTo>
                  <a:lnTo>
                    <a:pt x="2464" y="619"/>
                  </a:lnTo>
                  <a:lnTo>
                    <a:pt x="2484" y="642"/>
                  </a:lnTo>
                  <a:lnTo>
                    <a:pt x="2505" y="665"/>
                  </a:lnTo>
                  <a:lnTo>
                    <a:pt x="2486" y="636"/>
                  </a:lnTo>
                  <a:lnTo>
                    <a:pt x="2465" y="607"/>
                  </a:lnTo>
                  <a:lnTo>
                    <a:pt x="2444" y="578"/>
                  </a:lnTo>
                  <a:lnTo>
                    <a:pt x="2422" y="551"/>
                  </a:lnTo>
                  <a:lnTo>
                    <a:pt x="2399" y="523"/>
                  </a:lnTo>
                  <a:lnTo>
                    <a:pt x="2376" y="496"/>
                  </a:lnTo>
                  <a:lnTo>
                    <a:pt x="2352" y="470"/>
                  </a:lnTo>
                  <a:lnTo>
                    <a:pt x="2327" y="446"/>
                  </a:lnTo>
                  <a:close/>
                  <a:moveTo>
                    <a:pt x="2203" y="336"/>
                  </a:moveTo>
                  <a:lnTo>
                    <a:pt x="2181" y="320"/>
                  </a:lnTo>
                  <a:lnTo>
                    <a:pt x="2158" y="302"/>
                  </a:lnTo>
                  <a:lnTo>
                    <a:pt x="2134" y="284"/>
                  </a:lnTo>
                  <a:lnTo>
                    <a:pt x="2109" y="267"/>
                  </a:lnTo>
                  <a:lnTo>
                    <a:pt x="2084" y="250"/>
                  </a:lnTo>
                  <a:lnTo>
                    <a:pt x="2058" y="235"/>
                  </a:lnTo>
                  <a:lnTo>
                    <a:pt x="2033" y="222"/>
                  </a:lnTo>
                  <a:lnTo>
                    <a:pt x="2008" y="212"/>
                  </a:lnTo>
                  <a:lnTo>
                    <a:pt x="2018" y="223"/>
                  </a:lnTo>
                  <a:lnTo>
                    <a:pt x="2029" y="237"/>
                  </a:lnTo>
                  <a:lnTo>
                    <a:pt x="2039" y="251"/>
                  </a:lnTo>
                  <a:lnTo>
                    <a:pt x="2048" y="265"/>
                  </a:lnTo>
                  <a:lnTo>
                    <a:pt x="2055" y="280"/>
                  </a:lnTo>
                  <a:lnTo>
                    <a:pt x="2062" y="295"/>
                  </a:lnTo>
                  <a:lnTo>
                    <a:pt x="2067" y="310"/>
                  </a:lnTo>
                  <a:lnTo>
                    <a:pt x="2071" y="327"/>
                  </a:lnTo>
                  <a:lnTo>
                    <a:pt x="2097" y="340"/>
                  </a:lnTo>
                  <a:lnTo>
                    <a:pt x="2123" y="354"/>
                  </a:lnTo>
                  <a:lnTo>
                    <a:pt x="2148" y="369"/>
                  </a:lnTo>
                  <a:lnTo>
                    <a:pt x="2173" y="384"/>
                  </a:lnTo>
                  <a:lnTo>
                    <a:pt x="2199" y="400"/>
                  </a:lnTo>
                  <a:lnTo>
                    <a:pt x="2224" y="416"/>
                  </a:lnTo>
                  <a:lnTo>
                    <a:pt x="2248" y="432"/>
                  </a:lnTo>
                  <a:lnTo>
                    <a:pt x="2271" y="449"/>
                  </a:lnTo>
                  <a:lnTo>
                    <a:pt x="2266" y="434"/>
                  </a:lnTo>
                  <a:lnTo>
                    <a:pt x="2259" y="418"/>
                  </a:lnTo>
                  <a:lnTo>
                    <a:pt x="2252" y="403"/>
                  </a:lnTo>
                  <a:lnTo>
                    <a:pt x="2244" y="389"/>
                  </a:lnTo>
                  <a:lnTo>
                    <a:pt x="2234" y="375"/>
                  </a:lnTo>
                  <a:lnTo>
                    <a:pt x="2224" y="362"/>
                  </a:lnTo>
                  <a:lnTo>
                    <a:pt x="2214" y="349"/>
                  </a:lnTo>
                  <a:lnTo>
                    <a:pt x="2203" y="336"/>
                  </a:lnTo>
                  <a:close/>
                  <a:moveTo>
                    <a:pt x="740" y="223"/>
                  </a:moveTo>
                  <a:lnTo>
                    <a:pt x="702" y="244"/>
                  </a:lnTo>
                  <a:lnTo>
                    <a:pt x="663" y="266"/>
                  </a:lnTo>
                  <a:lnTo>
                    <a:pt x="645" y="278"/>
                  </a:lnTo>
                  <a:lnTo>
                    <a:pt x="625" y="290"/>
                  </a:lnTo>
                  <a:lnTo>
                    <a:pt x="607" y="303"/>
                  </a:lnTo>
                  <a:lnTo>
                    <a:pt x="589" y="316"/>
                  </a:lnTo>
                  <a:lnTo>
                    <a:pt x="572" y="329"/>
                  </a:lnTo>
                  <a:lnTo>
                    <a:pt x="556" y="344"/>
                  </a:lnTo>
                  <a:lnTo>
                    <a:pt x="541" y="359"/>
                  </a:lnTo>
                  <a:lnTo>
                    <a:pt x="526" y="377"/>
                  </a:lnTo>
                  <a:lnTo>
                    <a:pt x="513" y="394"/>
                  </a:lnTo>
                  <a:lnTo>
                    <a:pt x="503" y="412"/>
                  </a:lnTo>
                  <a:lnTo>
                    <a:pt x="493" y="432"/>
                  </a:lnTo>
                  <a:lnTo>
                    <a:pt x="486" y="453"/>
                  </a:lnTo>
                  <a:lnTo>
                    <a:pt x="509" y="435"/>
                  </a:lnTo>
                  <a:lnTo>
                    <a:pt x="534" y="419"/>
                  </a:lnTo>
                  <a:lnTo>
                    <a:pt x="558" y="402"/>
                  </a:lnTo>
                  <a:lnTo>
                    <a:pt x="584" y="387"/>
                  </a:lnTo>
                  <a:lnTo>
                    <a:pt x="609" y="371"/>
                  </a:lnTo>
                  <a:lnTo>
                    <a:pt x="634" y="356"/>
                  </a:lnTo>
                  <a:lnTo>
                    <a:pt x="660" y="342"/>
                  </a:lnTo>
                  <a:lnTo>
                    <a:pt x="686" y="328"/>
                  </a:lnTo>
                  <a:lnTo>
                    <a:pt x="690" y="313"/>
                  </a:lnTo>
                  <a:lnTo>
                    <a:pt x="694" y="299"/>
                  </a:lnTo>
                  <a:lnTo>
                    <a:pt x="700" y="286"/>
                  </a:lnTo>
                  <a:lnTo>
                    <a:pt x="707" y="272"/>
                  </a:lnTo>
                  <a:lnTo>
                    <a:pt x="714" y="259"/>
                  </a:lnTo>
                  <a:lnTo>
                    <a:pt x="722" y="246"/>
                  </a:lnTo>
                  <a:lnTo>
                    <a:pt x="731" y="235"/>
                  </a:lnTo>
                  <a:lnTo>
                    <a:pt x="740" y="223"/>
                  </a:lnTo>
                  <a:close/>
                  <a:moveTo>
                    <a:pt x="439" y="453"/>
                  </a:moveTo>
                  <a:lnTo>
                    <a:pt x="400" y="493"/>
                  </a:lnTo>
                  <a:lnTo>
                    <a:pt x="364" y="534"/>
                  </a:lnTo>
                  <a:lnTo>
                    <a:pt x="346" y="555"/>
                  </a:lnTo>
                  <a:lnTo>
                    <a:pt x="329" y="577"/>
                  </a:lnTo>
                  <a:lnTo>
                    <a:pt x="312" y="599"/>
                  </a:lnTo>
                  <a:lnTo>
                    <a:pt x="296" y="622"/>
                  </a:lnTo>
                  <a:lnTo>
                    <a:pt x="328" y="589"/>
                  </a:lnTo>
                  <a:lnTo>
                    <a:pt x="361" y="556"/>
                  </a:lnTo>
                  <a:lnTo>
                    <a:pt x="395" y="525"/>
                  </a:lnTo>
                  <a:lnTo>
                    <a:pt x="429" y="496"/>
                  </a:lnTo>
                  <a:lnTo>
                    <a:pt x="432" y="485"/>
                  </a:lnTo>
                  <a:lnTo>
                    <a:pt x="433" y="475"/>
                  </a:lnTo>
                  <a:lnTo>
                    <a:pt x="435" y="463"/>
                  </a:lnTo>
                  <a:lnTo>
                    <a:pt x="439" y="453"/>
                  </a:lnTo>
                  <a:close/>
                  <a:moveTo>
                    <a:pt x="57" y="1450"/>
                  </a:moveTo>
                  <a:lnTo>
                    <a:pt x="65" y="1478"/>
                  </a:lnTo>
                  <a:lnTo>
                    <a:pt x="74" y="1506"/>
                  </a:lnTo>
                  <a:lnTo>
                    <a:pt x="87" y="1531"/>
                  </a:lnTo>
                  <a:lnTo>
                    <a:pt x="100" y="1556"/>
                  </a:lnTo>
                  <a:lnTo>
                    <a:pt x="115" y="1581"/>
                  </a:lnTo>
                  <a:lnTo>
                    <a:pt x="131" y="1605"/>
                  </a:lnTo>
                  <a:lnTo>
                    <a:pt x="149" y="1627"/>
                  </a:lnTo>
                  <a:lnTo>
                    <a:pt x="168" y="1649"/>
                  </a:lnTo>
                  <a:lnTo>
                    <a:pt x="171" y="1620"/>
                  </a:lnTo>
                  <a:lnTo>
                    <a:pt x="175" y="1592"/>
                  </a:lnTo>
                  <a:lnTo>
                    <a:pt x="179" y="1563"/>
                  </a:lnTo>
                  <a:lnTo>
                    <a:pt x="184" y="1536"/>
                  </a:lnTo>
                  <a:lnTo>
                    <a:pt x="190" y="1508"/>
                  </a:lnTo>
                  <a:lnTo>
                    <a:pt x="195" y="1480"/>
                  </a:lnTo>
                  <a:lnTo>
                    <a:pt x="202" y="1453"/>
                  </a:lnTo>
                  <a:lnTo>
                    <a:pt x="210" y="1425"/>
                  </a:lnTo>
                  <a:lnTo>
                    <a:pt x="227" y="1371"/>
                  </a:lnTo>
                  <a:lnTo>
                    <a:pt x="245" y="1317"/>
                  </a:lnTo>
                  <a:lnTo>
                    <a:pt x="266" y="1264"/>
                  </a:lnTo>
                  <a:lnTo>
                    <a:pt x="288" y="1211"/>
                  </a:lnTo>
                  <a:lnTo>
                    <a:pt x="273" y="1197"/>
                  </a:lnTo>
                  <a:lnTo>
                    <a:pt x="259" y="1182"/>
                  </a:lnTo>
                  <a:lnTo>
                    <a:pt x="246" y="1167"/>
                  </a:lnTo>
                  <a:lnTo>
                    <a:pt x="233" y="1151"/>
                  </a:lnTo>
                  <a:lnTo>
                    <a:pt x="222" y="1135"/>
                  </a:lnTo>
                  <a:lnTo>
                    <a:pt x="210" y="1119"/>
                  </a:lnTo>
                  <a:lnTo>
                    <a:pt x="199" y="1101"/>
                  </a:lnTo>
                  <a:lnTo>
                    <a:pt x="190" y="1084"/>
                  </a:lnTo>
                  <a:lnTo>
                    <a:pt x="180" y="1067"/>
                  </a:lnTo>
                  <a:lnTo>
                    <a:pt x="171" y="1048"/>
                  </a:lnTo>
                  <a:lnTo>
                    <a:pt x="163" y="1030"/>
                  </a:lnTo>
                  <a:lnTo>
                    <a:pt x="156" y="1011"/>
                  </a:lnTo>
                  <a:lnTo>
                    <a:pt x="151" y="992"/>
                  </a:lnTo>
                  <a:lnTo>
                    <a:pt x="145" y="972"/>
                  </a:lnTo>
                  <a:lnTo>
                    <a:pt x="141" y="953"/>
                  </a:lnTo>
                  <a:lnTo>
                    <a:pt x="138" y="933"/>
                  </a:lnTo>
                  <a:lnTo>
                    <a:pt x="125" y="963"/>
                  </a:lnTo>
                  <a:lnTo>
                    <a:pt x="114" y="993"/>
                  </a:lnTo>
                  <a:lnTo>
                    <a:pt x="103" y="1024"/>
                  </a:lnTo>
                  <a:lnTo>
                    <a:pt x="94" y="1056"/>
                  </a:lnTo>
                  <a:lnTo>
                    <a:pt x="86" y="1089"/>
                  </a:lnTo>
                  <a:lnTo>
                    <a:pt x="79" y="1121"/>
                  </a:lnTo>
                  <a:lnTo>
                    <a:pt x="72" y="1154"/>
                  </a:lnTo>
                  <a:lnTo>
                    <a:pt x="68" y="1187"/>
                  </a:lnTo>
                  <a:lnTo>
                    <a:pt x="63" y="1220"/>
                  </a:lnTo>
                  <a:lnTo>
                    <a:pt x="59" y="1253"/>
                  </a:lnTo>
                  <a:lnTo>
                    <a:pt x="57" y="1287"/>
                  </a:lnTo>
                  <a:lnTo>
                    <a:pt x="56" y="1320"/>
                  </a:lnTo>
                  <a:lnTo>
                    <a:pt x="55" y="1354"/>
                  </a:lnTo>
                  <a:lnTo>
                    <a:pt x="55" y="1386"/>
                  </a:lnTo>
                  <a:lnTo>
                    <a:pt x="55" y="1418"/>
                  </a:lnTo>
                  <a:lnTo>
                    <a:pt x="57" y="1450"/>
                  </a:lnTo>
                  <a:close/>
                  <a:moveTo>
                    <a:pt x="71" y="1586"/>
                  </a:moveTo>
                  <a:lnTo>
                    <a:pt x="79" y="1636"/>
                  </a:lnTo>
                  <a:lnTo>
                    <a:pt x="91" y="1685"/>
                  </a:lnTo>
                  <a:lnTo>
                    <a:pt x="102" y="1734"/>
                  </a:lnTo>
                  <a:lnTo>
                    <a:pt x="117" y="1781"/>
                  </a:lnTo>
                  <a:lnTo>
                    <a:pt x="133" y="1828"/>
                  </a:lnTo>
                  <a:lnTo>
                    <a:pt x="151" y="1875"/>
                  </a:lnTo>
                  <a:lnTo>
                    <a:pt x="170" y="1922"/>
                  </a:lnTo>
                  <a:lnTo>
                    <a:pt x="192" y="1967"/>
                  </a:lnTo>
                  <a:lnTo>
                    <a:pt x="184" y="1934"/>
                  </a:lnTo>
                  <a:lnTo>
                    <a:pt x="178" y="1901"/>
                  </a:lnTo>
                  <a:lnTo>
                    <a:pt x="172" y="1869"/>
                  </a:lnTo>
                  <a:lnTo>
                    <a:pt x="169" y="1835"/>
                  </a:lnTo>
                  <a:lnTo>
                    <a:pt x="165" y="1802"/>
                  </a:lnTo>
                  <a:lnTo>
                    <a:pt x="164" y="1768"/>
                  </a:lnTo>
                  <a:lnTo>
                    <a:pt x="164" y="1735"/>
                  </a:lnTo>
                  <a:lnTo>
                    <a:pt x="164" y="1702"/>
                  </a:lnTo>
                  <a:lnTo>
                    <a:pt x="139" y="1675"/>
                  </a:lnTo>
                  <a:lnTo>
                    <a:pt x="114" y="1647"/>
                  </a:lnTo>
                  <a:lnTo>
                    <a:pt x="102" y="1632"/>
                  </a:lnTo>
                  <a:lnTo>
                    <a:pt x="92" y="1617"/>
                  </a:lnTo>
                  <a:lnTo>
                    <a:pt x="80" y="1602"/>
                  </a:lnTo>
                  <a:lnTo>
                    <a:pt x="71" y="1586"/>
                  </a:lnTo>
                  <a:close/>
                  <a:moveTo>
                    <a:pt x="965" y="2638"/>
                  </a:moveTo>
                  <a:lnTo>
                    <a:pt x="1016" y="2654"/>
                  </a:lnTo>
                  <a:lnTo>
                    <a:pt x="1065" y="2668"/>
                  </a:lnTo>
                  <a:lnTo>
                    <a:pt x="1117" y="2680"/>
                  </a:lnTo>
                  <a:lnTo>
                    <a:pt x="1168" y="2689"/>
                  </a:lnTo>
                  <a:lnTo>
                    <a:pt x="1220" y="2696"/>
                  </a:lnTo>
                  <a:lnTo>
                    <a:pt x="1271" y="2702"/>
                  </a:lnTo>
                  <a:lnTo>
                    <a:pt x="1323" y="2705"/>
                  </a:lnTo>
                  <a:lnTo>
                    <a:pt x="1375" y="2706"/>
                  </a:lnTo>
                  <a:lnTo>
                    <a:pt x="1375" y="2703"/>
                  </a:lnTo>
                  <a:lnTo>
                    <a:pt x="1324" y="2700"/>
                  </a:lnTo>
                  <a:lnTo>
                    <a:pt x="1273" y="2697"/>
                  </a:lnTo>
                  <a:lnTo>
                    <a:pt x="1222" y="2692"/>
                  </a:lnTo>
                  <a:lnTo>
                    <a:pt x="1171" y="2685"/>
                  </a:lnTo>
                  <a:lnTo>
                    <a:pt x="1120" y="2676"/>
                  </a:lnTo>
                  <a:lnTo>
                    <a:pt x="1070" y="2666"/>
                  </a:lnTo>
                  <a:lnTo>
                    <a:pt x="1020" y="2654"/>
                  </a:lnTo>
                  <a:lnTo>
                    <a:pt x="971" y="2640"/>
                  </a:lnTo>
                  <a:lnTo>
                    <a:pt x="971" y="2640"/>
                  </a:lnTo>
                  <a:lnTo>
                    <a:pt x="965" y="2638"/>
                  </a:lnTo>
                  <a:close/>
                  <a:moveTo>
                    <a:pt x="1414" y="2706"/>
                  </a:moveTo>
                  <a:lnTo>
                    <a:pt x="1437" y="2706"/>
                  </a:lnTo>
                  <a:lnTo>
                    <a:pt x="1460" y="2705"/>
                  </a:lnTo>
                  <a:lnTo>
                    <a:pt x="1483" y="2703"/>
                  </a:lnTo>
                  <a:lnTo>
                    <a:pt x="1505" y="2702"/>
                  </a:lnTo>
                  <a:lnTo>
                    <a:pt x="1528" y="2699"/>
                  </a:lnTo>
                  <a:lnTo>
                    <a:pt x="1551" y="2697"/>
                  </a:lnTo>
                  <a:lnTo>
                    <a:pt x="1573" y="2693"/>
                  </a:lnTo>
                  <a:lnTo>
                    <a:pt x="1595" y="2690"/>
                  </a:lnTo>
                  <a:lnTo>
                    <a:pt x="1573" y="2693"/>
                  </a:lnTo>
                  <a:lnTo>
                    <a:pt x="1550" y="2696"/>
                  </a:lnTo>
                  <a:lnTo>
                    <a:pt x="1527" y="2698"/>
                  </a:lnTo>
                  <a:lnTo>
                    <a:pt x="1505" y="2699"/>
                  </a:lnTo>
                  <a:lnTo>
                    <a:pt x="1482" y="2700"/>
                  </a:lnTo>
                  <a:lnTo>
                    <a:pt x="1459" y="2702"/>
                  </a:lnTo>
                  <a:lnTo>
                    <a:pt x="1437" y="2703"/>
                  </a:lnTo>
                  <a:lnTo>
                    <a:pt x="1414" y="2703"/>
                  </a:lnTo>
                  <a:lnTo>
                    <a:pt x="1414" y="2706"/>
                  </a:lnTo>
                  <a:close/>
                  <a:moveTo>
                    <a:pt x="2567" y="1991"/>
                  </a:moveTo>
                  <a:lnTo>
                    <a:pt x="2580" y="1968"/>
                  </a:lnTo>
                  <a:lnTo>
                    <a:pt x="2593" y="1942"/>
                  </a:lnTo>
                  <a:lnTo>
                    <a:pt x="2607" y="1916"/>
                  </a:lnTo>
                  <a:lnTo>
                    <a:pt x="2619" y="1888"/>
                  </a:lnTo>
                  <a:lnTo>
                    <a:pt x="2632" y="1861"/>
                  </a:lnTo>
                  <a:lnTo>
                    <a:pt x="2642" y="1833"/>
                  </a:lnTo>
                  <a:lnTo>
                    <a:pt x="2647" y="1819"/>
                  </a:lnTo>
                  <a:lnTo>
                    <a:pt x="2650" y="1806"/>
                  </a:lnTo>
                  <a:lnTo>
                    <a:pt x="2653" y="1794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1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5" y="1780"/>
                  </a:lnTo>
                  <a:lnTo>
                    <a:pt x="2656" y="1770"/>
                  </a:lnTo>
                  <a:lnTo>
                    <a:pt x="2658" y="1770"/>
                  </a:lnTo>
                  <a:lnTo>
                    <a:pt x="2666" y="1743"/>
                  </a:lnTo>
                  <a:lnTo>
                    <a:pt x="2675" y="1717"/>
                  </a:lnTo>
                  <a:lnTo>
                    <a:pt x="2681" y="1689"/>
                  </a:lnTo>
                  <a:lnTo>
                    <a:pt x="2687" y="1662"/>
                  </a:lnTo>
                  <a:lnTo>
                    <a:pt x="2693" y="1635"/>
                  </a:lnTo>
                  <a:lnTo>
                    <a:pt x="2698" y="1608"/>
                  </a:lnTo>
                  <a:lnTo>
                    <a:pt x="2702" y="1581"/>
                  </a:lnTo>
                  <a:lnTo>
                    <a:pt x="2706" y="1553"/>
                  </a:lnTo>
                  <a:lnTo>
                    <a:pt x="2695" y="1572"/>
                  </a:lnTo>
                  <a:lnTo>
                    <a:pt x="2683" y="1592"/>
                  </a:lnTo>
                  <a:lnTo>
                    <a:pt x="2670" y="1611"/>
                  </a:lnTo>
                  <a:lnTo>
                    <a:pt x="2656" y="1629"/>
                  </a:lnTo>
                  <a:lnTo>
                    <a:pt x="2642" y="1646"/>
                  </a:lnTo>
                  <a:lnTo>
                    <a:pt x="2627" y="1662"/>
                  </a:lnTo>
                  <a:lnTo>
                    <a:pt x="2611" y="1678"/>
                  </a:lnTo>
                  <a:lnTo>
                    <a:pt x="2595" y="1695"/>
                  </a:lnTo>
                  <a:lnTo>
                    <a:pt x="2596" y="1734"/>
                  </a:lnTo>
                  <a:lnTo>
                    <a:pt x="2596" y="1774"/>
                  </a:lnTo>
                  <a:lnTo>
                    <a:pt x="2594" y="1813"/>
                  </a:lnTo>
                  <a:lnTo>
                    <a:pt x="2590" y="1852"/>
                  </a:lnTo>
                  <a:lnTo>
                    <a:pt x="2586" y="1892"/>
                  </a:lnTo>
                  <a:lnTo>
                    <a:pt x="2579" y="1931"/>
                  </a:lnTo>
                  <a:lnTo>
                    <a:pt x="2570" y="1970"/>
                  </a:lnTo>
                  <a:lnTo>
                    <a:pt x="2558" y="2008"/>
                  </a:lnTo>
                  <a:lnTo>
                    <a:pt x="2563" y="1998"/>
                  </a:lnTo>
                  <a:lnTo>
                    <a:pt x="2567" y="1991"/>
                  </a:lnTo>
                  <a:close/>
                  <a:moveTo>
                    <a:pt x="2717" y="1381"/>
                  </a:moveTo>
                  <a:lnTo>
                    <a:pt x="2717" y="1351"/>
                  </a:lnTo>
                  <a:lnTo>
                    <a:pt x="2716" y="1321"/>
                  </a:lnTo>
                  <a:lnTo>
                    <a:pt x="2715" y="1293"/>
                  </a:lnTo>
                  <a:lnTo>
                    <a:pt x="2713" y="1264"/>
                  </a:lnTo>
                  <a:lnTo>
                    <a:pt x="2709" y="1235"/>
                  </a:lnTo>
                  <a:lnTo>
                    <a:pt x="2706" y="1206"/>
                  </a:lnTo>
                  <a:lnTo>
                    <a:pt x="2701" y="1177"/>
                  </a:lnTo>
                  <a:lnTo>
                    <a:pt x="2695" y="1149"/>
                  </a:lnTo>
                  <a:lnTo>
                    <a:pt x="2690" y="1120"/>
                  </a:lnTo>
                  <a:lnTo>
                    <a:pt x="2683" y="1092"/>
                  </a:lnTo>
                  <a:lnTo>
                    <a:pt x="2676" y="1064"/>
                  </a:lnTo>
                  <a:lnTo>
                    <a:pt x="2666" y="1037"/>
                  </a:lnTo>
                  <a:lnTo>
                    <a:pt x="2657" y="1009"/>
                  </a:lnTo>
                  <a:lnTo>
                    <a:pt x="2648" y="981"/>
                  </a:lnTo>
                  <a:lnTo>
                    <a:pt x="2637" y="954"/>
                  </a:lnTo>
                  <a:lnTo>
                    <a:pt x="2625" y="926"/>
                  </a:lnTo>
                  <a:lnTo>
                    <a:pt x="2622" y="947"/>
                  </a:lnTo>
                  <a:lnTo>
                    <a:pt x="2617" y="968"/>
                  </a:lnTo>
                  <a:lnTo>
                    <a:pt x="2612" y="988"/>
                  </a:lnTo>
                  <a:lnTo>
                    <a:pt x="2605" y="1008"/>
                  </a:lnTo>
                  <a:lnTo>
                    <a:pt x="2599" y="1028"/>
                  </a:lnTo>
                  <a:lnTo>
                    <a:pt x="2590" y="1046"/>
                  </a:lnTo>
                  <a:lnTo>
                    <a:pt x="2582" y="1064"/>
                  </a:lnTo>
                  <a:lnTo>
                    <a:pt x="2572" y="1083"/>
                  </a:lnTo>
                  <a:lnTo>
                    <a:pt x="2563" y="1101"/>
                  </a:lnTo>
                  <a:lnTo>
                    <a:pt x="2551" y="1119"/>
                  </a:lnTo>
                  <a:lnTo>
                    <a:pt x="2540" y="1136"/>
                  </a:lnTo>
                  <a:lnTo>
                    <a:pt x="2527" y="1152"/>
                  </a:lnTo>
                  <a:lnTo>
                    <a:pt x="2514" y="1168"/>
                  </a:lnTo>
                  <a:lnTo>
                    <a:pt x="2501" y="1184"/>
                  </a:lnTo>
                  <a:lnTo>
                    <a:pt x="2487" y="1199"/>
                  </a:lnTo>
                  <a:lnTo>
                    <a:pt x="2472" y="1214"/>
                  </a:lnTo>
                  <a:lnTo>
                    <a:pt x="2494" y="1266"/>
                  </a:lnTo>
                  <a:lnTo>
                    <a:pt x="2514" y="1318"/>
                  </a:lnTo>
                  <a:lnTo>
                    <a:pt x="2532" y="1371"/>
                  </a:lnTo>
                  <a:lnTo>
                    <a:pt x="2548" y="1424"/>
                  </a:lnTo>
                  <a:lnTo>
                    <a:pt x="2563" y="1478"/>
                  </a:lnTo>
                  <a:lnTo>
                    <a:pt x="2574" y="1532"/>
                  </a:lnTo>
                  <a:lnTo>
                    <a:pt x="2580" y="1560"/>
                  </a:lnTo>
                  <a:lnTo>
                    <a:pt x="2584" y="1587"/>
                  </a:lnTo>
                  <a:lnTo>
                    <a:pt x="2588" y="1615"/>
                  </a:lnTo>
                  <a:lnTo>
                    <a:pt x="2590" y="1643"/>
                  </a:lnTo>
                  <a:lnTo>
                    <a:pt x="2603" y="1629"/>
                  </a:lnTo>
                  <a:lnTo>
                    <a:pt x="2616" y="1615"/>
                  </a:lnTo>
                  <a:lnTo>
                    <a:pt x="2627" y="1600"/>
                  </a:lnTo>
                  <a:lnTo>
                    <a:pt x="2639" y="1585"/>
                  </a:lnTo>
                  <a:lnTo>
                    <a:pt x="2649" y="1570"/>
                  </a:lnTo>
                  <a:lnTo>
                    <a:pt x="2658" y="1554"/>
                  </a:lnTo>
                  <a:lnTo>
                    <a:pt x="2668" y="1538"/>
                  </a:lnTo>
                  <a:lnTo>
                    <a:pt x="2677" y="1522"/>
                  </a:lnTo>
                  <a:lnTo>
                    <a:pt x="2684" y="1506"/>
                  </a:lnTo>
                  <a:lnTo>
                    <a:pt x="2692" y="1488"/>
                  </a:lnTo>
                  <a:lnTo>
                    <a:pt x="2698" y="1471"/>
                  </a:lnTo>
                  <a:lnTo>
                    <a:pt x="2703" y="1454"/>
                  </a:lnTo>
                  <a:lnTo>
                    <a:pt x="2708" y="1437"/>
                  </a:lnTo>
                  <a:lnTo>
                    <a:pt x="2711" y="1418"/>
                  </a:lnTo>
                  <a:lnTo>
                    <a:pt x="2715" y="1400"/>
                  </a:lnTo>
                  <a:lnTo>
                    <a:pt x="2717" y="1381"/>
                  </a:lnTo>
                  <a:close/>
                  <a:moveTo>
                    <a:pt x="1466" y="134"/>
                  </a:moveTo>
                  <a:lnTo>
                    <a:pt x="1474" y="135"/>
                  </a:lnTo>
                  <a:lnTo>
                    <a:pt x="1493" y="134"/>
                  </a:lnTo>
                  <a:lnTo>
                    <a:pt x="1516" y="131"/>
                  </a:lnTo>
                  <a:lnTo>
                    <a:pt x="1542" y="128"/>
                  </a:lnTo>
                  <a:lnTo>
                    <a:pt x="1594" y="122"/>
                  </a:lnTo>
                  <a:lnTo>
                    <a:pt x="1626" y="119"/>
                  </a:lnTo>
                  <a:lnTo>
                    <a:pt x="1616" y="113"/>
                  </a:lnTo>
                  <a:lnTo>
                    <a:pt x="1605" y="108"/>
                  </a:lnTo>
                  <a:lnTo>
                    <a:pt x="1595" y="105"/>
                  </a:lnTo>
                  <a:lnTo>
                    <a:pt x="1585" y="101"/>
                  </a:lnTo>
                  <a:lnTo>
                    <a:pt x="1574" y="99"/>
                  </a:lnTo>
                  <a:lnTo>
                    <a:pt x="1564" y="98"/>
                  </a:lnTo>
                  <a:lnTo>
                    <a:pt x="1554" y="97"/>
                  </a:lnTo>
                  <a:lnTo>
                    <a:pt x="1543" y="97"/>
                  </a:lnTo>
                  <a:lnTo>
                    <a:pt x="1533" y="98"/>
                  </a:lnTo>
                  <a:lnTo>
                    <a:pt x="1523" y="100"/>
                  </a:lnTo>
                  <a:lnTo>
                    <a:pt x="1513" y="104"/>
                  </a:lnTo>
                  <a:lnTo>
                    <a:pt x="1503" y="107"/>
                  </a:lnTo>
                  <a:lnTo>
                    <a:pt x="1494" y="112"/>
                  </a:lnTo>
                  <a:lnTo>
                    <a:pt x="1483" y="119"/>
                  </a:lnTo>
                  <a:lnTo>
                    <a:pt x="1474" y="125"/>
                  </a:lnTo>
                  <a:lnTo>
                    <a:pt x="1466" y="134"/>
                  </a:lnTo>
                  <a:close/>
                  <a:moveTo>
                    <a:pt x="1669" y="98"/>
                  </a:moveTo>
                  <a:lnTo>
                    <a:pt x="1683" y="106"/>
                  </a:lnTo>
                  <a:lnTo>
                    <a:pt x="1696" y="112"/>
                  </a:lnTo>
                  <a:lnTo>
                    <a:pt x="1710" y="115"/>
                  </a:lnTo>
                  <a:lnTo>
                    <a:pt x="1724" y="119"/>
                  </a:lnTo>
                  <a:lnTo>
                    <a:pt x="1753" y="121"/>
                  </a:lnTo>
                  <a:lnTo>
                    <a:pt x="1784" y="123"/>
                  </a:lnTo>
                  <a:lnTo>
                    <a:pt x="1755" y="116"/>
                  </a:lnTo>
                  <a:lnTo>
                    <a:pt x="1726" y="109"/>
                  </a:lnTo>
                  <a:lnTo>
                    <a:pt x="1698" y="104"/>
                  </a:lnTo>
                  <a:lnTo>
                    <a:pt x="1669" y="98"/>
                  </a:lnTo>
                  <a:close/>
                  <a:moveTo>
                    <a:pt x="1563" y="161"/>
                  </a:moveTo>
                  <a:lnTo>
                    <a:pt x="1600" y="166"/>
                  </a:lnTo>
                  <a:lnTo>
                    <a:pt x="1635" y="172"/>
                  </a:lnTo>
                  <a:lnTo>
                    <a:pt x="1671" y="180"/>
                  </a:lnTo>
                  <a:lnTo>
                    <a:pt x="1707" y="188"/>
                  </a:lnTo>
                  <a:lnTo>
                    <a:pt x="1701" y="178"/>
                  </a:lnTo>
                  <a:lnTo>
                    <a:pt x="1694" y="172"/>
                  </a:lnTo>
                  <a:lnTo>
                    <a:pt x="1687" y="165"/>
                  </a:lnTo>
                  <a:lnTo>
                    <a:pt x="1679" y="160"/>
                  </a:lnTo>
                  <a:lnTo>
                    <a:pt x="1671" y="157"/>
                  </a:lnTo>
                  <a:lnTo>
                    <a:pt x="1663" y="154"/>
                  </a:lnTo>
                  <a:lnTo>
                    <a:pt x="1654" y="153"/>
                  </a:lnTo>
                  <a:lnTo>
                    <a:pt x="1645" y="152"/>
                  </a:lnTo>
                  <a:lnTo>
                    <a:pt x="1604" y="155"/>
                  </a:lnTo>
                  <a:lnTo>
                    <a:pt x="1563" y="161"/>
                  </a:lnTo>
                  <a:close/>
                  <a:moveTo>
                    <a:pt x="1913" y="184"/>
                  </a:moveTo>
                  <a:lnTo>
                    <a:pt x="1891" y="180"/>
                  </a:lnTo>
                  <a:lnTo>
                    <a:pt x="1869" y="175"/>
                  </a:lnTo>
                  <a:lnTo>
                    <a:pt x="1846" y="170"/>
                  </a:lnTo>
                  <a:lnTo>
                    <a:pt x="1824" y="167"/>
                  </a:lnTo>
                  <a:lnTo>
                    <a:pt x="1802" y="165"/>
                  </a:lnTo>
                  <a:lnTo>
                    <a:pt x="1779" y="162"/>
                  </a:lnTo>
                  <a:lnTo>
                    <a:pt x="1756" y="160"/>
                  </a:lnTo>
                  <a:lnTo>
                    <a:pt x="1735" y="159"/>
                  </a:lnTo>
                  <a:lnTo>
                    <a:pt x="1740" y="168"/>
                  </a:lnTo>
                  <a:lnTo>
                    <a:pt x="1746" y="178"/>
                  </a:lnTo>
                  <a:lnTo>
                    <a:pt x="1751" y="190"/>
                  </a:lnTo>
                  <a:lnTo>
                    <a:pt x="1754" y="200"/>
                  </a:lnTo>
                  <a:lnTo>
                    <a:pt x="1789" y="211"/>
                  </a:lnTo>
                  <a:lnTo>
                    <a:pt x="1822" y="222"/>
                  </a:lnTo>
                  <a:lnTo>
                    <a:pt x="1857" y="234"/>
                  </a:lnTo>
                  <a:lnTo>
                    <a:pt x="1890" y="246"/>
                  </a:lnTo>
                  <a:lnTo>
                    <a:pt x="1925" y="259"/>
                  </a:lnTo>
                  <a:lnTo>
                    <a:pt x="1957" y="273"/>
                  </a:lnTo>
                  <a:lnTo>
                    <a:pt x="1990" y="288"/>
                  </a:lnTo>
                  <a:lnTo>
                    <a:pt x="2023" y="303"/>
                  </a:lnTo>
                  <a:lnTo>
                    <a:pt x="2014" y="284"/>
                  </a:lnTo>
                  <a:lnTo>
                    <a:pt x="2003" y="267"/>
                  </a:lnTo>
                  <a:lnTo>
                    <a:pt x="1990" y="251"/>
                  </a:lnTo>
                  <a:lnTo>
                    <a:pt x="1976" y="236"/>
                  </a:lnTo>
                  <a:lnTo>
                    <a:pt x="1963" y="221"/>
                  </a:lnTo>
                  <a:lnTo>
                    <a:pt x="1946" y="208"/>
                  </a:lnTo>
                  <a:lnTo>
                    <a:pt x="1930" y="196"/>
                  </a:lnTo>
                  <a:lnTo>
                    <a:pt x="1913" y="184"/>
                  </a:lnTo>
                  <a:close/>
                  <a:moveTo>
                    <a:pt x="1520" y="197"/>
                  </a:moveTo>
                  <a:lnTo>
                    <a:pt x="1521" y="199"/>
                  </a:lnTo>
                  <a:lnTo>
                    <a:pt x="1521" y="203"/>
                  </a:lnTo>
                  <a:lnTo>
                    <a:pt x="1543" y="212"/>
                  </a:lnTo>
                  <a:lnTo>
                    <a:pt x="1566" y="221"/>
                  </a:lnTo>
                  <a:lnTo>
                    <a:pt x="1588" y="231"/>
                  </a:lnTo>
                  <a:lnTo>
                    <a:pt x="1610" y="242"/>
                  </a:lnTo>
                  <a:lnTo>
                    <a:pt x="1652" y="264"/>
                  </a:lnTo>
                  <a:lnTo>
                    <a:pt x="1693" y="289"/>
                  </a:lnTo>
                  <a:lnTo>
                    <a:pt x="1699" y="282"/>
                  </a:lnTo>
                  <a:lnTo>
                    <a:pt x="1703" y="276"/>
                  </a:lnTo>
                  <a:lnTo>
                    <a:pt x="1707" y="269"/>
                  </a:lnTo>
                  <a:lnTo>
                    <a:pt x="1710" y="261"/>
                  </a:lnTo>
                  <a:lnTo>
                    <a:pt x="1714" y="254"/>
                  </a:lnTo>
                  <a:lnTo>
                    <a:pt x="1716" y="248"/>
                  </a:lnTo>
                  <a:lnTo>
                    <a:pt x="1717" y="240"/>
                  </a:lnTo>
                  <a:lnTo>
                    <a:pt x="1718" y="231"/>
                  </a:lnTo>
                  <a:lnTo>
                    <a:pt x="1694" y="225"/>
                  </a:lnTo>
                  <a:lnTo>
                    <a:pt x="1670" y="219"/>
                  </a:lnTo>
                  <a:lnTo>
                    <a:pt x="1645" y="213"/>
                  </a:lnTo>
                  <a:lnTo>
                    <a:pt x="1620" y="208"/>
                  </a:lnTo>
                  <a:lnTo>
                    <a:pt x="1595" y="204"/>
                  </a:lnTo>
                  <a:lnTo>
                    <a:pt x="1571" y="200"/>
                  </a:lnTo>
                  <a:lnTo>
                    <a:pt x="1546" y="198"/>
                  </a:lnTo>
                  <a:lnTo>
                    <a:pt x="1520" y="197"/>
                  </a:lnTo>
                  <a:close/>
                  <a:moveTo>
                    <a:pt x="2590" y="858"/>
                  </a:moveTo>
                  <a:lnTo>
                    <a:pt x="2578" y="836"/>
                  </a:lnTo>
                  <a:lnTo>
                    <a:pt x="2565" y="813"/>
                  </a:lnTo>
                  <a:lnTo>
                    <a:pt x="2551" y="793"/>
                  </a:lnTo>
                  <a:lnTo>
                    <a:pt x="2536" y="771"/>
                  </a:lnTo>
                  <a:lnTo>
                    <a:pt x="2521" y="750"/>
                  </a:lnTo>
                  <a:lnTo>
                    <a:pt x="2506" y="729"/>
                  </a:lnTo>
                  <a:lnTo>
                    <a:pt x="2491" y="710"/>
                  </a:lnTo>
                  <a:lnTo>
                    <a:pt x="2475" y="690"/>
                  </a:lnTo>
                  <a:lnTo>
                    <a:pt x="2441" y="651"/>
                  </a:lnTo>
                  <a:lnTo>
                    <a:pt x="2406" y="614"/>
                  </a:lnTo>
                  <a:lnTo>
                    <a:pt x="2369" y="578"/>
                  </a:lnTo>
                  <a:lnTo>
                    <a:pt x="2330" y="545"/>
                  </a:lnTo>
                  <a:lnTo>
                    <a:pt x="2329" y="562"/>
                  </a:lnTo>
                  <a:lnTo>
                    <a:pt x="2327" y="578"/>
                  </a:lnTo>
                  <a:lnTo>
                    <a:pt x="2323" y="594"/>
                  </a:lnTo>
                  <a:lnTo>
                    <a:pt x="2320" y="610"/>
                  </a:lnTo>
                  <a:lnTo>
                    <a:pt x="2314" y="627"/>
                  </a:lnTo>
                  <a:lnTo>
                    <a:pt x="2308" y="642"/>
                  </a:lnTo>
                  <a:lnTo>
                    <a:pt x="2301" y="658"/>
                  </a:lnTo>
                  <a:lnTo>
                    <a:pt x="2293" y="672"/>
                  </a:lnTo>
                  <a:lnTo>
                    <a:pt x="2285" y="687"/>
                  </a:lnTo>
                  <a:lnTo>
                    <a:pt x="2276" y="700"/>
                  </a:lnTo>
                  <a:lnTo>
                    <a:pt x="2267" y="714"/>
                  </a:lnTo>
                  <a:lnTo>
                    <a:pt x="2256" y="728"/>
                  </a:lnTo>
                  <a:lnTo>
                    <a:pt x="2246" y="741"/>
                  </a:lnTo>
                  <a:lnTo>
                    <a:pt x="2234" y="752"/>
                  </a:lnTo>
                  <a:lnTo>
                    <a:pt x="2223" y="765"/>
                  </a:lnTo>
                  <a:lnTo>
                    <a:pt x="2210" y="776"/>
                  </a:lnTo>
                  <a:lnTo>
                    <a:pt x="2246" y="824"/>
                  </a:lnTo>
                  <a:lnTo>
                    <a:pt x="2279" y="871"/>
                  </a:lnTo>
                  <a:lnTo>
                    <a:pt x="2312" y="920"/>
                  </a:lnTo>
                  <a:lnTo>
                    <a:pt x="2344" y="970"/>
                  </a:lnTo>
                  <a:lnTo>
                    <a:pt x="2374" y="1021"/>
                  </a:lnTo>
                  <a:lnTo>
                    <a:pt x="2403" y="1071"/>
                  </a:lnTo>
                  <a:lnTo>
                    <a:pt x="2429" y="1123"/>
                  </a:lnTo>
                  <a:lnTo>
                    <a:pt x="2455" y="1176"/>
                  </a:lnTo>
                  <a:lnTo>
                    <a:pt x="2471" y="1160"/>
                  </a:lnTo>
                  <a:lnTo>
                    <a:pt x="2484" y="1143"/>
                  </a:lnTo>
                  <a:lnTo>
                    <a:pt x="2498" y="1125"/>
                  </a:lnTo>
                  <a:lnTo>
                    <a:pt x="2512" y="1107"/>
                  </a:lnTo>
                  <a:lnTo>
                    <a:pt x="2524" y="1089"/>
                  </a:lnTo>
                  <a:lnTo>
                    <a:pt x="2535" y="1070"/>
                  </a:lnTo>
                  <a:lnTo>
                    <a:pt x="2546" y="1051"/>
                  </a:lnTo>
                  <a:lnTo>
                    <a:pt x="2555" y="1031"/>
                  </a:lnTo>
                  <a:lnTo>
                    <a:pt x="2563" y="1010"/>
                  </a:lnTo>
                  <a:lnTo>
                    <a:pt x="2570" y="990"/>
                  </a:lnTo>
                  <a:lnTo>
                    <a:pt x="2577" y="969"/>
                  </a:lnTo>
                  <a:lnTo>
                    <a:pt x="2581" y="947"/>
                  </a:lnTo>
                  <a:lnTo>
                    <a:pt x="2586" y="925"/>
                  </a:lnTo>
                  <a:lnTo>
                    <a:pt x="2588" y="903"/>
                  </a:lnTo>
                  <a:lnTo>
                    <a:pt x="2590" y="881"/>
                  </a:lnTo>
                  <a:lnTo>
                    <a:pt x="2590" y="858"/>
                  </a:lnTo>
                  <a:close/>
                  <a:moveTo>
                    <a:pt x="2284" y="507"/>
                  </a:moveTo>
                  <a:lnTo>
                    <a:pt x="2259" y="488"/>
                  </a:lnTo>
                  <a:lnTo>
                    <a:pt x="2233" y="470"/>
                  </a:lnTo>
                  <a:lnTo>
                    <a:pt x="2208" y="453"/>
                  </a:lnTo>
                  <a:lnTo>
                    <a:pt x="2181" y="435"/>
                  </a:lnTo>
                  <a:lnTo>
                    <a:pt x="2155" y="418"/>
                  </a:lnTo>
                  <a:lnTo>
                    <a:pt x="2128" y="403"/>
                  </a:lnTo>
                  <a:lnTo>
                    <a:pt x="2102" y="387"/>
                  </a:lnTo>
                  <a:lnTo>
                    <a:pt x="2074" y="372"/>
                  </a:lnTo>
                  <a:lnTo>
                    <a:pt x="2073" y="384"/>
                  </a:lnTo>
                  <a:lnTo>
                    <a:pt x="2072" y="395"/>
                  </a:lnTo>
                  <a:lnTo>
                    <a:pt x="2070" y="405"/>
                  </a:lnTo>
                  <a:lnTo>
                    <a:pt x="2066" y="417"/>
                  </a:lnTo>
                  <a:lnTo>
                    <a:pt x="2063" y="427"/>
                  </a:lnTo>
                  <a:lnTo>
                    <a:pt x="2058" y="438"/>
                  </a:lnTo>
                  <a:lnTo>
                    <a:pt x="2054" y="448"/>
                  </a:lnTo>
                  <a:lnTo>
                    <a:pt x="2049" y="458"/>
                  </a:lnTo>
                  <a:lnTo>
                    <a:pt x="2036" y="477"/>
                  </a:lnTo>
                  <a:lnTo>
                    <a:pt x="2024" y="495"/>
                  </a:lnTo>
                  <a:lnTo>
                    <a:pt x="2009" y="513"/>
                  </a:lnTo>
                  <a:lnTo>
                    <a:pt x="1993" y="529"/>
                  </a:lnTo>
                  <a:lnTo>
                    <a:pt x="2018" y="553"/>
                  </a:lnTo>
                  <a:lnTo>
                    <a:pt x="2042" y="579"/>
                  </a:lnTo>
                  <a:lnTo>
                    <a:pt x="2066" y="605"/>
                  </a:lnTo>
                  <a:lnTo>
                    <a:pt x="2090" y="631"/>
                  </a:lnTo>
                  <a:lnTo>
                    <a:pt x="2115" y="658"/>
                  </a:lnTo>
                  <a:lnTo>
                    <a:pt x="2138" y="685"/>
                  </a:lnTo>
                  <a:lnTo>
                    <a:pt x="2161" y="713"/>
                  </a:lnTo>
                  <a:lnTo>
                    <a:pt x="2183" y="741"/>
                  </a:lnTo>
                  <a:lnTo>
                    <a:pt x="2194" y="728"/>
                  </a:lnTo>
                  <a:lnTo>
                    <a:pt x="2206" y="716"/>
                  </a:lnTo>
                  <a:lnTo>
                    <a:pt x="2217" y="704"/>
                  </a:lnTo>
                  <a:lnTo>
                    <a:pt x="2228" y="691"/>
                  </a:lnTo>
                  <a:lnTo>
                    <a:pt x="2237" y="677"/>
                  </a:lnTo>
                  <a:lnTo>
                    <a:pt x="2246" y="663"/>
                  </a:lnTo>
                  <a:lnTo>
                    <a:pt x="2254" y="650"/>
                  </a:lnTo>
                  <a:lnTo>
                    <a:pt x="2261" y="635"/>
                  </a:lnTo>
                  <a:lnTo>
                    <a:pt x="2268" y="620"/>
                  </a:lnTo>
                  <a:lnTo>
                    <a:pt x="2274" y="605"/>
                  </a:lnTo>
                  <a:lnTo>
                    <a:pt x="2277" y="590"/>
                  </a:lnTo>
                  <a:lnTo>
                    <a:pt x="2281" y="574"/>
                  </a:lnTo>
                  <a:lnTo>
                    <a:pt x="2284" y="557"/>
                  </a:lnTo>
                  <a:lnTo>
                    <a:pt x="2285" y="541"/>
                  </a:lnTo>
                  <a:lnTo>
                    <a:pt x="2285" y="524"/>
                  </a:lnTo>
                  <a:lnTo>
                    <a:pt x="2284" y="507"/>
                  </a:lnTo>
                  <a:close/>
                  <a:moveTo>
                    <a:pt x="2035" y="352"/>
                  </a:moveTo>
                  <a:lnTo>
                    <a:pt x="2002" y="335"/>
                  </a:lnTo>
                  <a:lnTo>
                    <a:pt x="1967" y="320"/>
                  </a:lnTo>
                  <a:lnTo>
                    <a:pt x="1933" y="305"/>
                  </a:lnTo>
                  <a:lnTo>
                    <a:pt x="1898" y="291"/>
                  </a:lnTo>
                  <a:lnTo>
                    <a:pt x="1864" y="278"/>
                  </a:lnTo>
                  <a:lnTo>
                    <a:pt x="1828" y="265"/>
                  </a:lnTo>
                  <a:lnTo>
                    <a:pt x="1792" y="253"/>
                  </a:lnTo>
                  <a:lnTo>
                    <a:pt x="1756" y="242"/>
                  </a:lnTo>
                  <a:lnTo>
                    <a:pt x="1755" y="251"/>
                  </a:lnTo>
                  <a:lnTo>
                    <a:pt x="1753" y="260"/>
                  </a:lnTo>
                  <a:lnTo>
                    <a:pt x="1749" y="269"/>
                  </a:lnTo>
                  <a:lnTo>
                    <a:pt x="1746" y="278"/>
                  </a:lnTo>
                  <a:lnTo>
                    <a:pt x="1741" y="287"/>
                  </a:lnTo>
                  <a:lnTo>
                    <a:pt x="1737" y="295"/>
                  </a:lnTo>
                  <a:lnTo>
                    <a:pt x="1732" y="302"/>
                  </a:lnTo>
                  <a:lnTo>
                    <a:pt x="1726" y="310"/>
                  </a:lnTo>
                  <a:lnTo>
                    <a:pt x="1758" y="332"/>
                  </a:lnTo>
                  <a:lnTo>
                    <a:pt x="1789" y="354"/>
                  </a:lnTo>
                  <a:lnTo>
                    <a:pt x="1820" y="377"/>
                  </a:lnTo>
                  <a:lnTo>
                    <a:pt x="1850" y="401"/>
                  </a:lnTo>
                  <a:lnTo>
                    <a:pt x="1879" y="425"/>
                  </a:lnTo>
                  <a:lnTo>
                    <a:pt x="1908" y="449"/>
                  </a:lnTo>
                  <a:lnTo>
                    <a:pt x="1936" y="476"/>
                  </a:lnTo>
                  <a:lnTo>
                    <a:pt x="1964" y="501"/>
                  </a:lnTo>
                  <a:lnTo>
                    <a:pt x="1979" y="486"/>
                  </a:lnTo>
                  <a:lnTo>
                    <a:pt x="1994" y="470"/>
                  </a:lnTo>
                  <a:lnTo>
                    <a:pt x="2006" y="453"/>
                  </a:lnTo>
                  <a:lnTo>
                    <a:pt x="2017" y="434"/>
                  </a:lnTo>
                  <a:lnTo>
                    <a:pt x="2021" y="425"/>
                  </a:lnTo>
                  <a:lnTo>
                    <a:pt x="2026" y="416"/>
                  </a:lnTo>
                  <a:lnTo>
                    <a:pt x="2029" y="405"/>
                  </a:lnTo>
                  <a:lnTo>
                    <a:pt x="2032" y="395"/>
                  </a:lnTo>
                  <a:lnTo>
                    <a:pt x="2034" y="385"/>
                  </a:lnTo>
                  <a:lnTo>
                    <a:pt x="2035" y="374"/>
                  </a:lnTo>
                  <a:lnTo>
                    <a:pt x="2035" y="363"/>
                  </a:lnTo>
                  <a:lnTo>
                    <a:pt x="2035" y="352"/>
                  </a:lnTo>
                  <a:close/>
                  <a:moveTo>
                    <a:pt x="1511" y="241"/>
                  </a:moveTo>
                  <a:lnTo>
                    <a:pt x="1503" y="251"/>
                  </a:lnTo>
                  <a:lnTo>
                    <a:pt x="1495" y="259"/>
                  </a:lnTo>
                  <a:lnTo>
                    <a:pt x="1517" y="283"/>
                  </a:lnTo>
                  <a:lnTo>
                    <a:pt x="1538" y="309"/>
                  </a:lnTo>
                  <a:lnTo>
                    <a:pt x="1557" y="335"/>
                  </a:lnTo>
                  <a:lnTo>
                    <a:pt x="1577" y="360"/>
                  </a:lnTo>
                  <a:lnTo>
                    <a:pt x="1600" y="352"/>
                  </a:lnTo>
                  <a:lnTo>
                    <a:pt x="1622" y="342"/>
                  </a:lnTo>
                  <a:lnTo>
                    <a:pt x="1643" y="329"/>
                  </a:lnTo>
                  <a:lnTo>
                    <a:pt x="1664" y="317"/>
                  </a:lnTo>
                  <a:lnTo>
                    <a:pt x="1627" y="295"/>
                  </a:lnTo>
                  <a:lnTo>
                    <a:pt x="1589" y="275"/>
                  </a:lnTo>
                  <a:lnTo>
                    <a:pt x="1570" y="266"/>
                  </a:lnTo>
                  <a:lnTo>
                    <a:pt x="1550" y="257"/>
                  </a:lnTo>
                  <a:lnTo>
                    <a:pt x="1531" y="249"/>
                  </a:lnTo>
                  <a:lnTo>
                    <a:pt x="1511" y="241"/>
                  </a:lnTo>
                  <a:close/>
                  <a:moveTo>
                    <a:pt x="2372" y="2265"/>
                  </a:moveTo>
                  <a:lnTo>
                    <a:pt x="2381" y="2255"/>
                  </a:lnTo>
                  <a:lnTo>
                    <a:pt x="2389" y="2244"/>
                  </a:lnTo>
                  <a:lnTo>
                    <a:pt x="2397" y="2234"/>
                  </a:lnTo>
                  <a:lnTo>
                    <a:pt x="2405" y="2223"/>
                  </a:lnTo>
                  <a:lnTo>
                    <a:pt x="2384" y="2237"/>
                  </a:lnTo>
                  <a:lnTo>
                    <a:pt x="2362" y="2250"/>
                  </a:lnTo>
                  <a:lnTo>
                    <a:pt x="2340" y="2264"/>
                  </a:lnTo>
                  <a:lnTo>
                    <a:pt x="2319" y="2276"/>
                  </a:lnTo>
                  <a:lnTo>
                    <a:pt x="2274" y="2299"/>
                  </a:lnTo>
                  <a:lnTo>
                    <a:pt x="2229" y="2321"/>
                  </a:lnTo>
                  <a:lnTo>
                    <a:pt x="2181" y="2341"/>
                  </a:lnTo>
                  <a:lnTo>
                    <a:pt x="2134" y="2359"/>
                  </a:lnTo>
                  <a:lnTo>
                    <a:pt x="2087" y="2377"/>
                  </a:lnTo>
                  <a:lnTo>
                    <a:pt x="2039" y="2392"/>
                  </a:lnTo>
                  <a:lnTo>
                    <a:pt x="2031" y="2414"/>
                  </a:lnTo>
                  <a:lnTo>
                    <a:pt x="2021" y="2434"/>
                  </a:lnTo>
                  <a:lnTo>
                    <a:pt x="2012" y="2455"/>
                  </a:lnTo>
                  <a:lnTo>
                    <a:pt x="2003" y="2476"/>
                  </a:lnTo>
                  <a:lnTo>
                    <a:pt x="1991" y="2495"/>
                  </a:lnTo>
                  <a:lnTo>
                    <a:pt x="1980" y="2515"/>
                  </a:lnTo>
                  <a:lnTo>
                    <a:pt x="1968" y="2535"/>
                  </a:lnTo>
                  <a:lnTo>
                    <a:pt x="1956" y="2553"/>
                  </a:lnTo>
                  <a:lnTo>
                    <a:pt x="1984" y="2540"/>
                  </a:lnTo>
                  <a:lnTo>
                    <a:pt x="2013" y="2526"/>
                  </a:lnTo>
                  <a:lnTo>
                    <a:pt x="2042" y="2511"/>
                  </a:lnTo>
                  <a:lnTo>
                    <a:pt x="2070" y="2496"/>
                  </a:lnTo>
                  <a:lnTo>
                    <a:pt x="2097" y="2482"/>
                  </a:lnTo>
                  <a:lnTo>
                    <a:pt x="2125" y="2464"/>
                  </a:lnTo>
                  <a:lnTo>
                    <a:pt x="2152" y="2448"/>
                  </a:lnTo>
                  <a:lnTo>
                    <a:pt x="2178" y="2430"/>
                  </a:lnTo>
                  <a:lnTo>
                    <a:pt x="2205" y="2411"/>
                  </a:lnTo>
                  <a:lnTo>
                    <a:pt x="2230" y="2393"/>
                  </a:lnTo>
                  <a:lnTo>
                    <a:pt x="2255" y="2373"/>
                  </a:lnTo>
                  <a:lnTo>
                    <a:pt x="2279" y="2352"/>
                  </a:lnTo>
                  <a:lnTo>
                    <a:pt x="2304" y="2332"/>
                  </a:lnTo>
                  <a:lnTo>
                    <a:pt x="2327" y="2310"/>
                  </a:lnTo>
                  <a:lnTo>
                    <a:pt x="2350" y="2288"/>
                  </a:lnTo>
                  <a:lnTo>
                    <a:pt x="2372" y="2265"/>
                  </a:lnTo>
                  <a:close/>
                  <a:moveTo>
                    <a:pt x="2468" y="2124"/>
                  </a:moveTo>
                  <a:lnTo>
                    <a:pt x="2480" y="2101"/>
                  </a:lnTo>
                  <a:lnTo>
                    <a:pt x="2490" y="2077"/>
                  </a:lnTo>
                  <a:lnTo>
                    <a:pt x="2501" y="2054"/>
                  </a:lnTo>
                  <a:lnTo>
                    <a:pt x="2510" y="2030"/>
                  </a:lnTo>
                  <a:lnTo>
                    <a:pt x="2518" y="2006"/>
                  </a:lnTo>
                  <a:lnTo>
                    <a:pt x="2526" y="1981"/>
                  </a:lnTo>
                  <a:lnTo>
                    <a:pt x="2532" y="1956"/>
                  </a:lnTo>
                  <a:lnTo>
                    <a:pt x="2539" y="1932"/>
                  </a:lnTo>
                  <a:lnTo>
                    <a:pt x="2543" y="1907"/>
                  </a:lnTo>
                  <a:lnTo>
                    <a:pt x="2548" y="1881"/>
                  </a:lnTo>
                  <a:lnTo>
                    <a:pt x="2551" y="1856"/>
                  </a:lnTo>
                  <a:lnTo>
                    <a:pt x="2554" y="1831"/>
                  </a:lnTo>
                  <a:lnTo>
                    <a:pt x="2556" y="1805"/>
                  </a:lnTo>
                  <a:lnTo>
                    <a:pt x="2557" y="1779"/>
                  </a:lnTo>
                  <a:lnTo>
                    <a:pt x="2557" y="1753"/>
                  </a:lnTo>
                  <a:lnTo>
                    <a:pt x="2557" y="1728"/>
                  </a:lnTo>
                  <a:lnTo>
                    <a:pt x="2532" y="1748"/>
                  </a:lnTo>
                  <a:lnTo>
                    <a:pt x="2506" y="1766"/>
                  </a:lnTo>
                  <a:lnTo>
                    <a:pt x="2480" y="1784"/>
                  </a:lnTo>
                  <a:lnTo>
                    <a:pt x="2452" y="1802"/>
                  </a:lnTo>
                  <a:lnTo>
                    <a:pt x="2425" y="1818"/>
                  </a:lnTo>
                  <a:lnTo>
                    <a:pt x="2396" y="1833"/>
                  </a:lnTo>
                  <a:lnTo>
                    <a:pt x="2368" y="1848"/>
                  </a:lnTo>
                  <a:lnTo>
                    <a:pt x="2338" y="1862"/>
                  </a:lnTo>
                  <a:lnTo>
                    <a:pt x="2309" y="1875"/>
                  </a:lnTo>
                  <a:lnTo>
                    <a:pt x="2279" y="1888"/>
                  </a:lnTo>
                  <a:lnTo>
                    <a:pt x="2249" y="1900"/>
                  </a:lnTo>
                  <a:lnTo>
                    <a:pt x="2219" y="1911"/>
                  </a:lnTo>
                  <a:lnTo>
                    <a:pt x="2158" y="1932"/>
                  </a:lnTo>
                  <a:lnTo>
                    <a:pt x="2096" y="1950"/>
                  </a:lnTo>
                  <a:lnTo>
                    <a:pt x="2097" y="2000"/>
                  </a:lnTo>
                  <a:lnTo>
                    <a:pt x="2096" y="2049"/>
                  </a:lnTo>
                  <a:lnTo>
                    <a:pt x="2094" y="2100"/>
                  </a:lnTo>
                  <a:lnTo>
                    <a:pt x="2090" y="2150"/>
                  </a:lnTo>
                  <a:lnTo>
                    <a:pt x="2085" y="2199"/>
                  </a:lnTo>
                  <a:lnTo>
                    <a:pt x="2077" y="2249"/>
                  </a:lnTo>
                  <a:lnTo>
                    <a:pt x="2071" y="2274"/>
                  </a:lnTo>
                  <a:lnTo>
                    <a:pt x="2066" y="2298"/>
                  </a:lnTo>
                  <a:lnTo>
                    <a:pt x="2059" y="2323"/>
                  </a:lnTo>
                  <a:lnTo>
                    <a:pt x="2052" y="2347"/>
                  </a:lnTo>
                  <a:lnTo>
                    <a:pt x="2109" y="2327"/>
                  </a:lnTo>
                  <a:lnTo>
                    <a:pt x="2164" y="2306"/>
                  </a:lnTo>
                  <a:lnTo>
                    <a:pt x="2192" y="2295"/>
                  </a:lnTo>
                  <a:lnTo>
                    <a:pt x="2219" y="2282"/>
                  </a:lnTo>
                  <a:lnTo>
                    <a:pt x="2246" y="2271"/>
                  </a:lnTo>
                  <a:lnTo>
                    <a:pt x="2272" y="2257"/>
                  </a:lnTo>
                  <a:lnTo>
                    <a:pt x="2299" y="2243"/>
                  </a:lnTo>
                  <a:lnTo>
                    <a:pt x="2324" y="2228"/>
                  </a:lnTo>
                  <a:lnTo>
                    <a:pt x="2350" y="2213"/>
                  </a:lnTo>
                  <a:lnTo>
                    <a:pt x="2375" y="2197"/>
                  </a:lnTo>
                  <a:lnTo>
                    <a:pt x="2399" y="2180"/>
                  </a:lnTo>
                  <a:lnTo>
                    <a:pt x="2422" y="2162"/>
                  </a:lnTo>
                  <a:lnTo>
                    <a:pt x="2445" y="2144"/>
                  </a:lnTo>
                  <a:lnTo>
                    <a:pt x="2468" y="2124"/>
                  </a:lnTo>
                  <a:close/>
                  <a:moveTo>
                    <a:pt x="2555" y="1677"/>
                  </a:moveTo>
                  <a:lnTo>
                    <a:pt x="2552" y="1650"/>
                  </a:lnTo>
                  <a:lnTo>
                    <a:pt x="2549" y="1621"/>
                  </a:lnTo>
                  <a:lnTo>
                    <a:pt x="2546" y="1593"/>
                  </a:lnTo>
                  <a:lnTo>
                    <a:pt x="2541" y="1566"/>
                  </a:lnTo>
                  <a:lnTo>
                    <a:pt x="2536" y="1538"/>
                  </a:lnTo>
                  <a:lnTo>
                    <a:pt x="2531" y="1510"/>
                  </a:lnTo>
                  <a:lnTo>
                    <a:pt x="2524" y="1483"/>
                  </a:lnTo>
                  <a:lnTo>
                    <a:pt x="2517" y="1455"/>
                  </a:lnTo>
                  <a:lnTo>
                    <a:pt x="2501" y="1401"/>
                  </a:lnTo>
                  <a:lnTo>
                    <a:pt x="2483" y="1347"/>
                  </a:lnTo>
                  <a:lnTo>
                    <a:pt x="2464" y="1295"/>
                  </a:lnTo>
                  <a:lnTo>
                    <a:pt x="2442" y="1242"/>
                  </a:lnTo>
                  <a:lnTo>
                    <a:pt x="2420" y="1260"/>
                  </a:lnTo>
                  <a:lnTo>
                    <a:pt x="2397" y="1279"/>
                  </a:lnTo>
                  <a:lnTo>
                    <a:pt x="2373" y="1295"/>
                  </a:lnTo>
                  <a:lnTo>
                    <a:pt x="2349" y="1311"/>
                  </a:lnTo>
                  <a:lnTo>
                    <a:pt x="2324" y="1327"/>
                  </a:lnTo>
                  <a:lnTo>
                    <a:pt x="2299" y="1341"/>
                  </a:lnTo>
                  <a:lnTo>
                    <a:pt x="2274" y="1355"/>
                  </a:lnTo>
                  <a:lnTo>
                    <a:pt x="2247" y="1369"/>
                  </a:lnTo>
                  <a:lnTo>
                    <a:pt x="2221" y="1381"/>
                  </a:lnTo>
                  <a:lnTo>
                    <a:pt x="2194" y="1393"/>
                  </a:lnTo>
                  <a:lnTo>
                    <a:pt x="2168" y="1404"/>
                  </a:lnTo>
                  <a:lnTo>
                    <a:pt x="2140" y="1415"/>
                  </a:lnTo>
                  <a:lnTo>
                    <a:pt x="2086" y="1434"/>
                  </a:lnTo>
                  <a:lnTo>
                    <a:pt x="2031" y="1452"/>
                  </a:lnTo>
                  <a:lnTo>
                    <a:pt x="2043" y="1508"/>
                  </a:lnTo>
                  <a:lnTo>
                    <a:pt x="2054" y="1566"/>
                  </a:lnTo>
                  <a:lnTo>
                    <a:pt x="2064" y="1622"/>
                  </a:lnTo>
                  <a:lnTo>
                    <a:pt x="2073" y="1680"/>
                  </a:lnTo>
                  <a:lnTo>
                    <a:pt x="2080" y="1737"/>
                  </a:lnTo>
                  <a:lnTo>
                    <a:pt x="2087" y="1795"/>
                  </a:lnTo>
                  <a:lnTo>
                    <a:pt x="2092" y="1852"/>
                  </a:lnTo>
                  <a:lnTo>
                    <a:pt x="2095" y="1910"/>
                  </a:lnTo>
                  <a:lnTo>
                    <a:pt x="2157" y="1890"/>
                  </a:lnTo>
                  <a:lnTo>
                    <a:pt x="2218" y="1870"/>
                  </a:lnTo>
                  <a:lnTo>
                    <a:pt x="2248" y="1858"/>
                  </a:lnTo>
                  <a:lnTo>
                    <a:pt x="2278" y="1846"/>
                  </a:lnTo>
                  <a:lnTo>
                    <a:pt x="2308" y="1833"/>
                  </a:lnTo>
                  <a:lnTo>
                    <a:pt x="2338" y="1819"/>
                  </a:lnTo>
                  <a:lnTo>
                    <a:pt x="2367" y="1804"/>
                  </a:lnTo>
                  <a:lnTo>
                    <a:pt x="2396" y="1789"/>
                  </a:lnTo>
                  <a:lnTo>
                    <a:pt x="2425" y="1773"/>
                  </a:lnTo>
                  <a:lnTo>
                    <a:pt x="2452" y="1756"/>
                  </a:lnTo>
                  <a:lnTo>
                    <a:pt x="2479" y="1737"/>
                  </a:lnTo>
                  <a:lnTo>
                    <a:pt x="2505" y="1719"/>
                  </a:lnTo>
                  <a:lnTo>
                    <a:pt x="2531" y="1699"/>
                  </a:lnTo>
                  <a:lnTo>
                    <a:pt x="2555" y="1677"/>
                  </a:lnTo>
                  <a:close/>
                  <a:moveTo>
                    <a:pt x="2426" y="1205"/>
                  </a:moveTo>
                  <a:lnTo>
                    <a:pt x="2400" y="1152"/>
                  </a:lnTo>
                  <a:lnTo>
                    <a:pt x="2373" y="1099"/>
                  </a:lnTo>
                  <a:lnTo>
                    <a:pt x="2344" y="1047"/>
                  </a:lnTo>
                  <a:lnTo>
                    <a:pt x="2314" y="996"/>
                  </a:lnTo>
                  <a:lnTo>
                    <a:pt x="2283" y="947"/>
                  </a:lnTo>
                  <a:lnTo>
                    <a:pt x="2251" y="897"/>
                  </a:lnTo>
                  <a:lnTo>
                    <a:pt x="2216" y="849"/>
                  </a:lnTo>
                  <a:lnTo>
                    <a:pt x="2181" y="802"/>
                  </a:lnTo>
                  <a:lnTo>
                    <a:pt x="2164" y="816"/>
                  </a:lnTo>
                  <a:lnTo>
                    <a:pt x="2147" y="827"/>
                  </a:lnTo>
                  <a:lnTo>
                    <a:pt x="2130" y="840"/>
                  </a:lnTo>
                  <a:lnTo>
                    <a:pt x="2112" y="851"/>
                  </a:lnTo>
                  <a:lnTo>
                    <a:pt x="2075" y="872"/>
                  </a:lnTo>
                  <a:lnTo>
                    <a:pt x="2039" y="892"/>
                  </a:lnTo>
                  <a:lnTo>
                    <a:pt x="2001" y="910"/>
                  </a:lnTo>
                  <a:lnTo>
                    <a:pt x="1961" y="926"/>
                  </a:lnTo>
                  <a:lnTo>
                    <a:pt x="1921" y="941"/>
                  </a:lnTo>
                  <a:lnTo>
                    <a:pt x="1881" y="955"/>
                  </a:lnTo>
                  <a:lnTo>
                    <a:pt x="1902" y="1011"/>
                  </a:lnTo>
                  <a:lnTo>
                    <a:pt x="1922" y="1068"/>
                  </a:lnTo>
                  <a:lnTo>
                    <a:pt x="1941" y="1125"/>
                  </a:lnTo>
                  <a:lnTo>
                    <a:pt x="1959" y="1182"/>
                  </a:lnTo>
                  <a:lnTo>
                    <a:pt x="1976" y="1240"/>
                  </a:lnTo>
                  <a:lnTo>
                    <a:pt x="1993" y="1297"/>
                  </a:lnTo>
                  <a:lnTo>
                    <a:pt x="2008" y="1356"/>
                  </a:lnTo>
                  <a:lnTo>
                    <a:pt x="2023" y="1414"/>
                  </a:lnTo>
                  <a:lnTo>
                    <a:pt x="2077" y="1396"/>
                  </a:lnTo>
                  <a:lnTo>
                    <a:pt x="2130" y="1377"/>
                  </a:lnTo>
                  <a:lnTo>
                    <a:pt x="2157" y="1366"/>
                  </a:lnTo>
                  <a:lnTo>
                    <a:pt x="2184" y="1355"/>
                  </a:lnTo>
                  <a:lnTo>
                    <a:pt x="2209" y="1343"/>
                  </a:lnTo>
                  <a:lnTo>
                    <a:pt x="2236" y="1331"/>
                  </a:lnTo>
                  <a:lnTo>
                    <a:pt x="2261" y="1318"/>
                  </a:lnTo>
                  <a:lnTo>
                    <a:pt x="2286" y="1304"/>
                  </a:lnTo>
                  <a:lnTo>
                    <a:pt x="2311" y="1289"/>
                  </a:lnTo>
                  <a:lnTo>
                    <a:pt x="2335" y="1274"/>
                  </a:lnTo>
                  <a:lnTo>
                    <a:pt x="2358" y="1258"/>
                  </a:lnTo>
                  <a:lnTo>
                    <a:pt x="2381" y="1242"/>
                  </a:lnTo>
                  <a:lnTo>
                    <a:pt x="2404" y="1223"/>
                  </a:lnTo>
                  <a:lnTo>
                    <a:pt x="2426" y="1205"/>
                  </a:lnTo>
                  <a:close/>
                  <a:moveTo>
                    <a:pt x="2153" y="766"/>
                  </a:moveTo>
                  <a:lnTo>
                    <a:pt x="2131" y="738"/>
                  </a:lnTo>
                  <a:lnTo>
                    <a:pt x="2108" y="711"/>
                  </a:lnTo>
                  <a:lnTo>
                    <a:pt x="2085" y="683"/>
                  </a:lnTo>
                  <a:lnTo>
                    <a:pt x="2061" y="657"/>
                  </a:lnTo>
                  <a:lnTo>
                    <a:pt x="2037" y="630"/>
                  </a:lnTo>
                  <a:lnTo>
                    <a:pt x="2012" y="605"/>
                  </a:lnTo>
                  <a:lnTo>
                    <a:pt x="1988" y="578"/>
                  </a:lnTo>
                  <a:lnTo>
                    <a:pt x="1963" y="554"/>
                  </a:lnTo>
                  <a:lnTo>
                    <a:pt x="1938" y="571"/>
                  </a:lnTo>
                  <a:lnTo>
                    <a:pt x="1914" y="586"/>
                  </a:lnTo>
                  <a:lnTo>
                    <a:pt x="1888" y="601"/>
                  </a:lnTo>
                  <a:lnTo>
                    <a:pt x="1861" y="615"/>
                  </a:lnTo>
                  <a:lnTo>
                    <a:pt x="1835" y="627"/>
                  </a:lnTo>
                  <a:lnTo>
                    <a:pt x="1807" y="638"/>
                  </a:lnTo>
                  <a:lnTo>
                    <a:pt x="1779" y="649"/>
                  </a:lnTo>
                  <a:lnTo>
                    <a:pt x="1752" y="658"/>
                  </a:lnTo>
                  <a:lnTo>
                    <a:pt x="1767" y="689"/>
                  </a:lnTo>
                  <a:lnTo>
                    <a:pt x="1782" y="721"/>
                  </a:lnTo>
                  <a:lnTo>
                    <a:pt x="1797" y="752"/>
                  </a:lnTo>
                  <a:lnTo>
                    <a:pt x="1811" y="784"/>
                  </a:lnTo>
                  <a:lnTo>
                    <a:pt x="1826" y="816"/>
                  </a:lnTo>
                  <a:lnTo>
                    <a:pt x="1838" y="848"/>
                  </a:lnTo>
                  <a:lnTo>
                    <a:pt x="1852" y="880"/>
                  </a:lnTo>
                  <a:lnTo>
                    <a:pt x="1865" y="912"/>
                  </a:lnTo>
                  <a:lnTo>
                    <a:pt x="1903" y="900"/>
                  </a:lnTo>
                  <a:lnTo>
                    <a:pt x="1942" y="885"/>
                  </a:lnTo>
                  <a:lnTo>
                    <a:pt x="1979" y="870"/>
                  </a:lnTo>
                  <a:lnTo>
                    <a:pt x="2016" y="852"/>
                  </a:lnTo>
                  <a:lnTo>
                    <a:pt x="2051" y="833"/>
                  </a:lnTo>
                  <a:lnTo>
                    <a:pt x="2087" y="813"/>
                  </a:lnTo>
                  <a:lnTo>
                    <a:pt x="2120" y="790"/>
                  </a:lnTo>
                  <a:lnTo>
                    <a:pt x="2153" y="766"/>
                  </a:lnTo>
                  <a:close/>
                  <a:moveTo>
                    <a:pt x="1934" y="526"/>
                  </a:moveTo>
                  <a:lnTo>
                    <a:pt x="1906" y="501"/>
                  </a:lnTo>
                  <a:lnTo>
                    <a:pt x="1879" y="476"/>
                  </a:lnTo>
                  <a:lnTo>
                    <a:pt x="1850" y="451"/>
                  </a:lnTo>
                  <a:lnTo>
                    <a:pt x="1821" y="427"/>
                  </a:lnTo>
                  <a:lnTo>
                    <a:pt x="1791" y="403"/>
                  </a:lnTo>
                  <a:lnTo>
                    <a:pt x="1761" y="381"/>
                  </a:lnTo>
                  <a:lnTo>
                    <a:pt x="1730" y="359"/>
                  </a:lnTo>
                  <a:lnTo>
                    <a:pt x="1699" y="339"/>
                  </a:lnTo>
                  <a:lnTo>
                    <a:pt x="1687" y="347"/>
                  </a:lnTo>
                  <a:lnTo>
                    <a:pt x="1676" y="355"/>
                  </a:lnTo>
                  <a:lnTo>
                    <a:pt x="1664" y="363"/>
                  </a:lnTo>
                  <a:lnTo>
                    <a:pt x="1652" y="370"/>
                  </a:lnTo>
                  <a:lnTo>
                    <a:pt x="1626" y="382"/>
                  </a:lnTo>
                  <a:lnTo>
                    <a:pt x="1600" y="394"/>
                  </a:lnTo>
                  <a:lnTo>
                    <a:pt x="1618" y="422"/>
                  </a:lnTo>
                  <a:lnTo>
                    <a:pt x="1637" y="449"/>
                  </a:lnTo>
                  <a:lnTo>
                    <a:pt x="1654" y="478"/>
                  </a:lnTo>
                  <a:lnTo>
                    <a:pt x="1671" y="506"/>
                  </a:lnTo>
                  <a:lnTo>
                    <a:pt x="1687" y="534"/>
                  </a:lnTo>
                  <a:lnTo>
                    <a:pt x="1703" y="564"/>
                  </a:lnTo>
                  <a:lnTo>
                    <a:pt x="1720" y="593"/>
                  </a:lnTo>
                  <a:lnTo>
                    <a:pt x="1735" y="623"/>
                  </a:lnTo>
                  <a:lnTo>
                    <a:pt x="1761" y="614"/>
                  </a:lnTo>
                  <a:lnTo>
                    <a:pt x="1786" y="605"/>
                  </a:lnTo>
                  <a:lnTo>
                    <a:pt x="1813" y="594"/>
                  </a:lnTo>
                  <a:lnTo>
                    <a:pt x="1838" y="583"/>
                  </a:lnTo>
                  <a:lnTo>
                    <a:pt x="1864" y="570"/>
                  </a:lnTo>
                  <a:lnTo>
                    <a:pt x="1888" y="557"/>
                  </a:lnTo>
                  <a:lnTo>
                    <a:pt x="1911" y="543"/>
                  </a:lnTo>
                  <a:lnTo>
                    <a:pt x="1934" y="526"/>
                  </a:lnTo>
                  <a:close/>
                  <a:moveTo>
                    <a:pt x="1460" y="280"/>
                  </a:moveTo>
                  <a:lnTo>
                    <a:pt x="1450" y="284"/>
                  </a:lnTo>
                  <a:lnTo>
                    <a:pt x="1438" y="288"/>
                  </a:lnTo>
                  <a:lnTo>
                    <a:pt x="1426" y="291"/>
                  </a:lnTo>
                  <a:lnTo>
                    <a:pt x="1414" y="294"/>
                  </a:lnTo>
                  <a:lnTo>
                    <a:pt x="1414" y="392"/>
                  </a:lnTo>
                  <a:lnTo>
                    <a:pt x="1445" y="389"/>
                  </a:lnTo>
                  <a:lnTo>
                    <a:pt x="1476" y="386"/>
                  </a:lnTo>
                  <a:lnTo>
                    <a:pt x="1508" y="380"/>
                  </a:lnTo>
                  <a:lnTo>
                    <a:pt x="1538" y="373"/>
                  </a:lnTo>
                  <a:lnTo>
                    <a:pt x="1519" y="349"/>
                  </a:lnTo>
                  <a:lnTo>
                    <a:pt x="1501" y="326"/>
                  </a:lnTo>
                  <a:lnTo>
                    <a:pt x="1481" y="303"/>
                  </a:lnTo>
                  <a:lnTo>
                    <a:pt x="1460" y="280"/>
                  </a:lnTo>
                  <a:close/>
                  <a:moveTo>
                    <a:pt x="1880" y="2583"/>
                  </a:moveTo>
                  <a:lnTo>
                    <a:pt x="1897" y="2563"/>
                  </a:lnTo>
                  <a:lnTo>
                    <a:pt x="1914" y="2543"/>
                  </a:lnTo>
                  <a:lnTo>
                    <a:pt x="1929" y="2522"/>
                  </a:lnTo>
                  <a:lnTo>
                    <a:pt x="1944" y="2500"/>
                  </a:lnTo>
                  <a:lnTo>
                    <a:pt x="1958" y="2477"/>
                  </a:lnTo>
                  <a:lnTo>
                    <a:pt x="1970" y="2454"/>
                  </a:lnTo>
                  <a:lnTo>
                    <a:pt x="1981" y="2430"/>
                  </a:lnTo>
                  <a:lnTo>
                    <a:pt x="1991" y="2405"/>
                  </a:lnTo>
                  <a:lnTo>
                    <a:pt x="1957" y="2415"/>
                  </a:lnTo>
                  <a:lnTo>
                    <a:pt x="1921" y="2423"/>
                  </a:lnTo>
                  <a:lnTo>
                    <a:pt x="1885" y="2431"/>
                  </a:lnTo>
                  <a:lnTo>
                    <a:pt x="1850" y="2439"/>
                  </a:lnTo>
                  <a:lnTo>
                    <a:pt x="1814" y="2446"/>
                  </a:lnTo>
                  <a:lnTo>
                    <a:pt x="1777" y="2452"/>
                  </a:lnTo>
                  <a:lnTo>
                    <a:pt x="1741" y="2457"/>
                  </a:lnTo>
                  <a:lnTo>
                    <a:pt x="1706" y="2462"/>
                  </a:lnTo>
                  <a:lnTo>
                    <a:pt x="1633" y="2471"/>
                  </a:lnTo>
                  <a:lnTo>
                    <a:pt x="1561" y="2477"/>
                  </a:lnTo>
                  <a:lnTo>
                    <a:pt x="1487" y="2482"/>
                  </a:lnTo>
                  <a:lnTo>
                    <a:pt x="1414" y="2483"/>
                  </a:lnTo>
                  <a:lnTo>
                    <a:pt x="1414" y="2664"/>
                  </a:lnTo>
                  <a:lnTo>
                    <a:pt x="1444" y="2664"/>
                  </a:lnTo>
                  <a:lnTo>
                    <a:pt x="1473" y="2662"/>
                  </a:lnTo>
                  <a:lnTo>
                    <a:pt x="1503" y="2660"/>
                  </a:lnTo>
                  <a:lnTo>
                    <a:pt x="1533" y="2658"/>
                  </a:lnTo>
                  <a:lnTo>
                    <a:pt x="1562" y="2655"/>
                  </a:lnTo>
                  <a:lnTo>
                    <a:pt x="1592" y="2652"/>
                  </a:lnTo>
                  <a:lnTo>
                    <a:pt x="1620" y="2647"/>
                  </a:lnTo>
                  <a:lnTo>
                    <a:pt x="1650" y="2643"/>
                  </a:lnTo>
                  <a:lnTo>
                    <a:pt x="1679" y="2637"/>
                  </a:lnTo>
                  <a:lnTo>
                    <a:pt x="1708" y="2631"/>
                  </a:lnTo>
                  <a:lnTo>
                    <a:pt x="1737" y="2624"/>
                  </a:lnTo>
                  <a:lnTo>
                    <a:pt x="1766" y="2617"/>
                  </a:lnTo>
                  <a:lnTo>
                    <a:pt x="1794" y="2609"/>
                  </a:lnTo>
                  <a:lnTo>
                    <a:pt x="1823" y="2601"/>
                  </a:lnTo>
                  <a:lnTo>
                    <a:pt x="1851" y="2592"/>
                  </a:lnTo>
                  <a:lnTo>
                    <a:pt x="1880" y="2583"/>
                  </a:lnTo>
                  <a:close/>
                  <a:moveTo>
                    <a:pt x="2008" y="2361"/>
                  </a:moveTo>
                  <a:lnTo>
                    <a:pt x="2016" y="2336"/>
                  </a:lnTo>
                  <a:lnTo>
                    <a:pt x="2023" y="2312"/>
                  </a:lnTo>
                  <a:lnTo>
                    <a:pt x="2028" y="2287"/>
                  </a:lnTo>
                  <a:lnTo>
                    <a:pt x="2034" y="2263"/>
                  </a:lnTo>
                  <a:lnTo>
                    <a:pt x="2039" y="2237"/>
                  </a:lnTo>
                  <a:lnTo>
                    <a:pt x="2043" y="2213"/>
                  </a:lnTo>
                  <a:lnTo>
                    <a:pt x="2047" y="2188"/>
                  </a:lnTo>
                  <a:lnTo>
                    <a:pt x="2050" y="2162"/>
                  </a:lnTo>
                  <a:lnTo>
                    <a:pt x="2055" y="2112"/>
                  </a:lnTo>
                  <a:lnTo>
                    <a:pt x="2057" y="2062"/>
                  </a:lnTo>
                  <a:lnTo>
                    <a:pt x="2058" y="2011"/>
                  </a:lnTo>
                  <a:lnTo>
                    <a:pt x="2058" y="1961"/>
                  </a:lnTo>
                  <a:lnTo>
                    <a:pt x="2019" y="1971"/>
                  </a:lnTo>
                  <a:lnTo>
                    <a:pt x="1979" y="1980"/>
                  </a:lnTo>
                  <a:lnTo>
                    <a:pt x="1940" y="1988"/>
                  </a:lnTo>
                  <a:lnTo>
                    <a:pt x="1899" y="1996"/>
                  </a:lnTo>
                  <a:lnTo>
                    <a:pt x="1859" y="2005"/>
                  </a:lnTo>
                  <a:lnTo>
                    <a:pt x="1820" y="2010"/>
                  </a:lnTo>
                  <a:lnTo>
                    <a:pt x="1779" y="2017"/>
                  </a:lnTo>
                  <a:lnTo>
                    <a:pt x="1739" y="2022"/>
                  </a:lnTo>
                  <a:lnTo>
                    <a:pt x="1698" y="2028"/>
                  </a:lnTo>
                  <a:lnTo>
                    <a:pt x="1657" y="2031"/>
                  </a:lnTo>
                  <a:lnTo>
                    <a:pt x="1617" y="2034"/>
                  </a:lnTo>
                  <a:lnTo>
                    <a:pt x="1577" y="2038"/>
                  </a:lnTo>
                  <a:lnTo>
                    <a:pt x="1495" y="2043"/>
                  </a:lnTo>
                  <a:lnTo>
                    <a:pt x="1414" y="2045"/>
                  </a:lnTo>
                  <a:lnTo>
                    <a:pt x="1414" y="2443"/>
                  </a:lnTo>
                  <a:lnTo>
                    <a:pt x="1489" y="2442"/>
                  </a:lnTo>
                  <a:lnTo>
                    <a:pt x="1564" y="2438"/>
                  </a:lnTo>
                  <a:lnTo>
                    <a:pt x="1602" y="2434"/>
                  </a:lnTo>
                  <a:lnTo>
                    <a:pt x="1639" y="2431"/>
                  </a:lnTo>
                  <a:lnTo>
                    <a:pt x="1677" y="2426"/>
                  </a:lnTo>
                  <a:lnTo>
                    <a:pt x="1714" y="2422"/>
                  </a:lnTo>
                  <a:lnTo>
                    <a:pt x="1752" y="2417"/>
                  </a:lnTo>
                  <a:lnTo>
                    <a:pt x="1789" y="2410"/>
                  </a:lnTo>
                  <a:lnTo>
                    <a:pt x="1826" y="2403"/>
                  </a:lnTo>
                  <a:lnTo>
                    <a:pt x="1862" y="2396"/>
                  </a:lnTo>
                  <a:lnTo>
                    <a:pt x="1899" y="2388"/>
                  </a:lnTo>
                  <a:lnTo>
                    <a:pt x="1936" y="2380"/>
                  </a:lnTo>
                  <a:lnTo>
                    <a:pt x="1972" y="2370"/>
                  </a:lnTo>
                  <a:lnTo>
                    <a:pt x="2008" y="2361"/>
                  </a:lnTo>
                  <a:close/>
                  <a:moveTo>
                    <a:pt x="2057" y="1920"/>
                  </a:moveTo>
                  <a:lnTo>
                    <a:pt x="2054" y="1863"/>
                  </a:lnTo>
                  <a:lnTo>
                    <a:pt x="2049" y="1805"/>
                  </a:lnTo>
                  <a:lnTo>
                    <a:pt x="2043" y="1748"/>
                  </a:lnTo>
                  <a:lnTo>
                    <a:pt x="2035" y="1690"/>
                  </a:lnTo>
                  <a:lnTo>
                    <a:pt x="2026" y="1634"/>
                  </a:lnTo>
                  <a:lnTo>
                    <a:pt x="2017" y="1576"/>
                  </a:lnTo>
                  <a:lnTo>
                    <a:pt x="2005" y="1519"/>
                  </a:lnTo>
                  <a:lnTo>
                    <a:pt x="1994" y="1463"/>
                  </a:lnTo>
                  <a:lnTo>
                    <a:pt x="1958" y="1472"/>
                  </a:lnTo>
                  <a:lnTo>
                    <a:pt x="1922" y="1481"/>
                  </a:lnTo>
                  <a:lnTo>
                    <a:pt x="1888" y="1490"/>
                  </a:lnTo>
                  <a:lnTo>
                    <a:pt x="1851" y="1496"/>
                  </a:lnTo>
                  <a:lnTo>
                    <a:pt x="1815" y="1503"/>
                  </a:lnTo>
                  <a:lnTo>
                    <a:pt x="1779" y="1510"/>
                  </a:lnTo>
                  <a:lnTo>
                    <a:pt x="1743" y="1515"/>
                  </a:lnTo>
                  <a:lnTo>
                    <a:pt x="1707" y="1521"/>
                  </a:lnTo>
                  <a:lnTo>
                    <a:pt x="1633" y="1529"/>
                  </a:lnTo>
                  <a:lnTo>
                    <a:pt x="1561" y="1534"/>
                  </a:lnTo>
                  <a:lnTo>
                    <a:pt x="1487" y="1538"/>
                  </a:lnTo>
                  <a:lnTo>
                    <a:pt x="1414" y="1539"/>
                  </a:lnTo>
                  <a:lnTo>
                    <a:pt x="1414" y="2006"/>
                  </a:lnTo>
                  <a:lnTo>
                    <a:pt x="1496" y="2003"/>
                  </a:lnTo>
                  <a:lnTo>
                    <a:pt x="1577" y="1999"/>
                  </a:lnTo>
                  <a:lnTo>
                    <a:pt x="1617" y="1996"/>
                  </a:lnTo>
                  <a:lnTo>
                    <a:pt x="1657" y="1992"/>
                  </a:lnTo>
                  <a:lnTo>
                    <a:pt x="1698" y="1988"/>
                  </a:lnTo>
                  <a:lnTo>
                    <a:pt x="1738" y="1983"/>
                  </a:lnTo>
                  <a:lnTo>
                    <a:pt x="1778" y="1978"/>
                  </a:lnTo>
                  <a:lnTo>
                    <a:pt x="1819" y="1971"/>
                  </a:lnTo>
                  <a:lnTo>
                    <a:pt x="1859" y="1964"/>
                  </a:lnTo>
                  <a:lnTo>
                    <a:pt x="1898" y="1957"/>
                  </a:lnTo>
                  <a:lnTo>
                    <a:pt x="1938" y="1949"/>
                  </a:lnTo>
                  <a:lnTo>
                    <a:pt x="1978" y="1940"/>
                  </a:lnTo>
                  <a:lnTo>
                    <a:pt x="2018" y="1931"/>
                  </a:lnTo>
                  <a:lnTo>
                    <a:pt x="2057" y="1920"/>
                  </a:lnTo>
                  <a:close/>
                  <a:moveTo>
                    <a:pt x="1984" y="1425"/>
                  </a:moveTo>
                  <a:lnTo>
                    <a:pt x="1971" y="1366"/>
                  </a:lnTo>
                  <a:lnTo>
                    <a:pt x="1956" y="1309"/>
                  </a:lnTo>
                  <a:lnTo>
                    <a:pt x="1940" y="1251"/>
                  </a:lnTo>
                  <a:lnTo>
                    <a:pt x="1922" y="1193"/>
                  </a:lnTo>
                  <a:lnTo>
                    <a:pt x="1904" y="1136"/>
                  </a:lnTo>
                  <a:lnTo>
                    <a:pt x="1884" y="1079"/>
                  </a:lnTo>
                  <a:lnTo>
                    <a:pt x="1865" y="1023"/>
                  </a:lnTo>
                  <a:lnTo>
                    <a:pt x="1844" y="966"/>
                  </a:lnTo>
                  <a:lnTo>
                    <a:pt x="1791" y="981"/>
                  </a:lnTo>
                  <a:lnTo>
                    <a:pt x="1738" y="993"/>
                  </a:lnTo>
                  <a:lnTo>
                    <a:pt x="1685" y="1003"/>
                  </a:lnTo>
                  <a:lnTo>
                    <a:pt x="1631" y="1013"/>
                  </a:lnTo>
                  <a:lnTo>
                    <a:pt x="1577" y="1019"/>
                  </a:lnTo>
                  <a:lnTo>
                    <a:pt x="1523" y="1024"/>
                  </a:lnTo>
                  <a:lnTo>
                    <a:pt x="1468" y="1028"/>
                  </a:lnTo>
                  <a:lnTo>
                    <a:pt x="1414" y="1030"/>
                  </a:lnTo>
                  <a:lnTo>
                    <a:pt x="1414" y="1500"/>
                  </a:lnTo>
                  <a:lnTo>
                    <a:pt x="1487" y="1499"/>
                  </a:lnTo>
                  <a:lnTo>
                    <a:pt x="1558" y="1495"/>
                  </a:lnTo>
                  <a:lnTo>
                    <a:pt x="1630" y="1488"/>
                  </a:lnTo>
                  <a:lnTo>
                    <a:pt x="1702" y="1480"/>
                  </a:lnTo>
                  <a:lnTo>
                    <a:pt x="1738" y="1476"/>
                  </a:lnTo>
                  <a:lnTo>
                    <a:pt x="1774" y="1470"/>
                  </a:lnTo>
                  <a:lnTo>
                    <a:pt x="1808" y="1464"/>
                  </a:lnTo>
                  <a:lnTo>
                    <a:pt x="1844" y="1457"/>
                  </a:lnTo>
                  <a:lnTo>
                    <a:pt x="1880" y="1450"/>
                  </a:lnTo>
                  <a:lnTo>
                    <a:pt x="1914" y="1442"/>
                  </a:lnTo>
                  <a:lnTo>
                    <a:pt x="1950" y="1434"/>
                  </a:lnTo>
                  <a:lnTo>
                    <a:pt x="1984" y="1425"/>
                  </a:lnTo>
                  <a:close/>
                  <a:moveTo>
                    <a:pt x="1827" y="924"/>
                  </a:moveTo>
                  <a:lnTo>
                    <a:pt x="1814" y="892"/>
                  </a:lnTo>
                  <a:lnTo>
                    <a:pt x="1801" y="859"/>
                  </a:lnTo>
                  <a:lnTo>
                    <a:pt x="1787" y="827"/>
                  </a:lnTo>
                  <a:lnTo>
                    <a:pt x="1774" y="795"/>
                  </a:lnTo>
                  <a:lnTo>
                    <a:pt x="1759" y="764"/>
                  </a:lnTo>
                  <a:lnTo>
                    <a:pt x="1745" y="731"/>
                  </a:lnTo>
                  <a:lnTo>
                    <a:pt x="1730" y="700"/>
                  </a:lnTo>
                  <a:lnTo>
                    <a:pt x="1714" y="669"/>
                  </a:lnTo>
                  <a:lnTo>
                    <a:pt x="1677" y="678"/>
                  </a:lnTo>
                  <a:lnTo>
                    <a:pt x="1640" y="687"/>
                  </a:lnTo>
                  <a:lnTo>
                    <a:pt x="1603" y="693"/>
                  </a:lnTo>
                  <a:lnTo>
                    <a:pt x="1565" y="699"/>
                  </a:lnTo>
                  <a:lnTo>
                    <a:pt x="1528" y="704"/>
                  </a:lnTo>
                  <a:lnTo>
                    <a:pt x="1490" y="707"/>
                  </a:lnTo>
                  <a:lnTo>
                    <a:pt x="1452" y="711"/>
                  </a:lnTo>
                  <a:lnTo>
                    <a:pt x="1414" y="712"/>
                  </a:lnTo>
                  <a:lnTo>
                    <a:pt x="1414" y="984"/>
                  </a:lnTo>
                  <a:lnTo>
                    <a:pt x="1466" y="981"/>
                  </a:lnTo>
                  <a:lnTo>
                    <a:pt x="1519" y="978"/>
                  </a:lnTo>
                  <a:lnTo>
                    <a:pt x="1571" y="973"/>
                  </a:lnTo>
                  <a:lnTo>
                    <a:pt x="1623" y="966"/>
                  </a:lnTo>
                  <a:lnTo>
                    <a:pt x="1675" y="958"/>
                  </a:lnTo>
                  <a:lnTo>
                    <a:pt x="1725" y="949"/>
                  </a:lnTo>
                  <a:lnTo>
                    <a:pt x="1777" y="938"/>
                  </a:lnTo>
                  <a:lnTo>
                    <a:pt x="1827" y="924"/>
                  </a:lnTo>
                  <a:close/>
                  <a:moveTo>
                    <a:pt x="1696" y="634"/>
                  </a:moveTo>
                  <a:lnTo>
                    <a:pt x="1680" y="605"/>
                  </a:lnTo>
                  <a:lnTo>
                    <a:pt x="1665" y="576"/>
                  </a:lnTo>
                  <a:lnTo>
                    <a:pt x="1649" y="547"/>
                  </a:lnTo>
                  <a:lnTo>
                    <a:pt x="1633" y="518"/>
                  </a:lnTo>
                  <a:lnTo>
                    <a:pt x="1616" y="490"/>
                  </a:lnTo>
                  <a:lnTo>
                    <a:pt x="1599" y="462"/>
                  </a:lnTo>
                  <a:lnTo>
                    <a:pt x="1580" y="434"/>
                  </a:lnTo>
                  <a:lnTo>
                    <a:pt x="1562" y="407"/>
                  </a:lnTo>
                  <a:lnTo>
                    <a:pt x="1543" y="411"/>
                  </a:lnTo>
                  <a:lnTo>
                    <a:pt x="1525" y="416"/>
                  </a:lnTo>
                  <a:lnTo>
                    <a:pt x="1508" y="420"/>
                  </a:lnTo>
                  <a:lnTo>
                    <a:pt x="1489" y="423"/>
                  </a:lnTo>
                  <a:lnTo>
                    <a:pt x="1451" y="428"/>
                  </a:lnTo>
                  <a:lnTo>
                    <a:pt x="1414" y="431"/>
                  </a:lnTo>
                  <a:lnTo>
                    <a:pt x="1414" y="673"/>
                  </a:lnTo>
                  <a:lnTo>
                    <a:pt x="1450" y="672"/>
                  </a:lnTo>
                  <a:lnTo>
                    <a:pt x="1486" y="669"/>
                  </a:lnTo>
                  <a:lnTo>
                    <a:pt x="1521" y="666"/>
                  </a:lnTo>
                  <a:lnTo>
                    <a:pt x="1556" y="661"/>
                  </a:lnTo>
                  <a:lnTo>
                    <a:pt x="1592" y="657"/>
                  </a:lnTo>
                  <a:lnTo>
                    <a:pt x="1626" y="650"/>
                  </a:lnTo>
                  <a:lnTo>
                    <a:pt x="1662" y="643"/>
                  </a:lnTo>
                  <a:lnTo>
                    <a:pt x="1696" y="634"/>
                  </a:lnTo>
                  <a:close/>
                  <a:moveTo>
                    <a:pt x="1367" y="67"/>
                  </a:moveTo>
                  <a:lnTo>
                    <a:pt x="1342" y="68"/>
                  </a:lnTo>
                  <a:lnTo>
                    <a:pt x="1315" y="69"/>
                  </a:lnTo>
                  <a:lnTo>
                    <a:pt x="1289" y="71"/>
                  </a:lnTo>
                  <a:lnTo>
                    <a:pt x="1263" y="75"/>
                  </a:lnTo>
                  <a:lnTo>
                    <a:pt x="1282" y="83"/>
                  </a:lnTo>
                  <a:lnTo>
                    <a:pt x="1299" y="93"/>
                  </a:lnTo>
                  <a:lnTo>
                    <a:pt x="1308" y="99"/>
                  </a:lnTo>
                  <a:lnTo>
                    <a:pt x="1315" y="106"/>
                  </a:lnTo>
                  <a:lnTo>
                    <a:pt x="1322" y="113"/>
                  </a:lnTo>
                  <a:lnTo>
                    <a:pt x="1329" y="121"/>
                  </a:lnTo>
                  <a:lnTo>
                    <a:pt x="1338" y="120"/>
                  </a:lnTo>
                  <a:lnTo>
                    <a:pt x="1349" y="117"/>
                  </a:lnTo>
                  <a:lnTo>
                    <a:pt x="1358" y="116"/>
                  </a:lnTo>
                  <a:lnTo>
                    <a:pt x="1367" y="116"/>
                  </a:lnTo>
                  <a:lnTo>
                    <a:pt x="1367" y="67"/>
                  </a:lnTo>
                  <a:close/>
                  <a:moveTo>
                    <a:pt x="1180" y="97"/>
                  </a:moveTo>
                  <a:lnTo>
                    <a:pt x="1168" y="101"/>
                  </a:lnTo>
                  <a:lnTo>
                    <a:pt x="1155" y="106"/>
                  </a:lnTo>
                  <a:lnTo>
                    <a:pt x="1144" y="112"/>
                  </a:lnTo>
                  <a:lnTo>
                    <a:pt x="1131" y="119"/>
                  </a:lnTo>
                  <a:lnTo>
                    <a:pt x="1171" y="120"/>
                  </a:lnTo>
                  <a:lnTo>
                    <a:pt x="1210" y="123"/>
                  </a:lnTo>
                  <a:lnTo>
                    <a:pt x="1251" y="128"/>
                  </a:lnTo>
                  <a:lnTo>
                    <a:pt x="1290" y="135"/>
                  </a:lnTo>
                  <a:lnTo>
                    <a:pt x="1278" y="125"/>
                  </a:lnTo>
                  <a:lnTo>
                    <a:pt x="1266" y="117"/>
                  </a:lnTo>
                  <a:lnTo>
                    <a:pt x="1253" y="112"/>
                  </a:lnTo>
                  <a:lnTo>
                    <a:pt x="1238" y="107"/>
                  </a:lnTo>
                  <a:lnTo>
                    <a:pt x="1224" y="104"/>
                  </a:lnTo>
                  <a:lnTo>
                    <a:pt x="1209" y="100"/>
                  </a:lnTo>
                  <a:lnTo>
                    <a:pt x="1194" y="98"/>
                  </a:lnTo>
                  <a:lnTo>
                    <a:pt x="1180" y="97"/>
                  </a:lnTo>
                  <a:close/>
                  <a:moveTo>
                    <a:pt x="1088" y="98"/>
                  </a:moveTo>
                  <a:lnTo>
                    <a:pt x="1061" y="104"/>
                  </a:lnTo>
                  <a:lnTo>
                    <a:pt x="1033" y="109"/>
                  </a:lnTo>
                  <a:lnTo>
                    <a:pt x="1005" y="116"/>
                  </a:lnTo>
                  <a:lnTo>
                    <a:pt x="978" y="123"/>
                  </a:lnTo>
                  <a:lnTo>
                    <a:pt x="1009" y="121"/>
                  </a:lnTo>
                  <a:lnTo>
                    <a:pt x="1035" y="119"/>
                  </a:lnTo>
                  <a:lnTo>
                    <a:pt x="1048" y="115"/>
                  </a:lnTo>
                  <a:lnTo>
                    <a:pt x="1061" y="112"/>
                  </a:lnTo>
                  <a:lnTo>
                    <a:pt x="1074" y="106"/>
                  </a:lnTo>
                  <a:lnTo>
                    <a:pt x="1088" y="98"/>
                  </a:lnTo>
                  <a:close/>
                  <a:moveTo>
                    <a:pt x="1076" y="157"/>
                  </a:moveTo>
                  <a:lnTo>
                    <a:pt x="1069" y="163"/>
                  </a:lnTo>
                  <a:lnTo>
                    <a:pt x="1062" y="172"/>
                  </a:lnTo>
                  <a:lnTo>
                    <a:pt x="1056" y="180"/>
                  </a:lnTo>
                  <a:lnTo>
                    <a:pt x="1050" y="188"/>
                  </a:lnTo>
                  <a:lnTo>
                    <a:pt x="1086" y="180"/>
                  </a:lnTo>
                  <a:lnTo>
                    <a:pt x="1122" y="172"/>
                  </a:lnTo>
                  <a:lnTo>
                    <a:pt x="1157" y="166"/>
                  </a:lnTo>
                  <a:lnTo>
                    <a:pt x="1193" y="161"/>
                  </a:lnTo>
                  <a:lnTo>
                    <a:pt x="1163" y="159"/>
                  </a:lnTo>
                  <a:lnTo>
                    <a:pt x="1134" y="157"/>
                  </a:lnTo>
                  <a:lnTo>
                    <a:pt x="1106" y="157"/>
                  </a:lnTo>
                  <a:lnTo>
                    <a:pt x="1076" y="157"/>
                  </a:lnTo>
                  <a:close/>
                  <a:moveTo>
                    <a:pt x="1024" y="159"/>
                  </a:moveTo>
                  <a:lnTo>
                    <a:pt x="979" y="161"/>
                  </a:lnTo>
                  <a:lnTo>
                    <a:pt x="935" y="166"/>
                  </a:lnTo>
                  <a:lnTo>
                    <a:pt x="913" y="169"/>
                  </a:lnTo>
                  <a:lnTo>
                    <a:pt x="894" y="174"/>
                  </a:lnTo>
                  <a:lnTo>
                    <a:pt x="873" y="180"/>
                  </a:lnTo>
                  <a:lnTo>
                    <a:pt x="853" y="187"/>
                  </a:lnTo>
                  <a:lnTo>
                    <a:pt x="835" y="195"/>
                  </a:lnTo>
                  <a:lnTo>
                    <a:pt x="818" y="204"/>
                  </a:lnTo>
                  <a:lnTo>
                    <a:pt x="801" y="215"/>
                  </a:lnTo>
                  <a:lnTo>
                    <a:pt x="785" y="229"/>
                  </a:lnTo>
                  <a:lnTo>
                    <a:pt x="778" y="236"/>
                  </a:lnTo>
                  <a:lnTo>
                    <a:pt x="770" y="244"/>
                  </a:lnTo>
                  <a:lnTo>
                    <a:pt x="763" y="252"/>
                  </a:lnTo>
                  <a:lnTo>
                    <a:pt x="758" y="261"/>
                  </a:lnTo>
                  <a:lnTo>
                    <a:pt x="751" y="272"/>
                  </a:lnTo>
                  <a:lnTo>
                    <a:pt x="745" y="282"/>
                  </a:lnTo>
                  <a:lnTo>
                    <a:pt x="739" y="293"/>
                  </a:lnTo>
                  <a:lnTo>
                    <a:pt x="735" y="304"/>
                  </a:lnTo>
                  <a:lnTo>
                    <a:pt x="767" y="289"/>
                  </a:lnTo>
                  <a:lnTo>
                    <a:pt x="800" y="274"/>
                  </a:lnTo>
                  <a:lnTo>
                    <a:pt x="834" y="260"/>
                  </a:lnTo>
                  <a:lnTo>
                    <a:pt x="867" y="246"/>
                  </a:lnTo>
                  <a:lnTo>
                    <a:pt x="900" y="234"/>
                  </a:lnTo>
                  <a:lnTo>
                    <a:pt x="935" y="222"/>
                  </a:lnTo>
                  <a:lnTo>
                    <a:pt x="970" y="211"/>
                  </a:lnTo>
                  <a:lnTo>
                    <a:pt x="1004" y="200"/>
                  </a:lnTo>
                  <a:lnTo>
                    <a:pt x="1008" y="190"/>
                  </a:lnTo>
                  <a:lnTo>
                    <a:pt x="1012" y="178"/>
                  </a:lnTo>
                  <a:lnTo>
                    <a:pt x="1017" y="168"/>
                  </a:lnTo>
                  <a:lnTo>
                    <a:pt x="1024" y="159"/>
                  </a:lnTo>
                  <a:close/>
                  <a:moveTo>
                    <a:pt x="1040" y="231"/>
                  </a:moveTo>
                  <a:lnTo>
                    <a:pt x="1040" y="240"/>
                  </a:lnTo>
                  <a:lnTo>
                    <a:pt x="1041" y="246"/>
                  </a:lnTo>
                  <a:lnTo>
                    <a:pt x="1043" y="254"/>
                  </a:lnTo>
                  <a:lnTo>
                    <a:pt x="1047" y="261"/>
                  </a:lnTo>
                  <a:lnTo>
                    <a:pt x="1054" y="275"/>
                  </a:lnTo>
                  <a:lnTo>
                    <a:pt x="1063" y="288"/>
                  </a:lnTo>
                  <a:lnTo>
                    <a:pt x="1104" y="264"/>
                  </a:lnTo>
                  <a:lnTo>
                    <a:pt x="1148" y="241"/>
                  </a:lnTo>
                  <a:lnTo>
                    <a:pt x="1169" y="230"/>
                  </a:lnTo>
                  <a:lnTo>
                    <a:pt x="1192" y="220"/>
                  </a:lnTo>
                  <a:lnTo>
                    <a:pt x="1214" y="211"/>
                  </a:lnTo>
                  <a:lnTo>
                    <a:pt x="1237" y="203"/>
                  </a:lnTo>
                  <a:lnTo>
                    <a:pt x="1237" y="197"/>
                  </a:lnTo>
                  <a:lnTo>
                    <a:pt x="1211" y="198"/>
                  </a:lnTo>
                  <a:lnTo>
                    <a:pt x="1187" y="200"/>
                  </a:lnTo>
                  <a:lnTo>
                    <a:pt x="1162" y="204"/>
                  </a:lnTo>
                  <a:lnTo>
                    <a:pt x="1137" y="207"/>
                  </a:lnTo>
                  <a:lnTo>
                    <a:pt x="1112" y="213"/>
                  </a:lnTo>
                  <a:lnTo>
                    <a:pt x="1088" y="219"/>
                  </a:lnTo>
                  <a:lnTo>
                    <a:pt x="1063" y="225"/>
                  </a:lnTo>
                  <a:lnTo>
                    <a:pt x="1040" y="231"/>
                  </a:lnTo>
                  <a:close/>
                  <a:moveTo>
                    <a:pt x="1001" y="242"/>
                  </a:moveTo>
                  <a:lnTo>
                    <a:pt x="965" y="253"/>
                  </a:lnTo>
                  <a:lnTo>
                    <a:pt x="929" y="265"/>
                  </a:lnTo>
                  <a:lnTo>
                    <a:pt x="895" y="278"/>
                  </a:lnTo>
                  <a:lnTo>
                    <a:pt x="859" y="291"/>
                  </a:lnTo>
                  <a:lnTo>
                    <a:pt x="824" y="306"/>
                  </a:lnTo>
                  <a:lnTo>
                    <a:pt x="790" y="321"/>
                  </a:lnTo>
                  <a:lnTo>
                    <a:pt x="756" y="336"/>
                  </a:lnTo>
                  <a:lnTo>
                    <a:pt x="722" y="354"/>
                  </a:lnTo>
                  <a:lnTo>
                    <a:pt x="722" y="364"/>
                  </a:lnTo>
                  <a:lnTo>
                    <a:pt x="722" y="374"/>
                  </a:lnTo>
                  <a:lnTo>
                    <a:pt x="723" y="386"/>
                  </a:lnTo>
                  <a:lnTo>
                    <a:pt x="725" y="396"/>
                  </a:lnTo>
                  <a:lnTo>
                    <a:pt x="728" y="405"/>
                  </a:lnTo>
                  <a:lnTo>
                    <a:pt x="731" y="416"/>
                  </a:lnTo>
                  <a:lnTo>
                    <a:pt x="736" y="425"/>
                  </a:lnTo>
                  <a:lnTo>
                    <a:pt x="740" y="434"/>
                  </a:lnTo>
                  <a:lnTo>
                    <a:pt x="751" y="453"/>
                  </a:lnTo>
                  <a:lnTo>
                    <a:pt x="763" y="470"/>
                  </a:lnTo>
                  <a:lnTo>
                    <a:pt x="777" y="486"/>
                  </a:lnTo>
                  <a:lnTo>
                    <a:pt x="792" y="501"/>
                  </a:lnTo>
                  <a:lnTo>
                    <a:pt x="820" y="475"/>
                  </a:lnTo>
                  <a:lnTo>
                    <a:pt x="849" y="449"/>
                  </a:lnTo>
                  <a:lnTo>
                    <a:pt x="877" y="424"/>
                  </a:lnTo>
                  <a:lnTo>
                    <a:pt x="907" y="400"/>
                  </a:lnTo>
                  <a:lnTo>
                    <a:pt x="937" y="375"/>
                  </a:lnTo>
                  <a:lnTo>
                    <a:pt x="967" y="352"/>
                  </a:lnTo>
                  <a:lnTo>
                    <a:pt x="998" y="331"/>
                  </a:lnTo>
                  <a:lnTo>
                    <a:pt x="1031" y="309"/>
                  </a:lnTo>
                  <a:lnTo>
                    <a:pt x="1020" y="294"/>
                  </a:lnTo>
                  <a:lnTo>
                    <a:pt x="1011" y="278"/>
                  </a:lnTo>
                  <a:lnTo>
                    <a:pt x="1008" y="269"/>
                  </a:lnTo>
                  <a:lnTo>
                    <a:pt x="1005" y="260"/>
                  </a:lnTo>
                  <a:lnTo>
                    <a:pt x="1003" y="251"/>
                  </a:lnTo>
                  <a:lnTo>
                    <a:pt x="1001" y="242"/>
                  </a:lnTo>
                  <a:close/>
                  <a:moveTo>
                    <a:pt x="683" y="374"/>
                  </a:moveTo>
                  <a:lnTo>
                    <a:pt x="656" y="389"/>
                  </a:lnTo>
                  <a:lnTo>
                    <a:pt x="629" y="404"/>
                  </a:lnTo>
                  <a:lnTo>
                    <a:pt x="602" y="422"/>
                  </a:lnTo>
                  <a:lnTo>
                    <a:pt x="576" y="438"/>
                  </a:lnTo>
                  <a:lnTo>
                    <a:pt x="549" y="455"/>
                  </a:lnTo>
                  <a:lnTo>
                    <a:pt x="524" y="473"/>
                  </a:lnTo>
                  <a:lnTo>
                    <a:pt x="498" y="492"/>
                  </a:lnTo>
                  <a:lnTo>
                    <a:pt x="473" y="511"/>
                  </a:lnTo>
                  <a:lnTo>
                    <a:pt x="472" y="528"/>
                  </a:lnTo>
                  <a:lnTo>
                    <a:pt x="473" y="545"/>
                  </a:lnTo>
                  <a:lnTo>
                    <a:pt x="474" y="561"/>
                  </a:lnTo>
                  <a:lnTo>
                    <a:pt x="477" y="577"/>
                  </a:lnTo>
                  <a:lnTo>
                    <a:pt x="480" y="592"/>
                  </a:lnTo>
                  <a:lnTo>
                    <a:pt x="485" y="607"/>
                  </a:lnTo>
                  <a:lnTo>
                    <a:pt x="490" y="622"/>
                  </a:lnTo>
                  <a:lnTo>
                    <a:pt x="496" y="637"/>
                  </a:lnTo>
                  <a:lnTo>
                    <a:pt x="503" y="652"/>
                  </a:lnTo>
                  <a:lnTo>
                    <a:pt x="511" y="666"/>
                  </a:lnTo>
                  <a:lnTo>
                    <a:pt x="520" y="678"/>
                  </a:lnTo>
                  <a:lnTo>
                    <a:pt x="530" y="692"/>
                  </a:lnTo>
                  <a:lnTo>
                    <a:pt x="540" y="705"/>
                  </a:lnTo>
                  <a:lnTo>
                    <a:pt x="550" y="718"/>
                  </a:lnTo>
                  <a:lnTo>
                    <a:pt x="562" y="729"/>
                  </a:lnTo>
                  <a:lnTo>
                    <a:pt x="573" y="741"/>
                  </a:lnTo>
                  <a:lnTo>
                    <a:pt x="596" y="713"/>
                  </a:lnTo>
                  <a:lnTo>
                    <a:pt x="618" y="685"/>
                  </a:lnTo>
                  <a:lnTo>
                    <a:pt x="642" y="659"/>
                  </a:lnTo>
                  <a:lnTo>
                    <a:pt x="665" y="631"/>
                  </a:lnTo>
                  <a:lnTo>
                    <a:pt x="690" y="605"/>
                  </a:lnTo>
                  <a:lnTo>
                    <a:pt x="714" y="579"/>
                  </a:lnTo>
                  <a:lnTo>
                    <a:pt x="739" y="554"/>
                  </a:lnTo>
                  <a:lnTo>
                    <a:pt x="765" y="529"/>
                  </a:lnTo>
                  <a:lnTo>
                    <a:pt x="748" y="513"/>
                  </a:lnTo>
                  <a:lnTo>
                    <a:pt x="733" y="495"/>
                  </a:lnTo>
                  <a:lnTo>
                    <a:pt x="721" y="478"/>
                  </a:lnTo>
                  <a:lnTo>
                    <a:pt x="709" y="458"/>
                  </a:lnTo>
                  <a:lnTo>
                    <a:pt x="699" y="439"/>
                  </a:lnTo>
                  <a:lnTo>
                    <a:pt x="691" y="418"/>
                  </a:lnTo>
                  <a:lnTo>
                    <a:pt x="688" y="407"/>
                  </a:lnTo>
                  <a:lnTo>
                    <a:pt x="686" y="396"/>
                  </a:lnTo>
                  <a:lnTo>
                    <a:pt x="684" y="385"/>
                  </a:lnTo>
                  <a:lnTo>
                    <a:pt x="683" y="374"/>
                  </a:lnTo>
                  <a:close/>
                  <a:moveTo>
                    <a:pt x="427" y="549"/>
                  </a:moveTo>
                  <a:lnTo>
                    <a:pt x="389" y="583"/>
                  </a:lnTo>
                  <a:lnTo>
                    <a:pt x="353" y="619"/>
                  </a:lnTo>
                  <a:lnTo>
                    <a:pt x="318" y="655"/>
                  </a:lnTo>
                  <a:lnTo>
                    <a:pt x="285" y="695"/>
                  </a:lnTo>
                  <a:lnTo>
                    <a:pt x="269" y="714"/>
                  </a:lnTo>
                  <a:lnTo>
                    <a:pt x="253" y="735"/>
                  </a:lnTo>
                  <a:lnTo>
                    <a:pt x="238" y="756"/>
                  </a:lnTo>
                  <a:lnTo>
                    <a:pt x="224" y="776"/>
                  </a:lnTo>
                  <a:lnTo>
                    <a:pt x="210" y="797"/>
                  </a:lnTo>
                  <a:lnTo>
                    <a:pt x="197" y="819"/>
                  </a:lnTo>
                  <a:lnTo>
                    <a:pt x="184" y="841"/>
                  </a:lnTo>
                  <a:lnTo>
                    <a:pt x="171" y="864"/>
                  </a:lnTo>
                  <a:lnTo>
                    <a:pt x="172" y="886"/>
                  </a:lnTo>
                  <a:lnTo>
                    <a:pt x="174" y="908"/>
                  </a:lnTo>
                  <a:lnTo>
                    <a:pt x="177" y="928"/>
                  </a:lnTo>
                  <a:lnTo>
                    <a:pt x="180" y="950"/>
                  </a:lnTo>
                  <a:lnTo>
                    <a:pt x="185" y="971"/>
                  </a:lnTo>
                  <a:lnTo>
                    <a:pt x="192" y="992"/>
                  </a:lnTo>
                  <a:lnTo>
                    <a:pt x="199" y="1011"/>
                  </a:lnTo>
                  <a:lnTo>
                    <a:pt x="207" y="1031"/>
                  </a:lnTo>
                  <a:lnTo>
                    <a:pt x="216" y="1051"/>
                  </a:lnTo>
                  <a:lnTo>
                    <a:pt x="227" y="1070"/>
                  </a:lnTo>
                  <a:lnTo>
                    <a:pt x="237" y="1089"/>
                  </a:lnTo>
                  <a:lnTo>
                    <a:pt x="250" y="1106"/>
                  </a:lnTo>
                  <a:lnTo>
                    <a:pt x="262" y="1123"/>
                  </a:lnTo>
                  <a:lnTo>
                    <a:pt x="275" y="1140"/>
                  </a:lnTo>
                  <a:lnTo>
                    <a:pt x="290" y="1157"/>
                  </a:lnTo>
                  <a:lnTo>
                    <a:pt x="305" y="1173"/>
                  </a:lnTo>
                  <a:lnTo>
                    <a:pt x="329" y="1121"/>
                  </a:lnTo>
                  <a:lnTo>
                    <a:pt x="357" y="1069"/>
                  </a:lnTo>
                  <a:lnTo>
                    <a:pt x="384" y="1018"/>
                  </a:lnTo>
                  <a:lnTo>
                    <a:pt x="414" y="969"/>
                  </a:lnTo>
                  <a:lnTo>
                    <a:pt x="445" y="919"/>
                  </a:lnTo>
                  <a:lnTo>
                    <a:pt x="478" y="871"/>
                  </a:lnTo>
                  <a:lnTo>
                    <a:pt x="511" y="824"/>
                  </a:lnTo>
                  <a:lnTo>
                    <a:pt x="546" y="776"/>
                  </a:lnTo>
                  <a:lnTo>
                    <a:pt x="534" y="766"/>
                  </a:lnTo>
                  <a:lnTo>
                    <a:pt x="523" y="753"/>
                  </a:lnTo>
                  <a:lnTo>
                    <a:pt x="511" y="742"/>
                  </a:lnTo>
                  <a:lnTo>
                    <a:pt x="501" y="729"/>
                  </a:lnTo>
                  <a:lnTo>
                    <a:pt x="490" y="715"/>
                  </a:lnTo>
                  <a:lnTo>
                    <a:pt x="481" y="703"/>
                  </a:lnTo>
                  <a:lnTo>
                    <a:pt x="472" y="689"/>
                  </a:lnTo>
                  <a:lnTo>
                    <a:pt x="464" y="674"/>
                  </a:lnTo>
                  <a:lnTo>
                    <a:pt x="456" y="660"/>
                  </a:lnTo>
                  <a:lnTo>
                    <a:pt x="450" y="645"/>
                  </a:lnTo>
                  <a:lnTo>
                    <a:pt x="443" y="630"/>
                  </a:lnTo>
                  <a:lnTo>
                    <a:pt x="439" y="614"/>
                  </a:lnTo>
                  <a:lnTo>
                    <a:pt x="434" y="598"/>
                  </a:lnTo>
                  <a:lnTo>
                    <a:pt x="430" y="582"/>
                  </a:lnTo>
                  <a:lnTo>
                    <a:pt x="428" y="566"/>
                  </a:lnTo>
                  <a:lnTo>
                    <a:pt x="427" y="549"/>
                  </a:lnTo>
                  <a:close/>
                  <a:moveTo>
                    <a:pt x="1093" y="316"/>
                  </a:moveTo>
                  <a:lnTo>
                    <a:pt x="1112" y="329"/>
                  </a:lnTo>
                  <a:lnTo>
                    <a:pt x="1134" y="341"/>
                  </a:lnTo>
                  <a:lnTo>
                    <a:pt x="1156" y="351"/>
                  </a:lnTo>
                  <a:lnTo>
                    <a:pt x="1179" y="360"/>
                  </a:lnTo>
                  <a:lnTo>
                    <a:pt x="1199" y="334"/>
                  </a:lnTo>
                  <a:lnTo>
                    <a:pt x="1218" y="309"/>
                  </a:lnTo>
                  <a:lnTo>
                    <a:pt x="1240" y="283"/>
                  </a:lnTo>
                  <a:lnTo>
                    <a:pt x="1262" y="258"/>
                  </a:lnTo>
                  <a:lnTo>
                    <a:pt x="1253" y="250"/>
                  </a:lnTo>
                  <a:lnTo>
                    <a:pt x="1246" y="241"/>
                  </a:lnTo>
                  <a:lnTo>
                    <a:pt x="1226" y="248"/>
                  </a:lnTo>
                  <a:lnTo>
                    <a:pt x="1207" y="256"/>
                  </a:lnTo>
                  <a:lnTo>
                    <a:pt x="1187" y="265"/>
                  </a:lnTo>
                  <a:lnTo>
                    <a:pt x="1168" y="274"/>
                  </a:lnTo>
                  <a:lnTo>
                    <a:pt x="1130" y="294"/>
                  </a:lnTo>
                  <a:lnTo>
                    <a:pt x="1093" y="316"/>
                  </a:lnTo>
                  <a:close/>
                  <a:moveTo>
                    <a:pt x="1058" y="337"/>
                  </a:moveTo>
                  <a:lnTo>
                    <a:pt x="1027" y="358"/>
                  </a:lnTo>
                  <a:lnTo>
                    <a:pt x="996" y="380"/>
                  </a:lnTo>
                  <a:lnTo>
                    <a:pt x="965" y="403"/>
                  </a:lnTo>
                  <a:lnTo>
                    <a:pt x="936" y="426"/>
                  </a:lnTo>
                  <a:lnTo>
                    <a:pt x="906" y="450"/>
                  </a:lnTo>
                  <a:lnTo>
                    <a:pt x="877" y="476"/>
                  </a:lnTo>
                  <a:lnTo>
                    <a:pt x="850" y="501"/>
                  </a:lnTo>
                  <a:lnTo>
                    <a:pt x="822" y="526"/>
                  </a:lnTo>
                  <a:lnTo>
                    <a:pt x="844" y="543"/>
                  </a:lnTo>
                  <a:lnTo>
                    <a:pt x="868" y="557"/>
                  </a:lnTo>
                  <a:lnTo>
                    <a:pt x="892" y="570"/>
                  </a:lnTo>
                  <a:lnTo>
                    <a:pt x="918" y="583"/>
                  </a:lnTo>
                  <a:lnTo>
                    <a:pt x="943" y="594"/>
                  </a:lnTo>
                  <a:lnTo>
                    <a:pt x="968" y="605"/>
                  </a:lnTo>
                  <a:lnTo>
                    <a:pt x="995" y="614"/>
                  </a:lnTo>
                  <a:lnTo>
                    <a:pt x="1021" y="623"/>
                  </a:lnTo>
                  <a:lnTo>
                    <a:pt x="1036" y="593"/>
                  </a:lnTo>
                  <a:lnTo>
                    <a:pt x="1053" y="564"/>
                  </a:lnTo>
                  <a:lnTo>
                    <a:pt x="1069" y="534"/>
                  </a:lnTo>
                  <a:lnTo>
                    <a:pt x="1085" y="506"/>
                  </a:lnTo>
                  <a:lnTo>
                    <a:pt x="1102" y="477"/>
                  </a:lnTo>
                  <a:lnTo>
                    <a:pt x="1119" y="449"/>
                  </a:lnTo>
                  <a:lnTo>
                    <a:pt x="1138" y="422"/>
                  </a:lnTo>
                  <a:lnTo>
                    <a:pt x="1156" y="393"/>
                  </a:lnTo>
                  <a:lnTo>
                    <a:pt x="1130" y="382"/>
                  </a:lnTo>
                  <a:lnTo>
                    <a:pt x="1104" y="370"/>
                  </a:lnTo>
                  <a:lnTo>
                    <a:pt x="1093" y="363"/>
                  </a:lnTo>
                  <a:lnTo>
                    <a:pt x="1080" y="355"/>
                  </a:lnTo>
                  <a:lnTo>
                    <a:pt x="1069" y="347"/>
                  </a:lnTo>
                  <a:lnTo>
                    <a:pt x="1058" y="337"/>
                  </a:lnTo>
                  <a:close/>
                  <a:moveTo>
                    <a:pt x="793" y="554"/>
                  </a:moveTo>
                  <a:lnTo>
                    <a:pt x="768" y="579"/>
                  </a:lnTo>
                  <a:lnTo>
                    <a:pt x="744" y="605"/>
                  </a:lnTo>
                  <a:lnTo>
                    <a:pt x="720" y="631"/>
                  </a:lnTo>
                  <a:lnTo>
                    <a:pt x="695" y="658"/>
                  </a:lnTo>
                  <a:lnTo>
                    <a:pt x="671" y="684"/>
                  </a:lnTo>
                  <a:lnTo>
                    <a:pt x="648" y="711"/>
                  </a:lnTo>
                  <a:lnTo>
                    <a:pt x="625" y="738"/>
                  </a:lnTo>
                  <a:lnTo>
                    <a:pt x="603" y="766"/>
                  </a:lnTo>
                  <a:lnTo>
                    <a:pt x="618" y="779"/>
                  </a:lnTo>
                  <a:lnTo>
                    <a:pt x="635" y="791"/>
                  </a:lnTo>
                  <a:lnTo>
                    <a:pt x="652" y="803"/>
                  </a:lnTo>
                  <a:lnTo>
                    <a:pt x="669" y="813"/>
                  </a:lnTo>
                  <a:lnTo>
                    <a:pt x="703" y="834"/>
                  </a:lnTo>
                  <a:lnTo>
                    <a:pt x="740" y="854"/>
                  </a:lnTo>
                  <a:lnTo>
                    <a:pt x="777" y="871"/>
                  </a:lnTo>
                  <a:lnTo>
                    <a:pt x="814" y="886"/>
                  </a:lnTo>
                  <a:lnTo>
                    <a:pt x="852" y="900"/>
                  </a:lnTo>
                  <a:lnTo>
                    <a:pt x="891" y="912"/>
                  </a:lnTo>
                  <a:lnTo>
                    <a:pt x="904" y="880"/>
                  </a:lnTo>
                  <a:lnTo>
                    <a:pt x="917" y="848"/>
                  </a:lnTo>
                  <a:lnTo>
                    <a:pt x="930" y="817"/>
                  </a:lnTo>
                  <a:lnTo>
                    <a:pt x="944" y="784"/>
                  </a:lnTo>
                  <a:lnTo>
                    <a:pt x="959" y="752"/>
                  </a:lnTo>
                  <a:lnTo>
                    <a:pt x="973" y="721"/>
                  </a:lnTo>
                  <a:lnTo>
                    <a:pt x="988" y="689"/>
                  </a:lnTo>
                  <a:lnTo>
                    <a:pt x="1003" y="658"/>
                  </a:lnTo>
                  <a:lnTo>
                    <a:pt x="975" y="649"/>
                  </a:lnTo>
                  <a:lnTo>
                    <a:pt x="948" y="638"/>
                  </a:lnTo>
                  <a:lnTo>
                    <a:pt x="921" y="628"/>
                  </a:lnTo>
                  <a:lnTo>
                    <a:pt x="894" y="615"/>
                  </a:lnTo>
                  <a:lnTo>
                    <a:pt x="868" y="601"/>
                  </a:lnTo>
                  <a:lnTo>
                    <a:pt x="842" y="586"/>
                  </a:lnTo>
                  <a:lnTo>
                    <a:pt x="818" y="571"/>
                  </a:lnTo>
                  <a:lnTo>
                    <a:pt x="793" y="554"/>
                  </a:lnTo>
                  <a:close/>
                  <a:moveTo>
                    <a:pt x="576" y="803"/>
                  </a:moveTo>
                  <a:lnTo>
                    <a:pt x="540" y="849"/>
                  </a:lnTo>
                  <a:lnTo>
                    <a:pt x="506" y="897"/>
                  </a:lnTo>
                  <a:lnTo>
                    <a:pt x="474" y="946"/>
                  </a:lnTo>
                  <a:lnTo>
                    <a:pt x="443" y="995"/>
                  </a:lnTo>
                  <a:lnTo>
                    <a:pt x="414" y="1046"/>
                  </a:lnTo>
                  <a:lnTo>
                    <a:pt x="386" y="1097"/>
                  </a:lnTo>
                  <a:lnTo>
                    <a:pt x="359" y="1149"/>
                  </a:lnTo>
                  <a:lnTo>
                    <a:pt x="334" y="1202"/>
                  </a:lnTo>
                  <a:lnTo>
                    <a:pt x="356" y="1220"/>
                  </a:lnTo>
                  <a:lnTo>
                    <a:pt x="377" y="1237"/>
                  </a:lnTo>
                  <a:lnTo>
                    <a:pt x="400" y="1255"/>
                  </a:lnTo>
                  <a:lnTo>
                    <a:pt x="424" y="1271"/>
                  </a:lnTo>
                  <a:lnTo>
                    <a:pt x="448" y="1286"/>
                  </a:lnTo>
                  <a:lnTo>
                    <a:pt x="473" y="1301"/>
                  </a:lnTo>
                  <a:lnTo>
                    <a:pt x="497" y="1314"/>
                  </a:lnTo>
                  <a:lnTo>
                    <a:pt x="523" y="1327"/>
                  </a:lnTo>
                  <a:lnTo>
                    <a:pt x="549" y="1340"/>
                  </a:lnTo>
                  <a:lnTo>
                    <a:pt x="574" y="1351"/>
                  </a:lnTo>
                  <a:lnTo>
                    <a:pt x="601" y="1363"/>
                  </a:lnTo>
                  <a:lnTo>
                    <a:pt x="627" y="1373"/>
                  </a:lnTo>
                  <a:lnTo>
                    <a:pt x="680" y="1393"/>
                  </a:lnTo>
                  <a:lnTo>
                    <a:pt x="735" y="1410"/>
                  </a:lnTo>
                  <a:lnTo>
                    <a:pt x="748" y="1352"/>
                  </a:lnTo>
                  <a:lnTo>
                    <a:pt x="765" y="1295"/>
                  </a:lnTo>
                  <a:lnTo>
                    <a:pt x="781" y="1237"/>
                  </a:lnTo>
                  <a:lnTo>
                    <a:pt x="797" y="1181"/>
                  </a:lnTo>
                  <a:lnTo>
                    <a:pt x="815" y="1124"/>
                  </a:lnTo>
                  <a:lnTo>
                    <a:pt x="834" y="1068"/>
                  </a:lnTo>
                  <a:lnTo>
                    <a:pt x="853" y="1011"/>
                  </a:lnTo>
                  <a:lnTo>
                    <a:pt x="874" y="956"/>
                  </a:lnTo>
                  <a:lnTo>
                    <a:pt x="835" y="942"/>
                  </a:lnTo>
                  <a:lnTo>
                    <a:pt x="794" y="927"/>
                  </a:lnTo>
                  <a:lnTo>
                    <a:pt x="755" y="911"/>
                  </a:lnTo>
                  <a:lnTo>
                    <a:pt x="717" y="893"/>
                  </a:lnTo>
                  <a:lnTo>
                    <a:pt x="680" y="873"/>
                  </a:lnTo>
                  <a:lnTo>
                    <a:pt x="644" y="851"/>
                  </a:lnTo>
                  <a:lnTo>
                    <a:pt x="626" y="840"/>
                  </a:lnTo>
                  <a:lnTo>
                    <a:pt x="609" y="828"/>
                  </a:lnTo>
                  <a:lnTo>
                    <a:pt x="592" y="816"/>
                  </a:lnTo>
                  <a:lnTo>
                    <a:pt x="576" y="803"/>
                  </a:lnTo>
                  <a:close/>
                  <a:moveTo>
                    <a:pt x="318" y="1238"/>
                  </a:moveTo>
                  <a:lnTo>
                    <a:pt x="296" y="1293"/>
                  </a:lnTo>
                  <a:lnTo>
                    <a:pt x="276" y="1347"/>
                  </a:lnTo>
                  <a:lnTo>
                    <a:pt x="258" y="1401"/>
                  </a:lnTo>
                  <a:lnTo>
                    <a:pt x="242" y="1457"/>
                  </a:lnTo>
                  <a:lnTo>
                    <a:pt x="235" y="1485"/>
                  </a:lnTo>
                  <a:lnTo>
                    <a:pt x="229" y="1513"/>
                  </a:lnTo>
                  <a:lnTo>
                    <a:pt x="223" y="1541"/>
                  </a:lnTo>
                  <a:lnTo>
                    <a:pt x="217" y="1570"/>
                  </a:lnTo>
                  <a:lnTo>
                    <a:pt x="213" y="1598"/>
                  </a:lnTo>
                  <a:lnTo>
                    <a:pt x="209" y="1627"/>
                  </a:lnTo>
                  <a:lnTo>
                    <a:pt x="207" y="1655"/>
                  </a:lnTo>
                  <a:lnTo>
                    <a:pt x="205" y="1684"/>
                  </a:lnTo>
                  <a:lnTo>
                    <a:pt x="229" y="1706"/>
                  </a:lnTo>
                  <a:lnTo>
                    <a:pt x="254" y="1726"/>
                  </a:lnTo>
                  <a:lnTo>
                    <a:pt x="280" y="1745"/>
                  </a:lnTo>
                  <a:lnTo>
                    <a:pt x="306" y="1763"/>
                  </a:lnTo>
                  <a:lnTo>
                    <a:pt x="334" y="1780"/>
                  </a:lnTo>
                  <a:lnTo>
                    <a:pt x="361" y="1796"/>
                  </a:lnTo>
                  <a:lnTo>
                    <a:pt x="390" y="1812"/>
                  </a:lnTo>
                  <a:lnTo>
                    <a:pt x="419" y="1826"/>
                  </a:lnTo>
                  <a:lnTo>
                    <a:pt x="449" y="1840"/>
                  </a:lnTo>
                  <a:lnTo>
                    <a:pt x="479" y="1852"/>
                  </a:lnTo>
                  <a:lnTo>
                    <a:pt x="509" y="1865"/>
                  </a:lnTo>
                  <a:lnTo>
                    <a:pt x="539" y="1877"/>
                  </a:lnTo>
                  <a:lnTo>
                    <a:pt x="600" y="1897"/>
                  </a:lnTo>
                  <a:lnTo>
                    <a:pt x="661" y="1916"/>
                  </a:lnTo>
                  <a:lnTo>
                    <a:pt x="664" y="1857"/>
                  </a:lnTo>
                  <a:lnTo>
                    <a:pt x="669" y="1798"/>
                  </a:lnTo>
                  <a:lnTo>
                    <a:pt x="675" y="1740"/>
                  </a:lnTo>
                  <a:lnTo>
                    <a:pt x="683" y="1681"/>
                  </a:lnTo>
                  <a:lnTo>
                    <a:pt x="692" y="1622"/>
                  </a:lnTo>
                  <a:lnTo>
                    <a:pt x="702" y="1563"/>
                  </a:lnTo>
                  <a:lnTo>
                    <a:pt x="714" y="1506"/>
                  </a:lnTo>
                  <a:lnTo>
                    <a:pt x="727" y="1448"/>
                  </a:lnTo>
                  <a:lnTo>
                    <a:pt x="671" y="1431"/>
                  </a:lnTo>
                  <a:lnTo>
                    <a:pt x="617" y="1411"/>
                  </a:lnTo>
                  <a:lnTo>
                    <a:pt x="591" y="1400"/>
                  </a:lnTo>
                  <a:lnTo>
                    <a:pt x="563" y="1389"/>
                  </a:lnTo>
                  <a:lnTo>
                    <a:pt x="536" y="1377"/>
                  </a:lnTo>
                  <a:lnTo>
                    <a:pt x="511" y="1364"/>
                  </a:lnTo>
                  <a:lnTo>
                    <a:pt x="485" y="1351"/>
                  </a:lnTo>
                  <a:lnTo>
                    <a:pt x="459" y="1337"/>
                  </a:lnTo>
                  <a:lnTo>
                    <a:pt x="434" y="1322"/>
                  </a:lnTo>
                  <a:lnTo>
                    <a:pt x="410" y="1308"/>
                  </a:lnTo>
                  <a:lnTo>
                    <a:pt x="386" y="1291"/>
                  </a:lnTo>
                  <a:lnTo>
                    <a:pt x="362" y="1275"/>
                  </a:lnTo>
                  <a:lnTo>
                    <a:pt x="339" y="1257"/>
                  </a:lnTo>
                  <a:lnTo>
                    <a:pt x="318" y="1238"/>
                  </a:lnTo>
                  <a:close/>
                  <a:moveTo>
                    <a:pt x="202" y="1736"/>
                  </a:moveTo>
                  <a:lnTo>
                    <a:pt x="203" y="1761"/>
                  </a:lnTo>
                  <a:lnTo>
                    <a:pt x="203" y="1787"/>
                  </a:lnTo>
                  <a:lnTo>
                    <a:pt x="206" y="1812"/>
                  </a:lnTo>
                  <a:lnTo>
                    <a:pt x="208" y="1837"/>
                  </a:lnTo>
                  <a:lnTo>
                    <a:pt x="212" y="1863"/>
                  </a:lnTo>
                  <a:lnTo>
                    <a:pt x="215" y="1887"/>
                  </a:lnTo>
                  <a:lnTo>
                    <a:pt x="220" y="1912"/>
                  </a:lnTo>
                  <a:lnTo>
                    <a:pt x="225" y="1937"/>
                  </a:lnTo>
                  <a:lnTo>
                    <a:pt x="231" y="1962"/>
                  </a:lnTo>
                  <a:lnTo>
                    <a:pt x="238" y="1986"/>
                  </a:lnTo>
                  <a:lnTo>
                    <a:pt x="246" y="2010"/>
                  </a:lnTo>
                  <a:lnTo>
                    <a:pt x="254" y="2033"/>
                  </a:lnTo>
                  <a:lnTo>
                    <a:pt x="265" y="2058"/>
                  </a:lnTo>
                  <a:lnTo>
                    <a:pt x="275" y="2081"/>
                  </a:lnTo>
                  <a:lnTo>
                    <a:pt x="285" y="2104"/>
                  </a:lnTo>
                  <a:lnTo>
                    <a:pt x="297" y="2126"/>
                  </a:lnTo>
                  <a:lnTo>
                    <a:pt x="320" y="2145"/>
                  </a:lnTo>
                  <a:lnTo>
                    <a:pt x="342" y="2162"/>
                  </a:lnTo>
                  <a:lnTo>
                    <a:pt x="365" y="2181"/>
                  </a:lnTo>
                  <a:lnTo>
                    <a:pt x="389" y="2197"/>
                  </a:lnTo>
                  <a:lnTo>
                    <a:pt x="413" y="2213"/>
                  </a:lnTo>
                  <a:lnTo>
                    <a:pt x="439" y="2228"/>
                  </a:lnTo>
                  <a:lnTo>
                    <a:pt x="464" y="2243"/>
                  </a:lnTo>
                  <a:lnTo>
                    <a:pt x="489" y="2257"/>
                  </a:lnTo>
                  <a:lnTo>
                    <a:pt x="516" y="2270"/>
                  </a:lnTo>
                  <a:lnTo>
                    <a:pt x="542" y="2282"/>
                  </a:lnTo>
                  <a:lnTo>
                    <a:pt x="569" y="2294"/>
                  </a:lnTo>
                  <a:lnTo>
                    <a:pt x="595" y="2305"/>
                  </a:lnTo>
                  <a:lnTo>
                    <a:pt x="649" y="2326"/>
                  </a:lnTo>
                  <a:lnTo>
                    <a:pt x="705" y="2346"/>
                  </a:lnTo>
                  <a:lnTo>
                    <a:pt x="698" y="2321"/>
                  </a:lnTo>
                  <a:lnTo>
                    <a:pt x="692" y="2298"/>
                  </a:lnTo>
                  <a:lnTo>
                    <a:pt x="686" y="2274"/>
                  </a:lnTo>
                  <a:lnTo>
                    <a:pt x="682" y="2250"/>
                  </a:lnTo>
                  <a:lnTo>
                    <a:pt x="674" y="2202"/>
                  </a:lnTo>
                  <a:lnTo>
                    <a:pt x="667" y="2152"/>
                  </a:lnTo>
                  <a:lnTo>
                    <a:pt x="663" y="2104"/>
                  </a:lnTo>
                  <a:lnTo>
                    <a:pt x="661" y="2054"/>
                  </a:lnTo>
                  <a:lnTo>
                    <a:pt x="660" y="2006"/>
                  </a:lnTo>
                  <a:lnTo>
                    <a:pt x="660" y="1956"/>
                  </a:lnTo>
                  <a:lnTo>
                    <a:pt x="599" y="1938"/>
                  </a:lnTo>
                  <a:lnTo>
                    <a:pt x="539" y="1918"/>
                  </a:lnTo>
                  <a:lnTo>
                    <a:pt x="509" y="1907"/>
                  </a:lnTo>
                  <a:lnTo>
                    <a:pt x="479" y="1895"/>
                  </a:lnTo>
                  <a:lnTo>
                    <a:pt x="449" y="1882"/>
                  </a:lnTo>
                  <a:lnTo>
                    <a:pt x="419" y="1870"/>
                  </a:lnTo>
                  <a:lnTo>
                    <a:pt x="390" y="1856"/>
                  </a:lnTo>
                  <a:lnTo>
                    <a:pt x="362" y="1841"/>
                  </a:lnTo>
                  <a:lnTo>
                    <a:pt x="334" y="1826"/>
                  </a:lnTo>
                  <a:lnTo>
                    <a:pt x="306" y="1810"/>
                  </a:lnTo>
                  <a:lnTo>
                    <a:pt x="280" y="1793"/>
                  </a:lnTo>
                  <a:lnTo>
                    <a:pt x="253" y="1774"/>
                  </a:lnTo>
                  <a:lnTo>
                    <a:pt x="228" y="1756"/>
                  </a:lnTo>
                  <a:lnTo>
                    <a:pt x="202" y="1736"/>
                  </a:lnTo>
                  <a:close/>
                  <a:moveTo>
                    <a:pt x="377" y="2236"/>
                  </a:moveTo>
                  <a:lnTo>
                    <a:pt x="399" y="2259"/>
                  </a:lnTo>
                  <a:lnTo>
                    <a:pt x="422" y="2281"/>
                  </a:lnTo>
                  <a:lnTo>
                    <a:pt x="445" y="2303"/>
                  </a:lnTo>
                  <a:lnTo>
                    <a:pt x="470" y="2324"/>
                  </a:lnTo>
                  <a:lnTo>
                    <a:pt x="494" y="2344"/>
                  </a:lnTo>
                  <a:lnTo>
                    <a:pt x="518" y="2365"/>
                  </a:lnTo>
                  <a:lnTo>
                    <a:pt x="543" y="2384"/>
                  </a:lnTo>
                  <a:lnTo>
                    <a:pt x="570" y="2403"/>
                  </a:lnTo>
                  <a:lnTo>
                    <a:pt x="595" y="2420"/>
                  </a:lnTo>
                  <a:lnTo>
                    <a:pt x="622" y="2439"/>
                  </a:lnTo>
                  <a:lnTo>
                    <a:pt x="648" y="2455"/>
                  </a:lnTo>
                  <a:lnTo>
                    <a:pt x="676" y="2471"/>
                  </a:lnTo>
                  <a:lnTo>
                    <a:pt x="703" y="2487"/>
                  </a:lnTo>
                  <a:lnTo>
                    <a:pt x="732" y="2502"/>
                  </a:lnTo>
                  <a:lnTo>
                    <a:pt x="760" y="2516"/>
                  </a:lnTo>
                  <a:lnTo>
                    <a:pt x="789" y="2530"/>
                  </a:lnTo>
                  <a:lnTo>
                    <a:pt x="778" y="2514"/>
                  </a:lnTo>
                  <a:lnTo>
                    <a:pt x="768" y="2498"/>
                  </a:lnTo>
                  <a:lnTo>
                    <a:pt x="759" y="2480"/>
                  </a:lnTo>
                  <a:lnTo>
                    <a:pt x="750" y="2463"/>
                  </a:lnTo>
                  <a:lnTo>
                    <a:pt x="733" y="2427"/>
                  </a:lnTo>
                  <a:lnTo>
                    <a:pt x="720" y="2390"/>
                  </a:lnTo>
                  <a:lnTo>
                    <a:pt x="675" y="2377"/>
                  </a:lnTo>
                  <a:lnTo>
                    <a:pt x="631" y="2361"/>
                  </a:lnTo>
                  <a:lnTo>
                    <a:pt x="586" y="2344"/>
                  </a:lnTo>
                  <a:lnTo>
                    <a:pt x="543" y="2326"/>
                  </a:lnTo>
                  <a:lnTo>
                    <a:pt x="501" y="2305"/>
                  </a:lnTo>
                  <a:lnTo>
                    <a:pt x="458" y="2284"/>
                  </a:lnTo>
                  <a:lnTo>
                    <a:pt x="418" y="2261"/>
                  </a:lnTo>
                  <a:lnTo>
                    <a:pt x="377" y="2236"/>
                  </a:lnTo>
                  <a:close/>
                  <a:moveTo>
                    <a:pt x="1218" y="373"/>
                  </a:moveTo>
                  <a:lnTo>
                    <a:pt x="1238" y="378"/>
                  </a:lnTo>
                  <a:lnTo>
                    <a:pt x="1256" y="381"/>
                  </a:lnTo>
                  <a:lnTo>
                    <a:pt x="1276" y="385"/>
                  </a:lnTo>
                  <a:lnTo>
                    <a:pt x="1296" y="388"/>
                  </a:lnTo>
                  <a:lnTo>
                    <a:pt x="1316" y="389"/>
                  </a:lnTo>
                  <a:lnTo>
                    <a:pt x="1336" y="392"/>
                  </a:lnTo>
                  <a:lnTo>
                    <a:pt x="1355" y="393"/>
                  </a:lnTo>
                  <a:lnTo>
                    <a:pt x="1375" y="393"/>
                  </a:lnTo>
                  <a:lnTo>
                    <a:pt x="1375" y="296"/>
                  </a:lnTo>
                  <a:lnTo>
                    <a:pt x="1354" y="295"/>
                  </a:lnTo>
                  <a:lnTo>
                    <a:pt x="1335" y="291"/>
                  </a:lnTo>
                  <a:lnTo>
                    <a:pt x="1314" y="287"/>
                  </a:lnTo>
                  <a:lnTo>
                    <a:pt x="1296" y="280"/>
                  </a:lnTo>
                  <a:lnTo>
                    <a:pt x="1275" y="302"/>
                  </a:lnTo>
                  <a:lnTo>
                    <a:pt x="1255" y="325"/>
                  </a:lnTo>
                  <a:lnTo>
                    <a:pt x="1237" y="349"/>
                  </a:lnTo>
                  <a:lnTo>
                    <a:pt x="1218" y="373"/>
                  </a:lnTo>
                  <a:close/>
                  <a:moveTo>
                    <a:pt x="1194" y="407"/>
                  </a:moveTo>
                  <a:lnTo>
                    <a:pt x="1176" y="433"/>
                  </a:lnTo>
                  <a:lnTo>
                    <a:pt x="1157" y="462"/>
                  </a:lnTo>
                  <a:lnTo>
                    <a:pt x="1140" y="490"/>
                  </a:lnTo>
                  <a:lnTo>
                    <a:pt x="1123" y="518"/>
                  </a:lnTo>
                  <a:lnTo>
                    <a:pt x="1107" y="546"/>
                  </a:lnTo>
                  <a:lnTo>
                    <a:pt x="1091" y="575"/>
                  </a:lnTo>
                  <a:lnTo>
                    <a:pt x="1074" y="605"/>
                  </a:lnTo>
                  <a:lnTo>
                    <a:pt x="1059" y="634"/>
                  </a:lnTo>
                  <a:lnTo>
                    <a:pt x="1099" y="643"/>
                  </a:lnTo>
                  <a:lnTo>
                    <a:pt x="1138" y="652"/>
                  </a:lnTo>
                  <a:lnTo>
                    <a:pt x="1177" y="658"/>
                  </a:lnTo>
                  <a:lnTo>
                    <a:pt x="1216" y="663"/>
                  </a:lnTo>
                  <a:lnTo>
                    <a:pt x="1255" y="668"/>
                  </a:lnTo>
                  <a:lnTo>
                    <a:pt x="1296" y="670"/>
                  </a:lnTo>
                  <a:lnTo>
                    <a:pt x="1336" y="673"/>
                  </a:lnTo>
                  <a:lnTo>
                    <a:pt x="1375" y="674"/>
                  </a:lnTo>
                  <a:lnTo>
                    <a:pt x="1375" y="432"/>
                  </a:lnTo>
                  <a:lnTo>
                    <a:pt x="1352" y="431"/>
                  </a:lnTo>
                  <a:lnTo>
                    <a:pt x="1329" y="430"/>
                  </a:lnTo>
                  <a:lnTo>
                    <a:pt x="1307" y="428"/>
                  </a:lnTo>
                  <a:lnTo>
                    <a:pt x="1284" y="425"/>
                  </a:lnTo>
                  <a:lnTo>
                    <a:pt x="1261" y="422"/>
                  </a:lnTo>
                  <a:lnTo>
                    <a:pt x="1239" y="417"/>
                  </a:lnTo>
                  <a:lnTo>
                    <a:pt x="1216" y="412"/>
                  </a:lnTo>
                  <a:lnTo>
                    <a:pt x="1194" y="407"/>
                  </a:lnTo>
                  <a:close/>
                  <a:moveTo>
                    <a:pt x="1041" y="669"/>
                  </a:moveTo>
                  <a:lnTo>
                    <a:pt x="1026" y="700"/>
                  </a:lnTo>
                  <a:lnTo>
                    <a:pt x="1011" y="731"/>
                  </a:lnTo>
                  <a:lnTo>
                    <a:pt x="996" y="764"/>
                  </a:lnTo>
                  <a:lnTo>
                    <a:pt x="982" y="796"/>
                  </a:lnTo>
                  <a:lnTo>
                    <a:pt x="968" y="827"/>
                  </a:lnTo>
                  <a:lnTo>
                    <a:pt x="955" y="859"/>
                  </a:lnTo>
                  <a:lnTo>
                    <a:pt x="941" y="892"/>
                  </a:lnTo>
                  <a:lnTo>
                    <a:pt x="928" y="924"/>
                  </a:lnTo>
                  <a:lnTo>
                    <a:pt x="983" y="939"/>
                  </a:lnTo>
                  <a:lnTo>
                    <a:pt x="1039" y="950"/>
                  </a:lnTo>
                  <a:lnTo>
                    <a:pt x="1094" y="961"/>
                  </a:lnTo>
                  <a:lnTo>
                    <a:pt x="1149" y="969"/>
                  </a:lnTo>
                  <a:lnTo>
                    <a:pt x="1206" y="976"/>
                  </a:lnTo>
                  <a:lnTo>
                    <a:pt x="1262" y="980"/>
                  </a:lnTo>
                  <a:lnTo>
                    <a:pt x="1319" y="983"/>
                  </a:lnTo>
                  <a:lnTo>
                    <a:pt x="1375" y="984"/>
                  </a:lnTo>
                  <a:lnTo>
                    <a:pt x="1375" y="712"/>
                  </a:lnTo>
                  <a:lnTo>
                    <a:pt x="1335" y="712"/>
                  </a:lnTo>
                  <a:lnTo>
                    <a:pt x="1293" y="710"/>
                  </a:lnTo>
                  <a:lnTo>
                    <a:pt x="1253" y="706"/>
                  </a:lnTo>
                  <a:lnTo>
                    <a:pt x="1211" y="703"/>
                  </a:lnTo>
                  <a:lnTo>
                    <a:pt x="1168" y="696"/>
                  </a:lnTo>
                  <a:lnTo>
                    <a:pt x="1124" y="688"/>
                  </a:lnTo>
                  <a:lnTo>
                    <a:pt x="1081" y="678"/>
                  </a:lnTo>
                  <a:lnTo>
                    <a:pt x="1041" y="669"/>
                  </a:lnTo>
                  <a:close/>
                  <a:moveTo>
                    <a:pt x="912" y="968"/>
                  </a:moveTo>
                  <a:lnTo>
                    <a:pt x="891" y="1023"/>
                  </a:lnTo>
                  <a:lnTo>
                    <a:pt x="872" y="1079"/>
                  </a:lnTo>
                  <a:lnTo>
                    <a:pt x="852" y="1135"/>
                  </a:lnTo>
                  <a:lnTo>
                    <a:pt x="835" y="1192"/>
                  </a:lnTo>
                  <a:lnTo>
                    <a:pt x="818" y="1249"/>
                  </a:lnTo>
                  <a:lnTo>
                    <a:pt x="801" y="1306"/>
                  </a:lnTo>
                  <a:lnTo>
                    <a:pt x="786" y="1363"/>
                  </a:lnTo>
                  <a:lnTo>
                    <a:pt x="773" y="1422"/>
                  </a:lnTo>
                  <a:lnTo>
                    <a:pt x="808" y="1431"/>
                  </a:lnTo>
                  <a:lnTo>
                    <a:pt x="845" y="1440"/>
                  </a:lnTo>
                  <a:lnTo>
                    <a:pt x="883" y="1449"/>
                  </a:lnTo>
                  <a:lnTo>
                    <a:pt x="920" y="1456"/>
                  </a:lnTo>
                  <a:lnTo>
                    <a:pt x="958" y="1464"/>
                  </a:lnTo>
                  <a:lnTo>
                    <a:pt x="995" y="1470"/>
                  </a:lnTo>
                  <a:lnTo>
                    <a:pt x="1033" y="1476"/>
                  </a:lnTo>
                  <a:lnTo>
                    <a:pt x="1071" y="1481"/>
                  </a:lnTo>
                  <a:lnTo>
                    <a:pt x="1109" y="1486"/>
                  </a:lnTo>
                  <a:lnTo>
                    <a:pt x="1147" y="1490"/>
                  </a:lnTo>
                  <a:lnTo>
                    <a:pt x="1185" y="1493"/>
                  </a:lnTo>
                  <a:lnTo>
                    <a:pt x="1223" y="1495"/>
                  </a:lnTo>
                  <a:lnTo>
                    <a:pt x="1261" y="1498"/>
                  </a:lnTo>
                  <a:lnTo>
                    <a:pt x="1299" y="1500"/>
                  </a:lnTo>
                  <a:lnTo>
                    <a:pt x="1337" y="1500"/>
                  </a:lnTo>
                  <a:lnTo>
                    <a:pt x="1375" y="1501"/>
                  </a:lnTo>
                  <a:lnTo>
                    <a:pt x="1375" y="1030"/>
                  </a:lnTo>
                  <a:lnTo>
                    <a:pt x="1316" y="1029"/>
                  </a:lnTo>
                  <a:lnTo>
                    <a:pt x="1258" y="1026"/>
                  </a:lnTo>
                  <a:lnTo>
                    <a:pt x="1200" y="1022"/>
                  </a:lnTo>
                  <a:lnTo>
                    <a:pt x="1141" y="1015"/>
                  </a:lnTo>
                  <a:lnTo>
                    <a:pt x="1084" y="1006"/>
                  </a:lnTo>
                  <a:lnTo>
                    <a:pt x="1026" y="995"/>
                  </a:lnTo>
                  <a:lnTo>
                    <a:pt x="968" y="983"/>
                  </a:lnTo>
                  <a:lnTo>
                    <a:pt x="912" y="968"/>
                  </a:lnTo>
                  <a:close/>
                  <a:moveTo>
                    <a:pt x="763" y="1458"/>
                  </a:moveTo>
                  <a:lnTo>
                    <a:pt x="751" y="1517"/>
                  </a:lnTo>
                  <a:lnTo>
                    <a:pt x="740" y="1575"/>
                  </a:lnTo>
                  <a:lnTo>
                    <a:pt x="730" y="1632"/>
                  </a:lnTo>
                  <a:lnTo>
                    <a:pt x="721" y="1691"/>
                  </a:lnTo>
                  <a:lnTo>
                    <a:pt x="713" y="1750"/>
                  </a:lnTo>
                  <a:lnTo>
                    <a:pt x="707" y="1809"/>
                  </a:lnTo>
                  <a:lnTo>
                    <a:pt x="702" y="1867"/>
                  </a:lnTo>
                  <a:lnTo>
                    <a:pt x="700" y="1926"/>
                  </a:lnTo>
                  <a:lnTo>
                    <a:pt x="740" y="1937"/>
                  </a:lnTo>
                  <a:lnTo>
                    <a:pt x="782" y="1947"/>
                  </a:lnTo>
                  <a:lnTo>
                    <a:pt x="823" y="1955"/>
                  </a:lnTo>
                  <a:lnTo>
                    <a:pt x="866" y="1963"/>
                  </a:lnTo>
                  <a:lnTo>
                    <a:pt x="907" y="1971"/>
                  </a:lnTo>
                  <a:lnTo>
                    <a:pt x="950" y="1978"/>
                  </a:lnTo>
                  <a:lnTo>
                    <a:pt x="993" y="1984"/>
                  </a:lnTo>
                  <a:lnTo>
                    <a:pt x="1035" y="1988"/>
                  </a:lnTo>
                  <a:lnTo>
                    <a:pt x="1078" y="1993"/>
                  </a:lnTo>
                  <a:lnTo>
                    <a:pt x="1119" y="1996"/>
                  </a:lnTo>
                  <a:lnTo>
                    <a:pt x="1163" y="2000"/>
                  </a:lnTo>
                  <a:lnTo>
                    <a:pt x="1206" y="2002"/>
                  </a:lnTo>
                  <a:lnTo>
                    <a:pt x="1248" y="2005"/>
                  </a:lnTo>
                  <a:lnTo>
                    <a:pt x="1290" y="2006"/>
                  </a:lnTo>
                  <a:lnTo>
                    <a:pt x="1332" y="2007"/>
                  </a:lnTo>
                  <a:lnTo>
                    <a:pt x="1375" y="2007"/>
                  </a:lnTo>
                  <a:lnTo>
                    <a:pt x="1375" y="1539"/>
                  </a:lnTo>
                  <a:lnTo>
                    <a:pt x="1337" y="1539"/>
                  </a:lnTo>
                  <a:lnTo>
                    <a:pt x="1298" y="1538"/>
                  </a:lnTo>
                  <a:lnTo>
                    <a:pt x="1259" y="1537"/>
                  </a:lnTo>
                  <a:lnTo>
                    <a:pt x="1221" y="1534"/>
                  </a:lnTo>
                  <a:lnTo>
                    <a:pt x="1182" y="1531"/>
                  </a:lnTo>
                  <a:lnTo>
                    <a:pt x="1144" y="1528"/>
                  </a:lnTo>
                  <a:lnTo>
                    <a:pt x="1106" y="1524"/>
                  </a:lnTo>
                  <a:lnTo>
                    <a:pt x="1066" y="1518"/>
                  </a:lnTo>
                  <a:lnTo>
                    <a:pt x="1028" y="1514"/>
                  </a:lnTo>
                  <a:lnTo>
                    <a:pt x="990" y="1508"/>
                  </a:lnTo>
                  <a:lnTo>
                    <a:pt x="952" y="1501"/>
                  </a:lnTo>
                  <a:lnTo>
                    <a:pt x="914" y="1494"/>
                  </a:lnTo>
                  <a:lnTo>
                    <a:pt x="876" y="1486"/>
                  </a:lnTo>
                  <a:lnTo>
                    <a:pt x="838" y="1478"/>
                  </a:lnTo>
                  <a:lnTo>
                    <a:pt x="801" y="1469"/>
                  </a:lnTo>
                  <a:lnTo>
                    <a:pt x="763" y="1458"/>
                  </a:lnTo>
                  <a:close/>
                  <a:moveTo>
                    <a:pt x="699" y="1967"/>
                  </a:moveTo>
                  <a:lnTo>
                    <a:pt x="699" y="2016"/>
                  </a:lnTo>
                  <a:lnTo>
                    <a:pt x="700" y="2066"/>
                  </a:lnTo>
                  <a:lnTo>
                    <a:pt x="702" y="2115"/>
                  </a:lnTo>
                  <a:lnTo>
                    <a:pt x="708" y="2165"/>
                  </a:lnTo>
                  <a:lnTo>
                    <a:pt x="715" y="2214"/>
                  </a:lnTo>
                  <a:lnTo>
                    <a:pt x="724" y="2264"/>
                  </a:lnTo>
                  <a:lnTo>
                    <a:pt x="729" y="2288"/>
                  </a:lnTo>
                  <a:lnTo>
                    <a:pt x="736" y="2312"/>
                  </a:lnTo>
                  <a:lnTo>
                    <a:pt x="741" y="2335"/>
                  </a:lnTo>
                  <a:lnTo>
                    <a:pt x="750" y="2359"/>
                  </a:lnTo>
                  <a:lnTo>
                    <a:pt x="788" y="2370"/>
                  </a:lnTo>
                  <a:lnTo>
                    <a:pt x="826" y="2380"/>
                  </a:lnTo>
                  <a:lnTo>
                    <a:pt x="865" y="2389"/>
                  </a:lnTo>
                  <a:lnTo>
                    <a:pt x="903" y="2397"/>
                  </a:lnTo>
                  <a:lnTo>
                    <a:pt x="942" y="2405"/>
                  </a:lnTo>
                  <a:lnTo>
                    <a:pt x="981" y="2412"/>
                  </a:lnTo>
                  <a:lnTo>
                    <a:pt x="1020" y="2418"/>
                  </a:lnTo>
                  <a:lnTo>
                    <a:pt x="1059" y="2424"/>
                  </a:lnTo>
                  <a:lnTo>
                    <a:pt x="1099" y="2429"/>
                  </a:lnTo>
                  <a:lnTo>
                    <a:pt x="1138" y="2433"/>
                  </a:lnTo>
                  <a:lnTo>
                    <a:pt x="1178" y="2437"/>
                  </a:lnTo>
                  <a:lnTo>
                    <a:pt x="1217" y="2439"/>
                  </a:lnTo>
                  <a:lnTo>
                    <a:pt x="1256" y="2441"/>
                  </a:lnTo>
                  <a:lnTo>
                    <a:pt x="1297" y="2442"/>
                  </a:lnTo>
                  <a:lnTo>
                    <a:pt x="1336" y="2443"/>
                  </a:lnTo>
                  <a:lnTo>
                    <a:pt x="1375" y="2445"/>
                  </a:lnTo>
                  <a:lnTo>
                    <a:pt x="1375" y="2045"/>
                  </a:lnTo>
                  <a:lnTo>
                    <a:pt x="1332" y="2045"/>
                  </a:lnTo>
                  <a:lnTo>
                    <a:pt x="1290" y="2045"/>
                  </a:lnTo>
                  <a:lnTo>
                    <a:pt x="1247" y="2044"/>
                  </a:lnTo>
                  <a:lnTo>
                    <a:pt x="1205" y="2041"/>
                  </a:lnTo>
                  <a:lnTo>
                    <a:pt x="1162" y="2039"/>
                  </a:lnTo>
                  <a:lnTo>
                    <a:pt x="1119" y="2036"/>
                  </a:lnTo>
                  <a:lnTo>
                    <a:pt x="1077" y="2032"/>
                  </a:lnTo>
                  <a:lnTo>
                    <a:pt x="1034" y="2028"/>
                  </a:lnTo>
                  <a:lnTo>
                    <a:pt x="991" y="2023"/>
                  </a:lnTo>
                  <a:lnTo>
                    <a:pt x="950" y="2017"/>
                  </a:lnTo>
                  <a:lnTo>
                    <a:pt x="907" y="2010"/>
                  </a:lnTo>
                  <a:lnTo>
                    <a:pt x="865" y="2003"/>
                  </a:lnTo>
                  <a:lnTo>
                    <a:pt x="823" y="1995"/>
                  </a:lnTo>
                  <a:lnTo>
                    <a:pt x="782" y="1986"/>
                  </a:lnTo>
                  <a:lnTo>
                    <a:pt x="740" y="1977"/>
                  </a:lnTo>
                  <a:lnTo>
                    <a:pt x="699" y="1967"/>
                  </a:lnTo>
                  <a:close/>
                  <a:moveTo>
                    <a:pt x="767" y="2404"/>
                  </a:moveTo>
                  <a:lnTo>
                    <a:pt x="776" y="2426"/>
                  </a:lnTo>
                  <a:lnTo>
                    <a:pt x="785" y="2447"/>
                  </a:lnTo>
                  <a:lnTo>
                    <a:pt x="796" y="2468"/>
                  </a:lnTo>
                  <a:lnTo>
                    <a:pt x="807" y="2487"/>
                  </a:lnTo>
                  <a:lnTo>
                    <a:pt x="820" y="2507"/>
                  </a:lnTo>
                  <a:lnTo>
                    <a:pt x="832" y="2525"/>
                  </a:lnTo>
                  <a:lnTo>
                    <a:pt x="847" y="2544"/>
                  </a:lnTo>
                  <a:lnTo>
                    <a:pt x="862" y="2562"/>
                  </a:lnTo>
                  <a:lnTo>
                    <a:pt x="892" y="2574"/>
                  </a:lnTo>
                  <a:lnTo>
                    <a:pt x="923" y="2584"/>
                  </a:lnTo>
                  <a:lnTo>
                    <a:pt x="955" y="2594"/>
                  </a:lnTo>
                  <a:lnTo>
                    <a:pt x="987" y="2605"/>
                  </a:lnTo>
                  <a:lnTo>
                    <a:pt x="1018" y="2613"/>
                  </a:lnTo>
                  <a:lnTo>
                    <a:pt x="1050" y="2622"/>
                  </a:lnTo>
                  <a:lnTo>
                    <a:pt x="1081" y="2629"/>
                  </a:lnTo>
                  <a:lnTo>
                    <a:pt x="1114" y="2636"/>
                  </a:lnTo>
                  <a:lnTo>
                    <a:pt x="1146" y="2642"/>
                  </a:lnTo>
                  <a:lnTo>
                    <a:pt x="1179" y="2647"/>
                  </a:lnTo>
                  <a:lnTo>
                    <a:pt x="1211" y="2652"/>
                  </a:lnTo>
                  <a:lnTo>
                    <a:pt x="1244" y="2655"/>
                  </a:lnTo>
                  <a:lnTo>
                    <a:pt x="1277" y="2659"/>
                  </a:lnTo>
                  <a:lnTo>
                    <a:pt x="1309" y="2661"/>
                  </a:lnTo>
                  <a:lnTo>
                    <a:pt x="1343" y="2662"/>
                  </a:lnTo>
                  <a:lnTo>
                    <a:pt x="1375" y="2664"/>
                  </a:lnTo>
                  <a:lnTo>
                    <a:pt x="1375" y="2483"/>
                  </a:lnTo>
                  <a:lnTo>
                    <a:pt x="1299" y="2482"/>
                  </a:lnTo>
                  <a:lnTo>
                    <a:pt x="1222" y="2478"/>
                  </a:lnTo>
                  <a:lnTo>
                    <a:pt x="1183" y="2476"/>
                  </a:lnTo>
                  <a:lnTo>
                    <a:pt x="1145" y="2472"/>
                  </a:lnTo>
                  <a:lnTo>
                    <a:pt x="1107" y="2469"/>
                  </a:lnTo>
                  <a:lnTo>
                    <a:pt x="1069" y="2464"/>
                  </a:lnTo>
                  <a:lnTo>
                    <a:pt x="1029" y="2460"/>
                  </a:lnTo>
                  <a:lnTo>
                    <a:pt x="991" y="2454"/>
                  </a:lnTo>
                  <a:lnTo>
                    <a:pt x="953" y="2447"/>
                  </a:lnTo>
                  <a:lnTo>
                    <a:pt x="917" y="2440"/>
                  </a:lnTo>
                  <a:lnTo>
                    <a:pt x="879" y="2432"/>
                  </a:lnTo>
                  <a:lnTo>
                    <a:pt x="841" y="2424"/>
                  </a:lnTo>
                  <a:lnTo>
                    <a:pt x="804" y="2415"/>
                  </a:lnTo>
                  <a:lnTo>
                    <a:pt x="767" y="240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>
              <p:custDataLst>
                <p:tags r:id="rId4"/>
              </p:custDataLst>
            </p:nvPr>
          </p:nvSpPr>
          <p:spPr>
            <a:xfrm>
              <a:off x="2454533" y="4927004"/>
              <a:ext cx="107620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www.mslee.co.kr</a:t>
              </a:r>
              <a:endPara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79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62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국회의원</a:t>
              </a:r>
              <a:r>
                <a:rPr lang="ko-KR" altLang="en-US" sz="120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 이명수</a:t>
              </a:r>
              <a:endParaRPr lang="en-US" sz="1200" b="1" dirty="0">
                <a:solidFill>
                  <a:srgbClr val="1D4B6D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64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그림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116477" y="343949"/>
            <a:ext cx="7335204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</a:t>
            </a:r>
            <a:r>
              <a:rPr lang="ko-KR" altLang="en-US" sz="2800" dirty="0" err="1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식의약품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食醫藥品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 </a:t>
            </a:r>
            <a:r>
              <a:rPr lang="ko-KR" altLang="en-US" sz="28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표시제도」 </a:t>
            </a:r>
            <a:r>
              <a:rPr lang="ko-KR" altLang="en-US" sz="2800" dirty="0" smtClean="0">
                <a:latin typeface="Adobe 고딕 Std B" pitchFamily="34" charset="-127"/>
                <a:ea typeface="Adobe 고딕 Std B" pitchFamily="34" charset="-127"/>
              </a:rPr>
              <a:t>개선</a:t>
            </a:r>
            <a:endParaRPr lang="en-US" sz="28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39950" y="947868"/>
            <a:ext cx="848825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○「무수결정포도당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세립당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고화방지분당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·Lactobacillus…(A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사제품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전문 용어사전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(?!)</a:t>
            </a:r>
            <a:endParaRPr lang="ko-KR" altLang="en-US" sz="1600" b="1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“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뜻 모를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”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영양성분표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“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깨알 글씨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서로 다른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”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건강정보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=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난수표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아스코르빌파르미테이트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말토덱스트린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글리세린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포함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…(B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사제품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난해한 성분과 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기능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○「유통기한</a:t>
            </a:r>
            <a:r>
              <a:rPr lang="en-US" altLang="ko-KR" sz="1200" dirty="0">
                <a:latin typeface="휴먼명조" panose="02010504000101010101" pitchFamily="2" charset="-127"/>
                <a:ea typeface="휴먼명조" panose="02010504000101010101" pitchFamily="2" charset="-127"/>
              </a:rPr>
              <a:t>(Sell-by-date)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對 품질유지기한</a:t>
            </a:r>
            <a:r>
              <a:rPr lang="en-US" altLang="ko-KR" sz="1200" dirty="0">
                <a:latin typeface="휴먼명조" panose="02010504000101010101" pitchFamily="2" charset="-127"/>
                <a:ea typeface="휴먼명조" panose="02010504000101010101" pitchFamily="2" charset="-127"/>
              </a:rPr>
              <a:t>(Best-before-date)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비슷한 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용어</a:t>
            </a:r>
            <a:r>
              <a:rPr lang="en-US" altLang="ko-KR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중요한 차이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유발</a:t>
            </a:r>
            <a:endParaRPr lang="ko-KR" altLang="en-US" sz="16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·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미국은 판매기한과 섭취기한</a:t>
            </a: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일본은 소비기한과 상미기한</a:t>
            </a:r>
            <a:r>
              <a:rPr lang="en-US" altLang="ko-KR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賞味</a:t>
            </a:r>
            <a:r>
              <a:rPr lang="en-US" altLang="ko-KR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·Best-before-date</a:t>
            </a:r>
            <a:r>
              <a:rPr lang="en-US" altLang="ko-KR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4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으로 </a:t>
            </a:r>
            <a:r>
              <a:rPr lang="ko-KR" altLang="en-US" sz="1400" dirty="0">
                <a:latin typeface="휴먼명조" panose="02010504000101010101" pitchFamily="2" charset="-127"/>
                <a:ea typeface="휴먼명조" panose="02010504000101010101" pitchFamily="2" charset="-127"/>
              </a:rPr>
              <a:t>표시</a:t>
            </a:r>
          </a:p>
        </p:txBody>
      </p:sp>
      <p:sp>
        <p:nvSpPr>
          <p:cNvPr id="109" name="Isosceles Triangle 1"/>
          <p:cNvSpPr/>
          <p:nvPr/>
        </p:nvSpPr>
        <p:spPr>
          <a:xfrm rot="5400000">
            <a:off x="721248" y="6164102"/>
            <a:ext cx="269014" cy="29609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929648" y="5986414"/>
            <a:ext cx="77037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「업계  편의」</a:t>
            </a:r>
            <a:r>
              <a:rPr lang="ko-KR" altLang="en-US" sz="2200" dirty="0" smtClean="0">
                <a:latin typeface="Adobe 고딕 Std B" pitchFamily="34" charset="-127"/>
                <a:ea typeface="Adobe 고딕 Std B" pitchFamily="34" charset="-127"/>
              </a:rPr>
              <a:t>보다  </a:t>
            </a:r>
            <a:r>
              <a:rPr lang="ko-KR" altLang="en-US" sz="22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「소비자  편의  중심  표시」</a:t>
            </a:r>
            <a:r>
              <a:rPr lang="ko-KR" altLang="en-US" sz="2200" dirty="0" err="1" smtClean="0">
                <a:latin typeface="Adobe 고딕 Std B" pitchFamily="34" charset="-127"/>
                <a:ea typeface="Adobe 고딕 Std B" pitchFamily="34" charset="-127"/>
              </a:rPr>
              <a:t>로</a:t>
            </a:r>
            <a:r>
              <a:rPr lang="ko-KR" altLang="en-US" sz="2200" dirty="0" smtClean="0">
                <a:latin typeface="Adobe 고딕 Std B" pitchFamily="34" charset="-127"/>
                <a:ea typeface="Adobe 고딕 Std B" pitchFamily="34" charset="-127"/>
              </a:rPr>
              <a:t>  개선 촉구 </a:t>
            </a:r>
            <a:endParaRPr lang="en-US" altLang="ko-KR" sz="22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7" y="3180996"/>
            <a:ext cx="2717980" cy="21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92" y="3068960"/>
            <a:ext cx="51339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8266" y="5442623"/>
            <a:ext cx="2994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[</a:t>
            </a:r>
            <a:r>
              <a:rPr lang="ko-KR" altLang="en-US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우리나라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식품표시 내용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]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0106" y="5442624"/>
            <a:ext cx="2994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[</a:t>
            </a:r>
            <a:r>
              <a:rPr lang="ko-KR" altLang="en-US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미국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식품표시 내용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]  </a:t>
            </a:r>
            <a:r>
              <a:rPr lang="en-US" altLang="ko-KR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오른쪽 개정내용</a:t>
            </a:r>
            <a:r>
              <a:rPr lang="en-US" altLang="ko-KR" sz="11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11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20" name="오른쪽 화살표 19"/>
          <p:cNvSpPr/>
          <p:nvPr/>
        </p:nvSpPr>
        <p:spPr>
          <a:xfrm>
            <a:off x="6908413" y="110682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6926488" y="186662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5863378" y="220729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73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국회의원</a:t>
              </a:r>
              <a:r>
                <a:rPr lang="ko-KR" altLang="en-US" sz="120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 이명수</a:t>
              </a:r>
              <a:endParaRPr lang="en-US" sz="1200" b="1" dirty="0">
                <a:solidFill>
                  <a:srgbClr val="1D4B6D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480312"/>
            <a:ext cx="7416824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5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</a:t>
            </a:r>
            <a:r>
              <a:rPr lang="ko-KR" altLang="en-US" sz="2500" dirty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소비자 현혹</a:t>
            </a:r>
            <a:r>
              <a:rPr lang="en-US" altLang="ko-KR" sz="2500" dirty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en-US" altLang="ko-KR" sz="25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5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수입쇠고기 </a:t>
            </a:r>
            <a:r>
              <a:rPr lang="en-US" altLang="ko-KR" sz="2500" dirty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1</a:t>
            </a:r>
            <a:r>
              <a:rPr lang="en-US" altLang="ko-KR" sz="2500" baseline="300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+</a:t>
            </a:r>
            <a:r>
              <a:rPr lang="en-US" altLang="ko-KR" sz="25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, 1</a:t>
            </a:r>
            <a:r>
              <a:rPr lang="en-US" altLang="ko-KR" sz="2500" baseline="30000" dirty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++ </a:t>
            </a:r>
            <a:r>
              <a:rPr lang="ko-KR" altLang="en-US" sz="25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등급판매」 </a:t>
            </a:r>
            <a:r>
              <a:rPr lang="ko-KR" altLang="en-US" sz="2500" dirty="0" smtClean="0">
                <a:latin typeface="Adobe 고딕 Std B" pitchFamily="34" charset="-127"/>
                <a:ea typeface="Adobe 고딕 Std B" pitchFamily="34" charset="-127"/>
              </a:rPr>
              <a:t>문제</a:t>
            </a:r>
            <a:endParaRPr lang="en-US" sz="25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Isosceles Triangle 1"/>
          <p:cNvSpPr/>
          <p:nvPr/>
        </p:nvSpPr>
        <p:spPr>
          <a:xfrm rot="5400000">
            <a:off x="173239" y="6208984"/>
            <a:ext cx="269014" cy="29609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7470" y="6088019"/>
            <a:ext cx="9036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   「국내산 등급제」왜곡하는</a:t>
            </a:r>
            <a:r>
              <a:rPr lang="ko-KR" altLang="en-US" sz="20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</a:t>
            </a:r>
            <a:r>
              <a:rPr lang="ko-KR" altLang="en-US" sz="2000" dirty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수입산 </a:t>
            </a:r>
            <a:r>
              <a:rPr lang="ko-KR" altLang="en-US" sz="20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 쇠고기  등급 </a:t>
            </a:r>
            <a:r>
              <a:rPr lang="ko-KR" altLang="en-US" sz="2000" dirty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판매</a:t>
            </a:r>
            <a:r>
              <a:rPr lang="ko-KR" altLang="en-US" sz="20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」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단속  및  감독  강화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950" y="1059629"/>
            <a:ext cx="8424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○「국내산 쇠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고기</a:t>
            </a:r>
            <a:r>
              <a:rPr lang="en-US" altLang="ko-KR" sz="12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en-US" altLang="ko-KR" sz="12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2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개 부위 </a:t>
            </a:r>
            <a:r>
              <a:rPr lang="en-US" altLang="ko-KR" sz="12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: </a:t>
            </a:r>
            <a:r>
              <a:rPr lang="ko-KR" altLang="en-US" sz="12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안심</a:t>
            </a:r>
            <a:r>
              <a:rPr lang="en-US" altLang="ko-KR" sz="12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2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등심</a:t>
            </a:r>
            <a:r>
              <a:rPr lang="en-US" altLang="ko-KR" sz="12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200" b="1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채끝</a:t>
            </a:r>
            <a:r>
              <a:rPr lang="en-US" altLang="ko-KR" sz="12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2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양지</a:t>
            </a:r>
            <a:r>
              <a:rPr lang="en-US" altLang="ko-KR" sz="12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2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갈비</a:t>
            </a:r>
            <a:r>
              <a:rPr lang="en-US" altLang="ko-KR" sz="12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등급제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(3,2,1,1</a:t>
            </a:r>
            <a:r>
              <a:rPr lang="en-US" altLang="ko-KR" sz="1600" b="1" baseline="300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+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,1</a:t>
            </a:r>
            <a:r>
              <a:rPr lang="en-US" altLang="ko-KR" sz="1600" b="1" baseline="3000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++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등급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○「수입산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쇠고기」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국가별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고유 등급판정기준 보유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부위별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수입 통관만 허용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문제는「수입산 쇠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고기」 부위별로 「국내산 등급표시」 판매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소비자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현혹 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식약처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수입 쇠고기의 불법적인 「국내산 등급표시」 판매 단속에 소극적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59657" y="3016956"/>
            <a:ext cx="4660415" cy="2444744"/>
            <a:chOff x="559657" y="2856464"/>
            <a:chExt cx="5041421" cy="2675945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657" y="2856464"/>
              <a:ext cx="5041421" cy="2675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직선 연결선 16"/>
            <p:cNvCxnSpPr/>
            <p:nvPr/>
          </p:nvCxnSpPr>
          <p:spPr>
            <a:xfrm>
              <a:off x="4499992" y="3995791"/>
              <a:ext cx="792088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직사각형 17"/>
            <p:cNvSpPr/>
            <p:nvPr/>
          </p:nvSpPr>
          <p:spPr>
            <a:xfrm>
              <a:off x="3049907" y="3260251"/>
              <a:ext cx="1234061" cy="1687953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333145" y="2638823"/>
            <a:ext cx="3399666" cy="3231024"/>
            <a:chOff x="5834242" y="2737586"/>
            <a:chExt cx="2929512" cy="293268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8912" y="2737586"/>
              <a:ext cx="1458178" cy="1488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242" y="2737586"/>
              <a:ext cx="1444670" cy="1572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631" y="4226143"/>
              <a:ext cx="1444123" cy="1444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3994" y="4321624"/>
              <a:ext cx="1330780" cy="1337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" name="직선 연결선 30"/>
            <p:cNvCxnSpPr/>
            <p:nvPr/>
          </p:nvCxnSpPr>
          <p:spPr>
            <a:xfrm>
              <a:off x="6010651" y="4194436"/>
              <a:ext cx="361549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8100392" y="4104227"/>
              <a:ext cx="36004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>
              <a:off x="6853225" y="5532409"/>
              <a:ext cx="311063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8426027" y="5540318"/>
              <a:ext cx="311063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오른쪽 화살표 24"/>
          <p:cNvSpPr/>
          <p:nvPr/>
        </p:nvSpPr>
        <p:spPr>
          <a:xfrm>
            <a:off x="5747653" y="123704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5749069" y="158316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>
            <a:off x="6876648" y="195780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2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국회의원</a:t>
              </a:r>
              <a:r>
                <a:rPr lang="ko-KR" altLang="en-US" sz="120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 이명수</a:t>
              </a:r>
              <a:endParaRPr lang="en-US" sz="1200" b="1" dirty="0">
                <a:solidFill>
                  <a:srgbClr val="1D4B6D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07290"/>
            <a:ext cx="741682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「수입과자</a:t>
            </a:r>
            <a:r>
              <a:rPr lang="en-US" altLang="ko-KR" sz="24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,  </a:t>
            </a:r>
            <a:r>
              <a:rPr lang="ko-KR" altLang="en-US" sz="24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발암물질 타르색소</a:t>
            </a:r>
            <a:r>
              <a:rPr lang="en-US" altLang="ko-KR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인공첨가물</a:t>
            </a:r>
            <a:r>
              <a:rPr lang="en-US" altLang="ko-KR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) </a:t>
            </a:r>
            <a:r>
              <a:rPr lang="ko-KR" altLang="en-US" sz="24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포함」 </a:t>
            </a: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문제</a:t>
            </a:r>
            <a:endParaRPr lang="en-US" sz="24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Isosceles Triangle 1"/>
          <p:cNvSpPr/>
          <p:nvPr/>
        </p:nvSpPr>
        <p:spPr>
          <a:xfrm rot="5400000">
            <a:off x="715404" y="6103781"/>
            <a:ext cx="269014" cy="29609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14566" y="5961485"/>
            <a:ext cx="7404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수입과자의  </a:t>
            </a:r>
            <a:r>
              <a:rPr lang="ko-KR" altLang="en-US" sz="20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안전성 관리 기준 마련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과  대국민  홍보  강화  필요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950" y="1059629"/>
            <a:ext cx="8111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수입 초콜릿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크래커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쿠기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등     어린이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위해물질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타르색소 등 포함 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전체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20%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이상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적색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40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호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황색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4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호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황색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5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호 → 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「발암물질 타르색소」 대표사례</a:t>
            </a:r>
            <a:endParaRPr lang="en-US" altLang="ko-KR" sz="1400" b="1" dirty="0" smtClean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어린이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기호식품에 「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CODEX –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규제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EU –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금지」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국내 주요 업체 천연색소 사용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식약처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수입과자 안전성 규제 및 타르색소에 대한 대처 소극적 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대국민 홍보도 부실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76230" y="2948863"/>
            <a:ext cx="6384574" cy="264262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625661" y="2807098"/>
            <a:ext cx="2074132" cy="2759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39950" y="2807098"/>
            <a:ext cx="2083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Adobe 고딕 Std B" pitchFamily="34" charset="-127"/>
                <a:ea typeface="Adobe 고딕 Std B" pitchFamily="34" charset="-127"/>
              </a:rPr>
              <a:t>식용타르색소 정의</a:t>
            </a:r>
            <a:endParaRPr lang="ko-KR" altLang="en-US" sz="16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796" y="3176988"/>
            <a:ext cx="630482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smtClean="0"/>
              <a:t>우리나라 식품첨가물공전 중 화학적 </a:t>
            </a:r>
            <a:r>
              <a:rPr lang="ko-KR" altLang="en-US" sz="1400" dirty="0" err="1" smtClean="0"/>
              <a:t>합성품으로서</a:t>
            </a:r>
            <a:r>
              <a:rPr lang="ko-KR" altLang="en-US" sz="1400" dirty="0" smtClean="0"/>
              <a:t>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석탄타르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(coal tar)</a:t>
            </a:r>
            <a:r>
              <a:rPr lang="ko-KR" altLang="en-US" sz="1400" dirty="0" smtClean="0"/>
              <a:t>에서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얻은 방향족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탄화수소를 원료로 합성하여 제조되는 대표적인 </a:t>
            </a:r>
            <a:r>
              <a:rPr lang="ko-KR" altLang="en-US" sz="1400" dirty="0" err="1" smtClean="0"/>
              <a:t>착색료로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sz="1400" dirty="0" smtClean="0"/>
              <a:t>독성이 강한 것들이 많음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r>
              <a:rPr lang="en-US" altLang="ko-KR" sz="1400" b="1" dirty="0" smtClean="0"/>
              <a:t>『</a:t>
            </a:r>
            <a:r>
              <a:rPr lang="ko-KR" altLang="en-US" sz="1400" b="1" dirty="0" smtClean="0"/>
              <a:t>타르색소</a:t>
            </a:r>
            <a:r>
              <a:rPr lang="en-US" altLang="ko-KR" sz="1400" b="1" dirty="0" smtClean="0"/>
              <a:t>』</a:t>
            </a:r>
            <a:r>
              <a:rPr lang="ko-KR" altLang="en-US" sz="1400" dirty="0" smtClean="0"/>
              <a:t>는 어린이가 장기적으로 섭취할 경우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「천식」</a:t>
            </a:r>
            <a:r>
              <a:rPr lang="ko-KR" altLang="en-US" sz="1400" dirty="0" smtClean="0"/>
              <a:t>이나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「알레르기」</a:t>
            </a:r>
            <a:r>
              <a:rPr lang="ko-KR" altLang="en-US" sz="1400" dirty="0" smtClean="0"/>
              <a:t>를 일으키고</a:t>
            </a:r>
            <a:r>
              <a:rPr lang="en-US" altLang="ko-KR" sz="1400" dirty="0" smtClean="0"/>
              <a:t>,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「주의력결핍」</a:t>
            </a:r>
            <a:r>
              <a:rPr lang="en-US" altLang="ko-KR" sz="1400" dirty="0" smtClean="0"/>
              <a:t>,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「과잉행동장애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(ADHD)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」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1400" dirty="0" smtClean="0"/>
              <a:t>등을 유발한다는 이유로 유럽연합</a:t>
            </a:r>
            <a:r>
              <a:rPr lang="en-US" altLang="ko-KR" sz="1400" dirty="0" smtClean="0"/>
              <a:t>(EU)</a:t>
            </a:r>
            <a:r>
              <a:rPr lang="ko-KR" altLang="en-US" sz="1400" dirty="0" smtClean="0"/>
              <a:t>에서는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「어린이 식품」에 사용을 금지하고 있음</a:t>
            </a:r>
            <a:endParaRPr lang="en-US" altLang="ko-KR" sz="1400" dirty="0" smtClean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043418"/>
            <a:ext cx="1691680" cy="1268760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87" y="4312178"/>
            <a:ext cx="1244656" cy="1244656"/>
          </a:xfrm>
          <a:prstGeom prst="rect">
            <a:avLst/>
          </a:prstGeom>
        </p:spPr>
      </p:pic>
      <p:sp>
        <p:nvSpPr>
          <p:cNvPr id="18" name="오른쪽 화살표 17"/>
          <p:cNvSpPr/>
          <p:nvPr/>
        </p:nvSpPr>
        <p:spPr>
          <a:xfrm>
            <a:off x="3598184" y="124527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6966621" y="124526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5292080" y="191683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6406277" y="227687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39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7" y="1192585"/>
            <a:ext cx="2041901" cy="9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58" y="1128006"/>
            <a:ext cx="1184907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9" y="3505558"/>
            <a:ext cx="2271731" cy="1585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3" y="5344360"/>
            <a:ext cx="748225" cy="1080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8" y="2276872"/>
            <a:ext cx="1795772" cy="122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la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18" y="923964"/>
            <a:ext cx="347638" cy="2607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42899" y="883728"/>
            <a:ext cx="732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Adobe 고딕 Std B" pitchFamily="34" charset="-127"/>
                <a:ea typeface="Adobe 고딕 Std B" pitchFamily="34" charset="-127"/>
              </a:rPr>
              <a:t>미국</a:t>
            </a:r>
            <a:endParaRPr lang="ko-KR" altLang="en-US" sz="16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41" y="1235029"/>
            <a:ext cx="1262201" cy="224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32" y="2494514"/>
            <a:ext cx="1262201" cy="224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58" y="4597539"/>
            <a:ext cx="1262201" cy="224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341" y="3429000"/>
            <a:ext cx="1262201" cy="224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fla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454" y="923964"/>
            <a:ext cx="351165" cy="2633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603679" y="886374"/>
            <a:ext cx="732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Adobe 고딕 Std B" pitchFamily="34" charset="-127"/>
                <a:ea typeface="Adobe 고딕 Std B" pitchFamily="34" charset="-127"/>
              </a:rPr>
              <a:t>일본</a:t>
            </a:r>
            <a:endParaRPr lang="ko-KR" altLang="en-US" sz="16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56" name="Picture 8" descr="fla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290" y="921318"/>
            <a:ext cx="351165" cy="2633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086695" y="88372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atin typeface="Adobe 고딕 Std B" pitchFamily="34" charset="-127"/>
                <a:ea typeface="Adobe 고딕 Std B" pitchFamily="34" charset="-127"/>
              </a:rPr>
              <a:t>스페인</a:t>
            </a:r>
            <a:endParaRPr lang="ko-KR" altLang="en-US" sz="16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41" y="1403360"/>
            <a:ext cx="974465" cy="173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75" y="1428104"/>
            <a:ext cx="974465" cy="173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71" y="3019550"/>
            <a:ext cx="974465" cy="173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02" y="2999464"/>
            <a:ext cx="974465" cy="173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" name="그림 20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78" y="4774906"/>
            <a:ext cx="974465" cy="173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" name="그림 204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31" y="4751931"/>
            <a:ext cx="974465" cy="173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1" name="모서리가 둥근 직사각형 2050"/>
          <p:cNvSpPr/>
          <p:nvPr/>
        </p:nvSpPr>
        <p:spPr>
          <a:xfrm>
            <a:off x="1443532" y="1683085"/>
            <a:ext cx="1544292" cy="611209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5" name="TextBox 2054"/>
          <p:cNvSpPr txBox="1"/>
          <p:nvPr/>
        </p:nvSpPr>
        <p:spPr>
          <a:xfrm>
            <a:off x="1442899" y="1711122"/>
            <a:ext cx="15707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5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적색</a:t>
            </a:r>
            <a:r>
              <a:rPr lang="en-US" altLang="ko-KR" sz="1050" dirty="0" smtClean="0"/>
              <a:t>40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</a:p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</a:p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2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err="1" smtClean="0"/>
              <a:t>이산화티타늄</a:t>
            </a:r>
            <a:endParaRPr lang="ko-KR" altLang="en-US" sz="1050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611560" y="188640"/>
            <a:ext cx="7848872" cy="476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695307" y="282470"/>
            <a:ext cx="7765125" cy="34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수입과자</a:t>
            </a:r>
            <a:r>
              <a:rPr lang="en-US" altLang="ko-K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,  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발암물질 타르색소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인공첨가물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)  </a:t>
            </a:r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등  첨가물  현황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1869499" y="3107705"/>
            <a:ext cx="772146" cy="3056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868866" y="3135741"/>
            <a:ext cx="7479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smtClean="0"/>
              <a:t>황색</a:t>
            </a:r>
            <a:r>
              <a:rPr lang="en-US" altLang="ko-KR" sz="1050" dirty="0" smtClean="0"/>
              <a:t>5</a:t>
            </a:r>
            <a:r>
              <a:rPr lang="ko-KR" altLang="en-US" sz="1050" dirty="0" smtClean="0"/>
              <a:t>호</a:t>
            </a:r>
            <a:endParaRPr lang="ko-KR" altLang="en-US" sz="1050" dirty="0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452628" y="4723895"/>
            <a:ext cx="1416237" cy="3056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451996" y="4751931"/>
            <a:ext cx="1417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err="1" smtClean="0"/>
              <a:t>카르민색소</a:t>
            </a:r>
            <a:endParaRPr lang="ko-KR" altLang="en-US" sz="1050" dirty="0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1289306" y="5547121"/>
            <a:ext cx="1627907" cy="706137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1277608" y="5611648"/>
            <a:ext cx="16543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적색</a:t>
            </a:r>
            <a:r>
              <a:rPr lang="en-US" altLang="ko-KR" sz="1050" dirty="0" smtClean="0"/>
              <a:t>40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2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err="1" smtClean="0"/>
              <a:t>이산화티타늄</a:t>
            </a:r>
            <a:endParaRPr lang="en-US" altLang="ko-KR" sz="1050" dirty="0" smtClean="0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3292169" y="2358222"/>
            <a:ext cx="1416237" cy="3056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3291537" y="2386258"/>
            <a:ext cx="1417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endParaRPr lang="ko-KR" altLang="en-US" sz="1050" dirty="0"/>
          </a:p>
        </p:txBody>
      </p:sp>
      <p:sp>
        <p:nvSpPr>
          <p:cNvPr id="42" name="모서리가 둥근 직사각형 41"/>
          <p:cNvSpPr/>
          <p:nvPr/>
        </p:nvSpPr>
        <p:spPr>
          <a:xfrm>
            <a:off x="4628042" y="3110426"/>
            <a:ext cx="1416237" cy="3056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4627410" y="3138462"/>
            <a:ext cx="1417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endParaRPr lang="ko-KR" altLang="en-US" sz="1050" dirty="0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3292803" y="4398155"/>
            <a:ext cx="1416237" cy="3056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3292171" y="4426191"/>
            <a:ext cx="1417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endParaRPr lang="ko-KR" altLang="en-US" sz="1050" dirty="0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4644322" y="5295094"/>
            <a:ext cx="1416237" cy="3056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4643690" y="5323130"/>
            <a:ext cx="1417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endParaRPr lang="ko-KR" altLang="en-US" sz="1050" dirty="0"/>
          </a:p>
        </p:txBody>
      </p:sp>
      <p:sp>
        <p:nvSpPr>
          <p:cNvPr id="48" name="모서리가 둥근 직사각형 47"/>
          <p:cNvSpPr/>
          <p:nvPr/>
        </p:nvSpPr>
        <p:spPr>
          <a:xfrm>
            <a:off x="3349538" y="6225335"/>
            <a:ext cx="1416237" cy="30560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3348906" y="6253371"/>
            <a:ext cx="14175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적색</a:t>
            </a:r>
            <a:r>
              <a:rPr lang="en-US" altLang="ko-KR" sz="1050" dirty="0" smtClean="0"/>
              <a:t>40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endParaRPr lang="ko-KR" altLang="en-US" sz="1050" dirty="0"/>
          </a:p>
        </p:txBody>
      </p:sp>
      <p:sp>
        <p:nvSpPr>
          <p:cNvPr id="50" name="모서리가 둥근 직사각형 49"/>
          <p:cNvSpPr/>
          <p:nvPr/>
        </p:nvSpPr>
        <p:spPr>
          <a:xfrm>
            <a:off x="6461562" y="2722203"/>
            <a:ext cx="887455" cy="44353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6460931" y="2750239"/>
            <a:ext cx="8880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err="1" smtClean="0"/>
              <a:t>카르민색</a:t>
            </a:r>
            <a:r>
              <a:rPr lang="ko-KR" altLang="en-US" sz="1050" dirty="0" err="1"/>
              <a:t>소</a:t>
            </a:r>
            <a:endParaRPr lang="ko-KR" altLang="en-US" sz="1050" dirty="0"/>
          </a:p>
        </p:txBody>
      </p:sp>
      <p:sp>
        <p:nvSpPr>
          <p:cNvPr id="52" name="모서리가 둥근 직사각형 51"/>
          <p:cNvSpPr/>
          <p:nvPr/>
        </p:nvSpPr>
        <p:spPr>
          <a:xfrm>
            <a:off x="7538207" y="2555930"/>
            <a:ext cx="1158254" cy="621026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7543743" y="2561381"/>
            <a:ext cx="11471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endParaRPr lang="en-US" altLang="ko-KR" sz="1050" dirty="0" smtClean="0"/>
          </a:p>
          <a:p>
            <a:pPr algn="ctr"/>
            <a:r>
              <a:rPr lang="ko-KR" altLang="en-US" sz="1050" dirty="0" err="1" smtClean="0"/>
              <a:t>카르민색소</a:t>
            </a:r>
            <a:endParaRPr lang="en-US" altLang="ko-KR" sz="1050" dirty="0" smtClean="0"/>
          </a:p>
          <a:p>
            <a:pPr algn="ctr"/>
            <a:r>
              <a:rPr lang="ko-KR" altLang="en-US" sz="1050" dirty="0" err="1" smtClean="0"/>
              <a:t>이산화티타</a:t>
            </a:r>
            <a:r>
              <a:rPr lang="ko-KR" altLang="en-US" sz="1050" dirty="0" err="1"/>
              <a:t>늄</a:t>
            </a:r>
            <a:endParaRPr lang="ko-KR" altLang="en-US" sz="1050" dirty="0"/>
          </a:p>
        </p:txBody>
      </p:sp>
      <p:sp>
        <p:nvSpPr>
          <p:cNvPr id="54" name="모서리가 둥근 직사각형 53"/>
          <p:cNvSpPr/>
          <p:nvPr/>
        </p:nvSpPr>
        <p:spPr>
          <a:xfrm>
            <a:off x="6385489" y="4329391"/>
            <a:ext cx="1158254" cy="621026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/>
          <p:cNvSpPr txBox="1"/>
          <p:nvPr/>
        </p:nvSpPr>
        <p:spPr>
          <a:xfrm>
            <a:off x="6391025" y="4334842"/>
            <a:ext cx="11471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err="1" smtClean="0"/>
              <a:t>카르민색소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err="1" smtClean="0"/>
              <a:t>이산화티타</a:t>
            </a:r>
            <a:r>
              <a:rPr lang="ko-KR" altLang="en-US" sz="1050" dirty="0" err="1"/>
              <a:t>늄</a:t>
            </a:r>
            <a:endParaRPr lang="ko-KR" altLang="en-US" sz="1050" dirty="0"/>
          </a:p>
        </p:txBody>
      </p:sp>
      <p:sp>
        <p:nvSpPr>
          <p:cNvPr id="56" name="모서리가 둥근 직사각형 55"/>
          <p:cNvSpPr/>
          <p:nvPr/>
        </p:nvSpPr>
        <p:spPr>
          <a:xfrm>
            <a:off x="7645607" y="4329391"/>
            <a:ext cx="892862" cy="621026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7651144" y="4334842"/>
            <a:ext cx="8873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황색</a:t>
            </a:r>
            <a:r>
              <a:rPr lang="en-US" altLang="ko-KR" sz="1050" dirty="0" smtClean="0"/>
              <a:t>4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smtClean="0"/>
              <a:t>적색</a:t>
            </a:r>
            <a:r>
              <a:rPr lang="en-US" altLang="ko-KR" sz="1050" dirty="0" smtClean="0"/>
              <a:t>40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2</a:t>
            </a:r>
            <a:r>
              <a:rPr lang="ko-KR" altLang="en-US" sz="1050" dirty="0" smtClean="0"/>
              <a:t>호</a:t>
            </a:r>
            <a:endParaRPr lang="ko-KR" altLang="en-US" sz="1050" dirty="0"/>
          </a:p>
        </p:txBody>
      </p:sp>
      <p:sp>
        <p:nvSpPr>
          <p:cNvPr id="58" name="모서리가 둥근 직사각형 57"/>
          <p:cNvSpPr/>
          <p:nvPr/>
        </p:nvSpPr>
        <p:spPr>
          <a:xfrm>
            <a:off x="6492865" y="6087405"/>
            <a:ext cx="887455" cy="44353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6492234" y="6115441"/>
            <a:ext cx="8880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err="1" smtClean="0"/>
              <a:t>카르민색</a:t>
            </a:r>
            <a:r>
              <a:rPr lang="ko-KR" altLang="en-US" sz="1050" dirty="0" err="1"/>
              <a:t>소</a:t>
            </a:r>
            <a:endParaRPr lang="ko-KR" altLang="en-US" sz="1050" dirty="0"/>
          </a:p>
        </p:txBody>
      </p:sp>
      <p:sp>
        <p:nvSpPr>
          <p:cNvPr id="60" name="모서리가 둥근 직사각형 59"/>
          <p:cNvSpPr/>
          <p:nvPr/>
        </p:nvSpPr>
        <p:spPr>
          <a:xfrm>
            <a:off x="7630102" y="6088184"/>
            <a:ext cx="1066359" cy="443534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>
                <a:lumMod val="50000"/>
                <a:lumOff val="50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/>
          <p:cNvSpPr txBox="1"/>
          <p:nvPr/>
        </p:nvSpPr>
        <p:spPr>
          <a:xfrm>
            <a:off x="7655863" y="6101423"/>
            <a:ext cx="1035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청색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호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err="1" smtClean="0"/>
              <a:t>이산화티타늄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249018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국회의원</a:t>
              </a:r>
              <a:r>
                <a:rPr lang="ko-KR" altLang="en-US" sz="120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 이명수</a:t>
              </a:r>
              <a:endParaRPr lang="en-US" sz="1200" b="1" dirty="0">
                <a:solidFill>
                  <a:srgbClr val="1D4B6D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507290"/>
            <a:ext cx="741682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「수입화장품  독성검사  등  시험검사  안전성」 </a:t>
            </a: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제고</a:t>
            </a:r>
            <a:endParaRPr lang="en-US" sz="24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Isosceles Triangle 1"/>
          <p:cNvSpPr/>
          <p:nvPr/>
        </p:nvSpPr>
        <p:spPr>
          <a:xfrm rot="5400000">
            <a:off x="500994" y="6193209"/>
            <a:ext cx="269014" cy="29609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23358" y="6049817"/>
            <a:ext cx="8111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국내 유통  </a:t>
            </a:r>
            <a:r>
              <a:rPr lang="ko-KR" altLang="en-US" sz="20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수입화장품 「정기독성검사」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등 자체 관리 감독 개</a:t>
            </a:r>
            <a:r>
              <a:rPr lang="ko-KR" altLang="en-US" sz="2000" dirty="0">
                <a:latin typeface="Adobe 고딕 Std B" pitchFamily="34" charset="-127"/>
                <a:ea typeface="Adobe 고딕 Std B" pitchFamily="34" charset="-127"/>
              </a:rPr>
              <a:t>선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필요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950" y="1059629"/>
            <a:ext cx="8111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수입화장품 독성검사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시험검사 후 유통 규정 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제조 판매업자에 위임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식약처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유통 수입화장품에 대한 수거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검사 실시 규정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자체 실태 파악 全無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문제① 제조판매업자 사전 부실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허위 시험검사자료 제출시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처벌 경미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벌금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</a:t>
            </a:r>
            <a:r>
              <a:rPr lang="ko-KR" altLang="en-US" sz="1600" b="1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백만원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↓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문제②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식약처가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수거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검사 권한을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지자체에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전적으로 위임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위탁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간접관리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방치상태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5" y="3030218"/>
            <a:ext cx="490083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861" y="3423524"/>
            <a:ext cx="4729521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0" y="5145501"/>
            <a:ext cx="6723101" cy="272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60" y="4137387"/>
            <a:ext cx="5992813" cy="233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오른쪽 화살표 15"/>
          <p:cNvSpPr/>
          <p:nvPr/>
        </p:nvSpPr>
        <p:spPr>
          <a:xfrm>
            <a:off x="4800397" y="124003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6143769" y="161601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6035757" y="1974226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6569056" y="234644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5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국회의원</a:t>
              </a:r>
              <a:r>
                <a:rPr lang="ko-KR" altLang="en-US" sz="120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 이명수</a:t>
              </a:r>
              <a:endParaRPr lang="en-US" sz="1200" b="1" dirty="0">
                <a:solidFill>
                  <a:srgbClr val="1D4B6D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616" y="432186"/>
            <a:ext cx="741682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「어린이  급식  지원센터」 </a:t>
            </a:r>
            <a:r>
              <a:rPr lang="ko-KR" altLang="en-US" sz="2800" dirty="0" smtClean="0">
                <a:latin typeface="Adobe 고딕 Std B" pitchFamily="34" charset="-127"/>
                <a:ea typeface="Adobe 고딕 Std B" pitchFamily="34" charset="-127"/>
              </a:rPr>
              <a:t>확대</a:t>
            </a:r>
            <a:r>
              <a:rPr lang="en-US" altLang="ko-KR" sz="2800" dirty="0" smtClean="0"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sz="2800" dirty="0" smtClean="0">
                <a:latin typeface="Adobe 고딕 Std B" pitchFamily="34" charset="-127"/>
                <a:ea typeface="Adobe 고딕 Std B" pitchFamily="34" charset="-127"/>
              </a:rPr>
              <a:t>강화</a:t>
            </a:r>
            <a:endParaRPr lang="en-US" sz="28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Isosceles Triangle 1"/>
          <p:cNvSpPr/>
          <p:nvPr/>
        </p:nvSpPr>
        <p:spPr>
          <a:xfrm rot="5400000">
            <a:off x="573199" y="6201850"/>
            <a:ext cx="269014" cy="29609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82994" y="6049817"/>
            <a:ext cx="80411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Adobe 고딕 Std B" pitchFamily="34" charset="-127"/>
                <a:ea typeface="Adobe 고딕 Std B" pitchFamily="34" charset="-127"/>
              </a:rPr>
              <a:t>어린이  급식  중요성  감안</a:t>
            </a:r>
            <a:r>
              <a:rPr lang="en-US" altLang="ko-KR" sz="2200" dirty="0" smtClean="0">
                <a:latin typeface="Adobe 고딕 Std B" pitchFamily="34" charset="-127"/>
                <a:ea typeface="Adobe 고딕 Std B" pitchFamily="34" charset="-127"/>
              </a:rPr>
              <a:t>,  </a:t>
            </a:r>
            <a:r>
              <a:rPr lang="ko-KR" altLang="en-US" sz="22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현장 중심  정례 점검  </a:t>
            </a:r>
            <a:r>
              <a:rPr lang="ko-KR" altLang="en-US" sz="2200" dirty="0" smtClean="0">
                <a:latin typeface="Adobe 고딕 Std B" pitchFamily="34" charset="-127"/>
                <a:ea typeface="Adobe 고딕 Std B" pitchFamily="34" charset="-127"/>
              </a:rPr>
              <a:t>등  업무강화</a:t>
            </a:r>
            <a:endParaRPr lang="ko-KR" altLang="en-US" sz="22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950" y="1059629"/>
            <a:ext cx="81115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어린이 급식 지원센터 설치사업 대체로 부진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* 2013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년의 경우 전국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78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개소 목표 중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66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개소 설치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지자체와의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행정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재정 업무협조 강화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설치 계획대로 추진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20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지원센터 관리 체계가 미비하고 미흡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-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센터 수의 증가에 따라 센터 간 업무중복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비효율적 요인 발생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센터별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추진업무의 표준화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체계화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통합화 및 예산 절감 촉진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*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중앙급식관리지원센터 설립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(2015.1)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에 따른 교육자료개발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표준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레시피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위생</a:t>
            </a:r>
            <a:r>
              <a:rPr lang="en-US" altLang="ko-KR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영양정보 등 제공</a:t>
            </a:r>
            <a:endParaRPr lang="en-US" altLang="ko-KR" sz="1400" spc="-15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669790" y="192372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675538" y="315070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45" y="4324192"/>
            <a:ext cx="2211592" cy="109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56" y="3863296"/>
            <a:ext cx="1403279" cy="93993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622" y="5234877"/>
            <a:ext cx="1694525" cy="774451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39" y="3885631"/>
            <a:ext cx="3519155" cy="1312327"/>
          </a:xfrm>
          <a:prstGeom prst="rect">
            <a:avLst/>
          </a:prstGeom>
        </p:spPr>
      </p:pic>
      <p:cxnSp>
        <p:nvCxnSpPr>
          <p:cNvPr id="24" name="직선 화살표 연결선 23"/>
          <p:cNvCxnSpPr>
            <a:stCxn id="2051" idx="3"/>
          </p:cNvCxnSpPr>
          <p:nvPr/>
        </p:nvCxnSpPr>
        <p:spPr>
          <a:xfrm flipV="1">
            <a:off x="2653137" y="4607436"/>
            <a:ext cx="345719" cy="26599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2625089" y="5441803"/>
            <a:ext cx="345719" cy="31776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91880" y="3836879"/>
            <a:ext cx="1397629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>
                <a:latin typeface="Adobe 고딕 Std B" pitchFamily="34" charset="-127"/>
                <a:ea typeface="Adobe 고딕 Std B" pitchFamily="34" charset="-127"/>
              </a:rPr>
              <a:t>운영매뉴얼</a:t>
            </a:r>
            <a:r>
              <a:rPr lang="en-US" altLang="ko-KR" sz="9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900" dirty="0" smtClean="0">
                <a:latin typeface="Adobe 고딕 Std B" pitchFamily="34" charset="-127"/>
                <a:ea typeface="Adobe 고딕 Std B" pitchFamily="34" charset="-127"/>
              </a:rPr>
              <a:t>지침 등 기술지도</a:t>
            </a:r>
            <a:r>
              <a:rPr lang="en-US" altLang="ko-KR" sz="9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900" dirty="0" smtClean="0">
                <a:latin typeface="Adobe 고딕 Std B" pitchFamily="34" charset="-127"/>
                <a:ea typeface="Adobe 고딕 Std B" pitchFamily="34" charset="-127"/>
              </a:rPr>
              <a:t>감독</a:t>
            </a:r>
            <a:r>
              <a:rPr lang="en-US" altLang="ko-KR" sz="9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900" dirty="0" smtClean="0">
                <a:latin typeface="Adobe 고딕 Std B" pitchFamily="34" charset="-127"/>
                <a:ea typeface="Adobe 고딕 Std B" pitchFamily="34" charset="-127"/>
              </a:rPr>
              <a:t>평가</a:t>
            </a:r>
            <a:endParaRPr lang="ko-KR" altLang="en-US" sz="9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35636" y="5481702"/>
            <a:ext cx="762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>
                <a:latin typeface="Adobe 고딕 Std B" pitchFamily="34" charset="-127"/>
                <a:ea typeface="Adobe 고딕 Std B" pitchFamily="34" charset="-127"/>
              </a:rPr>
              <a:t>예산지</a:t>
            </a:r>
            <a:r>
              <a:rPr lang="ko-KR" altLang="en-US" sz="900" dirty="0">
                <a:latin typeface="Adobe 고딕 Std B" pitchFamily="34" charset="-127"/>
                <a:ea typeface="Adobe 고딕 Std B" pitchFamily="34" charset="-127"/>
              </a:rPr>
              <a:t>원</a:t>
            </a:r>
          </a:p>
        </p:txBody>
      </p:sp>
      <p:cxnSp>
        <p:nvCxnSpPr>
          <p:cNvPr id="33" name="직선 화살표 연결선 32"/>
          <p:cNvCxnSpPr/>
          <p:nvPr/>
        </p:nvCxnSpPr>
        <p:spPr>
          <a:xfrm>
            <a:off x="3700495" y="4824245"/>
            <a:ext cx="0" cy="65745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82763" y="4873429"/>
            <a:ext cx="762312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 smtClean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900" dirty="0" smtClean="0">
                <a:latin typeface="Adobe 고딕 Std B" pitchFamily="34" charset="-127"/>
                <a:ea typeface="Adobe 고딕 Std B" pitchFamily="34" charset="-127"/>
              </a:rPr>
              <a:t>법인 또는</a:t>
            </a:r>
            <a:endParaRPr lang="en-US" altLang="ko-KR" sz="900" dirty="0" smtClean="0">
              <a:latin typeface="Adobe 고딕 Std B" pitchFamily="34" charset="-127"/>
              <a:ea typeface="Adobe 고딕 Std B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900" dirty="0" smtClean="0">
                <a:latin typeface="Adobe 고딕 Std B" pitchFamily="34" charset="-127"/>
                <a:ea typeface="Adobe 고딕 Std B" pitchFamily="34" charset="-127"/>
              </a:rPr>
              <a:t>위탁운영</a:t>
            </a:r>
            <a:r>
              <a:rPr lang="en-US" altLang="ko-KR" sz="900" dirty="0" smtClean="0">
                <a:latin typeface="Adobe 고딕 Std B" pitchFamily="34" charset="-127"/>
                <a:ea typeface="Adobe 고딕 Std B" pitchFamily="34" charset="-127"/>
              </a:rPr>
              <a:t>)</a:t>
            </a:r>
            <a:endParaRPr lang="ko-KR" altLang="en-US" sz="900" dirty="0">
              <a:latin typeface="Adobe 고딕 Std B" pitchFamily="34" charset="-127"/>
              <a:ea typeface="Adobe 고딕 Std B" pitchFamily="34" charset="-127"/>
            </a:endParaRPr>
          </a:p>
        </p:txBody>
      </p:sp>
      <p:cxnSp>
        <p:nvCxnSpPr>
          <p:cNvPr id="36" name="직선 화살표 연결선 35"/>
          <p:cNvCxnSpPr/>
          <p:nvPr/>
        </p:nvCxnSpPr>
        <p:spPr>
          <a:xfrm flipV="1">
            <a:off x="6732240" y="5253912"/>
            <a:ext cx="0" cy="57850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 flipH="1">
            <a:off x="4889509" y="5152973"/>
            <a:ext cx="674452" cy="26546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 flipV="1">
            <a:off x="5003559" y="5293890"/>
            <a:ext cx="648262" cy="24421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889509" y="4948868"/>
            <a:ext cx="762312" cy="27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등록신청</a:t>
            </a:r>
            <a:endParaRPr lang="ko-KR" altLang="en-US" sz="900" dirty="0">
              <a:solidFill>
                <a:srgbClr val="C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56553" y="5321119"/>
            <a:ext cx="762312" cy="27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smtClean="0">
                <a:latin typeface="Adobe 고딕 Std B" pitchFamily="34" charset="-127"/>
                <a:ea typeface="Adobe 고딕 Std B" pitchFamily="34" charset="-127"/>
              </a:rPr>
              <a:t>심사신청</a:t>
            </a:r>
            <a:endParaRPr lang="ko-KR" altLang="en-US" sz="900" dirty="0">
              <a:latin typeface="Adobe 고딕 Std B" pitchFamily="34" charset="-127"/>
              <a:ea typeface="Adobe 고딕 Std B" pitchFamily="34" charset="-127"/>
            </a:endParaRPr>
          </a:p>
        </p:txBody>
      </p:sp>
      <p:cxnSp>
        <p:nvCxnSpPr>
          <p:cNvPr id="2073" name="직선 연결선 2072"/>
          <p:cNvCxnSpPr/>
          <p:nvPr/>
        </p:nvCxnSpPr>
        <p:spPr>
          <a:xfrm>
            <a:off x="4402135" y="5833195"/>
            <a:ext cx="233010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351084" y="5534526"/>
            <a:ext cx="762312" cy="27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dirty="0" smtClean="0">
                <a:latin typeface="Adobe 고딕 Std B" pitchFamily="34" charset="-127"/>
                <a:ea typeface="Adobe 고딕 Std B" pitchFamily="34" charset="-127"/>
              </a:rPr>
              <a:t>지원</a:t>
            </a:r>
            <a:endParaRPr lang="ko-KR" altLang="en-US" sz="9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074" name="직사각형 2073"/>
          <p:cNvSpPr/>
          <p:nvPr/>
        </p:nvSpPr>
        <p:spPr>
          <a:xfrm>
            <a:off x="6804248" y="5321119"/>
            <a:ext cx="1224136" cy="5151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6765674" y="5337436"/>
            <a:ext cx="1272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dobe 고딕 Std B" pitchFamily="34" charset="-127"/>
                <a:ea typeface="Adobe 고딕 Std B" pitchFamily="34" charset="-127"/>
              </a:rPr>
              <a:t>- </a:t>
            </a:r>
            <a:r>
              <a:rPr lang="ko-KR" altLang="en-US" sz="900" dirty="0" smtClean="0">
                <a:latin typeface="Adobe 고딕 Std B" pitchFamily="34" charset="-127"/>
                <a:ea typeface="Adobe 고딕 Std B" pitchFamily="34" charset="-127"/>
              </a:rPr>
              <a:t>식단제공</a:t>
            </a:r>
            <a:endParaRPr lang="en-US" altLang="ko-KR" sz="900" dirty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en-US" altLang="ko-KR" sz="900" dirty="0" smtClean="0">
                <a:latin typeface="Adobe 고딕 Std B" pitchFamily="34" charset="-127"/>
                <a:ea typeface="Adobe 고딕 Std B" pitchFamily="34" charset="-127"/>
              </a:rPr>
              <a:t>- </a:t>
            </a:r>
            <a:r>
              <a:rPr lang="ko-KR" altLang="en-US" sz="900" dirty="0" smtClean="0">
                <a:latin typeface="Adobe 고딕 Std B" pitchFamily="34" charset="-127"/>
                <a:ea typeface="Adobe 고딕 Std B" pitchFamily="34" charset="-127"/>
              </a:rPr>
              <a:t>위생 및 </a:t>
            </a:r>
            <a:r>
              <a:rPr lang="ko-KR" altLang="en-US" sz="900" dirty="0" err="1" smtClean="0">
                <a:latin typeface="Adobe 고딕 Std B" pitchFamily="34" charset="-127"/>
                <a:ea typeface="Adobe 고딕 Std B" pitchFamily="34" charset="-127"/>
              </a:rPr>
              <a:t>식자재</a:t>
            </a:r>
            <a:r>
              <a:rPr lang="ko-KR" altLang="en-US" sz="900" dirty="0" smtClean="0">
                <a:latin typeface="Adobe 고딕 Std B" pitchFamily="34" charset="-127"/>
                <a:ea typeface="Adobe 고딕 Std B" pitchFamily="34" charset="-127"/>
              </a:rPr>
              <a:t> 관리</a:t>
            </a:r>
            <a:endParaRPr lang="en-US" altLang="ko-KR" sz="9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en-US" altLang="ko-KR" sz="900" dirty="0" smtClean="0">
                <a:latin typeface="Adobe 고딕 Std B" pitchFamily="34" charset="-127"/>
                <a:ea typeface="Adobe 고딕 Std B" pitchFamily="34" charset="-127"/>
              </a:rPr>
              <a:t>- </a:t>
            </a:r>
            <a:r>
              <a:rPr lang="ko-KR" altLang="en-US" sz="900" dirty="0" smtClean="0">
                <a:latin typeface="Adobe 고딕 Std B" pitchFamily="34" charset="-127"/>
                <a:ea typeface="Adobe 고딕 Std B" pitchFamily="34" charset="-127"/>
              </a:rPr>
              <a:t>교육 등</a:t>
            </a:r>
            <a:endParaRPr lang="ko-KR" altLang="en-US" sz="9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7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1" y="4465618"/>
            <a:ext cx="1340826" cy="28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53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국회의원</a:t>
              </a:r>
              <a:r>
                <a:rPr lang="ko-KR" altLang="en-US" sz="120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 이명수</a:t>
              </a:r>
              <a:endParaRPr lang="en-US" sz="1200" b="1" dirty="0">
                <a:solidFill>
                  <a:srgbClr val="1D4B6D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9633" y="411425"/>
            <a:ext cx="7416824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latin typeface="Adobe 고딕 Std B" pitchFamily="34" charset="-127"/>
                <a:ea typeface="Adobe 고딕 Std B" pitchFamily="34" charset="-127"/>
              </a:rPr>
              <a:t>건강식품  및  </a:t>
            </a:r>
            <a:r>
              <a:rPr lang="ko-KR" altLang="en-US" sz="2800" dirty="0" err="1" smtClean="0">
                <a:latin typeface="Adobe 고딕 Std B" pitchFamily="34" charset="-127"/>
                <a:ea typeface="Adobe 고딕 Std B" pitchFamily="34" charset="-127"/>
              </a:rPr>
              <a:t>의약외품</a:t>
            </a:r>
            <a:r>
              <a:rPr lang="ko-KR" altLang="en-US" sz="2800" dirty="0" smtClean="0">
                <a:latin typeface="Adobe 고딕 Std B" pitchFamily="34" charset="-127"/>
                <a:ea typeface="Adobe 고딕 Std B" pitchFamily="34" charset="-127"/>
              </a:rPr>
              <a:t>  안전관리  강화</a:t>
            </a:r>
            <a:endParaRPr lang="en-US" sz="28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Isosceles Triangle 1"/>
          <p:cNvSpPr/>
          <p:nvPr/>
        </p:nvSpPr>
        <p:spPr>
          <a:xfrm rot="5400000">
            <a:off x="425285" y="6193209"/>
            <a:ext cx="269014" cy="29609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7100" y="6018092"/>
            <a:ext cx="820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종합적인  대책  강구  법령개정  등  </a:t>
            </a:r>
            <a:r>
              <a:rPr lang="ko-KR" altLang="en-US" sz="24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안전관리체계  확립 </a:t>
            </a: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필요</a:t>
            </a:r>
            <a:endParaRPr lang="ko-KR" altLang="en-US" sz="24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9950" y="1059629"/>
            <a:ext cx="8111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지역별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지방별 다양한 건강식품 및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의약외품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제조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판매 증가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소비자 입장에서는 개별 광고 내용 중심으로 구입 및 복용하고 행태 일반화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특히 어르신 기망하는 건강식품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의료기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의약외품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떳다방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등 수시 발생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언론의 건강관련 프로그램 증대로 관련 제품 판매 증가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① 건강식품과 의약품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의약품과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의약외품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구분의 제도화 보완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 관련 불법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부정 판매 유통에 대한 단속 철저 및 처벌 강화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허위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과대광고의 예방 위해 사전 광고 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심의제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도입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spc="-1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위해식품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및 </a:t>
            </a:r>
            <a:r>
              <a:rPr lang="ko-KR" altLang="en-US" sz="1400" spc="-15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의약외품</a:t>
            </a:r>
            <a:r>
              <a:rPr lang="ko-KR" altLang="en-US" sz="1400" spc="-15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기기 단속 정기화 등 </a:t>
            </a:r>
            <a:endParaRPr lang="en-US" altLang="ko-KR" sz="1400" spc="-15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안전망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위해 및 피해 예방을 위한 교육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홍보 및 정보제공 확대 등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637789" y="4187855"/>
            <a:ext cx="784545" cy="8018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5254437" y="4187854"/>
            <a:ext cx="784545" cy="80182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422733" y="4434878"/>
            <a:ext cx="1228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의약외품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61" y="4187855"/>
            <a:ext cx="1511834" cy="151183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17" y="4026085"/>
            <a:ext cx="1843930" cy="184393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18191"/>
            <a:ext cx="1848076" cy="18511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5623" y="4440441"/>
            <a:ext cx="1228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고딕 Std B" pitchFamily="34" charset="-127"/>
                <a:ea typeface="Adobe 고딕 Std B" pitchFamily="34" charset="-127"/>
              </a:rPr>
              <a:t>건강식품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21" y="4490095"/>
            <a:ext cx="2515116" cy="13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국회의원</a:t>
              </a:r>
              <a:r>
                <a:rPr lang="ko-KR" altLang="en-US" sz="120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 이명수</a:t>
              </a:r>
              <a:endParaRPr lang="en-US" sz="1200" b="1" dirty="0">
                <a:solidFill>
                  <a:srgbClr val="1D4B6D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9109" y="294223"/>
            <a:ext cx="7416824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latin typeface="Adobe 고딕 Std B" pitchFamily="34" charset="-127"/>
                <a:ea typeface="Adobe 고딕 Std B" pitchFamily="34" charset="-127"/>
              </a:rPr>
              <a:t>수입식품  안전관리  강화</a:t>
            </a:r>
            <a:endParaRPr lang="en-US" sz="28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Isosceles Triangle 1"/>
          <p:cNvSpPr/>
          <p:nvPr/>
        </p:nvSpPr>
        <p:spPr>
          <a:xfrm rot="5400000">
            <a:off x="405443" y="6193209"/>
            <a:ext cx="269014" cy="29609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7100" y="6064259"/>
            <a:ext cx="8184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입법 관련  사전 준비 및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 </a:t>
            </a:r>
            <a:r>
              <a:rPr lang="ko-KR" altLang="en-US" sz="2000" dirty="0" err="1" smtClean="0">
                <a:latin typeface="Adobe 고딕 Std B" pitchFamily="34" charset="-127"/>
                <a:ea typeface="Adobe 고딕 Std B" pitchFamily="34" charset="-127"/>
              </a:rPr>
              <a:t>관광성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 개별 구입  식품 강화  등  종합대책 필요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9950" y="959514"/>
            <a:ext cx="82805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현재 수입식품의 안전관리는 ①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수입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前단계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안전관리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②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통관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유통단계 안전관리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③ 유통 후 식품 복용 관련 안전관리 등으로 구분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현행 관리 체계에서 해외제조업체나 유통업체의 안전상황 관리 어려움으로 사전 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예방적인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위해요소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관리에 한계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관련 「식품위생법」 등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4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 법률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과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66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개 고시 등 다양하고 복잡한 규정으로 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나누어서 관리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「수입식품 안전관리특별법」 제정 등 안전관리 패러다임 전환 필요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639088" y="188762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639088" y="336388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06277"/>
            <a:ext cx="3183048" cy="235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06277"/>
            <a:ext cx="3606186" cy="215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국회의원</a:t>
              </a:r>
              <a:r>
                <a:rPr lang="ko-KR" altLang="en-US" sz="120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 이명수</a:t>
              </a:r>
              <a:endParaRPr lang="en-US" sz="1200" b="1" dirty="0">
                <a:solidFill>
                  <a:srgbClr val="1D4B6D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36576" y="349629"/>
            <a:ext cx="7416824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latin typeface="Adobe 고딕 Std B" pitchFamily="34" charset="-127"/>
                <a:ea typeface="Adobe 고딕 Std B" pitchFamily="34" charset="-127"/>
              </a:rPr>
              <a:t>「통합  식품안전  정보망」 구축  사업  촉진</a:t>
            </a:r>
            <a:endParaRPr lang="en-US" sz="28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Isosceles Triangle 1"/>
          <p:cNvSpPr/>
          <p:nvPr/>
        </p:nvSpPr>
        <p:spPr>
          <a:xfrm rot="5400000">
            <a:off x="193674" y="6193209"/>
            <a:ext cx="269014" cy="29609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6230" y="6041896"/>
            <a:ext cx="85602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추진상황  중간점검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보완 및 관련  소요예산  적극확보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2000" dirty="0" err="1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법적근거</a:t>
            </a:r>
            <a:r>
              <a:rPr lang="ko-KR" altLang="en-US" sz="20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강화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필요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9950" y="1059629"/>
            <a:ext cx="8111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식품안전관리 관련 정보가 부처별 분산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상호단절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식품안전문제 발생시 신속한 대응에 한계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정보상 구축 완료 시급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식품안전정보 표준체계 마련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범부처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민간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행정업무 통합시스템 구축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정보활용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공동시스템 및 식품안전정보포털 등 단계적 추진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부처와 산하기관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민간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산업체 등 「맞춤형」 정보 제공토록 추진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630408" y="160608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639088" y="268883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40968"/>
            <a:ext cx="5328592" cy="27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5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국회의원</a:t>
              </a:r>
              <a:r>
                <a:rPr lang="ko-KR" altLang="en-US" sz="120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 이명수</a:t>
              </a:r>
              <a:endParaRPr lang="en-US" sz="1200" b="1" dirty="0">
                <a:solidFill>
                  <a:srgbClr val="1D4B6D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0" name="Rectangle 16"/>
          <p:cNvSpPr/>
          <p:nvPr/>
        </p:nvSpPr>
        <p:spPr>
          <a:xfrm>
            <a:off x="467792" y="1496080"/>
            <a:ext cx="8280676" cy="467820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식품안전  기대와  욕구  더욱  증가          </a:t>
            </a:r>
            <a:r>
              <a:rPr lang="ko-KR" altLang="en-US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시대</a:t>
            </a:r>
            <a:r>
              <a:rPr lang="en-US" altLang="ko-KR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사회적  추세</a:t>
            </a:r>
            <a:r>
              <a:rPr lang="en-US" altLang="ko-KR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,  </a:t>
            </a:r>
            <a:r>
              <a:rPr lang="ko-KR" altLang="en-US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수용</a:t>
            </a:r>
            <a:endParaRPr lang="en-US" sz="1600" dirty="0">
              <a:solidFill>
                <a:srgbClr val="C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5711" y="484653"/>
            <a:ext cx="696818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</a:t>
            </a:r>
            <a:r>
              <a:rPr lang="ko-KR" altLang="en-US" sz="2800" dirty="0" err="1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식약처</a:t>
            </a:r>
            <a:r>
              <a:rPr lang="ko-KR" altLang="en-US" sz="28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」 승격  </a:t>
            </a: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이후</a:t>
            </a:r>
            <a:r>
              <a:rPr lang="en-US" altLang="ko-KR" sz="2400" dirty="0" smtClean="0">
                <a:latin typeface="Adobe 고딕 Std B" pitchFamily="34" charset="-127"/>
                <a:ea typeface="Adobe 고딕 Std B" pitchFamily="34" charset="-127"/>
              </a:rPr>
              <a:t>,  </a:t>
            </a: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위상과  기능  관련  평가</a:t>
            </a:r>
            <a:endParaRPr lang="en-US" sz="24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2" name="Rectangle 77"/>
          <p:cNvSpPr/>
          <p:nvPr/>
        </p:nvSpPr>
        <p:spPr>
          <a:xfrm>
            <a:off x="467791" y="2267075"/>
            <a:ext cx="8280676" cy="467820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 높아진  위상</a:t>
            </a:r>
            <a:r>
              <a:rPr lang="en-US" altLang="ko-KR" sz="1600" spc="-15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권한  등  업무체계  강화</a:t>
            </a:r>
            <a:r>
              <a:rPr lang="ko-KR" altLang="en-US" sz="1600" spc="-15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                 </a:t>
            </a:r>
            <a:r>
              <a:rPr lang="ko-KR" altLang="en-US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축산물 등 「행정 이원화」여전</a:t>
            </a:r>
            <a:r>
              <a:rPr lang="en-US" altLang="ko-KR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난제</a:t>
            </a:r>
            <a:endParaRPr lang="en-US" altLang="ko-KR" sz="1600" dirty="0">
              <a:solidFill>
                <a:srgbClr val="C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3" name="Rectangle 78"/>
          <p:cNvSpPr/>
          <p:nvPr/>
        </p:nvSpPr>
        <p:spPr>
          <a:xfrm>
            <a:off x="476228" y="3052581"/>
            <a:ext cx="8280676" cy="467820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일시적  단기  현안  과제 집중             </a:t>
            </a:r>
            <a:r>
              <a:rPr lang="ko-KR" altLang="en-US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미래  중장기  개선  및  발전 대책 </a:t>
            </a:r>
            <a:endParaRPr lang="en-US" altLang="ko-KR" sz="1600" dirty="0">
              <a:solidFill>
                <a:srgbClr val="C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4" name="Rectangle 79"/>
          <p:cNvSpPr/>
          <p:nvPr/>
        </p:nvSpPr>
        <p:spPr>
          <a:xfrm>
            <a:off x="476227" y="3832623"/>
            <a:ext cx="8280676" cy="467820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 안전사고  이후  조치와  처벌  위주           </a:t>
            </a:r>
            <a:r>
              <a:rPr lang="ko-KR" altLang="en-US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예방  위주</a:t>
            </a:r>
            <a:r>
              <a:rPr lang="en-US" altLang="ko-KR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,  </a:t>
            </a:r>
            <a:r>
              <a:rPr lang="ko-KR" altLang="en-US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선제  행정지도  등</a:t>
            </a:r>
            <a:endParaRPr lang="en-US" altLang="ko-KR" sz="1600" dirty="0">
              <a:solidFill>
                <a:srgbClr val="C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grpSp>
        <p:nvGrpSpPr>
          <p:cNvPr id="27" name="Group 7"/>
          <p:cNvGrpSpPr/>
          <p:nvPr/>
        </p:nvGrpSpPr>
        <p:grpSpPr>
          <a:xfrm>
            <a:off x="507876" y="1455207"/>
            <a:ext cx="518790" cy="518788"/>
            <a:chOff x="349648" y="2204865"/>
            <a:chExt cx="518790" cy="518788"/>
          </a:xfrm>
        </p:grpSpPr>
        <p:sp>
          <p:nvSpPr>
            <p:cNvPr id="28" name="Oval 55"/>
            <p:cNvSpPr/>
            <p:nvPr>
              <p:custDataLst>
                <p:tags r:id="rId9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56"/>
            <p:cNvSpPr/>
            <p:nvPr>
              <p:custDataLst>
                <p:tags r:id="rId10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0" name="Group 7"/>
          <p:cNvGrpSpPr/>
          <p:nvPr/>
        </p:nvGrpSpPr>
        <p:grpSpPr>
          <a:xfrm>
            <a:off x="507876" y="2226202"/>
            <a:ext cx="518790" cy="518788"/>
            <a:chOff x="349648" y="2204865"/>
            <a:chExt cx="518790" cy="518788"/>
          </a:xfrm>
        </p:grpSpPr>
        <p:sp>
          <p:nvSpPr>
            <p:cNvPr id="31" name="Oval 55"/>
            <p:cNvSpPr/>
            <p:nvPr>
              <p:custDataLst>
                <p:tags r:id="rId7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56"/>
            <p:cNvSpPr/>
            <p:nvPr>
              <p:custDataLst>
                <p:tags r:id="rId8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2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7"/>
          <p:cNvGrpSpPr/>
          <p:nvPr/>
        </p:nvGrpSpPr>
        <p:grpSpPr>
          <a:xfrm>
            <a:off x="516313" y="3012449"/>
            <a:ext cx="518790" cy="518788"/>
            <a:chOff x="349648" y="2204865"/>
            <a:chExt cx="518790" cy="518788"/>
          </a:xfrm>
        </p:grpSpPr>
        <p:sp>
          <p:nvSpPr>
            <p:cNvPr id="34" name="Oval 55"/>
            <p:cNvSpPr/>
            <p:nvPr>
              <p:custDataLst>
                <p:tags r:id="rId5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56"/>
            <p:cNvSpPr/>
            <p:nvPr>
              <p:custDataLst>
                <p:tags r:id="rId6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3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7"/>
          <p:cNvGrpSpPr/>
          <p:nvPr/>
        </p:nvGrpSpPr>
        <p:grpSpPr>
          <a:xfrm>
            <a:off x="516313" y="3791750"/>
            <a:ext cx="518790" cy="518788"/>
            <a:chOff x="349648" y="2204865"/>
            <a:chExt cx="518790" cy="518788"/>
          </a:xfrm>
        </p:grpSpPr>
        <p:sp>
          <p:nvSpPr>
            <p:cNvPr id="37" name="Oval 55"/>
            <p:cNvSpPr/>
            <p:nvPr>
              <p:custDataLst>
                <p:tags r:id="rId3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56"/>
            <p:cNvSpPr/>
            <p:nvPr>
              <p:custDataLst>
                <p:tags r:id="rId4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4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le 79"/>
          <p:cNvSpPr/>
          <p:nvPr/>
        </p:nvSpPr>
        <p:spPr>
          <a:xfrm>
            <a:off x="476227" y="4647554"/>
            <a:ext cx="8280676" cy="467820"/>
          </a:xfrm>
          <a:prstGeom prst="rect">
            <a:avLst/>
          </a:prstGeom>
          <a:solidFill>
            <a:srgbClr val="F2F2F2"/>
          </a:solidFill>
          <a:ln>
            <a:solidFill>
              <a:schemeClr val="bg1"/>
            </a:solidFill>
          </a:ln>
          <a:effectLst>
            <a:innerShdw blurRad="63500">
              <a:prstClr val="black">
                <a:alpha val="33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9728" tIns="109728" rIns="109728" bIns="109728" rtlCol="0" anchor="t">
            <a:spAutoFit/>
          </a:bodyPr>
          <a:lstStyle/>
          <a:p>
            <a:pPr marL="508000"/>
            <a:r>
              <a:rPr lang="en-US" altLang="ko-KR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식품관련  업소</a:t>
            </a:r>
            <a:r>
              <a:rPr lang="en-US" altLang="ko-KR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sz="1600" dirty="0" smtClean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rPr>
              <a:t>업자중심          </a:t>
            </a:r>
            <a:r>
              <a:rPr lang="ko-KR" altLang="en-US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사람중심</a:t>
            </a:r>
            <a:r>
              <a:rPr lang="en-US" altLang="ko-KR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,  </a:t>
            </a:r>
            <a:r>
              <a:rPr lang="ko-KR" altLang="en-US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고객</a:t>
            </a:r>
            <a:r>
              <a:rPr lang="en-US" altLang="ko-KR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sz="16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소비자  중심</a:t>
            </a:r>
            <a:endParaRPr lang="en-US" altLang="ko-KR" sz="1600" dirty="0">
              <a:solidFill>
                <a:srgbClr val="C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grpSp>
        <p:nvGrpSpPr>
          <p:cNvPr id="40" name="Group 7"/>
          <p:cNvGrpSpPr/>
          <p:nvPr/>
        </p:nvGrpSpPr>
        <p:grpSpPr>
          <a:xfrm>
            <a:off x="516313" y="4606681"/>
            <a:ext cx="518790" cy="518788"/>
            <a:chOff x="349648" y="2204865"/>
            <a:chExt cx="518790" cy="518788"/>
          </a:xfrm>
        </p:grpSpPr>
        <p:sp>
          <p:nvSpPr>
            <p:cNvPr id="41" name="Oval 55"/>
            <p:cNvSpPr/>
            <p:nvPr>
              <p:custDataLst>
                <p:tags r:id="rId1"/>
              </p:custDataLst>
            </p:nvPr>
          </p:nvSpPr>
          <p:spPr>
            <a:xfrm>
              <a:off x="349648" y="2204865"/>
              <a:ext cx="518790" cy="518788"/>
            </a:xfrm>
            <a:prstGeom prst="ellipse">
              <a:avLst/>
            </a:prstGeom>
            <a:gradFill flip="none" rotWithShape="1">
              <a:gsLst>
                <a:gs pos="79000">
                  <a:schemeClr val="bg1">
                    <a:lumMod val="50000"/>
                  </a:schemeClr>
                </a:gs>
                <a:gs pos="19000">
                  <a:schemeClr val="bg1">
                    <a:lumMod val="80000"/>
                  </a:schemeClr>
                </a:gs>
                <a:gs pos="47000">
                  <a:schemeClr val="bg1">
                    <a:lumMod val="9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38100" dist="127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56"/>
            <p:cNvSpPr/>
            <p:nvPr>
              <p:custDataLst>
                <p:tags r:id="rId2"/>
              </p:custDataLst>
            </p:nvPr>
          </p:nvSpPr>
          <p:spPr>
            <a:xfrm>
              <a:off x="391262" y="2246478"/>
              <a:ext cx="435563" cy="435563"/>
            </a:xfrm>
            <a:prstGeom prst="ellipse">
              <a:avLst/>
            </a:prstGeom>
            <a:solidFill>
              <a:srgbClr val="0D65AC"/>
            </a:solidFill>
            <a:ln w="15875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99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5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Isosceles Triangle 1"/>
          <p:cNvSpPr/>
          <p:nvPr/>
        </p:nvSpPr>
        <p:spPr>
          <a:xfrm rot="5400000">
            <a:off x="275371" y="5967103"/>
            <a:ext cx="269014" cy="29609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64362" y="5791986"/>
            <a:ext cx="8372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국민의 입장</a:t>
            </a:r>
            <a:r>
              <a:rPr lang="en-US" altLang="ko-KR" sz="2000" dirty="0" smtClean="0">
                <a:solidFill>
                  <a:schemeClr val="accent2"/>
                </a:solidFill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ko-KR" altLang="en-US" sz="2000" dirty="0" smtClean="0">
                <a:solidFill>
                  <a:schemeClr val="accent2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물품중심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현장중심의  </a:t>
            </a:r>
            <a:r>
              <a:rPr lang="ko-KR" altLang="en-US" sz="20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식품안전  행정중심 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등  보완  필요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93" y="298457"/>
            <a:ext cx="635781" cy="698345"/>
          </a:xfrm>
          <a:prstGeom prst="rect">
            <a:avLst/>
          </a:prstGeom>
        </p:spPr>
      </p:pic>
      <p:sp>
        <p:nvSpPr>
          <p:cNvPr id="2" name="오른쪽 화살표 1"/>
          <p:cNvSpPr/>
          <p:nvPr/>
        </p:nvSpPr>
        <p:spPr>
          <a:xfrm>
            <a:off x="4211960" y="164948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오른쪽 화살표 43"/>
          <p:cNvSpPr/>
          <p:nvPr/>
        </p:nvSpPr>
        <p:spPr>
          <a:xfrm>
            <a:off x="4608129" y="243587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오른쪽 화살표 44"/>
          <p:cNvSpPr/>
          <p:nvPr/>
        </p:nvSpPr>
        <p:spPr>
          <a:xfrm>
            <a:off x="3851920" y="320673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오른쪽 화살표 45"/>
          <p:cNvSpPr/>
          <p:nvPr/>
        </p:nvSpPr>
        <p:spPr>
          <a:xfrm>
            <a:off x="4284914" y="398603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오른쪽 화살표 46"/>
          <p:cNvSpPr/>
          <p:nvPr/>
        </p:nvSpPr>
        <p:spPr>
          <a:xfrm>
            <a:off x="3563888" y="480096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52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5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국회의원</a:t>
              </a:r>
              <a:r>
                <a:rPr lang="ko-KR" altLang="en-US" sz="120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 이명수</a:t>
              </a:r>
              <a:endParaRPr lang="en-US" sz="1200" b="1" dirty="0">
                <a:solidFill>
                  <a:srgbClr val="1D4B6D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7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5737" y="449018"/>
            <a:ext cx="779071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「위해 </a:t>
            </a:r>
            <a:r>
              <a:rPr lang="en-US" altLang="ko-KR" sz="2800" dirty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8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危害</a:t>
            </a:r>
            <a:r>
              <a:rPr lang="en-US" altLang="ko-KR" sz="28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) </a:t>
            </a:r>
            <a:r>
              <a:rPr lang="ko-KR" altLang="en-US" sz="28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식품  정보」 </a:t>
            </a: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수집</a:t>
            </a:r>
            <a:r>
              <a:rPr lang="en-US" altLang="ko-KR" sz="2400" dirty="0" smtClean="0"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제공  관련  개선</a:t>
            </a:r>
            <a:endParaRPr lang="en-US" sz="24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51" name="Isosceles Triangle 1"/>
          <p:cNvSpPr/>
          <p:nvPr/>
        </p:nvSpPr>
        <p:spPr>
          <a:xfrm rot="5400000">
            <a:off x="259571" y="6221449"/>
            <a:ext cx="269014" cy="29609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42127" y="6095168"/>
            <a:ext cx="8407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시스템  용량  보강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,  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중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소매장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  지원 등</a:t>
            </a:r>
            <a:r>
              <a:rPr lang="ko-KR" altLang="en-US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</a:t>
            </a:r>
            <a:r>
              <a:rPr lang="ko-KR" altLang="en-US" dirty="0" err="1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위해식품</a:t>
            </a:r>
            <a:r>
              <a:rPr lang="ko-KR" altLang="en-US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  구매  정보 관리」  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개선 필요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99051" y="1017648"/>
            <a:ext cx="83430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‘09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년 관련부처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b="1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위해상품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판매차단시스템」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구축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식품 및 축산물은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2013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 연계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부적합 식품을 민간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DB(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대한상의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에 연계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구매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자동차단 방식 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업체 부담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식품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4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만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1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천여 개소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(29%)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설치 완료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(‘13.12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기준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중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소형 매장 대부분 </a:t>
            </a:r>
            <a:r>
              <a:rPr lang="ko-KR" altLang="en-US" sz="1600" b="1" spc="-150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미설치</a:t>
            </a:r>
            <a:endParaRPr lang="en-US" altLang="ko-KR" sz="1600" b="1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문제 ①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: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소규모 업체 설치 비용부담 및 국민들의 인지부족으로 인한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보급 지연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문제 ②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: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시스템 설치업소 수 증가 따른 민간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DB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서버용량 초과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등 과부하 상황 </a:t>
            </a:r>
            <a:endParaRPr lang="ko-KR" altLang="en-US" sz="1600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181350984" descr="EMB00005c3c5c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75" y="3181720"/>
            <a:ext cx="4932324" cy="26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87897"/>
            <a:ext cx="2609504" cy="189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타원 11"/>
          <p:cNvSpPr/>
          <p:nvPr/>
        </p:nvSpPr>
        <p:spPr>
          <a:xfrm>
            <a:off x="4187041" y="4797152"/>
            <a:ext cx="613446" cy="648072"/>
          </a:xfrm>
          <a:prstGeom prst="ellipse">
            <a:avLst/>
          </a:prstGeom>
          <a:solidFill>
            <a:srgbClr val="C00000">
              <a:alpha val="22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>
            <a:stCxn id="12" idx="7"/>
          </p:cNvCxnSpPr>
          <p:nvPr/>
        </p:nvCxnSpPr>
        <p:spPr>
          <a:xfrm flipV="1">
            <a:off x="4710650" y="4217898"/>
            <a:ext cx="1013478" cy="67416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오른쪽 화살표 16"/>
          <p:cNvSpPr/>
          <p:nvPr/>
        </p:nvSpPr>
        <p:spPr>
          <a:xfrm>
            <a:off x="5923418" y="117193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6920868" y="155679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5895934" y="192203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8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2" grpId="0" animBg="1"/>
      <p:bldP spid="12" grpId="1" animBg="1"/>
      <p:bldP spid="12" grpId="2" animBg="1"/>
      <p:bldP spid="12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18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국회의원</a:t>
              </a:r>
              <a:r>
                <a:rPr lang="ko-KR" altLang="en-US" sz="120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 이명수</a:t>
              </a:r>
              <a:endParaRPr lang="en-US" sz="1200" b="1" dirty="0">
                <a:solidFill>
                  <a:srgbClr val="1D4B6D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20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25354" y="486851"/>
            <a:ext cx="7672369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유전자재조합</a:t>
            </a:r>
            <a:r>
              <a:rPr lang="en-US" altLang="ko-KR" sz="2400" dirty="0" smtClean="0">
                <a:latin typeface="Adobe 고딕 Std B" pitchFamily="34" charset="-127"/>
                <a:ea typeface="Adobe 고딕 Std B" pitchFamily="34" charset="-127"/>
              </a:rPr>
              <a:t>&lt;</a:t>
            </a: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포함</a:t>
            </a:r>
            <a:r>
              <a:rPr lang="en-US" altLang="ko-KR" sz="2400" dirty="0" smtClean="0">
                <a:latin typeface="Adobe 고딕 Std B" pitchFamily="34" charset="-127"/>
                <a:ea typeface="Adobe 고딕 Std B" pitchFamily="34" charset="-127"/>
              </a:rPr>
              <a:t>&gt;</a:t>
            </a: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식품</a:t>
            </a:r>
            <a:r>
              <a:rPr lang="en-US" altLang="ko-KR" sz="2400" dirty="0" smtClean="0">
                <a:latin typeface="Adobe 고딕 Std B" pitchFamily="34" charset="-127"/>
                <a:ea typeface="Adobe 고딕 Std B" pitchFamily="34" charset="-127"/>
              </a:rPr>
              <a:t>(GMO/LMO)  </a:t>
            </a: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관리  개</a:t>
            </a:r>
            <a:r>
              <a:rPr lang="ko-KR" altLang="en-US" sz="2400" dirty="0">
                <a:latin typeface="Adobe 고딕 Std B" pitchFamily="34" charset="-127"/>
                <a:ea typeface="Adobe 고딕 Std B" pitchFamily="34" charset="-127"/>
              </a:rPr>
              <a:t>선</a:t>
            </a:r>
            <a:endParaRPr lang="en-US" sz="24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0909" y="1172303"/>
            <a:ext cx="819103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유전자재조합 농수산물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원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부재료로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사용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가공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유전자재조합식품」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소비자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알 권리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식품 선택권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보장 차원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GMO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표시제도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시행 중</a:t>
            </a:r>
            <a:endParaRPr lang="ko-KR" altLang="en-US" sz="1600" b="1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주요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원재료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5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순위 이내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포함 경우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GMO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표시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「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6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순위 </a:t>
            </a:r>
            <a:r>
              <a:rPr lang="en-US" altLang="ko-KR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10% 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이상 </a:t>
            </a:r>
            <a:r>
              <a:rPr lang="ko-KR" altLang="en-US" sz="14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포함시</a:t>
            </a:r>
            <a:r>
              <a:rPr lang="ko-KR" altLang="en-US" sz="14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면제」</a:t>
            </a:r>
            <a:endParaRPr lang="ko-KR" altLang="en-US" sz="1400" dirty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문제는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국내 반입시「수출업체 제출 시험검사」에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의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존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한 통관제도 채택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①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특정 영양성분을 강화한 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GMO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제품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가공방법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따라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표시 면제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「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표시 사각지대」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증가</a:t>
            </a:r>
            <a:endParaRPr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②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「</a:t>
            </a:r>
            <a:r>
              <a:rPr lang="ko-KR" altLang="en-US" sz="1400" dirty="0" err="1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유기농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알레르기유발성분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포함 식품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」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전체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원료성분표시 </a:t>
            </a:r>
            <a:r>
              <a:rPr lang="ko-KR" altLang="en-US" sz="14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   </a:t>
            </a:r>
            <a:r>
              <a:rPr lang="ko-KR" altLang="en-US" sz="1400" b="1" dirty="0" smtClean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엄격한 표시제도 적용</a:t>
            </a:r>
            <a:endParaRPr lang="ko-KR" altLang="en-US" sz="1400" dirty="0">
              <a:solidFill>
                <a:srgbClr val="C00000"/>
              </a:solidFill>
              <a:latin typeface="휴먼고딕" panose="02010504000101010101" pitchFamily="2" charset="-127"/>
              <a:ea typeface="휴먼고딕" panose="02010504000101010101" pitchFamily="2" charset="-127"/>
            </a:endParaRPr>
          </a:p>
        </p:txBody>
      </p:sp>
      <p:sp>
        <p:nvSpPr>
          <p:cNvPr id="29" name="Isosceles Triangle 1"/>
          <p:cNvSpPr/>
          <p:nvPr/>
        </p:nvSpPr>
        <p:spPr>
          <a:xfrm rot="5400000">
            <a:off x="629028" y="5593536"/>
            <a:ext cx="269014" cy="29609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60109" y="5483838"/>
            <a:ext cx="7802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「원료기반  </a:t>
            </a:r>
            <a:r>
              <a:rPr lang="en-US" altLang="ko-KR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GMO</a:t>
            </a:r>
            <a:r>
              <a:rPr lang="ko-KR" altLang="en-US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표시제도」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로  정책 전환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  자체  안전성  평가 연구</a:t>
            </a: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   100% GMO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농산물  가공식품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,  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글로벌  </a:t>
            </a:r>
            <a:r>
              <a:rPr lang="en-US" altLang="ko-KR" dirty="0" smtClean="0">
                <a:latin typeface="Adobe 고딕 Std B" pitchFamily="34" charset="-127"/>
                <a:ea typeface="Adobe 고딕 Std B" pitchFamily="34" charset="-127"/>
              </a:rPr>
              <a:t>GMO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작물  등 </a:t>
            </a:r>
            <a:r>
              <a:rPr lang="ko-KR" altLang="en-US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「의무표시제도」</a:t>
            </a:r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필요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239525056" descr="EMB0000288004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86" y="3933056"/>
            <a:ext cx="6794810" cy="1177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Isosceles Triangle 1"/>
          <p:cNvSpPr/>
          <p:nvPr/>
        </p:nvSpPr>
        <p:spPr>
          <a:xfrm rot="5400000">
            <a:off x="629028" y="6007746"/>
            <a:ext cx="269014" cy="29609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오른쪽 화살표 14"/>
          <p:cNvSpPr/>
          <p:nvPr/>
        </p:nvSpPr>
        <p:spPr>
          <a:xfrm>
            <a:off x="5724128" y="136247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4932040" y="1735492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4824028" y="211175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>
            <a:off x="6151512" y="314096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른쪽 화살표 26"/>
          <p:cNvSpPr/>
          <p:nvPr/>
        </p:nvSpPr>
        <p:spPr>
          <a:xfrm>
            <a:off x="6151512" y="2813381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49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62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국회의원</a:t>
              </a:r>
              <a:r>
                <a:rPr lang="ko-KR" altLang="en-US" sz="120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 이명수</a:t>
              </a:r>
              <a:endParaRPr lang="en-US" sz="1200" b="1" dirty="0">
                <a:solidFill>
                  <a:srgbClr val="1D4B6D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64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그림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266155" y="425943"/>
            <a:ext cx="7678693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단  맛의  유혹 </a:t>
            </a:r>
            <a:r>
              <a:rPr lang="en-US" altLang="ko-KR" sz="28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!  </a:t>
            </a:r>
            <a:r>
              <a:rPr lang="ko-KR" altLang="en-US" sz="28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당신의  건강은 </a:t>
            </a:r>
            <a:r>
              <a:rPr lang="en-US" altLang="ko-KR" sz="28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?  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[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정책백서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]</a:t>
            </a:r>
            <a:endParaRPr lang="en-US" sz="20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23712" y="1268557"/>
            <a:ext cx="8368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가공식품 기준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당류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섭취      유아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청소년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WHO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권고기준</a:t>
            </a:r>
            <a:r>
              <a:rPr lang="en-US" altLang="ko-KR" sz="105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</a:t>
            </a:r>
            <a:r>
              <a:rPr lang="ko-KR" altLang="en-US" sz="105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</a:t>
            </a:r>
            <a:r>
              <a:rPr lang="en-US" altLang="ko-KR" sz="105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05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천</a:t>
            </a:r>
            <a:r>
              <a:rPr lang="en-US" altLang="ko-KR" sz="105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kcal  </a:t>
            </a:r>
            <a:r>
              <a:rPr lang="ko-KR" altLang="en-US" sz="1050" b="1" dirty="0" smtClean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 </a:t>
            </a:r>
            <a:r>
              <a:rPr lang="en-US" altLang="ko-KR" sz="105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50g </a:t>
            </a:r>
            <a:r>
              <a:rPr lang="ko-KR" altLang="en-US" sz="105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미만</a:t>
            </a:r>
            <a:r>
              <a:rPr lang="en-US" altLang="ko-KR" sz="1050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초과</a:t>
            </a:r>
            <a:endParaRPr lang="en-US" altLang="ko-KR" sz="1600" b="1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당섭취량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분석 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여성보다 남성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하위계층보다 상위계층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읍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면보다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대도시가 높음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섭취음식물    음료수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(34.3%)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&gt;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빵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과자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떡류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(15.0%)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&gt;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설탕 및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기타당류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14.5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%)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順</a:t>
            </a:r>
            <a:endParaRPr lang="ko-KR" altLang="en-US" sz="1600" spc="-15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09" name="Isosceles Triangle 1"/>
          <p:cNvSpPr/>
          <p:nvPr/>
        </p:nvSpPr>
        <p:spPr>
          <a:xfrm rot="5400000">
            <a:off x="389205" y="6123889"/>
            <a:ext cx="269014" cy="29609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707706" y="5941284"/>
            <a:ext cx="823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「나트륨」</a:t>
            </a: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에 이은 </a:t>
            </a:r>
            <a:r>
              <a:rPr lang="ko-KR" altLang="en-US" sz="24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「당류 섭취 저감정책」 </a:t>
            </a: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적극 추진 필요</a:t>
            </a:r>
            <a:endParaRPr lang="ko-KR" altLang="en-US" sz="24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2467405" cy="289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78" y="2852936"/>
            <a:ext cx="2088232" cy="295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오른쪽 화살표 13"/>
          <p:cNvSpPr/>
          <p:nvPr/>
        </p:nvSpPr>
        <p:spPr>
          <a:xfrm>
            <a:off x="3374772" y="144168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2051720" y="2161047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2312132" y="180360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26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62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국회의원</a:t>
              </a:r>
              <a:r>
                <a:rPr lang="ko-KR" altLang="en-US" sz="120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 이명수</a:t>
              </a:r>
              <a:endParaRPr lang="en-US" sz="1200" b="1" dirty="0">
                <a:solidFill>
                  <a:srgbClr val="1D4B6D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64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그림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289686" y="425943"/>
            <a:ext cx="6788598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500" dirty="0" smtClean="0">
                <a:latin typeface="Adobe 고딕 Std B" pitchFamily="34" charset="-127"/>
                <a:ea typeface="Adobe 고딕 Std B" pitchFamily="34" charset="-127"/>
              </a:rPr>
              <a:t>신종  기능성음료 </a:t>
            </a:r>
            <a:r>
              <a:rPr lang="ko-KR" altLang="en-US" sz="25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  에너지음료  오</a:t>
            </a:r>
            <a:r>
              <a:rPr lang="en-US" altLang="ko-KR" sz="25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sz="25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남용   </a:t>
            </a:r>
            <a:r>
              <a:rPr lang="ko-KR" altLang="en-US" sz="2500" dirty="0" smtClean="0">
                <a:latin typeface="Adobe 고딕 Std B" pitchFamily="34" charset="-127"/>
                <a:ea typeface="Adobe 고딕 Std B" pitchFamily="34" charset="-127"/>
              </a:rPr>
              <a:t>문제</a:t>
            </a:r>
            <a:endParaRPr lang="en-US" sz="25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6230" y="1124744"/>
            <a:ext cx="841625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과채주스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(22.8%)·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커피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(17.5%)·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탄산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(16.4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%)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기능성 음료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11.0%)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섭취 급증 </a:t>
            </a:r>
            <a:r>
              <a:rPr lang="en-US" altLang="ko-KR" sz="12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spc="-1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품목별 </a:t>
            </a:r>
            <a:r>
              <a:rPr lang="ko-KR" altLang="en-US" sz="12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소비현황</a:t>
            </a:r>
            <a:r>
              <a:rPr lang="en-US" altLang="ko-KR" sz="1200" spc="-15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2013)</a:t>
            </a:r>
            <a:endParaRPr lang="ko-KR" altLang="en-US" spc="-1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에너지음료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피로경감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활발한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신진대사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집중력 상승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졸음예방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과대광고</a:t>
            </a:r>
            <a:endParaRPr lang="ko-KR" altLang="en-US" sz="1600" b="1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문제는 주원료인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「카페인」과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청소년들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오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남용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과다섭취 경향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증가추세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-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중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고교</a:t>
            </a:r>
            <a:r>
              <a:rPr lang="en-US" altLang="ko-KR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대학생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섭취경험자 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60% </a:t>
            </a:r>
            <a:r>
              <a:rPr lang="ko-KR" altLang="en-US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이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상</a:t>
            </a:r>
            <a:r>
              <a:rPr lang="en-US" altLang="ko-KR" sz="1400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, 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불면</a:t>
            </a:r>
            <a:r>
              <a:rPr lang="en-US" altLang="ko-KR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400" b="1" dirty="0">
                <a:solidFill>
                  <a:srgbClr val="C00000"/>
                </a:solidFill>
                <a:latin typeface="휴먼고딕" panose="02010504000101010101" pitchFamily="2" charset="-127"/>
                <a:ea typeface="휴먼고딕" panose="02010504000101010101" pitchFamily="2" charset="-127"/>
              </a:rPr>
              <a:t>심장 떨림 등 이상증세 </a:t>
            </a:r>
            <a:r>
              <a:rPr lang="ko-KR" altLang="en-US" sz="1400" dirty="0">
                <a:latin typeface="휴먼고딕" panose="02010504000101010101" pitchFamily="2" charset="-127"/>
                <a:ea typeface="휴먼고딕" panose="02010504000101010101" pitchFamily="2" charset="-127"/>
              </a:rPr>
              <a:t>경험 </a:t>
            </a:r>
            <a:endParaRPr lang="en-US" altLang="ko-KR" sz="1400" dirty="0" smtClean="0">
              <a:latin typeface="휴먼고딕" panose="02010504000101010101" pitchFamily="2" charset="-127"/>
              <a:ea typeface="휴먼고딕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외국의「에너지음료」강제관리정책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사례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200000"/>
              </a:lnSpc>
            </a:pP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노르웨이 </a:t>
            </a:r>
            <a:r>
              <a:rPr lang="en-US" altLang="ko-KR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약국에서만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판매                    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스웨덴 </a:t>
            </a:r>
            <a:r>
              <a:rPr lang="en-US" altLang="ko-KR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: 15</a:t>
            </a:r>
            <a:r>
              <a:rPr lang="ko-KR" altLang="en-US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세 이하 어린이들에게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판매 </a:t>
            </a:r>
            <a:r>
              <a:rPr lang="ko-KR" altLang="en-US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금지</a:t>
            </a:r>
          </a:p>
          <a:p>
            <a:pPr fontAlgn="base"/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 ·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호주 </a:t>
            </a:r>
            <a:r>
              <a:rPr lang="en-US" altLang="ko-KR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300" b="1" dirty="0" err="1">
                <a:latin typeface="휴먼고딕" panose="02010504000101010101" pitchFamily="2" charset="-127"/>
                <a:ea typeface="휴먼고딕" panose="02010504000101010101" pitchFamily="2" charset="-127"/>
              </a:rPr>
              <a:t>고카페인</a:t>
            </a:r>
            <a:r>
              <a:rPr lang="ko-KR" altLang="en-US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음료 </a:t>
            </a:r>
            <a:r>
              <a:rPr lang="ko-KR" altLang="en-US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의약품으로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분류 판매     </a:t>
            </a:r>
            <a:r>
              <a:rPr lang="en-US" altLang="ko-KR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·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우루과이 </a:t>
            </a:r>
            <a:r>
              <a:rPr lang="en-US" altLang="ko-KR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: </a:t>
            </a:r>
            <a:r>
              <a:rPr lang="ko-KR" altLang="en-US" sz="1300" b="1" dirty="0" smtClean="0">
                <a:latin typeface="휴먼고딕" panose="02010504000101010101" pitchFamily="2" charset="-127"/>
                <a:ea typeface="휴먼고딕" panose="02010504000101010101" pitchFamily="2" charset="-127"/>
              </a:rPr>
              <a:t>판매 </a:t>
            </a:r>
            <a:r>
              <a:rPr lang="ko-KR" altLang="en-US" sz="1300" b="1" dirty="0">
                <a:latin typeface="휴먼고딕" panose="02010504000101010101" pitchFamily="2" charset="-127"/>
                <a:ea typeface="휴먼고딕" panose="02010504000101010101" pitchFamily="2" charset="-127"/>
              </a:rPr>
              <a:t>전면 금지</a:t>
            </a:r>
          </a:p>
        </p:txBody>
      </p:sp>
      <p:sp>
        <p:nvSpPr>
          <p:cNvPr id="109" name="Isosceles Triangle 1"/>
          <p:cNvSpPr/>
          <p:nvPr/>
        </p:nvSpPr>
        <p:spPr>
          <a:xfrm rot="5400000">
            <a:off x="612593" y="6184828"/>
            <a:ext cx="269014" cy="29609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828870" y="6055878"/>
            <a:ext cx="7890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</a:t>
            </a:r>
            <a:r>
              <a:rPr lang="ko-KR" altLang="en-US" sz="2000" dirty="0" err="1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高카페인</a:t>
            </a:r>
            <a:r>
              <a:rPr lang="ko-KR" altLang="en-US" sz="20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  함유  음료 」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에  대한 </a:t>
            </a:r>
            <a:r>
              <a:rPr lang="en-US" altLang="ko-KR" sz="2000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강제적</a:t>
            </a:r>
            <a:r>
              <a:rPr lang="en-US" altLang="ko-KR" sz="2000" dirty="0" smtClean="0">
                <a:latin typeface="Adobe 고딕 Std B" pitchFamily="34" charset="-127"/>
                <a:ea typeface="Adobe 고딕 Std B" pitchFamily="34" charset="-127"/>
              </a:rPr>
              <a:t>·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적극적  관리 시책  필요</a:t>
            </a:r>
            <a:endParaRPr lang="ko-KR" altLang="en-US" sz="2000" dirty="0"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52" y="3840798"/>
            <a:ext cx="3816424" cy="206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46" y="4220821"/>
            <a:ext cx="3112527" cy="13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0878" y="5516631"/>
            <a:ext cx="85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 w="12700">
                  <a:noFill/>
                </a:ln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160</a:t>
            </a:r>
            <a:r>
              <a:rPr lang="en-US" altLang="ko-KR" sz="1400" dirty="0" smtClean="0">
                <a:ln w="12700">
                  <a:noFill/>
                </a:ln>
                <a:latin typeface="Adobe 고딕 Std B" pitchFamily="34" charset="-127"/>
                <a:ea typeface="Adobe 고딕 Std B" pitchFamily="34" charset="-127"/>
              </a:rPr>
              <a:t>mg</a:t>
            </a:r>
            <a:endParaRPr lang="ko-KR" altLang="en-US" sz="1400" dirty="0">
              <a:ln w="12700">
                <a:noFill/>
              </a:ln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1761" y="5516631"/>
            <a:ext cx="85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 w="12700">
                  <a:noFill/>
                </a:ln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62.5</a:t>
            </a:r>
            <a:r>
              <a:rPr lang="en-US" altLang="ko-KR" sz="1400" dirty="0" smtClean="0">
                <a:ln w="12700">
                  <a:noFill/>
                </a:ln>
                <a:latin typeface="Adobe 고딕 Std B" pitchFamily="34" charset="-127"/>
                <a:ea typeface="Adobe 고딕 Std B" pitchFamily="34" charset="-127"/>
              </a:rPr>
              <a:t>mg</a:t>
            </a:r>
            <a:endParaRPr lang="ko-KR" altLang="en-US" sz="1400" dirty="0">
              <a:ln w="12700">
                <a:noFill/>
              </a:ln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84314" y="5516631"/>
            <a:ext cx="85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 w="12700">
                  <a:noFill/>
                </a:ln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80</a:t>
            </a:r>
            <a:r>
              <a:rPr lang="en-US" altLang="ko-KR" sz="1400" dirty="0" smtClean="0">
                <a:ln w="12700">
                  <a:noFill/>
                </a:ln>
                <a:latin typeface="Adobe 고딕 Std B" pitchFamily="34" charset="-127"/>
                <a:ea typeface="Adobe 고딕 Std B" pitchFamily="34" charset="-127"/>
              </a:rPr>
              <a:t>mg</a:t>
            </a:r>
            <a:endParaRPr lang="ko-KR" altLang="en-US" sz="1400" dirty="0">
              <a:ln w="12700">
                <a:noFill/>
              </a:ln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3077" y="5523672"/>
            <a:ext cx="85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 w="12700">
                  <a:noFill/>
                </a:ln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160</a:t>
            </a:r>
            <a:r>
              <a:rPr lang="en-US" altLang="ko-KR" sz="1400" dirty="0" smtClean="0">
                <a:ln w="12700">
                  <a:noFill/>
                </a:ln>
                <a:latin typeface="Adobe 고딕 Std B" pitchFamily="34" charset="-127"/>
                <a:ea typeface="Adobe 고딕 Std B" pitchFamily="34" charset="-127"/>
              </a:rPr>
              <a:t>mg</a:t>
            </a:r>
            <a:endParaRPr lang="ko-KR" altLang="en-US" sz="1400" dirty="0">
              <a:ln w="12700">
                <a:noFill/>
              </a:ln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8521" y="5523672"/>
            <a:ext cx="85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n w="12700">
                  <a:noFill/>
                </a:ln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160</a:t>
            </a:r>
            <a:r>
              <a:rPr lang="en-US" altLang="ko-KR" sz="1400" dirty="0" smtClean="0">
                <a:ln w="12700">
                  <a:noFill/>
                </a:ln>
                <a:latin typeface="Adobe 고딕 Std B" pitchFamily="34" charset="-127"/>
                <a:ea typeface="Adobe 고딕 Std B" pitchFamily="34" charset="-127"/>
              </a:rPr>
              <a:t>mg</a:t>
            </a:r>
            <a:endParaRPr lang="ko-KR" altLang="en-US" sz="1400" dirty="0">
              <a:ln w="12700">
                <a:noFill/>
              </a:ln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99051" y="3045133"/>
            <a:ext cx="7520609" cy="566921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4443840" y="130166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7029299" y="165475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2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62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국회의원</a:t>
              </a:r>
              <a:r>
                <a:rPr lang="ko-KR" altLang="en-US" sz="120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 이명수</a:t>
              </a:r>
              <a:endParaRPr lang="en-US" sz="1200" b="1" dirty="0">
                <a:solidFill>
                  <a:srgbClr val="1D4B6D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64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그림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187624" y="425943"/>
            <a:ext cx="7263196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「어린이  </a:t>
            </a:r>
            <a:r>
              <a:rPr lang="ko-KR" altLang="en-US" sz="2800" dirty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식품안전 」 </a:t>
            </a:r>
            <a:r>
              <a:rPr lang="ko-KR" altLang="en-US" sz="2800" dirty="0" smtClean="0">
                <a:latin typeface="Adobe 고딕 Std B" pitchFamily="34" charset="-127"/>
                <a:ea typeface="Adobe 고딕 Std B" pitchFamily="34" charset="-127"/>
              </a:rPr>
              <a:t>관련  업무  강화</a:t>
            </a:r>
            <a:endParaRPr lang="en-US" sz="28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91901" y="1171939"/>
            <a:ext cx="8636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어린이 식품안전에 대한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「대국민 안심체감도」 </a:t>
            </a:r>
            <a:r>
              <a:rPr lang="en-US" altLang="ko-KR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국민 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57%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“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불안” 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「식품안전보호구역」“잘 모른다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+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모른다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”</a:t>
            </a:r>
            <a:r>
              <a:rPr lang="en-US" altLang="ko-KR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학생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72%·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학부모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52%·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업주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39%</a:t>
            </a:r>
            <a:r>
              <a:rPr lang="ko-KR" altLang="en-US" sz="1600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(‘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endParaRPr lang="ko-KR" altLang="en-US" sz="1600" b="1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식품안전보호구역內 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안전구역내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우수판매업소 지정수</a:t>
            </a:r>
            <a:r>
              <a:rPr lang="en-US" altLang="ko-KR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 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(`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11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1,660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개소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en-US" altLang="ko-KR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(`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13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년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3,895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개소</a:t>
            </a:r>
            <a:endParaRPr lang="en-US" altLang="ko-KR" sz="1600" spc="-150" dirty="0" smtClean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식품안전보호구역內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高열량저영양식품</a:t>
            </a:r>
            <a:r>
              <a:rPr lang="en-US" altLang="ko-KR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高카페인음료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무제한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판매</a:t>
            </a:r>
            <a:r>
              <a:rPr lang="en-US" altLang="ko-KR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관련부처‘협조’</a:t>
            </a:r>
            <a:r>
              <a:rPr lang="ko-KR" altLang="en-US" sz="1600" b="1" spc="-150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수준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09" name="Isosceles Triangle 1"/>
          <p:cNvSpPr/>
          <p:nvPr/>
        </p:nvSpPr>
        <p:spPr>
          <a:xfrm rot="5400000">
            <a:off x="424996" y="6115705"/>
            <a:ext cx="269014" cy="29609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726758" y="5963672"/>
            <a:ext cx="81849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 smtClean="0">
                <a:latin typeface="Adobe 고딕 Std B" pitchFamily="34" charset="-127"/>
                <a:ea typeface="Adobe 고딕 Std B" pitchFamily="34" charset="-127"/>
              </a:rPr>
              <a:t>선진국 수준의 </a:t>
            </a:r>
            <a:r>
              <a:rPr lang="ko-KR" altLang="en-US" sz="22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「어린이 식품안전」</a:t>
            </a:r>
            <a:r>
              <a:rPr lang="en-US" altLang="ko-KR" sz="22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ko-KR" altLang="en-US" sz="2200" dirty="0" smtClean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22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『</a:t>
            </a:r>
            <a:r>
              <a:rPr lang="ko-KR" altLang="en-US" sz="22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규제 및 단속 강화</a:t>
            </a:r>
            <a:r>
              <a:rPr lang="en-US" altLang="ko-KR" sz="22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』</a:t>
            </a:r>
            <a:r>
              <a:rPr lang="ko-KR" altLang="en-US" sz="22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200" dirty="0" smtClean="0">
                <a:latin typeface="Adobe 고딕 Std B" pitchFamily="34" charset="-127"/>
                <a:ea typeface="Adobe 고딕 Std B" pitchFamily="34" charset="-127"/>
              </a:rPr>
              <a:t>시급</a:t>
            </a:r>
            <a:endParaRPr lang="en-US" altLang="ko-KR" sz="22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97" y="3212975"/>
            <a:ext cx="2029451" cy="2373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차트 2"/>
          <p:cNvGraphicFramePr/>
          <p:nvPr>
            <p:extLst>
              <p:ext uri="{D42A27DB-BD31-4B8C-83A1-F6EECF244321}">
                <p14:modId xmlns:p14="http://schemas.microsoft.com/office/powerpoint/2010/main" val="3214196833"/>
              </p:ext>
            </p:extLst>
          </p:nvPr>
        </p:nvGraphicFramePr>
        <p:xfrm>
          <a:off x="1133991" y="3043928"/>
          <a:ext cx="4196935" cy="2494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15362" y="5448105"/>
            <a:ext cx="90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 smtClean="0">
                <a:latin typeface="Adobe 고딕 Std B" pitchFamily="34" charset="-127"/>
                <a:ea typeface="Adobe 고딕 Std B" pitchFamily="34" charset="-127"/>
              </a:rPr>
              <a:t>알고있다</a:t>
            </a:r>
            <a:endParaRPr lang="ko-KR" altLang="en-US" sz="12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42507" y="5448104"/>
            <a:ext cx="906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모른다</a:t>
            </a:r>
            <a:endParaRPr lang="ko-KR" altLang="en-US" sz="1200" dirty="0">
              <a:solidFill>
                <a:srgbClr val="C00000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5037" y="3096395"/>
            <a:ext cx="3296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Adobe 고딕 Std B" pitchFamily="34" charset="-127"/>
                <a:ea typeface="Adobe 고딕 Std B" pitchFamily="34" charset="-127"/>
              </a:rPr>
              <a:t>「우수판매업소」에 대해 알고 있는지</a:t>
            </a:r>
            <a:endParaRPr lang="ko-KR" altLang="en-US" sz="1400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126077" y="3819250"/>
            <a:ext cx="299154" cy="1476413"/>
          </a:xfrm>
          <a:prstGeom prst="rect">
            <a:avLst/>
          </a:prstGeom>
          <a:solidFill>
            <a:schemeClr val="tx2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5297761" y="1364555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4527552" y="1743400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5405773" y="206774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6721610" y="243853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3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62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국회의원</a:t>
              </a:r>
              <a:r>
                <a:rPr lang="ko-KR" altLang="en-US" sz="120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 이명수</a:t>
              </a:r>
              <a:endParaRPr lang="en-US" sz="1200" b="1" dirty="0">
                <a:solidFill>
                  <a:srgbClr val="1D4B6D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64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그림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187624" y="425943"/>
            <a:ext cx="726319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8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「음식점  위생등급제」 </a:t>
            </a:r>
            <a:r>
              <a:rPr lang="ko-KR" altLang="en-US" sz="2800" dirty="0" smtClean="0">
                <a:latin typeface="Adobe 고딕 Std B" pitchFamily="34" charset="-127"/>
                <a:ea typeface="Adobe 고딕 Std B" pitchFamily="34" charset="-127"/>
              </a:rPr>
              <a:t>시행과 개선</a:t>
            </a:r>
            <a:endParaRPr lang="en-US" sz="28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53800" y="986282"/>
            <a:ext cx="8488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식중독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발생은 ‘여전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’ 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`11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249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건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/7,105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, `12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266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건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/6,058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, `13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년 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235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건</a:t>
            </a:r>
            <a:r>
              <a:rPr lang="en-US" altLang="ko-KR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/4,958</a:t>
            </a:r>
            <a:r>
              <a:rPr lang="ko-KR" altLang="en-US" sz="1600" b="1" dirty="0">
                <a:latin typeface="휴먼명조" panose="02010504000101010101" pitchFamily="2" charset="-127"/>
                <a:ea typeface="휴먼명조" panose="02010504000101010101" pitchFamily="2" charset="-127"/>
              </a:rPr>
              <a:t>명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서울시 등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지자체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「음식점 자율위생등급제」실시 중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참여율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서울시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30%)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저조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문제는 위생등급 표시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AAA, AA, A) </a:t>
            </a:r>
            <a:r>
              <a:rPr lang="ko-KR" altLang="en-US" sz="1600" b="1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→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A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」등급 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=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최우수음식점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인식</a:t>
            </a:r>
            <a:endParaRPr lang="ko-KR" altLang="en-US" sz="160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식약처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시범사업 중인 </a:t>
            </a:r>
            <a:r>
              <a:rPr lang="ko-KR" altLang="en-US" sz="1600" dirty="0" err="1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지자체사용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위생등급평가제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현행대로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도입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예정 </a:t>
            </a:r>
            <a:endParaRPr lang="en-US" altLang="ko-KR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09" name="Isosceles Triangle 1"/>
          <p:cNvSpPr/>
          <p:nvPr/>
        </p:nvSpPr>
        <p:spPr>
          <a:xfrm rot="5400000">
            <a:off x="535137" y="6266020"/>
            <a:ext cx="269014" cy="29609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960827" y="6121105"/>
            <a:ext cx="7874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소비자를  현혹시키는 </a:t>
            </a:r>
            <a:r>
              <a:rPr lang="ko-KR" altLang="en-US" sz="20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「위생등급 표시제」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개선  및  위생관리  강화</a:t>
            </a:r>
            <a:endParaRPr lang="en-US" altLang="ko-KR" sz="20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34" y="4408006"/>
            <a:ext cx="3370144" cy="126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2" y="2823830"/>
            <a:ext cx="1203399" cy="120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98" y="2823830"/>
            <a:ext cx="1215820" cy="120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63" y="2823934"/>
            <a:ext cx="1220286" cy="12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8965" y="4028871"/>
            <a:ext cx="2994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[</a:t>
            </a:r>
            <a:r>
              <a:rPr lang="ko-KR" altLang="en-US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서울시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시행 위생등급 표시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]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7624" y="5579917"/>
            <a:ext cx="2994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[</a:t>
            </a:r>
            <a:r>
              <a:rPr lang="ko-KR" altLang="en-US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미국 </a:t>
            </a:r>
            <a:r>
              <a:rPr lang="ko-KR" altLang="en-US" sz="1200" dirty="0" err="1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뉴욕시</a:t>
            </a:r>
            <a:r>
              <a:rPr lang="ko-KR" altLang="en-US" sz="1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시행 위생등급 표시</a:t>
            </a:r>
            <a:r>
              <a:rPr lang="en-US" altLang="ko-KR" sz="12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]</a:t>
            </a:r>
            <a:endParaRPr lang="ko-KR" altLang="en-US" sz="1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93728592" descr="EMB000018a405d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45" y="2739666"/>
            <a:ext cx="3449503" cy="136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9" name="_x193730592" descr="EMB000018a405e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67370"/>
            <a:ext cx="2448272" cy="17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오른쪽 화살표 23"/>
          <p:cNvSpPr/>
          <p:nvPr/>
        </p:nvSpPr>
        <p:spPr>
          <a:xfrm>
            <a:off x="2843808" y="1171939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>
            <a:off x="5860741" y="1546664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39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50"/>
          <p:cNvGrpSpPr/>
          <p:nvPr/>
        </p:nvGrpSpPr>
        <p:grpSpPr>
          <a:xfrm>
            <a:off x="-1122" y="6570"/>
            <a:ext cx="1493372" cy="1459010"/>
            <a:chOff x="-9097" y="-23336"/>
            <a:chExt cx="974935" cy="952500"/>
          </a:xfrm>
        </p:grpSpPr>
        <p:sp>
          <p:nvSpPr>
            <p:cNvPr id="62" name="Diagonal Stripe 51"/>
            <p:cNvSpPr/>
            <p:nvPr/>
          </p:nvSpPr>
          <p:spPr>
            <a:xfrm>
              <a:off x="-7091" y="-23336"/>
              <a:ext cx="972929" cy="952500"/>
            </a:xfrm>
            <a:prstGeom prst="diagStripe">
              <a:avLst>
                <a:gd name="adj" fmla="val 6107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8948199">
              <a:off x="73224" y="198357"/>
              <a:ext cx="812299" cy="1808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국회의원</a:t>
              </a:r>
              <a:r>
                <a:rPr lang="ko-KR" altLang="en-US" sz="1200" b="1" dirty="0" smtClean="0">
                  <a:solidFill>
                    <a:srgbClr val="1D4B6D"/>
                  </a:solidFill>
                  <a:latin typeface="Adobe 고딕 Std B" pitchFamily="34" charset="-127"/>
                  <a:ea typeface="Adobe 고딕 Std B" pitchFamily="34" charset="-127"/>
                </a:rPr>
                <a:t> 이명수</a:t>
              </a:r>
              <a:endParaRPr lang="en-US" sz="1200" b="1" dirty="0">
                <a:solidFill>
                  <a:srgbClr val="1D4B6D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cxnSp>
          <p:nvCxnSpPr>
            <p:cNvPr id="64" name="Straight Connector 53"/>
            <p:cNvCxnSpPr/>
            <p:nvPr/>
          </p:nvCxnSpPr>
          <p:spPr>
            <a:xfrm flipH="1">
              <a:off x="-9097" y="-22860"/>
              <a:ext cx="623270" cy="623272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54"/>
            <p:cNvCxnSpPr/>
            <p:nvPr/>
          </p:nvCxnSpPr>
          <p:spPr>
            <a:xfrm flipH="1">
              <a:off x="-7091" y="-22860"/>
              <a:ext cx="921493" cy="893213"/>
            </a:xfrm>
            <a:prstGeom prst="line">
              <a:avLst/>
            </a:prstGeom>
            <a:ln w="6350">
              <a:solidFill>
                <a:srgbClr val="3692D4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그림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6808">
            <a:off x="16926" y="894713"/>
            <a:ext cx="365314" cy="17504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115616" y="425943"/>
            <a:ext cx="748883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24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</a:t>
            </a:r>
            <a:r>
              <a:rPr lang="en-US" altLang="ko-KR" sz="24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4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원료</a:t>
            </a:r>
            <a:r>
              <a:rPr lang="en-US" altLang="ko-KR" sz="24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)</a:t>
            </a:r>
            <a:r>
              <a:rPr lang="ko-KR" altLang="en-US" sz="24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마약류  수입자유화  등  규제완화  추진」 </a:t>
            </a:r>
            <a:r>
              <a:rPr lang="ko-KR" altLang="en-US" sz="2400" dirty="0" smtClean="0">
                <a:latin typeface="Adobe 고딕 Std B" pitchFamily="34" charset="-127"/>
                <a:ea typeface="Adobe 고딕 Std B" pitchFamily="34" charset="-127"/>
              </a:rPr>
              <a:t>검토</a:t>
            </a:r>
            <a:endParaRPr lang="en-US" sz="24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82800" y="1149388"/>
            <a:ext cx="8488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최근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년간 의료용 마약류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spc="-15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프로포폴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 등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),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오남용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범죄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목적의 사용 </a:t>
            </a:r>
            <a:r>
              <a:rPr lang="ko-KR" altLang="en-US" sz="1600" b="1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지속 증가 추세</a:t>
            </a:r>
            <a:endParaRPr lang="ko-KR" altLang="en-US" sz="1600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취급자 </a:t>
            </a:r>
            <a:r>
              <a:rPr lang="en-US" altLang="ko-KR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5</a:t>
            </a:r>
            <a:r>
              <a:rPr lang="ko-KR" altLang="en-US" sz="1600" spc="-150" dirty="0">
                <a:latin typeface="휴먼명조" panose="02010504000101010101" pitchFamily="2" charset="-127"/>
                <a:ea typeface="휴먼명조" panose="02010504000101010101" pitchFamily="2" charset="-127"/>
              </a:rPr>
              <a:t>만여 개소 </a:t>
            </a:r>
            <a:r>
              <a:rPr lang="ko-KR" altLang="en-US" sz="1600" spc="-15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의료인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자가투약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과다처방</a:t>
            </a:r>
            <a:r>
              <a:rPr lang="en-US" altLang="ko-KR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 err="1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병원별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관리부실</a:t>
            </a:r>
            <a:r>
              <a:rPr lang="en-US" altLang="ko-KR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b="1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의료쇼핑 </a:t>
            </a:r>
            <a:r>
              <a:rPr lang="ko-KR" altLang="en-US" sz="1600" b="1" dirty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 </a:t>
            </a:r>
            <a:r>
              <a:rPr lang="ko-KR" altLang="en-US" sz="1600" b="1" spc="-150" dirty="0" smtClean="0">
                <a:solidFill>
                  <a:srgbClr val="C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문제</a:t>
            </a:r>
            <a:endParaRPr lang="ko-KR" altLang="en-US" sz="1600" b="1" spc="-150" dirty="0">
              <a:solidFill>
                <a:srgbClr val="C00000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</a:t>
            </a:r>
            <a:r>
              <a:rPr lang="ko-KR" altLang="en-US" sz="1600" dirty="0" err="1">
                <a:latin typeface="휴먼명조" panose="02010504000101010101" pitchFamily="2" charset="-127"/>
                <a:ea typeface="휴먼명조" panose="02010504000101010101" pitchFamily="2" charset="-127"/>
              </a:rPr>
              <a:t>식약처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,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현장단속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·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수기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手記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)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방식 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개선 위해 「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마약류 통합관리시스템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」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도입 예정</a:t>
            </a:r>
            <a:endParaRPr lang="ko-KR" altLang="en-US" sz="1600" dirty="0">
              <a:latin typeface="휴먼명조" panose="02010504000101010101" pitchFamily="2" charset="-127"/>
              <a:ea typeface="휴먼명조" panose="02010504000101010101" pitchFamily="2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○ 문제는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「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(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원료</a:t>
            </a:r>
            <a:r>
              <a:rPr lang="en-US" altLang="ko-KR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)</a:t>
            </a:r>
            <a:r>
              <a:rPr lang="ko-KR" altLang="en-US" sz="1600" dirty="0">
                <a:latin typeface="휴먼명조" panose="02010504000101010101" pitchFamily="2" charset="-127"/>
                <a:ea typeface="휴먼명조" panose="02010504000101010101" pitchFamily="2" charset="-127"/>
              </a:rPr>
              <a:t>마약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수입 자유화 방침 결정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, 1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차 수입업체 </a:t>
            </a:r>
            <a:r>
              <a:rPr lang="en-US" altLang="ko-KR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400% </a:t>
            </a:r>
            <a:r>
              <a:rPr lang="ko-KR" altLang="en-US" sz="1600" dirty="0" smtClean="0">
                <a:latin typeface="휴먼명조" panose="02010504000101010101" pitchFamily="2" charset="-127"/>
                <a:ea typeface="휴먼명조" panose="02010504000101010101" pitchFamily="2" charset="-127"/>
              </a:rPr>
              <a:t>확대」 추진</a:t>
            </a:r>
            <a:endParaRPr lang="en-US" altLang="ko-KR" sz="1600" dirty="0" smtClean="0"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109" name="Isosceles Triangle 1"/>
          <p:cNvSpPr/>
          <p:nvPr/>
        </p:nvSpPr>
        <p:spPr>
          <a:xfrm rot="5400000">
            <a:off x="721248" y="6163381"/>
            <a:ext cx="269014" cy="296098"/>
          </a:xfrm>
          <a:custGeom>
            <a:avLst/>
            <a:gdLst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1118655 w 1296144"/>
              <a:gd name="connsiteY3" fmla="*/ 1368152 h 1368152"/>
              <a:gd name="connsiteX4" fmla="*/ 648072 w 1296144"/>
              <a:gd name="connsiteY4" fmla="*/ 374700 h 1368152"/>
              <a:gd name="connsiteX5" fmla="*/ 0 w 1296144"/>
              <a:gd name="connsiteY5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72 w 1296144"/>
              <a:gd name="connsiteY3" fmla="*/ 374700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1 w 1296144"/>
              <a:gd name="connsiteY3" fmla="*/ 546165 h 1368152"/>
              <a:gd name="connsiteX4" fmla="*/ 0 w 1296144"/>
              <a:gd name="connsiteY4" fmla="*/ 1368152 h 1368152"/>
              <a:gd name="connsiteX0" fmla="*/ 0 w 1296144"/>
              <a:gd name="connsiteY0" fmla="*/ 1368152 h 1368152"/>
              <a:gd name="connsiteX1" fmla="*/ 648072 w 1296144"/>
              <a:gd name="connsiteY1" fmla="*/ 0 h 1368152"/>
              <a:gd name="connsiteX2" fmla="*/ 1296144 w 1296144"/>
              <a:gd name="connsiteY2" fmla="*/ 1368152 h 1368152"/>
              <a:gd name="connsiteX3" fmla="*/ 648082 w 1296144"/>
              <a:gd name="connsiteY3" fmla="*/ 792628 h 1368152"/>
              <a:gd name="connsiteX4" fmla="*/ 0 w 1296144"/>
              <a:gd name="connsiteY4" fmla="*/ 1368152 h 136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6144" h="1368152">
                <a:moveTo>
                  <a:pt x="0" y="1368152"/>
                </a:moveTo>
                <a:lnTo>
                  <a:pt x="648072" y="0"/>
                </a:lnTo>
                <a:lnTo>
                  <a:pt x="1296144" y="1368152"/>
                </a:lnTo>
                <a:lnTo>
                  <a:pt x="648082" y="792628"/>
                </a:lnTo>
                <a:lnTo>
                  <a:pt x="0" y="1368152"/>
                </a:lnTo>
                <a:close/>
              </a:path>
            </a:pathLst>
          </a:custGeom>
          <a:solidFill>
            <a:srgbClr val="0D65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1074420" y="6034431"/>
            <a:ext cx="7864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국민  생명과  안전에  직결된  </a:t>
            </a:r>
            <a:r>
              <a:rPr lang="ko-KR" altLang="en-US" sz="2000" dirty="0" smtClean="0">
                <a:solidFill>
                  <a:srgbClr val="C00000"/>
                </a:solidFill>
                <a:latin typeface="Adobe 고딕 Std B" pitchFamily="34" charset="-127"/>
                <a:ea typeface="Adobe 고딕 Std B" pitchFamily="34" charset="-127"/>
              </a:rPr>
              <a:t>「마약류  시장 자유화」</a:t>
            </a:r>
            <a:r>
              <a:rPr lang="ko-KR" altLang="en-US" sz="2000" dirty="0" smtClean="0">
                <a:latin typeface="Adobe 고딕 Std B" pitchFamily="34" charset="-127"/>
                <a:ea typeface="Adobe 고딕 Std B" pitchFamily="34" charset="-127"/>
              </a:rPr>
              <a:t>재검토 필요</a:t>
            </a:r>
            <a:endParaRPr lang="en-US" altLang="ko-KR" sz="20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20133"/>
              </p:ext>
            </p:extLst>
          </p:nvPr>
        </p:nvGraphicFramePr>
        <p:xfrm>
          <a:off x="722185" y="2727567"/>
          <a:ext cx="7825165" cy="1368152"/>
        </p:xfrm>
        <a:graphic>
          <a:graphicData uri="http://schemas.openxmlformats.org/drawingml/2006/table">
            <a:tbl>
              <a:tblPr/>
              <a:tblGrid>
                <a:gridCol w="7825165"/>
              </a:tblGrid>
              <a:tr h="1368152">
                <a:tc>
                  <a:txBody>
                    <a:bodyPr/>
                    <a:lstStyle/>
                    <a:p>
                      <a:pPr marL="0" marR="0" indent="-584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√  </a:t>
                      </a:r>
                      <a:r>
                        <a:rPr lang="ko-KR" altLang="en-US" sz="12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“산부인과 의사 </a:t>
                      </a:r>
                      <a:r>
                        <a:rPr lang="ko-KR" altLang="en-US" sz="1200" kern="0" spc="-8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미다졸람</a:t>
                      </a:r>
                      <a:r>
                        <a:rPr lang="ko-KR" altLang="en-US" sz="12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등 투여 후 사망하자 시신 유기” </a:t>
                      </a:r>
                      <a:r>
                        <a:rPr lang="en-US" altLang="ko-KR" sz="12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연합뉴스 등</a:t>
                      </a:r>
                      <a:r>
                        <a:rPr lang="en-US" altLang="ko-KR" sz="1200" kern="0" spc="-8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/`12. 8.)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-5842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√  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“공중보건의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마약류 훔쳐 투약 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․․․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환각상태 진료 의혹” 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</a:t>
                      </a:r>
                      <a:r>
                        <a:rPr lang="ko-KR" altLang="en-US" sz="1200" kern="0" spc="-11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국일보</a:t>
                      </a:r>
                      <a:r>
                        <a:rPr lang="en-US" altLang="ko-KR" sz="1200" kern="0" spc="-11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/`13. 4.)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-22098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√  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“연예인 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씨 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동안 시술 등을 목적으로 </a:t>
                      </a:r>
                      <a:r>
                        <a:rPr lang="en-US" altLang="ko-KR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185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차례 </a:t>
                      </a:r>
                      <a:r>
                        <a:rPr lang="ko-KR" altLang="en-US" sz="1200" kern="0" spc="-2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프로포폴을</a:t>
                      </a:r>
                      <a:r>
                        <a:rPr lang="ko-KR" altLang="en-US" sz="1200" kern="0" spc="-2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맞은 혐의로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기소”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(KBS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뉴스 등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/`13. 3.)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-15240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√ 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의료쇼핑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졸피뎀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수면제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년간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93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 병원에서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4,139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일치 처방 받음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13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4305916"/>
            <a:ext cx="1333262" cy="158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34809"/>
            <a:ext cx="3425827" cy="14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오른쪽 화살표 15"/>
          <p:cNvSpPr/>
          <p:nvPr/>
        </p:nvSpPr>
        <p:spPr>
          <a:xfrm>
            <a:off x="2555776" y="1700808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6516216" y="1310383"/>
            <a:ext cx="216024" cy="1302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33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XkE2KQV02Jsd7hKvJV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4fR4_wuUKxiXZCWCJK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oD3omsBU.x.xuAdF1fN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10gjctN0ugbaIuYknRtg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2010</Words>
  <Application>Microsoft Office PowerPoint</Application>
  <PresentationFormat>화면 슬라이드 쇼(4:3)</PresentationFormat>
  <Paragraphs>228</Paragraphs>
  <Slides>18</Slides>
  <Notes>11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0" baseType="lpstr">
      <vt:lpstr>Office 테마</vt:lpstr>
      <vt:lpstr>think-cell Slide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assembly</dc:creator>
  <cp:lastModifiedBy>assembly</cp:lastModifiedBy>
  <cp:revision>119</cp:revision>
  <cp:lastPrinted>2014-10-06T13:06:28Z</cp:lastPrinted>
  <dcterms:created xsi:type="dcterms:W3CDTF">2014-08-24T04:56:10Z</dcterms:created>
  <dcterms:modified xsi:type="dcterms:W3CDTF">2014-10-06T13:06:35Z</dcterms:modified>
</cp:coreProperties>
</file>