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26" r:id="rId2"/>
    <p:sldId id="461" r:id="rId3"/>
    <p:sldId id="462" r:id="rId4"/>
    <p:sldId id="448" r:id="rId5"/>
    <p:sldId id="428" r:id="rId6"/>
    <p:sldId id="445" r:id="rId7"/>
    <p:sldId id="446" r:id="rId8"/>
    <p:sldId id="435" r:id="rId9"/>
    <p:sldId id="449" r:id="rId10"/>
    <p:sldId id="450" r:id="rId11"/>
    <p:sldId id="451" r:id="rId12"/>
    <p:sldId id="447" r:id="rId13"/>
    <p:sldId id="452" r:id="rId14"/>
    <p:sldId id="453" r:id="rId15"/>
    <p:sldId id="393" r:id="rId16"/>
    <p:sldId id="388" r:id="rId17"/>
    <p:sldId id="454" r:id="rId18"/>
    <p:sldId id="455" r:id="rId19"/>
    <p:sldId id="460" r:id="rId20"/>
    <p:sldId id="456" r:id="rId21"/>
    <p:sldId id="457" r:id="rId22"/>
    <p:sldId id="458" r:id="rId23"/>
    <p:sldId id="459" r:id="rId24"/>
    <p:sldId id="350" r:id="rId25"/>
    <p:sldId id="437" r:id="rId26"/>
    <p:sldId id="396" r:id="rId27"/>
    <p:sldId id="419" r:id="rId28"/>
    <p:sldId id="443" r:id="rId29"/>
    <p:sldId id="436" r:id="rId30"/>
    <p:sldId id="441" r:id="rId31"/>
    <p:sldId id="401" r:id="rId32"/>
    <p:sldId id="429" r:id="rId33"/>
    <p:sldId id="404" r:id="rId34"/>
  </p:sldIdLst>
  <p:sldSz cx="9144000" cy="6858000" type="screen4x3"/>
  <p:notesSz cx="6807200" cy="9939338"/>
  <p:embeddedFontLst>
    <p:embeddedFont>
      <p:font typeface="Signika Negative" panose="020B0604020202020204" charset="0"/>
      <p:regular r:id="rId37"/>
      <p:bold r:id="rId38"/>
    </p:embeddedFont>
    <p:embeddedFont>
      <p:font typeface="Source Sans Pro" panose="020B0604020202020204" charset="0"/>
      <p:regular r:id="rId39"/>
      <p:bold r:id="rId40"/>
      <p:italic r:id="rId41"/>
      <p:boldItalic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Adobe 명조 Std M" panose="02020600000000000000" pitchFamily="18" charset="-127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나눔고딕" panose="020D0604000000000000" pitchFamily="50" charset="-127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5C3FCF0C-FC6F-41B6-A3CB-8C91C9435BDC}">
          <p14:sldIdLst>
            <p14:sldId id="426"/>
            <p14:sldId id="461"/>
            <p14:sldId id="462"/>
            <p14:sldId id="448"/>
            <p14:sldId id="428"/>
            <p14:sldId id="445"/>
            <p14:sldId id="446"/>
            <p14:sldId id="435"/>
            <p14:sldId id="449"/>
            <p14:sldId id="450"/>
            <p14:sldId id="451"/>
            <p14:sldId id="447"/>
            <p14:sldId id="452"/>
            <p14:sldId id="453"/>
            <p14:sldId id="393"/>
            <p14:sldId id="388"/>
            <p14:sldId id="454"/>
            <p14:sldId id="455"/>
            <p14:sldId id="460"/>
            <p14:sldId id="456"/>
            <p14:sldId id="457"/>
            <p14:sldId id="458"/>
            <p14:sldId id="459"/>
            <p14:sldId id="350"/>
            <p14:sldId id="437"/>
            <p14:sldId id="396"/>
            <p14:sldId id="419"/>
            <p14:sldId id="443"/>
          </p14:sldIdLst>
        </p14:section>
        <p14:section name="버리는것" id="{3FD70CDE-0C48-4864-A109-40A03DDB3183}">
          <p14:sldIdLst>
            <p14:sldId id="436"/>
            <p14:sldId id="441"/>
            <p14:sldId id="401"/>
            <p14:sldId id="429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5" orient="horz" pos="1104" userDrawn="1">
          <p15:clr>
            <a:srgbClr val="A4A3A4"/>
          </p15:clr>
        </p15:guide>
        <p15:guide id="6" orient="horz" pos="3264" userDrawn="1">
          <p15:clr>
            <a:srgbClr val="A4A3A4"/>
          </p15:clr>
        </p15:guide>
        <p15:guide id="7" orient="horz" pos="4320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E50"/>
    <a:srgbClr val="64747F"/>
    <a:srgbClr val="F6A07E"/>
    <a:srgbClr val="DF4A0F"/>
    <a:srgbClr val="F05B21"/>
    <a:srgbClr val="000C28"/>
    <a:srgbClr val="A51E5B"/>
    <a:srgbClr val="F48706"/>
    <a:srgbClr val="EAF2FA"/>
    <a:srgbClr val="D1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어두운 스타일 1 - 강조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3" autoAdjust="0"/>
    <p:restoredTop sz="85468" autoAdjust="0"/>
  </p:normalViewPr>
  <p:slideViewPr>
    <p:cSldViewPr>
      <p:cViewPr varScale="1">
        <p:scale>
          <a:sx n="93" d="100"/>
          <a:sy n="93" d="100"/>
        </p:scale>
        <p:origin x="270" y="78"/>
      </p:cViewPr>
      <p:guideLst>
        <p:guide pos="2880"/>
        <p:guide orient="horz" pos="1104"/>
        <p:guide orient="horz" pos="3264"/>
        <p:guide orient="horz" pos="432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9494026720116"/>
          <c:y val="0.11484885592665844"/>
          <c:w val="0.57465747665569045"/>
          <c:h val="0.67258660476141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3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정상</c:v>
                </c:pt>
                <c:pt idx="1">
                  <c:v>심리이상자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373057</c:v>
                </c:pt>
                <c:pt idx="1">
                  <c:v>15000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51469496994306"/>
          <c:y val="0.85200195712980675"/>
          <c:w val="0.604508958720683"/>
          <c:h val="9.5047257573878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xfrm>
          <a:off x="2535" y="639670"/>
          <a:ext cx="1647056" cy="852894"/>
        </a:xfrm>
        <a:prstGeom prst="roundRect">
          <a:avLst/>
        </a:prstGeom>
        <a:solidFill>
          <a:srgbClr val="2980B9"/>
        </a:solidFill>
        <a:ln w="25400" cap="flat" cmpd="sng" algn="ctr">
          <a:noFill/>
          <a:prstDash val="solid"/>
        </a:ln>
        <a:effectLst/>
      </dgm:spPr>
      <dgm:t>
        <a:bodyPr lIns="540000"/>
        <a:lstStyle/>
        <a:p>
          <a:pPr algn="ctr"/>
          <a:r>
            <a:rPr lang="ko-KR" altLang="en-US" sz="14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모 니 터 링</a:t>
          </a:r>
          <a:endParaRPr lang="en-US" altLang="ko-KR" sz="1400" b="1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algn="l" latinLnBrk="1"/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상황실</a:t>
          </a:r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/</a:t>
          </a:r>
          <a:r>
            <a:rPr lang="ko-KR" altLang="en-US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실무자 동시</a:t>
          </a:r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dirty="0">
            <a:solidFill>
              <a:sysClr val="window" lastClr="FFFFFF"/>
            </a:solidFill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gm:t>
    </dgm:pt>
    <dgm:pt modelId="{68C8E73F-A05A-4DC8-914A-C484D8568F55}" type="parTrans" cxnId="{78D5CF50-3633-4A11-9FE0-D306D94A091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12A631F8-73E8-4437-A632-1DA4C96C2081}" type="sibTrans" cxnId="{78D5CF50-3633-4A11-9FE0-D306D94A091D}">
      <dgm:prSet/>
      <dgm:spPr>
        <a:ln>
          <a:noFill/>
        </a:ln>
      </dgm:spPr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37FDA6AE-027B-4120-90CE-09301A415796}">
      <dgm:prSet phldrT="[Text]" custT="1"/>
      <dgm:spPr>
        <a:xfrm>
          <a:off x="1924100" y="639670"/>
          <a:ext cx="1647056" cy="852894"/>
        </a:xfrm>
        <a:prstGeom prst="roundRect">
          <a:avLst/>
        </a:prstGeom>
        <a:solidFill>
          <a:srgbClr val="15405B"/>
        </a:solidFill>
        <a:ln w="25400" cap="flat" cmpd="sng" algn="ctr">
          <a:noFill/>
          <a:prstDash val="solid"/>
        </a:ln>
        <a:effectLst/>
      </dgm:spPr>
      <dgm:t>
        <a:bodyPr lIns="540000"/>
        <a:lstStyle/>
        <a:p>
          <a:pPr algn="ctr"/>
          <a:r>
            <a:rPr lang="ko-KR" altLang="en-US" sz="14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집 중 관 리</a:t>
          </a:r>
          <a:endParaRPr lang="en-US" altLang="ko-KR" sz="1400" b="1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algn="ctr" latinLnBrk="1"/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관리자</a:t>
          </a:r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547554B-51EF-4D52-BD83-B530786A53F6}" type="parTrans" cxnId="{97371629-EAFB-49C5-8D4C-1C2CC8EF98D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AACFA7FC-124D-47F0-AAB7-D837F03A13D6}" type="sibTrans" cxnId="{97371629-EAFB-49C5-8D4C-1C2CC8EF98DA}">
      <dgm:prSet/>
      <dgm:spPr>
        <a:ln>
          <a:noFill/>
        </a:ln>
      </dgm:spPr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839B389E-0F3A-4E44-B6E2-13F1399C142F}">
      <dgm:prSet phldrT="[Text]" custT="1"/>
      <dgm:spPr>
        <a:xfrm>
          <a:off x="5767232" y="639670"/>
          <a:ext cx="1647056" cy="852894"/>
        </a:xfrm>
        <a:prstGeom prst="roundRect">
          <a:avLst/>
        </a:prstGeom>
        <a:solidFill>
          <a:srgbClr val="74B5DE"/>
        </a:solidFill>
        <a:ln w="25400" cap="flat" cmpd="sng" algn="ctr">
          <a:noFill/>
          <a:prstDash val="solid"/>
        </a:ln>
        <a:effectLst/>
      </dgm:spPr>
      <dgm:t>
        <a:bodyPr lIns="540000"/>
        <a:lstStyle/>
        <a:p>
          <a:pPr algn="ctr"/>
          <a:r>
            <a:rPr lang="ko-KR" altLang="en-US" sz="14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지 휘 결 심</a:t>
          </a:r>
          <a:endParaRPr lang="en-US" altLang="ko-KR" sz="1400" b="1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algn="ctr" latinLnBrk="1"/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사령관</a:t>
          </a:r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/</a:t>
          </a:r>
          <a:r>
            <a:rPr lang="ko-KR" altLang="en-US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관리자</a:t>
          </a:r>
          <a:r>
            <a:rPr lang="en-US" altLang="ko-KR" sz="1100" b="1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C2D419A-4208-435A-8DFE-59E57C79B927}" type="parTrans" cxnId="{E9F581C8-1891-4557-8FD4-140226A54CF9}">
      <dgm:prSet/>
      <dgm:spPr/>
      <dgm:t>
        <a:bodyPr/>
        <a:lstStyle/>
        <a:p>
          <a:endParaRPr lang="en-US" sz="3200"/>
        </a:p>
      </dgm:t>
    </dgm:pt>
    <dgm:pt modelId="{8F45AFFE-9FF4-4A34-B11A-ED475E2D4999}" type="sibTrans" cxnId="{E9F581C8-1891-4557-8FD4-140226A54CF9}">
      <dgm:prSet/>
      <dgm:spPr/>
      <dgm:t>
        <a:bodyPr/>
        <a:lstStyle/>
        <a:p>
          <a:endParaRPr lang="en-US" sz="3200"/>
        </a:p>
      </dgm:t>
    </dgm:pt>
    <dgm:pt modelId="{0E14D87B-5B41-48E6-8120-1C08AA6A0B44}" type="pres">
      <dgm:prSet presAssocID="{ABB6AAD5-BB22-443A-B98E-11707CBE16C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ABCEFB-BB45-4D76-AA86-DC2165466715}" type="pres">
      <dgm:prSet presAssocID="{ABB6AAD5-BB22-443A-B98E-11707CBE16C9}" presName="arrow" presStyleLbl="bgShp" presStyleIdx="0" presStyleCnt="1"/>
      <dgm:spPr>
        <a:xfrm>
          <a:off x="556261" y="0"/>
          <a:ext cx="6304300" cy="2132236"/>
        </a:xfrm>
        <a:prstGeom prst="rightArrow">
          <a:avLst/>
        </a:prstGeom>
        <a:solidFill>
          <a:srgbClr val="15405B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latinLnBrk="1"/>
          <a:endParaRPr lang="ko-KR" altLang="en-US"/>
        </a:p>
      </dgm:t>
    </dgm:pt>
    <dgm:pt modelId="{AC455E77-0B1E-42C2-AB28-C5128B40CED1}" type="pres">
      <dgm:prSet presAssocID="{ABB6AAD5-BB22-443A-B98E-11707CBE16C9}" presName="linearProcess" presStyleCnt="0"/>
      <dgm:spPr/>
    </dgm:pt>
    <dgm:pt modelId="{251F859B-0A77-4419-985E-46D0C3316017}" type="pres">
      <dgm:prSet presAssocID="{62F3A35F-EA2B-462C-89DA-224952DBD84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569F44-47C4-42C5-BF81-3A7AC4A2B581}" type="pres">
      <dgm:prSet presAssocID="{12A631F8-73E8-4437-A632-1DA4C96C2081}" presName="sibTrans" presStyleCnt="0"/>
      <dgm:spPr/>
    </dgm:pt>
    <dgm:pt modelId="{529F0E07-91EA-498C-B1AF-3A6CC4F775A4}" type="pres">
      <dgm:prSet presAssocID="{37FDA6AE-027B-4120-90CE-09301A41579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5E9481-2DC8-43F2-BF9D-9A740C015977}" type="pres">
      <dgm:prSet presAssocID="{AACFA7FC-124D-47F0-AAB7-D837F03A13D6}" presName="sibTrans" presStyleCnt="0"/>
      <dgm:spPr/>
    </dgm:pt>
    <dgm:pt modelId="{298D2984-B994-41BF-94A1-E1CA4A71D3F7}" type="pres">
      <dgm:prSet presAssocID="{839B389E-0F3A-4E44-B6E2-13F1399C142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D6A7DD35-49E7-4954-B871-448FA3F42A58}" type="presOf" srcId="{62F3A35F-EA2B-462C-89DA-224952DBD84B}" destId="{251F859B-0A77-4419-985E-46D0C3316017}" srcOrd="0" destOrd="0" presId="urn:microsoft.com/office/officeart/2005/8/layout/hProcess9"/>
    <dgm:cxn modelId="{B0FED670-C208-4512-9AB8-080C7F33C1A3}" type="presOf" srcId="{ABB6AAD5-BB22-443A-B98E-11707CBE16C9}" destId="{0E14D87B-5B41-48E6-8120-1C08AA6A0B44}" srcOrd="0" destOrd="0" presId="urn:microsoft.com/office/officeart/2005/8/layout/hProcess9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E9F581C8-1891-4557-8FD4-140226A54CF9}" srcId="{ABB6AAD5-BB22-443A-B98E-11707CBE16C9}" destId="{839B389E-0F3A-4E44-B6E2-13F1399C142F}" srcOrd="2" destOrd="0" parTransId="{9C2D419A-4208-435A-8DFE-59E57C79B927}" sibTransId="{8F45AFFE-9FF4-4A34-B11A-ED475E2D4999}"/>
    <dgm:cxn modelId="{4C65EE77-F600-441B-8C34-2FB463D5DE63}" type="presOf" srcId="{37FDA6AE-027B-4120-90CE-09301A415796}" destId="{529F0E07-91EA-498C-B1AF-3A6CC4F775A4}" srcOrd="0" destOrd="0" presId="urn:microsoft.com/office/officeart/2005/8/layout/hProcess9"/>
    <dgm:cxn modelId="{60EC6053-D8DF-48BF-B471-78478BE31778}" type="presOf" srcId="{839B389E-0F3A-4E44-B6E2-13F1399C142F}" destId="{298D2984-B994-41BF-94A1-E1CA4A71D3F7}" srcOrd="0" destOrd="0" presId="urn:microsoft.com/office/officeart/2005/8/layout/hProcess9"/>
    <dgm:cxn modelId="{0C1A9E15-CAA4-41C9-B480-CB30500F03FC}" type="presParOf" srcId="{0E14D87B-5B41-48E6-8120-1C08AA6A0B44}" destId="{E1ABCEFB-BB45-4D76-AA86-DC2165466715}" srcOrd="0" destOrd="0" presId="urn:microsoft.com/office/officeart/2005/8/layout/hProcess9"/>
    <dgm:cxn modelId="{D53EB350-41FD-41B2-B88A-6E1230C4DB65}" type="presParOf" srcId="{0E14D87B-5B41-48E6-8120-1C08AA6A0B44}" destId="{AC455E77-0B1E-42C2-AB28-C5128B40CED1}" srcOrd="1" destOrd="0" presId="urn:microsoft.com/office/officeart/2005/8/layout/hProcess9"/>
    <dgm:cxn modelId="{AEC7F36D-367C-43ED-B9CC-23814186AFDB}" type="presParOf" srcId="{AC455E77-0B1E-42C2-AB28-C5128B40CED1}" destId="{251F859B-0A77-4419-985E-46D0C3316017}" srcOrd="0" destOrd="0" presId="urn:microsoft.com/office/officeart/2005/8/layout/hProcess9"/>
    <dgm:cxn modelId="{53B8914C-AFB7-411F-876A-10A19EA5D165}" type="presParOf" srcId="{AC455E77-0B1E-42C2-AB28-C5128B40CED1}" destId="{79569F44-47C4-42C5-BF81-3A7AC4A2B581}" srcOrd="1" destOrd="0" presId="urn:microsoft.com/office/officeart/2005/8/layout/hProcess9"/>
    <dgm:cxn modelId="{82D64585-F928-4D85-95D6-E447C0B8AC6E}" type="presParOf" srcId="{AC455E77-0B1E-42C2-AB28-C5128B40CED1}" destId="{529F0E07-91EA-498C-B1AF-3A6CC4F775A4}" srcOrd="2" destOrd="0" presId="urn:microsoft.com/office/officeart/2005/8/layout/hProcess9"/>
    <dgm:cxn modelId="{CF271095-4272-4F10-AC6A-15A633AA5400}" type="presParOf" srcId="{AC455E77-0B1E-42C2-AB28-C5128B40CED1}" destId="{695E9481-2DC8-43F2-BF9D-9A740C015977}" srcOrd="3" destOrd="0" presId="urn:microsoft.com/office/officeart/2005/8/layout/hProcess9"/>
    <dgm:cxn modelId="{A52898E8-47A2-4CA4-BF7B-D0A3D60855EE}" type="presParOf" srcId="{AC455E77-0B1E-42C2-AB28-C5128B40CED1}" destId="{298D2984-B994-41BF-94A1-E1CA4A71D3F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BCEFB-BB45-4D76-AA86-DC2165466715}">
      <dsp:nvSpPr>
        <dsp:cNvPr id="0" name=""/>
        <dsp:cNvSpPr/>
      </dsp:nvSpPr>
      <dsp:spPr>
        <a:xfrm>
          <a:off x="462914" y="0"/>
          <a:ext cx="5246370" cy="1845926"/>
        </a:xfrm>
        <a:prstGeom prst="rightArrow">
          <a:avLst/>
        </a:prstGeom>
        <a:solidFill>
          <a:srgbClr val="15405B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F859B-0A77-4419-985E-46D0C3316017}">
      <dsp:nvSpPr>
        <dsp:cNvPr id="0" name=""/>
        <dsp:cNvSpPr/>
      </dsp:nvSpPr>
      <dsp:spPr>
        <a:xfrm>
          <a:off x="3013" y="553777"/>
          <a:ext cx="1862509" cy="738370"/>
        </a:xfrm>
        <a:prstGeom prst="roundRect">
          <a:avLst/>
        </a:prstGeom>
        <a:solidFill>
          <a:srgbClr val="2980B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00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모 니 터 링</a:t>
          </a:r>
          <a:endParaRPr lang="en-US" altLang="ko-KR" sz="1400" b="1" kern="1200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상황실</a:t>
          </a: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/</a:t>
          </a:r>
          <a:r>
            <a:rPr lang="ko-KR" altLang="en-US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실무자 동시</a:t>
          </a: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kern="1200" dirty="0">
            <a:solidFill>
              <a:sysClr val="window" lastClr="FFFFFF"/>
            </a:solidFill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sp:txBody>
      <dsp:txXfrm>
        <a:off x="39057" y="589821"/>
        <a:ext cx="1790421" cy="666282"/>
      </dsp:txXfrm>
    </dsp:sp>
    <dsp:sp modelId="{529F0E07-91EA-498C-B1AF-3A6CC4F775A4}">
      <dsp:nvSpPr>
        <dsp:cNvPr id="0" name=""/>
        <dsp:cNvSpPr/>
      </dsp:nvSpPr>
      <dsp:spPr>
        <a:xfrm>
          <a:off x="2154845" y="553777"/>
          <a:ext cx="1862509" cy="738370"/>
        </a:xfrm>
        <a:prstGeom prst="roundRect">
          <a:avLst/>
        </a:prstGeom>
        <a:solidFill>
          <a:srgbClr val="15405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00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집 중 관 리</a:t>
          </a:r>
          <a:endParaRPr lang="en-US" altLang="ko-KR" sz="1400" b="1" kern="1200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관리자</a:t>
          </a: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90889" y="589821"/>
        <a:ext cx="1790421" cy="666282"/>
      </dsp:txXfrm>
    </dsp:sp>
    <dsp:sp modelId="{298D2984-B994-41BF-94A1-E1CA4A71D3F7}">
      <dsp:nvSpPr>
        <dsp:cNvPr id="0" name=""/>
        <dsp:cNvSpPr/>
      </dsp:nvSpPr>
      <dsp:spPr>
        <a:xfrm>
          <a:off x="4306676" y="553777"/>
          <a:ext cx="1862509" cy="738370"/>
        </a:xfrm>
        <a:prstGeom prst="roundRect">
          <a:avLst/>
        </a:prstGeom>
        <a:solidFill>
          <a:srgbClr val="74B5DE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00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지 휘 결 심</a:t>
          </a:r>
          <a:endParaRPr lang="en-US" altLang="ko-KR" sz="1400" b="1" kern="1200" spc="0" smtClean="0">
            <a:solidFill>
              <a:schemeClr val="bg1"/>
            </a:solidFill>
            <a:effectLst/>
            <a:latin typeface="나눔고딕" panose="020D0604000000000000" pitchFamily="50" charset="-127"/>
            <a:ea typeface="나눔고딕" panose="020D0604000000000000" pitchFamily="50" charset="-127"/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(</a:t>
          </a:r>
          <a:r>
            <a:rPr lang="ko-KR" altLang="en-US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사령관</a:t>
          </a: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/</a:t>
          </a:r>
          <a:r>
            <a:rPr lang="ko-KR" altLang="en-US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관리자</a:t>
          </a:r>
          <a:r>
            <a:rPr lang="en-US" altLang="ko-KR" sz="1100" b="1" kern="1200" spc="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rPr>
            <a:t>)</a:t>
          </a:r>
          <a:endParaRPr lang="en-US" sz="11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42720" y="589821"/>
        <a:ext cx="1790421" cy="666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0.44956</cdr:x>
      <cdr:y>0.15664</cdr:y>
    </cdr:from>
    <cdr:to>
      <cdr:x>0.8786</cdr:x>
      <cdr:y>0.46471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8390" y="387688"/>
          <a:ext cx="1029183" cy="7625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400" b="1"/>
            <a:t>1</a:t>
          </a:r>
          <a:r>
            <a:rPr lang="en-US" altLang="ko-KR" sz="1400" b="1" smtClean="0"/>
            <a:t>%</a:t>
          </a:r>
          <a:endParaRPr lang="ko-KR" altLang="en-US" sz="14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9956C-1805-4857-97EE-442A35FFD4D3}" type="datetimeFigureOut">
              <a:rPr lang="ko-KR" altLang="en-US" smtClean="0"/>
              <a:t>2014-10-27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0FB18-CF04-4060-875B-8E992B032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724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E96C-93A0-4A78-B604-4703482948F1}" type="datetimeFigureOut">
              <a:rPr lang="en-US" smtClean="0"/>
              <a:t>10/27/2014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BDC78-7E38-40A1-BA4E-B0A1F110E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1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5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4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4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1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78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7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21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88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37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1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altLang="ko-KR" sz="12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 동맹을 포함한 포괄적 방위역량을 강화하고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2015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전시작전권 전환을 차질없이 준비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2012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외교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안보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•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통일 분야 정책 기자회견</a:t>
            </a:r>
            <a:endParaRPr lang="en-US" altLang="ko-KR" sz="11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Tx/>
              <a:buChar char="-"/>
            </a:pPr>
            <a:endParaRPr lang="en-US" altLang="ko-KR" sz="12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 연합 억지력 포함한 포괄적 방위역량 강화 및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2015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전시작전권 전환 차질 없이 준비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2012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새누리당 대선 공약집</a:t>
            </a:r>
            <a:endParaRPr lang="en-US" altLang="ko-KR" sz="11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Tx/>
              <a:buChar char="-"/>
            </a:pPr>
            <a:endParaRPr lang="en-US" altLang="ko-KR" sz="12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정상 추진 및 신 연합방위체계 구축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‘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전략동맹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2015’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근거해 과제를 차질없이 추진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2013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대통령직인수위 제안 박근혜 정부 국정과제 </a:t>
            </a:r>
            <a:endParaRPr lang="en-US" altLang="ko-KR" sz="11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Tx/>
              <a:buChar char="-"/>
            </a:pPr>
            <a:endParaRPr lang="en-US" altLang="ko-KR" sz="12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체계적 추진 및 신연합방위체제 구축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준비과제를 체게적으로 추진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2013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28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국정과제 추진 계획 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대통령 주재 국무회의때 확정</a:t>
            </a:r>
            <a:r>
              <a:rPr lang="en-US" altLang="ko-KR" sz="11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52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32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fld id="{80137EF7-6A86-40F4-A63F-BEE6D184E1BE}" type="slidenum">
              <a:rPr lang="ko-KR" altLang="en-US" smtClean="0"/>
              <a:t>27</a:t>
            </a:fld>
            <a:fld id="{3527C362-B9B7-4F44-B126-FC9CEF505916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19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59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79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7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7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4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BDC78-7E38-40A1-BA4E-B0A1F110ED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8AFE-7B5E-4061-91BC-608A64899DCE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A886A-411B-445F-B778-F768CE2B37E5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901A-0674-44C6-A994-534C4FBAE73A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AECB-A010-4A07-ABC6-8DBAEA702DEC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2FB24-235A-4A84-90D1-8291D36A2A02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7D1E-107C-4E9A-BA2A-FC5E96BFE170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8086-873C-4FB6-8213-47B8E63A3DFD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D33-CB56-4838-B245-A50B5138824A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46653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26581" y="18086"/>
            <a:ext cx="820179" cy="50015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국회의원 윤후덕</a:t>
            </a:r>
            <a:endParaRPr lang="ko-KR" altLang="en-US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31058"/>
            <a:ext cx="9144000" cy="523220"/>
          </a:xfrm>
        </p:spPr>
        <p:txBody>
          <a:bodyPr wrap="square">
            <a:sp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4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2692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3668-916E-4D41-B3CA-0287908004DB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b="53786"/>
          <a:stretch/>
        </p:blipFill>
        <p:spPr>
          <a:xfrm>
            <a:off x="-39861" y="85801"/>
            <a:ext cx="1039525" cy="102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2692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56AF-A708-4450-881F-140C0EC6342A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49389" y="42232"/>
            <a:ext cx="788811" cy="491167"/>
          </a:xfrm>
          <a:prstGeom prst="round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국회의원</a:t>
            </a:r>
            <a:endParaRPr lang="en-US" altLang="ko-KR" sz="11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1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윤후덕</a:t>
            </a:r>
            <a:endParaRPr lang="ko-KR" altLang="en-US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16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2692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715C-A6E4-45F6-9967-727D1202AD74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8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2692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37EF-7FEE-4FCB-A6EB-A103CE1C6C93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b="55679"/>
          <a:stretch/>
        </p:blipFill>
        <p:spPr>
          <a:xfrm>
            <a:off x="-36590" y="68851"/>
            <a:ext cx="1027190" cy="9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46653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A6F-61A1-4115-A571-143F1A491886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31058"/>
            <a:ext cx="9144000" cy="523220"/>
          </a:xfrm>
        </p:spPr>
        <p:txBody>
          <a:bodyPr wrap="square">
            <a:sp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0" t="50000" b="21370"/>
          <a:stretch/>
        </p:blipFill>
        <p:spPr>
          <a:xfrm rot="19687310">
            <a:off x="-128690" y="-53758"/>
            <a:ext cx="1284317" cy="8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931" y="-3319"/>
            <a:ext cx="91440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6783-8B4E-4122-9251-E671B6BB6683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0" indent="0" algn="just">
              <a:buNone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1196392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16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0" r="57306"/>
          <a:stretch/>
        </p:blipFill>
        <p:spPr>
          <a:xfrm>
            <a:off x="76200" y="40008"/>
            <a:ext cx="1066800" cy="1000174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-152400" y="2133600"/>
            <a:ext cx="914400" cy="879423"/>
            <a:chOff x="8229601" y="43756"/>
            <a:chExt cx="914400" cy="879423"/>
          </a:xfrm>
        </p:grpSpPr>
        <p:pic>
          <p:nvPicPr>
            <p:cNvPr id="11" name="그림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29601" y="43756"/>
              <a:ext cx="914400" cy="87942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 userDrawn="1"/>
          </p:nvSpPr>
          <p:spPr>
            <a:xfrm>
              <a:off x="8358741" y="298801"/>
              <a:ext cx="7852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00" b="0" smtClean="0">
                  <a:solidFill>
                    <a:schemeClr val="bg1"/>
                  </a:solidFill>
                  <a:latin typeface="Adobe 명조 Std M" panose="02020600000000000000" pitchFamily="18" charset="-127"/>
                  <a:ea typeface="Adobe 명조 Std M" panose="02020600000000000000" pitchFamily="18" charset="-127"/>
                </a:rPr>
                <a:t>국회의원</a:t>
              </a:r>
              <a:endParaRPr lang="ko-KR" altLang="en-US" sz="900" b="0">
                <a:solidFill>
                  <a:schemeClr val="bg1"/>
                </a:solidFill>
                <a:latin typeface="Adobe 명조 Std M" panose="02020600000000000000" pitchFamily="18" charset="-127"/>
                <a:ea typeface="Adobe 명조 Std M" panose="02020600000000000000" pitchFamily="18" charset="-127"/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8378062" y="445276"/>
              <a:ext cx="58862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50" b="0" smtClean="0">
                  <a:solidFill>
                    <a:schemeClr val="bg1"/>
                  </a:solidFill>
                  <a:latin typeface="Adobe 명조 Std M" panose="02020600000000000000" pitchFamily="18" charset="-127"/>
                  <a:ea typeface="Adobe 명조 Std M" panose="02020600000000000000" pitchFamily="18" charset="-127"/>
                </a:rPr>
                <a:t>윤후덕</a:t>
              </a:r>
              <a:endParaRPr lang="ko-KR" altLang="en-US" sz="1050" b="0">
                <a:solidFill>
                  <a:schemeClr val="bg1"/>
                </a:solidFill>
                <a:latin typeface="Adobe 명조 Std M" panose="02020600000000000000" pitchFamily="18" charset="-127"/>
                <a:ea typeface="Adobe 명조 Std M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2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635B-2794-4FCE-8E47-328C8E9742B0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1E01-494F-46D9-94BC-7730E9810CAA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D1A86-E5F2-4C8A-9360-A63CC7E24F01}" type="datetime1">
              <a:rPr lang="en-US" altLang="ko-KR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3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6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-843" y="0"/>
            <a:ext cx="9184875" cy="685800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-3248517" y="2155700"/>
            <a:ext cx="12432549" cy="1465265"/>
            <a:chOff x="-3248517" y="1157550"/>
            <a:chExt cx="12433392" cy="1465265"/>
          </a:xfrm>
        </p:grpSpPr>
        <p:sp>
          <p:nvSpPr>
            <p:cNvPr id="21" name="Rectangle 3"/>
            <p:cNvSpPr>
              <a:spLocks/>
            </p:cNvSpPr>
            <p:nvPr/>
          </p:nvSpPr>
          <p:spPr bwMode="auto">
            <a:xfrm>
              <a:off x="-4458" y="1157550"/>
              <a:ext cx="9189333" cy="1433250"/>
            </a:xfrm>
            <a:prstGeom prst="rect">
              <a:avLst/>
            </a:prstGeom>
            <a:solidFill>
              <a:srgbClr val="3C96E1"/>
            </a:solidFill>
            <a:ln>
              <a:noFill/>
            </a:ln>
            <a:effectLst>
              <a:outerShdw blurRad="50800" dist="50800" dir="5400000" sx="1000" sy="1000" algn="ctr" rotWithShape="0">
                <a:srgbClr val="000000"/>
              </a:outerShdw>
            </a:effectLst>
            <a:extLst/>
          </p:spPr>
          <p:txBody>
            <a:bodyPr lIns="0" tIns="0" rIns="0" bIns="0"/>
            <a:lstStyle/>
            <a:p>
              <a:endParaRPr lang="en-US"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-2652882" y="1181914"/>
              <a:ext cx="6114337" cy="978172"/>
              <a:chOff x="450068" y="2233176"/>
              <a:chExt cx="5054667" cy="655063"/>
            </a:xfrm>
          </p:grpSpPr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450068" y="2488325"/>
                <a:ext cx="4361735" cy="399914"/>
              </a:xfrm>
              <a:prstGeom prst="rect">
                <a:avLst/>
              </a:prstGeom>
              <a:effectLst>
                <a:glow rad="1346200">
                  <a:schemeClr val="accent1">
                    <a:satMod val="175000"/>
                    <a:alpha val="76000"/>
                  </a:schemeClr>
                </a:glow>
              </a:effectLst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ko-KR" altLang="en-US" sz="2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국회의원 </a:t>
                </a:r>
                <a:r>
                  <a:rPr lang="ko-KR" altLang="en-US" sz="2400" b="1" err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윤후덕</a:t>
                </a:r>
                <a:endParaRPr lang="en-US" sz="24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1" name="Title 1"/>
              <p:cNvSpPr txBox="1">
                <a:spLocks/>
              </p:cNvSpPr>
              <p:nvPr/>
            </p:nvSpPr>
            <p:spPr>
              <a:xfrm>
                <a:off x="1219200" y="2233176"/>
                <a:ext cx="4285535" cy="3999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altLang="ko-KR" sz="24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2014 </a:t>
                </a:r>
                <a:r>
                  <a:rPr lang="ko-KR" altLang="en-US" sz="24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국방부 국정감사</a:t>
                </a:r>
                <a:endParaRPr lang="en-US" sz="24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-3248517" y="2025644"/>
              <a:ext cx="5276137" cy="5971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ko-KR" altLang="en-US" sz="12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파주 </a:t>
              </a:r>
              <a:r>
                <a:rPr lang="en-US" altLang="ko-KR" sz="12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ko-KR" altLang="en-US" sz="1200" b="1" err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새정치</a:t>
              </a:r>
              <a:r>
                <a:rPr lang="ko-KR" altLang="en-US" sz="12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민주연합</a:t>
              </a:r>
              <a:endParaRPr lang="en-US" sz="12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순서도: 처리 12"/>
          <p:cNvSpPr/>
          <p:nvPr/>
        </p:nvSpPr>
        <p:spPr>
          <a:xfrm>
            <a:off x="4565640" y="4267200"/>
            <a:ext cx="4578360" cy="2590800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AESA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레이더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2019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년까지 공대공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, 2024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년까지 공대지 능력을 갖추는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계획 추진 중</a:t>
            </a:r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기계식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레이더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개발한 유럽도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내년 목표 개발 중</a:t>
            </a:r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년도 안 되는 기간에 개발할 수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있나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4568200" y="1752600"/>
            <a:ext cx="4575800" cy="25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1"/>
            <a:endParaRPr lang="en-US" altLang="ko-KR" sz="13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3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법규상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국산품목의 가격 기준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구성비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돼야 국산화했다고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함</a:t>
            </a: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국방과학연구소는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AESA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레이더 등 항전장비를 국산화율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65%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전망</a:t>
            </a: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반면 한국과학기술기획평가원은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AESA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레이더 등의 국산화가 어렵다고 전망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48%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추산</a:t>
            </a: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3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3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3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과연 </a:t>
            </a:r>
            <a:r>
              <a:rPr lang="en-US" altLang="ko-KR" sz="13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KF-X</a:t>
            </a:r>
            <a:r>
              <a:rPr lang="ko-KR" altLang="en-US" sz="13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국산이라고 할 수 있나</a:t>
            </a:r>
            <a:r>
              <a:rPr lang="en-US" altLang="ko-KR" sz="13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fontAlgn="base" latinLnBrk="1"/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altLang="ko-KR" sz="12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8923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F-X, KF-X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사업추진 문제점 ②</a:t>
            </a:r>
            <a:endParaRPr lang="ko-KR" altLang="en-US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53580"/>
            <a:ext cx="9144000" cy="7078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앙꼬 빠진 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F-X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 교역 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스텔스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AESA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레이더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전자전 </a:t>
            </a:r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빠져</a:t>
            </a:r>
            <a:endParaRPr lang="en-US" altLang="ko-KR" sz="20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반쪽짜리 작전능력 </a:t>
            </a:r>
            <a:r>
              <a:rPr lang="en-US" altLang="ko-KR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KF-X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국산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맞나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800" y="1766668"/>
            <a:ext cx="4572000" cy="51054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F-X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사업</a:t>
            </a:r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록히드마틴과 </a:t>
            </a:r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실제 계약한 기술내역 </a:t>
            </a:r>
            <a:r>
              <a:rPr lang="en-US" altLang="ko-KR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개에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불과</a:t>
            </a:r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핵심이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되는 스텔스와 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AESA(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에이사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레이더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전자전 관련 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핵심기술 빠져있음</a:t>
            </a:r>
            <a:endParaRPr lang="en-US" altLang="ko-KR" sz="1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AESA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레이더의 경우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록히드마틴이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절충교역으로 제안한 것은 레이더를 전투기에 통합하는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기술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레이더 자체의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기술 아님</a:t>
            </a:r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6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55600" lvl="1" indent="-263525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</a:t>
            </a:r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어떻게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개발해서 </a:t>
            </a:r>
            <a:r>
              <a: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KF-X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적용할 계획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인가</a:t>
            </a:r>
            <a:r>
              <a: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marL="355600" lvl="1" indent="-263525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약속한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 가운데서도 </a:t>
            </a:r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일부는 미국 정부가 승인을 하지 않을 </a:t>
            </a: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가능성 높음</a:t>
            </a:r>
            <a:r>
              <a:rPr lang="en-US" altLang="ko-KR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대책이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있나</a:t>
            </a:r>
            <a:r>
              <a: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sz="1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 rot="5400000">
            <a:off x="2034084" y="4648200"/>
            <a:ext cx="432000" cy="43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 rot="5400000">
            <a:off x="6715900" y="3657600"/>
            <a:ext cx="288000" cy="28800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6724633" y="5706600"/>
            <a:ext cx="288000" cy="28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43800" y="54205"/>
            <a:ext cx="1523999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accent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09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72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00" y="55816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통영함 납품 비리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해사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마피아’의 고름 터진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33230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통영함 </a:t>
            </a:r>
            <a:r>
              <a:rPr lang="ko-KR" altLang="en-US" sz="24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비리의 시작과 끝은 ‘해사 마피아’</a:t>
            </a:r>
            <a:endParaRPr lang="en-US" altLang="ko-KR" sz="24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" y="1752600"/>
            <a:ext cx="3834739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통영함 비리의 관련자 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모두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해군사관학교 출신</a:t>
            </a: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만일 통영함이 애초 계약대로 지난해 </a:t>
            </a:r>
            <a:r>
              <a: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인도되었다면 </a:t>
            </a:r>
            <a:r>
              <a: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세월호 참사에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큰 역할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수 있었을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Rectangle 85"/>
          <p:cNvSpPr/>
          <p:nvPr/>
        </p:nvSpPr>
        <p:spPr>
          <a:xfrm>
            <a:off x="-15598" y="4317887"/>
            <a:ext cx="4572000" cy="2599948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 몇 년 사이 </a:t>
            </a:r>
            <a:r>
              <a:rPr lang="ko-KR" altLang="en-US" sz="1600" b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 출신 간부들이 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STX 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계열사 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조선해양 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엔진 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대거 취업해 </a:t>
            </a:r>
            <a:r>
              <a:rPr lang="ko-KR" altLang="en-US" sz="1600" b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특혜입사 의혹</a:t>
            </a:r>
          </a:p>
          <a:p>
            <a:pPr algn="ctr">
              <a:spcAft>
                <a:spcPts val="1200"/>
              </a:spcAft>
            </a:pP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검찰이 조사 중에 있지만 </a:t>
            </a:r>
            <a:r>
              <a:rPr lang="ko-KR" altLang="en-US" sz="1600" b="1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방사청 차원에서도 자체 조사</a:t>
            </a:r>
            <a:r>
              <a:rPr lang="ko-KR" altLang="en-US" sz="16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필요함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3011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14" name="Rectangle 85"/>
          <p:cNvSpPr/>
          <p:nvPr/>
        </p:nvSpPr>
        <p:spPr>
          <a:xfrm>
            <a:off x="4556402" y="4345379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통영함 사건은 군사기밀의 논리에 가려 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곪아가고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있던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군피아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고름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터진 것 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방위사업을 군사비밀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특수성과 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전문성의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논리에 기대어 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비밀주의에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입각하여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사업을 진행하다 보니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모럴헤저드 심각</a:t>
            </a: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극복할 방법은 무엇인가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831750" y="2012862"/>
          <a:ext cx="5341938" cy="23050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45528"/>
                <a:gridCol w="1710690"/>
                <a:gridCol w="1209040"/>
                <a:gridCol w="707390"/>
                <a:gridCol w="669290"/>
              </a:tblGrid>
              <a:tr h="3132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소속</a:t>
                      </a:r>
                      <a:endParaRPr lang="ko-KR" altLang="en-US" sz="1200" b="1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직책</a:t>
                      </a:r>
                      <a:endParaRPr lang="ko-KR" altLang="en-US" sz="1200" b="1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이름</a:t>
                      </a:r>
                      <a:endParaRPr lang="ko-KR" altLang="en-US" sz="1200" b="1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해사 기수</a:t>
                      </a:r>
                      <a:endParaRPr lang="ko-KR" altLang="en-US" sz="1200" b="1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구속여부</a:t>
                      </a:r>
                      <a:endParaRPr lang="ko-KR" altLang="en-US" sz="1200" b="1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350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해군본부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참모총장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정ㅇㅇ 대장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조사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350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오봉인터내셔널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부사장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김ㅇㅇ 예비역대령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29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조사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033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방위사업청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함정사업부장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황ㅇㅇ </a:t>
                      </a:r>
                      <a:r>
                        <a:rPr lang="ko-KR" altLang="en-US" sz="1050" kern="0" spc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32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조사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350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방위사업청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함정사업부 상륙함사업팀장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오ㅇㅇ 대령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33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구속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480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방위사업청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함정사업부 상륙함사업팀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송ㅇㅇ 중령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39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조사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350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방위사업청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함정사업부 상륙함사업팀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최ㅇㅇ 중령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45</a:t>
                      </a: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구속</a:t>
                      </a:r>
                      <a:endParaRPr lang="ko-KR" altLang="en-US" sz="1200" kern="0" spc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22" name="직사각형 21"/>
          <p:cNvSpPr/>
          <p:nvPr/>
        </p:nvSpPr>
        <p:spPr>
          <a:xfrm>
            <a:off x="3822864" y="1752600"/>
            <a:ext cx="5321135" cy="305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통영함 납품비리 당시 해사마피아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43800" y="54205"/>
            <a:ext cx="1523999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accent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1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계룡건설의 국방대 및 기무사 이전사업 수주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낙찰율 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99%</a:t>
            </a:r>
            <a:endParaRPr lang="en-US" altLang="ko-KR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209020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신의 손</a:t>
            </a:r>
            <a:r>
              <a:rPr lang="en-US" altLang="ko-KR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r>
              <a:rPr lang="ko-KR" altLang="en-US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정보유출</a:t>
            </a:r>
            <a:r>
              <a:rPr lang="en-US" altLang="ko-KR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r>
              <a:rPr lang="ko-KR" altLang="en-US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담합</a:t>
            </a:r>
            <a:r>
              <a:rPr lang="en-US" altLang="ko-KR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24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599182"/>
              </p:ext>
            </p:extLst>
          </p:nvPr>
        </p:nvGraphicFramePr>
        <p:xfrm>
          <a:off x="-1" y="2161051"/>
          <a:ext cx="9144000" cy="14723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80793"/>
                <a:gridCol w="2121069"/>
                <a:gridCol w="2121069"/>
                <a:gridCol w="2121069"/>
              </a:tblGrid>
              <a:tr h="2783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공사추정액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투찰금액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낙찰율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80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계룡건설산업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260,172,700,000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258,871,836,000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99.5%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  <a:tr h="3980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울트라건설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243,234,000,000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93.48%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  <a:tr h="3980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금호산업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258,760,000,000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99.457%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0" y="1752600"/>
            <a:ext cx="9143999" cy="4104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국방대학교 </a:t>
            </a:r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이전 사업 </a:t>
            </a:r>
            <a:r>
              <a:rPr lang="ko-KR" altLang="en-US" sz="1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낙찰률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3633396"/>
            <a:ext cx="9143999" cy="4104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기무사 이전 사업 낙찰률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5998"/>
              </p:ext>
            </p:extLst>
          </p:nvPr>
        </p:nvGraphicFramePr>
        <p:xfrm>
          <a:off x="0" y="4045773"/>
          <a:ext cx="9143999" cy="165430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8527"/>
                <a:gridCol w="2137743"/>
                <a:gridCol w="2137743"/>
                <a:gridCol w="2119986"/>
              </a:tblGrid>
              <a:tr h="2976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공사추정액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투찰금액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낙찰률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22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계룡건설산업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148,467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 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147,339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 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99.24%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  <a:tr h="4522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대우건설산업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147,369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 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99.26%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  <a:tr h="45222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STX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건설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147,261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백만 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99.19%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1" name="직사각형 20"/>
          <p:cNvSpPr/>
          <p:nvPr/>
        </p:nvSpPr>
        <p:spPr>
          <a:xfrm>
            <a:off x="-1" y="5683101"/>
            <a:ext cx="9152859" cy="409076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계룡대 관사 </a:t>
            </a:r>
            <a:r>
              <a:rPr lang="en-US" altLang="ko-KR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BTL </a:t>
            </a:r>
            <a:r>
              <a:rPr lang="ko-KR" altLang="en-US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 낙찰률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80364"/>
              </p:ext>
            </p:extLst>
          </p:nvPr>
        </p:nvGraphicFramePr>
        <p:xfrm>
          <a:off x="0" y="6096000"/>
          <a:ext cx="9144000" cy="76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3200"/>
                <a:gridCol w="2133600"/>
                <a:gridCol w="2247798"/>
                <a:gridCol w="2019402"/>
              </a:tblGrid>
              <a:tr h="3521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공사추정액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투찰금액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낙찰율</a:t>
                      </a:r>
                    </a:p>
                  </a:txBody>
                  <a:tcPr marL="17907" marR="17907" marT="17907" marB="179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98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계룡건설산업 컨소시엄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1,661</a:t>
                      </a:r>
                      <a:r>
                        <a:rPr lang="ko-KR" altLang="en-US" sz="1100" kern="0" spc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  <a:endParaRPr lang="ko-KR" altLang="en-US" sz="1100" kern="0" spc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16,60.5</a:t>
                      </a:r>
                      <a:r>
                        <a:rPr lang="ko-KR" alt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 원</a:t>
                      </a:r>
                    </a:p>
                  </a:txBody>
                  <a:tcPr marL="17907" marR="17907" marT="17907" marB="1790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76860" algn="ctr" fontAlgn="base" latinLnBrk="0">
                        <a:lnSpc>
                          <a:spcPct val="2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99.97%</a:t>
                      </a:r>
                    </a:p>
                  </a:txBody>
                  <a:tcPr marL="17907" marR="17907" marT="17907" marB="17907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모서리가 둥근 직사각형 9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12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6417" y="661549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 없는 임의취업에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전역 전 사전취업까지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6417" y="1184769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3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방사청</a:t>
            </a:r>
            <a:r>
              <a:rPr lang="en-US" altLang="ko-KR" sz="23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3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퇴직자 취업제한업체 취업관리 엉망</a:t>
            </a:r>
            <a:endParaRPr lang="en-US" altLang="ko-KR" sz="23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Rectangle 26"/>
          <p:cNvSpPr/>
          <p:nvPr/>
        </p:nvSpPr>
        <p:spPr>
          <a:xfrm>
            <a:off x="3801" y="1752600"/>
            <a:ext cx="4571999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개청 이래 취업제한업체 취업자 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중</a:t>
            </a:r>
          </a:p>
          <a:p>
            <a:pPr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 공직자윤리위원회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승인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없이 임의취업 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퇴직ㆍ전역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다음날 취업 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endParaRPr lang="en-US" altLang="ko-KR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③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전역전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취업 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endParaRPr lang="en-US" altLang="ko-KR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0" y="1763371"/>
            <a:ext cx="9147800" cy="5094629"/>
            <a:chOff x="0" y="55636"/>
            <a:chExt cx="9147800" cy="3259064"/>
          </a:xfrm>
        </p:grpSpPr>
        <p:sp>
          <p:nvSpPr>
            <p:cNvPr id="9" name="Rectangle 85"/>
            <p:cNvSpPr/>
            <p:nvPr/>
          </p:nvSpPr>
          <p:spPr>
            <a:xfrm>
              <a:off x="0" y="1657350"/>
              <a:ext cx="4572000" cy="1657350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</a:t>
              </a:r>
              <a:r>
                <a:rPr lang="en-US" altLang="ko-KR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OO</a:t>
              </a:r>
              <a:r>
                <a:rPr lang="ko-KR" altLang="en-US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b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 </a:t>
              </a:r>
              <a:r>
                <a:rPr lang="ko-KR" altLang="en-US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방사청장도 임의취업 </a:t>
              </a:r>
              <a:endParaRPr lang="en-US" altLang="ko-KR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  <a:spcAft>
                  <a:spcPts val="1200"/>
                </a:spcAft>
              </a:pPr>
              <a:r>
                <a:rPr lang="en-US" altLang="ko-KR" sz="14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윗물이 </a:t>
              </a:r>
              <a:r>
                <a:rPr lang="ko-KR" altLang="en-US" sz="160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맑아야 아랫물이 맑다고 방사청 직원들이 공직자윤리법을 </a:t>
              </a: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지키겠나</a:t>
              </a:r>
              <a:r>
                <a:rPr lang="en-US" altLang="ko-KR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sp>
          <p:nvSpPr>
            <p:cNvPr id="10" name="Rectangle 83"/>
            <p:cNvSpPr/>
            <p:nvPr/>
          </p:nvSpPr>
          <p:spPr>
            <a:xfrm>
              <a:off x="4575800" y="55636"/>
              <a:ext cx="4572000" cy="1601714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>
                <a:lnSpc>
                  <a:spcPct val="150000"/>
                </a:lnSpc>
              </a:pPr>
              <a:r>
                <a:rPr lang="ko-KR" altLang="en-US" sz="16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승인 없는 임의취업에</a:t>
              </a:r>
              <a:r>
                <a:rPr lang="en-US" altLang="ko-KR" sz="16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</a:p>
            <a:p>
              <a:pPr algn="ctr" fontAlgn="base" latinLnBrk="1">
                <a:lnSpc>
                  <a:spcPct val="150000"/>
                </a:lnSpc>
              </a:pPr>
              <a:r>
                <a:rPr lang="ko-KR" altLang="en-US" sz="16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전역 전 사전취업까지 </a:t>
              </a:r>
              <a:endParaRPr lang="en-US" altLang="ko-KR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>
                <a:lnSpc>
                  <a:spcPct val="150000"/>
                </a:lnSpc>
              </a:pPr>
              <a:r>
                <a:rPr lang="ko-KR" altLang="en-US" sz="16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퇴직자 취업제한 사기업체 </a:t>
              </a:r>
              <a:r>
                <a:rPr lang="ko-KR" altLang="en-US" sz="16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취업관리 엉망</a:t>
              </a:r>
              <a:endParaRPr lang="en-US" altLang="ko-KR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575800" y="4343400"/>
            <a:ext cx="4572000" cy="2532972"/>
            <a:chOff x="4572000" y="1752600"/>
            <a:chExt cx="4572000" cy="253297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" t="49230" r="2211" b="-370"/>
            <a:stretch/>
          </p:blipFill>
          <p:spPr>
            <a:xfrm>
              <a:off x="4572000" y="1752600"/>
              <a:ext cx="4572000" cy="2532972"/>
            </a:xfrm>
            <a:prstGeom prst="rect">
              <a:avLst/>
            </a:prstGeom>
          </p:spPr>
        </p:pic>
        <p:sp>
          <p:nvSpPr>
            <p:cNvPr id="14" name="타원 13"/>
            <p:cNvSpPr/>
            <p:nvPr/>
          </p:nvSpPr>
          <p:spPr>
            <a:xfrm>
              <a:off x="6206866" y="2359556"/>
              <a:ext cx="1275922" cy="1275149"/>
            </a:xfrm>
            <a:prstGeom prst="ellipse">
              <a:avLst/>
            </a:prstGeom>
            <a:solidFill>
              <a:srgbClr val="0070C0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" name="모서리가 둥근 직사각형 11"/>
          <p:cNvSpPr/>
          <p:nvPr/>
        </p:nvSpPr>
        <p:spPr>
          <a:xfrm>
            <a:off x="7543800" y="54205"/>
            <a:ext cx="1523999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accent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63" y="5102520"/>
            <a:ext cx="657073" cy="9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16617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방사청 비리연루 형사처벌 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중 </a:t>
            </a:r>
            <a:r>
              <a:rPr lang="en-US" altLang="ko-KR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명이 현역 </a:t>
            </a:r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군인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45359"/>
            <a:ext cx="9144000" cy="64633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8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“방사청 군인 비율 아직도 </a:t>
            </a:r>
            <a:r>
              <a:rPr lang="en-US" altLang="ko-KR" sz="18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50.2% </a:t>
            </a:r>
            <a:r>
              <a:rPr lang="ko-KR" altLang="en-US" sz="18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불과</a:t>
            </a:r>
            <a:r>
              <a:rPr lang="ko-KR" altLang="en-US" sz="18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endParaRPr lang="en-US" altLang="ko-KR" sz="1800" b="1" smtClean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8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청장 </a:t>
            </a:r>
            <a:r>
              <a:rPr lang="ko-KR" altLang="en-US" sz="18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인사권 제한ㆍ인건비 추가 지출 ‘멀고 먼 문민화’</a:t>
            </a:r>
            <a:endParaRPr lang="en-US" altLang="ko-KR" sz="18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6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/>
              <a:r>
                <a:rPr lang="ko-KR" altLang="en-US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감사원 지적 사항</a:t>
              </a:r>
              <a:r>
                <a:rPr lang="en-US" altLang="ko-KR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  <a:p>
              <a:pPr algn="ctr" fontAlgn="base" latinLnBrk="1"/>
              <a:endParaRPr lang="en-US" altLang="ko-KR" sz="15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fontAlgn="base" latinLnBrk="1">
                <a:buFont typeface="+mj-ea"/>
                <a:buAutoNum type="circleNumDbPlain"/>
              </a:pP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장군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진급 군인에 대한 인사권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제한</a:t>
              </a:r>
              <a:endPara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fontAlgn="base" latinLnBrk="1">
                <a:buFont typeface="+mj-ea"/>
                <a:buAutoNum type="circleNumDbPlain"/>
              </a:pP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공무원과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군인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간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동일 직위 급여차로 인건비 추가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지출  </a:t>
              </a:r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buFont typeface="+mj-ea"/>
                <a:buAutoNum type="circleNumDbPlain"/>
              </a:pPr>
              <a:endParaRPr lang="en-US" altLang="ko-KR" sz="15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문민화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지연 때문에 발생하는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문제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꾸준히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제기</a:t>
              </a:r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5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5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실질적인 </a:t>
              </a:r>
              <a:r>
                <a:rPr lang="ko-KR" altLang="en-US" sz="14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문민화 </a:t>
              </a:r>
              <a:r>
                <a:rPr lang="ko-KR" altLang="en-US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추진 </a:t>
              </a:r>
              <a:r>
                <a:rPr lang="ko-KR" altLang="en-US" sz="14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위해 수립하고 있는 </a:t>
              </a:r>
              <a:r>
                <a:rPr lang="ko-KR" altLang="en-US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대책은</a:t>
              </a:r>
              <a:r>
                <a:rPr lang="en-US" altLang="ko-KR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Rectangle 26"/>
            <p:cNvSpPr/>
            <p:nvPr/>
          </p:nvSpPr>
          <p:spPr>
            <a:xfrm>
              <a:off x="0" y="0"/>
              <a:ext cx="4571999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방위사업청 공무원 </a:t>
              </a:r>
              <a:r>
                <a:rPr lang="ko-KR" altLang="en-US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비리와의 </a:t>
              </a:r>
              <a:r>
                <a:rPr lang="ko-KR" altLang="en-US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전쟁 치러야</a:t>
              </a:r>
              <a:r>
                <a:rPr lang="en-US" altLang="ko-KR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함</a:t>
              </a:r>
              <a:endPara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비리 극복 </a:t>
              </a:r>
              <a:r>
                <a:rPr lang="ko-KR" altLang="en-US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위한 법적ㆍ제도적 </a:t>
              </a:r>
              <a:r>
                <a:rPr lang="ko-KR" altLang="en-US" sz="14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장치 필요</a:t>
              </a:r>
              <a:endPara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이에 </a:t>
              </a:r>
              <a:r>
                <a:rPr lang="ko-KR" altLang="en-US" sz="14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대한 견해와 </a:t>
              </a:r>
              <a:r>
                <a:rPr lang="ko-KR" altLang="en-US" sz="1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대책은</a:t>
              </a:r>
              <a:r>
                <a:rPr lang="en-US" altLang="ko-KR" sz="1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endParaRPr lang="en-US" altLang="ko-KR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9" name="Rectangle 85"/>
          <p:cNvSpPr/>
          <p:nvPr/>
        </p:nvSpPr>
        <p:spPr>
          <a:xfrm>
            <a:off x="0" y="4267200"/>
            <a:ext cx="4572000" cy="2590800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같은 방사청 부장이라도 장군에게는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차량 제공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공무원은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안함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형평성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에도 문제 있지 않나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 </a:t>
            </a:r>
          </a:p>
          <a:p>
            <a:pPr algn="ctr">
              <a:spcAft>
                <a:spcPts val="1200"/>
              </a:spcAft>
            </a:pP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진급 연한에 묶여 전문성 갖추고 있음에도 젊은 나이에 전역해야 하는 군인에게 방사청 공무원으로 재취업할 수 있는 제도를 만든다면 전문성 확보 및 문민화 완료에도 도움 될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 rot="5400000">
            <a:off x="6713999" y="2882292"/>
            <a:ext cx="288000" cy="28800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 rot="5400000">
            <a:off x="6713999" y="3574746"/>
            <a:ext cx="288000" cy="28800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141999" y="5418600"/>
            <a:ext cx="288000" cy="28800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2141999" y="3092229"/>
            <a:ext cx="288000" cy="28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Isosceles Triangle 13"/>
          <p:cNvSpPr/>
          <p:nvPr/>
        </p:nvSpPr>
        <p:spPr>
          <a:xfrm rot="5400000">
            <a:off x="4486452" y="2975669"/>
            <a:ext cx="396615" cy="233120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49230" r="2211" b="-370"/>
          <a:stretch/>
        </p:blipFill>
        <p:spPr>
          <a:xfrm>
            <a:off x="4572000" y="4348811"/>
            <a:ext cx="4572000" cy="2532972"/>
          </a:xfrm>
          <a:prstGeom prst="rect">
            <a:avLst/>
          </a:prstGeom>
        </p:spPr>
      </p:pic>
      <p:sp>
        <p:nvSpPr>
          <p:cNvPr id="23" name="타원 22"/>
          <p:cNvSpPr/>
          <p:nvPr/>
        </p:nvSpPr>
        <p:spPr>
          <a:xfrm>
            <a:off x="6220039" y="5069025"/>
            <a:ext cx="1275922" cy="1275149"/>
          </a:xfrm>
          <a:prstGeom prst="ellipse">
            <a:avLst/>
          </a:prstGeom>
          <a:solidFill>
            <a:schemeClr val="accent4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82" t="44128"/>
          <a:stretch/>
        </p:blipFill>
        <p:spPr>
          <a:xfrm>
            <a:off x="6487904" y="5192889"/>
            <a:ext cx="668658" cy="1064002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7543800" y="54205"/>
            <a:ext cx="1523999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accent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95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565150"/>
            <a:ext cx="9144000" cy="523875"/>
          </a:xfrm>
        </p:spPr>
        <p:txBody>
          <a:bodyPr wrap="square">
            <a:spAutoFit/>
          </a:bodyPr>
          <a:lstStyle/>
          <a:p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정부</a:t>
            </a:r>
            <a:r>
              <a:rPr lang="en-US" altLang="ko-KR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국방개혁 핵심사안인 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감군 </a:t>
            </a:r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차기정부로 </a:t>
            </a:r>
            <a:r>
              <a:rPr lang="ko-KR" altLang="en-US" sz="24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떠넘겨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181" y="1244852"/>
            <a:ext cx="9144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>
                <a:latin typeface="나눔고딕" panose="020D0604000000000000" pitchFamily="50" charset="-127"/>
                <a:ea typeface="나눔고딕" panose="020D0604000000000000" pitchFamily="50" charset="-127"/>
              </a:rPr>
              <a:t>“다음 정권에서 안보 위기 온다</a:t>
            </a:r>
            <a:r>
              <a:rPr lang="en-US" altLang="ko-KR" sz="2000" b="1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249" y="2153034"/>
            <a:ext cx="4435151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171450" indent="-171450" algn="just">
              <a:buFont typeface="Wingdings" panose="05000000000000000000" pitchFamily="2" charset="2"/>
              <a:buChar char="u"/>
            </a:pPr>
            <a:endParaRPr lang="en-US" sz="105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대통령의 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국방개혁 기본계획 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2014~2030’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따르면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동안 병력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천명 감축 예정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algn="just">
              <a:buFont typeface="Wingdings" panose="05000000000000000000" pitchFamily="2" charset="2"/>
              <a:buChar char="u"/>
            </a:pP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그런데 이 중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정부 기간 동안 감축될 병력은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천명에 불과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나머지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</a:t>
            </a:r>
            <a:r>
              <a: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천명은 다음 정부의 책임으로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돌아감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간부증원 계획에 따라 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2018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까지 부사관 연간 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 명씩 늘려야 하는데</a:t>
            </a:r>
            <a:r>
              <a:rPr lang="en-US" altLang="ko-KR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올해는 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1300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명에 그침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정부에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안보위기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만들지 않으려면 지금부터 ‘국방개혁 기본계획 </a:t>
            </a:r>
            <a:r>
              <a:rPr lang="en-US" altLang="ko-KR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2014∼2030’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계획대로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간부비율 </a:t>
            </a:r>
            <a:r>
              <a:rPr lang="ko-KR" altLang="en-US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높이고</a:t>
            </a:r>
            <a:r>
              <a:rPr lang="en-US" altLang="ko-KR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상비 병력을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줄여야 함</a:t>
            </a: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정부는 </a:t>
            </a:r>
            <a:r>
              <a:rPr lang="en-US" altLang="ko-KR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감군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차기정부로 떠넘길 것이 아니라 지금부터 뼈를 깎는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개혁 해야</a:t>
            </a: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algn="just"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just">
              <a:buBlip>
                <a:blip r:embed="rId3"/>
              </a:buBlip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Signika Negative" pitchFamily="2" charset="0"/>
            </a:endParaRPr>
          </a:p>
        </p:txBody>
      </p:sp>
      <p:cxnSp>
        <p:nvCxnSpPr>
          <p:cNvPr id="30" name="Straight Connector 70"/>
          <p:cNvCxnSpPr/>
          <p:nvPr/>
        </p:nvCxnSpPr>
        <p:spPr>
          <a:xfrm flipH="1">
            <a:off x="4971004" y="1825690"/>
            <a:ext cx="38100" cy="5029200"/>
          </a:xfrm>
          <a:prstGeom prst="line">
            <a:avLst/>
          </a:prstGeom>
          <a:ln w="28575">
            <a:solidFill>
              <a:schemeClr val="tx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5860334" y="2579678"/>
            <a:ext cx="2364505" cy="3529084"/>
            <a:chOff x="5943600" y="2286000"/>
            <a:chExt cx="2364505" cy="3529084"/>
          </a:xfrm>
        </p:grpSpPr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6437002" y="5471104"/>
              <a:ext cx="390897" cy="343980"/>
            </a:xfrm>
            <a:custGeom>
              <a:avLst/>
              <a:gdLst>
                <a:gd name="T0" fmla="*/ 400 w 400"/>
                <a:gd name="T1" fmla="*/ 352 h 352"/>
                <a:gd name="T2" fmla="*/ 394 w 400"/>
                <a:gd name="T3" fmla="*/ 268 h 352"/>
                <a:gd name="T4" fmla="*/ 342 w 400"/>
                <a:gd name="T5" fmla="*/ 236 h 352"/>
                <a:gd name="T6" fmla="*/ 303 w 400"/>
                <a:gd name="T7" fmla="*/ 191 h 352"/>
                <a:gd name="T8" fmla="*/ 316 w 400"/>
                <a:gd name="T9" fmla="*/ 157 h 352"/>
                <a:gd name="T10" fmla="*/ 327 w 400"/>
                <a:gd name="T11" fmla="*/ 134 h 352"/>
                <a:gd name="T12" fmla="*/ 322 w 400"/>
                <a:gd name="T13" fmla="*/ 122 h 352"/>
                <a:gd name="T14" fmla="*/ 325 w 400"/>
                <a:gd name="T15" fmla="*/ 98 h 352"/>
                <a:gd name="T16" fmla="*/ 278 w 400"/>
                <a:gd name="T17" fmla="*/ 51 h 352"/>
                <a:gd name="T18" fmla="*/ 230 w 400"/>
                <a:gd name="T19" fmla="*/ 98 h 352"/>
                <a:gd name="T20" fmla="*/ 233 w 400"/>
                <a:gd name="T21" fmla="*/ 122 h 352"/>
                <a:gd name="T22" fmla="*/ 229 w 400"/>
                <a:gd name="T23" fmla="*/ 134 h 352"/>
                <a:gd name="T24" fmla="*/ 240 w 400"/>
                <a:gd name="T25" fmla="*/ 157 h 352"/>
                <a:gd name="T26" fmla="*/ 253 w 400"/>
                <a:gd name="T27" fmla="*/ 191 h 352"/>
                <a:gd name="T28" fmla="*/ 236 w 400"/>
                <a:gd name="T29" fmla="*/ 224 h 352"/>
                <a:gd name="T30" fmla="*/ 310 w 400"/>
                <a:gd name="T31" fmla="*/ 292 h 352"/>
                <a:gd name="T32" fmla="*/ 310 w 400"/>
                <a:gd name="T33" fmla="*/ 352 h 352"/>
                <a:gd name="T34" fmla="*/ 400 w 400"/>
                <a:gd name="T35" fmla="*/ 352 h 352"/>
                <a:gd name="T36" fmla="*/ 204 w 400"/>
                <a:gd name="T37" fmla="*/ 247 h 352"/>
                <a:gd name="T38" fmla="*/ 152 w 400"/>
                <a:gd name="T39" fmla="*/ 187 h 352"/>
                <a:gd name="T40" fmla="*/ 169 w 400"/>
                <a:gd name="T41" fmla="*/ 142 h 352"/>
                <a:gd name="T42" fmla="*/ 184 w 400"/>
                <a:gd name="T43" fmla="*/ 111 h 352"/>
                <a:gd name="T44" fmla="*/ 179 w 400"/>
                <a:gd name="T45" fmla="*/ 95 h 352"/>
                <a:gd name="T46" fmla="*/ 183 w 400"/>
                <a:gd name="T47" fmla="*/ 63 h 352"/>
                <a:gd name="T48" fmla="*/ 119 w 400"/>
                <a:gd name="T49" fmla="*/ 0 h 352"/>
                <a:gd name="T50" fmla="*/ 55 w 400"/>
                <a:gd name="T51" fmla="*/ 63 h 352"/>
                <a:gd name="T52" fmla="*/ 59 w 400"/>
                <a:gd name="T53" fmla="*/ 95 h 352"/>
                <a:gd name="T54" fmla="*/ 53 w 400"/>
                <a:gd name="T55" fmla="*/ 111 h 352"/>
                <a:gd name="T56" fmla="*/ 68 w 400"/>
                <a:gd name="T57" fmla="*/ 142 h 352"/>
                <a:gd name="T58" fmla="*/ 86 w 400"/>
                <a:gd name="T59" fmla="*/ 187 h 352"/>
                <a:gd name="T60" fmla="*/ 33 w 400"/>
                <a:gd name="T61" fmla="*/ 247 h 352"/>
                <a:gd name="T62" fmla="*/ 0 w 400"/>
                <a:gd name="T63" fmla="*/ 279 h 352"/>
                <a:gd name="T64" fmla="*/ 0 w 400"/>
                <a:gd name="T65" fmla="*/ 352 h 352"/>
                <a:gd name="T66" fmla="*/ 278 w 400"/>
                <a:gd name="T67" fmla="*/ 352 h 352"/>
                <a:gd name="T68" fmla="*/ 278 w 400"/>
                <a:gd name="T69" fmla="*/ 297 h 352"/>
                <a:gd name="T70" fmla="*/ 204 w 400"/>
                <a:gd name="T71" fmla="*/ 24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0" h="352">
                  <a:moveTo>
                    <a:pt x="400" y="352"/>
                  </a:moveTo>
                  <a:cubicBezTo>
                    <a:pt x="400" y="352"/>
                    <a:pt x="399" y="276"/>
                    <a:pt x="394" y="268"/>
                  </a:cubicBezTo>
                  <a:cubicBezTo>
                    <a:pt x="387" y="257"/>
                    <a:pt x="371" y="249"/>
                    <a:pt x="342" y="236"/>
                  </a:cubicBezTo>
                  <a:cubicBezTo>
                    <a:pt x="312" y="224"/>
                    <a:pt x="303" y="213"/>
                    <a:pt x="303" y="191"/>
                  </a:cubicBezTo>
                  <a:cubicBezTo>
                    <a:pt x="303" y="177"/>
                    <a:pt x="312" y="182"/>
                    <a:pt x="316" y="157"/>
                  </a:cubicBezTo>
                  <a:cubicBezTo>
                    <a:pt x="317" y="147"/>
                    <a:pt x="325" y="157"/>
                    <a:pt x="327" y="134"/>
                  </a:cubicBezTo>
                  <a:cubicBezTo>
                    <a:pt x="327" y="124"/>
                    <a:pt x="322" y="122"/>
                    <a:pt x="322" y="122"/>
                  </a:cubicBezTo>
                  <a:cubicBezTo>
                    <a:pt x="322" y="122"/>
                    <a:pt x="325" y="108"/>
                    <a:pt x="325" y="98"/>
                  </a:cubicBezTo>
                  <a:cubicBezTo>
                    <a:pt x="327" y="85"/>
                    <a:pt x="319" y="51"/>
                    <a:pt x="278" y="51"/>
                  </a:cubicBezTo>
                  <a:cubicBezTo>
                    <a:pt x="236" y="51"/>
                    <a:pt x="229" y="85"/>
                    <a:pt x="230" y="98"/>
                  </a:cubicBezTo>
                  <a:cubicBezTo>
                    <a:pt x="231" y="108"/>
                    <a:pt x="233" y="122"/>
                    <a:pt x="233" y="122"/>
                  </a:cubicBezTo>
                  <a:cubicBezTo>
                    <a:pt x="233" y="122"/>
                    <a:pt x="229" y="124"/>
                    <a:pt x="229" y="134"/>
                  </a:cubicBezTo>
                  <a:cubicBezTo>
                    <a:pt x="230" y="157"/>
                    <a:pt x="238" y="147"/>
                    <a:pt x="240" y="157"/>
                  </a:cubicBezTo>
                  <a:cubicBezTo>
                    <a:pt x="244" y="182"/>
                    <a:pt x="253" y="177"/>
                    <a:pt x="253" y="191"/>
                  </a:cubicBezTo>
                  <a:cubicBezTo>
                    <a:pt x="253" y="206"/>
                    <a:pt x="248" y="216"/>
                    <a:pt x="236" y="224"/>
                  </a:cubicBezTo>
                  <a:cubicBezTo>
                    <a:pt x="301" y="257"/>
                    <a:pt x="310" y="263"/>
                    <a:pt x="310" y="292"/>
                  </a:cubicBezTo>
                  <a:cubicBezTo>
                    <a:pt x="310" y="352"/>
                    <a:pt x="310" y="352"/>
                    <a:pt x="310" y="352"/>
                  </a:cubicBezTo>
                  <a:lnTo>
                    <a:pt x="400" y="352"/>
                  </a:lnTo>
                  <a:close/>
                  <a:moveTo>
                    <a:pt x="204" y="247"/>
                  </a:moveTo>
                  <a:cubicBezTo>
                    <a:pt x="165" y="231"/>
                    <a:pt x="152" y="217"/>
                    <a:pt x="152" y="187"/>
                  </a:cubicBezTo>
                  <a:cubicBezTo>
                    <a:pt x="152" y="169"/>
                    <a:pt x="164" y="175"/>
                    <a:pt x="169" y="142"/>
                  </a:cubicBezTo>
                  <a:cubicBezTo>
                    <a:pt x="172" y="129"/>
                    <a:pt x="182" y="142"/>
                    <a:pt x="184" y="111"/>
                  </a:cubicBezTo>
                  <a:cubicBezTo>
                    <a:pt x="184" y="98"/>
                    <a:pt x="179" y="95"/>
                    <a:pt x="179" y="95"/>
                  </a:cubicBezTo>
                  <a:cubicBezTo>
                    <a:pt x="179" y="95"/>
                    <a:pt x="181" y="77"/>
                    <a:pt x="183" y="63"/>
                  </a:cubicBezTo>
                  <a:cubicBezTo>
                    <a:pt x="184" y="45"/>
                    <a:pt x="174" y="0"/>
                    <a:pt x="119" y="0"/>
                  </a:cubicBezTo>
                  <a:cubicBezTo>
                    <a:pt x="64" y="0"/>
                    <a:pt x="54" y="45"/>
                    <a:pt x="55" y="63"/>
                  </a:cubicBezTo>
                  <a:cubicBezTo>
                    <a:pt x="56" y="77"/>
                    <a:pt x="59" y="95"/>
                    <a:pt x="59" y="95"/>
                  </a:cubicBezTo>
                  <a:cubicBezTo>
                    <a:pt x="59" y="95"/>
                    <a:pt x="53" y="98"/>
                    <a:pt x="53" y="111"/>
                  </a:cubicBezTo>
                  <a:cubicBezTo>
                    <a:pt x="55" y="142"/>
                    <a:pt x="66" y="129"/>
                    <a:pt x="68" y="142"/>
                  </a:cubicBezTo>
                  <a:cubicBezTo>
                    <a:pt x="74" y="175"/>
                    <a:pt x="86" y="169"/>
                    <a:pt x="86" y="187"/>
                  </a:cubicBezTo>
                  <a:cubicBezTo>
                    <a:pt x="86" y="217"/>
                    <a:pt x="73" y="231"/>
                    <a:pt x="33" y="247"/>
                  </a:cubicBezTo>
                  <a:cubicBezTo>
                    <a:pt x="21" y="252"/>
                    <a:pt x="0" y="260"/>
                    <a:pt x="0" y="279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78" y="352"/>
                    <a:pt x="278" y="352"/>
                    <a:pt x="278" y="352"/>
                  </a:cubicBezTo>
                  <a:cubicBezTo>
                    <a:pt x="278" y="352"/>
                    <a:pt x="278" y="309"/>
                    <a:pt x="278" y="297"/>
                  </a:cubicBezTo>
                  <a:cubicBezTo>
                    <a:pt x="278" y="280"/>
                    <a:pt x="244" y="264"/>
                    <a:pt x="204" y="24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2" name="Freeform 19"/>
            <p:cNvSpPr>
              <a:spLocks noEditPoints="1"/>
            </p:cNvSpPr>
            <p:nvPr/>
          </p:nvSpPr>
          <p:spPr bwMode="auto">
            <a:xfrm>
              <a:off x="5943600" y="5471104"/>
              <a:ext cx="390897" cy="343980"/>
            </a:xfrm>
            <a:custGeom>
              <a:avLst/>
              <a:gdLst>
                <a:gd name="T0" fmla="*/ 400 w 400"/>
                <a:gd name="T1" fmla="*/ 352 h 352"/>
                <a:gd name="T2" fmla="*/ 394 w 400"/>
                <a:gd name="T3" fmla="*/ 268 h 352"/>
                <a:gd name="T4" fmla="*/ 342 w 400"/>
                <a:gd name="T5" fmla="*/ 236 h 352"/>
                <a:gd name="T6" fmla="*/ 303 w 400"/>
                <a:gd name="T7" fmla="*/ 191 h 352"/>
                <a:gd name="T8" fmla="*/ 316 w 400"/>
                <a:gd name="T9" fmla="*/ 157 h 352"/>
                <a:gd name="T10" fmla="*/ 327 w 400"/>
                <a:gd name="T11" fmla="*/ 134 h 352"/>
                <a:gd name="T12" fmla="*/ 322 w 400"/>
                <a:gd name="T13" fmla="*/ 122 h 352"/>
                <a:gd name="T14" fmla="*/ 325 w 400"/>
                <a:gd name="T15" fmla="*/ 98 h 352"/>
                <a:gd name="T16" fmla="*/ 278 w 400"/>
                <a:gd name="T17" fmla="*/ 51 h 352"/>
                <a:gd name="T18" fmla="*/ 230 w 400"/>
                <a:gd name="T19" fmla="*/ 98 h 352"/>
                <a:gd name="T20" fmla="*/ 233 w 400"/>
                <a:gd name="T21" fmla="*/ 122 h 352"/>
                <a:gd name="T22" fmla="*/ 229 w 400"/>
                <a:gd name="T23" fmla="*/ 134 h 352"/>
                <a:gd name="T24" fmla="*/ 240 w 400"/>
                <a:gd name="T25" fmla="*/ 157 h 352"/>
                <a:gd name="T26" fmla="*/ 253 w 400"/>
                <a:gd name="T27" fmla="*/ 191 h 352"/>
                <a:gd name="T28" fmla="*/ 236 w 400"/>
                <a:gd name="T29" fmla="*/ 224 h 352"/>
                <a:gd name="T30" fmla="*/ 310 w 400"/>
                <a:gd name="T31" fmla="*/ 292 h 352"/>
                <a:gd name="T32" fmla="*/ 310 w 400"/>
                <a:gd name="T33" fmla="*/ 352 h 352"/>
                <a:gd name="T34" fmla="*/ 400 w 400"/>
                <a:gd name="T35" fmla="*/ 352 h 352"/>
                <a:gd name="T36" fmla="*/ 204 w 400"/>
                <a:gd name="T37" fmla="*/ 247 h 352"/>
                <a:gd name="T38" fmla="*/ 152 w 400"/>
                <a:gd name="T39" fmla="*/ 187 h 352"/>
                <a:gd name="T40" fmla="*/ 169 w 400"/>
                <a:gd name="T41" fmla="*/ 142 h 352"/>
                <a:gd name="T42" fmla="*/ 184 w 400"/>
                <a:gd name="T43" fmla="*/ 111 h 352"/>
                <a:gd name="T44" fmla="*/ 179 w 400"/>
                <a:gd name="T45" fmla="*/ 95 h 352"/>
                <a:gd name="T46" fmla="*/ 183 w 400"/>
                <a:gd name="T47" fmla="*/ 63 h 352"/>
                <a:gd name="T48" fmla="*/ 119 w 400"/>
                <a:gd name="T49" fmla="*/ 0 h 352"/>
                <a:gd name="T50" fmla="*/ 55 w 400"/>
                <a:gd name="T51" fmla="*/ 63 h 352"/>
                <a:gd name="T52" fmla="*/ 59 w 400"/>
                <a:gd name="T53" fmla="*/ 95 h 352"/>
                <a:gd name="T54" fmla="*/ 53 w 400"/>
                <a:gd name="T55" fmla="*/ 111 h 352"/>
                <a:gd name="T56" fmla="*/ 68 w 400"/>
                <a:gd name="T57" fmla="*/ 142 h 352"/>
                <a:gd name="T58" fmla="*/ 86 w 400"/>
                <a:gd name="T59" fmla="*/ 187 h 352"/>
                <a:gd name="T60" fmla="*/ 33 w 400"/>
                <a:gd name="T61" fmla="*/ 247 h 352"/>
                <a:gd name="T62" fmla="*/ 0 w 400"/>
                <a:gd name="T63" fmla="*/ 279 h 352"/>
                <a:gd name="T64" fmla="*/ 0 w 400"/>
                <a:gd name="T65" fmla="*/ 352 h 352"/>
                <a:gd name="T66" fmla="*/ 278 w 400"/>
                <a:gd name="T67" fmla="*/ 352 h 352"/>
                <a:gd name="T68" fmla="*/ 278 w 400"/>
                <a:gd name="T69" fmla="*/ 297 h 352"/>
                <a:gd name="T70" fmla="*/ 204 w 400"/>
                <a:gd name="T71" fmla="*/ 24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0" h="352">
                  <a:moveTo>
                    <a:pt x="400" y="352"/>
                  </a:moveTo>
                  <a:cubicBezTo>
                    <a:pt x="400" y="352"/>
                    <a:pt x="399" y="276"/>
                    <a:pt x="394" y="268"/>
                  </a:cubicBezTo>
                  <a:cubicBezTo>
                    <a:pt x="387" y="257"/>
                    <a:pt x="371" y="249"/>
                    <a:pt x="342" y="236"/>
                  </a:cubicBezTo>
                  <a:cubicBezTo>
                    <a:pt x="312" y="224"/>
                    <a:pt x="303" y="213"/>
                    <a:pt x="303" y="191"/>
                  </a:cubicBezTo>
                  <a:cubicBezTo>
                    <a:pt x="303" y="177"/>
                    <a:pt x="312" y="182"/>
                    <a:pt x="316" y="157"/>
                  </a:cubicBezTo>
                  <a:cubicBezTo>
                    <a:pt x="317" y="147"/>
                    <a:pt x="325" y="157"/>
                    <a:pt x="327" y="134"/>
                  </a:cubicBezTo>
                  <a:cubicBezTo>
                    <a:pt x="327" y="124"/>
                    <a:pt x="322" y="122"/>
                    <a:pt x="322" y="122"/>
                  </a:cubicBezTo>
                  <a:cubicBezTo>
                    <a:pt x="322" y="122"/>
                    <a:pt x="325" y="108"/>
                    <a:pt x="325" y="98"/>
                  </a:cubicBezTo>
                  <a:cubicBezTo>
                    <a:pt x="327" y="85"/>
                    <a:pt x="319" y="51"/>
                    <a:pt x="278" y="51"/>
                  </a:cubicBezTo>
                  <a:cubicBezTo>
                    <a:pt x="236" y="51"/>
                    <a:pt x="229" y="85"/>
                    <a:pt x="230" y="98"/>
                  </a:cubicBezTo>
                  <a:cubicBezTo>
                    <a:pt x="231" y="108"/>
                    <a:pt x="233" y="122"/>
                    <a:pt x="233" y="122"/>
                  </a:cubicBezTo>
                  <a:cubicBezTo>
                    <a:pt x="233" y="122"/>
                    <a:pt x="229" y="124"/>
                    <a:pt x="229" y="134"/>
                  </a:cubicBezTo>
                  <a:cubicBezTo>
                    <a:pt x="230" y="157"/>
                    <a:pt x="238" y="147"/>
                    <a:pt x="240" y="157"/>
                  </a:cubicBezTo>
                  <a:cubicBezTo>
                    <a:pt x="244" y="182"/>
                    <a:pt x="253" y="177"/>
                    <a:pt x="253" y="191"/>
                  </a:cubicBezTo>
                  <a:cubicBezTo>
                    <a:pt x="253" y="206"/>
                    <a:pt x="248" y="216"/>
                    <a:pt x="236" y="224"/>
                  </a:cubicBezTo>
                  <a:cubicBezTo>
                    <a:pt x="301" y="257"/>
                    <a:pt x="310" y="263"/>
                    <a:pt x="310" y="292"/>
                  </a:cubicBezTo>
                  <a:cubicBezTo>
                    <a:pt x="310" y="352"/>
                    <a:pt x="310" y="352"/>
                    <a:pt x="310" y="352"/>
                  </a:cubicBezTo>
                  <a:lnTo>
                    <a:pt x="400" y="352"/>
                  </a:lnTo>
                  <a:close/>
                  <a:moveTo>
                    <a:pt x="204" y="247"/>
                  </a:moveTo>
                  <a:cubicBezTo>
                    <a:pt x="165" y="231"/>
                    <a:pt x="152" y="217"/>
                    <a:pt x="152" y="187"/>
                  </a:cubicBezTo>
                  <a:cubicBezTo>
                    <a:pt x="152" y="169"/>
                    <a:pt x="164" y="175"/>
                    <a:pt x="169" y="142"/>
                  </a:cubicBezTo>
                  <a:cubicBezTo>
                    <a:pt x="172" y="129"/>
                    <a:pt x="182" y="142"/>
                    <a:pt x="184" y="111"/>
                  </a:cubicBezTo>
                  <a:cubicBezTo>
                    <a:pt x="184" y="98"/>
                    <a:pt x="179" y="95"/>
                    <a:pt x="179" y="95"/>
                  </a:cubicBezTo>
                  <a:cubicBezTo>
                    <a:pt x="179" y="95"/>
                    <a:pt x="181" y="77"/>
                    <a:pt x="183" y="63"/>
                  </a:cubicBezTo>
                  <a:cubicBezTo>
                    <a:pt x="184" y="45"/>
                    <a:pt x="174" y="0"/>
                    <a:pt x="119" y="0"/>
                  </a:cubicBezTo>
                  <a:cubicBezTo>
                    <a:pt x="64" y="0"/>
                    <a:pt x="54" y="45"/>
                    <a:pt x="55" y="63"/>
                  </a:cubicBezTo>
                  <a:cubicBezTo>
                    <a:pt x="56" y="77"/>
                    <a:pt x="59" y="95"/>
                    <a:pt x="59" y="95"/>
                  </a:cubicBezTo>
                  <a:cubicBezTo>
                    <a:pt x="59" y="95"/>
                    <a:pt x="53" y="98"/>
                    <a:pt x="53" y="111"/>
                  </a:cubicBezTo>
                  <a:cubicBezTo>
                    <a:pt x="55" y="142"/>
                    <a:pt x="66" y="129"/>
                    <a:pt x="68" y="142"/>
                  </a:cubicBezTo>
                  <a:cubicBezTo>
                    <a:pt x="74" y="175"/>
                    <a:pt x="86" y="169"/>
                    <a:pt x="86" y="187"/>
                  </a:cubicBezTo>
                  <a:cubicBezTo>
                    <a:pt x="86" y="217"/>
                    <a:pt x="73" y="231"/>
                    <a:pt x="33" y="247"/>
                  </a:cubicBezTo>
                  <a:cubicBezTo>
                    <a:pt x="21" y="252"/>
                    <a:pt x="0" y="260"/>
                    <a:pt x="0" y="279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278" y="352"/>
                    <a:pt x="278" y="352"/>
                    <a:pt x="278" y="352"/>
                  </a:cubicBezTo>
                  <a:cubicBezTo>
                    <a:pt x="278" y="352"/>
                    <a:pt x="278" y="309"/>
                    <a:pt x="278" y="297"/>
                  </a:cubicBezTo>
                  <a:cubicBezTo>
                    <a:pt x="278" y="280"/>
                    <a:pt x="244" y="264"/>
                    <a:pt x="204" y="24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5943600" y="2286000"/>
              <a:ext cx="2364505" cy="343980"/>
              <a:chOff x="5229978" y="2799810"/>
              <a:chExt cx="2364505" cy="343980"/>
            </a:xfrm>
            <a:solidFill>
              <a:srgbClr val="C00000"/>
            </a:solidFill>
          </p:grpSpPr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5723380" y="2799810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5229978" y="2799810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" name="Freeform 19"/>
              <p:cNvSpPr>
                <a:spLocks noEditPoints="1"/>
              </p:cNvSpPr>
              <p:nvPr/>
            </p:nvSpPr>
            <p:spPr bwMode="auto">
              <a:xfrm>
                <a:off x="6216782" y="2799810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6710184" y="2799810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" name="Freeform 19"/>
              <p:cNvSpPr>
                <a:spLocks noEditPoints="1"/>
              </p:cNvSpPr>
              <p:nvPr/>
            </p:nvSpPr>
            <p:spPr bwMode="auto">
              <a:xfrm>
                <a:off x="7203586" y="2799810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5943600" y="2792067"/>
              <a:ext cx="2364505" cy="343980"/>
              <a:chOff x="5229978" y="3305877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5" name="Freeform 19"/>
              <p:cNvSpPr>
                <a:spLocks noEditPoints="1"/>
              </p:cNvSpPr>
              <p:nvPr/>
            </p:nvSpPr>
            <p:spPr bwMode="auto">
              <a:xfrm>
                <a:off x="5723380" y="3305877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" name="Freeform 19"/>
              <p:cNvSpPr>
                <a:spLocks noEditPoints="1"/>
              </p:cNvSpPr>
              <p:nvPr/>
            </p:nvSpPr>
            <p:spPr bwMode="auto">
              <a:xfrm>
                <a:off x="5229978" y="3305877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6216782" y="3305877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6710184" y="3305877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" name="Freeform 19"/>
              <p:cNvSpPr>
                <a:spLocks noEditPoints="1"/>
              </p:cNvSpPr>
              <p:nvPr/>
            </p:nvSpPr>
            <p:spPr bwMode="auto">
              <a:xfrm>
                <a:off x="7203586" y="3305877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5943600" y="3253075"/>
              <a:ext cx="2364505" cy="343980"/>
              <a:chOff x="5229978" y="3766885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1" name="Freeform 19"/>
              <p:cNvSpPr>
                <a:spLocks noEditPoints="1"/>
              </p:cNvSpPr>
              <p:nvPr/>
            </p:nvSpPr>
            <p:spPr bwMode="auto">
              <a:xfrm>
                <a:off x="5723380" y="3766885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2" name="Freeform 19"/>
              <p:cNvSpPr>
                <a:spLocks noEditPoints="1"/>
              </p:cNvSpPr>
              <p:nvPr/>
            </p:nvSpPr>
            <p:spPr bwMode="auto">
              <a:xfrm>
                <a:off x="5229978" y="3766885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" name="Freeform 19"/>
              <p:cNvSpPr>
                <a:spLocks noEditPoints="1"/>
              </p:cNvSpPr>
              <p:nvPr/>
            </p:nvSpPr>
            <p:spPr bwMode="auto">
              <a:xfrm>
                <a:off x="6216782" y="3766885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/>
            </p:nvSpPr>
            <p:spPr bwMode="auto">
              <a:xfrm>
                <a:off x="6710184" y="3766885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" name="Freeform 19"/>
              <p:cNvSpPr>
                <a:spLocks noEditPoints="1"/>
              </p:cNvSpPr>
              <p:nvPr/>
            </p:nvSpPr>
            <p:spPr bwMode="auto">
              <a:xfrm>
                <a:off x="7203586" y="3766885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5943600" y="3714083"/>
              <a:ext cx="2364505" cy="343980"/>
              <a:chOff x="5205238" y="4227893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6" name="Freeform 19"/>
              <p:cNvSpPr>
                <a:spLocks noEditPoints="1"/>
              </p:cNvSpPr>
              <p:nvPr/>
            </p:nvSpPr>
            <p:spPr bwMode="auto">
              <a:xfrm>
                <a:off x="5698640" y="4227893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5205238" y="4227893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192042" y="4227893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" name="Freeform 19"/>
              <p:cNvSpPr>
                <a:spLocks noEditPoints="1"/>
              </p:cNvSpPr>
              <p:nvPr/>
            </p:nvSpPr>
            <p:spPr bwMode="auto">
              <a:xfrm>
                <a:off x="6685444" y="4227893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" name="Freeform 19"/>
              <p:cNvSpPr>
                <a:spLocks noEditPoints="1"/>
              </p:cNvSpPr>
              <p:nvPr/>
            </p:nvSpPr>
            <p:spPr bwMode="auto">
              <a:xfrm>
                <a:off x="7178846" y="4227893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>
              <a:off x="5943600" y="4175091"/>
              <a:ext cx="2364505" cy="343980"/>
              <a:chOff x="5198311" y="4688901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1" name="Freeform 19"/>
              <p:cNvSpPr>
                <a:spLocks noEditPoints="1"/>
              </p:cNvSpPr>
              <p:nvPr/>
            </p:nvSpPr>
            <p:spPr bwMode="auto">
              <a:xfrm>
                <a:off x="5691713" y="4688901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" name="Freeform 19"/>
              <p:cNvSpPr>
                <a:spLocks noEditPoints="1"/>
              </p:cNvSpPr>
              <p:nvPr/>
            </p:nvSpPr>
            <p:spPr bwMode="auto">
              <a:xfrm>
                <a:off x="5198311" y="4688901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6185115" y="4688901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" name="Freeform 19"/>
              <p:cNvSpPr>
                <a:spLocks noEditPoints="1"/>
              </p:cNvSpPr>
              <p:nvPr/>
            </p:nvSpPr>
            <p:spPr bwMode="auto">
              <a:xfrm>
                <a:off x="6678517" y="4688901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" name="Freeform 19"/>
              <p:cNvSpPr>
                <a:spLocks noEditPoints="1"/>
              </p:cNvSpPr>
              <p:nvPr/>
            </p:nvSpPr>
            <p:spPr bwMode="auto">
              <a:xfrm>
                <a:off x="7171919" y="4688901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5943600" y="4593574"/>
              <a:ext cx="2364505" cy="343980"/>
              <a:chOff x="5198311" y="5107384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6" name="Freeform 19"/>
              <p:cNvSpPr>
                <a:spLocks noEditPoints="1"/>
              </p:cNvSpPr>
              <p:nvPr/>
            </p:nvSpPr>
            <p:spPr bwMode="auto">
              <a:xfrm>
                <a:off x="5691713" y="5107384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" name="Freeform 19"/>
              <p:cNvSpPr>
                <a:spLocks noEditPoints="1"/>
              </p:cNvSpPr>
              <p:nvPr/>
            </p:nvSpPr>
            <p:spPr bwMode="auto">
              <a:xfrm>
                <a:off x="5198311" y="5107384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" name="Freeform 19"/>
              <p:cNvSpPr>
                <a:spLocks noEditPoints="1"/>
              </p:cNvSpPr>
              <p:nvPr/>
            </p:nvSpPr>
            <p:spPr bwMode="auto">
              <a:xfrm>
                <a:off x="6185115" y="5107384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" name="Freeform 19"/>
              <p:cNvSpPr>
                <a:spLocks noEditPoints="1"/>
              </p:cNvSpPr>
              <p:nvPr/>
            </p:nvSpPr>
            <p:spPr bwMode="auto">
              <a:xfrm>
                <a:off x="6678517" y="5107384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" name="Freeform 19"/>
              <p:cNvSpPr>
                <a:spLocks noEditPoints="1"/>
              </p:cNvSpPr>
              <p:nvPr/>
            </p:nvSpPr>
            <p:spPr bwMode="auto">
              <a:xfrm>
                <a:off x="7171919" y="5107384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5943600" y="5032339"/>
              <a:ext cx="2364505" cy="343980"/>
              <a:chOff x="5175267" y="5546149"/>
              <a:chExt cx="2364505" cy="34398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6" name="Freeform 19"/>
              <p:cNvSpPr>
                <a:spLocks noEditPoints="1"/>
              </p:cNvSpPr>
              <p:nvPr/>
            </p:nvSpPr>
            <p:spPr bwMode="auto">
              <a:xfrm>
                <a:off x="5668669" y="5546149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" name="Freeform 19"/>
              <p:cNvSpPr>
                <a:spLocks noEditPoints="1"/>
              </p:cNvSpPr>
              <p:nvPr/>
            </p:nvSpPr>
            <p:spPr bwMode="auto">
              <a:xfrm>
                <a:off x="5175267" y="5546149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" name="Freeform 19"/>
              <p:cNvSpPr>
                <a:spLocks noEditPoints="1"/>
              </p:cNvSpPr>
              <p:nvPr/>
            </p:nvSpPr>
            <p:spPr bwMode="auto">
              <a:xfrm>
                <a:off x="6162071" y="5546149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" name="Freeform 19"/>
              <p:cNvSpPr>
                <a:spLocks noEditPoints="1"/>
              </p:cNvSpPr>
              <p:nvPr/>
            </p:nvSpPr>
            <p:spPr bwMode="auto">
              <a:xfrm>
                <a:off x="6655473" y="5546149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" name="Freeform 19"/>
              <p:cNvSpPr>
                <a:spLocks noEditPoints="1"/>
              </p:cNvSpPr>
              <p:nvPr/>
            </p:nvSpPr>
            <p:spPr bwMode="auto">
              <a:xfrm>
                <a:off x="7148875" y="5546149"/>
                <a:ext cx="390897" cy="343980"/>
              </a:xfrm>
              <a:custGeom>
                <a:avLst/>
                <a:gdLst>
                  <a:gd name="T0" fmla="*/ 400 w 400"/>
                  <a:gd name="T1" fmla="*/ 352 h 352"/>
                  <a:gd name="T2" fmla="*/ 394 w 400"/>
                  <a:gd name="T3" fmla="*/ 268 h 352"/>
                  <a:gd name="T4" fmla="*/ 342 w 400"/>
                  <a:gd name="T5" fmla="*/ 236 h 352"/>
                  <a:gd name="T6" fmla="*/ 303 w 400"/>
                  <a:gd name="T7" fmla="*/ 191 h 352"/>
                  <a:gd name="T8" fmla="*/ 316 w 400"/>
                  <a:gd name="T9" fmla="*/ 157 h 352"/>
                  <a:gd name="T10" fmla="*/ 327 w 400"/>
                  <a:gd name="T11" fmla="*/ 134 h 352"/>
                  <a:gd name="T12" fmla="*/ 322 w 400"/>
                  <a:gd name="T13" fmla="*/ 122 h 352"/>
                  <a:gd name="T14" fmla="*/ 325 w 400"/>
                  <a:gd name="T15" fmla="*/ 98 h 352"/>
                  <a:gd name="T16" fmla="*/ 278 w 400"/>
                  <a:gd name="T17" fmla="*/ 51 h 352"/>
                  <a:gd name="T18" fmla="*/ 230 w 400"/>
                  <a:gd name="T19" fmla="*/ 98 h 352"/>
                  <a:gd name="T20" fmla="*/ 233 w 400"/>
                  <a:gd name="T21" fmla="*/ 122 h 352"/>
                  <a:gd name="T22" fmla="*/ 229 w 400"/>
                  <a:gd name="T23" fmla="*/ 134 h 352"/>
                  <a:gd name="T24" fmla="*/ 240 w 400"/>
                  <a:gd name="T25" fmla="*/ 157 h 352"/>
                  <a:gd name="T26" fmla="*/ 253 w 400"/>
                  <a:gd name="T27" fmla="*/ 191 h 352"/>
                  <a:gd name="T28" fmla="*/ 236 w 400"/>
                  <a:gd name="T29" fmla="*/ 224 h 352"/>
                  <a:gd name="T30" fmla="*/ 310 w 400"/>
                  <a:gd name="T31" fmla="*/ 292 h 352"/>
                  <a:gd name="T32" fmla="*/ 310 w 400"/>
                  <a:gd name="T33" fmla="*/ 352 h 352"/>
                  <a:gd name="T34" fmla="*/ 400 w 400"/>
                  <a:gd name="T35" fmla="*/ 352 h 352"/>
                  <a:gd name="T36" fmla="*/ 204 w 400"/>
                  <a:gd name="T37" fmla="*/ 247 h 352"/>
                  <a:gd name="T38" fmla="*/ 152 w 400"/>
                  <a:gd name="T39" fmla="*/ 187 h 352"/>
                  <a:gd name="T40" fmla="*/ 169 w 400"/>
                  <a:gd name="T41" fmla="*/ 142 h 352"/>
                  <a:gd name="T42" fmla="*/ 184 w 400"/>
                  <a:gd name="T43" fmla="*/ 111 h 352"/>
                  <a:gd name="T44" fmla="*/ 179 w 400"/>
                  <a:gd name="T45" fmla="*/ 95 h 352"/>
                  <a:gd name="T46" fmla="*/ 183 w 400"/>
                  <a:gd name="T47" fmla="*/ 63 h 352"/>
                  <a:gd name="T48" fmla="*/ 119 w 400"/>
                  <a:gd name="T49" fmla="*/ 0 h 352"/>
                  <a:gd name="T50" fmla="*/ 55 w 400"/>
                  <a:gd name="T51" fmla="*/ 63 h 352"/>
                  <a:gd name="T52" fmla="*/ 59 w 400"/>
                  <a:gd name="T53" fmla="*/ 95 h 352"/>
                  <a:gd name="T54" fmla="*/ 53 w 400"/>
                  <a:gd name="T55" fmla="*/ 111 h 352"/>
                  <a:gd name="T56" fmla="*/ 68 w 400"/>
                  <a:gd name="T57" fmla="*/ 142 h 352"/>
                  <a:gd name="T58" fmla="*/ 86 w 400"/>
                  <a:gd name="T59" fmla="*/ 187 h 352"/>
                  <a:gd name="T60" fmla="*/ 33 w 400"/>
                  <a:gd name="T61" fmla="*/ 247 h 352"/>
                  <a:gd name="T62" fmla="*/ 0 w 400"/>
                  <a:gd name="T63" fmla="*/ 279 h 352"/>
                  <a:gd name="T64" fmla="*/ 0 w 400"/>
                  <a:gd name="T65" fmla="*/ 352 h 352"/>
                  <a:gd name="T66" fmla="*/ 278 w 400"/>
                  <a:gd name="T67" fmla="*/ 352 h 352"/>
                  <a:gd name="T68" fmla="*/ 278 w 400"/>
                  <a:gd name="T69" fmla="*/ 297 h 352"/>
                  <a:gd name="T70" fmla="*/ 204 w 400"/>
                  <a:gd name="T71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0" h="352">
                    <a:moveTo>
                      <a:pt x="400" y="352"/>
                    </a:moveTo>
                    <a:cubicBezTo>
                      <a:pt x="400" y="352"/>
                      <a:pt x="399" y="276"/>
                      <a:pt x="394" y="268"/>
                    </a:cubicBezTo>
                    <a:cubicBezTo>
                      <a:pt x="387" y="257"/>
                      <a:pt x="371" y="249"/>
                      <a:pt x="342" y="236"/>
                    </a:cubicBezTo>
                    <a:cubicBezTo>
                      <a:pt x="312" y="224"/>
                      <a:pt x="303" y="213"/>
                      <a:pt x="303" y="191"/>
                    </a:cubicBezTo>
                    <a:cubicBezTo>
                      <a:pt x="303" y="177"/>
                      <a:pt x="312" y="182"/>
                      <a:pt x="316" y="157"/>
                    </a:cubicBezTo>
                    <a:cubicBezTo>
                      <a:pt x="317" y="147"/>
                      <a:pt x="325" y="157"/>
                      <a:pt x="327" y="134"/>
                    </a:cubicBezTo>
                    <a:cubicBezTo>
                      <a:pt x="327" y="124"/>
                      <a:pt x="322" y="122"/>
                      <a:pt x="322" y="122"/>
                    </a:cubicBezTo>
                    <a:cubicBezTo>
                      <a:pt x="322" y="122"/>
                      <a:pt x="325" y="108"/>
                      <a:pt x="325" y="98"/>
                    </a:cubicBezTo>
                    <a:cubicBezTo>
                      <a:pt x="327" y="85"/>
                      <a:pt x="319" y="51"/>
                      <a:pt x="278" y="51"/>
                    </a:cubicBezTo>
                    <a:cubicBezTo>
                      <a:pt x="236" y="51"/>
                      <a:pt x="229" y="85"/>
                      <a:pt x="230" y="98"/>
                    </a:cubicBezTo>
                    <a:cubicBezTo>
                      <a:pt x="231" y="108"/>
                      <a:pt x="233" y="122"/>
                      <a:pt x="233" y="122"/>
                    </a:cubicBezTo>
                    <a:cubicBezTo>
                      <a:pt x="233" y="122"/>
                      <a:pt x="229" y="124"/>
                      <a:pt x="229" y="134"/>
                    </a:cubicBezTo>
                    <a:cubicBezTo>
                      <a:pt x="230" y="157"/>
                      <a:pt x="238" y="147"/>
                      <a:pt x="240" y="157"/>
                    </a:cubicBezTo>
                    <a:cubicBezTo>
                      <a:pt x="244" y="182"/>
                      <a:pt x="253" y="177"/>
                      <a:pt x="253" y="191"/>
                    </a:cubicBezTo>
                    <a:cubicBezTo>
                      <a:pt x="253" y="206"/>
                      <a:pt x="248" y="216"/>
                      <a:pt x="236" y="224"/>
                    </a:cubicBezTo>
                    <a:cubicBezTo>
                      <a:pt x="301" y="257"/>
                      <a:pt x="310" y="263"/>
                      <a:pt x="310" y="292"/>
                    </a:cubicBezTo>
                    <a:cubicBezTo>
                      <a:pt x="310" y="352"/>
                      <a:pt x="310" y="352"/>
                      <a:pt x="310" y="352"/>
                    </a:cubicBezTo>
                    <a:lnTo>
                      <a:pt x="400" y="352"/>
                    </a:lnTo>
                    <a:close/>
                    <a:moveTo>
                      <a:pt x="204" y="247"/>
                    </a:moveTo>
                    <a:cubicBezTo>
                      <a:pt x="165" y="231"/>
                      <a:pt x="152" y="217"/>
                      <a:pt x="152" y="187"/>
                    </a:cubicBezTo>
                    <a:cubicBezTo>
                      <a:pt x="152" y="169"/>
                      <a:pt x="164" y="175"/>
                      <a:pt x="169" y="142"/>
                    </a:cubicBezTo>
                    <a:cubicBezTo>
                      <a:pt x="172" y="129"/>
                      <a:pt x="182" y="142"/>
                      <a:pt x="184" y="111"/>
                    </a:cubicBezTo>
                    <a:cubicBezTo>
                      <a:pt x="184" y="98"/>
                      <a:pt x="179" y="95"/>
                      <a:pt x="179" y="95"/>
                    </a:cubicBezTo>
                    <a:cubicBezTo>
                      <a:pt x="179" y="95"/>
                      <a:pt x="181" y="77"/>
                      <a:pt x="183" y="63"/>
                    </a:cubicBezTo>
                    <a:cubicBezTo>
                      <a:pt x="184" y="45"/>
                      <a:pt x="174" y="0"/>
                      <a:pt x="119" y="0"/>
                    </a:cubicBezTo>
                    <a:cubicBezTo>
                      <a:pt x="64" y="0"/>
                      <a:pt x="54" y="45"/>
                      <a:pt x="55" y="63"/>
                    </a:cubicBezTo>
                    <a:cubicBezTo>
                      <a:pt x="56" y="77"/>
                      <a:pt x="59" y="95"/>
                      <a:pt x="59" y="95"/>
                    </a:cubicBezTo>
                    <a:cubicBezTo>
                      <a:pt x="59" y="95"/>
                      <a:pt x="53" y="98"/>
                      <a:pt x="53" y="111"/>
                    </a:cubicBezTo>
                    <a:cubicBezTo>
                      <a:pt x="55" y="142"/>
                      <a:pt x="66" y="129"/>
                      <a:pt x="68" y="142"/>
                    </a:cubicBezTo>
                    <a:cubicBezTo>
                      <a:pt x="74" y="175"/>
                      <a:pt x="86" y="169"/>
                      <a:pt x="86" y="187"/>
                    </a:cubicBezTo>
                    <a:cubicBezTo>
                      <a:pt x="86" y="217"/>
                      <a:pt x="73" y="231"/>
                      <a:pt x="33" y="247"/>
                    </a:cubicBezTo>
                    <a:cubicBezTo>
                      <a:pt x="21" y="252"/>
                      <a:pt x="0" y="260"/>
                      <a:pt x="0" y="279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278" y="352"/>
                      <a:pt x="278" y="352"/>
                      <a:pt x="278" y="352"/>
                    </a:cubicBezTo>
                    <a:cubicBezTo>
                      <a:pt x="278" y="352"/>
                      <a:pt x="278" y="309"/>
                      <a:pt x="278" y="297"/>
                    </a:cubicBezTo>
                    <a:cubicBezTo>
                      <a:pt x="278" y="280"/>
                      <a:pt x="244" y="264"/>
                      <a:pt x="204" y="2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</p:grpSp>
      <p:sp>
        <p:nvSpPr>
          <p:cNvPr id="69" name="모서리가 둥근 직사각형 68"/>
          <p:cNvSpPr/>
          <p:nvPr/>
        </p:nvSpPr>
        <p:spPr>
          <a:xfrm>
            <a:off x="5816008" y="6214669"/>
            <a:ext cx="1118191" cy="405575"/>
          </a:xfrm>
          <a:prstGeom prst="roundRect">
            <a:avLst/>
          </a:prstGeom>
          <a:solidFill>
            <a:srgbClr val="D81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박근혜 정부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7086600" y="6214669"/>
            <a:ext cx="1119600" cy="405575"/>
          </a:xfrm>
          <a:prstGeom prst="roundRect">
            <a:avLst/>
          </a:prstGeom>
          <a:solidFill>
            <a:srgbClr val="1F6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차기 정부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5340490" y="2122619"/>
            <a:ext cx="3404191" cy="369446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정부와 차기 정부</a:t>
            </a:r>
            <a:r>
              <a:rPr lang="en-US" altLang="ko-KR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예상 감축 병력 비교 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3" name="모서리가 둥근 직사각형 62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14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57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527050"/>
            <a:ext cx="9144000" cy="522288"/>
          </a:xfrm>
        </p:spPr>
        <p:txBody>
          <a:bodyPr wrap="square">
            <a:spAutoFit/>
          </a:bodyPr>
          <a:lstStyle/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사관학교 출신 장교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조기전역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급증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801" y="1069083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국방부의 대책은 무엇인가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en-US" altLang="ko-KR" sz="20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12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0" y="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endPara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0" y="4267200"/>
            <a:ext cx="9144000" cy="2590800"/>
            <a:chOff x="0" y="1657350"/>
            <a:chExt cx="9144000" cy="1657350"/>
          </a:xfrm>
        </p:grpSpPr>
        <p:sp>
          <p:nvSpPr>
            <p:cNvPr id="15" name="Rectangle 85"/>
            <p:cNvSpPr/>
            <p:nvPr/>
          </p:nvSpPr>
          <p:spPr>
            <a:xfrm>
              <a:off x="0" y="1657350"/>
              <a:ext cx="4572000" cy="1657350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US" altLang="ko-KR" sz="16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생도 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인당 양성비용 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= 2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억 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천만 원</a:t>
              </a:r>
              <a:endParaRPr lang="en-US" altLang="ko-KR" sz="16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국민 혈세로 양성된 사관학교 출신 장교 조기 전역은 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예산낭비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정책 실패 </a:t>
              </a: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아닌가</a:t>
              </a:r>
              <a:r>
                <a:rPr lang="en-US" altLang="ko-KR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sp>
          <p:nvSpPr>
            <p:cNvPr id="16" name="Rectangle 83"/>
            <p:cNvSpPr/>
            <p:nvPr/>
          </p:nvSpPr>
          <p:spPr>
            <a:xfrm>
              <a:off x="4572000" y="165735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143" y="1725847"/>
            <a:ext cx="413527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ko-KR" sz="11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올해  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년차가 되는 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212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육사 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65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 중 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40% (80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 이상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조기전역 신청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사관학교 생도 시절 자퇴자 급증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 algn="ctr">
              <a:spcAft>
                <a:spcPts val="1200"/>
              </a:spcAft>
            </a:pP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사관학교 출신 장교의 조기 전역 급증하는 이유와 대책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무엇인가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105117" y="2942052"/>
            <a:ext cx="647934" cy="896042"/>
            <a:chOff x="5105117" y="2942052"/>
            <a:chExt cx="647934" cy="896042"/>
          </a:xfrm>
        </p:grpSpPr>
        <p:grpSp>
          <p:nvGrpSpPr>
            <p:cNvPr id="30" name="Group 11"/>
            <p:cNvGrpSpPr/>
            <p:nvPr/>
          </p:nvGrpSpPr>
          <p:grpSpPr>
            <a:xfrm>
              <a:off x="5137858" y="2942052"/>
              <a:ext cx="576041" cy="896042"/>
              <a:chOff x="4847772" y="1587974"/>
              <a:chExt cx="762001" cy="1337196"/>
            </a:xfrm>
          </p:grpSpPr>
          <p:sp>
            <p:nvSpPr>
              <p:cNvPr id="32" name="Pentagon 69"/>
              <p:cNvSpPr/>
              <p:nvPr/>
            </p:nvSpPr>
            <p:spPr>
              <a:xfrm rot="5400000">
                <a:off x="4581073" y="1896470"/>
                <a:ext cx="1295400" cy="762000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33" name="Round Same Side Corner Rectangle 140"/>
              <p:cNvSpPr/>
              <p:nvPr/>
            </p:nvSpPr>
            <p:spPr>
              <a:xfrm>
                <a:off x="4847772" y="1587974"/>
                <a:ext cx="762000" cy="30480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smtClean="0"/>
                  <a:t>2010</a:t>
                </a:r>
                <a:endParaRPr lang="en-US" sz="130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105117" y="3219410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smtClean="0">
                  <a:solidFill>
                    <a:schemeClr val="bg1"/>
                  </a:solidFill>
                </a:rPr>
                <a:t>3.8%</a:t>
              </a:r>
              <a:endParaRPr lang="ko-KR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18664" y="2535652"/>
            <a:ext cx="647934" cy="896042"/>
            <a:chOff x="6418664" y="2535652"/>
            <a:chExt cx="647934" cy="896042"/>
          </a:xfrm>
        </p:grpSpPr>
        <p:grpSp>
          <p:nvGrpSpPr>
            <p:cNvPr id="35" name="Group 12"/>
            <p:cNvGrpSpPr/>
            <p:nvPr/>
          </p:nvGrpSpPr>
          <p:grpSpPr>
            <a:xfrm>
              <a:off x="6451405" y="2535652"/>
              <a:ext cx="576041" cy="896042"/>
              <a:chOff x="6161319" y="1283174"/>
              <a:chExt cx="762001" cy="1337196"/>
            </a:xfrm>
          </p:grpSpPr>
          <p:sp>
            <p:nvSpPr>
              <p:cNvPr id="37" name="Pentagon 74"/>
              <p:cNvSpPr/>
              <p:nvPr/>
            </p:nvSpPr>
            <p:spPr>
              <a:xfrm rot="5400000">
                <a:off x="5894620" y="1591670"/>
                <a:ext cx="1295400" cy="762000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38" name="Round Same Side Corner Rectangle 141"/>
              <p:cNvSpPr/>
              <p:nvPr/>
            </p:nvSpPr>
            <p:spPr>
              <a:xfrm>
                <a:off x="6161319" y="1283174"/>
                <a:ext cx="762000" cy="30480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smtClean="0"/>
                  <a:t>2013</a:t>
                </a:r>
                <a:endParaRPr lang="en-US" sz="130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418664" y="2810125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smtClean="0">
                  <a:solidFill>
                    <a:schemeClr val="bg1"/>
                  </a:solidFill>
                </a:rPr>
                <a:t>9.7%</a:t>
              </a:r>
              <a:endParaRPr lang="ko-KR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717078" y="2129252"/>
            <a:ext cx="696024" cy="896042"/>
            <a:chOff x="7717078" y="2129252"/>
            <a:chExt cx="696024" cy="896042"/>
          </a:xfrm>
        </p:grpSpPr>
        <p:grpSp>
          <p:nvGrpSpPr>
            <p:cNvPr id="25" name="Group 13"/>
            <p:cNvGrpSpPr/>
            <p:nvPr/>
          </p:nvGrpSpPr>
          <p:grpSpPr>
            <a:xfrm>
              <a:off x="7764954" y="2129252"/>
              <a:ext cx="576042" cy="896042"/>
              <a:chOff x="7474869" y="978374"/>
              <a:chExt cx="762002" cy="1337196"/>
            </a:xfrm>
          </p:grpSpPr>
          <p:sp>
            <p:nvSpPr>
              <p:cNvPr id="27" name="Pentagon 78"/>
              <p:cNvSpPr/>
              <p:nvPr/>
            </p:nvSpPr>
            <p:spPr>
              <a:xfrm rot="5400000">
                <a:off x="7208169" y="1286870"/>
                <a:ext cx="1295400" cy="762000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29" name="Round Same Side Corner Rectangle 142"/>
              <p:cNvSpPr/>
              <p:nvPr/>
            </p:nvSpPr>
            <p:spPr>
              <a:xfrm>
                <a:off x="7474871" y="978374"/>
                <a:ext cx="762000" cy="30480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smtClean="0"/>
                  <a:t>2014</a:t>
                </a:r>
                <a:endParaRPr lang="en-US" sz="13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717078" y="2406342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smtClean="0">
                  <a:solidFill>
                    <a:schemeClr val="bg1"/>
                  </a:solidFill>
                </a:rPr>
                <a:t>14.6%</a:t>
              </a:r>
              <a:endParaRPr lang="ko-KR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9215589" y="3857283"/>
            <a:ext cx="285873" cy="245334"/>
          </a:xfrm>
          <a:custGeom>
            <a:avLst/>
            <a:gdLst>
              <a:gd name="T0" fmla="*/ 17 w 405"/>
              <a:gd name="T1" fmla="*/ 202 h 347"/>
              <a:gd name="T2" fmla="*/ 44 w 405"/>
              <a:gd name="T3" fmla="*/ 208 h 347"/>
              <a:gd name="T4" fmla="*/ 64 w 405"/>
              <a:gd name="T5" fmla="*/ 176 h 347"/>
              <a:gd name="T6" fmla="*/ 25 w 405"/>
              <a:gd name="T7" fmla="*/ 166 h 347"/>
              <a:gd name="T8" fmla="*/ 3 w 405"/>
              <a:gd name="T9" fmla="*/ 180 h 347"/>
              <a:gd name="T10" fmla="*/ 17 w 405"/>
              <a:gd name="T11" fmla="*/ 202 h 347"/>
              <a:gd name="T12" fmla="*/ 372 w 405"/>
              <a:gd name="T13" fmla="*/ 207 h 347"/>
              <a:gd name="T14" fmla="*/ 283 w 405"/>
              <a:gd name="T15" fmla="*/ 287 h 347"/>
              <a:gd name="T16" fmla="*/ 178 w 405"/>
              <a:gd name="T17" fmla="*/ 206 h 347"/>
              <a:gd name="T18" fmla="*/ 171 w 405"/>
              <a:gd name="T19" fmla="*/ 203 h 347"/>
              <a:gd name="T20" fmla="*/ 157 w 405"/>
              <a:gd name="T21" fmla="*/ 199 h 347"/>
              <a:gd name="T22" fmla="*/ 137 w 405"/>
              <a:gd name="T23" fmla="*/ 231 h 347"/>
              <a:gd name="T24" fmla="*/ 159 w 405"/>
              <a:gd name="T25" fmla="*/ 237 h 347"/>
              <a:gd name="T26" fmla="*/ 273 w 405"/>
              <a:gd name="T27" fmla="*/ 325 h 347"/>
              <a:gd name="T28" fmla="*/ 284 w 405"/>
              <a:gd name="T29" fmla="*/ 329 h 347"/>
              <a:gd name="T30" fmla="*/ 296 w 405"/>
              <a:gd name="T31" fmla="*/ 324 h 347"/>
              <a:gd name="T32" fmla="*/ 397 w 405"/>
              <a:gd name="T33" fmla="*/ 234 h 347"/>
              <a:gd name="T34" fmla="*/ 398 w 405"/>
              <a:gd name="T35" fmla="*/ 208 h 347"/>
              <a:gd name="T36" fmla="*/ 372 w 405"/>
              <a:gd name="T37" fmla="*/ 207 h 347"/>
              <a:gd name="T38" fmla="*/ 176 w 405"/>
              <a:gd name="T39" fmla="*/ 119 h 347"/>
              <a:gd name="T40" fmla="*/ 274 w 405"/>
              <a:gd name="T41" fmla="*/ 181 h 347"/>
              <a:gd name="T42" fmla="*/ 299 w 405"/>
              <a:gd name="T43" fmla="*/ 176 h 347"/>
              <a:gd name="T44" fmla="*/ 400 w 405"/>
              <a:gd name="T45" fmla="*/ 31 h 347"/>
              <a:gd name="T46" fmla="*/ 395 w 405"/>
              <a:gd name="T47" fmla="*/ 6 h 347"/>
              <a:gd name="T48" fmla="*/ 370 w 405"/>
              <a:gd name="T49" fmla="*/ 11 h 347"/>
              <a:gd name="T50" fmla="*/ 279 w 405"/>
              <a:gd name="T51" fmla="*/ 141 h 347"/>
              <a:gd name="T52" fmla="*/ 181 w 405"/>
              <a:gd name="T53" fmla="*/ 78 h 347"/>
              <a:gd name="T54" fmla="*/ 167 w 405"/>
              <a:gd name="T55" fmla="*/ 76 h 347"/>
              <a:gd name="T56" fmla="*/ 156 w 405"/>
              <a:gd name="T57" fmla="*/ 84 h 347"/>
              <a:gd name="T58" fmla="*/ 6 w 405"/>
              <a:gd name="T59" fmla="*/ 319 h 347"/>
              <a:gd name="T60" fmla="*/ 11 w 405"/>
              <a:gd name="T61" fmla="*/ 344 h 347"/>
              <a:gd name="T62" fmla="*/ 21 w 405"/>
              <a:gd name="T63" fmla="*/ 347 h 347"/>
              <a:gd name="T64" fmla="*/ 36 w 405"/>
              <a:gd name="T65" fmla="*/ 338 h 347"/>
              <a:gd name="T66" fmla="*/ 176 w 405"/>
              <a:gd name="T67" fmla="*/ 119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5" h="347">
                <a:moveTo>
                  <a:pt x="17" y="202"/>
                </a:moveTo>
                <a:cubicBezTo>
                  <a:pt x="44" y="208"/>
                  <a:pt x="44" y="208"/>
                  <a:pt x="44" y="208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25" y="166"/>
                  <a:pt x="25" y="166"/>
                  <a:pt x="25" y="166"/>
                </a:cubicBezTo>
                <a:cubicBezTo>
                  <a:pt x="16" y="164"/>
                  <a:pt x="6" y="170"/>
                  <a:pt x="3" y="180"/>
                </a:cubicBezTo>
                <a:cubicBezTo>
                  <a:pt x="1" y="189"/>
                  <a:pt x="7" y="199"/>
                  <a:pt x="17" y="202"/>
                </a:cubicBezTo>
                <a:close/>
                <a:moveTo>
                  <a:pt x="372" y="207"/>
                </a:moveTo>
                <a:cubicBezTo>
                  <a:pt x="283" y="287"/>
                  <a:pt x="283" y="287"/>
                  <a:pt x="283" y="287"/>
                </a:cubicBezTo>
                <a:cubicBezTo>
                  <a:pt x="178" y="206"/>
                  <a:pt x="178" y="206"/>
                  <a:pt x="178" y="206"/>
                </a:cubicBezTo>
                <a:cubicBezTo>
                  <a:pt x="176" y="204"/>
                  <a:pt x="174" y="203"/>
                  <a:pt x="171" y="203"/>
                </a:cubicBezTo>
                <a:cubicBezTo>
                  <a:pt x="157" y="199"/>
                  <a:pt x="157" y="199"/>
                  <a:pt x="157" y="199"/>
                </a:cubicBezTo>
                <a:cubicBezTo>
                  <a:pt x="137" y="231"/>
                  <a:pt x="137" y="231"/>
                  <a:pt x="137" y="231"/>
                </a:cubicBezTo>
                <a:cubicBezTo>
                  <a:pt x="159" y="237"/>
                  <a:pt x="159" y="237"/>
                  <a:pt x="159" y="237"/>
                </a:cubicBezTo>
                <a:cubicBezTo>
                  <a:pt x="273" y="325"/>
                  <a:pt x="273" y="325"/>
                  <a:pt x="273" y="325"/>
                </a:cubicBezTo>
                <a:cubicBezTo>
                  <a:pt x="276" y="328"/>
                  <a:pt x="280" y="329"/>
                  <a:pt x="284" y="329"/>
                </a:cubicBezTo>
                <a:cubicBezTo>
                  <a:pt x="288" y="329"/>
                  <a:pt x="293" y="327"/>
                  <a:pt x="296" y="324"/>
                </a:cubicBezTo>
                <a:cubicBezTo>
                  <a:pt x="397" y="234"/>
                  <a:pt x="397" y="234"/>
                  <a:pt x="397" y="234"/>
                </a:cubicBezTo>
                <a:cubicBezTo>
                  <a:pt x="404" y="227"/>
                  <a:pt x="405" y="215"/>
                  <a:pt x="398" y="208"/>
                </a:cubicBezTo>
                <a:cubicBezTo>
                  <a:pt x="391" y="201"/>
                  <a:pt x="380" y="200"/>
                  <a:pt x="372" y="207"/>
                </a:cubicBezTo>
                <a:close/>
                <a:moveTo>
                  <a:pt x="176" y="119"/>
                </a:moveTo>
                <a:cubicBezTo>
                  <a:pt x="274" y="181"/>
                  <a:pt x="274" y="181"/>
                  <a:pt x="274" y="181"/>
                </a:cubicBezTo>
                <a:cubicBezTo>
                  <a:pt x="282" y="186"/>
                  <a:pt x="293" y="184"/>
                  <a:pt x="299" y="176"/>
                </a:cubicBezTo>
                <a:cubicBezTo>
                  <a:pt x="400" y="31"/>
                  <a:pt x="400" y="31"/>
                  <a:pt x="400" y="31"/>
                </a:cubicBezTo>
                <a:cubicBezTo>
                  <a:pt x="405" y="23"/>
                  <a:pt x="403" y="12"/>
                  <a:pt x="395" y="6"/>
                </a:cubicBezTo>
                <a:cubicBezTo>
                  <a:pt x="387" y="0"/>
                  <a:pt x="375" y="2"/>
                  <a:pt x="370" y="11"/>
                </a:cubicBezTo>
                <a:cubicBezTo>
                  <a:pt x="279" y="141"/>
                  <a:pt x="279" y="141"/>
                  <a:pt x="279" y="141"/>
                </a:cubicBezTo>
                <a:cubicBezTo>
                  <a:pt x="181" y="78"/>
                  <a:pt x="181" y="78"/>
                  <a:pt x="181" y="78"/>
                </a:cubicBezTo>
                <a:cubicBezTo>
                  <a:pt x="177" y="76"/>
                  <a:pt x="172" y="75"/>
                  <a:pt x="167" y="76"/>
                </a:cubicBezTo>
                <a:cubicBezTo>
                  <a:pt x="162" y="77"/>
                  <a:pt x="158" y="80"/>
                  <a:pt x="156" y="84"/>
                </a:cubicBezTo>
                <a:cubicBezTo>
                  <a:pt x="6" y="319"/>
                  <a:pt x="6" y="319"/>
                  <a:pt x="6" y="319"/>
                </a:cubicBezTo>
                <a:cubicBezTo>
                  <a:pt x="0" y="328"/>
                  <a:pt x="3" y="339"/>
                  <a:pt x="11" y="344"/>
                </a:cubicBezTo>
                <a:cubicBezTo>
                  <a:pt x="14" y="346"/>
                  <a:pt x="18" y="347"/>
                  <a:pt x="21" y="347"/>
                </a:cubicBezTo>
                <a:cubicBezTo>
                  <a:pt x="27" y="347"/>
                  <a:pt x="33" y="344"/>
                  <a:pt x="36" y="338"/>
                </a:cubicBezTo>
                <a:lnTo>
                  <a:pt x="176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Isosceles Triangle 13"/>
          <p:cNvSpPr/>
          <p:nvPr/>
        </p:nvSpPr>
        <p:spPr>
          <a:xfrm rot="5400000">
            <a:off x="4456024" y="2888827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"/>
          <p:cNvGrpSpPr/>
          <p:nvPr/>
        </p:nvGrpSpPr>
        <p:grpSpPr>
          <a:xfrm>
            <a:off x="1990608" y="4619578"/>
            <a:ext cx="582730" cy="583751"/>
            <a:chOff x="3863324" y="1588798"/>
            <a:chExt cx="582730" cy="582730"/>
          </a:xfrm>
        </p:grpSpPr>
        <p:sp>
          <p:nvSpPr>
            <p:cNvPr id="9" name="Oval 79"/>
            <p:cNvSpPr/>
            <p:nvPr/>
          </p:nvSpPr>
          <p:spPr>
            <a:xfrm>
              <a:off x="3863324" y="1588798"/>
              <a:ext cx="582730" cy="58273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077849" y="1743558"/>
              <a:ext cx="153680" cy="273209"/>
            </a:xfrm>
            <a:custGeom>
              <a:avLst/>
              <a:gdLst>
                <a:gd name="T0" fmla="*/ 173 w 248"/>
                <a:gd name="T1" fmla="*/ 172 h 440"/>
                <a:gd name="T2" fmla="*/ 156 w 248"/>
                <a:gd name="T3" fmla="*/ 160 h 440"/>
                <a:gd name="T4" fmla="*/ 118 w 248"/>
                <a:gd name="T5" fmla="*/ 128 h 440"/>
                <a:gd name="T6" fmla="*/ 95 w 248"/>
                <a:gd name="T7" fmla="*/ 151 h 440"/>
                <a:gd name="T8" fmla="*/ 247 w 248"/>
                <a:gd name="T9" fmla="*/ 292 h 440"/>
                <a:gd name="T10" fmla="*/ 162 w 248"/>
                <a:gd name="T11" fmla="*/ 392 h 440"/>
                <a:gd name="T12" fmla="*/ 162 w 248"/>
                <a:gd name="T13" fmla="*/ 424 h 440"/>
                <a:gd name="T14" fmla="*/ 147 w 248"/>
                <a:gd name="T15" fmla="*/ 439 h 440"/>
                <a:gd name="T16" fmla="*/ 89 w 248"/>
                <a:gd name="T17" fmla="*/ 439 h 440"/>
                <a:gd name="T18" fmla="*/ 74 w 248"/>
                <a:gd name="T19" fmla="*/ 424 h 440"/>
                <a:gd name="T20" fmla="*/ 74 w 248"/>
                <a:gd name="T21" fmla="*/ 390 h 440"/>
                <a:gd name="T22" fmla="*/ 0 w 248"/>
                <a:gd name="T23" fmla="*/ 292 h 440"/>
                <a:gd name="T24" fmla="*/ 13 w 248"/>
                <a:gd name="T25" fmla="*/ 275 h 440"/>
                <a:gd name="T26" fmla="*/ 67 w 248"/>
                <a:gd name="T27" fmla="*/ 262 h 440"/>
                <a:gd name="T28" fmla="*/ 83 w 248"/>
                <a:gd name="T29" fmla="*/ 274 h 440"/>
                <a:gd name="T30" fmla="*/ 122 w 248"/>
                <a:gd name="T31" fmla="*/ 311 h 440"/>
                <a:gd name="T32" fmla="*/ 155 w 248"/>
                <a:gd name="T33" fmla="*/ 284 h 440"/>
                <a:gd name="T34" fmla="*/ 7 w 248"/>
                <a:gd name="T35" fmla="*/ 147 h 440"/>
                <a:gd name="T36" fmla="*/ 78 w 248"/>
                <a:gd name="T37" fmla="*/ 48 h 440"/>
                <a:gd name="T38" fmla="*/ 78 w 248"/>
                <a:gd name="T39" fmla="*/ 16 h 440"/>
                <a:gd name="T40" fmla="*/ 93 w 248"/>
                <a:gd name="T41" fmla="*/ 0 h 440"/>
                <a:gd name="T42" fmla="*/ 151 w 248"/>
                <a:gd name="T43" fmla="*/ 0 h 440"/>
                <a:gd name="T44" fmla="*/ 166 w 248"/>
                <a:gd name="T45" fmla="*/ 16 h 440"/>
                <a:gd name="T46" fmla="*/ 166 w 248"/>
                <a:gd name="T47" fmla="*/ 49 h 440"/>
                <a:gd name="T48" fmla="*/ 239 w 248"/>
                <a:gd name="T49" fmla="*/ 142 h 440"/>
                <a:gd name="T50" fmla="*/ 227 w 248"/>
                <a:gd name="T51" fmla="*/ 159 h 440"/>
                <a:gd name="T52" fmla="*/ 173 w 248"/>
                <a:gd name="T53" fmla="*/ 172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440">
                  <a:moveTo>
                    <a:pt x="173" y="172"/>
                  </a:moveTo>
                  <a:cubicBezTo>
                    <a:pt x="163" y="175"/>
                    <a:pt x="158" y="170"/>
                    <a:pt x="156" y="160"/>
                  </a:cubicBezTo>
                  <a:cubicBezTo>
                    <a:pt x="152" y="140"/>
                    <a:pt x="141" y="127"/>
                    <a:pt x="118" y="128"/>
                  </a:cubicBezTo>
                  <a:cubicBezTo>
                    <a:pt x="100" y="128"/>
                    <a:pt x="93" y="141"/>
                    <a:pt x="95" y="151"/>
                  </a:cubicBezTo>
                  <a:cubicBezTo>
                    <a:pt x="103" y="190"/>
                    <a:pt x="246" y="178"/>
                    <a:pt x="247" y="292"/>
                  </a:cubicBezTo>
                  <a:cubicBezTo>
                    <a:pt x="248" y="305"/>
                    <a:pt x="240" y="373"/>
                    <a:pt x="162" y="392"/>
                  </a:cubicBezTo>
                  <a:cubicBezTo>
                    <a:pt x="162" y="424"/>
                    <a:pt x="162" y="424"/>
                    <a:pt x="162" y="424"/>
                  </a:cubicBezTo>
                  <a:cubicBezTo>
                    <a:pt x="162" y="434"/>
                    <a:pt x="157" y="439"/>
                    <a:pt x="147" y="439"/>
                  </a:cubicBezTo>
                  <a:cubicBezTo>
                    <a:pt x="89" y="439"/>
                    <a:pt x="89" y="439"/>
                    <a:pt x="89" y="439"/>
                  </a:cubicBezTo>
                  <a:cubicBezTo>
                    <a:pt x="79" y="440"/>
                    <a:pt x="74" y="434"/>
                    <a:pt x="74" y="424"/>
                  </a:cubicBezTo>
                  <a:cubicBezTo>
                    <a:pt x="74" y="390"/>
                    <a:pt x="74" y="390"/>
                    <a:pt x="74" y="390"/>
                  </a:cubicBezTo>
                  <a:cubicBezTo>
                    <a:pt x="15" y="373"/>
                    <a:pt x="3" y="323"/>
                    <a:pt x="0" y="292"/>
                  </a:cubicBezTo>
                  <a:cubicBezTo>
                    <a:pt x="0" y="283"/>
                    <a:pt x="4" y="277"/>
                    <a:pt x="13" y="275"/>
                  </a:cubicBezTo>
                  <a:cubicBezTo>
                    <a:pt x="67" y="262"/>
                    <a:pt x="67" y="262"/>
                    <a:pt x="67" y="262"/>
                  </a:cubicBezTo>
                  <a:cubicBezTo>
                    <a:pt x="77" y="260"/>
                    <a:pt x="82" y="264"/>
                    <a:pt x="83" y="274"/>
                  </a:cubicBezTo>
                  <a:cubicBezTo>
                    <a:pt x="86" y="298"/>
                    <a:pt x="94" y="312"/>
                    <a:pt x="122" y="311"/>
                  </a:cubicBezTo>
                  <a:cubicBezTo>
                    <a:pt x="150" y="311"/>
                    <a:pt x="157" y="294"/>
                    <a:pt x="155" y="284"/>
                  </a:cubicBezTo>
                  <a:cubicBezTo>
                    <a:pt x="145" y="241"/>
                    <a:pt x="9" y="261"/>
                    <a:pt x="7" y="147"/>
                  </a:cubicBezTo>
                  <a:cubicBezTo>
                    <a:pt x="6" y="134"/>
                    <a:pt x="8" y="67"/>
                    <a:pt x="78" y="4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5"/>
                    <a:pt x="83" y="0"/>
                    <a:pt x="93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61" y="0"/>
                    <a:pt x="166" y="5"/>
                    <a:pt x="166" y="16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224" y="65"/>
                    <a:pt x="237" y="113"/>
                    <a:pt x="239" y="142"/>
                  </a:cubicBezTo>
                  <a:cubicBezTo>
                    <a:pt x="240" y="151"/>
                    <a:pt x="236" y="157"/>
                    <a:pt x="227" y="159"/>
                  </a:cubicBezTo>
                  <a:lnTo>
                    <a:pt x="173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674162" y="4735233"/>
            <a:ext cx="41352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ko-KR" sz="11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 장학생 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의무복부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해야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1" algn="ctr">
              <a:spcAft>
                <a:spcPts val="1200"/>
              </a:spcAft>
            </a:pP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사관학교 의무복부 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년과 군장학생의 의무복무 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불공평한 것 아닌가</a:t>
            </a:r>
            <a:r>
              <a:rPr lang="en-US" altLang="ko-KR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51" name="Isosceles Triangle 13"/>
          <p:cNvSpPr/>
          <p:nvPr/>
        </p:nvSpPr>
        <p:spPr>
          <a:xfrm rot="10800000">
            <a:off x="2063835" y="4246755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7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직사각형 92"/>
          <p:cNvSpPr/>
          <p:nvPr/>
        </p:nvSpPr>
        <p:spPr>
          <a:xfrm>
            <a:off x="6394612" y="4273533"/>
            <a:ext cx="2749388" cy="2584468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4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45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6" name="Rectangle 26"/>
            <p:cNvSpPr/>
            <p:nvPr/>
          </p:nvSpPr>
          <p:spPr>
            <a:xfrm>
              <a:off x="0" y="0"/>
              <a:ext cx="48768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정신과 전문의 검사에서 </a:t>
              </a:r>
              <a:endParaRPr lang="en-US" altLang="ko-KR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26,112</a:t>
              </a:r>
              <a:r>
                <a:rPr lang="ko-KR" altLang="en-US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 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‘정상’ </a:t>
              </a:r>
              <a:r>
                <a:rPr lang="ko-KR" altLang="en-US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판정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en-US" altLang="ko-KR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 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인원은 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차와 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차에서 정상 </a:t>
              </a:r>
              <a:r>
                <a:rPr lang="ko-KR" altLang="en-US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판정 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받은 </a:t>
              </a:r>
              <a:r>
                <a:rPr lang="ko-KR" altLang="en-US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사람과 무슨 차이인가</a:t>
              </a:r>
              <a:r>
                <a:rPr lang="en-US" altLang="ko-KR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8" name="Rectangle 85"/>
          <p:cNvSpPr/>
          <p:nvPr/>
        </p:nvSpPr>
        <p:spPr>
          <a:xfrm>
            <a:off x="0" y="4267200"/>
            <a:ext cx="6400800" cy="2590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9050" y="614842"/>
            <a:ext cx="9144000" cy="522288"/>
          </a:xfrm>
        </p:spPr>
        <p:txBody>
          <a:bodyPr wrap="square">
            <a:spAutoFit/>
          </a:bodyPr>
          <a:lstStyle/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심리검사 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99%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정신과 ‘정상’으로 ‘현역’ 판정</a:t>
            </a:r>
            <a:endParaRPr lang="en-US" sz="3200">
              <a:solidFill>
                <a:schemeClr val="tx2"/>
              </a:solidFill>
            </a:endParaRPr>
          </a:p>
        </p:txBody>
      </p:sp>
      <p:graphicFrame>
        <p:nvGraphicFramePr>
          <p:cNvPr id="43" name="Chart 12"/>
          <p:cNvGraphicFramePr/>
          <p:nvPr>
            <p:extLst/>
          </p:nvPr>
        </p:nvGraphicFramePr>
        <p:xfrm>
          <a:off x="4789921" y="1886096"/>
          <a:ext cx="2398780" cy="247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0" y="1110080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현역 늘리기 위한 심리검사인가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61" y="2331982"/>
            <a:ext cx="1437691" cy="1667944"/>
          </a:xfrm>
          <a:prstGeom prst="rect">
            <a:avLst/>
          </a:prstGeom>
        </p:spPr>
      </p:pic>
      <p:cxnSp>
        <p:nvCxnSpPr>
          <p:cNvPr id="30" name="Elbow Connector 145"/>
          <p:cNvCxnSpPr/>
          <p:nvPr/>
        </p:nvCxnSpPr>
        <p:spPr>
          <a:xfrm flipV="1">
            <a:off x="6477000" y="2720353"/>
            <a:ext cx="1447800" cy="408895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모서리가 둥근 직사각형 59"/>
          <p:cNvSpPr/>
          <p:nvPr/>
        </p:nvSpPr>
        <p:spPr>
          <a:xfrm>
            <a:off x="5740308" y="1858924"/>
            <a:ext cx="2434599" cy="28204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2013</a:t>
            </a:r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징병검사 심리검사 결과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51711" y="4411360"/>
            <a:ext cx="6381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실시되는 심리검사는 사실상 현역 부적합자 선별 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기능 상실</a:t>
            </a:r>
            <a:endParaRPr lang="en-US" altLang="ko-KR" sz="16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현역 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인력 확보 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위한 수단으로 전락</a:t>
            </a:r>
            <a:endParaRPr lang="en-US" altLang="ko-KR" sz="16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징집 대상인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남성 인구는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2020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26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만명 수준으로 대폭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줄어듦</a:t>
            </a: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지금처럼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사병 중심의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병력구조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유지하려면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2022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년에는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98%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군에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입대해야</a:t>
            </a: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 latinLnBrk="1"/>
            <a:endParaRPr lang="ko-KR" altLang="en-US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그렇게 되려면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86,000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명의 군대 내 관심병사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만여명의 입실환자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천여명의 범죄자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600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명의 군무이탈자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 명의 자살자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400</a:t>
            </a:r>
            <a:r>
              <a:rPr lang="ko-KR" altLang="en-US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 명에 육박하는 자살우려자들이 모두 군에 입대해야 함</a:t>
            </a:r>
            <a:r>
              <a:rPr lang="en-US" altLang="ko-KR" sz="12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12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7" name="그룹 106"/>
          <p:cNvGrpSpPr/>
          <p:nvPr/>
        </p:nvGrpSpPr>
        <p:grpSpPr>
          <a:xfrm>
            <a:off x="6503935" y="4648076"/>
            <a:ext cx="2503774" cy="2137529"/>
            <a:chOff x="6514661" y="4102343"/>
            <a:chExt cx="2503774" cy="2756393"/>
          </a:xfrm>
        </p:grpSpPr>
        <p:grpSp>
          <p:nvGrpSpPr>
            <p:cNvPr id="70" name="Group 90"/>
            <p:cNvGrpSpPr/>
            <p:nvPr/>
          </p:nvGrpSpPr>
          <p:grpSpPr>
            <a:xfrm>
              <a:off x="6514661" y="4536647"/>
              <a:ext cx="2503774" cy="2322089"/>
              <a:chOff x="4047573" y="2884717"/>
              <a:chExt cx="1662330" cy="1216978"/>
            </a:xfrm>
          </p:grpSpPr>
          <p:grpSp>
            <p:nvGrpSpPr>
              <p:cNvPr id="71" name="Group 91"/>
              <p:cNvGrpSpPr/>
              <p:nvPr/>
            </p:nvGrpSpPr>
            <p:grpSpPr>
              <a:xfrm>
                <a:off x="4047573" y="2884717"/>
                <a:ext cx="1662330" cy="1045150"/>
                <a:chOff x="714174" y="1657350"/>
                <a:chExt cx="2212561" cy="1683224"/>
              </a:xfrm>
            </p:grpSpPr>
            <p:cxnSp>
              <p:nvCxnSpPr>
                <p:cNvPr id="77" name="Straight Connector 98"/>
                <p:cNvCxnSpPr/>
                <p:nvPr/>
              </p:nvCxnSpPr>
              <p:spPr>
                <a:xfrm flipV="1">
                  <a:off x="714174" y="3333750"/>
                  <a:ext cx="2212561" cy="6824"/>
                </a:xfrm>
                <a:prstGeom prst="line">
                  <a:avLst/>
                </a:prstGeom>
                <a:ln w="76200">
                  <a:solidFill>
                    <a:schemeClr val="tx1">
                      <a:lumMod val="40000"/>
                      <a:lumOff val="6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99"/>
                <p:cNvGrpSpPr/>
                <p:nvPr/>
              </p:nvGrpSpPr>
              <p:grpSpPr>
                <a:xfrm>
                  <a:off x="951571" y="1657350"/>
                  <a:ext cx="202842" cy="1676400"/>
                  <a:chOff x="951571" y="1657350"/>
                  <a:chExt cx="202842" cy="1676400"/>
                </a:xfrm>
              </p:grpSpPr>
              <p:cxnSp>
                <p:nvCxnSpPr>
                  <p:cNvPr id="91" name="Straight Connector 115"/>
                  <p:cNvCxnSpPr/>
                  <p:nvPr/>
                </p:nvCxnSpPr>
                <p:spPr>
                  <a:xfrm flipV="1">
                    <a:off x="1052993" y="1657350"/>
                    <a:ext cx="0" cy="16764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  <a:prstDash val="sysDot"/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Rounded Rectangle 116"/>
                  <p:cNvSpPr/>
                  <p:nvPr/>
                </p:nvSpPr>
                <p:spPr>
                  <a:xfrm>
                    <a:off x="951571" y="2959407"/>
                    <a:ext cx="202842" cy="288952"/>
                  </a:xfrm>
                  <a:prstGeom prst="roundRect">
                    <a:avLst/>
                  </a:prstGeom>
                  <a:solidFill>
                    <a:srgbClr val="F5B70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100"/>
                <p:cNvGrpSpPr/>
                <p:nvPr/>
              </p:nvGrpSpPr>
              <p:grpSpPr>
                <a:xfrm>
                  <a:off x="1336792" y="1657350"/>
                  <a:ext cx="210993" cy="1676400"/>
                  <a:chOff x="1346379" y="1657350"/>
                  <a:chExt cx="210993" cy="1676400"/>
                </a:xfrm>
              </p:grpSpPr>
              <p:cxnSp>
                <p:nvCxnSpPr>
                  <p:cNvPr id="89" name="Straight Connector 113"/>
                  <p:cNvCxnSpPr/>
                  <p:nvPr/>
                </p:nvCxnSpPr>
                <p:spPr>
                  <a:xfrm flipV="1">
                    <a:off x="1447800" y="1657350"/>
                    <a:ext cx="0" cy="16764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  <a:prstDash val="sysDot"/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ounded Rectangle 114"/>
                  <p:cNvSpPr/>
                  <p:nvPr/>
                </p:nvSpPr>
                <p:spPr>
                  <a:xfrm>
                    <a:off x="1346379" y="2372126"/>
                    <a:ext cx="210993" cy="870108"/>
                  </a:xfrm>
                  <a:prstGeom prst="roundRect">
                    <a:avLst/>
                  </a:prstGeom>
                  <a:solidFill>
                    <a:srgbClr val="F4870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101"/>
                <p:cNvGrpSpPr/>
                <p:nvPr/>
              </p:nvGrpSpPr>
              <p:grpSpPr>
                <a:xfrm>
                  <a:off x="1722011" y="1657350"/>
                  <a:ext cx="210994" cy="1676400"/>
                  <a:chOff x="1695492" y="1657350"/>
                  <a:chExt cx="210994" cy="1676400"/>
                </a:xfrm>
              </p:grpSpPr>
              <p:cxnSp>
                <p:nvCxnSpPr>
                  <p:cNvPr id="87" name="Straight Connector 111"/>
                  <p:cNvCxnSpPr/>
                  <p:nvPr/>
                </p:nvCxnSpPr>
                <p:spPr>
                  <a:xfrm flipV="1">
                    <a:off x="1796914" y="1657350"/>
                    <a:ext cx="0" cy="16764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  <a:prstDash val="sysDot"/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Rounded Rectangle 112"/>
                  <p:cNvSpPr/>
                  <p:nvPr/>
                </p:nvSpPr>
                <p:spPr>
                  <a:xfrm>
                    <a:off x="1695492" y="1992261"/>
                    <a:ext cx="210994" cy="1256630"/>
                  </a:xfrm>
                  <a:prstGeom prst="roundRect">
                    <a:avLst/>
                  </a:prstGeom>
                  <a:solidFill>
                    <a:srgbClr val="F05B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1" name="Group 102"/>
                <p:cNvGrpSpPr/>
                <p:nvPr/>
              </p:nvGrpSpPr>
              <p:grpSpPr>
                <a:xfrm>
                  <a:off x="2107231" y="1657350"/>
                  <a:ext cx="210992" cy="1676400"/>
                  <a:chOff x="2090299" y="1657350"/>
                  <a:chExt cx="210992" cy="1676400"/>
                </a:xfrm>
              </p:grpSpPr>
              <p:cxnSp>
                <p:nvCxnSpPr>
                  <p:cNvPr id="85" name="Straight Connector 109"/>
                  <p:cNvCxnSpPr/>
                  <p:nvPr/>
                </p:nvCxnSpPr>
                <p:spPr>
                  <a:xfrm flipV="1">
                    <a:off x="2191721" y="1657350"/>
                    <a:ext cx="0" cy="16764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  <a:prstDash val="sysDot"/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Rounded Rectangle 110"/>
                  <p:cNvSpPr/>
                  <p:nvPr/>
                </p:nvSpPr>
                <p:spPr>
                  <a:xfrm>
                    <a:off x="2090299" y="1889582"/>
                    <a:ext cx="210992" cy="1344920"/>
                  </a:xfrm>
                  <a:prstGeom prst="roundRect">
                    <a:avLst/>
                  </a:prstGeom>
                  <a:solidFill>
                    <a:srgbClr val="A51E5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103"/>
                <p:cNvGrpSpPr/>
                <p:nvPr/>
              </p:nvGrpSpPr>
              <p:grpSpPr>
                <a:xfrm>
                  <a:off x="2492451" y="1657350"/>
                  <a:ext cx="210992" cy="1676400"/>
                  <a:chOff x="2482864" y="1657350"/>
                  <a:chExt cx="210992" cy="1676400"/>
                </a:xfrm>
              </p:grpSpPr>
              <p:cxnSp>
                <p:nvCxnSpPr>
                  <p:cNvPr id="83" name="Straight Connector 107"/>
                  <p:cNvCxnSpPr/>
                  <p:nvPr/>
                </p:nvCxnSpPr>
                <p:spPr>
                  <a:xfrm flipV="1">
                    <a:off x="2584286" y="1657350"/>
                    <a:ext cx="0" cy="167640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40000"/>
                        <a:lumOff val="60000"/>
                      </a:schemeClr>
                    </a:solidFill>
                    <a:prstDash val="sysDot"/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Rounded Rectangle 108"/>
                  <p:cNvSpPr/>
                  <p:nvPr/>
                </p:nvSpPr>
                <p:spPr>
                  <a:xfrm>
                    <a:off x="2482864" y="1767651"/>
                    <a:ext cx="210992" cy="1456462"/>
                  </a:xfrm>
                  <a:prstGeom prst="roundRect">
                    <a:avLst/>
                  </a:prstGeom>
                  <a:solidFill>
                    <a:srgbClr val="000C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2" name="Rectangle 1436"/>
              <p:cNvSpPr>
                <a:spLocks noChangeArrowheads="1"/>
              </p:cNvSpPr>
              <p:nvPr/>
            </p:nvSpPr>
            <p:spPr bwMode="auto">
              <a:xfrm>
                <a:off x="4180216" y="4012980"/>
                <a:ext cx="210147" cy="8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1986</a:t>
                </a: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73" name="Rectangle 1436"/>
              <p:cNvSpPr>
                <a:spLocks noChangeArrowheads="1"/>
              </p:cNvSpPr>
              <p:nvPr/>
            </p:nvSpPr>
            <p:spPr bwMode="auto">
              <a:xfrm>
                <a:off x="4489378" y="4012979"/>
                <a:ext cx="210147" cy="8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1993</a:t>
                </a: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74" name="Rectangle 1436"/>
              <p:cNvSpPr>
                <a:spLocks noChangeArrowheads="1"/>
              </p:cNvSpPr>
              <p:nvPr/>
            </p:nvSpPr>
            <p:spPr bwMode="auto">
              <a:xfrm>
                <a:off x="4780532" y="4012979"/>
                <a:ext cx="210147" cy="8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2003</a:t>
                </a: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75" name="Rectangle 1436"/>
              <p:cNvSpPr>
                <a:spLocks noChangeArrowheads="1"/>
              </p:cNvSpPr>
              <p:nvPr/>
            </p:nvSpPr>
            <p:spPr bwMode="auto">
              <a:xfrm>
                <a:off x="5071685" y="4012979"/>
                <a:ext cx="210147" cy="8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2013</a:t>
                </a: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  <p:sp>
            <p:nvSpPr>
              <p:cNvPr id="76" name="Rectangle 1436"/>
              <p:cNvSpPr>
                <a:spLocks noChangeArrowheads="1"/>
              </p:cNvSpPr>
              <p:nvPr/>
            </p:nvSpPr>
            <p:spPr bwMode="auto">
              <a:xfrm>
                <a:off x="5391167" y="4012979"/>
                <a:ext cx="225628" cy="8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2022</a:t>
                </a: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6714446" y="4111857"/>
              <a:ext cx="504507" cy="3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smtClean="0">
                  <a:solidFill>
                    <a:schemeClr val="bg1"/>
                  </a:solidFill>
                </a:rPr>
                <a:t>51%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121039" y="4112609"/>
              <a:ext cx="504507" cy="3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smtClean="0">
                  <a:solidFill>
                    <a:schemeClr val="bg1"/>
                  </a:solidFill>
                </a:rPr>
                <a:t>72%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93436" y="4111857"/>
              <a:ext cx="504507" cy="3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smtClean="0">
                  <a:solidFill>
                    <a:schemeClr val="bg1"/>
                  </a:solidFill>
                </a:rPr>
                <a:t>86%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012837" y="4111857"/>
              <a:ext cx="504507" cy="3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smtClean="0">
                  <a:solidFill>
                    <a:schemeClr val="bg1"/>
                  </a:solidFill>
                </a:rPr>
                <a:t>91%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454609" y="4102343"/>
              <a:ext cx="504507" cy="3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smtClean="0">
                  <a:solidFill>
                    <a:srgbClr val="FF0000"/>
                  </a:solidFill>
                </a:rPr>
                <a:t>98%</a:t>
              </a:r>
              <a:endParaRPr lang="ko-KR" altLang="en-US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109" name="모서리가 둥근 직사각형 108"/>
          <p:cNvSpPr/>
          <p:nvPr/>
        </p:nvSpPr>
        <p:spPr>
          <a:xfrm>
            <a:off x="6549313" y="4347049"/>
            <a:ext cx="2434599" cy="28204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징병 대상자 현역 판정 비율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99" name="Straight Connector 17"/>
          <p:cNvCxnSpPr>
            <a:stCxn id="86" idx="0"/>
            <a:endCxn id="84" idx="0"/>
          </p:cNvCxnSpPr>
          <p:nvPr/>
        </p:nvCxnSpPr>
        <p:spPr>
          <a:xfrm flipV="1">
            <a:off x="8199724" y="5086211"/>
            <a:ext cx="435922" cy="112025"/>
          </a:xfrm>
          <a:prstGeom prst="line">
            <a:avLst/>
          </a:prstGeom>
          <a:ln w="34925">
            <a:solidFill>
              <a:schemeClr val="tx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3"/>
          <p:cNvSpPr/>
          <p:nvPr/>
        </p:nvSpPr>
        <p:spPr>
          <a:xfrm rot="5400000">
            <a:off x="6316416" y="5414408"/>
            <a:ext cx="396615" cy="233120"/>
          </a:xfrm>
          <a:prstGeom prst="triangl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39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251124"/>
            <a:ext cx="9144000" cy="954088"/>
          </a:xfrm>
        </p:spPr>
        <p:txBody>
          <a:bodyPr wrap="square">
            <a:spAutoFit/>
          </a:bodyPr>
          <a:lstStyle/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전문연구요원 장기 해외 체류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학술지에 논문 게재돼도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인정해야 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186162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</a:t>
            </a:r>
            <a:r>
              <a:rPr lang="en-US" altLang="ko-KR" sz="24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논문제출 실적 등 체계적 관리 필요</a:t>
            </a:r>
            <a:endParaRPr lang="en-US" altLang="ko-KR" sz="24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-9662" y="1771858"/>
            <a:ext cx="4587089" cy="5086142"/>
            <a:chOff x="-9662" y="12691"/>
            <a:chExt cx="4587089" cy="3352235"/>
          </a:xfrm>
        </p:grpSpPr>
        <p:sp>
          <p:nvSpPr>
            <p:cNvPr id="11" name="Rectangle 3"/>
            <p:cNvSpPr/>
            <p:nvPr/>
          </p:nvSpPr>
          <p:spPr>
            <a:xfrm>
              <a:off x="11289" y="1657351"/>
              <a:ext cx="4566138" cy="1707575"/>
            </a:xfrm>
            <a:prstGeom prst="rect">
              <a:avLst/>
            </a:prstGeom>
            <a:solidFill>
              <a:srgbClr val="1F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/>
              <a:r>
                <a:rPr lang="ko-KR" altLang="en-US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전문연구요원</a:t>
              </a:r>
              <a:r>
                <a:rPr lang="en-US" altLang="ko-KR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업체와 대학원에서 선발</a:t>
              </a:r>
              <a:endPara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buFont typeface="+mj-ea"/>
                <a:buAutoNum type="circleNumDbPlain"/>
              </a:pP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전문연구요원 자격을 갖추고 </a:t>
              </a:r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buFont typeface="+mj-ea"/>
                <a:buAutoNum type="circleNumDbPlain"/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업체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대표자의 </a:t>
              </a:r>
              <a:r>
                <a:rPr lang="en-US" altLang="ko-KR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촌이내 친척만 아니면 </a:t>
              </a:r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누구든지 선발 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가능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" name="Rectangle 26"/>
            <p:cNvSpPr/>
            <p:nvPr/>
          </p:nvSpPr>
          <p:spPr>
            <a:xfrm>
              <a:off x="-9662" y="12691"/>
              <a:ext cx="2606331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sz="16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연구성과물이 공동소유로 계약된 경우에만 장기 해외체류가 복무기간으로 인정 됨</a:t>
              </a:r>
            </a:p>
          </p:txBody>
        </p:sp>
      </p:grpSp>
      <p:sp>
        <p:nvSpPr>
          <p:cNvPr id="13" name="Rectangle 3"/>
          <p:cNvSpPr/>
          <p:nvPr/>
        </p:nvSpPr>
        <p:spPr>
          <a:xfrm>
            <a:off x="2596670" y="1771858"/>
            <a:ext cx="4193003" cy="2514596"/>
          </a:xfrm>
          <a:prstGeom prst="rect">
            <a:avLst/>
          </a:prstGeom>
          <a:solidFill>
            <a:srgbClr val="E6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연구성과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논문이 학술지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등에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게재된 경우에도 인정받을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수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있도록 기준을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완화해야</a:t>
            </a:r>
            <a:endParaRPr lang="en-US" altLang="ko-KR" sz="16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제도활성화에 도움 될 것</a:t>
            </a:r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해외체류 연구요원 복무부실 염려된다면 </a:t>
            </a:r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병무청이 연구논문 또는 해외출장 실적 등 체계적으로 관리하면 될 것</a:t>
            </a:r>
            <a:endParaRPr lang="en-US" altLang="ko-KR" sz="16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Rectangle 26"/>
          <p:cNvSpPr/>
          <p:nvPr/>
        </p:nvSpPr>
        <p:spPr>
          <a:xfrm>
            <a:off x="4575800" y="427736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/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문제점</a:t>
            </a:r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 fontAlgn="base" latinLnBrk="1">
              <a:buFont typeface="+mj-ea"/>
              <a:buAutoNum type="circleNumDbPlain"/>
            </a:pPr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 fontAlgn="base" latinLnBrk="1">
              <a:buFont typeface="+mj-ea"/>
              <a:buAutoNum type="circleNumDbPlain"/>
            </a:pPr>
            <a:r>
              <a:rPr lang="ko-KR" altLang="en-US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인맥만 </a:t>
            </a:r>
            <a:r>
              <a:rPr lang="ko-KR" altLang="en-US" sz="1600">
                <a:latin typeface="나눔고딕" panose="020D0604000000000000" pitchFamily="50" charset="-127"/>
                <a:ea typeface="나눔고딕" panose="020D0604000000000000" pitchFamily="50" charset="-127"/>
              </a:rPr>
              <a:t>통하면 얼마든지 </a:t>
            </a:r>
            <a:r>
              <a:rPr lang="ko-KR" altLang="en-US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전문연구요원 선발</a:t>
            </a:r>
            <a:endParaRPr lang="en-US" altLang="ko-KR" sz="16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 fontAlgn="base" latinLnBrk="1">
              <a:buFont typeface="+mj-ea"/>
              <a:buAutoNum type="circleNumDbPlain"/>
            </a:pPr>
            <a:r>
              <a:rPr lang="ko-KR" altLang="en-US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일부 </a:t>
            </a:r>
            <a:r>
              <a:rPr lang="ko-KR" altLang="en-US" sz="1600">
                <a:latin typeface="나눔고딕" panose="020D0604000000000000" pitchFamily="50" charset="-127"/>
                <a:ea typeface="나눔고딕" panose="020D0604000000000000" pitchFamily="50" charset="-127"/>
              </a:rPr>
              <a:t>특권층에게 악용될 </a:t>
            </a:r>
            <a:r>
              <a:rPr lang="ko-KR" altLang="en-US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소지 다분</a:t>
            </a:r>
            <a:endParaRPr lang="en-US" altLang="ko-KR" sz="16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 fontAlgn="base" latinLnBrk="1">
              <a:buFont typeface="+mj-ea"/>
              <a:buAutoNum type="circleNumDbPlain"/>
            </a:pPr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endParaRPr lang="en-US" altLang="ko-KR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endParaRPr lang="en-US" altLang="ko-KR" sz="140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병무청의 대책마련 시급</a:t>
            </a:r>
            <a:endParaRPr lang="ko-KR" altLang="en-US" sz="14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Isosceles Triangle 13"/>
          <p:cNvSpPr/>
          <p:nvPr/>
        </p:nvSpPr>
        <p:spPr>
          <a:xfrm rot="5400000">
            <a:off x="2514923" y="2912596"/>
            <a:ext cx="396615" cy="233120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E50"/>
              </a:solidFill>
            </a:endParaRPr>
          </a:p>
        </p:txBody>
      </p:sp>
      <p:sp>
        <p:nvSpPr>
          <p:cNvPr id="19" name="Isosceles Triangle 13"/>
          <p:cNvSpPr/>
          <p:nvPr/>
        </p:nvSpPr>
        <p:spPr>
          <a:xfrm rot="5400000">
            <a:off x="4474556" y="5446040"/>
            <a:ext cx="396615" cy="233120"/>
          </a:xfrm>
          <a:prstGeom prst="triangle">
            <a:avLst/>
          </a:prstGeom>
          <a:solidFill>
            <a:srgbClr val="1F6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E50"/>
              </a:solidFill>
            </a:endParaRPr>
          </a:p>
        </p:txBody>
      </p:sp>
      <p:sp>
        <p:nvSpPr>
          <p:cNvPr id="20" name="오른쪽 화살표 19"/>
          <p:cNvSpPr/>
          <p:nvPr/>
        </p:nvSpPr>
        <p:spPr>
          <a:xfrm rot="5400000">
            <a:off x="6718613" y="5815300"/>
            <a:ext cx="288000" cy="28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Rectangle 26"/>
          <p:cNvSpPr/>
          <p:nvPr/>
        </p:nvSpPr>
        <p:spPr>
          <a:xfrm>
            <a:off x="6789674" y="1771859"/>
            <a:ext cx="2366333" cy="25055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ko-KR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Teardrop 58"/>
          <p:cNvSpPr/>
          <p:nvPr/>
        </p:nvSpPr>
        <p:spPr>
          <a:xfrm>
            <a:off x="8630275" y="6379237"/>
            <a:ext cx="414899" cy="40256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3" name="Teardrop 62"/>
          <p:cNvSpPr/>
          <p:nvPr/>
        </p:nvSpPr>
        <p:spPr>
          <a:xfrm>
            <a:off x="4075162" y="6379236"/>
            <a:ext cx="414899" cy="40256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3</a:t>
            </a:r>
            <a:endParaRPr lang="en-US"/>
          </a:p>
        </p:txBody>
      </p:sp>
      <p:sp>
        <p:nvSpPr>
          <p:cNvPr id="24" name="Teardrop 66"/>
          <p:cNvSpPr/>
          <p:nvPr/>
        </p:nvSpPr>
        <p:spPr>
          <a:xfrm>
            <a:off x="6105704" y="3809653"/>
            <a:ext cx="414899" cy="402563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</a:t>
            </a:r>
            <a:endParaRPr lang="en-US"/>
          </a:p>
        </p:txBody>
      </p:sp>
      <p:sp>
        <p:nvSpPr>
          <p:cNvPr id="25" name="Teardrop 71"/>
          <p:cNvSpPr/>
          <p:nvPr/>
        </p:nvSpPr>
        <p:spPr>
          <a:xfrm>
            <a:off x="1879459" y="3809653"/>
            <a:ext cx="414899" cy="40256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26" name="오른쪽 화살표 25"/>
          <p:cNvSpPr/>
          <p:nvPr/>
        </p:nvSpPr>
        <p:spPr>
          <a:xfrm>
            <a:off x="1009587" y="6067982"/>
            <a:ext cx="288000" cy="28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5" b="23116"/>
          <a:stretch/>
        </p:blipFill>
        <p:spPr>
          <a:xfrm>
            <a:off x="6934272" y="2013965"/>
            <a:ext cx="2209728" cy="2253235"/>
          </a:xfrm>
          <a:prstGeom prst="rect">
            <a:avLst/>
          </a:prstGeom>
        </p:spPr>
      </p:pic>
      <p:sp>
        <p:nvSpPr>
          <p:cNvPr id="27" name="모서리가 둥근 직사각형 2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83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00" y="55816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하늘의 별따기 동반입대병 제도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33230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경쟁률 급증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: ‘13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106.1% ⇒ ’14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660.9%</a:t>
            </a:r>
          </a:p>
        </p:txBody>
      </p:sp>
      <p:grpSp>
        <p:nvGrpSpPr>
          <p:cNvPr id="11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12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6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인터넷 </a:t>
              </a:r>
              <a:r>
                <a:rPr lang="ko-KR" altLang="en-US" sz="160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카페 등을 통해 전혀 모르는 사람과 함께 입대하는 경우도 있다고 하는데</a:t>
              </a:r>
              <a:r>
                <a:rPr lang="en-US" altLang="ko-KR" sz="160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이를 방지하기 위한 대책은 무엇인가</a:t>
              </a:r>
              <a:r>
                <a:rPr lang="en-US" altLang="ko-KR" sz="160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endParaRPr lang="en-US" altLang="ko-KR" sz="16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0" y="0"/>
              <a:ext cx="4571999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spcAft>
                  <a:spcPts val="1200"/>
                </a:spcAft>
                <a:buFont typeface="+mj-ea"/>
                <a:buAutoNum type="circleNumDbPlain"/>
              </a:pP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최근 잇따라 발생한 군 내 가혹행위 및 총기난사 사건 등으로 인해 입영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대상자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심적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부담 반영</a:t>
              </a:r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>
                <a:spcAft>
                  <a:spcPts val="1200"/>
                </a:spcAft>
                <a:buFont typeface="+mj-ea"/>
                <a:buAutoNum type="circleNumDbPlain"/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징집병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모집 방식도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추첨식으로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변경되며 입대시기가 불투명해지자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동반입대병으로 몰림</a:t>
              </a:r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5" name="Rectangle 85"/>
          <p:cNvSpPr/>
          <p:nvPr/>
        </p:nvSpPr>
        <p:spPr>
          <a:xfrm>
            <a:off x="0" y="4267200"/>
            <a:ext cx="4572000" cy="2590800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경쟁률이 </a:t>
            </a:r>
            <a:r>
              <a:rPr lang="ko-KR" altLang="en-US" sz="16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급증함에 따라 동반입대병 모집 인원을 늘리는 방안을 군 당국과 협의할 의향이 있는가</a:t>
            </a:r>
            <a:r>
              <a:rPr lang="en-US" altLang="ko-KR" sz="16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</p:txBody>
      </p:sp>
      <p:sp>
        <p:nvSpPr>
          <p:cNvPr id="17" name="Isosceles Triangle 13"/>
          <p:cNvSpPr/>
          <p:nvPr/>
        </p:nvSpPr>
        <p:spPr>
          <a:xfrm rot="10800000">
            <a:off x="2034068" y="4259552"/>
            <a:ext cx="396615" cy="233120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13172" r="8023" b="2078"/>
          <a:stretch/>
        </p:blipFill>
        <p:spPr>
          <a:xfrm>
            <a:off x="4572000" y="4267200"/>
            <a:ext cx="4568200" cy="2590800"/>
          </a:xfrm>
          <a:prstGeom prst="rect">
            <a:avLst/>
          </a:prstGeom>
        </p:spPr>
      </p:pic>
      <p:sp>
        <p:nvSpPr>
          <p:cNvPr id="19" name="Isosceles Triangle 13"/>
          <p:cNvSpPr/>
          <p:nvPr/>
        </p:nvSpPr>
        <p:spPr>
          <a:xfrm rot="5400000">
            <a:off x="4486452" y="2883695"/>
            <a:ext cx="396615" cy="233120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48400" y="3011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4575800" y="4365716"/>
            <a:ext cx="4572000" cy="28204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육군</a:t>
            </a:r>
            <a:r>
              <a:rPr lang="en-US" altLang="ko-KR" sz="12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동반입대병</a:t>
            </a:r>
            <a:r>
              <a:rPr lang="en-US" altLang="ko-KR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지원 현황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55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752600"/>
            <a:ext cx="9147800" cy="5105400"/>
          </a:xfrm>
          <a:prstGeom prst="rect">
            <a:avLst/>
          </a:prstGeom>
          <a:solidFill>
            <a:srgbClr val="D7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83820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전시작전권 관련 박근혜 대통령 발언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공약</a:t>
            </a:r>
            <a:endParaRPr lang="en-US" altLang="ko-KR" b="1" smtClean="0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329563" y="4950946"/>
            <a:ext cx="8610386" cy="1873624"/>
            <a:chOff x="170982" y="4312334"/>
            <a:chExt cx="8733546" cy="2182907"/>
          </a:xfrm>
        </p:grpSpPr>
        <p:cxnSp>
          <p:nvCxnSpPr>
            <p:cNvPr id="26" name="직선 연결선 25"/>
            <p:cNvCxnSpPr/>
            <p:nvPr/>
          </p:nvCxnSpPr>
          <p:spPr>
            <a:xfrm flipH="1">
              <a:off x="170982" y="4419600"/>
              <a:ext cx="11113" cy="1389530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오른쪽 화살표 28"/>
            <p:cNvSpPr/>
            <p:nvPr/>
          </p:nvSpPr>
          <p:spPr>
            <a:xfrm>
              <a:off x="4361329" y="5549540"/>
              <a:ext cx="4543199" cy="945701"/>
            </a:xfrm>
            <a:prstGeom prst="rightArrow">
              <a:avLst>
                <a:gd name="adj1" fmla="val 50000"/>
                <a:gd name="adj2" fmla="val 62385"/>
              </a:avLst>
            </a:prstGeom>
            <a:solidFill>
              <a:srgbClr val="F6A0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조건에 기초한 </a:t>
              </a:r>
              <a:r>
                <a:rPr lang="en-US" altLang="ko-KR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(Condition-based) </a:t>
              </a:r>
              <a:r>
                <a:rPr lang="ko-KR" altLang="en-US" sz="14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추진</a:t>
              </a:r>
              <a:endParaRPr lang="ko-KR" altLang="en-US" sz="1400" b="1" dirty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31" name="직선 연결선 30"/>
            <p:cNvCxnSpPr/>
            <p:nvPr/>
          </p:nvCxnSpPr>
          <p:spPr>
            <a:xfrm flipH="1">
              <a:off x="2270054" y="4401670"/>
              <a:ext cx="13446" cy="1389530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196708" y="5316382"/>
              <a:ext cx="4146692" cy="474818"/>
            </a:xfrm>
            <a:prstGeom prst="rect">
              <a:avLst/>
            </a:prstGeom>
            <a:solidFill>
              <a:srgbClr val="7D8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시기에 기초한 </a:t>
              </a:r>
              <a:r>
                <a:rPr lang="en-US" altLang="ko-KR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(Time-based) </a:t>
              </a:r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추진</a:t>
              </a:r>
              <a:endPara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4356846" y="4401670"/>
              <a:ext cx="0" cy="1846730"/>
            </a:xfrm>
            <a:prstGeom prst="line">
              <a:avLst/>
            </a:prstGeom>
            <a:ln w="41275">
              <a:solidFill>
                <a:schemeClr val="bg2">
                  <a:lumMod val="1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오른쪽 화살표 22"/>
            <p:cNvSpPr/>
            <p:nvPr/>
          </p:nvSpPr>
          <p:spPr>
            <a:xfrm>
              <a:off x="196708" y="4312334"/>
              <a:ext cx="8689891" cy="1219200"/>
            </a:xfrm>
            <a:prstGeom prst="rightArrow">
              <a:avLst/>
            </a:prstGeom>
            <a:solidFill>
              <a:srgbClr val="A51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전작권 전환 추진 입장 불변</a:t>
              </a:r>
              <a:endPara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254" y="4720762"/>
            <a:ext cx="9328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2007</a:t>
            </a:r>
            <a:r>
              <a:rPr lang="ko-KR" altLang="en-US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88574" y="4706129"/>
            <a:ext cx="975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2010</a:t>
            </a:r>
            <a:r>
              <a:rPr lang="ko-KR" altLang="en-US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28673" y="4712286"/>
            <a:ext cx="1925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</a:t>
            </a:r>
            <a:r>
              <a:rPr lang="ko-KR" altLang="en-US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b="1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SCM (10. 23)</a:t>
            </a:r>
            <a:endParaRPr lang="ko-KR" altLang="en-US" sz="1400" b="1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229436" y="1891972"/>
            <a:ext cx="1800000" cy="2611876"/>
            <a:chOff x="2510800" y="1976017"/>
            <a:chExt cx="1800000" cy="2611876"/>
          </a:xfrm>
        </p:grpSpPr>
        <p:sp>
          <p:nvSpPr>
            <p:cNvPr id="11" name="타원형 설명선 10"/>
            <p:cNvSpPr/>
            <p:nvPr/>
          </p:nvSpPr>
          <p:spPr>
            <a:xfrm>
              <a:off x="2510800" y="1976017"/>
              <a:ext cx="1800000" cy="1800000"/>
            </a:xfrm>
            <a:prstGeom prst="wedgeEllipseCallout">
              <a:avLst>
                <a:gd name="adj1" fmla="val -55636"/>
                <a:gd name="adj2" fmla="val -33272"/>
              </a:avLst>
            </a:prstGeom>
            <a:solidFill>
              <a:schemeClr val="bg1"/>
            </a:solidFill>
            <a:ln w="603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</a:t>
              </a:r>
              <a:r>
                <a:rPr lang="en-US" altLang="ko-KR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미 동맹을 포함한 포괄적 방위역량을 강화하고</a:t>
              </a:r>
              <a:r>
                <a:rPr lang="en-US" altLang="ko-KR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</a:p>
            <a:p>
              <a:pPr algn="ctr"/>
              <a:r>
                <a:rPr lang="en-US" altLang="ko-KR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2015</a:t>
              </a:r>
              <a:r>
                <a:rPr lang="ko-KR" altLang="en-US" sz="125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전시작전권 전환을 차질없이 준비</a:t>
              </a: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2536783" y="3923881"/>
              <a:ext cx="1678578" cy="664012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2012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11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</a:t>
              </a:r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endParaRPr lang="en-US" altLang="ko-KR" sz="11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외교</a:t>
              </a:r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안보</a:t>
              </a:r>
              <a:r>
                <a:rPr lang="en-US" altLang="ko-KR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•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통일 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분야 </a:t>
              </a:r>
              <a:endParaRPr lang="en-US" altLang="ko-KR" sz="11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1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정책 </a:t>
              </a:r>
              <a:r>
                <a:rPr lang="ko-KR" altLang="en-US" sz="11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기자회견</a:t>
              </a:r>
              <a:endPara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" name="타원형 설명선 11"/>
          <p:cNvSpPr/>
          <p:nvPr/>
        </p:nvSpPr>
        <p:spPr>
          <a:xfrm>
            <a:off x="2296384" y="1911531"/>
            <a:ext cx="1800000" cy="1800000"/>
          </a:xfrm>
          <a:prstGeom prst="wedgeEllipseCallout">
            <a:avLst>
              <a:gd name="adj1" fmla="val 62086"/>
              <a:gd name="adj2" fmla="val 5390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</a:t>
            </a:r>
            <a:r>
              <a:rPr lang="en-US" altLang="ko-KR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 연합 억지력 포함한 포괄적 방위역량 강화 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endParaRPr lang="en-US" altLang="ko-KR" sz="12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2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2015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전시작전권 전환 차질 없이 준비</a:t>
            </a:r>
          </a:p>
        </p:txBody>
      </p:sp>
      <p:sp>
        <p:nvSpPr>
          <p:cNvPr id="13" name="타원형 설명선 12"/>
          <p:cNvSpPr/>
          <p:nvPr/>
        </p:nvSpPr>
        <p:spPr>
          <a:xfrm>
            <a:off x="4676737" y="1919158"/>
            <a:ext cx="1800000" cy="1800000"/>
          </a:xfrm>
          <a:prstGeom prst="wedgeEllipseCallout">
            <a:avLst>
              <a:gd name="adj1" fmla="val 64369"/>
              <a:gd name="adj2" fmla="val -18583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정상 추진 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endParaRPr lang="en-US" altLang="ko-KR" sz="12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 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연합방위체계 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구축 </a:t>
            </a:r>
            <a:r>
              <a:rPr lang="en-US" altLang="ko-KR" sz="12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</a:p>
          <a:p>
            <a:pPr algn="ctr"/>
            <a:r>
              <a:rPr lang="en-US" altLang="ko-KR" sz="12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전략동맹 </a:t>
            </a:r>
            <a:r>
              <a:rPr lang="en-US" altLang="ko-KR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2015’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근거해 과제를 차질없이 추진</a:t>
            </a:r>
          </a:p>
        </p:txBody>
      </p:sp>
      <p:sp>
        <p:nvSpPr>
          <p:cNvPr id="14" name="타원형 설명선 13"/>
          <p:cNvSpPr/>
          <p:nvPr/>
        </p:nvSpPr>
        <p:spPr>
          <a:xfrm>
            <a:off x="7144431" y="1919158"/>
            <a:ext cx="1800000" cy="1800000"/>
          </a:xfrm>
          <a:prstGeom prst="wedgeEllipseCallout">
            <a:avLst>
              <a:gd name="adj1" fmla="val -68969"/>
              <a:gd name="adj2" fmla="val -8320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체계적 추진 및 신연합방위체제 구축 </a:t>
            </a:r>
            <a:r>
              <a:rPr lang="en-US" altLang="ko-KR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endParaRPr lang="en-US" altLang="ko-KR" sz="12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</a:t>
            </a:r>
            <a:r>
              <a:rPr lang="ko-KR" altLang="en-US" sz="12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전환 준비과제를 체게적으로 추진</a:t>
            </a:r>
          </a:p>
        </p:txBody>
      </p:sp>
      <p:sp>
        <p:nvSpPr>
          <p:cNvPr id="28" name="모서리가 둥근 직사각형 27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2405662" y="3839836"/>
            <a:ext cx="1678578" cy="546147"/>
          </a:xfrm>
          <a:prstGeom prst="round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ko-KR" sz="11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2012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endParaRPr lang="ko-KR" altLang="en-US" sz="11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1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새누리당 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대선 </a:t>
            </a:r>
            <a:r>
              <a:rPr lang="ko-KR" altLang="en-US" sz="11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공약집</a:t>
            </a:r>
            <a:endParaRPr lang="en-US" altLang="ko-KR" sz="11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4828403" y="3824483"/>
            <a:ext cx="1678578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2013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</a:p>
          <a:p>
            <a:pPr algn="ctr"/>
            <a:r>
              <a:rPr lang="ko-KR" altLang="en-US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대통령직인수위 제안 </a:t>
            </a:r>
          </a:p>
          <a:p>
            <a:pPr algn="ctr"/>
            <a:r>
              <a:rPr lang="ko-KR" altLang="en-US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박근혜 정부 국정과제 </a:t>
            </a:r>
          </a:p>
        </p:txBody>
      </p:sp>
      <p:sp>
        <p:nvSpPr>
          <p:cNvPr id="34" name="모서리가 둥근 직사각형 33"/>
          <p:cNvSpPr/>
          <p:nvPr/>
        </p:nvSpPr>
        <p:spPr>
          <a:xfrm>
            <a:off x="7275387" y="3831645"/>
            <a:ext cx="1627598" cy="656850"/>
          </a:xfrm>
          <a:prstGeom prst="round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2013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28</a:t>
            </a:r>
            <a:r>
              <a:rPr lang="ko-KR" altLang="en-US" sz="11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</a:p>
          <a:p>
            <a:pPr algn="ctr"/>
            <a:r>
              <a:rPr lang="ko-KR" altLang="en-US" sz="10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국정과제 추진 계획 </a:t>
            </a:r>
          </a:p>
          <a:p>
            <a:pPr algn="ctr"/>
            <a:r>
              <a:rPr lang="en-US" altLang="ko-KR" sz="8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8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대통령 주재 국무회의때 확정</a:t>
            </a:r>
            <a:r>
              <a:rPr lang="en-US" altLang="ko-KR" sz="8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22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4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" name="Rectangle 26"/>
            <p:cNvSpPr/>
            <p:nvPr/>
          </p:nvSpPr>
          <p:spPr>
            <a:xfrm>
              <a:off x="0" y="0"/>
              <a:ext cx="4571999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2010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대비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사회복무요원 일반범죄 건수 </a:t>
              </a:r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94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          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114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 </a:t>
              </a:r>
              <a:r>
                <a:rPr lang="en-US" altLang="ko-KR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증가</a:t>
              </a:r>
              <a:r>
                <a:rPr lang="en-US" altLang="ko-KR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폭력과 성범죄는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각각 </a:t>
              </a:r>
              <a:r>
                <a:rPr lang="en-US" altLang="ko-KR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 이상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증가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Group 2"/>
          <p:cNvGrpSpPr/>
          <p:nvPr/>
        </p:nvGrpSpPr>
        <p:grpSpPr>
          <a:xfrm>
            <a:off x="0" y="4267200"/>
            <a:ext cx="9144000" cy="2590800"/>
            <a:chOff x="0" y="1657350"/>
            <a:chExt cx="9144000" cy="1657350"/>
          </a:xfrm>
        </p:grpSpPr>
        <p:sp>
          <p:nvSpPr>
            <p:cNvPr id="7" name="Rectangle 85"/>
            <p:cNvSpPr/>
            <p:nvPr/>
          </p:nvSpPr>
          <p:spPr>
            <a:xfrm>
              <a:off x="0" y="1657350"/>
              <a:ext cx="4572000" cy="1657350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정신과 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급 사회복무요원 범죄는 </a:t>
              </a:r>
              <a:r>
                <a:rPr lang="en-US" altLang="ko-KR" sz="20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20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 증가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  <a:p>
              <a:pPr algn="ctr"/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수형자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전과자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사회복무요원 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1,250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 중 </a:t>
              </a:r>
              <a:endParaRPr lang="en-US" altLang="ko-KR" sz="16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818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명이 지자체에서 근무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sp>
          <p:nvSpPr>
            <p:cNvPr id="8" name="Rectangle 83"/>
            <p:cNvSpPr/>
            <p:nvPr/>
          </p:nvSpPr>
          <p:spPr>
            <a:xfrm>
              <a:off x="4572000" y="165735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사회복무요원의 근무지 이탈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및 범죄 </a:t>
              </a:r>
              <a:r>
                <a:rPr lang="en-US" altLang="ko-KR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매년 증가</a:t>
              </a:r>
              <a:r>
                <a:rPr lang="en-US" altLang="ko-KR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</a:p>
            <a:p>
              <a:pPr algn="ctr"/>
              <a:endPara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병무청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복무지도관 </a:t>
              </a:r>
              <a:r>
                <a:rPr lang="en-US" altLang="ko-KR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인이 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495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 담당</a:t>
              </a:r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 algn="ctr">
                <a:buFont typeface="Wingdings" panose="05000000000000000000" pitchFamily="2" charset="2"/>
                <a:buChar char="§"/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체계적인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관리는 사실상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전무</a:t>
              </a:r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 algn="ctr">
                <a:buFont typeface="Wingdings" panose="05000000000000000000" pitchFamily="2" charset="2"/>
                <a:buChar char="§"/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지자체장과 실질적 관리기구 마련 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필요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endParaRPr 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0" y="558800"/>
            <a:ext cx="9144000" cy="522288"/>
          </a:xfrm>
        </p:spPr>
        <p:txBody>
          <a:bodyPr wrap="square">
            <a:spAutoFit/>
          </a:bodyPr>
          <a:lstStyle/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관리의 사각지대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사회복무요원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110080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근무지 이탈 및 범죄율 매년 상승 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5902519" y="2569253"/>
            <a:ext cx="1961481" cy="1302442"/>
            <a:chOff x="5870794" y="2293544"/>
            <a:chExt cx="1961481" cy="1302442"/>
          </a:xfrm>
        </p:grpSpPr>
        <p:grpSp>
          <p:nvGrpSpPr>
            <p:cNvPr id="27" name="Group 11"/>
            <p:cNvGrpSpPr/>
            <p:nvPr/>
          </p:nvGrpSpPr>
          <p:grpSpPr>
            <a:xfrm>
              <a:off x="5913205" y="2699944"/>
              <a:ext cx="576041" cy="896042"/>
              <a:chOff x="4847772" y="1587974"/>
              <a:chExt cx="762001" cy="1337196"/>
            </a:xfrm>
          </p:grpSpPr>
          <p:sp>
            <p:nvSpPr>
              <p:cNvPr id="28" name="Pentagon 69"/>
              <p:cNvSpPr/>
              <p:nvPr/>
            </p:nvSpPr>
            <p:spPr>
              <a:xfrm rot="5400000">
                <a:off x="4581073" y="1896470"/>
                <a:ext cx="1295400" cy="762000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29" name="Round Same Side Corner Rectangle 140"/>
              <p:cNvSpPr/>
              <p:nvPr/>
            </p:nvSpPr>
            <p:spPr>
              <a:xfrm>
                <a:off x="4847772" y="1587974"/>
                <a:ext cx="762000" cy="30480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smtClean="0"/>
                  <a:t>2010</a:t>
                </a:r>
                <a:endParaRPr lang="en-US" sz="1300"/>
              </a:p>
            </p:txBody>
          </p:sp>
        </p:grpSp>
        <p:grpSp>
          <p:nvGrpSpPr>
            <p:cNvPr id="30" name="Group 12"/>
            <p:cNvGrpSpPr/>
            <p:nvPr/>
          </p:nvGrpSpPr>
          <p:grpSpPr>
            <a:xfrm>
              <a:off x="7226752" y="2293544"/>
              <a:ext cx="576041" cy="896042"/>
              <a:chOff x="6161319" y="1283174"/>
              <a:chExt cx="762001" cy="1337196"/>
            </a:xfrm>
          </p:grpSpPr>
          <p:sp>
            <p:nvSpPr>
              <p:cNvPr id="31" name="Pentagon 74"/>
              <p:cNvSpPr/>
              <p:nvPr/>
            </p:nvSpPr>
            <p:spPr>
              <a:xfrm rot="5400000">
                <a:off x="5894620" y="1591670"/>
                <a:ext cx="1295400" cy="762000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32" name="Round Same Side Corner Rectangle 141"/>
              <p:cNvSpPr/>
              <p:nvPr/>
            </p:nvSpPr>
            <p:spPr>
              <a:xfrm>
                <a:off x="6161319" y="1283174"/>
                <a:ext cx="762000" cy="30480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smtClean="0"/>
                  <a:t>2013</a:t>
                </a:r>
                <a:endParaRPr lang="en-US" sz="130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870794" y="2982319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smtClean="0">
                  <a:solidFill>
                    <a:schemeClr val="bg1"/>
                  </a:solidFill>
                </a:rPr>
                <a:t>2.7%</a:t>
              </a:r>
              <a:endParaRPr lang="ko-KR" altLang="en-US" b="1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4341" y="2573034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smtClean="0">
                  <a:solidFill>
                    <a:schemeClr val="bg1"/>
                  </a:solidFill>
                </a:rPr>
                <a:t>3.8%</a:t>
              </a:r>
              <a:endParaRPr lang="ko-KR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36" name="모서리가 둥근 직사각형 35"/>
          <p:cNvSpPr/>
          <p:nvPr/>
        </p:nvSpPr>
        <p:spPr>
          <a:xfrm>
            <a:off x="5474535" y="1858924"/>
            <a:ext cx="2849880" cy="28204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매년 증가하는 사회복무요원 근무이탈자</a:t>
            </a:r>
            <a:endParaRPr lang="ko-KR" altLang="en-US" sz="1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4452141" y="3258028"/>
            <a:ext cx="1145241" cy="1028261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5"/>
          <a:stretch/>
        </p:blipFill>
        <p:spPr>
          <a:xfrm>
            <a:off x="7825161" y="2914768"/>
            <a:ext cx="1318840" cy="1566411"/>
          </a:xfrm>
          <a:prstGeom prst="rect">
            <a:avLst/>
          </a:prstGeom>
        </p:spPr>
      </p:pic>
      <p:sp>
        <p:nvSpPr>
          <p:cNvPr id="23" name="오른쪽 화살표 22"/>
          <p:cNvSpPr/>
          <p:nvPr/>
        </p:nvSpPr>
        <p:spPr>
          <a:xfrm>
            <a:off x="1852100" y="2859659"/>
            <a:ext cx="288000" cy="28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00B05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병무청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13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4574969" y="1755827"/>
            <a:ext cx="4574969" cy="2431263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599225"/>
            <a:ext cx="9144000" cy="522288"/>
          </a:xfrm>
        </p:spPr>
        <p:txBody>
          <a:bodyPr wrap="square">
            <a:spAutoFit/>
          </a:bodyPr>
          <a:lstStyle/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주한미군 한국인 근로자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권익보장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16" y="1151700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협의체 구성</a:t>
            </a:r>
            <a:r>
              <a:rPr lang="en-US" altLang="ko-KR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국방부는 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적극 나서야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0" y="1752603"/>
            <a:ext cx="9144000" cy="5120144"/>
            <a:chOff x="0" y="1"/>
            <a:chExt cx="9144000" cy="3374644"/>
          </a:xfrm>
        </p:grpSpPr>
        <p:sp>
          <p:nvSpPr>
            <p:cNvPr id="8" name="Rectangle 3"/>
            <p:cNvSpPr/>
            <p:nvPr/>
          </p:nvSpPr>
          <p:spPr>
            <a:xfrm>
              <a:off x="4568200" y="1611404"/>
              <a:ext cx="4575800" cy="176324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Rectangle 26"/>
            <p:cNvSpPr/>
            <p:nvPr/>
          </p:nvSpPr>
          <p:spPr>
            <a:xfrm>
              <a:off x="0" y="1"/>
              <a:ext cx="4572000" cy="1607127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한국인 </a:t>
              </a:r>
              <a:r>
                <a:rPr lang="ko-KR" altLang="en-US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근로자 </a:t>
              </a:r>
              <a:r>
                <a:rPr lang="ko-KR" altLang="en-US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고용안정 문제</a:t>
              </a:r>
              <a:endPara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40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기지이전계획이 전시작전권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이양문제로 인해 </a:t>
              </a:r>
              <a:endPara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40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변동가능성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있는가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endPara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spcAft>
                  <a:spcPts val="600"/>
                </a:spcAft>
                <a:buFont typeface="나눔고딕" panose="020D0604000000000000" pitchFamily="50" charset="-127"/>
                <a:buChar char=" "/>
              </a:pPr>
              <a:r>
                <a:rPr lang="ko-KR" altLang="en-US" sz="140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주한미군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한국인 </a:t>
              </a:r>
              <a:r>
                <a:rPr lang="ko-KR" altLang="en-US" sz="140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근로자들이 정리해고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될 경우 국방부에서 우선 고용한다면 많은 도움이 될 </a:t>
              </a:r>
              <a:r>
                <a:rPr lang="ko-KR" altLang="en-US" sz="140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것</a:t>
              </a:r>
              <a:endPara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74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969" y="4191000"/>
            <a:ext cx="4574969" cy="2667000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7770" y="2483375"/>
            <a:ext cx="3809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200"/>
              </a:spcAft>
            </a:pP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고용안정과 거주대책 마련해야</a:t>
            </a:r>
            <a:endParaRPr lang="en-US" altLang="ko-KR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>
              <a:spcAft>
                <a:spcPts val="600"/>
              </a:spcAft>
            </a:pP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국방부는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향후 한국인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직원의 고용안정</a:t>
            </a:r>
            <a:r>
              <a:rPr lang="en-US" altLang="ko-KR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ctr" fontAlgn="base" latinLnBrk="1">
              <a:spcAft>
                <a:spcPts val="600"/>
              </a:spcAft>
            </a:pP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복지증진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위해 무슨 대책이 있나</a:t>
            </a:r>
            <a:r>
              <a:rPr lang="en-US" altLang="ko-KR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9738" y="4434351"/>
            <a:ext cx="45682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200"/>
              </a:spcAft>
            </a:pP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주한미군 한국인 노조의 파업과 정부의 대책</a:t>
            </a:r>
            <a:endParaRPr lang="en-US" altLang="ko-KR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fontAlgn="base">
              <a:spcAft>
                <a:spcPts val="1200"/>
              </a:spcAft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주한미군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한국인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근로자의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문제는 국방부 뿐만이 아니라 외교부와 고용노동부와도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밀접</a:t>
            </a: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fontAlgn="base">
              <a:spcAft>
                <a:spcPts val="1200"/>
              </a:spcAft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주한미군한국인 근로자의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현안문제에 대한 토론회에서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협의체 구성에 국방부는 동의 </a:t>
            </a:r>
            <a:endParaRPr lang="en-US" altLang="ko-KR" sz="14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fontAlgn="base" latinLnBrk="1">
              <a:spcAft>
                <a:spcPts val="600"/>
              </a:spcAft>
              <a:buFont typeface="나눔고딕" panose="020D0604000000000000" pitchFamily="50" charset="-127"/>
              <a:buChar char=" "/>
            </a:pP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주기적인 회의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현안문제에 대한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해법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찾아서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국회에 보고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 줄 것을 요청</a:t>
            </a: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ctr" fontAlgn="base" latinLnBrk="1">
              <a:buBlip>
                <a:blip r:embed="rId3"/>
              </a:buBlip>
            </a:pPr>
            <a:endParaRPr lang="ko-KR" altLang="en-US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/>
          </a:p>
        </p:txBody>
      </p:sp>
      <p:sp>
        <p:nvSpPr>
          <p:cNvPr id="53" name="Isosceles Triangle 13"/>
          <p:cNvSpPr/>
          <p:nvPr/>
        </p:nvSpPr>
        <p:spPr>
          <a:xfrm rot="5400000">
            <a:off x="4466831" y="5487348"/>
            <a:ext cx="436277" cy="214064"/>
          </a:xfrm>
          <a:prstGeom prst="triangle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그룹 9"/>
          <p:cNvGrpSpPr/>
          <p:nvPr/>
        </p:nvGrpSpPr>
        <p:grpSpPr>
          <a:xfrm>
            <a:off x="4861186" y="4796690"/>
            <a:ext cx="4034574" cy="1455620"/>
            <a:chOff x="4876200" y="4521130"/>
            <a:chExt cx="4034574" cy="1455620"/>
          </a:xfrm>
        </p:grpSpPr>
        <p:sp>
          <p:nvSpPr>
            <p:cNvPr id="17" name="Parallelogram 45"/>
            <p:cNvSpPr/>
            <p:nvPr/>
          </p:nvSpPr>
          <p:spPr>
            <a:xfrm flipH="1">
              <a:off x="5982071" y="5112379"/>
              <a:ext cx="645414" cy="248040"/>
            </a:xfrm>
            <a:prstGeom prst="parallelogram">
              <a:avLst>
                <a:gd name="adj" fmla="val 69944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48"/>
            <p:cNvSpPr/>
            <p:nvPr/>
          </p:nvSpPr>
          <p:spPr>
            <a:xfrm>
              <a:off x="7158174" y="5124920"/>
              <a:ext cx="645414" cy="248040"/>
            </a:xfrm>
            <a:prstGeom prst="parallelogram">
              <a:avLst>
                <a:gd name="adj" fmla="val 69944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4876200" y="5360419"/>
              <a:ext cx="1752600" cy="609600"/>
              <a:chOff x="4852450" y="5360419"/>
              <a:chExt cx="1752600" cy="609600"/>
            </a:xfrm>
          </p:grpSpPr>
          <p:sp>
            <p:nvSpPr>
              <p:cNvPr id="18" name="Rectangle 46"/>
              <p:cNvSpPr/>
              <p:nvPr/>
            </p:nvSpPr>
            <p:spPr>
              <a:xfrm>
                <a:off x="4852450" y="5360419"/>
                <a:ext cx="1752600" cy="609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1436"/>
              <p:cNvSpPr>
                <a:spLocks noChangeArrowheads="1"/>
              </p:cNvSpPr>
              <p:nvPr/>
            </p:nvSpPr>
            <p:spPr bwMode="auto">
              <a:xfrm>
                <a:off x="5267085" y="5489161"/>
                <a:ext cx="923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mtClean="0">
                    <a:solidFill>
                      <a:schemeClr val="bg1"/>
                    </a:solidFill>
                    <a:cs typeface="Arial" pitchFamily="34" charset="0"/>
                  </a:rPr>
                  <a:t>외교부</a:t>
                </a:r>
                <a:endParaRPr kumimoji="0" lang="en-US" sz="54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5979557" y="4521130"/>
              <a:ext cx="1824031" cy="609600"/>
              <a:chOff x="5795969" y="4610069"/>
              <a:chExt cx="1824031" cy="609600"/>
            </a:xfrm>
          </p:grpSpPr>
          <p:sp>
            <p:nvSpPr>
              <p:cNvPr id="21" name="Rectangle 47"/>
              <p:cNvSpPr/>
              <p:nvPr/>
            </p:nvSpPr>
            <p:spPr>
              <a:xfrm>
                <a:off x="5795969" y="4610069"/>
                <a:ext cx="1824031" cy="609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1436"/>
              <p:cNvSpPr>
                <a:spLocks noChangeArrowheads="1"/>
              </p:cNvSpPr>
              <p:nvPr/>
            </p:nvSpPr>
            <p:spPr bwMode="auto">
              <a:xfrm>
                <a:off x="6246319" y="4718818"/>
                <a:ext cx="923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cs typeface="Arial" pitchFamily="34" charset="0"/>
                  </a:rPr>
                  <a:t>국방부</a:t>
                </a: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7158174" y="5367150"/>
              <a:ext cx="1752600" cy="609600"/>
              <a:chOff x="7158174" y="5367150"/>
              <a:chExt cx="1752600" cy="609600"/>
            </a:xfrm>
          </p:grpSpPr>
          <p:sp>
            <p:nvSpPr>
              <p:cNvPr id="23" name="Rectangle 50"/>
              <p:cNvSpPr/>
              <p:nvPr/>
            </p:nvSpPr>
            <p:spPr>
              <a:xfrm>
                <a:off x="7158174" y="5367150"/>
                <a:ext cx="1752600" cy="6096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1436"/>
              <p:cNvSpPr>
                <a:spLocks noChangeArrowheads="1"/>
              </p:cNvSpPr>
              <p:nvPr/>
            </p:nvSpPr>
            <p:spPr bwMode="auto">
              <a:xfrm>
                <a:off x="7572809" y="5498669"/>
                <a:ext cx="923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mtClean="0">
                    <a:solidFill>
                      <a:schemeClr val="bg1"/>
                    </a:solidFill>
                    <a:cs typeface="Arial" pitchFamily="34" charset="0"/>
                  </a:rPr>
                  <a:t>노동부</a:t>
                </a:r>
                <a:endParaRPr kumimoji="0" lang="en-US" sz="54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cs typeface="Arial" pitchFamily="34" charset="0"/>
                </a:endParaRPr>
              </a:p>
            </p:txBody>
          </p:sp>
        </p:grpSp>
      </p:grpSp>
      <p:sp>
        <p:nvSpPr>
          <p:cNvPr id="28" name="Isosceles Triangle 13"/>
          <p:cNvSpPr/>
          <p:nvPr/>
        </p:nvSpPr>
        <p:spPr>
          <a:xfrm rot="5400000">
            <a:off x="4490075" y="2897528"/>
            <a:ext cx="414488" cy="258238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3E50"/>
              </a:solidFill>
            </a:endParaRPr>
          </a:p>
        </p:txBody>
      </p:sp>
      <p:sp>
        <p:nvSpPr>
          <p:cNvPr id="35" name="Oval 15"/>
          <p:cNvSpPr/>
          <p:nvPr/>
        </p:nvSpPr>
        <p:spPr>
          <a:xfrm>
            <a:off x="94540" y="6105413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Oval 15"/>
          <p:cNvSpPr/>
          <p:nvPr/>
        </p:nvSpPr>
        <p:spPr>
          <a:xfrm>
            <a:off x="195962" y="3300647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41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2969" y="4198055"/>
            <a:ext cx="5798495" cy="2667000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04304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“여군도 안심할 수 있는 군대” 만들어야 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87341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군인의 군인 성추행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년 만에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배 </a:t>
            </a:r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증가</a:t>
            </a:r>
            <a:endParaRPr lang="en-US" altLang="ko-KR" sz="24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0" name="Group 1"/>
          <p:cNvGrpSpPr/>
          <p:nvPr/>
        </p:nvGrpSpPr>
        <p:grpSpPr>
          <a:xfrm>
            <a:off x="0" y="1776050"/>
            <a:ext cx="9144000" cy="2675263"/>
            <a:chOff x="0" y="15455"/>
            <a:chExt cx="9144000" cy="1763242"/>
          </a:xfrm>
        </p:grpSpPr>
        <p:sp>
          <p:nvSpPr>
            <p:cNvPr id="41" name="Rectangle 3"/>
            <p:cNvSpPr/>
            <p:nvPr/>
          </p:nvSpPr>
          <p:spPr>
            <a:xfrm>
              <a:off x="4547758" y="15456"/>
              <a:ext cx="4596242" cy="17632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2" name="Rectangle 26"/>
            <p:cNvSpPr/>
            <p:nvPr/>
          </p:nvSpPr>
          <p:spPr>
            <a:xfrm>
              <a:off x="0" y="15455"/>
              <a:ext cx="5823000" cy="1763241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2210846"/>
            <a:ext cx="57748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하루에 한 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ko-KR" altLang="en-US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꼴로 군인 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성범죄 입건</a:t>
            </a:r>
            <a:endParaRPr lang="en-US" altLang="ko-KR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2010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287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2014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 동안 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231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 </a:t>
            </a:r>
            <a:endParaRPr lang="en-US" altLang="ko-KR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성범죄 </a:t>
            </a:r>
            <a:r>
              <a:rPr lang="ko-KR" altLang="en-US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갈수록 증가하는 </a:t>
            </a:r>
            <a:r>
              <a:rPr lang="ko-KR" altLang="en-US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 무엇인가</a:t>
            </a:r>
            <a:r>
              <a:rPr lang="en-US" altLang="ko-KR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algn="ctr" fontAlgn="base">
              <a:spcAft>
                <a:spcPts val="1200"/>
              </a:spcAft>
            </a:pPr>
            <a:r>
              <a:rPr lang="ko-KR" altLang="en-US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갈수록 늘어나는 군 성범죄를 줄이기 위한 방안은</a:t>
            </a:r>
            <a:r>
              <a:rPr lang="en-US" altLang="ko-KR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6" name="Group 90"/>
          <p:cNvGrpSpPr/>
          <p:nvPr/>
        </p:nvGrpSpPr>
        <p:grpSpPr>
          <a:xfrm>
            <a:off x="6096001" y="1907530"/>
            <a:ext cx="2762852" cy="2412304"/>
            <a:chOff x="4046109" y="2884717"/>
            <a:chExt cx="1663794" cy="1213411"/>
          </a:xfrm>
        </p:grpSpPr>
        <p:grpSp>
          <p:nvGrpSpPr>
            <p:cNvPr id="47" name="Group 91"/>
            <p:cNvGrpSpPr/>
            <p:nvPr/>
          </p:nvGrpSpPr>
          <p:grpSpPr>
            <a:xfrm>
              <a:off x="4046109" y="2884717"/>
              <a:ext cx="1663794" cy="1040913"/>
              <a:chOff x="712225" y="1657350"/>
              <a:chExt cx="2214510" cy="1676400"/>
            </a:xfrm>
          </p:grpSpPr>
          <p:cxnSp>
            <p:nvCxnSpPr>
              <p:cNvPr id="54" name="Straight Connector 98"/>
              <p:cNvCxnSpPr/>
              <p:nvPr/>
            </p:nvCxnSpPr>
            <p:spPr>
              <a:xfrm>
                <a:off x="712225" y="3333750"/>
                <a:ext cx="2214510" cy="0"/>
              </a:xfrm>
              <a:prstGeom prst="line">
                <a:avLst/>
              </a:prstGeom>
              <a:ln w="76200">
                <a:solidFill>
                  <a:schemeClr val="tx1">
                    <a:lumMod val="40000"/>
                    <a:lumOff val="6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99"/>
              <p:cNvGrpSpPr/>
              <p:nvPr/>
            </p:nvGrpSpPr>
            <p:grpSpPr>
              <a:xfrm>
                <a:off x="964374" y="1657350"/>
                <a:ext cx="190041" cy="1676400"/>
                <a:chOff x="964374" y="1657350"/>
                <a:chExt cx="190041" cy="1676400"/>
              </a:xfrm>
            </p:grpSpPr>
            <p:cxnSp>
              <p:nvCxnSpPr>
                <p:cNvPr id="71" name="Straight Connector 115"/>
                <p:cNvCxnSpPr/>
                <p:nvPr/>
              </p:nvCxnSpPr>
              <p:spPr>
                <a:xfrm flipV="1">
                  <a:off x="1052993" y="1657350"/>
                  <a:ext cx="0" cy="1676400"/>
                </a:xfrm>
                <a:prstGeom prst="line">
                  <a:avLst/>
                </a:prstGeom>
                <a:ln>
                  <a:solidFill>
                    <a:schemeClr val="tx1">
                      <a:lumMod val="40000"/>
                      <a:lumOff val="60000"/>
                    </a:schemeClr>
                  </a:solidFill>
                  <a:prstDash val="sysDot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ounded Rectangle 116"/>
                <p:cNvSpPr/>
                <p:nvPr/>
              </p:nvSpPr>
              <p:spPr>
                <a:xfrm>
                  <a:off x="964374" y="2624904"/>
                  <a:ext cx="190041" cy="623454"/>
                </a:xfrm>
                <a:prstGeom prst="roundRect">
                  <a:avLst/>
                </a:prstGeom>
                <a:solidFill>
                  <a:srgbClr val="F5B7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100"/>
              <p:cNvGrpSpPr/>
              <p:nvPr/>
            </p:nvGrpSpPr>
            <p:grpSpPr>
              <a:xfrm>
                <a:off x="1336792" y="1657350"/>
                <a:ext cx="202843" cy="1676400"/>
                <a:chOff x="1346379" y="1657350"/>
                <a:chExt cx="202843" cy="1676400"/>
              </a:xfrm>
            </p:grpSpPr>
            <p:cxnSp>
              <p:nvCxnSpPr>
                <p:cNvPr id="69" name="Straight Connector 113"/>
                <p:cNvCxnSpPr/>
                <p:nvPr/>
              </p:nvCxnSpPr>
              <p:spPr>
                <a:xfrm flipV="1">
                  <a:off x="1447800" y="1657350"/>
                  <a:ext cx="0" cy="1676400"/>
                </a:xfrm>
                <a:prstGeom prst="line">
                  <a:avLst/>
                </a:prstGeom>
                <a:ln>
                  <a:solidFill>
                    <a:schemeClr val="tx1">
                      <a:lumMod val="40000"/>
                      <a:lumOff val="60000"/>
                    </a:schemeClr>
                  </a:solidFill>
                  <a:prstDash val="sysDot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ounded Rectangle 114"/>
                <p:cNvSpPr/>
                <p:nvPr/>
              </p:nvSpPr>
              <p:spPr>
                <a:xfrm>
                  <a:off x="1346379" y="2500995"/>
                  <a:ext cx="202843" cy="741240"/>
                </a:xfrm>
                <a:prstGeom prst="roundRect">
                  <a:avLst/>
                </a:prstGeom>
                <a:solidFill>
                  <a:srgbClr val="F487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101"/>
              <p:cNvGrpSpPr/>
              <p:nvPr/>
            </p:nvGrpSpPr>
            <p:grpSpPr>
              <a:xfrm>
                <a:off x="1722011" y="1657350"/>
                <a:ext cx="202842" cy="1676400"/>
                <a:chOff x="1695492" y="1657350"/>
                <a:chExt cx="202842" cy="1676400"/>
              </a:xfrm>
            </p:grpSpPr>
            <p:cxnSp>
              <p:nvCxnSpPr>
                <p:cNvPr id="67" name="Straight Connector 111"/>
                <p:cNvCxnSpPr/>
                <p:nvPr/>
              </p:nvCxnSpPr>
              <p:spPr>
                <a:xfrm flipV="1">
                  <a:off x="1796914" y="1657350"/>
                  <a:ext cx="0" cy="1676400"/>
                </a:xfrm>
                <a:prstGeom prst="line">
                  <a:avLst/>
                </a:prstGeom>
                <a:ln>
                  <a:solidFill>
                    <a:schemeClr val="tx1">
                      <a:lumMod val="40000"/>
                      <a:lumOff val="60000"/>
                    </a:schemeClr>
                  </a:solidFill>
                  <a:prstDash val="sysDot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ounded Rectangle 112"/>
                <p:cNvSpPr/>
                <p:nvPr/>
              </p:nvSpPr>
              <p:spPr>
                <a:xfrm>
                  <a:off x="1695492" y="2400623"/>
                  <a:ext cx="202842" cy="848268"/>
                </a:xfrm>
                <a:prstGeom prst="roundRect">
                  <a:avLst/>
                </a:prstGeom>
                <a:solidFill>
                  <a:srgbClr val="F05B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102"/>
              <p:cNvGrpSpPr/>
              <p:nvPr/>
            </p:nvGrpSpPr>
            <p:grpSpPr>
              <a:xfrm>
                <a:off x="2107232" y="1657350"/>
                <a:ext cx="202841" cy="1676400"/>
                <a:chOff x="2090300" y="1657350"/>
                <a:chExt cx="202841" cy="1676400"/>
              </a:xfrm>
            </p:grpSpPr>
            <p:cxnSp>
              <p:nvCxnSpPr>
                <p:cNvPr id="65" name="Straight Connector 109"/>
                <p:cNvCxnSpPr/>
                <p:nvPr/>
              </p:nvCxnSpPr>
              <p:spPr>
                <a:xfrm flipV="1">
                  <a:off x="2191721" y="1657350"/>
                  <a:ext cx="0" cy="1676400"/>
                </a:xfrm>
                <a:prstGeom prst="line">
                  <a:avLst/>
                </a:prstGeom>
                <a:ln>
                  <a:solidFill>
                    <a:schemeClr val="tx1">
                      <a:lumMod val="40000"/>
                      <a:lumOff val="60000"/>
                    </a:schemeClr>
                  </a:solidFill>
                  <a:prstDash val="sysDot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ounded Rectangle 110"/>
                <p:cNvSpPr/>
                <p:nvPr/>
              </p:nvSpPr>
              <p:spPr>
                <a:xfrm>
                  <a:off x="2090300" y="2195439"/>
                  <a:ext cx="202841" cy="1039063"/>
                </a:xfrm>
                <a:prstGeom prst="roundRect">
                  <a:avLst/>
                </a:prstGeom>
                <a:solidFill>
                  <a:srgbClr val="A51E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103"/>
              <p:cNvGrpSpPr/>
              <p:nvPr/>
            </p:nvGrpSpPr>
            <p:grpSpPr>
              <a:xfrm>
                <a:off x="2492452" y="1657350"/>
                <a:ext cx="188998" cy="1676400"/>
                <a:chOff x="2482865" y="1657350"/>
                <a:chExt cx="188998" cy="1676400"/>
              </a:xfrm>
            </p:grpSpPr>
            <p:cxnSp>
              <p:nvCxnSpPr>
                <p:cNvPr id="63" name="Straight Connector 107"/>
                <p:cNvCxnSpPr/>
                <p:nvPr/>
              </p:nvCxnSpPr>
              <p:spPr>
                <a:xfrm flipV="1">
                  <a:off x="2584286" y="1657350"/>
                  <a:ext cx="0" cy="1676400"/>
                </a:xfrm>
                <a:prstGeom prst="line">
                  <a:avLst/>
                </a:prstGeom>
                <a:ln>
                  <a:solidFill>
                    <a:schemeClr val="tx1">
                      <a:lumMod val="40000"/>
                      <a:lumOff val="60000"/>
                    </a:schemeClr>
                  </a:solidFill>
                  <a:prstDash val="sysDot"/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108"/>
                <p:cNvSpPr/>
                <p:nvPr/>
              </p:nvSpPr>
              <p:spPr>
                <a:xfrm>
                  <a:off x="2482865" y="2624904"/>
                  <a:ext cx="188998" cy="599209"/>
                </a:xfrm>
                <a:prstGeom prst="roundRect">
                  <a:avLst/>
                </a:prstGeom>
                <a:solidFill>
                  <a:srgbClr val="000C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Rectangle 1436"/>
            <p:cNvSpPr>
              <a:spLocks noChangeArrowheads="1"/>
            </p:cNvSpPr>
            <p:nvPr/>
          </p:nvSpPr>
          <p:spPr bwMode="auto">
            <a:xfrm>
              <a:off x="4238728" y="4012980"/>
              <a:ext cx="117770" cy="8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‘10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49" name="Rectangle 1436"/>
            <p:cNvSpPr>
              <a:spLocks noChangeArrowheads="1"/>
            </p:cNvSpPr>
            <p:nvPr/>
          </p:nvSpPr>
          <p:spPr bwMode="auto">
            <a:xfrm>
              <a:off x="4535566" y="4012979"/>
              <a:ext cx="117770" cy="8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‘11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50" name="Rectangle 1436"/>
            <p:cNvSpPr>
              <a:spLocks noChangeArrowheads="1"/>
            </p:cNvSpPr>
            <p:nvPr/>
          </p:nvSpPr>
          <p:spPr bwMode="auto">
            <a:xfrm>
              <a:off x="4826719" y="4012979"/>
              <a:ext cx="117770" cy="8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‘12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51" name="Rectangle 1436"/>
            <p:cNvSpPr>
              <a:spLocks noChangeArrowheads="1"/>
            </p:cNvSpPr>
            <p:nvPr/>
          </p:nvSpPr>
          <p:spPr bwMode="auto">
            <a:xfrm>
              <a:off x="5117872" y="4012979"/>
              <a:ext cx="117770" cy="8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‘13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  <p:sp>
          <p:nvSpPr>
            <p:cNvPr id="52" name="Rectangle 1436"/>
            <p:cNvSpPr>
              <a:spLocks noChangeArrowheads="1"/>
            </p:cNvSpPr>
            <p:nvPr/>
          </p:nvSpPr>
          <p:spPr bwMode="auto">
            <a:xfrm>
              <a:off x="5389023" y="4012979"/>
              <a:ext cx="273188" cy="8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’14 </a:t>
              </a:r>
              <a:r>
                <a:rPr lang="en-US" sz="1100" b="1" smtClean="0">
                  <a:solidFill>
                    <a:schemeClr val="bg2">
                      <a:lumMod val="9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6</a:t>
              </a:r>
              <a:r>
                <a:rPr lang="ko-KR" altLang="en-US" sz="1100" b="1" smtClean="0">
                  <a:solidFill>
                    <a:schemeClr val="bg2">
                      <a:lumMod val="9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월</a:t>
              </a: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75" name="Isosceles Triangle 13"/>
          <p:cNvSpPr/>
          <p:nvPr/>
        </p:nvSpPr>
        <p:spPr>
          <a:xfrm rot="5400000">
            <a:off x="5702250" y="2937211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그룹 1"/>
          <p:cNvGrpSpPr/>
          <p:nvPr/>
        </p:nvGrpSpPr>
        <p:grpSpPr>
          <a:xfrm>
            <a:off x="1" y="4725392"/>
            <a:ext cx="5743610" cy="1966754"/>
            <a:chOff x="663177" y="4721864"/>
            <a:chExt cx="5153227" cy="1966754"/>
          </a:xfrm>
        </p:grpSpPr>
        <p:sp>
          <p:nvSpPr>
            <p:cNvPr id="81" name="TextBox 80"/>
            <p:cNvSpPr txBox="1"/>
            <p:nvPr/>
          </p:nvSpPr>
          <p:spPr>
            <a:xfrm>
              <a:off x="1157885" y="4721864"/>
              <a:ext cx="3877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군인의 군인 성추행 </a:t>
              </a:r>
              <a:r>
                <a:rPr lang="en-US" altLang="ko-KR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만에 </a:t>
              </a:r>
              <a:r>
                <a:rPr lang="en-US" altLang="ko-KR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 증가</a:t>
              </a:r>
              <a:endParaRPr lang="en-US" altLang="ko-KR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endParaRPr lang="ko-KR" altLang="en-US" b="1"/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663177" y="5211290"/>
              <a:ext cx="515322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군의 군인 상대 성범죄 </a:t>
              </a:r>
              <a:endParaRPr lang="en-US" altLang="ko-KR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/>
              <a:r>
                <a:rPr lang="ko-KR" altLang="en-US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폭발적으로 급증하는 이유 무엇인가</a:t>
              </a:r>
              <a:r>
                <a:rPr lang="en-US" altLang="ko-KR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</a:p>
            <a:p>
              <a:pPr algn="ctr" fontAlgn="base"/>
              <a:endPara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/>
              <a:r>
                <a:rPr lang="ko-KR" altLang="en-US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이렇게 폭증하는 군의 군인 상대 </a:t>
              </a:r>
              <a:endParaRPr lang="en-US" altLang="ko-KR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/>
              <a:r>
                <a:rPr lang="ko-KR" altLang="en-US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성범죄 줄이기 위한 방안은</a:t>
              </a:r>
              <a:r>
                <a:rPr lang="en-US" altLang="ko-KR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86" name="그림 8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5914" r="6265" b="51420"/>
          <a:stretch/>
        </p:blipFill>
        <p:spPr>
          <a:xfrm>
            <a:off x="5803075" y="4431475"/>
            <a:ext cx="3352800" cy="2438400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5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2969" y="4198055"/>
            <a:ext cx="5998551" cy="2667000"/>
          </a:xfrm>
          <a:prstGeom prst="rect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25567"/>
            <a:ext cx="9144000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성범죄 기소율이 유독 낮은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해군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en-US" altLang="ko-KR" b="1" smtClean="0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“여군도 안심할 수 있는 군대” 만들어야</a:t>
            </a:r>
            <a:endParaRPr lang="en-US" altLang="ko-KR" b="1" smtClean="0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17155"/>
            <a:ext cx="9144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여부사관 </a:t>
            </a:r>
            <a:r>
              <a:rPr lang="ko-KR" altLang="en-US" sz="2000" b="1">
                <a:latin typeface="나눔고딕" panose="020D0604000000000000" pitchFamily="50" charset="-127"/>
                <a:ea typeface="나눔고딕" panose="020D0604000000000000" pitchFamily="50" charset="-127"/>
              </a:rPr>
              <a:t>장기복무 높은 경쟁률 악용 성추행 없어야</a:t>
            </a:r>
            <a:endParaRPr lang="en-US" altLang="ko-KR" sz="20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0" name="Group 1"/>
          <p:cNvGrpSpPr/>
          <p:nvPr/>
        </p:nvGrpSpPr>
        <p:grpSpPr>
          <a:xfrm>
            <a:off x="0" y="1776050"/>
            <a:ext cx="9144000" cy="2675263"/>
            <a:chOff x="0" y="15455"/>
            <a:chExt cx="9144000" cy="1763242"/>
          </a:xfrm>
        </p:grpSpPr>
        <p:sp>
          <p:nvSpPr>
            <p:cNvPr id="41" name="Rectangle 3"/>
            <p:cNvSpPr/>
            <p:nvPr/>
          </p:nvSpPr>
          <p:spPr>
            <a:xfrm>
              <a:off x="4547758" y="15456"/>
              <a:ext cx="4596242" cy="1763241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2" name="Rectangle 26"/>
            <p:cNvSpPr/>
            <p:nvPr/>
          </p:nvSpPr>
          <p:spPr>
            <a:xfrm>
              <a:off x="0" y="15455"/>
              <a:ext cx="5823000" cy="17632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endPara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01520" y="2134392"/>
            <a:ext cx="2963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해군은 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군인상대 성범죄의 올해 기소율이 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25%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육군 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75%, 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공군 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50%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비해 월등히 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낮음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ctr"/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이유가 뭔가</a:t>
            </a:r>
            <a:r>
              <a:rPr lang="en-US" altLang="ko-KR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56627" y="47438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b="1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228600" y="2286000"/>
          <a:ext cx="5224659" cy="167639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527078"/>
                <a:gridCol w="661218"/>
                <a:gridCol w="689918"/>
                <a:gridCol w="695991"/>
                <a:gridCol w="615312"/>
                <a:gridCol w="604424"/>
                <a:gridCol w="861661"/>
                <a:gridCol w="569057"/>
              </a:tblGrid>
              <a:tr h="355103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　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747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2010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2011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2012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2013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2014 6</a:t>
                      </a:r>
                      <a:r>
                        <a:rPr lang="ko-KR" alt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월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계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</a:tr>
              <a:tr h="44043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육군</a:t>
                      </a:r>
                      <a:endParaRPr lang="ko-KR" altLang="en-US" sz="12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3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기소율</a:t>
                      </a:r>
                      <a:endParaRPr lang="ko-KR" altLang="en-US" sz="1200" b="1" kern="120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Open Sans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55%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41%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40%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62%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75%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54%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44043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해군</a:t>
                      </a:r>
                      <a:endParaRPr lang="ko-KR" altLang="en-US" sz="12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3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기소율</a:t>
                      </a:r>
                      <a:endParaRPr lang="ko-KR" altLang="en-US" sz="1200" b="1" kern="120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Open Sans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44%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29%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19%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29%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25%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29%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</a:tr>
              <a:tr h="440432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공군</a:t>
                      </a:r>
                      <a:endParaRPr lang="ko-KR" altLang="en-US" sz="12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3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기소율</a:t>
                      </a:r>
                      <a:endParaRPr lang="ko-KR" altLang="en-US" sz="1200" b="1" kern="120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Open Sans" pitchFamily="34" charset="0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67%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57%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25%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50%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50%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Open Sans" pitchFamily="34" charset="0"/>
                        </a:rPr>
                        <a:t>50%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3" name="Isosceles Triangle 13"/>
          <p:cNvSpPr/>
          <p:nvPr/>
        </p:nvSpPr>
        <p:spPr>
          <a:xfrm rot="16200000">
            <a:off x="5510450" y="3007716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969" y="4593014"/>
            <a:ext cx="5820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en-US" altLang="ko-KR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여부사관들의 장기복무 </a:t>
            </a:r>
            <a:r>
              <a:rPr lang="ko-KR" altLang="en-US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위협수단으로 </a:t>
            </a: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성추행</a:t>
            </a:r>
            <a:endParaRPr lang="en-US" altLang="ko-KR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여부사관의 장기복무</a:t>
            </a:r>
            <a:r>
              <a:rPr lang="ko-KR" altLang="en-US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대한 </a:t>
            </a: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 경쟁률 </a:t>
            </a:r>
            <a:r>
              <a:rPr lang="en-US" altLang="ko-KR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(20:1)</a:t>
            </a:r>
            <a:r>
              <a:rPr lang="ko-KR" altLang="en-US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악용한</a:t>
            </a:r>
            <a:r>
              <a:rPr lang="ko-KR" altLang="en-US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성추행</a:t>
            </a:r>
            <a:r>
              <a:rPr lang="ko-KR" altLang="en-US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없어야</a:t>
            </a:r>
            <a:r>
              <a:rPr lang="en-US" altLang="ko-KR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ctr"/>
            <a:endParaRPr lang="en-US" altLang="ko-KR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spcAft>
                <a:spcPts val="1200"/>
              </a:spcAft>
            </a:pPr>
            <a:r>
              <a:rPr lang="ko-KR" altLang="en-US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대책은</a:t>
            </a:r>
            <a:r>
              <a:rPr lang="ko-KR" altLang="en-US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무엇인가</a:t>
            </a:r>
            <a:r>
              <a:rPr lang="en-US" altLang="ko-KR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" r="3507" b="12927"/>
          <a:stretch/>
        </p:blipFill>
        <p:spPr>
          <a:xfrm>
            <a:off x="5814952" y="4451311"/>
            <a:ext cx="3317174" cy="2406689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22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55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57200" y="2133600"/>
            <a:ext cx="4800600" cy="4701856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marL="171450" indent="-171450" algn="just">
              <a:buFont typeface="Wingdings" panose="05000000000000000000" pitchFamily="2" charset="2"/>
              <a:buChar char="u"/>
            </a:pPr>
            <a:endParaRPr lang="en-US" sz="105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철저한 준비 없이 위험한 훈련을 강행한 특전사 지휘부에 대한 </a:t>
            </a: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철저한 수사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있어야 함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사건의 수사는 특전사 헌병대가 담당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윤 일병 사건에서도 보듯 지휘관이 연루된 사건을 해당 부대 헌병대가 맡는 것은 객관적인 신뢰 얻기 힘듦</a:t>
            </a:r>
            <a:r>
              <a:rPr lang="en-US" altLang="ko-KR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상급부대 헌병대로 수사권 넘겨야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 당국의 보다 공정한 수사의지 확인 받을 수 있을 것</a:t>
            </a:r>
            <a:endParaRPr lang="en-US" altLang="ko-KR" sz="140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고인이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된 두 분의 특전사 요원은 </a:t>
            </a:r>
            <a:r>
              <a:rPr lang="en-US" altLang="ko-KR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군인연금법</a:t>
            </a:r>
            <a:r>
              <a:rPr lang="en-US" altLang="ko-KR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r>
              <a:rPr lang="ko-KR" altLang="en-US" sz="1400" b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동법 시행령에서 규정하고 있는 ‘특수직무 순직’ 규정을 적용해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이들의 고귀한 희생에 조금이라도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명예로서 보상해 드려야 </a:t>
            </a:r>
            <a:r>
              <a:rPr lang="ko-KR" altLang="en-US" sz="140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</a:t>
            </a:r>
            <a:r>
              <a:rPr lang="ko-KR" altLang="en-US" sz="14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ko-KR" altLang="en-US" sz="14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just">
              <a:buBlip>
                <a:blip r:embed="rId3"/>
              </a:buBlip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Signika Negative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idx="4294967295"/>
          </p:nvPr>
        </p:nvSpPr>
        <p:spPr>
          <a:xfrm>
            <a:off x="-76201" y="495725"/>
            <a:ext cx="9144000" cy="522287"/>
          </a:xfrm>
        </p:spPr>
        <p:txBody>
          <a:bodyPr wrap="square">
            <a:spAutoFit/>
          </a:bodyPr>
          <a:lstStyle/>
          <a:p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공기 통하지 않는 폴리에스테르 신발주머니 두건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b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결박하면 두건 벗긴다며 손을 등 뒤로 결박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76201" y="1136366"/>
            <a:ext cx="9144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자체 </a:t>
            </a:r>
            <a:r>
              <a:rPr lang="ko-KR" altLang="en-US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안전점검 체크리스트도 </a:t>
            </a:r>
            <a:r>
              <a:rPr lang="en-US" altLang="ko-KR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체크</a:t>
            </a:r>
            <a:r>
              <a:rPr lang="en-US" altLang="ko-KR" sz="1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1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안 한 </a:t>
            </a:r>
            <a:r>
              <a:rPr lang="ko-KR" altLang="en-US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특전사 포로체험</a:t>
            </a:r>
            <a:r>
              <a:rPr lang="en-US" altLang="ko-KR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18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사</a:t>
            </a:r>
            <a:r>
              <a:rPr lang="ko-KR" altLang="en-US" sz="18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망자 </a:t>
            </a:r>
            <a:r>
              <a:rPr lang="ko-KR" altLang="en-US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특수순직으로 보상하고</a:t>
            </a:r>
            <a:r>
              <a:rPr lang="en-US" altLang="ko-KR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800" b="1">
                <a:latin typeface="나눔고딕" panose="020D0604000000000000" pitchFamily="50" charset="-127"/>
                <a:ea typeface="나눔고딕" panose="020D0604000000000000" pitchFamily="50" charset="-127"/>
              </a:rPr>
              <a:t>상급 헌병대가 조사해야</a:t>
            </a:r>
            <a:endParaRPr lang="en-US" altLang="ko-KR" sz="18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8"/>
          <a:stretch/>
        </p:blipFill>
        <p:spPr>
          <a:xfrm>
            <a:off x="5791200" y="2005970"/>
            <a:ext cx="2667000" cy="4177665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30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0" y="590550"/>
            <a:ext cx="9144000" cy="522288"/>
          </a:xfrm>
        </p:spPr>
        <p:txBody>
          <a:bodyPr wrap="square">
            <a:spAutoFit/>
          </a:bodyPr>
          <a:lstStyle/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은폐ㆍ축소 위한 육군 수뇌부 대책회의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정황</a:t>
            </a:r>
            <a:endParaRPr lang="ko-KR" altLang="en-US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5571" y="1157622"/>
            <a:ext cx="9144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28</a:t>
            </a:r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사단 </a:t>
            </a:r>
            <a:r>
              <a:rPr lang="en-US" altLang="ko-KR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군단 헌병대의 최초사고보고서 </a:t>
            </a:r>
            <a:r>
              <a:rPr lang="en-US" altLang="ko-KR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수사속보</a:t>
            </a:r>
            <a:r>
              <a:rPr lang="en-US" altLang="ko-KR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제출해야</a:t>
            </a:r>
            <a:endParaRPr lang="en-US" altLang="ko-KR" sz="20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1752600"/>
            <a:ext cx="9144000" cy="5105400"/>
            <a:chOff x="0" y="1752600"/>
            <a:chExt cx="9144000" cy="5105400"/>
          </a:xfrm>
        </p:grpSpPr>
        <p:grpSp>
          <p:nvGrpSpPr>
            <p:cNvPr id="10" name="그룹 9"/>
            <p:cNvGrpSpPr/>
            <p:nvPr/>
          </p:nvGrpSpPr>
          <p:grpSpPr>
            <a:xfrm>
              <a:off x="0" y="4267200"/>
              <a:ext cx="9144000" cy="2590800"/>
              <a:chOff x="0" y="4267200"/>
              <a:chExt cx="9144000" cy="25908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0" y="4267200"/>
                <a:ext cx="9144000" cy="2590800"/>
                <a:chOff x="0" y="1657350"/>
                <a:chExt cx="9144000" cy="1657350"/>
              </a:xfrm>
            </p:grpSpPr>
            <p:sp>
              <p:nvSpPr>
                <p:cNvPr id="4" name="Rectangle 85"/>
                <p:cNvSpPr/>
                <p:nvPr/>
              </p:nvSpPr>
              <p:spPr>
                <a:xfrm>
                  <a:off x="0" y="1657350"/>
                  <a:ext cx="4572000" cy="1657350"/>
                </a:xfrm>
                <a:prstGeom prst="rect">
                  <a:avLst/>
                </a:prstGeom>
                <a:solidFill>
                  <a:srgbClr val="D1E6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육군 </a:t>
                  </a:r>
                  <a:r>
                    <a:rPr lang="ko-KR" altLang="en-US" sz="1400" b="1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수뇌부가 총동원되어 만들어진 윤 일병 </a:t>
                  </a:r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사건 </a:t>
                  </a:r>
                  <a:r>
                    <a:rPr lang="ko-KR" altLang="en-US" sz="1400" b="1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은폐ㆍ축소하기 위한 보도자료는 언론 브리핑 전에 국방부 대변인실에 </a:t>
                  </a:r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보고되었다고 함</a:t>
                  </a:r>
                  <a:endParaRPr lang="en-US" altLang="ko-KR" sz="14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endParaRPr lang="en-US" altLang="ko-KR" sz="14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당시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이것을 김관진 </a:t>
                  </a:r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당시 전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장관에게 보고하지 않았나</a:t>
                  </a:r>
                  <a:r>
                    <a:rPr lang="en-US" altLang="ko-KR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?</a:t>
                  </a:r>
                </a:p>
                <a:p>
                  <a:pPr marL="171450" indent="-171450">
                    <a:buFont typeface="Wingdings" panose="05000000000000000000" pitchFamily="2" charset="2"/>
                    <a:buChar char="u"/>
                  </a:pPr>
                  <a:endParaRPr lang="en-US" altLang="ko-KR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5" name="Rectangle 83"/>
                <p:cNvSpPr/>
                <p:nvPr/>
              </p:nvSpPr>
              <p:spPr>
                <a:xfrm>
                  <a:off x="4572000" y="1657350"/>
                  <a:ext cx="4572000" cy="1657350"/>
                </a:xfrm>
                <a:prstGeom prst="rect">
                  <a:avLst/>
                </a:prstGeom>
                <a:solidFill>
                  <a:srgbClr val="2C3E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4823021" y="4756347"/>
                <a:ext cx="413527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 latinLnBrk="1"/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감사관실의 조사가 </a:t>
                </a:r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사실 </a:t>
                </a:r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군의 윤 일병 사건 은폐ㆍ축소 사실을 은폐ㆍ축소하기 위한 </a:t>
                </a:r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조사</a:t>
                </a:r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감사를 </a:t>
                </a:r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할 때</a:t>
                </a:r>
                <a:r>
                  <a:rPr lang="en-US" altLang="ko-KR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b="1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은폐ㆍ축소하라고 지시한 사람이 누구인가</a:t>
                </a:r>
                <a:r>
                  <a:rPr lang="en-US" altLang="ko-KR" sz="14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  <a:endParaRPr lang="ko-KR" altLang="en-US" sz="14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fontAlgn="base" latinLnBrk="1"/>
                <a:r>
                  <a:rPr lang="en-US" altLang="ko-KR" sz="140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ko-KR" altLang="en-US"/>
              </a:p>
            </p:txBody>
          </p:sp>
          <p:sp>
            <p:nvSpPr>
              <p:cNvPr id="34" name="Teardrop 58"/>
              <p:cNvSpPr/>
              <p:nvPr/>
            </p:nvSpPr>
            <p:spPr>
              <a:xfrm>
                <a:off x="8630275" y="6379237"/>
                <a:ext cx="414899" cy="402563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  <p:sp>
            <p:nvSpPr>
              <p:cNvPr id="37" name="Teardrop 62"/>
              <p:cNvSpPr/>
              <p:nvPr/>
            </p:nvSpPr>
            <p:spPr>
              <a:xfrm>
                <a:off x="4075162" y="6379236"/>
                <a:ext cx="414899" cy="402563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3</a:t>
                </a:r>
                <a:endParaRPr lang="en-US"/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0" y="1752600"/>
              <a:ext cx="9144000" cy="2514600"/>
              <a:chOff x="0" y="1752600"/>
              <a:chExt cx="9144000" cy="2514600"/>
            </a:xfrm>
          </p:grpSpPr>
          <p:grpSp>
            <p:nvGrpSpPr>
              <p:cNvPr id="2" name="그룹 1"/>
              <p:cNvGrpSpPr/>
              <p:nvPr/>
            </p:nvGrpSpPr>
            <p:grpSpPr>
              <a:xfrm>
                <a:off x="0" y="1752600"/>
                <a:ext cx="9144000" cy="2514600"/>
                <a:chOff x="0" y="1752600"/>
                <a:chExt cx="9144000" cy="2514600"/>
              </a:xfrm>
            </p:grpSpPr>
            <p:grpSp>
              <p:nvGrpSpPr>
                <p:cNvPr id="7" name="Group 1"/>
                <p:cNvGrpSpPr/>
                <p:nvPr/>
              </p:nvGrpSpPr>
              <p:grpSpPr>
                <a:xfrm>
                  <a:off x="0" y="1752600"/>
                  <a:ext cx="9144000" cy="2514600"/>
                  <a:chOff x="0" y="0"/>
                  <a:chExt cx="9144000" cy="1657350"/>
                </a:xfrm>
              </p:grpSpPr>
              <p:sp>
                <p:nvSpPr>
                  <p:cNvPr id="8" name="Rectangle 3"/>
                  <p:cNvSpPr/>
                  <p:nvPr/>
                </p:nvSpPr>
                <p:spPr>
                  <a:xfrm>
                    <a:off x="4568200" y="0"/>
                    <a:ext cx="4575800" cy="165735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base" latinLnBrk="1"/>
                    <a:endParaRPr lang="en-US" altLang="ko-KR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fontAlgn="base" latinLnBrk="1"/>
                    <a:endParaRPr lang="en-US" altLang="ko-KR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endParaRPr lang="en-US" altLang="ko-KR" sz="120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  <a:p>
                    <a:pPr algn="ctr"/>
                    <a:endParaRPr lang="en-US" sz="120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9" name="Rectangle 26"/>
                  <p:cNvSpPr/>
                  <p:nvPr/>
                </p:nvSpPr>
                <p:spPr>
                  <a:xfrm>
                    <a:off x="0" y="0"/>
                    <a:ext cx="4572000" cy="1657350"/>
                  </a:xfrm>
                  <a:prstGeom prst="rect">
                    <a:avLst/>
                  </a:prstGeom>
                  <a:solidFill>
                    <a:srgbClr val="2C3E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 latinLnBrk="1"/>
                    <a:r>
                      <a:rPr lang="ko-KR" altLang="en-US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육군은 언론브리핑에서 사망원인을 뇌손상으로 명시하고</a:t>
                    </a:r>
                    <a:r>
                      <a:rPr lang="en-US" altLang="ko-KR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, </a:t>
                    </a:r>
                    <a:r>
                      <a:rPr lang="ko-KR" altLang="en-US" sz="14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우발적인 폭행사건처럼</a:t>
                    </a:r>
                    <a:r>
                      <a:rPr lang="ko-KR" altLang="en-US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 브리핑 함</a:t>
                    </a:r>
                    <a:endParaRPr lang="en-US" altLang="ko-KR" sz="140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endParaRPr lang="en-US" altLang="ko-KR" sz="140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r>
                      <a:rPr lang="ko-KR" altLang="en-US" sz="1400" smtClean="0"/>
                      <a:t>병원의 사망진단서 </a:t>
                    </a:r>
                    <a:r>
                      <a:rPr lang="ko-KR" altLang="en-US" sz="1400"/>
                      <a:t>무시하고 이후 실시될 검시 결과도 알 수 없는 시점에 </a:t>
                    </a:r>
                    <a:r>
                      <a:rPr lang="ko-KR" altLang="en-US" sz="1400" smtClean="0"/>
                      <a:t>보도자료를 </a:t>
                    </a:r>
                    <a:r>
                      <a:rPr lang="ko-KR" altLang="en-US" sz="1400"/>
                      <a:t>통해 </a:t>
                    </a:r>
                    <a:r>
                      <a:rPr lang="ko-KR" altLang="en-US" sz="1400" smtClean="0"/>
                      <a:t>사망원인 </a:t>
                    </a:r>
                    <a:r>
                      <a:rPr lang="en-US" altLang="ko-KR" sz="1400" smtClean="0"/>
                      <a:t>“</a:t>
                    </a:r>
                    <a:r>
                      <a:rPr lang="ko-KR" altLang="en-US" sz="1400" smtClean="0"/>
                      <a:t>뇌손상</a:t>
                    </a:r>
                    <a:r>
                      <a:rPr lang="en-US" altLang="ko-KR" sz="1400" smtClean="0"/>
                      <a:t>” </a:t>
                    </a:r>
                    <a:r>
                      <a:rPr lang="ko-KR" altLang="en-US" sz="1400" smtClean="0"/>
                      <a:t>이라고 수사와 재판의 </a:t>
                    </a:r>
                    <a:r>
                      <a:rPr lang="ko-KR" altLang="en-US" sz="1400" b="1" smtClean="0"/>
                      <a:t>가이드라인 제시</a:t>
                    </a:r>
                    <a:endParaRPr lang="en-US" altLang="ko-KR" sz="1400" b="1" smtClean="0"/>
                  </a:p>
                </p:txBody>
              </p: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4788464" y="2264546"/>
                  <a:ext cx="4135272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허위ㆍ은폐 </a:t>
                  </a:r>
                  <a:r>
                    <a:rPr lang="ko-KR" altLang="en-US" sz="1400" b="1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보도자료는 육군 참모총장이 최종 </a:t>
                  </a:r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결재</a:t>
                  </a:r>
                  <a:r>
                    <a:rPr lang="en-US" altLang="ko-KR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언론 </a:t>
                  </a:r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브리핑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이뤄지고 그에 따라 </a:t>
                  </a:r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언론보도 이뤄짐</a:t>
                  </a:r>
                  <a:endParaRPr lang="en-US" altLang="ko-KR" sz="14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endParaRPr lang="en-US" altLang="ko-KR" sz="14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왜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이제까지 육군 수뇌부가 총동원되어 윤일병 </a:t>
                  </a:r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사건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은폐하기 위한 </a:t>
                  </a:r>
                  <a:r>
                    <a:rPr lang="ko-KR" altLang="en-US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대책회의 </a:t>
                  </a:r>
                  <a:r>
                    <a:rPr lang="ko-KR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열었다는 것을 숨겨왔나</a:t>
                  </a:r>
                  <a:r>
                    <a:rPr lang="en-US" altLang="ko-KR" sz="14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? </a:t>
                  </a:r>
                  <a:endParaRPr lang="ko-KR" altLang="en-US" sz="14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ko-KR" altLang="en-US"/>
                </a:p>
              </p:txBody>
            </p:sp>
          </p:grpSp>
          <p:sp>
            <p:nvSpPr>
              <p:cNvPr id="40" name="Teardrop 66"/>
              <p:cNvSpPr/>
              <p:nvPr/>
            </p:nvSpPr>
            <p:spPr>
              <a:xfrm>
                <a:off x="8667237" y="3778053"/>
                <a:ext cx="414899" cy="402563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2</a:t>
                </a:r>
                <a:endParaRPr lang="en-US"/>
              </a:p>
            </p:txBody>
          </p:sp>
          <p:sp>
            <p:nvSpPr>
              <p:cNvPr id="43" name="Teardrop 71"/>
              <p:cNvSpPr/>
              <p:nvPr/>
            </p:nvSpPr>
            <p:spPr>
              <a:xfrm>
                <a:off x="4075162" y="3778052"/>
                <a:ext cx="414899" cy="402563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1</a:t>
                </a:r>
                <a:endParaRPr lang="en-US"/>
              </a:p>
            </p:txBody>
          </p:sp>
        </p:grpSp>
      </p:grpSp>
      <p:sp>
        <p:nvSpPr>
          <p:cNvPr id="21" name="모서리가 둥근 직사각형 20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63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/>
          <p:cNvGrpSpPr/>
          <p:nvPr/>
        </p:nvGrpSpPr>
        <p:grpSpPr>
          <a:xfrm>
            <a:off x="0" y="1752600"/>
            <a:ext cx="9128325" cy="5105400"/>
            <a:chOff x="0" y="0"/>
            <a:chExt cx="9128325" cy="3364923"/>
          </a:xfrm>
          <a:solidFill>
            <a:schemeClr val="accent2">
              <a:lumMod val="50000"/>
            </a:schemeClr>
          </a:solidFill>
        </p:grpSpPr>
        <p:sp>
          <p:nvSpPr>
            <p:cNvPr id="52" name="Rectangle 3"/>
            <p:cNvSpPr/>
            <p:nvPr/>
          </p:nvSpPr>
          <p:spPr>
            <a:xfrm>
              <a:off x="4552525" y="0"/>
              <a:ext cx="4575800" cy="3364923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53" name="Rectangle 26"/>
            <p:cNvSpPr/>
            <p:nvPr/>
          </p:nvSpPr>
          <p:spPr>
            <a:xfrm>
              <a:off x="0" y="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endParaRPr lang="en-US" altLang="ko-KR" sz="14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Rectangle 85"/>
          <p:cNvSpPr/>
          <p:nvPr/>
        </p:nvSpPr>
        <p:spPr>
          <a:xfrm>
            <a:off x="4561367" y="427223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75170"/>
            <a:ext cx="9144000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지뢰 사고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b="1" smtClean="0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합참의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적극 대처 필요</a:t>
            </a:r>
            <a:endParaRPr lang="en-US" altLang="ko-KR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3"/>
          <a:stretch/>
        </p:blipFill>
        <p:spPr>
          <a:xfrm>
            <a:off x="-14621" y="4267200"/>
            <a:ext cx="4577779" cy="2590800"/>
          </a:xfrm>
          <a:prstGeom prst="rect">
            <a:avLst/>
          </a:prstGeom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024148"/>
              </p:ext>
            </p:extLst>
          </p:nvPr>
        </p:nvGraphicFramePr>
        <p:xfrm>
          <a:off x="4568474" y="2490471"/>
          <a:ext cx="4575529" cy="1163955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83031"/>
                <a:gridCol w="682083"/>
                <a:gridCol w="682083"/>
                <a:gridCol w="682083"/>
                <a:gridCol w="682083"/>
                <a:gridCol w="682083"/>
                <a:gridCol w="682083"/>
              </a:tblGrid>
              <a:tr h="188341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 분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’12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’13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’14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188341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지뢰사고</a:t>
                      </a:r>
                      <a:r>
                        <a:rPr lang="en-US" altLang="ko-KR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</a:t>
                      </a:r>
                      <a:r>
                        <a:rPr lang="en-US" altLang="ko-KR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188341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피해</a:t>
                      </a:r>
                      <a:endParaRPr lang="ko-KR" altLang="en-US" sz="1600" b="1" kern="0" spc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명</a:t>
                      </a:r>
                      <a:r>
                        <a:rPr lang="en-US" altLang="ko-KR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계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1883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 망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0/1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1883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 상</a:t>
                      </a:r>
                      <a:endParaRPr lang="ko-KR" alt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0/0</a:t>
                      </a:r>
                      <a:endParaRPr lang="en-US" sz="1600" b="1" kern="0" spc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67252" y="1889523"/>
            <a:ext cx="319350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&lt; </a:t>
            </a:r>
            <a:r>
              <a:rPr kumimoji="0" lang="ko-KR" altLang="en-US" sz="14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kumimoji="0" lang="en-US" altLang="ko-KR" sz="14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0" lang="ko-KR" altLang="en-US" sz="14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년간 국내 지뢰 폭발사고 현황 </a:t>
            </a:r>
            <a:r>
              <a:rPr kumimoji="0" lang="en-US" altLang="ko-KR" sz="1400" b="1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&gt;</a:t>
            </a:r>
            <a:endParaRPr kumimoji="0" lang="en-US" altLang="ko-KR" sz="10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200" b="0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군인</a:t>
            </a:r>
            <a:r>
              <a:rPr kumimoji="0" lang="en-US" altLang="ko-KR" sz="1200" b="0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0" lang="ko-KR" altLang="en-US" sz="1200" b="0" i="0" u="none" strike="noStrike" cap="none" normalizeH="0" baseline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민간인</a:t>
            </a: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-15675" y="27052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매년 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건씩 </a:t>
            </a:r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지뢰 폭발사고 발생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4564162" y="484249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민간인들의 지뢰 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사고 </a:t>
            </a:r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국가는 어떻게 보상하고 있나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algn="ctr" fontAlgn="base" latinLnBrk="1"/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치료 시스템 및 </a:t>
            </a:r>
            <a:endParaRPr lang="en-US" altLang="ko-KR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/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배상ㆍ보상 </a:t>
            </a:r>
            <a:r>
              <a:rPr lang="ko-KR" altLang="en-US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</a:t>
            </a:r>
            <a:r>
              <a:rPr lang="ko-KR" altLang="en-US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있나</a:t>
            </a:r>
            <a:r>
              <a:rPr lang="en-US" altLang="ko-KR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25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91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직사각형 1053"/>
          <p:cNvSpPr/>
          <p:nvPr/>
        </p:nvSpPr>
        <p:spPr>
          <a:xfrm>
            <a:off x="0" y="1828800"/>
            <a:ext cx="6476999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47" name="직사각형 1046"/>
          <p:cNvSpPr/>
          <p:nvPr/>
        </p:nvSpPr>
        <p:spPr>
          <a:xfrm>
            <a:off x="0" y="1828800"/>
            <a:ext cx="6477000" cy="502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00" y="604800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해군  군수사령부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실시간 군수지원 관리체계 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자체개발</a:t>
            </a:r>
            <a:r>
              <a:rPr lang="en-US" altLang="ko-KR" sz="24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007612"/>
            <a:ext cx="9144000" cy="107721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효율적 군수관리</a:t>
            </a:r>
            <a:r>
              <a:rPr lang="en-US" altLang="ko-KR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</a:t>
            </a:r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신속한 지휘관 의사결정 </a:t>
            </a:r>
            <a:r>
              <a:rPr lang="en-US" altLang="ko-KR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가능</a:t>
            </a:r>
            <a:r>
              <a:rPr lang="en-US" altLang="ko-KR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  <a:p>
            <a:r>
              <a:rPr lang="ko-KR" altLang="en-US" sz="20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전군 확대 반영 검토 요망</a:t>
            </a:r>
            <a:endParaRPr lang="en-US" altLang="ko-KR" sz="2000" b="1" smtClean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38" name="그룹 1037"/>
          <p:cNvGrpSpPr/>
          <p:nvPr/>
        </p:nvGrpSpPr>
        <p:grpSpPr>
          <a:xfrm>
            <a:off x="152400" y="2516940"/>
            <a:ext cx="6172200" cy="3617931"/>
            <a:chOff x="1443400" y="1784189"/>
            <a:chExt cx="6172200" cy="3617931"/>
          </a:xfrm>
        </p:grpSpPr>
        <p:grpSp>
          <p:nvGrpSpPr>
            <p:cNvPr id="1037" name="그룹 1036"/>
            <p:cNvGrpSpPr/>
            <p:nvPr/>
          </p:nvGrpSpPr>
          <p:grpSpPr>
            <a:xfrm>
              <a:off x="1443400" y="1784189"/>
              <a:ext cx="6172200" cy="3617931"/>
              <a:chOff x="1443400" y="1784189"/>
              <a:chExt cx="6172200" cy="3617931"/>
            </a:xfrm>
          </p:grpSpPr>
          <p:grpSp>
            <p:nvGrpSpPr>
              <p:cNvPr id="1034" name="그룹 1033"/>
              <p:cNvGrpSpPr/>
              <p:nvPr/>
            </p:nvGrpSpPr>
            <p:grpSpPr>
              <a:xfrm>
                <a:off x="1443400" y="1784189"/>
                <a:ext cx="6172200" cy="1845926"/>
                <a:chOff x="1034615" y="2040219"/>
                <a:chExt cx="6172200" cy="1845926"/>
              </a:xfrm>
            </p:grpSpPr>
            <p:graphicFrame>
              <p:nvGraphicFramePr>
                <p:cNvPr id="46" name="Diagram 748"/>
                <p:cNvGraphicFramePr/>
                <p:nvPr>
                  <p:extLst>
                    <p:ext uri="{D42A27DB-BD31-4B8C-83A1-F6EECF244321}">
                      <p14:modId xmlns:p14="http://schemas.microsoft.com/office/powerpoint/2010/main" val="2097861131"/>
                    </p:ext>
                  </p:extLst>
                </p:nvPr>
              </p:nvGraphicFramePr>
              <p:xfrm>
                <a:off x="1034615" y="2040219"/>
                <a:ext cx="6172200" cy="1845926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sp>
              <p:nvSpPr>
                <p:cNvPr id="47" name="Freeform 36"/>
                <p:cNvSpPr>
                  <a:spLocks noEditPoints="1"/>
                </p:cNvSpPr>
                <p:nvPr/>
              </p:nvSpPr>
              <p:spPr bwMode="auto">
                <a:xfrm>
                  <a:off x="1143000" y="2885205"/>
                  <a:ext cx="295513" cy="200727"/>
                </a:xfrm>
                <a:custGeom>
                  <a:avLst/>
                  <a:gdLst>
                    <a:gd name="T0" fmla="*/ 200 w 400"/>
                    <a:gd name="T1" fmla="*/ 0 h 224"/>
                    <a:gd name="T2" fmla="*/ 0 w 400"/>
                    <a:gd name="T3" fmla="*/ 112 h 224"/>
                    <a:gd name="T4" fmla="*/ 200 w 400"/>
                    <a:gd name="T5" fmla="*/ 224 h 224"/>
                    <a:gd name="T6" fmla="*/ 400 w 400"/>
                    <a:gd name="T7" fmla="*/ 112 h 224"/>
                    <a:gd name="T8" fmla="*/ 200 w 400"/>
                    <a:gd name="T9" fmla="*/ 0 h 224"/>
                    <a:gd name="T10" fmla="*/ 200 w 400"/>
                    <a:gd name="T11" fmla="*/ 198 h 224"/>
                    <a:gd name="T12" fmla="*/ 111 w 400"/>
                    <a:gd name="T13" fmla="*/ 112 h 224"/>
                    <a:gd name="T14" fmla="*/ 200 w 400"/>
                    <a:gd name="T15" fmla="*/ 26 h 224"/>
                    <a:gd name="T16" fmla="*/ 289 w 400"/>
                    <a:gd name="T17" fmla="*/ 112 h 224"/>
                    <a:gd name="T18" fmla="*/ 200 w 400"/>
                    <a:gd name="T19" fmla="*/ 198 h 224"/>
                    <a:gd name="T20" fmla="*/ 200 w 400"/>
                    <a:gd name="T21" fmla="*/ 112 h 224"/>
                    <a:gd name="T22" fmla="*/ 200 w 400"/>
                    <a:gd name="T23" fmla="*/ 69 h 224"/>
                    <a:gd name="T24" fmla="*/ 155 w 400"/>
                    <a:gd name="T25" fmla="*/ 112 h 224"/>
                    <a:gd name="T26" fmla="*/ 200 w 400"/>
                    <a:gd name="T27" fmla="*/ 155 h 224"/>
                    <a:gd name="T28" fmla="*/ 244 w 400"/>
                    <a:gd name="T29" fmla="*/ 112 h 224"/>
                    <a:gd name="T30" fmla="*/ 200 w 400"/>
                    <a:gd name="T31" fmla="*/ 112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00" h="224">
                      <a:moveTo>
                        <a:pt x="200" y="0"/>
                      </a:moveTo>
                      <a:cubicBezTo>
                        <a:pt x="69" y="0"/>
                        <a:pt x="0" y="97"/>
                        <a:pt x="0" y="112"/>
                      </a:cubicBezTo>
                      <a:cubicBezTo>
                        <a:pt x="0" y="127"/>
                        <a:pt x="69" y="224"/>
                        <a:pt x="200" y="224"/>
                      </a:cubicBezTo>
                      <a:cubicBezTo>
                        <a:pt x="331" y="224"/>
                        <a:pt x="400" y="127"/>
                        <a:pt x="400" y="112"/>
                      </a:cubicBezTo>
                      <a:cubicBezTo>
                        <a:pt x="400" y="97"/>
                        <a:pt x="331" y="0"/>
                        <a:pt x="200" y="0"/>
                      </a:cubicBezTo>
                      <a:close/>
                      <a:moveTo>
                        <a:pt x="200" y="198"/>
                      </a:moveTo>
                      <a:cubicBezTo>
                        <a:pt x="151" y="198"/>
                        <a:pt x="111" y="159"/>
                        <a:pt x="111" y="112"/>
                      </a:cubicBezTo>
                      <a:cubicBezTo>
                        <a:pt x="111" y="64"/>
                        <a:pt x="151" y="26"/>
                        <a:pt x="200" y="26"/>
                      </a:cubicBezTo>
                      <a:cubicBezTo>
                        <a:pt x="249" y="26"/>
                        <a:pt x="289" y="64"/>
                        <a:pt x="289" y="112"/>
                      </a:cubicBezTo>
                      <a:cubicBezTo>
                        <a:pt x="289" y="159"/>
                        <a:pt x="249" y="198"/>
                        <a:pt x="200" y="198"/>
                      </a:cubicBezTo>
                      <a:close/>
                      <a:moveTo>
                        <a:pt x="200" y="112"/>
                      </a:moveTo>
                      <a:cubicBezTo>
                        <a:pt x="192" y="103"/>
                        <a:pt x="213" y="69"/>
                        <a:pt x="200" y="69"/>
                      </a:cubicBezTo>
                      <a:cubicBezTo>
                        <a:pt x="175" y="69"/>
                        <a:pt x="155" y="88"/>
                        <a:pt x="155" y="112"/>
                      </a:cubicBezTo>
                      <a:cubicBezTo>
                        <a:pt x="155" y="136"/>
                        <a:pt x="175" y="155"/>
                        <a:pt x="200" y="155"/>
                      </a:cubicBezTo>
                      <a:cubicBezTo>
                        <a:pt x="224" y="155"/>
                        <a:pt x="244" y="136"/>
                        <a:pt x="244" y="112"/>
                      </a:cubicBezTo>
                      <a:cubicBezTo>
                        <a:pt x="244" y="101"/>
                        <a:pt x="207" y="119"/>
                        <a:pt x="200" y="1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21"/>
                <p:cNvSpPr>
                  <a:spLocks noEditPoints="1"/>
                </p:cNvSpPr>
                <p:nvPr/>
              </p:nvSpPr>
              <p:spPr bwMode="auto">
                <a:xfrm>
                  <a:off x="3329227" y="2852824"/>
                  <a:ext cx="304800" cy="288613"/>
                </a:xfrm>
                <a:custGeom>
                  <a:avLst/>
                  <a:gdLst>
                    <a:gd name="T0" fmla="*/ 62 w 401"/>
                    <a:gd name="T1" fmla="*/ 116 h 357"/>
                    <a:gd name="T2" fmla="*/ 117 w 401"/>
                    <a:gd name="T3" fmla="*/ 135 h 357"/>
                    <a:gd name="T4" fmla="*/ 124 w 401"/>
                    <a:gd name="T5" fmla="*/ 133 h 357"/>
                    <a:gd name="T6" fmla="*/ 155 w 401"/>
                    <a:gd name="T7" fmla="*/ 106 h 357"/>
                    <a:gd name="T8" fmla="*/ 156 w 401"/>
                    <a:gd name="T9" fmla="*/ 100 h 357"/>
                    <a:gd name="T10" fmla="*/ 141 w 401"/>
                    <a:gd name="T11" fmla="*/ 81 h 357"/>
                    <a:gd name="T12" fmla="*/ 219 w 401"/>
                    <a:gd name="T13" fmla="*/ 1 h 357"/>
                    <a:gd name="T14" fmla="*/ 160 w 401"/>
                    <a:gd name="T15" fmla="*/ 1 h 357"/>
                    <a:gd name="T16" fmla="*/ 86 w 401"/>
                    <a:gd name="T17" fmla="*/ 39 h 357"/>
                    <a:gd name="T18" fmla="*/ 55 w 401"/>
                    <a:gd name="T19" fmla="*/ 63 h 357"/>
                    <a:gd name="T20" fmla="*/ 43 w 401"/>
                    <a:gd name="T21" fmla="*/ 90 h 357"/>
                    <a:gd name="T22" fmla="*/ 18 w 401"/>
                    <a:gd name="T23" fmla="*/ 98 h 357"/>
                    <a:gd name="T24" fmla="*/ 3 w 401"/>
                    <a:gd name="T25" fmla="*/ 110 h 357"/>
                    <a:gd name="T26" fmla="*/ 2 w 401"/>
                    <a:gd name="T27" fmla="*/ 120 h 357"/>
                    <a:gd name="T28" fmla="*/ 30 w 401"/>
                    <a:gd name="T29" fmla="*/ 150 h 357"/>
                    <a:gd name="T30" fmla="*/ 41 w 401"/>
                    <a:gd name="T31" fmla="*/ 152 h 357"/>
                    <a:gd name="T32" fmla="*/ 55 w 401"/>
                    <a:gd name="T33" fmla="*/ 139 h 357"/>
                    <a:gd name="T34" fmla="*/ 62 w 401"/>
                    <a:gd name="T35" fmla="*/ 116 h 357"/>
                    <a:gd name="T36" fmla="*/ 177 w 401"/>
                    <a:gd name="T37" fmla="*/ 126 h 357"/>
                    <a:gd name="T38" fmla="*/ 169 w 401"/>
                    <a:gd name="T39" fmla="*/ 125 h 357"/>
                    <a:gd name="T40" fmla="*/ 140 w 401"/>
                    <a:gd name="T41" fmla="*/ 150 h 357"/>
                    <a:gd name="T42" fmla="*/ 139 w 401"/>
                    <a:gd name="T43" fmla="*/ 158 h 357"/>
                    <a:gd name="T44" fmla="*/ 305 w 401"/>
                    <a:gd name="T45" fmla="*/ 347 h 357"/>
                    <a:gd name="T46" fmla="*/ 320 w 401"/>
                    <a:gd name="T47" fmla="*/ 348 h 357"/>
                    <a:gd name="T48" fmla="*/ 340 w 401"/>
                    <a:gd name="T49" fmla="*/ 332 h 357"/>
                    <a:gd name="T50" fmla="*/ 341 w 401"/>
                    <a:gd name="T51" fmla="*/ 317 h 357"/>
                    <a:gd name="T52" fmla="*/ 177 w 401"/>
                    <a:gd name="T53" fmla="*/ 126 h 357"/>
                    <a:gd name="T54" fmla="*/ 398 w 401"/>
                    <a:gd name="T55" fmla="*/ 46 h 357"/>
                    <a:gd name="T56" fmla="*/ 389 w 401"/>
                    <a:gd name="T57" fmla="*/ 42 h 357"/>
                    <a:gd name="T58" fmla="*/ 369 w 401"/>
                    <a:gd name="T59" fmla="*/ 72 h 357"/>
                    <a:gd name="T60" fmla="*/ 331 w 401"/>
                    <a:gd name="T61" fmla="*/ 80 h 357"/>
                    <a:gd name="T62" fmla="*/ 320 w 401"/>
                    <a:gd name="T63" fmla="*/ 45 h 357"/>
                    <a:gd name="T64" fmla="*/ 338 w 401"/>
                    <a:gd name="T65" fmla="*/ 13 h 357"/>
                    <a:gd name="T66" fmla="*/ 330 w 401"/>
                    <a:gd name="T67" fmla="*/ 6 h 357"/>
                    <a:gd name="T68" fmla="*/ 274 w 401"/>
                    <a:gd name="T69" fmla="*/ 51 h 357"/>
                    <a:gd name="T70" fmla="*/ 257 w 401"/>
                    <a:gd name="T71" fmla="*/ 121 h 357"/>
                    <a:gd name="T72" fmla="*/ 230 w 401"/>
                    <a:gd name="T73" fmla="*/ 149 h 357"/>
                    <a:gd name="T74" fmla="*/ 257 w 401"/>
                    <a:gd name="T75" fmla="*/ 181 h 357"/>
                    <a:gd name="T76" fmla="*/ 290 w 401"/>
                    <a:gd name="T77" fmla="*/ 149 h 357"/>
                    <a:gd name="T78" fmla="*/ 330 w 401"/>
                    <a:gd name="T79" fmla="*/ 137 h 357"/>
                    <a:gd name="T80" fmla="*/ 391 w 401"/>
                    <a:gd name="T81" fmla="*/ 112 h 357"/>
                    <a:gd name="T82" fmla="*/ 398 w 401"/>
                    <a:gd name="T83" fmla="*/ 46 h 357"/>
                    <a:gd name="T84" fmla="*/ 55 w 401"/>
                    <a:gd name="T85" fmla="*/ 319 h 357"/>
                    <a:gd name="T86" fmla="*/ 55 w 401"/>
                    <a:gd name="T87" fmla="*/ 334 h 357"/>
                    <a:gd name="T88" fmla="*/ 74 w 401"/>
                    <a:gd name="T89" fmla="*/ 353 h 357"/>
                    <a:gd name="T90" fmla="*/ 89 w 401"/>
                    <a:gd name="T91" fmla="*/ 351 h 357"/>
                    <a:gd name="T92" fmla="*/ 187 w 401"/>
                    <a:gd name="T93" fmla="*/ 254 h 357"/>
                    <a:gd name="T94" fmla="*/ 157 w 401"/>
                    <a:gd name="T95" fmla="*/ 220 h 357"/>
                    <a:gd name="T96" fmla="*/ 55 w 401"/>
                    <a:gd name="T97" fmla="*/ 319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01" h="357">
                      <a:moveTo>
                        <a:pt x="62" y="116"/>
                      </a:moveTo>
                      <a:cubicBezTo>
                        <a:pt x="81" y="101"/>
                        <a:pt x="97" y="111"/>
                        <a:pt x="117" y="135"/>
                      </a:cubicBezTo>
                      <a:cubicBezTo>
                        <a:pt x="120" y="138"/>
                        <a:pt x="123" y="135"/>
                        <a:pt x="124" y="133"/>
                      </a:cubicBezTo>
                      <a:cubicBezTo>
                        <a:pt x="126" y="132"/>
                        <a:pt x="154" y="107"/>
                        <a:pt x="155" y="106"/>
                      </a:cubicBezTo>
                      <a:cubicBezTo>
                        <a:pt x="156" y="105"/>
                        <a:pt x="158" y="102"/>
                        <a:pt x="156" y="100"/>
                      </a:cubicBezTo>
                      <a:cubicBezTo>
                        <a:pt x="154" y="98"/>
                        <a:pt x="146" y="88"/>
                        <a:pt x="141" y="81"/>
                      </a:cubicBezTo>
                      <a:cubicBezTo>
                        <a:pt x="105" y="34"/>
                        <a:pt x="240" y="2"/>
                        <a:pt x="219" y="1"/>
                      </a:cubicBezTo>
                      <a:cubicBezTo>
                        <a:pt x="208" y="1"/>
                        <a:pt x="166" y="0"/>
                        <a:pt x="160" y="1"/>
                      </a:cubicBezTo>
                      <a:cubicBezTo>
                        <a:pt x="134" y="4"/>
                        <a:pt x="102" y="28"/>
                        <a:pt x="86" y="39"/>
                      </a:cubicBezTo>
                      <a:cubicBezTo>
                        <a:pt x="64" y="53"/>
                        <a:pt x="57" y="62"/>
                        <a:pt x="55" y="63"/>
                      </a:cubicBezTo>
                      <a:cubicBezTo>
                        <a:pt x="49" y="68"/>
                        <a:pt x="54" y="80"/>
                        <a:pt x="43" y="90"/>
                      </a:cubicBezTo>
                      <a:cubicBezTo>
                        <a:pt x="32" y="100"/>
                        <a:pt x="25" y="92"/>
                        <a:pt x="18" y="98"/>
                      </a:cubicBezTo>
                      <a:cubicBezTo>
                        <a:pt x="15" y="101"/>
                        <a:pt x="5" y="108"/>
                        <a:pt x="3" y="110"/>
                      </a:cubicBezTo>
                      <a:cubicBezTo>
                        <a:pt x="0" y="113"/>
                        <a:pt x="0" y="117"/>
                        <a:pt x="2" y="120"/>
                      </a:cubicBezTo>
                      <a:cubicBezTo>
                        <a:pt x="2" y="120"/>
                        <a:pt x="28" y="148"/>
                        <a:pt x="30" y="150"/>
                      </a:cubicBezTo>
                      <a:cubicBezTo>
                        <a:pt x="32" y="153"/>
                        <a:pt x="38" y="155"/>
                        <a:pt x="41" y="152"/>
                      </a:cubicBezTo>
                      <a:cubicBezTo>
                        <a:pt x="45" y="149"/>
                        <a:pt x="54" y="141"/>
                        <a:pt x="55" y="139"/>
                      </a:cubicBezTo>
                      <a:cubicBezTo>
                        <a:pt x="57" y="138"/>
                        <a:pt x="54" y="122"/>
                        <a:pt x="62" y="116"/>
                      </a:cubicBezTo>
                      <a:close/>
                      <a:moveTo>
                        <a:pt x="177" y="126"/>
                      </a:moveTo>
                      <a:cubicBezTo>
                        <a:pt x="174" y="123"/>
                        <a:pt x="171" y="123"/>
                        <a:pt x="169" y="125"/>
                      </a:cubicBezTo>
                      <a:cubicBezTo>
                        <a:pt x="140" y="150"/>
                        <a:pt x="140" y="150"/>
                        <a:pt x="140" y="150"/>
                      </a:cubicBezTo>
                      <a:cubicBezTo>
                        <a:pt x="138" y="152"/>
                        <a:pt x="137" y="156"/>
                        <a:pt x="139" y="158"/>
                      </a:cubicBezTo>
                      <a:cubicBezTo>
                        <a:pt x="305" y="347"/>
                        <a:pt x="305" y="347"/>
                        <a:pt x="305" y="347"/>
                      </a:cubicBezTo>
                      <a:cubicBezTo>
                        <a:pt x="309" y="352"/>
                        <a:pt x="316" y="352"/>
                        <a:pt x="320" y="348"/>
                      </a:cubicBezTo>
                      <a:cubicBezTo>
                        <a:pt x="340" y="332"/>
                        <a:pt x="340" y="332"/>
                        <a:pt x="340" y="332"/>
                      </a:cubicBezTo>
                      <a:cubicBezTo>
                        <a:pt x="344" y="328"/>
                        <a:pt x="345" y="321"/>
                        <a:pt x="341" y="317"/>
                      </a:cubicBezTo>
                      <a:lnTo>
                        <a:pt x="177" y="126"/>
                      </a:lnTo>
                      <a:close/>
                      <a:moveTo>
                        <a:pt x="398" y="46"/>
                      </a:moveTo>
                      <a:cubicBezTo>
                        <a:pt x="396" y="36"/>
                        <a:pt x="391" y="38"/>
                        <a:pt x="389" y="42"/>
                      </a:cubicBezTo>
                      <a:cubicBezTo>
                        <a:pt x="386" y="46"/>
                        <a:pt x="374" y="64"/>
                        <a:pt x="369" y="72"/>
                      </a:cubicBezTo>
                      <a:cubicBezTo>
                        <a:pt x="364" y="80"/>
                        <a:pt x="353" y="96"/>
                        <a:pt x="331" y="80"/>
                      </a:cubicBezTo>
                      <a:cubicBezTo>
                        <a:pt x="308" y="64"/>
                        <a:pt x="316" y="53"/>
                        <a:pt x="320" y="45"/>
                      </a:cubicBezTo>
                      <a:cubicBezTo>
                        <a:pt x="324" y="38"/>
                        <a:pt x="336" y="16"/>
                        <a:pt x="338" y="13"/>
                      </a:cubicBezTo>
                      <a:cubicBezTo>
                        <a:pt x="340" y="11"/>
                        <a:pt x="338" y="3"/>
                        <a:pt x="330" y="6"/>
                      </a:cubicBezTo>
                      <a:cubicBezTo>
                        <a:pt x="323" y="9"/>
                        <a:pt x="280" y="27"/>
                        <a:pt x="274" y="51"/>
                      </a:cubicBezTo>
                      <a:cubicBezTo>
                        <a:pt x="268" y="76"/>
                        <a:pt x="279" y="99"/>
                        <a:pt x="257" y="121"/>
                      </a:cubicBezTo>
                      <a:cubicBezTo>
                        <a:pt x="230" y="149"/>
                        <a:pt x="230" y="149"/>
                        <a:pt x="230" y="149"/>
                      </a:cubicBezTo>
                      <a:cubicBezTo>
                        <a:pt x="257" y="181"/>
                        <a:pt x="257" y="181"/>
                        <a:pt x="257" y="181"/>
                      </a:cubicBezTo>
                      <a:cubicBezTo>
                        <a:pt x="290" y="149"/>
                        <a:pt x="290" y="149"/>
                        <a:pt x="290" y="149"/>
                      </a:cubicBezTo>
                      <a:cubicBezTo>
                        <a:pt x="298" y="141"/>
                        <a:pt x="315" y="134"/>
                        <a:pt x="330" y="137"/>
                      </a:cubicBezTo>
                      <a:cubicBezTo>
                        <a:pt x="363" y="144"/>
                        <a:pt x="381" y="132"/>
                        <a:pt x="391" y="112"/>
                      </a:cubicBezTo>
                      <a:cubicBezTo>
                        <a:pt x="401" y="94"/>
                        <a:pt x="399" y="56"/>
                        <a:pt x="398" y="46"/>
                      </a:cubicBezTo>
                      <a:close/>
                      <a:moveTo>
                        <a:pt x="55" y="319"/>
                      </a:moveTo>
                      <a:cubicBezTo>
                        <a:pt x="50" y="323"/>
                        <a:pt x="50" y="330"/>
                        <a:pt x="55" y="334"/>
                      </a:cubicBezTo>
                      <a:cubicBezTo>
                        <a:pt x="74" y="353"/>
                        <a:pt x="74" y="353"/>
                        <a:pt x="74" y="353"/>
                      </a:cubicBezTo>
                      <a:cubicBezTo>
                        <a:pt x="78" y="357"/>
                        <a:pt x="84" y="355"/>
                        <a:pt x="89" y="351"/>
                      </a:cubicBezTo>
                      <a:cubicBezTo>
                        <a:pt x="187" y="254"/>
                        <a:pt x="187" y="254"/>
                        <a:pt x="187" y="254"/>
                      </a:cubicBezTo>
                      <a:cubicBezTo>
                        <a:pt x="157" y="220"/>
                        <a:pt x="157" y="220"/>
                        <a:pt x="157" y="220"/>
                      </a:cubicBezTo>
                      <a:lnTo>
                        <a:pt x="55" y="3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 dirty="0"/>
                </a:p>
              </p:txBody>
            </p:sp>
            <p:sp>
              <p:nvSpPr>
                <p:cNvPr id="49" name="Freeform 6"/>
                <p:cNvSpPr>
                  <a:spLocks noEditPoints="1"/>
                </p:cNvSpPr>
                <p:nvPr/>
              </p:nvSpPr>
              <p:spPr bwMode="auto">
                <a:xfrm>
                  <a:off x="5483646" y="2823734"/>
                  <a:ext cx="324758" cy="317703"/>
                </a:xfrm>
                <a:custGeom>
                  <a:avLst/>
                  <a:gdLst>
                    <a:gd name="T0" fmla="*/ 360 w 371"/>
                    <a:gd name="T1" fmla="*/ 3 h 299"/>
                    <a:gd name="T2" fmla="*/ 7 w 371"/>
                    <a:gd name="T3" fmla="*/ 127 h 299"/>
                    <a:gd name="T4" fmla="*/ 6 w 371"/>
                    <a:gd name="T5" fmla="*/ 137 h 299"/>
                    <a:gd name="T6" fmla="*/ 82 w 371"/>
                    <a:gd name="T7" fmla="*/ 167 h 299"/>
                    <a:gd name="T8" fmla="*/ 82 w 371"/>
                    <a:gd name="T9" fmla="*/ 167 h 299"/>
                    <a:gd name="T10" fmla="*/ 127 w 371"/>
                    <a:gd name="T11" fmla="*/ 185 h 299"/>
                    <a:gd name="T12" fmla="*/ 347 w 371"/>
                    <a:gd name="T13" fmla="*/ 24 h 299"/>
                    <a:gd name="T14" fmla="*/ 351 w 371"/>
                    <a:gd name="T15" fmla="*/ 28 h 299"/>
                    <a:gd name="T16" fmla="*/ 194 w 371"/>
                    <a:gd name="T17" fmla="*/ 198 h 299"/>
                    <a:gd name="T18" fmla="*/ 194 w 371"/>
                    <a:gd name="T19" fmla="*/ 198 h 299"/>
                    <a:gd name="T20" fmla="*/ 185 w 371"/>
                    <a:gd name="T21" fmla="*/ 208 h 299"/>
                    <a:gd name="T22" fmla="*/ 197 w 371"/>
                    <a:gd name="T23" fmla="*/ 215 h 299"/>
                    <a:gd name="T24" fmla="*/ 197 w 371"/>
                    <a:gd name="T25" fmla="*/ 215 h 299"/>
                    <a:gd name="T26" fmla="*/ 296 w 371"/>
                    <a:gd name="T27" fmla="*/ 268 h 299"/>
                    <a:gd name="T28" fmla="*/ 311 w 371"/>
                    <a:gd name="T29" fmla="*/ 262 h 299"/>
                    <a:gd name="T30" fmla="*/ 369 w 371"/>
                    <a:gd name="T31" fmla="*/ 11 h 299"/>
                    <a:gd name="T32" fmla="*/ 360 w 371"/>
                    <a:gd name="T33" fmla="*/ 3 h 299"/>
                    <a:gd name="T34" fmla="*/ 127 w 371"/>
                    <a:gd name="T35" fmla="*/ 293 h 299"/>
                    <a:gd name="T36" fmla="*/ 133 w 371"/>
                    <a:gd name="T37" fmla="*/ 296 h 299"/>
                    <a:gd name="T38" fmla="*/ 190 w 371"/>
                    <a:gd name="T39" fmla="*/ 245 h 299"/>
                    <a:gd name="T40" fmla="*/ 127 w 371"/>
                    <a:gd name="T41" fmla="*/ 212 h 299"/>
                    <a:gd name="T42" fmla="*/ 127 w 371"/>
                    <a:gd name="T43" fmla="*/ 293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1" h="299">
                      <a:moveTo>
                        <a:pt x="360" y="3"/>
                      </a:moveTo>
                      <a:cubicBezTo>
                        <a:pt x="353" y="5"/>
                        <a:pt x="13" y="125"/>
                        <a:pt x="7" y="127"/>
                      </a:cubicBezTo>
                      <a:cubicBezTo>
                        <a:pt x="1" y="129"/>
                        <a:pt x="0" y="134"/>
                        <a:pt x="6" y="137"/>
                      </a:cubicBezTo>
                      <a:cubicBezTo>
                        <a:pt x="14" y="140"/>
                        <a:pt x="82" y="167"/>
                        <a:pt x="82" y="167"/>
                      </a:cubicBezTo>
                      <a:cubicBezTo>
                        <a:pt x="82" y="167"/>
                        <a:pt x="82" y="167"/>
                        <a:pt x="82" y="167"/>
                      </a:cubicBezTo>
                      <a:cubicBezTo>
                        <a:pt x="127" y="185"/>
                        <a:pt x="127" y="185"/>
                        <a:pt x="127" y="185"/>
                      </a:cubicBezTo>
                      <a:cubicBezTo>
                        <a:pt x="127" y="185"/>
                        <a:pt x="344" y="26"/>
                        <a:pt x="347" y="24"/>
                      </a:cubicBezTo>
                      <a:cubicBezTo>
                        <a:pt x="350" y="22"/>
                        <a:pt x="353" y="26"/>
                        <a:pt x="351" y="28"/>
                      </a:cubicBezTo>
                      <a:cubicBezTo>
                        <a:pt x="349" y="30"/>
                        <a:pt x="194" y="198"/>
                        <a:pt x="194" y="198"/>
                      </a:cubicBezTo>
                      <a:cubicBezTo>
                        <a:pt x="194" y="198"/>
                        <a:pt x="194" y="198"/>
                        <a:pt x="194" y="198"/>
                      </a:cubicBezTo>
                      <a:cubicBezTo>
                        <a:pt x="185" y="208"/>
                        <a:pt x="185" y="208"/>
                        <a:pt x="185" y="208"/>
                      </a:cubicBezTo>
                      <a:cubicBezTo>
                        <a:pt x="197" y="215"/>
                        <a:pt x="197" y="215"/>
                        <a:pt x="197" y="215"/>
                      </a:cubicBezTo>
                      <a:cubicBezTo>
                        <a:pt x="197" y="215"/>
                        <a:pt x="197" y="215"/>
                        <a:pt x="197" y="215"/>
                      </a:cubicBezTo>
                      <a:cubicBezTo>
                        <a:pt x="197" y="215"/>
                        <a:pt x="290" y="265"/>
                        <a:pt x="296" y="268"/>
                      </a:cubicBezTo>
                      <a:cubicBezTo>
                        <a:pt x="302" y="272"/>
                        <a:pt x="310" y="269"/>
                        <a:pt x="311" y="262"/>
                      </a:cubicBezTo>
                      <a:cubicBezTo>
                        <a:pt x="313" y="253"/>
                        <a:pt x="368" y="16"/>
                        <a:pt x="369" y="11"/>
                      </a:cubicBezTo>
                      <a:cubicBezTo>
                        <a:pt x="371" y="4"/>
                        <a:pt x="367" y="0"/>
                        <a:pt x="360" y="3"/>
                      </a:cubicBezTo>
                      <a:close/>
                      <a:moveTo>
                        <a:pt x="127" y="293"/>
                      </a:moveTo>
                      <a:cubicBezTo>
                        <a:pt x="127" y="298"/>
                        <a:pt x="130" y="299"/>
                        <a:pt x="133" y="296"/>
                      </a:cubicBezTo>
                      <a:cubicBezTo>
                        <a:pt x="138" y="291"/>
                        <a:pt x="190" y="245"/>
                        <a:pt x="190" y="245"/>
                      </a:cubicBezTo>
                      <a:cubicBezTo>
                        <a:pt x="127" y="212"/>
                        <a:pt x="127" y="212"/>
                        <a:pt x="127" y="212"/>
                      </a:cubicBezTo>
                      <a:lnTo>
                        <a:pt x="127" y="29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035" name="모서리가 둥근 직사각형 1034"/>
              <p:cNvSpPr/>
              <p:nvPr/>
            </p:nvSpPr>
            <p:spPr>
              <a:xfrm>
                <a:off x="1443400" y="3777834"/>
                <a:ext cx="1937186" cy="1624286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실시간으로 관리자 및 실무자 동시 모니터링</a:t>
                </a:r>
                <a:endParaRPr lang="en-US" altLang="ko-KR" sz="12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군수상황실에서 </a:t>
                </a:r>
                <a:r>
                  <a:rPr lang="en-US" altLang="ko-KR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24</a:t>
                </a: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시간 모니터링 결과 전파</a:t>
                </a:r>
                <a:r>
                  <a:rPr lang="en-US" altLang="ko-KR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/</a:t>
                </a: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확인</a:t>
                </a:r>
                <a:endParaRPr lang="en-US" altLang="ko-KR" sz="12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일일 군수지원 능력 및 태세 점검</a:t>
                </a:r>
              </a:p>
            </p:txBody>
          </p:sp>
          <p:sp>
            <p:nvSpPr>
              <p:cNvPr id="61" name="모서리가 둥근 직사각형 60"/>
              <p:cNvSpPr/>
              <p:nvPr/>
            </p:nvSpPr>
            <p:spPr>
              <a:xfrm>
                <a:off x="3532986" y="3777834"/>
                <a:ext cx="1905000" cy="1624286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군수지원 단계별 위험요소</a:t>
                </a:r>
                <a:r>
                  <a:rPr lang="en-US" altLang="ko-KR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기준초과</a:t>
                </a:r>
                <a:r>
                  <a:rPr lang="en-US" altLang="ko-KR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식별</a:t>
                </a: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문제해결 방안 모색 및 관리대상 지정</a:t>
                </a:r>
              </a:p>
            </p:txBody>
          </p:sp>
          <p:sp>
            <p:nvSpPr>
              <p:cNvPr id="62" name="모서리가 둥근 직사각형 61"/>
              <p:cNvSpPr/>
              <p:nvPr/>
            </p:nvSpPr>
            <p:spPr>
              <a:xfrm>
                <a:off x="5666584" y="3777834"/>
                <a:ext cx="1949015" cy="1624286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적기 군수지원을 위한 실시간 지휘결심</a:t>
                </a:r>
              </a:p>
              <a:p>
                <a:pPr marL="180975" indent="-180975">
                  <a:buFont typeface="Wingdings" panose="05000000000000000000" pitchFamily="2" charset="2"/>
                  <a:buChar char="§"/>
                </a:pPr>
                <a:r>
                  <a:rPr lang="ko-KR" altLang="en-US" sz="12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실시간 상황처리를 통한 군수지원 능력 최적화 </a:t>
                </a:r>
              </a:p>
            </p:txBody>
          </p:sp>
        </p:grpSp>
        <p:cxnSp>
          <p:nvCxnSpPr>
            <p:cNvPr id="53" name="Straight Connector 16"/>
            <p:cNvCxnSpPr/>
            <p:nvPr/>
          </p:nvCxnSpPr>
          <p:spPr>
            <a:xfrm>
              <a:off x="2459031" y="3067759"/>
              <a:ext cx="0" cy="606967"/>
            </a:xfrm>
            <a:prstGeom prst="line">
              <a:avLst/>
            </a:prstGeom>
            <a:ln>
              <a:solidFill>
                <a:srgbClr val="2980B9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2"/>
            <p:cNvCxnSpPr/>
            <p:nvPr/>
          </p:nvCxnSpPr>
          <p:spPr>
            <a:xfrm>
              <a:off x="4485486" y="3067759"/>
              <a:ext cx="0" cy="606967"/>
            </a:xfrm>
            <a:prstGeom prst="line">
              <a:avLst/>
            </a:prstGeom>
            <a:ln>
              <a:solidFill>
                <a:srgbClr val="15405B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2"/>
            <p:cNvCxnSpPr/>
            <p:nvPr/>
          </p:nvCxnSpPr>
          <p:spPr>
            <a:xfrm>
              <a:off x="6733385" y="3067758"/>
              <a:ext cx="0" cy="606967"/>
            </a:xfrm>
            <a:prstGeom prst="line">
              <a:avLst/>
            </a:prstGeom>
            <a:ln>
              <a:solidFill>
                <a:srgbClr val="74B5DE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직사각형 63"/>
          <p:cNvSpPr/>
          <p:nvPr/>
        </p:nvSpPr>
        <p:spPr>
          <a:xfrm>
            <a:off x="1" y="1975574"/>
            <a:ext cx="6477000" cy="2820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군수지원 실시간 관리체계 운영 </a:t>
            </a:r>
            <a:r>
              <a:rPr lang="en-US" altLang="ko-KR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System</a:t>
            </a:r>
            <a:endParaRPr lang="en-US" altLang="ko-KR" sz="12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42" name="직사각형 1041"/>
          <p:cNvSpPr/>
          <p:nvPr/>
        </p:nvSpPr>
        <p:spPr>
          <a:xfrm>
            <a:off x="29431" y="2250430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60000"/>
              </a:lnSpc>
              <a:tabLst>
                <a:tab pos="279400" algn="l"/>
              </a:tabLst>
            </a:pPr>
            <a:r>
              <a:rPr lang="en-US" altLang="ko-KR" sz="1200" kern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</a:t>
            </a:r>
            <a:r>
              <a:rPr lang="ko-KR" altLang="en-US" sz="1200" kern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매일 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아침 상황평가 및 문제점 개선</a:t>
            </a:r>
            <a:r>
              <a:rPr lang="en-US" altLang="ko-KR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사령관 및 참모</a:t>
            </a:r>
            <a:r>
              <a:rPr lang="en-US" altLang="ko-KR" sz="1200" kern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fontAlgn="base">
              <a:lnSpc>
                <a:spcPct val="160000"/>
              </a:lnSpc>
              <a:tabLst>
                <a:tab pos="279400" algn="l"/>
              </a:tabLst>
            </a:pPr>
            <a:r>
              <a:rPr lang="en-US" altLang="ko-KR" sz="1200" kern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*2014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en-US" altLang="ko-KR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개발완료</a:t>
            </a:r>
            <a:r>
              <a:rPr lang="en-US" altLang="ko-KR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시범운영 거쳐 </a:t>
            </a:r>
            <a:r>
              <a:rPr lang="en-US" altLang="ko-KR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r>
              <a:rPr lang="ko-KR" altLang="en-US" sz="1200" ker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정상운영 예정 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6477000" y="1828800"/>
            <a:ext cx="2670800" cy="5043268"/>
          </a:xfrm>
          <a:prstGeom prst="rect">
            <a:avLst/>
          </a:prstGeom>
          <a:solidFill>
            <a:srgbClr val="D7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ea"/>
              <a:buAutoNum type="circleNumDbPlain"/>
            </a:pPr>
            <a:endParaRPr lang="en-US" altLang="ko-KR" sz="115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buFont typeface="+mj-ea"/>
              <a:buAutoNum type="circleNumDbPlain"/>
            </a:pP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1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실시간 </a:t>
            </a:r>
            <a:r>
              <a:rPr lang="ko-KR" altLang="en-US" sz="11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관리체계 모니터링을 통한 실질적인 장비유지 </a:t>
            </a:r>
            <a:r>
              <a:rPr lang="ko-KR" altLang="en-US" sz="11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사업관리</a:t>
            </a:r>
            <a:endParaRPr lang="en-US" altLang="ko-KR" sz="11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구매</a:t>
            </a:r>
            <a:r>
              <a:rPr lang="en-US" altLang="ko-KR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외주정비사업 지연건에 대한 사전조치로 사고이월 및 불용액 </a:t>
            </a:r>
            <a:r>
              <a:rPr lang="ko-KR" altLang="en-US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방지</a:t>
            </a: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검수</a:t>
            </a:r>
            <a:r>
              <a:rPr lang="en-US" altLang="ko-KR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검사 및 저장 지연건에 대한 업무 독려 등으로 사고 </a:t>
            </a:r>
            <a:r>
              <a:rPr lang="ko-KR" altLang="en-US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방지</a:t>
            </a: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sz="11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실시간 </a:t>
            </a:r>
            <a:r>
              <a:rPr lang="ko-KR" altLang="en-US" sz="11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협업을 통한 참모 의사결정 및 지휘결심 가능 </a:t>
            </a:r>
            <a:endParaRPr lang="en-US" altLang="ko-KR" sz="11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일일 상황보고를 통한 군수지원 단계별 지연업무에 대한 해결방안 제시 </a:t>
            </a: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지휘관</a:t>
            </a:r>
            <a:r>
              <a:rPr lang="en-US" altLang="ko-KR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참모 동시 의사결정 및 지휘결심으로 신속한 문제점 해소</a:t>
            </a: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군수지원 분야</a:t>
            </a:r>
            <a:r>
              <a:rPr lang="en-US" altLang="ko-KR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단계별 업무 연계성 및 책임성 강화</a:t>
            </a: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buFont typeface="+mj-ea"/>
              <a:buAutoNum type="circleNumDbPlain" startAt="3"/>
            </a:pPr>
            <a:r>
              <a:rPr lang="ko-KR" altLang="en-US" sz="11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군직정비 </a:t>
            </a:r>
            <a:r>
              <a:rPr lang="ko-KR" altLang="en-US" sz="11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불가건에 대한 구매</a:t>
            </a:r>
            <a:r>
              <a:rPr lang="en-US" altLang="ko-KR" sz="11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외주정비 업무와 연계하여 수행</a:t>
            </a: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품목관리자 ↔ 창고담당間 협업 등을 통한 군수흐름에 따른 업무 추진</a:t>
            </a:r>
          </a:p>
          <a:p>
            <a:pPr marL="361950" indent="-271463">
              <a:buFont typeface="Wingdings" panose="05000000000000000000" pitchFamily="2" charset="2"/>
              <a:buChar char="§"/>
            </a:pP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업무단계별 담당자 명시를 통한 책임감 부여 및 투명성 강화</a:t>
            </a:r>
            <a:endParaRPr lang="en-US" altLang="ko-KR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28600" indent="-228600">
              <a:buFont typeface="+mj-ea"/>
              <a:buAutoNum type="circleNumDbPlain" startAt="4"/>
            </a:pPr>
            <a:r>
              <a:rPr lang="en-US" altLang="ko-KR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r>
              <a:rPr lang="ko-KR" altLang="en-US" sz="115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시간 지원 가능한 군수능력 및 지원태세 </a:t>
            </a:r>
            <a:r>
              <a:rPr lang="ko-KR" altLang="en-US" sz="11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</a:t>
            </a:r>
            <a:endParaRPr lang="ko-KR" altLang="en-US" sz="115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6476999" y="1980125"/>
            <a:ext cx="2667001" cy="2820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기대효과</a:t>
            </a:r>
            <a:endParaRPr lang="en-US" altLang="ko-KR" sz="12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7" name="모서리가 둥근 직사각형 8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26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61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/>
          <p:nvPr/>
        </p:nvSpPr>
        <p:spPr>
          <a:xfrm>
            <a:off x="4568200" y="4267200"/>
            <a:ext cx="4575800" cy="259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1"/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altLang="ko-KR" sz="12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 85"/>
          <p:cNvSpPr/>
          <p:nvPr/>
        </p:nvSpPr>
        <p:spPr>
          <a:xfrm>
            <a:off x="0" y="426720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Rectangle 26"/>
          <p:cNvSpPr/>
          <p:nvPr/>
        </p:nvSpPr>
        <p:spPr>
          <a:xfrm>
            <a:off x="0" y="1752600"/>
            <a:ext cx="4572000" cy="2514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4568200" y="1752600"/>
            <a:ext cx="4575800" cy="2514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1"/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altLang="ko-KR" sz="12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K2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전차 등 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사업 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비리 또는 부실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47465"/>
            <a:ext cx="9144000" cy="46166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 대책 무엇인가</a:t>
            </a:r>
            <a:r>
              <a:rPr lang="en-US" altLang="ko-KR" sz="24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6971"/>
              </p:ext>
            </p:extLst>
          </p:nvPr>
        </p:nvGraphicFramePr>
        <p:xfrm>
          <a:off x="152400" y="2133600"/>
          <a:ext cx="4190401" cy="39905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850900" dir="2340000" sx="1000" sy="1000" algn="ctr" rotWithShape="0">
                    <a:schemeClr val="bg2">
                      <a:lumMod val="10000"/>
                      <a:alpha val="52000"/>
                    </a:schemeClr>
                  </a:outerShdw>
                </a:effectLst>
                <a:tableStyleId>{E8034E78-7F5D-4C2E-B375-FC64B27BC917}</a:tableStyleId>
              </a:tblPr>
              <a:tblGrid>
                <a:gridCol w="272022"/>
                <a:gridCol w="1584180"/>
                <a:gridCol w="2334199"/>
              </a:tblGrid>
              <a:tr h="22800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사업명</a:t>
                      </a:r>
                      <a:endParaRPr lang="ko-KR" altLang="en-US" sz="11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지적사항</a:t>
                      </a:r>
                      <a:endParaRPr lang="ko-KR" altLang="en-US" sz="11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발칸 열영상 </a:t>
                      </a:r>
                      <a:endParaRPr lang="en-US" altLang="ko-KR" sz="10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야간조준경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현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발칸 야간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공중사격 제한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KDX-I</a:t>
                      </a:r>
                    </a:p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성능개량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전투체계에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486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급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컴퓨터 사용으로 </a:t>
                      </a:r>
                      <a:endParaRPr lang="en-US" altLang="ko-KR" sz="10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작동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중단 현상 발생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TICN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민간시장에서 도태중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와이브로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사용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’15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예산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미반영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장보고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-II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잠수함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인도 전후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연료전지 </a:t>
                      </a:r>
                      <a:endParaRPr lang="en-US" altLang="ko-KR" sz="10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고장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다수 발생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연료전지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시운전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시간만 수행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차기수상함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구조함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통영함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공문서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위조 등 납품비리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음탐기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과다금액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-41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억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계약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</a:t>
                      </a:r>
                      <a:endParaRPr lang="en-US" altLang="ko-KR" sz="1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광개토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-III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Batch-I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율곡이이함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어뢰기만기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해수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부식 발생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베레모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납품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중국산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짝퉁제품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납품 여부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불법혐의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업체와 재계약 체결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K2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전차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대응파괴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체계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대응파괴체계 개발하고도</a:t>
                      </a:r>
                      <a:r>
                        <a:rPr lang="ko-KR" altLang="en-US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미적용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유도교란체계와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대응파괴체계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간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동시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운용시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간섭 발생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7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군용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USB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개당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USB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95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만원에 구입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947849"/>
              </p:ext>
            </p:extLst>
          </p:nvPr>
        </p:nvGraphicFramePr>
        <p:xfrm>
          <a:off x="4800600" y="2133600"/>
          <a:ext cx="4191000" cy="40386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43525"/>
                <a:gridCol w="1305393"/>
                <a:gridCol w="2542082"/>
              </a:tblGrid>
              <a:tr h="285302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사업명</a:t>
                      </a:r>
                      <a:endParaRPr lang="ko-KR" altLang="en-US" sz="11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지적사항</a:t>
                      </a:r>
                      <a:endParaRPr lang="ko-KR" altLang="en-US" sz="11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7151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부정업체와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다기능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방탄복 계약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감사처분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허위실적 서류 제출로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부정당제재 통보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불구 계약체결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해당업체와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특혜성 수의계약 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체결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7151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K11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복합형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소총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K-11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문제점 미해결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자석만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대도 격발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품질보증기관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변경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(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기품원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→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국과연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28597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K21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보병전투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차량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파도막이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훈련 중 파손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(51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4042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KF-16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전투기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성능개량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미정부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업체에서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현사업비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대폭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증액 요청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4359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</a:t>
                      </a:r>
                      <a:endParaRPr lang="en-US" altLang="ko-KR" sz="1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한국형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전투기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KF-X)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미정부의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E/L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등으로 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KF-X </a:t>
                      </a:r>
                    </a:p>
                    <a:p>
                      <a:pPr latinLnBrk="1"/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개발에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필요한 기술이전 불충분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4042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endParaRPr lang="en-US" altLang="ko-KR" sz="1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차기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전투기</a:t>
                      </a:r>
                      <a:r>
                        <a:rPr lang="en-US" altLang="ko-KR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(F-X)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</a:t>
                      </a:r>
                      <a:r>
                        <a:rPr lang="en-US" altLang="ko-KR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F-35A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장착무기 부족</a:t>
                      </a:r>
                      <a:endParaRPr lang="en-US" altLang="ko-KR" sz="10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엔진결함 </a:t>
                      </a:r>
                      <a:r>
                        <a:rPr lang="ko-KR" altLang="en-US" sz="1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불구 계약 체결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  <a:tr h="7925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endParaRPr lang="en-US" altLang="ko-KR" sz="1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공중전투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기동훈련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체계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사업추진기본전략 미수립으로</a:t>
                      </a:r>
                      <a:r>
                        <a:rPr lang="ko-KR" altLang="en-US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lang="en-US" altLang="ko-KR" sz="1000" baseline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예산 </a:t>
                      </a:r>
                      <a:r>
                        <a:rPr lang="ko-KR" altLang="en-US" sz="10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미반영</a:t>
                      </a:r>
                      <a:endParaRPr lang="en-US" altLang="ko-KR" sz="1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◈ 공중전투기동훈련체계 내년</a:t>
                      </a:r>
                      <a:r>
                        <a:rPr lang="en-US" altLang="ko-KR" sz="1000" baseline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0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도입</a:t>
                      </a:r>
                      <a:endParaRPr lang="ko-KR" altLang="en-US" sz="1000" dirty="0">
                        <a:solidFill>
                          <a:schemeClr val="bg2">
                            <a:lumMod val="1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27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28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순서도: 처리 58"/>
          <p:cNvSpPr/>
          <p:nvPr/>
        </p:nvSpPr>
        <p:spPr>
          <a:xfrm>
            <a:off x="0" y="4267200"/>
            <a:ext cx="5486400" cy="2590800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8" name="순서도: 처리 57"/>
          <p:cNvSpPr/>
          <p:nvPr/>
        </p:nvSpPr>
        <p:spPr>
          <a:xfrm>
            <a:off x="5486400" y="1752600"/>
            <a:ext cx="3657600" cy="5105400"/>
          </a:xfrm>
          <a:prstGeom prst="flowChartProcess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Rectangle 26"/>
          <p:cNvSpPr/>
          <p:nvPr/>
        </p:nvSpPr>
        <p:spPr>
          <a:xfrm>
            <a:off x="0" y="1752600"/>
            <a:ext cx="5486400" cy="25146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ko-KR" sz="1400">
              <a:solidFill>
                <a:schemeClr val="tx2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896" y="470028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“유사 시 일본 한반도에서 군사작전 가능” </a:t>
            </a:r>
            <a:endParaRPr lang="en-US" altLang="ko-KR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96" y="993248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한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미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일 군사정보공유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신중해야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652991" y="2345501"/>
            <a:ext cx="3262409" cy="439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4000" algn="just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THAAD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X-band 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레이더를 한국에 배치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중국의 군사정보 얻으려고 하는 것도 한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군사정보공유 양해각서 체결과 연결 됨</a:t>
            </a:r>
            <a:endParaRPr lang="en-US" altLang="ko-KR" sz="1400" kern="0" spc="-5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54000" algn="just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국간 군사정보공유는 북한의 핵억지를 넘어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중국에 대항하는 삼각동맹</a:t>
            </a:r>
            <a:r>
              <a:rPr lang="ko-KR" altLang="en-US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그 외양이 구조화</a:t>
            </a:r>
            <a:r>
              <a:rPr lang="en-US" altLang="ko-KR" sz="1400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indent="-254000" algn="just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400" b="1" kern="0" spc="-5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동북아의 군비경쟁을 가속화</a:t>
            </a:r>
            <a:endParaRPr lang="en-US" altLang="ko-KR" sz="1400" b="1" kern="0" spc="-5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54000" algn="just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ko-KR" sz="14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54000"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중국의 반발에 대한 대비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</a:t>
            </a:r>
            <a:r>
              <a:rPr lang="en-US" altLang="ko-KR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indent="-254000"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사전에 양해 구했나</a:t>
            </a:r>
            <a:r>
              <a:rPr lang="en-US" altLang="ko-KR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254000" algn="just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endParaRPr lang="ko-KR" altLang="en-US" sz="1200" b="1" kern="0" spc="0">
              <a:solidFill>
                <a:srgbClr val="E4DAC2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23712" y="2301409"/>
            <a:ext cx="4754184" cy="189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</a:t>
            </a:r>
            <a:r>
              <a:rPr lang="en-US" altLang="ko-KR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이미 미국과 군사정보보호협정 체결</a:t>
            </a:r>
            <a:endParaRPr lang="en-US" altLang="ko-KR" sz="1600" kern="0" spc="-5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일본</a:t>
            </a:r>
            <a:r>
              <a:rPr lang="en-US" altLang="ko-KR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미국과 군사정보보호협정 체결</a:t>
            </a:r>
            <a:endParaRPr lang="en-US" altLang="ko-KR" sz="1600" kern="0" spc="-5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굳이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일본이 </a:t>
            </a:r>
            <a:r>
              <a:rPr lang="ko-KR" altLang="en-US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참여하는 </a:t>
            </a:r>
            <a:r>
              <a:rPr lang="en-US" altLang="ko-KR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국간 </a:t>
            </a:r>
            <a:r>
              <a:rPr lang="ko-KR" altLang="en-US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군사정보공유 필요한가</a:t>
            </a:r>
            <a:r>
              <a:rPr lang="en-US" altLang="ko-KR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endParaRPr lang="en-US" altLang="ko-KR" sz="1600" b="1" kern="0" spc="-50" smtClean="0">
              <a:solidFill>
                <a:schemeClr val="bg1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062" y="4526933"/>
            <a:ext cx="4772460" cy="2214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日은 북한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탄도미사일 탐지시 지리적으로</a:t>
            </a: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韓보다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불리</a:t>
            </a:r>
            <a:endParaRPr lang="en-US" altLang="ko-KR" sz="1600" b="1" kern="0" spc="-5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일본의 북한 관련 </a:t>
            </a: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</a:t>
            </a: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</a:t>
            </a: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정확성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떨어짐</a:t>
            </a:r>
            <a:endParaRPr lang="en-US" altLang="ko-KR" sz="1600" b="1" kern="0" spc="-5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일본의 군사정보가 미국 </a:t>
            </a: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정보 </a:t>
            </a: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넘어서지 못함 </a:t>
            </a:r>
            <a:endParaRPr lang="en-US" altLang="ko-KR" sz="1600" kern="0" spc="-5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 latinLnBrk="1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600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한</a:t>
            </a:r>
            <a:r>
              <a:rPr lang="en-US" altLang="ko-KR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</a:t>
            </a:r>
            <a:r>
              <a:rPr lang="en-US" altLang="ko-KR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600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 군사정보공유로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한국이 얻을 </a:t>
            </a:r>
            <a:r>
              <a:rPr lang="ko-KR" altLang="en-US" sz="1600" b="1" kern="0" spc="-5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실익 </a:t>
            </a:r>
            <a:r>
              <a:rPr lang="ko-KR" altLang="en-US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무엇인가</a:t>
            </a:r>
            <a:r>
              <a:rPr lang="en-US" altLang="ko-KR" sz="1600" b="1" kern="0" spc="-5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600" b="1" ker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48" name="Teardrop 62"/>
          <p:cNvSpPr/>
          <p:nvPr/>
        </p:nvSpPr>
        <p:spPr>
          <a:xfrm>
            <a:off x="8632564" y="1846533"/>
            <a:ext cx="414899" cy="402563"/>
          </a:xfrm>
          <a:prstGeom prst="teardrop">
            <a:avLst/>
          </a:prstGeom>
          <a:solidFill>
            <a:srgbClr val="A5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3</a:t>
            </a:r>
            <a:endParaRPr lang="en-US"/>
          </a:p>
        </p:txBody>
      </p:sp>
      <p:sp>
        <p:nvSpPr>
          <p:cNvPr id="49" name="Teardrop 66"/>
          <p:cNvSpPr/>
          <p:nvPr/>
        </p:nvSpPr>
        <p:spPr>
          <a:xfrm>
            <a:off x="4927032" y="6370906"/>
            <a:ext cx="414899" cy="402563"/>
          </a:xfrm>
          <a:prstGeom prst="teardrop">
            <a:avLst/>
          </a:prstGeom>
          <a:solidFill>
            <a:srgbClr val="F0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</a:t>
            </a:r>
            <a:endParaRPr lang="en-US"/>
          </a:p>
        </p:txBody>
      </p:sp>
      <p:sp>
        <p:nvSpPr>
          <p:cNvPr id="50" name="Teardrop 71"/>
          <p:cNvSpPr/>
          <p:nvPr/>
        </p:nvSpPr>
        <p:spPr>
          <a:xfrm>
            <a:off x="4920635" y="1867754"/>
            <a:ext cx="414899" cy="402563"/>
          </a:xfrm>
          <a:prstGeom prst="teardrop">
            <a:avLst/>
          </a:prstGeom>
          <a:solidFill>
            <a:srgbClr val="F5B7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21" name="Oval 15"/>
          <p:cNvSpPr/>
          <p:nvPr/>
        </p:nvSpPr>
        <p:spPr>
          <a:xfrm>
            <a:off x="257121" y="3406248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val 15"/>
          <p:cNvSpPr/>
          <p:nvPr/>
        </p:nvSpPr>
        <p:spPr>
          <a:xfrm>
            <a:off x="218388" y="6104592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15"/>
          <p:cNvSpPr/>
          <p:nvPr/>
        </p:nvSpPr>
        <p:spPr>
          <a:xfrm>
            <a:off x="5652991" y="5562600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13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762000"/>
            <a:ext cx="9144000" cy="5222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대한민국 국방부 “</a:t>
            </a:r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2012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국방백서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3447" y="1284288"/>
            <a:ext cx="91440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71</a:t>
            </a:r>
            <a:r>
              <a:rPr lang="ko-KR" altLang="en-US" sz="2000" b="1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페이지 요약</a:t>
            </a:r>
            <a:endParaRPr lang="en-US" altLang="ko-KR" sz="20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1752600"/>
            <a:ext cx="9144000" cy="5105400"/>
            <a:chOff x="0" y="1752600"/>
            <a:chExt cx="9144000" cy="5105400"/>
          </a:xfrm>
        </p:grpSpPr>
        <p:grpSp>
          <p:nvGrpSpPr>
            <p:cNvPr id="7" name="그룹 6"/>
            <p:cNvGrpSpPr/>
            <p:nvPr/>
          </p:nvGrpSpPr>
          <p:grpSpPr>
            <a:xfrm>
              <a:off x="0" y="4267200"/>
              <a:ext cx="8958293" cy="2590800"/>
              <a:chOff x="0" y="4267200"/>
              <a:chExt cx="8958293" cy="2590800"/>
            </a:xfrm>
          </p:grpSpPr>
          <p:sp>
            <p:nvSpPr>
              <p:cNvPr id="20" name="Rectangle 85"/>
              <p:cNvSpPr/>
              <p:nvPr/>
            </p:nvSpPr>
            <p:spPr>
              <a:xfrm>
                <a:off x="0" y="4267200"/>
                <a:ext cx="4572000" cy="2590800"/>
              </a:xfrm>
              <a:prstGeom prst="rect">
                <a:avLst/>
              </a:prstGeom>
              <a:solidFill>
                <a:srgbClr val="D1E6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buFont typeface="Wingdings" panose="05000000000000000000" pitchFamily="2" charset="2"/>
                  <a:buChar char="u"/>
                </a:pPr>
                <a:endParaRPr lang="en-US" altLang="ko-KR" sz="12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23021" y="4756347"/>
                <a:ext cx="413527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 latinLnBrk="1"/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감사관실의 조사가 </a:t>
                </a:r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사실 </a:t>
                </a:r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군의 윤 일병 사건 은폐ㆍ축소 사실을 은폐ㆍ축소하기 위한 </a:t>
                </a:r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조사</a:t>
                </a:r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endParaRPr lang="en-US" altLang="ko-KR" sz="14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 fontAlgn="base" latinLnBrk="1"/>
                <a:r>
                  <a:rPr lang="ko-KR" altLang="en-US" sz="140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감사를 </a:t>
                </a:r>
                <a:r>
                  <a:rPr lang="ko-KR" altLang="en-US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할 때</a:t>
                </a:r>
                <a:r>
                  <a:rPr lang="en-US" altLang="ko-KR" sz="140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b="1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은폐ㆍ축소하라고 지시한 사람이 누구인가</a:t>
                </a:r>
                <a:r>
                  <a:rPr lang="en-US" altLang="ko-KR" sz="1400" b="1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  <a:endParaRPr lang="ko-KR" altLang="en-US" sz="14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fontAlgn="base" latinLnBrk="1"/>
                <a:r>
                  <a:rPr lang="en-US" altLang="ko-KR" sz="140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ko-KR" altLang="en-US"/>
              </a:p>
            </p:txBody>
          </p:sp>
          <p:sp>
            <p:nvSpPr>
              <p:cNvPr id="19" name="Teardrop 62"/>
              <p:cNvSpPr/>
              <p:nvPr/>
            </p:nvSpPr>
            <p:spPr>
              <a:xfrm>
                <a:off x="4075162" y="6379236"/>
                <a:ext cx="414899" cy="402563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3</a:t>
                </a:r>
                <a:endParaRPr lang="en-US"/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0" y="1752600"/>
              <a:ext cx="9144000" cy="5105400"/>
              <a:chOff x="0" y="1752600"/>
              <a:chExt cx="9144000" cy="5105400"/>
            </a:xfrm>
          </p:grpSpPr>
          <p:grpSp>
            <p:nvGrpSpPr>
              <p:cNvPr id="9" name="그룹 8"/>
              <p:cNvGrpSpPr/>
              <p:nvPr/>
            </p:nvGrpSpPr>
            <p:grpSpPr>
              <a:xfrm>
                <a:off x="0" y="1752600"/>
                <a:ext cx="9144000" cy="5105400"/>
                <a:chOff x="0" y="1752600"/>
                <a:chExt cx="9144000" cy="5105400"/>
              </a:xfrm>
            </p:grpSpPr>
            <p:grpSp>
              <p:nvGrpSpPr>
                <p:cNvPr id="12" name="Group 1"/>
                <p:cNvGrpSpPr/>
                <p:nvPr/>
              </p:nvGrpSpPr>
              <p:grpSpPr>
                <a:xfrm>
                  <a:off x="0" y="1752600"/>
                  <a:ext cx="9144000" cy="5105400"/>
                  <a:chOff x="0" y="0"/>
                  <a:chExt cx="9144000" cy="3364923"/>
                </a:xfrm>
              </p:grpSpPr>
              <p:sp>
                <p:nvSpPr>
                  <p:cNvPr id="14" name="Rectangle 3"/>
                  <p:cNvSpPr/>
                  <p:nvPr/>
                </p:nvSpPr>
                <p:spPr>
                  <a:xfrm>
                    <a:off x="4568200" y="0"/>
                    <a:ext cx="4575800" cy="3364923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base" latinLnBrk="1"/>
                    <a:endParaRPr lang="en-US" altLang="ko-KR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fontAlgn="base" latinLnBrk="1"/>
                    <a:endParaRPr lang="en-US" altLang="ko-KR" sz="14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endParaRPr lang="en-US" altLang="ko-KR" sz="120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  <a:p>
                    <a:pPr algn="ctr"/>
                    <a:endParaRPr lang="en-US" sz="120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15" name="Rectangle 26"/>
                  <p:cNvSpPr/>
                  <p:nvPr/>
                </p:nvSpPr>
                <p:spPr>
                  <a:xfrm>
                    <a:off x="0" y="0"/>
                    <a:ext cx="4572000" cy="1657350"/>
                  </a:xfrm>
                  <a:prstGeom prst="rect">
                    <a:avLst/>
                  </a:prstGeom>
                  <a:solidFill>
                    <a:srgbClr val="2C3E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 latinLnBrk="1"/>
                    <a:r>
                      <a:rPr lang="ko-KR" altLang="en-US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전시작전통제권 </a:t>
                    </a:r>
                    <a:r>
                      <a:rPr lang="ko-KR" altLang="en-US" sz="140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전환되면 한미 </a:t>
                    </a:r>
                    <a:r>
                      <a:rPr lang="ko-KR" altLang="en-US" sz="140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연합군사령부는 </a:t>
                    </a:r>
                    <a:r>
                      <a:rPr lang="ko-KR" altLang="en-US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해체 됨</a:t>
                    </a:r>
                    <a:endParaRPr lang="ko-KR" altLang="en-US" sz="140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endParaRPr lang="ko-KR" altLang="en-US" sz="140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r>
                      <a:rPr lang="ko-KR" altLang="en-US" sz="140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한미동맹의 </a:t>
                    </a:r>
                    <a:r>
                      <a:rPr lang="ko-KR" altLang="en-US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군사구조는</a:t>
                    </a:r>
                    <a:r>
                      <a:rPr lang="en-US" altLang="ko-KR" sz="140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,</a:t>
                    </a:r>
                  </a:p>
                  <a:p>
                    <a:pPr algn="ctr" fontAlgn="base" latinLnBrk="1"/>
                    <a:r>
                      <a:rPr lang="ko-KR" altLang="en-US" sz="14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한미연합군 </a:t>
                    </a:r>
                    <a:r>
                      <a:rPr lang="ko-KR" altLang="en-US" sz="1400" b="1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사령부 </a:t>
                    </a:r>
                    <a:r>
                      <a:rPr lang="ko-KR" altLang="en-US" sz="1400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중심 </a:t>
                    </a:r>
                    <a:r>
                      <a:rPr lang="ko-KR" altLang="en-US" sz="1400" b="1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지휘체제</a:t>
                    </a:r>
                    <a:r>
                      <a:rPr lang="ko-KR" altLang="en-US" sz="140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에서 </a:t>
                    </a:r>
                  </a:p>
                  <a:p>
                    <a:pPr algn="ctr" fontAlgn="base" latinLnBrk="1"/>
                    <a:endParaRPr lang="ko-KR" altLang="en-US" sz="140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r>
                      <a:rPr lang="ko-KR" altLang="en-US" b="1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한국 합참 주도</a:t>
                    </a:r>
                    <a:r>
                      <a:rPr lang="en-US" altLang="ko-KR" b="1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-</a:t>
                    </a:r>
                    <a:r>
                      <a:rPr lang="ko-KR" altLang="en-US" b="1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주한미군사령부 </a:t>
                    </a:r>
                    <a:r>
                      <a:rPr lang="ko-KR" altLang="en-US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지원 </a:t>
                    </a:r>
                    <a:endParaRPr lang="en-US" altLang="ko-KR" b="1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 fontAlgn="base" latinLnBrk="1"/>
                    <a:r>
                      <a:rPr lang="ko-KR" altLang="en-US" b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신연합방위체제로 </a:t>
                    </a:r>
                    <a:r>
                      <a:rPr lang="ko-KR" altLang="en-US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전환</a:t>
                    </a:r>
                    <a:endParaRPr lang="en-US" altLang="ko-KR" b="1" smtClean="0"/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842308" y="2445793"/>
                  <a:ext cx="4135272" cy="3816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전시작전통제권 </a:t>
                  </a:r>
                  <a:r>
                    <a:rPr lang="ko-KR" alt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전환의 </a:t>
                  </a:r>
                  <a:r>
                    <a:rPr lang="ko-KR" altLang="en-US" sz="2000" b="1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의의</a:t>
                  </a:r>
                  <a:endParaRPr lang="en-US" altLang="ko-KR" sz="2000" b="1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endParaRPr lang="en-US" altLang="ko-KR" sz="1400" b="1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endParaRPr lang="en-US" altLang="ko-KR" sz="1400" b="1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marL="342900" indent="-342900">
                    <a:buFont typeface="+mj-ea"/>
                    <a:buAutoNum type="circleNumDbPlain"/>
                  </a:pP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한반도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방위를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한국이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주도</a:t>
                  </a:r>
                  <a:r>
                    <a:rPr lang="en-US" altLang="ko-KR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동북아 평화 </a:t>
                  </a:r>
                  <a:r>
                    <a:rPr lang="en-US" altLang="ko-KR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·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공존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위한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새로운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협력적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안보질서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구축</a:t>
                  </a:r>
                  <a:endParaRPr lang="en-US" altLang="ko-KR" sz="16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en-US" altLang="ko-KR" sz="16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en-US" altLang="ko-KR" sz="16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marL="342900" indent="-342900">
                    <a:buFont typeface="+mj-ea"/>
                    <a:buAutoNum type="circleNumDbPlain" startAt="2"/>
                  </a:pP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우리 군이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전투임무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위주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강군으로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거듭나는 계기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될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것</a:t>
                  </a:r>
                  <a:endParaRPr lang="en-US" altLang="ko-KR" sz="16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en-US" altLang="ko-KR" sz="1600" smtClean="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en-US" altLang="ko-KR" sz="16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marL="342900" indent="-342900">
                    <a:buFont typeface="+mj-ea"/>
                    <a:buAutoNum type="circleNumDbPlain" startAt="3"/>
                  </a:pP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우리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스스로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우리의 안보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책임지는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능력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보유함으로써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대내외적으로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한국군의 위상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제고하게 </a:t>
                  </a:r>
                  <a:r>
                    <a:rPr lang="ko-KR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될 </a:t>
                  </a:r>
                  <a:r>
                    <a:rPr lang="ko-KR" altLang="en-US" sz="1600" smtClean="0">
                      <a:solidFill>
                        <a:schemeClr val="bg2">
                          <a:lumMod val="10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것</a:t>
                  </a:r>
                  <a:endParaRPr lang="en-US" altLang="ko-KR" sz="1600">
                    <a:solidFill>
                      <a:schemeClr val="bg2">
                        <a:lumMod val="1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endParaRPr lang="ko-KR" altLang="en-US"/>
                </a:p>
              </p:txBody>
            </p:sp>
          </p:grpSp>
          <p:sp>
            <p:nvSpPr>
              <p:cNvPr id="10" name="Teardrop 66"/>
              <p:cNvSpPr/>
              <p:nvPr/>
            </p:nvSpPr>
            <p:spPr>
              <a:xfrm>
                <a:off x="8565223" y="6403273"/>
                <a:ext cx="414899" cy="402563"/>
              </a:xfrm>
              <a:prstGeom prst="teardrop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2</a:t>
                </a:r>
                <a:endParaRPr lang="en-US"/>
              </a:p>
            </p:txBody>
          </p:sp>
          <p:sp>
            <p:nvSpPr>
              <p:cNvPr id="11" name="Teardrop 71"/>
              <p:cNvSpPr/>
              <p:nvPr/>
            </p:nvSpPr>
            <p:spPr>
              <a:xfrm>
                <a:off x="4075162" y="3778052"/>
                <a:ext cx="414899" cy="402563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1</a:t>
                </a:r>
                <a:endParaRPr lang="en-US"/>
              </a:p>
            </p:txBody>
          </p:sp>
        </p:grpSp>
      </p:grp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6" r="-2" b="43338"/>
          <a:stretch/>
        </p:blipFill>
        <p:spPr>
          <a:xfrm>
            <a:off x="0" y="4267201"/>
            <a:ext cx="4572000" cy="2590800"/>
          </a:xfrm>
          <a:prstGeom prst="rect">
            <a:avLst/>
          </a:prstGeom>
        </p:spPr>
      </p:pic>
      <p:sp>
        <p:nvSpPr>
          <p:cNvPr id="23" name="Isosceles Triangle 13"/>
          <p:cNvSpPr/>
          <p:nvPr/>
        </p:nvSpPr>
        <p:spPr>
          <a:xfrm rot="5400000">
            <a:off x="4444979" y="5369975"/>
            <a:ext cx="436277" cy="211927"/>
          </a:xfrm>
          <a:prstGeom prst="triangle">
            <a:avLst/>
          </a:prstGeom>
          <a:solidFill>
            <a:srgbClr val="647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13"/>
          <p:cNvSpPr/>
          <p:nvPr/>
        </p:nvSpPr>
        <p:spPr>
          <a:xfrm rot="5400000">
            <a:off x="4464266" y="2881361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67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0"/>
            <a:ext cx="9184875" cy="685800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486400" y="2155700"/>
            <a:ext cx="3698475" cy="1433250"/>
          </a:xfrm>
          <a:prstGeom prst="rect">
            <a:avLst/>
          </a:prstGeom>
          <a:solidFill>
            <a:srgbClr val="F48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3C96E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86400" y="2561064"/>
            <a:ext cx="1705575" cy="597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o-KR" altLang="en-US" sz="2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해군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8" name="직사각형 17"/>
          <p:cNvSpPr/>
          <p:nvPr/>
        </p:nvSpPr>
        <p:spPr>
          <a:xfrm>
            <a:off x="0" y="2165469"/>
            <a:ext cx="5486400" cy="1433250"/>
          </a:xfrm>
          <a:prstGeom prst="rect">
            <a:avLst/>
          </a:prstGeom>
          <a:solidFill>
            <a:srgbClr val="000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1804" y="2537313"/>
            <a:ext cx="5189739" cy="597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ko-KR" sz="2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 </a:t>
            </a:r>
            <a:r>
              <a:rPr lang="ko-KR" altLang="en-US" sz="24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 국정감사</a:t>
            </a:r>
            <a:endParaRPr lang="en-US" sz="24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99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661988"/>
            <a:ext cx="9144000" cy="523875"/>
          </a:xfrm>
        </p:spPr>
        <p:txBody>
          <a:bodyPr wrap="square">
            <a:spAutoFit/>
          </a:bodyPr>
          <a:lstStyle/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호남고속철도 훈련소역 설치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47975" y="2220680"/>
            <a:ext cx="5515087" cy="941792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algn="just">
              <a:spcAft>
                <a:spcPts val="600"/>
              </a:spcAft>
            </a:pPr>
            <a:endParaRPr lang="en-US" sz="14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육군훈련소 </a:t>
            </a: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방문객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들의 </a:t>
            </a: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교통 분산대책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시급</a:t>
            </a: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병영생활 시작의 서비스질 향상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609600" y="5425708"/>
            <a:ext cx="7677150" cy="1044773"/>
            <a:chOff x="1665833" y="2383154"/>
            <a:chExt cx="2611933" cy="1044773"/>
          </a:xfrm>
        </p:grpSpPr>
        <p:sp>
          <p:nvSpPr>
            <p:cNvPr id="9" name="갈매기형 수장 8"/>
            <p:cNvSpPr/>
            <p:nvPr/>
          </p:nvSpPr>
          <p:spPr>
            <a:xfrm>
              <a:off x="1665833" y="2383154"/>
              <a:ext cx="2611933" cy="1044773"/>
            </a:xfrm>
            <a:prstGeom prst="chevron">
              <a:avLst/>
            </a:prstGeom>
            <a:solidFill>
              <a:srgbClr val="000C2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갈매기형 수장 4"/>
            <p:cNvSpPr/>
            <p:nvPr/>
          </p:nvSpPr>
          <p:spPr>
            <a:xfrm>
              <a:off x="2188220" y="2383154"/>
              <a:ext cx="1567160" cy="1044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호남고속철도 훈련소역 설치를 위한 방안은</a:t>
              </a:r>
              <a:r>
                <a:rPr lang="en-US" altLang="ko-KR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b="1" kern="120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2838450" y="3655375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자가용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차량 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800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감소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예상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교통연구원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안보적 효율성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중요한 역할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국방대학교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국방핵심지구의 접근성과 인력 수급의 신속성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국방연구원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628650" y="3857318"/>
            <a:ext cx="2491238" cy="996495"/>
            <a:chOff x="7319" y="1137104"/>
            <a:chExt cx="2491238" cy="996495"/>
          </a:xfrm>
        </p:grpSpPr>
        <p:sp>
          <p:nvSpPr>
            <p:cNvPr id="13" name="갈매기형 수장 12"/>
            <p:cNvSpPr/>
            <p:nvPr/>
          </p:nvSpPr>
          <p:spPr>
            <a:xfrm>
              <a:off x="7319" y="1137104"/>
              <a:ext cx="2491238" cy="996495"/>
            </a:xfrm>
            <a:prstGeom prst="chevron">
              <a:avLst/>
            </a:prstGeom>
            <a:solidFill>
              <a:srgbClr val="A51E5B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갈매기형 수장 4"/>
            <p:cNvSpPr/>
            <p:nvPr/>
          </p:nvSpPr>
          <p:spPr>
            <a:xfrm>
              <a:off x="505567" y="1137104"/>
              <a:ext cx="1494743" cy="996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호남 </a:t>
              </a:r>
              <a:r>
                <a:rPr lang="en-US" altLang="ko-KR" sz="1600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KTX </a:t>
              </a:r>
              <a:r>
                <a:rPr lang="ko-KR" altLang="en-US" sz="1600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훈련소역 설치의 장점</a:t>
              </a:r>
              <a:endParaRPr lang="en-US" sz="16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609600" y="2286000"/>
            <a:ext cx="2498558" cy="999423"/>
            <a:chOff x="0" y="567088"/>
            <a:chExt cx="2498558" cy="999423"/>
          </a:xfrm>
        </p:grpSpPr>
        <p:sp>
          <p:nvSpPr>
            <p:cNvPr id="16" name="갈매기형 수장 15"/>
            <p:cNvSpPr/>
            <p:nvPr/>
          </p:nvSpPr>
          <p:spPr>
            <a:xfrm>
              <a:off x="0" y="567088"/>
              <a:ext cx="2498558" cy="999423"/>
            </a:xfrm>
            <a:prstGeom prst="chevron">
              <a:avLst/>
            </a:prstGeom>
            <a:solidFill>
              <a:srgbClr val="F05B2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갈매기형 수장 4"/>
            <p:cNvSpPr/>
            <p:nvPr/>
          </p:nvSpPr>
          <p:spPr>
            <a:xfrm>
              <a:off x="499712" y="567088"/>
              <a:ext cx="1499135" cy="999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600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KTX </a:t>
              </a:r>
              <a:r>
                <a:rPr lang="ko-KR" altLang="en-US" sz="1600" b="1" kern="12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훈련소역 설치 필요</a:t>
              </a:r>
              <a:endParaRPr lang="en-US" sz="1600" b="1" kern="1200">
                <a:solidFill>
                  <a:schemeClr val="bg1"/>
                </a:solidFill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44" y="5470463"/>
            <a:ext cx="738812" cy="95526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2" y="5324665"/>
            <a:ext cx="964337" cy="12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/>
          <p:cNvGrpSpPr/>
          <p:nvPr/>
        </p:nvGrpSpPr>
        <p:grpSpPr>
          <a:xfrm>
            <a:off x="0" y="1752600"/>
            <a:ext cx="9144000" cy="5105400"/>
            <a:chOff x="0" y="0"/>
            <a:chExt cx="9144000" cy="3364923"/>
          </a:xfrm>
          <a:solidFill>
            <a:schemeClr val="accent2">
              <a:lumMod val="50000"/>
            </a:schemeClr>
          </a:solidFill>
        </p:grpSpPr>
        <p:sp>
          <p:nvSpPr>
            <p:cNvPr id="53" name="Rectangle 26"/>
            <p:cNvSpPr/>
            <p:nvPr/>
          </p:nvSpPr>
          <p:spPr>
            <a:xfrm>
              <a:off x="0" y="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endParaRPr lang="en-US" altLang="ko-KR" sz="14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Rectangle 3"/>
            <p:cNvSpPr/>
            <p:nvPr/>
          </p:nvSpPr>
          <p:spPr>
            <a:xfrm>
              <a:off x="4568200" y="0"/>
              <a:ext cx="4575800" cy="3364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Rectangle 85"/>
          <p:cNvSpPr/>
          <p:nvPr/>
        </p:nvSpPr>
        <p:spPr>
          <a:xfrm>
            <a:off x="0" y="426720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33" y="561501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대북전단 살포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중지시켜야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en-US" altLang="ko-KR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33" y="1084721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일촉즉발의 군사적 대치 상태에서 치기어린 행동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7648" y="2167841"/>
            <a:ext cx="4206551" cy="1859475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실탄이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떨어진 연천군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주민들은 탈북 단체의 대북전단 살포에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분노</a:t>
            </a: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안전과 생업을 도외시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한다는 입장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>
              <a:buFont typeface="Wingdings" panose="05000000000000000000" pitchFamily="2" charset="2"/>
              <a:buChar char="u"/>
            </a:pPr>
            <a:endParaRPr lang="en-US" altLang="ko-KR" sz="160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합참에서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나서서 대북전단 살포 자제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공식으로 요청해야 함</a:t>
            </a: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122" y="4181149"/>
            <a:ext cx="4005957" cy="1086502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noAutofit/>
          </a:bodyPr>
          <a:lstStyle/>
          <a:p>
            <a:pPr algn="ctr"/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전단의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실제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효과는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다름</a:t>
            </a: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ctr">
              <a:buFont typeface="Wingdings" panose="05000000000000000000" pitchFamily="2" charset="2"/>
              <a:buChar char="u"/>
            </a:pPr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북한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주민들은 대북전단을 보면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신고해야</a:t>
            </a:r>
            <a:r>
              <a: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함</a:t>
            </a:r>
            <a:endParaRPr lang="en-US" altLang="ko-KR" sz="160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별도의 조사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받게 되어 신고를 꺼림</a:t>
            </a:r>
            <a:r>
              <a:rPr lang="en-US" altLang="ko-KR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그러나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신고를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안했을 경우에는 더 큰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추궁</a:t>
            </a:r>
            <a:endParaRPr lang="en-US" altLang="ko-KR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북한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주민들의 인권을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향상을 위해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이뤄지는 대북 전단 살포가 실제로는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역작용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초래</a:t>
            </a:r>
            <a:endParaRPr lang="en-US" altLang="ko-KR" sz="1600" smtClean="0">
              <a:solidFill>
                <a:schemeClr val="bg1"/>
              </a:solidFill>
              <a:latin typeface="Signika Negative" pitchFamily="2" charset="0"/>
            </a:endParaRPr>
          </a:p>
        </p:txBody>
      </p:sp>
      <p:cxnSp>
        <p:nvCxnSpPr>
          <p:cNvPr id="61" name="Straight Connector 70"/>
          <p:cNvCxnSpPr/>
          <p:nvPr/>
        </p:nvCxnSpPr>
        <p:spPr>
          <a:xfrm>
            <a:off x="0" y="4267200"/>
            <a:ext cx="4568200" cy="0"/>
          </a:xfrm>
          <a:prstGeom prst="line">
            <a:avLst/>
          </a:prstGeom>
          <a:ln w="28575">
            <a:solidFill>
              <a:schemeClr val="tx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ardrop 66"/>
          <p:cNvSpPr/>
          <p:nvPr/>
        </p:nvSpPr>
        <p:spPr>
          <a:xfrm>
            <a:off x="4093752" y="6389472"/>
            <a:ext cx="414899" cy="402563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</a:t>
            </a:r>
            <a:endParaRPr lang="en-US"/>
          </a:p>
        </p:txBody>
      </p:sp>
      <p:sp>
        <p:nvSpPr>
          <p:cNvPr id="65" name="Teardrop 71"/>
          <p:cNvSpPr/>
          <p:nvPr/>
        </p:nvSpPr>
        <p:spPr>
          <a:xfrm>
            <a:off x="4093753" y="3762838"/>
            <a:ext cx="414899" cy="40256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406"/>
          <a:stretch/>
        </p:blipFill>
        <p:spPr>
          <a:xfrm>
            <a:off x="4568198" y="1752600"/>
            <a:ext cx="457580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5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" name="Rectangle 26"/>
            <p:cNvSpPr/>
            <p:nvPr/>
          </p:nvSpPr>
          <p:spPr>
            <a:xfrm>
              <a:off x="0" y="0"/>
              <a:ext cx="4571999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국가정보원이 대내외적인 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도청 위협에 대비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하고자 모든 국가기관으로 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도청탐지를 의무화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하도록 </a:t>
              </a:r>
              <a:r>
                <a:rPr lang="en-US" altLang="ko-KR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[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국가 정보보안 기본지침</a:t>
              </a:r>
              <a:r>
                <a:rPr lang="en-US" altLang="ko-KR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]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개정함</a:t>
              </a:r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661988"/>
            <a:ext cx="9144000" cy="523875"/>
          </a:xfrm>
        </p:spPr>
        <p:txBody>
          <a:bodyPr wrap="square">
            <a:spAutoFit/>
          </a:bodyPr>
          <a:lstStyle/>
          <a:p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도청</a:t>
            </a:r>
            <a:r>
              <a:rPr lang="en-US" altLang="ko-KR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위협 대비 군의 보안태세 필요</a:t>
            </a:r>
            <a:endParaRPr lang="en-US" sz="3200">
              <a:solidFill>
                <a:schemeClr val="tx2"/>
              </a:solidFill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0" y="4267200"/>
            <a:ext cx="9144000" cy="2590800"/>
            <a:chOff x="0" y="1657350"/>
            <a:chExt cx="9144000" cy="1657350"/>
          </a:xfrm>
        </p:grpSpPr>
        <p:sp>
          <p:nvSpPr>
            <p:cNvPr id="8" name="Rectangle 85"/>
            <p:cNvSpPr/>
            <p:nvPr/>
          </p:nvSpPr>
          <p:spPr>
            <a:xfrm>
              <a:off x="0" y="1657350"/>
              <a:ext cx="4572000" cy="1657350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기관장실</a:t>
              </a:r>
              <a:r>
                <a:rPr lang="en-US" altLang="ko-KR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회의실 등 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중요 장소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중요 협상 회의나 회담 장소에 의무적으로 도청에 대한 보안대책을 강구</a:t>
              </a:r>
              <a:r>
                <a:rPr lang="ko-KR" altLang="en-US" sz="160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하도록 함</a:t>
              </a:r>
              <a:endParaRPr lang="en-US" altLang="ko-KR" sz="160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spcAft>
                  <a:spcPts val="1200"/>
                </a:spcAft>
              </a:pPr>
              <a:r>
                <a:rPr lang="ko-KR" altLang="en-US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 지침을 제대로 준수하고 있나</a:t>
              </a:r>
              <a:r>
                <a:rPr lang="en-US" altLang="ko-KR" sz="1600" b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sp>
          <p:nvSpPr>
            <p:cNvPr id="9" name="Rectangle 83"/>
            <p:cNvSpPr/>
            <p:nvPr/>
          </p:nvSpPr>
          <p:spPr>
            <a:xfrm>
              <a:off x="4572000" y="165735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군을 불법도청으로부터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하기 위해서 국방부가 적극적으로 나서야 </a:t>
              </a:r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함</a:t>
              </a:r>
              <a:r>
                <a:rPr lang="en-US" altLang="ko-KR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  <a:p>
              <a:pPr algn="ctr"/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구체적인 계획이 무엇인가</a:t>
              </a:r>
              <a:r>
                <a:rPr lang="en-US" altLang="ko-KR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12308" r="3076" b="36922"/>
          <a:stretch/>
        </p:blipFill>
        <p:spPr>
          <a:xfrm>
            <a:off x="4575800" y="1752599"/>
            <a:ext cx="4572000" cy="2514601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5865500" y="2054883"/>
            <a:ext cx="1981200" cy="1980000"/>
          </a:xfrm>
          <a:prstGeom prst="ellipse">
            <a:avLst/>
          </a:prstGeom>
          <a:solidFill>
            <a:schemeClr val="bg2">
              <a:lumMod val="1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4031"/>
            <a:ext cx="1282991" cy="1282991"/>
          </a:xfrm>
          <a:prstGeom prst="rect">
            <a:avLst/>
          </a:prstGeom>
        </p:spPr>
      </p:pic>
      <p:sp>
        <p:nvSpPr>
          <p:cNvPr id="15" name="Oval 15"/>
          <p:cNvSpPr/>
          <p:nvPr/>
        </p:nvSpPr>
        <p:spPr>
          <a:xfrm>
            <a:off x="581024" y="5929312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5400672" y="5842000"/>
            <a:ext cx="202845" cy="203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54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88" y="685800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전작권 전환 재연기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‘</a:t>
            </a:r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혹독한 대가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’?</a:t>
            </a:r>
            <a:endParaRPr lang="en-US" altLang="ko-KR" sz="3200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088" y="1239797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F-35 </a:t>
            </a:r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 미국산 무기 한국행 봇물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62000" y="1981200"/>
            <a:ext cx="1676400" cy="457200"/>
          </a:xfrm>
          <a:prstGeom prst="roundRect">
            <a:avLst/>
          </a:prstGeom>
          <a:solidFill>
            <a:srgbClr val="D8C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Kill Chain</a:t>
            </a:r>
            <a:endParaRPr lang="ko-KR" altLang="en-US" sz="16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743200" y="1981200"/>
            <a:ext cx="1676400" cy="457200"/>
          </a:xfrm>
          <a:prstGeom prst="roundRect">
            <a:avLst/>
          </a:prstGeom>
          <a:solidFill>
            <a:srgbClr val="5C8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KAMD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724400" y="1981200"/>
            <a:ext cx="1676400" cy="457200"/>
          </a:xfrm>
          <a:prstGeom prst="roundRect">
            <a:avLst/>
          </a:prstGeom>
          <a:solidFill>
            <a:srgbClr val="284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F-X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705600" y="1981200"/>
            <a:ext cx="1676400" cy="457200"/>
          </a:xfrm>
          <a:prstGeom prst="roundRect">
            <a:avLst/>
          </a:prstGeom>
          <a:solidFill>
            <a:srgbClr val="382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25</a:t>
            </a:r>
            <a:r>
              <a:rPr lang="ko-KR" altLang="en-US" sz="1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조원</a:t>
            </a:r>
            <a:endParaRPr lang="ko-KR" altLang="en-US" sz="1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8699" y="193755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mtClean="0">
                <a:solidFill>
                  <a:schemeClr val="bg2">
                    <a:lumMod val="10000"/>
                  </a:schemeClr>
                </a:solidFill>
              </a:rPr>
              <a:t>+</a:t>
            </a:r>
            <a:endParaRPr lang="ko-KR" altLang="en-US" sz="2800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464" y="192226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mtClean="0">
                <a:solidFill>
                  <a:schemeClr val="bg2">
                    <a:lumMod val="10000"/>
                  </a:schemeClr>
                </a:solidFill>
              </a:rPr>
              <a:t>+</a:t>
            </a:r>
            <a:endParaRPr lang="ko-KR" altLang="en-US" sz="2800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1099" y="192226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>
                <a:solidFill>
                  <a:schemeClr val="bg2">
                    <a:lumMod val="10000"/>
                  </a:schemeClr>
                </a:solidFill>
              </a:rPr>
              <a:t>=</a:t>
            </a:r>
            <a:endParaRPr lang="ko-KR" altLang="en-US" sz="2800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2666294"/>
            <a:ext cx="4572000" cy="4191706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</a:t>
            </a: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군사정찰위성 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 확보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고고도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무인정찰기 글로벌 호크 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국외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구매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사거리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500∼800㎞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지대지 탄도미사일 개발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사거리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600㎞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장거리 공대지 유도탄 도입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패트리엇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(PAC)-3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요격체계 구축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장거리 지대공미사일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(L-SAM)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</a:t>
            </a:r>
            <a:r>
              <a:rPr lang="ko-KR" altLang="en-US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중거리 지대공미사일</a:t>
            </a:r>
            <a:r>
              <a:rPr lang="en-US" altLang="ko-KR" sz="14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(M-SAM)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 </a:t>
            </a:r>
            <a:endParaRPr lang="ko-KR" altLang="en-US" sz="1400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563565" y="2666294"/>
            <a:ext cx="1837236" cy="4191706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대당 </a:t>
            </a:r>
            <a:r>
              <a:rPr lang="en-US" altLang="ko-KR" sz="1600" b="1">
                <a:latin typeface="나눔고딕" panose="020D0604000000000000" pitchFamily="50" charset="-127"/>
                <a:ea typeface="나눔고딕" panose="020D0604000000000000" pitchFamily="50" charset="-127"/>
              </a:rPr>
              <a:t>1,900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억원</a:t>
            </a:r>
            <a:endParaRPr lang="en-US" altLang="ko-KR" sz="16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×</a:t>
            </a:r>
          </a:p>
          <a:p>
            <a:pPr algn="ctr"/>
            <a:r>
              <a:rPr lang="en-US" altLang="ko-KR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40</a:t>
            </a:r>
            <a:r>
              <a:rPr lang="ko-KR" altLang="en-US" sz="1600" b="1">
                <a:latin typeface="나눔고딕" panose="020D0604000000000000" pitchFamily="50" charset="-127"/>
                <a:ea typeface="나눔고딕" panose="020D0604000000000000" pitchFamily="50" charset="-127"/>
              </a:rPr>
              <a:t>대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구매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-1347" y="2819400"/>
            <a:ext cx="4564912" cy="3694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조원</a:t>
            </a:r>
            <a:endParaRPr lang="ko-KR" altLang="en-US" sz="16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563565" y="2819400"/>
            <a:ext cx="1837235" cy="36944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조원</a:t>
            </a:r>
            <a:endParaRPr lang="ko-KR" altLang="en-US" sz="16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153" r="45371" b="-153"/>
          <a:stretch/>
        </p:blipFill>
        <p:spPr>
          <a:xfrm>
            <a:off x="6400799" y="2673382"/>
            <a:ext cx="2743201" cy="4184618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5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-19237" y="507290"/>
            <a:ext cx="9144000" cy="1077218"/>
          </a:xfrm>
        </p:spPr>
        <p:txBody>
          <a:bodyPr wrap="square">
            <a:spAutoFit/>
          </a:bodyPr>
          <a:lstStyle/>
          <a:p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미군기지 잔류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국회 비준동의 다시 받아야</a:t>
            </a:r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10" name="Group 1"/>
          <p:cNvGrpSpPr/>
          <p:nvPr/>
        </p:nvGrpSpPr>
        <p:grpSpPr>
          <a:xfrm>
            <a:off x="-8860" y="1752600"/>
            <a:ext cx="4580860" cy="5105400"/>
            <a:chOff x="-8860" y="0"/>
            <a:chExt cx="4580860" cy="3364923"/>
          </a:xfrm>
        </p:grpSpPr>
        <p:sp>
          <p:nvSpPr>
            <p:cNvPr id="11" name="Rectangle 3"/>
            <p:cNvSpPr/>
            <p:nvPr/>
          </p:nvSpPr>
          <p:spPr>
            <a:xfrm>
              <a:off x="-8860" y="1657350"/>
              <a:ext cx="4575800" cy="1707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2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r>
                <a:rPr lang="ko-KR" altLang="en-US" sz="1600" b="1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동두천시민들과 서울시민들의 </a:t>
              </a:r>
              <a:r>
                <a:rPr lang="ko-KR" altLang="en-US" sz="1600" b="1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반발</a:t>
              </a:r>
              <a:endPara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 fontAlgn="base" latinLnBrk="1"/>
              <a:endParaRPr lang="en-US" altLang="ko-KR" sz="15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spcAft>
                  <a:spcPts val="600"/>
                </a:spcAft>
                <a:buFont typeface="+mj-ea"/>
                <a:buAutoNum type="circleNumDbPlain"/>
              </a:pP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동두천은 미군이 떠날 것으로 알고 세워놓은 도시계획이 무용지물</a:t>
              </a:r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42900" indent="-342900" algn="ctr" fontAlgn="base" latinLnBrk="1">
                <a:spcAft>
                  <a:spcPts val="600"/>
                </a:spcAft>
                <a:buFont typeface="+mj-ea"/>
                <a:buAutoNum type="circleNumDbPlain"/>
              </a:pP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용산 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기지의 경우 한복판에 한미연합사가 남게 됨으로써 공원 조성 계획을 대폭 변경이 </a:t>
              </a:r>
              <a:r>
                <a:rPr lang="ko-KR" altLang="en-US" sz="1400" smtClean="0">
                  <a:solidFill>
                    <a:schemeClr val="bg2">
                      <a:lumMod val="1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불가피</a:t>
              </a:r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en-US" sz="11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tangle 26"/>
            <p:cNvSpPr/>
            <p:nvPr/>
          </p:nvSpPr>
          <p:spPr>
            <a:xfrm>
              <a:off x="0" y="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용산의 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한미연합사와 동두천 </a:t>
              </a:r>
              <a:r>
                <a:rPr lang="en-US" altLang="ko-KR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210</a:t>
              </a:r>
              <a:r>
                <a:rPr lang="ko-KR" altLang="en-US" sz="160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여단의 평택 이전은 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전작권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전환과는 직접 관련 없이 별도로 합의돼 국회 비준동의까지 마친 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사안</a:t>
              </a:r>
              <a:endPara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그런데도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공론화 과정도 없이 </a:t>
              </a:r>
              <a:r>
                <a:rPr lang="ko-KR" altLang="en-US" sz="16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합의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번복</a:t>
              </a:r>
              <a:endParaRPr lang="en-US" altLang="ko-KR" sz="14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5" name="Rectangle 83"/>
          <p:cNvSpPr/>
          <p:nvPr/>
        </p:nvSpPr>
        <p:spPr>
          <a:xfrm>
            <a:off x="4568200" y="426720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기지 </a:t>
            </a:r>
            <a:r>
              <a:rPr lang="ko-KR" altLang="en-US" sz="1600">
                <a:latin typeface="나눔고딕" panose="020D0604000000000000" pitchFamily="50" charset="-127"/>
                <a:ea typeface="나눔고딕" panose="020D0604000000000000" pitchFamily="50" charset="-127"/>
              </a:rPr>
              <a:t>이전 문제는 애초 국회의 비준을 받은 사안인 만큼 그 합의를 변경한 것도 </a:t>
            </a:r>
            <a:r>
              <a:rPr lang="ko-KR" altLang="en-US" sz="1600" b="1">
                <a:latin typeface="나눔고딕" panose="020D0604000000000000" pitchFamily="50" charset="-127"/>
                <a:ea typeface="나눔고딕" panose="020D0604000000000000" pitchFamily="50" charset="-127"/>
              </a:rPr>
              <a:t>다시 국회의 비준동의를 받아야 </a:t>
            </a:r>
            <a:r>
              <a:rPr lang="ko-KR" altLang="en-US" sz="16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마땅</a:t>
            </a:r>
            <a:endParaRPr lang="en-US" altLang="ko-KR" sz="1600" b="1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헌법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조 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: ‘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국가의 안전보장과 관련된 사안이거나</a:t>
            </a:r>
            <a:r>
              <a:rPr lang="en-US" altLang="ko-KR" sz="140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국가나 국민에게 중대한 재정적 부담을 지우는 조약 또는 입법 사항에 관한 조약’에 대해 국회가 비준동의권을 </a:t>
            </a:r>
            <a:r>
              <a:rPr lang="ko-KR" altLang="en-US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가진다</a:t>
            </a:r>
            <a:endParaRPr lang="ko-KR" altLang="en-US" sz="110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Isosceles Triangle 13"/>
          <p:cNvSpPr/>
          <p:nvPr/>
        </p:nvSpPr>
        <p:spPr>
          <a:xfrm rot="5400000">
            <a:off x="4456025" y="2903936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3"/>
          <p:cNvSpPr/>
          <p:nvPr/>
        </p:nvSpPr>
        <p:spPr>
          <a:xfrm rot="10800000">
            <a:off x="2088703" y="4267200"/>
            <a:ext cx="436277" cy="211927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8649" r="7622" b="14082"/>
          <a:stretch/>
        </p:blipFill>
        <p:spPr>
          <a:xfrm>
            <a:off x="4568200" y="1761460"/>
            <a:ext cx="4579600" cy="2505740"/>
          </a:xfrm>
          <a:prstGeom prst="rect">
            <a:avLst/>
          </a:prstGeom>
        </p:spPr>
      </p:pic>
      <p:sp>
        <p:nvSpPr>
          <p:cNvPr id="33" name="모서리가 둥근 직사각형 32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49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/>
          <p:cNvGrpSpPr/>
          <p:nvPr/>
        </p:nvGrpSpPr>
        <p:grpSpPr>
          <a:xfrm>
            <a:off x="0" y="1752600"/>
            <a:ext cx="9144000" cy="5105400"/>
            <a:chOff x="0" y="0"/>
            <a:chExt cx="9144000" cy="3364923"/>
          </a:xfrm>
          <a:solidFill>
            <a:schemeClr val="accent2">
              <a:lumMod val="50000"/>
            </a:schemeClr>
          </a:solidFill>
        </p:grpSpPr>
        <p:sp>
          <p:nvSpPr>
            <p:cNvPr id="53" name="Rectangle 26"/>
            <p:cNvSpPr/>
            <p:nvPr/>
          </p:nvSpPr>
          <p:spPr>
            <a:xfrm>
              <a:off x="0" y="0"/>
              <a:ext cx="4572000" cy="336492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endParaRPr lang="en-US" altLang="ko-KR" sz="140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Rectangle 3"/>
            <p:cNvSpPr/>
            <p:nvPr/>
          </p:nvSpPr>
          <p:spPr>
            <a:xfrm>
              <a:off x="4568200" y="0"/>
              <a:ext cx="4575800" cy="3364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tx2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Rectangle 85"/>
          <p:cNvSpPr/>
          <p:nvPr/>
        </p:nvSpPr>
        <p:spPr>
          <a:xfrm>
            <a:off x="0" y="4267200"/>
            <a:ext cx="4572000" cy="2590800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ko-KR" sz="1400" b="1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33" y="530724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대북전단 살포 </a:t>
            </a:r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중지시켜야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en-US" altLang="ko-KR" sz="3200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33" y="1084721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일촉즉발의 군사적 대치 상태에서 치기어린 행동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0" b="12406"/>
          <a:stretch/>
        </p:blipFill>
        <p:spPr>
          <a:xfrm>
            <a:off x="4568198" y="1752600"/>
            <a:ext cx="4575801" cy="51054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4999"/>
            <a:ext cx="3902766" cy="4724401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7222" y="3221293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풍선격추</a:t>
            </a:r>
            <a:endParaRPr lang="ko-KR" altLang="en-US" sz="1400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1825731"/>
            <a:ext cx="6514025" cy="5032269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0633" y="530724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대북전단 살포 </a:t>
            </a:r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중지시켜야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endParaRPr lang="en-US" altLang="ko-KR" sz="3200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33" y="1084721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일촉즉발의 군사적 대치 상태에서 치기어린 행동</a:t>
            </a:r>
            <a:endParaRPr lang="en-US" altLang="ko-KR" sz="24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" r="-96" b="760"/>
          <a:stretch/>
        </p:blipFill>
        <p:spPr>
          <a:xfrm>
            <a:off x="5638800" y="1825731"/>
            <a:ext cx="3505201" cy="503227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5659463" y="2971800"/>
            <a:ext cx="838200" cy="838200"/>
          </a:xfrm>
          <a:prstGeom prst="ellipse">
            <a:avLst/>
          </a:prstGeom>
          <a:solidFill>
            <a:schemeClr val="bg1">
              <a:lumMod val="95000"/>
              <a:alpha val="43000"/>
            </a:schemeClr>
          </a:solidFill>
          <a:ln w="254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n>
                <a:solidFill>
                  <a:srgbClr val="FFC000"/>
                </a:solidFill>
              </a:ln>
              <a:noFill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5"/>
          <a:stretch/>
        </p:blipFill>
        <p:spPr>
          <a:xfrm>
            <a:off x="-6922" y="1825731"/>
            <a:ext cx="5645722" cy="5032270"/>
          </a:xfrm>
          <a:prstGeom prst="rect">
            <a:avLst/>
          </a:prstGeom>
        </p:spPr>
      </p:pic>
      <p:sp>
        <p:nvSpPr>
          <p:cNvPr id="16" name="타원형 설명선 15"/>
          <p:cNvSpPr/>
          <p:nvPr/>
        </p:nvSpPr>
        <p:spPr>
          <a:xfrm>
            <a:off x="2094949" y="4572000"/>
            <a:ext cx="1440000" cy="1440000"/>
          </a:xfrm>
          <a:prstGeom prst="wedgeEllipseCallout">
            <a:avLst>
              <a:gd name="adj1" fmla="val -427"/>
              <a:gd name="adj2" fmla="val -66715"/>
            </a:avLst>
          </a:prstGeom>
          <a:solidFill>
            <a:schemeClr val="bg1"/>
          </a:solidFill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독재자의 비참한 최후</a:t>
            </a:r>
            <a:endParaRPr lang="ko-KR" altLang="en-US" sz="16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5731946" y="3443394"/>
            <a:ext cx="3340175" cy="3340175"/>
          </a:xfrm>
          <a:prstGeom prst="wedgeEllipseCallout">
            <a:avLst>
              <a:gd name="adj1" fmla="val -33201"/>
              <a:gd name="adj2" fmla="val -50695"/>
            </a:avLst>
          </a:prstGeom>
          <a:solidFill>
            <a:schemeClr val="bg1"/>
          </a:solidFill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전자개표기 사기범 가짜 대통령 노무현과 원조 반역범 김대중이 그것들의 상전 김정일에게 충성하느라 갖다 바친 수백억 달러의 돈과 수천만 톤의 쌀</a:t>
            </a:r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옥수수</a:t>
            </a:r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밀가루는 모두 어디로 가버린 것입니까</a:t>
            </a:r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!!!</a:t>
            </a:r>
            <a:endParaRPr lang="ko-KR" altLang="en-US" sz="16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77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  <p:bldP spid="1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-3800" y="675338"/>
            <a:ext cx="9144000" cy="584775"/>
          </a:xfrm>
        </p:spPr>
        <p:txBody>
          <a:bodyPr wrap="square">
            <a:spAutoFit/>
          </a:bodyPr>
          <a:lstStyle/>
          <a:p>
            <a:r>
              <a:rPr lang="ko-KR" altLang="en-US" sz="32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미국의 </a:t>
            </a:r>
            <a:r>
              <a:rPr lang="en-US" altLang="ko-KR" sz="32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THAAD </a:t>
            </a:r>
            <a:r>
              <a:rPr lang="ko-KR" altLang="en-US" sz="3200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 </a:t>
            </a:r>
            <a:r>
              <a:rPr lang="ko-KR" altLang="en-US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배치 가능성 열려있나</a:t>
            </a:r>
            <a:r>
              <a:rPr lang="en-US" altLang="ko-KR" sz="3200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79464"/>
            <a:ext cx="914400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미국의 대중국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MD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망 가입 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한ㆍ중 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갈등</a:t>
            </a:r>
            <a:r>
              <a:rPr lang="en-US" altLang="ko-KR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>
                <a:latin typeface="나눔고딕" panose="020D0604000000000000" pitchFamily="50" charset="-127"/>
                <a:ea typeface="나눔고딕" panose="020D0604000000000000" pitchFamily="50" charset="-127"/>
              </a:rPr>
              <a:t>국가위기 우려</a:t>
            </a:r>
            <a:endParaRPr lang="en-US" altLang="ko-KR" sz="2000" b="1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Group 1"/>
          <p:cNvGrpSpPr/>
          <p:nvPr/>
        </p:nvGrpSpPr>
        <p:grpSpPr>
          <a:xfrm>
            <a:off x="0" y="1752600"/>
            <a:ext cx="9144000" cy="2514600"/>
            <a:chOff x="0" y="0"/>
            <a:chExt cx="9144000" cy="1657350"/>
          </a:xfrm>
        </p:grpSpPr>
        <p:sp>
          <p:nvSpPr>
            <p:cNvPr id="12" name="Rectangle 3"/>
            <p:cNvSpPr/>
            <p:nvPr/>
          </p:nvSpPr>
          <p:spPr>
            <a:xfrm>
              <a:off x="4568200" y="0"/>
              <a:ext cx="4575800" cy="1657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fontAlgn="base" latinLnBrk="1"/>
              <a:endParaRPr lang="en-US" altLang="ko-KR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US" altLang="ko-KR" sz="12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0" y="0"/>
              <a:ext cx="45720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endPara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0" y="4267200"/>
            <a:ext cx="9144000" cy="2590800"/>
            <a:chOff x="0" y="1657350"/>
            <a:chExt cx="9144000" cy="1657350"/>
          </a:xfrm>
        </p:grpSpPr>
        <p:sp>
          <p:nvSpPr>
            <p:cNvPr id="15" name="Rectangle 85"/>
            <p:cNvSpPr/>
            <p:nvPr/>
          </p:nvSpPr>
          <p:spPr>
            <a:xfrm>
              <a:off x="0" y="1657350"/>
              <a:ext cx="6400800" cy="1657350"/>
            </a:xfrm>
            <a:prstGeom prst="rect">
              <a:avLst/>
            </a:prstGeom>
            <a:solidFill>
              <a:srgbClr val="D1E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400" b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" name="Rectangle 83"/>
            <p:cNvSpPr/>
            <p:nvPr/>
          </p:nvSpPr>
          <p:spPr>
            <a:xfrm>
              <a:off x="6400800" y="1657350"/>
              <a:ext cx="2743200" cy="1657350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r="19958" b="51057"/>
          <a:stretch/>
        </p:blipFill>
        <p:spPr>
          <a:xfrm>
            <a:off x="4568200" y="1752600"/>
            <a:ext cx="4575800" cy="2514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76746" y="4976252"/>
            <a:ext cx="2062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연간 </a:t>
            </a:r>
            <a:r>
              <a:rPr lang="en-US" altLang="ko-KR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600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억달러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대중 </a:t>
            </a:r>
            <a:r>
              <a:rPr lang="ko-KR" altLang="en-US" sz="16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무역흑자 </a:t>
            </a:r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기록하는 한국이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중국 적대화 시키는 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</a:p>
        </p:txBody>
      </p:sp>
      <p:sp>
        <p:nvSpPr>
          <p:cNvPr id="25" name="Isosceles Triangle 13"/>
          <p:cNvSpPr/>
          <p:nvPr/>
        </p:nvSpPr>
        <p:spPr>
          <a:xfrm rot="5400000">
            <a:off x="6288625" y="5456636"/>
            <a:ext cx="436277" cy="211927"/>
          </a:xfrm>
          <a:prstGeom prst="triangle">
            <a:avLst/>
          </a:prstGeom>
          <a:solidFill>
            <a:srgbClr val="D1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타원형 설명선 1"/>
          <p:cNvSpPr/>
          <p:nvPr/>
        </p:nvSpPr>
        <p:spPr>
          <a:xfrm>
            <a:off x="2511600" y="2164104"/>
            <a:ext cx="1908000" cy="1908000"/>
          </a:xfrm>
          <a:prstGeom prst="wedgeEllipseCallout">
            <a:avLst>
              <a:gd name="adj1" fmla="val -65404"/>
              <a:gd name="adj2" fmla="val -20198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THAAD</a:t>
            </a:r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4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 배치 관련 아직 어떤 결론도 내려진 게 없다</a:t>
            </a:r>
            <a:endParaRPr lang="ko-KR" altLang="en-US" sz="14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" r="45595" b="501"/>
          <a:stretch/>
        </p:blipFill>
        <p:spPr>
          <a:xfrm>
            <a:off x="0" y="1752600"/>
            <a:ext cx="2133600" cy="2502060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477938" y="3649595"/>
            <a:ext cx="1187702" cy="53340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척 헤이글</a:t>
            </a:r>
            <a:endParaRPr lang="en-US" altLang="ko-KR" sz="12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미국 국방장관</a:t>
            </a:r>
            <a:endParaRPr lang="ko-KR" altLang="en-US" sz="12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타원형 설명선 18"/>
          <p:cNvSpPr/>
          <p:nvPr/>
        </p:nvSpPr>
        <p:spPr>
          <a:xfrm>
            <a:off x="4318853" y="4678704"/>
            <a:ext cx="1800000" cy="1800000"/>
          </a:xfrm>
          <a:prstGeom prst="wedgeEllipseCallout">
            <a:avLst>
              <a:gd name="adj1" fmla="val -57112"/>
              <a:gd name="adj2" fmla="val -34932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사드는 북한 핵에 대한 대응 아니라고 본다</a:t>
            </a:r>
            <a:endParaRPr lang="ko-KR" altLang="en-US" sz="14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타원형 설명선 20"/>
          <p:cNvSpPr/>
          <p:nvPr/>
        </p:nvSpPr>
        <p:spPr>
          <a:xfrm>
            <a:off x="204900" y="4662600"/>
            <a:ext cx="1800000" cy="1800000"/>
          </a:xfrm>
          <a:prstGeom prst="wedgeEllipseCallout">
            <a:avLst>
              <a:gd name="adj1" fmla="val 51554"/>
              <a:gd name="adj2" fmla="val -34966"/>
            </a:avLst>
          </a:prstGeom>
          <a:solidFill>
            <a:schemeClr val="bg1"/>
          </a:solidFill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0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0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사드가 </a:t>
            </a:r>
            <a:r>
              <a:rPr lang="ko-KR" altLang="en-US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커버하는 범위가 굉장히 넓다</a:t>
            </a:r>
            <a:r>
              <a:rPr lang="en-US" altLang="ko-KR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10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0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즉 </a:t>
            </a:r>
            <a:r>
              <a:rPr lang="ko-KR" altLang="en-US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한반도를 훨씬 넘어서까지 </a:t>
            </a:r>
            <a:r>
              <a:rPr lang="ko-KR" altLang="en-US" sz="10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커버한다</a:t>
            </a:r>
            <a:r>
              <a:rPr lang="en-US" altLang="ko-KR" sz="105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05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05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050" b="1" smtClean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사드의 한국 내 배치 움직임에 대해</a:t>
            </a:r>
            <a:r>
              <a:rPr lang="en-US" altLang="ko-KR" sz="105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05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매우 우려한다</a:t>
            </a:r>
            <a:r>
              <a:rPr lang="en-US" altLang="ko-KR" sz="105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05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반대하는 입장이다 </a:t>
            </a:r>
          </a:p>
          <a:p>
            <a:pPr algn="ctr"/>
            <a:endParaRPr lang="en-US" altLang="ko-KR" sz="1200" b="1" smtClean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4" r="14710" b="27189"/>
          <a:stretch/>
        </p:blipFill>
        <p:spPr>
          <a:xfrm>
            <a:off x="2209800" y="4259977"/>
            <a:ext cx="1752600" cy="2608656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2502740" y="6182618"/>
            <a:ext cx="1187702" cy="53340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추궈홍 </a:t>
            </a:r>
            <a:endParaRPr lang="en-US" altLang="ko-KR" sz="1200" b="1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2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주한 중국대사</a:t>
            </a:r>
            <a:endParaRPr lang="ko-KR" altLang="en-US" sz="1200" b="1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7772399" y="54205"/>
            <a:ext cx="1295400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국방부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82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087" y="35935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F-X, KF-X </a:t>
            </a:r>
            <a:r>
              <a:rPr lang="ko-KR" altLang="en-US" b="1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사업추진의 문제점 </a:t>
            </a:r>
            <a:r>
              <a:rPr lang="ko-KR" altLang="en-US" b="1" smtClean="0">
                <a:solidFill>
                  <a:schemeClr val="tx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①</a:t>
            </a:r>
            <a:endParaRPr lang="ko-KR" altLang="en-US" b="1">
              <a:solidFill>
                <a:schemeClr val="tx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800" y="1752600"/>
            <a:ext cx="4572000" cy="5119468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575800" y="1752600"/>
            <a:ext cx="4572000" cy="5119468"/>
          </a:xfrm>
          <a:prstGeom prst="rect">
            <a:avLst/>
          </a:prstGeom>
          <a:solidFill>
            <a:srgbClr val="D7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방사청은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F-35A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미국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정부가 예비엔진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소요 판단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책임지원</a:t>
            </a:r>
            <a:r>
              <a:rPr lang="en-US" altLang="ko-KR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구매할 </a:t>
            </a:r>
            <a:r>
              <a:rPr lang="en-US" altLang="ko-KR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</a:t>
            </a:r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대의 평균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가동률 </a:t>
            </a:r>
            <a:r>
              <a:rPr lang="en-US" altLang="ko-KR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85</a:t>
            </a:r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%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유지하기로 해서</a:t>
            </a:r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대의 예비엔진으로도 충분하다는 </a:t>
            </a:r>
            <a:r>
              <a:rPr lang="ko-KR" altLang="en-US" sz="16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입장</a:t>
            </a:r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buFont typeface="+mj-ea"/>
              <a:buAutoNum type="circleNumDbPlain"/>
            </a:pP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buFont typeface="+mj-ea"/>
              <a:buAutoNum type="circleNumDbPlain"/>
            </a:pP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무슨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기준에서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F-35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평균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가동률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85%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계약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했나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유사시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F-35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엔진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갈아 끼우겠다는 것인가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그럼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F-35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가동되지 않아도 되나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통상적인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전투기 예비엔진 확보 비율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맞추려고 평균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가동률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85%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잡은 것은 아닌가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절대 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F-35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예비엔진 추가 </a:t>
            </a:r>
            <a:r>
              <a:rPr lang="ko-KR" altLang="en-US" sz="1400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구매 </a:t>
            </a:r>
            <a:r>
              <a:rPr lang="ko-KR" altLang="en-US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없다고 약속할 수 있나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endParaRPr lang="ko-KR" altLang="en-US" sz="1400" dirty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087" y="908252"/>
            <a:ext cx="9144000" cy="70788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40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대 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F-35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구매에 예비엔진은 고작 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대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40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년 운용</a:t>
            </a:r>
          </a:p>
          <a:p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추가구매 불가피</a:t>
            </a:r>
            <a:r>
              <a:rPr lang="en-US" altLang="ko-KR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, </a:t>
            </a:r>
            <a:r>
              <a:rPr lang="ko-KR" altLang="en-US" sz="2000" b="1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실제구매가격 상승 불 보듯</a:t>
            </a:r>
            <a:endParaRPr lang="en-US" altLang="ko-KR" sz="2000" b="1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087" y="2216515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ko-KR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F-X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계약하면서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예비엔진 </a:t>
            </a:r>
            <a:r>
              <a:rPr lang="en-US" altLang="ko-KR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600" b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대만 </a:t>
            </a:r>
            <a:r>
              <a:rPr lang="ko-KR" altLang="en-US" sz="1600" b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600" b="1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600" b="1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buFont typeface="+mj-ea"/>
              <a:buAutoNum type="circleNumDbPlain"/>
            </a:pPr>
            <a:endParaRPr lang="en-US" altLang="ko-KR" sz="1400" smtClean="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buFont typeface="+mj-ea"/>
              <a:buAutoNum type="circleNumDbPlain"/>
            </a:pP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buFont typeface="+mj-ea"/>
              <a:buAutoNum type="circleNumDbPlain"/>
            </a:pPr>
            <a:endParaRPr lang="en-US" altLang="ko-KR" sz="1400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향후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예비엔진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필요하면 계획은</a:t>
            </a:r>
            <a:r>
              <a: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140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추가비용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들어야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예비엔진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추가로 구매할 수 있나</a:t>
            </a:r>
            <a:r>
              <a: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140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8163" lvl="1" indent="-274638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사업비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총액 </a:t>
            </a:r>
            <a:r>
              <a: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20%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이상 넘기면 사업타당성    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재조사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해야 하는 총사업비 변경 규정 때문에</a:t>
            </a:r>
            <a:r>
              <a:rPr lang="en-US" altLang="ko-KR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일단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고정계약으로 </a:t>
            </a:r>
            <a:r>
              <a:rPr lang="ko-KR" altLang="en-US" sz="140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무기체계 </a:t>
            </a:r>
            <a:r>
              <a:rPr lang="ko-KR" altLang="en-US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획득한 후에 부품계약은 추후에 하는 것 아닌가</a:t>
            </a:r>
            <a:r>
              <a:rPr lang="en-US" altLang="ko-KR" sz="14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1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Isosceles Triangle 13"/>
          <p:cNvSpPr/>
          <p:nvPr/>
        </p:nvSpPr>
        <p:spPr>
          <a:xfrm rot="5400000">
            <a:off x="4462892" y="4202808"/>
            <a:ext cx="396615" cy="233120"/>
          </a:xfrm>
          <a:prstGeom prst="triangle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오른쪽 화살표 8"/>
          <p:cNvSpPr/>
          <p:nvPr/>
        </p:nvSpPr>
        <p:spPr>
          <a:xfrm rot="5400000">
            <a:off x="2073800" y="3027680"/>
            <a:ext cx="432000" cy="43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6717800" y="3352800"/>
            <a:ext cx="360000" cy="36000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543800" y="54205"/>
            <a:ext cx="1523999" cy="44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mtClean="0">
                <a:solidFill>
                  <a:schemeClr val="accent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방위사업청</a:t>
            </a:r>
            <a:r>
              <a:rPr lang="ko-KR" altLang="en-US" sz="1600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smtClean="0">
                <a:solidFill>
                  <a:schemeClr val="bg2">
                    <a:lumMod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08</a:t>
            </a:r>
            <a:endParaRPr lang="ko-KR" altLang="en-US" b="1">
              <a:solidFill>
                <a:schemeClr val="bg2">
                  <a:lumMod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57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rcurio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Mercurio">
      <a:majorFont>
        <a:latin typeface="Source Sans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D82A0"/>
        </a:solidFill>
        <a:ln>
          <a:noFill/>
        </a:ln>
      </a:spPr>
      <a:bodyPr rtlCol="0" anchor="ctr"/>
      <a:lstStyle>
        <a:defPPr algn="ctr">
          <a:defRPr sz="1200" dirty="0">
            <a:latin typeface="나눔고딕" panose="020D0604000000000000" pitchFamily="50" charset="-127"/>
            <a:ea typeface="나눔고딕" panose="020D0604000000000000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7492</TotalTime>
  <Words>3594</Words>
  <Application>Microsoft Office PowerPoint</Application>
  <PresentationFormat>화면 슬라이드 쇼(4:3)</PresentationFormat>
  <Paragraphs>837</Paragraphs>
  <Slides>33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3" baseType="lpstr">
      <vt:lpstr>Open Sans</vt:lpstr>
      <vt:lpstr>Signika Negative</vt:lpstr>
      <vt:lpstr>Source Sans Pro</vt:lpstr>
      <vt:lpstr>맑은 고딕</vt:lpstr>
      <vt:lpstr>Adobe 명조 Std M</vt:lpstr>
      <vt:lpstr>Calibri</vt:lpstr>
      <vt:lpstr>Wingdings</vt:lpstr>
      <vt:lpstr>나눔고딕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미군기지 잔류,  국회 비준동의 다시 받아야</vt:lpstr>
      <vt:lpstr>PowerPoint 프레젠테이션</vt:lpstr>
      <vt:lpstr>PowerPoint 프레젠테이션</vt:lpstr>
      <vt:lpstr>미국의 THAAD 한국 배치 가능성 열려있나?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박근혜 정부, 국방개혁 핵심사안인  10만 감군 차기정부로 떠넘겨</vt:lpstr>
      <vt:lpstr>사관학교 출신 장교 조기전역 급증</vt:lpstr>
      <vt:lpstr>심리검사 99%가 정신과 ‘정상’으로 ‘현역’ 판정</vt:lpstr>
      <vt:lpstr>전문연구요원 장기 해외 체류,  학술지에 논문 게재돼도 인정해야 </vt:lpstr>
      <vt:lpstr>PowerPoint 프레젠테이션</vt:lpstr>
      <vt:lpstr>관리의 사각지대, 사회복무요원</vt:lpstr>
      <vt:lpstr>주한미군 한국인 근로자 권익보장</vt:lpstr>
      <vt:lpstr>PowerPoint 프레젠테이션</vt:lpstr>
      <vt:lpstr>PowerPoint 프레젠테이션</vt:lpstr>
      <vt:lpstr>공기 통하지 않는 폴리에스테르 신발주머니 두건, 앞으로 결박하면 두건 벗긴다며 손을 등 뒤로 결박</vt:lpstr>
      <vt:lpstr>은폐ㆍ축소 위한 육군 수뇌부 대책회의 정황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호남고속철도 훈련소역 설치</vt:lpstr>
      <vt:lpstr>PowerPoint 프레젠테이션</vt:lpstr>
      <vt:lpstr>도청 위협 대비 군의 보안태세 필요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백단비 (윤후덕 의원실)</dc:creator>
  <cp:lastModifiedBy>user</cp:lastModifiedBy>
  <cp:revision>596</cp:revision>
  <cp:lastPrinted>2014-10-27T00:48:27Z</cp:lastPrinted>
  <dcterms:created xsi:type="dcterms:W3CDTF">2006-08-16T00:00:00Z</dcterms:created>
  <dcterms:modified xsi:type="dcterms:W3CDTF">2014-10-27T00:48:58Z</dcterms:modified>
  <cp:contentStatus/>
</cp:coreProperties>
</file>