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4" r:id="rId2"/>
    <p:sldId id="338" r:id="rId3"/>
    <p:sldId id="339" r:id="rId4"/>
    <p:sldId id="340" r:id="rId5"/>
    <p:sldId id="326" r:id="rId6"/>
    <p:sldId id="327" r:id="rId7"/>
    <p:sldId id="328" r:id="rId8"/>
    <p:sldId id="323" r:id="rId9"/>
    <p:sldId id="331" r:id="rId10"/>
    <p:sldId id="332" r:id="rId11"/>
    <p:sldId id="334" r:id="rId12"/>
    <p:sldId id="329" r:id="rId13"/>
    <p:sldId id="337" r:id="rId14"/>
  </p:sldIdLst>
  <p:sldSz cx="9144000" cy="6858000" type="screen4x3"/>
  <p:notesSz cx="6784975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576186502546469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C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한국</c:v>
                </c:pt>
                <c:pt idx="1">
                  <c:v>호주</c:v>
                </c:pt>
                <c:pt idx="2">
                  <c:v>멕시코</c:v>
                </c:pt>
                <c:pt idx="3">
                  <c:v>이스라엘</c:v>
                </c:pt>
                <c:pt idx="4">
                  <c:v>칠레</c:v>
                </c:pt>
                <c:pt idx="5">
                  <c:v>일본</c:v>
                </c:pt>
                <c:pt idx="6">
                  <c:v>슬로베니아</c:v>
                </c:pt>
                <c:pt idx="7">
                  <c:v>그리스</c:v>
                </c:pt>
                <c:pt idx="8">
                  <c:v>미국</c:v>
                </c:pt>
                <c:pt idx="9">
                  <c:v>스페인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48</c:v>
                </c:pt>
                <c:pt idx="1">
                  <c:v>35.5</c:v>
                </c:pt>
                <c:pt idx="2">
                  <c:v>27.6</c:v>
                </c:pt>
                <c:pt idx="3">
                  <c:v>20.8</c:v>
                </c:pt>
                <c:pt idx="4">
                  <c:v>19.8</c:v>
                </c:pt>
                <c:pt idx="5">
                  <c:v>19.399999999999999</c:v>
                </c:pt>
                <c:pt idx="6">
                  <c:v>16.7</c:v>
                </c:pt>
                <c:pt idx="7">
                  <c:v>15.8</c:v>
                </c:pt>
                <c:pt idx="8">
                  <c:v>14.6</c:v>
                </c:pt>
                <c:pt idx="9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39584"/>
        <c:axId val="23482368"/>
      </c:barChart>
      <c:catAx>
        <c:axId val="16153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HY견고딕" panose="02030600000101010101" pitchFamily="18" charset="-127"/>
                <a:ea typeface="HY견고딕" panose="02030600000101010101" pitchFamily="18" charset="-127"/>
              </a:defRPr>
            </a:pPr>
            <a:endParaRPr lang="ko-KR"/>
          </a:p>
        </c:txPr>
        <c:crossAx val="23482368"/>
        <c:crosses val="autoZero"/>
        <c:auto val="1"/>
        <c:lblAlgn val="ctr"/>
        <c:lblOffset val="100"/>
        <c:noMultiLvlLbl val="0"/>
      </c:catAx>
      <c:valAx>
        <c:axId val="234823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153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895" cy="495855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2498" y="2"/>
            <a:ext cx="2940895" cy="495855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r">
              <a:defRPr sz="1200"/>
            </a:lvl1pPr>
          </a:lstStyle>
          <a:p>
            <a:fld id="{194B0690-1860-49F4-A2C2-D1451BC185EA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08564"/>
            <a:ext cx="2940895" cy="495854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2498" y="9408564"/>
            <a:ext cx="2940895" cy="495854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r">
              <a:defRPr sz="1200"/>
            </a:lvl1pPr>
          </a:lstStyle>
          <a:p>
            <a:fld id="{2F39F13D-8AA4-4902-BB87-148AC03C52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1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27" tIns="45617" rIns="91227" bIns="456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3254" y="0"/>
            <a:ext cx="2940156" cy="495300"/>
          </a:xfrm>
          <a:prstGeom prst="rect">
            <a:avLst/>
          </a:prstGeom>
        </p:spPr>
        <p:txBody>
          <a:bodyPr vert="horz" lIns="91227" tIns="45617" rIns="91227" bIns="45617" rtlCol="0"/>
          <a:lstStyle>
            <a:lvl1pPr algn="r">
              <a:defRPr sz="1200"/>
            </a:lvl1pPr>
          </a:lstStyle>
          <a:p>
            <a:fld id="{CB9F9C21-E250-428F-8E89-2F8A77951F5B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7" tIns="45617" rIns="91227" bIns="456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27" tIns="45617" rIns="91227" bIns="456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5300"/>
          </a:xfrm>
          <a:prstGeom prst="rect">
            <a:avLst/>
          </a:prstGeom>
        </p:spPr>
        <p:txBody>
          <a:bodyPr vert="horz" lIns="91227" tIns="45617" rIns="91227" bIns="456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254" y="9408982"/>
            <a:ext cx="2940156" cy="495300"/>
          </a:xfrm>
          <a:prstGeom prst="rect">
            <a:avLst/>
          </a:prstGeom>
        </p:spPr>
        <p:txBody>
          <a:bodyPr vert="horz" lIns="91227" tIns="45617" rIns="91227" bIns="45617" rtlCol="0" anchor="b"/>
          <a:lstStyle>
            <a:lvl1pPr algn="r">
              <a:defRPr sz="1200"/>
            </a:lvl1pPr>
          </a:lstStyle>
          <a:p>
            <a:fld id="{0C824D6E-5587-4DAD-A68B-53EE779C3D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9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DEBD-D546-4C56-96AD-60EDC955B841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terms.naver.com/entry.nhn?cid=769&amp;docId=985697&amp;categoryId=2162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hyperlink" Target="http://terms.naver.com/entry.nhn?cid=769&amp;docId=956880&amp;categoryId=1843" TargetMode="External"/><Relationship Id="rId7" Type="http://schemas.openxmlformats.org/officeDocument/2006/relationships/hyperlink" Target="http://terms.naver.com/entry.nhn?cid=771&amp;docId=1913071&amp;categoryId=1858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terms.naver.com/entry.nhn?docId=559471&amp;cid=1597&amp;categoryId=1597" TargetMode="External"/><Relationship Id="rId25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terms.naver.com/entry.nhn?cid=767&amp;docId=1524498&amp;categoryId=2065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://terms.naver.com/entry.nhn?docId=657659&amp;cid=1596&amp;categoryId=1596" TargetMode="External"/><Relationship Id="rId15" Type="http://schemas.openxmlformats.org/officeDocument/2006/relationships/hyperlink" Target="http://terms.naver.com/entry.nhn?cid=767&amp;docId=956621&amp;categoryId=1521" TargetMode="External"/><Relationship Id="rId23" Type="http://schemas.openxmlformats.org/officeDocument/2006/relationships/hyperlink" Target="http://terms.naver.com/entry.nhn?cid=768&amp;docId=1840360&amp;categoryId=1850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terms.naver.com/entry.nhn?docId=1524550&amp;cid=768&amp;categoryId=1854" TargetMode="External"/><Relationship Id="rId4" Type="http://schemas.openxmlformats.org/officeDocument/2006/relationships/chart" Target="../charts/chart1.xml"/><Relationship Id="rId9" Type="http://schemas.openxmlformats.org/officeDocument/2006/relationships/hyperlink" Target="http://terms.naver.com/entry.nhn?docId=1522864&amp;cid=769&amp;categoryId=1845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18" Type="http://schemas.openxmlformats.org/officeDocument/2006/relationships/image" Target="../media/image40.jpg"/><Relationship Id="rId3" Type="http://schemas.openxmlformats.org/officeDocument/2006/relationships/image" Target="../media/image7.pn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19" Type="http://schemas.openxmlformats.org/officeDocument/2006/relationships/image" Target="../media/image41.jpg"/><Relationship Id="rId4" Type="http://schemas.openxmlformats.org/officeDocument/2006/relationships/image" Target="../media/image20.pn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2425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238" y="1423187"/>
            <a:ext cx="6696744" cy="1362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활기차고 밝은 고령사회</a:t>
            </a:r>
            <a:endParaRPr lang="en-US" altLang="ko-KR" sz="32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 인재 양성 허브</a:t>
            </a:r>
            <a:endParaRPr lang="en-US" altLang="ko-KR" sz="32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50042" y="2996952"/>
            <a:ext cx="6149993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89238" y="3211461"/>
            <a:ext cx="41427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한국노인인력개발원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한국보건복지인력개발원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altLang="ko-KR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84" y="1511929"/>
            <a:ext cx="816474" cy="54769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20" y="2227652"/>
            <a:ext cx="759199" cy="5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3302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어린이집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국가평가인증제도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및 의무화 추진 점검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국가평가인증제도」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2005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년부터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보육서비스의 질적 수준 향상을 위해 도입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자율참여제도 시행으로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43,770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 중 인증유지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어린이집은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32,109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(73.4%)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불과함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나머지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26.7%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는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미인증시설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특별한 인센티브나 불이익이 없음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인증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신청 과정에서 소요되는 행정업무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인력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시간 부담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아이돌봄에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지장 초래 여론도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이러한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상황에서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「평가인증 의무화제도」시행계획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(‘15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하반기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실효성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의문 여전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8724" y="5743884"/>
            <a:ext cx="790877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평가인증제도의 변별력 제고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현장부담 완화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실효성 강화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조기 안정적 정착 추진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514169" y="589286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27227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28" y="113548"/>
            <a:ext cx="1112295" cy="269277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7092280" y="28876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844716" y="25012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http://www.aycteducare.go.kr/img/sub/exec_pur_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26" y="3429000"/>
            <a:ext cx="4791430" cy="22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00010"/>
            <a:ext cx="1584176" cy="23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3302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보육종사자 및 교직원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자격관리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검증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강화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보육교직원 자격관리의 효율성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투명성 제고 위해 자격증 접수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검정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절차 담당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보육교사 자격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「고등학교 이상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졸업자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도지사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지정교육시설 과정 이수자」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영유아보육법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제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21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6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「시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도지사 지정교육시설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」검증 없이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자격증 교부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신청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95%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취득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보육진흥원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도지사 지정교육훈련시설에 관한 확인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검증사항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‘해당사항 없다’는 입장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6622" y="5743884"/>
            <a:ext cx="790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지정교육시설에 대한 검증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은 보육교사 자격증 발급의 최소 검증 필수조건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514169" y="589286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28" y="113548"/>
            <a:ext cx="1112295" cy="269277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6351513" y="24943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940152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5" name="_x211766376" descr="EMB000057445c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42018" r="41982" b="41808"/>
          <a:stretch>
            <a:fillRect/>
          </a:stretch>
        </p:blipFill>
        <p:spPr bwMode="auto">
          <a:xfrm>
            <a:off x="514168" y="3121831"/>
            <a:ext cx="4982799" cy="13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7" name="_x211806728" descr="EMB000057445c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24796" r="27768" b="56328"/>
          <a:stretch>
            <a:fillRect/>
          </a:stretch>
        </p:blipFill>
        <p:spPr bwMode="auto">
          <a:xfrm>
            <a:off x="4443301" y="4077072"/>
            <a:ext cx="425313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직선 연결선 5"/>
          <p:cNvCxnSpPr/>
          <p:nvPr/>
        </p:nvCxnSpPr>
        <p:spPr>
          <a:xfrm>
            <a:off x="6048164" y="5517232"/>
            <a:ext cx="15481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483768" y="4365104"/>
            <a:ext cx="1080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36104" cy="39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302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중증장애인생산품 우선구매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수의계약 대행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사업 개선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5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7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9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8523" y="1340768"/>
            <a:ext cx="8647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중증장애인생산품의 원활한 구매와 활성화 차원에서 「구매 수의계약 무료대행사업」이행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계약대행 건수 매우 크게 증가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,‘14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 기준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(440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대행업무의 급격한 증가에 따른 과부하 상황 노출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인당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35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처리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(‘14.9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월 現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현장에서는 계약대행에 마케팅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사후관리 업무까지 요청 중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전원 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비정규직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(4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779149" y="18849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69644" y="5665237"/>
            <a:ext cx="80660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중증장애인생산품의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전주기대행사업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영업상담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계약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사후관리</a:t>
            </a:r>
            <a:r>
              <a:rPr lang="en-US" altLang="ko-KR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endParaRPr lang="en-US" altLang="ko-KR" sz="2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으로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확대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527227" y="582764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15" y="3140968"/>
            <a:ext cx="6707197" cy="23762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4077072"/>
            <a:ext cx="2124147" cy="11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36104" cy="39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302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중증장애인생산품 무료수의계약대행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가이드라인 마련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5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7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9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8523" y="1340768"/>
            <a:ext cx="86472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중증장애인생산품 생산시설 인증기관 수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393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(14.9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월 現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 증가 추세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지정기준 준수여부를 확인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점검하고 있음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예산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인력부족으로 전수조사 불가능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근무 장애인 중 최저임금 이하 급여근로자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2,396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(49.6%)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근로실태 기준 마련 필요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최저임금적용 제외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승인근로자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2,146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(44.4%),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不승인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250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(5.2%)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근로조건 기준 마련 필요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생산시설 안전도 및 위생 청결사항 등 근무환경 열악 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근로환경 지표 기준 필요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6339645" y="15182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69644" y="5665237"/>
            <a:ext cx="8066088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「수의계약대행 우선순위 및 기준등급제도」 마련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적용 통해 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노동환경 향상 기여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527227" y="582764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798523" y="18967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59312"/>
              </p:ext>
            </p:extLst>
          </p:nvPr>
        </p:nvGraphicFramePr>
        <p:xfrm>
          <a:off x="564502" y="3891398"/>
          <a:ext cx="8119864" cy="1554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4983"/>
                <a:gridCol w="768178"/>
                <a:gridCol w="864096"/>
                <a:gridCol w="720080"/>
                <a:gridCol w="936104"/>
                <a:gridCol w="720080"/>
                <a:gridCol w="1584176"/>
                <a:gridCol w="1512167"/>
              </a:tblGrid>
              <a:tr h="11875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 분</a:t>
                      </a:r>
                      <a:endParaRPr lang="ko-KR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제출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기관</a:t>
                      </a:r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전체 근로자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최저임금 이하 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근로자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최저임금 적용제외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승인 근로자</a:t>
                      </a:r>
                      <a:endParaRPr lang="ko-KR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ko-KR" altLang="en-US" sz="1200" dirty="0" err="1" smtClean="0"/>
                        <a:t>대보험가입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장애인근로자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비장애인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장애인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비장애인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장애인</a:t>
                      </a:r>
                      <a:endParaRPr lang="ko-KR" altLang="en-US" sz="12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1,222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4,828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2,396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2,146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4,441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14</a:t>
                      </a:r>
                      <a:r>
                        <a:rPr lang="ko-KR" altLang="en-US" sz="1200" dirty="0" smtClean="0"/>
                        <a:t>년 신규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145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620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191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549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 지정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199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1,077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4,208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2,168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1,955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3,892</a:t>
                      </a:r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909601" y="3531358"/>
            <a:ext cx="50132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중증장애인생산품 생산시설 근로 장애인 현황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개소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5" y="3349082"/>
            <a:ext cx="471404" cy="4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24136" cy="28936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4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6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8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53302" y="633402"/>
            <a:ext cx="7895162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한국노인인력개발원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현 위상과 대국민 여론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72" y="1228620"/>
            <a:ext cx="8797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한국노인인력개발원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당장의 노인일자리 연구와 개발에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치중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상황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추적형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사업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위주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당장의 일자리 개발과 함께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단기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단순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간편한 일자리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비실효성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사업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어르신 입장에서 삶의 궤적에 대한 소통과 공감이 부족한 일자리 개발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현장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비연계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사업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정부와 관련부처의 노인일자리 사업내용을 자체 연구의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결과와 연계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자체 사업 강화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일자리 사업의 유형과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내용 등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통계도표식 보여주기에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집착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홍보형 사업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편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어르신을 대상으로 한 일자리 사업 연구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개발 위탁기관의 종합청렴도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미흡’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 판정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6217914" y="14142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868144" y="178194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6613985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480900" y="250364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07990" y="287865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606277" y="324401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54688" y="3717032"/>
            <a:ext cx="8465784" cy="1909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4"/>
          <p:cNvGrpSpPr/>
          <p:nvPr/>
        </p:nvGrpSpPr>
        <p:grpSpPr>
          <a:xfrm>
            <a:off x="567627" y="3966330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3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0D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567593" y="4541666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37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CE2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CE202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567593" y="5122361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52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F0B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9"/>
          <p:cNvGrpSpPr/>
          <p:nvPr/>
        </p:nvGrpSpPr>
        <p:grpSpPr>
          <a:xfrm>
            <a:off x="8103534" y="5056420"/>
            <a:ext cx="1080660" cy="839779"/>
            <a:chOff x="4929090" y="2803881"/>
            <a:chExt cx="3266866" cy="2538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46"/>
            <p:cNvGrpSpPr/>
            <p:nvPr/>
          </p:nvGrpSpPr>
          <p:grpSpPr>
            <a:xfrm rot="1365204">
              <a:off x="4929090" y="2838670"/>
              <a:ext cx="3266866" cy="2503886"/>
              <a:chOff x="625475" y="2439988"/>
              <a:chExt cx="482600" cy="369888"/>
            </a:xfrm>
            <a:solidFill>
              <a:srgbClr val="0D65AC"/>
            </a:solidFill>
            <a:effectLst/>
          </p:grpSpPr>
          <p:sp>
            <p:nvSpPr>
              <p:cNvPr id="32" name="Freeform 168"/>
              <p:cNvSpPr>
                <a:spLocks noEditPoints="1"/>
              </p:cNvSpPr>
              <p:nvPr/>
            </p:nvSpPr>
            <p:spPr bwMode="auto">
              <a:xfrm>
                <a:off x="625475" y="2439988"/>
                <a:ext cx="482600" cy="369888"/>
              </a:xfrm>
              <a:custGeom>
                <a:avLst/>
                <a:gdLst>
                  <a:gd name="T0" fmla="*/ 566 w 1519"/>
                  <a:gd name="T1" fmla="*/ 10 h 1165"/>
                  <a:gd name="T2" fmla="*/ 675 w 1519"/>
                  <a:gd name="T3" fmla="*/ 46 h 1165"/>
                  <a:gd name="T4" fmla="*/ 770 w 1519"/>
                  <a:gd name="T5" fmla="*/ 107 h 1165"/>
                  <a:gd name="T6" fmla="*/ 848 w 1519"/>
                  <a:gd name="T7" fmla="*/ 189 h 1165"/>
                  <a:gd name="T8" fmla="*/ 904 w 1519"/>
                  <a:gd name="T9" fmla="*/ 288 h 1165"/>
                  <a:gd name="T10" fmla="*/ 936 w 1519"/>
                  <a:gd name="T11" fmla="*/ 399 h 1165"/>
                  <a:gd name="T12" fmla="*/ 938 w 1519"/>
                  <a:gd name="T13" fmla="*/ 520 h 1165"/>
                  <a:gd name="T14" fmla="*/ 912 w 1519"/>
                  <a:gd name="T15" fmla="*/ 635 h 1165"/>
                  <a:gd name="T16" fmla="*/ 1503 w 1519"/>
                  <a:gd name="T17" fmla="*/ 1047 h 1165"/>
                  <a:gd name="T18" fmla="*/ 1518 w 1519"/>
                  <a:gd name="T19" fmla="*/ 1078 h 1165"/>
                  <a:gd name="T20" fmla="*/ 1517 w 1519"/>
                  <a:gd name="T21" fmla="*/ 1113 h 1165"/>
                  <a:gd name="T22" fmla="*/ 1498 w 1519"/>
                  <a:gd name="T23" fmla="*/ 1143 h 1165"/>
                  <a:gd name="T24" fmla="*/ 1469 w 1519"/>
                  <a:gd name="T25" fmla="*/ 1161 h 1165"/>
                  <a:gd name="T26" fmla="*/ 1435 w 1519"/>
                  <a:gd name="T27" fmla="*/ 1163 h 1165"/>
                  <a:gd name="T28" fmla="*/ 828 w 1519"/>
                  <a:gd name="T29" fmla="*/ 778 h 1165"/>
                  <a:gd name="T30" fmla="*/ 735 w 1519"/>
                  <a:gd name="T31" fmla="*/ 860 h 1165"/>
                  <a:gd name="T32" fmla="*/ 623 w 1519"/>
                  <a:gd name="T33" fmla="*/ 916 h 1165"/>
                  <a:gd name="T34" fmla="*/ 497 w 1519"/>
                  <a:gd name="T35" fmla="*/ 941 h 1165"/>
                  <a:gd name="T36" fmla="*/ 376 w 1519"/>
                  <a:gd name="T37" fmla="*/ 932 h 1165"/>
                  <a:gd name="T38" fmla="*/ 266 w 1519"/>
                  <a:gd name="T39" fmla="*/ 895 h 1165"/>
                  <a:gd name="T40" fmla="*/ 172 w 1519"/>
                  <a:gd name="T41" fmla="*/ 834 h 1165"/>
                  <a:gd name="T42" fmla="*/ 94 w 1519"/>
                  <a:gd name="T43" fmla="*/ 752 h 1165"/>
                  <a:gd name="T44" fmla="*/ 37 w 1519"/>
                  <a:gd name="T45" fmla="*/ 654 h 1165"/>
                  <a:gd name="T46" fmla="*/ 6 w 1519"/>
                  <a:gd name="T47" fmla="*/ 542 h 1165"/>
                  <a:gd name="T48" fmla="*/ 3 w 1519"/>
                  <a:gd name="T49" fmla="*/ 423 h 1165"/>
                  <a:gd name="T50" fmla="*/ 29 w 1519"/>
                  <a:gd name="T51" fmla="*/ 308 h 1165"/>
                  <a:gd name="T52" fmla="*/ 81 w 1519"/>
                  <a:gd name="T53" fmla="*/ 208 h 1165"/>
                  <a:gd name="T54" fmla="*/ 155 w 1519"/>
                  <a:gd name="T55" fmla="*/ 122 h 1165"/>
                  <a:gd name="T56" fmla="*/ 246 w 1519"/>
                  <a:gd name="T57" fmla="*/ 57 h 1165"/>
                  <a:gd name="T58" fmla="*/ 353 w 1519"/>
                  <a:gd name="T59" fmla="*/ 15 h 1165"/>
                  <a:gd name="T60" fmla="*/ 471 w 1519"/>
                  <a:gd name="T61" fmla="*/ 0 h 1165"/>
                  <a:gd name="T62" fmla="*/ 543 w 1519"/>
                  <a:gd name="T63" fmla="*/ 119 h 1165"/>
                  <a:gd name="T64" fmla="*/ 627 w 1519"/>
                  <a:gd name="T65" fmla="*/ 147 h 1165"/>
                  <a:gd name="T66" fmla="*/ 699 w 1519"/>
                  <a:gd name="T67" fmla="*/ 194 h 1165"/>
                  <a:gd name="T68" fmla="*/ 759 w 1519"/>
                  <a:gd name="T69" fmla="*/ 256 h 1165"/>
                  <a:gd name="T70" fmla="*/ 802 w 1519"/>
                  <a:gd name="T71" fmla="*/ 331 h 1165"/>
                  <a:gd name="T72" fmla="*/ 825 w 1519"/>
                  <a:gd name="T73" fmla="*/ 416 h 1165"/>
                  <a:gd name="T74" fmla="*/ 828 w 1519"/>
                  <a:gd name="T75" fmla="*/ 507 h 1165"/>
                  <a:gd name="T76" fmla="*/ 807 w 1519"/>
                  <a:gd name="T77" fmla="*/ 594 h 1165"/>
                  <a:gd name="T78" fmla="*/ 768 w 1519"/>
                  <a:gd name="T79" fmla="*/ 671 h 1165"/>
                  <a:gd name="T80" fmla="*/ 713 w 1519"/>
                  <a:gd name="T81" fmla="*/ 736 h 1165"/>
                  <a:gd name="T82" fmla="*/ 641 w 1519"/>
                  <a:gd name="T83" fmla="*/ 786 h 1165"/>
                  <a:gd name="T84" fmla="*/ 560 w 1519"/>
                  <a:gd name="T85" fmla="*/ 818 h 1165"/>
                  <a:gd name="T86" fmla="*/ 471 w 1519"/>
                  <a:gd name="T87" fmla="*/ 829 h 1165"/>
                  <a:gd name="T88" fmla="*/ 382 w 1519"/>
                  <a:gd name="T89" fmla="*/ 818 h 1165"/>
                  <a:gd name="T90" fmla="*/ 300 w 1519"/>
                  <a:gd name="T91" fmla="*/ 786 h 1165"/>
                  <a:gd name="T92" fmla="*/ 229 w 1519"/>
                  <a:gd name="T93" fmla="*/ 736 h 1165"/>
                  <a:gd name="T94" fmla="*/ 174 w 1519"/>
                  <a:gd name="T95" fmla="*/ 671 h 1165"/>
                  <a:gd name="T96" fmla="*/ 134 w 1519"/>
                  <a:gd name="T97" fmla="*/ 594 h 1165"/>
                  <a:gd name="T98" fmla="*/ 114 w 1519"/>
                  <a:gd name="T99" fmla="*/ 507 h 1165"/>
                  <a:gd name="T100" fmla="*/ 116 w 1519"/>
                  <a:gd name="T101" fmla="*/ 416 h 1165"/>
                  <a:gd name="T102" fmla="*/ 140 w 1519"/>
                  <a:gd name="T103" fmla="*/ 331 h 1165"/>
                  <a:gd name="T104" fmla="*/ 183 w 1519"/>
                  <a:gd name="T105" fmla="*/ 256 h 1165"/>
                  <a:gd name="T106" fmla="*/ 243 w 1519"/>
                  <a:gd name="T107" fmla="*/ 194 h 1165"/>
                  <a:gd name="T108" fmla="*/ 315 w 1519"/>
                  <a:gd name="T109" fmla="*/ 147 h 1165"/>
                  <a:gd name="T110" fmla="*/ 399 w 1519"/>
                  <a:gd name="T111" fmla="*/ 119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165">
                    <a:moveTo>
                      <a:pt x="471" y="0"/>
                    </a:moveTo>
                    <a:lnTo>
                      <a:pt x="495" y="1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6" y="10"/>
                    </a:lnTo>
                    <a:lnTo>
                      <a:pt x="588" y="15"/>
                    </a:lnTo>
                    <a:lnTo>
                      <a:pt x="611" y="22"/>
                    </a:lnTo>
                    <a:lnTo>
                      <a:pt x="632" y="28"/>
                    </a:lnTo>
                    <a:lnTo>
                      <a:pt x="654" y="37"/>
                    </a:lnTo>
                    <a:lnTo>
                      <a:pt x="675" y="46"/>
                    </a:lnTo>
                    <a:lnTo>
                      <a:pt x="696" y="57"/>
                    </a:lnTo>
                    <a:lnTo>
                      <a:pt x="715" y="68"/>
                    </a:lnTo>
                    <a:lnTo>
                      <a:pt x="734" y="80"/>
                    </a:lnTo>
                    <a:lnTo>
                      <a:pt x="752" y="94"/>
                    </a:lnTo>
                    <a:lnTo>
                      <a:pt x="770" y="107"/>
                    </a:lnTo>
                    <a:lnTo>
                      <a:pt x="787" y="122"/>
                    </a:lnTo>
                    <a:lnTo>
                      <a:pt x="804" y="138"/>
                    </a:lnTo>
                    <a:lnTo>
                      <a:pt x="819" y="155"/>
                    </a:lnTo>
                    <a:lnTo>
                      <a:pt x="833" y="172"/>
                    </a:lnTo>
                    <a:lnTo>
                      <a:pt x="848" y="189"/>
                    </a:lnTo>
                    <a:lnTo>
                      <a:pt x="860" y="208"/>
                    </a:lnTo>
                    <a:lnTo>
                      <a:pt x="873" y="227"/>
                    </a:lnTo>
                    <a:lnTo>
                      <a:pt x="884" y="246"/>
                    </a:lnTo>
                    <a:lnTo>
                      <a:pt x="895" y="267"/>
                    </a:lnTo>
                    <a:lnTo>
                      <a:pt x="904" y="288"/>
                    </a:lnTo>
                    <a:lnTo>
                      <a:pt x="912" y="308"/>
                    </a:lnTo>
                    <a:lnTo>
                      <a:pt x="920" y="331"/>
                    </a:lnTo>
                    <a:lnTo>
                      <a:pt x="926" y="354"/>
                    </a:lnTo>
                    <a:lnTo>
                      <a:pt x="932" y="376"/>
                    </a:lnTo>
                    <a:lnTo>
                      <a:pt x="936" y="399"/>
                    </a:lnTo>
                    <a:lnTo>
                      <a:pt x="938" y="423"/>
                    </a:lnTo>
                    <a:lnTo>
                      <a:pt x="941" y="446"/>
                    </a:lnTo>
                    <a:lnTo>
                      <a:pt x="942" y="471"/>
                    </a:lnTo>
                    <a:lnTo>
                      <a:pt x="941" y="495"/>
                    </a:lnTo>
                    <a:lnTo>
                      <a:pt x="938" y="520"/>
                    </a:lnTo>
                    <a:lnTo>
                      <a:pt x="936" y="543"/>
                    </a:lnTo>
                    <a:lnTo>
                      <a:pt x="932" y="567"/>
                    </a:lnTo>
                    <a:lnTo>
                      <a:pt x="926" y="590"/>
                    </a:lnTo>
                    <a:lnTo>
                      <a:pt x="919" y="612"/>
                    </a:lnTo>
                    <a:lnTo>
                      <a:pt x="912" y="635"/>
                    </a:lnTo>
                    <a:lnTo>
                      <a:pt x="903" y="656"/>
                    </a:lnTo>
                    <a:lnTo>
                      <a:pt x="1486" y="1032"/>
                    </a:lnTo>
                    <a:lnTo>
                      <a:pt x="1492" y="1037"/>
                    </a:lnTo>
                    <a:lnTo>
                      <a:pt x="1497" y="1041"/>
                    </a:lnTo>
                    <a:lnTo>
                      <a:pt x="1503" y="1047"/>
                    </a:lnTo>
                    <a:lnTo>
                      <a:pt x="1506" y="1053"/>
                    </a:lnTo>
                    <a:lnTo>
                      <a:pt x="1511" y="1058"/>
                    </a:lnTo>
                    <a:lnTo>
                      <a:pt x="1513" y="1065"/>
                    </a:lnTo>
                    <a:lnTo>
                      <a:pt x="1515" y="1071"/>
                    </a:lnTo>
                    <a:lnTo>
                      <a:pt x="1518" y="1078"/>
                    </a:lnTo>
                    <a:lnTo>
                      <a:pt x="1519" y="1084"/>
                    </a:lnTo>
                    <a:lnTo>
                      <a:pt x="1519" y="1091"/>
                    </a:lnTo>
                    <a:lnTo>
                      <a:pt x="1519" y="1098"/>
                    </a:lnTo>
                    <a:lnTo>
                      <a:pt x="1518" y="1105"/>
                    </a:lnTo>
                    <a:lnTo>
                      <a:pt x="1517" y="1113"/>
                    </a:lnTo>
                    <a:lnTo>
                      <a:pt x="1514" y="1118"/>
                    </a:lnTo>
                    <a:lnTo>
                      <a:pt x="1512" y="1125"/>
                    </a:lnTo>
                    <a:lnTo>
                      <a:pt x="1507" y="1132"/>
                    </a:lnTo>
                    <a:lnTo>
                      <a:pt x="1504" y="1137"/>
                    </a:lnTo>
                    <a:lnTo>
                      <a:pt x="1498" y="1143"/>
                    </a:lnTo>
                    <a:lnTo>
                      <a:pt x="1494" y="1148"/>
                    </a:lnTo>
                    <a:lnTo>
                      <a:pt x="1488" y="1152"/>
                    </a:lnTo>
                    <a:lnTo>
                      <a:pt x="1483" y="1155"/>
                    </a:lnTo>
                    <a:lnTo>
                      <a:pt x="1476" y="1159"/>
                    </a:lnTo>
                    <a:lnTo>
                      <a:pt x="1469" y="1161"/>
                    </a:lnTo>
                    <a:lnTo>
                      <a:pt x="1462" y="1163"/>
                    </a:lnTo>
                    <a:lnTo>
                      <a:pt x="1456" y="1165"/>
                    </a:lnTo>
                    <a:lnTo>
                      <a:pt x="1449" y="1165"/>
                    </a:lnTo>
                    <a:lnTo>
                      <a:pt x="1442" y="1165"/>
                    </a:lnTo>
                    <a:lnTo>
                      <a:pt x="1435" y="1163"/>
                    </a:lnTo>
                    <a:lnTo>
                      <a:pt x="1428" y="1162"/>
                    </a:lnTo>
                    <a:lnTo>
                      <a:pt x="1422" y="1160"/>
                    </a:lnTo>
                    <a:lnTo>
                      <a:pt x="1415" y="1157"/>
                    </a:lnTo>
                    <a:lnTo>
                      <a:pt x="1409" y="1153"/>
                    </a:lnTo>
                    <a:lnTo>
                      <a:pt x="828" y="778"/>
                    </a:lnTo>
                    <a:lnTo>
                      <a:pt x="811" y="796"/>
                    </a:lnTo>
                    <a:lnTo>
                      <a:pt x="793" y="813"/>
                    </a:lnTo>
                    <a:lnTo>
                      <a:pt x="775" y="830"/>
                    </a:lnTo>
                    <a:lnTo>
                      <a:pt x="755" y="846"/>
                    </a:lnTo>
                    <a:lnTo>
                      <a:pt x="735" y="860"/>
                    </a:lnTo>
                    <a:lnTo>
                      <a:pt x="714" y="873"/>
                    </a:lnTo>
                    <a:lnTo>
                      <a:pt x="692" y="886"/>
                    </a:lnTo>
                    <a:lnTo>
                      <a:pt x="670" y="897"/>
                    </a:lnTo>
                    <a:lnTo>
                      <a:pt x="647" y="907"/>
                    </a:lnTo>
                    <a:lnTo>
                      <a:pt x="623" y="916"/>
                    </a:lnTo>
                    <a:lnTo>
                      <a:pt x="600" y="924"/>
                    </a:lnTo>
                    <a:lnTo>
                      <a:pt x="575" y="930"/>
                    </a:lnTo>
                    <a:lnTo>
                      <a:pt x="549" y="935"/>
                    </a:lnTo>
                    <a:lnTo>
                      <a:pt x="524" y="939"/>
                    </a:lnTo>
                    <a:lnTo>
                      <a:pt x="497" y="941"/>
                    </a:lnTo>
                    <a:lnTo>
                      <a:pt x="471" y="941"/>
                    </a:lnTo>
                    <a:lnTo>
                      <a:pt x="447" y="941"/>
                    </a:lnTo>
                    <a:lnTo>
                      <a:pt x="422" y="939"/>
                    </a:lnTo>
                    <a:lnTo>
                      <a:pt x="400" y="935"/>
                    </a:lnTo>
                    <a:lnTo>
                      <a:pt x="376" y="932"/>
                    </a:lnTo>
                    <a:lnTo>
                      <a:pt x="353" y="926"/>
                    </a:lnTo>
                    <a:lnTo>
                      <a:pt x="331" y="921"/>
                    </a:lnTo>
                    <a:lnTo>
                      <a:pt x="309" y="913"/>
                    </a:lnTo>
                    <a:lnTo>
                      <a:pt x="288" y="905"/>
                    </a:lnTo>
                    <a:lnTo>
                      <a:pt x="266" y="895"/>
                    </a:lnTo>
                    <a:lnTo>
                      <a:pt x="246" y="884"/>
                    </a:lnTo>
                    <a:lnTo>
                      <a:pt x="227" y="873"/>
                    </a:lnTo>
                    <a:lnTo>
                      <a:pt x="208" y="861"/>
                    </a:lnTo>
                    <a:lnTo>
                      <a:pt x="190" y="848"/>
                    </a:lnTo>
                    <a:lnTo>
                      <a:pt x="172" y="834"/>
                    </a:lnTo>
                    <a:lnTo>
                      <a:pt x="155" y="819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70"/>
                    </a:lnTo>
                    <a:lnTo>
                      <a:pt x="94" y="752"/>
                    </a:lnTo>
                    <a:lnTo>
                      <a:pt x="81" y="734"/>
                    </a:lnTo>
                    <a:lnTo>
                      <a:pt x="69" y="715"/>
                    </a:lnTo>
                    <a:lnTo>
                      <a:pt x="58" y="695"/>
                    </a:lnTo>
                    <a:lnTo>
                      <a:pt x="46" y="674"/>
                    </a:lnTo>
                    <a:lnTo>
                      <a:pt x="37" y="654"/>
                    </a:lnTo>
                    <a:lnTo>
                      <a:pt x="29" y="633"/>
                    </a:lnTo>
                    <a:lnTo>
                      <a:pt x="21" y="611"/>
                    </a:lnTo>
                    <a:lnTo>
                      <a:pt x="16" y="589"/>
                    </a:lnTo>
                    <a:lnTo>
                      <a:pt x="10" y="566"/>
                    </a:lnTo>
                    <a:lnTo>
                      <a:pt x="6" y="542"/>
                    </a:lnTo>
                    <a:lnTo>
                      <a:pt x="3" y="519"/>
                    </a:lnTo>
                    <a:lnTo>
                      <a:pt x="1" y="495"/>
                    </a:lnTo>
                    <a:lnTo>
                      <a:pt x="0" y="471"/>
                    </a:lnTo>
                    <a:lnTo>
                      <a:pt x="1" y="446"/>
                    </a:lnTo>
                    <a:lnTo>
                      <a:pt x="3" y="423"/>
                    </a:lnTo>
                    <a:lnTo>
                      <a:pt x="6" y="399"/>
                    </a:lnTo>
                    <a:lnTo>
                      <a:pt x="10" y="376"/>
                    </a:lnTo>
                    <a:lnTo>
                      <a:pt x="16" y="354"/>
                    </a:lnTo>
                    <a:lnTo>
                      <a:pt x="21" y="331"/>
                    </a:lnTo>
                    <a:lnTo>
                      <a:pt x="29" y="308"/>
                    </a:lnTo>
                    <a:lnTo>
                      <a:pt x="37" y="288"/>
                    </a:lnTo>
                    <a:lnTo>
                      <a:pt x="46" y="267"/>
                    </a:lnTo>
                    <a:lnTo>
                      <a:pt x="58" y="246"/>
                    </a:lnTo>
                    <a:lnTo>
                      <a:pt x="69" y="227"/>
                    </a:lnTo>
                    <a:lnTo>
                      <a:pt x="81" y="208"/>
                    </a:lnTo>
                    <a:lnTo>
                      <a:pt x="94" y="189"/>
                    </a:lnTo>
                    <a:lnTo>
                      <a:pt x="108" y="172"/>
                    </a:lnTo>
                    <a:lnTo>
                      <a:pt x="123" y="155"/>
                    </a:lnTo>
                    <a:lnTo>
                      <a:pt x="138" y="138"/>
                    </a:lnTo>
                    <a:lnTo>
                      <a:pt x="155" y="122"/>
                    </a:lnTo>
                    <a:lnTo>
                      <a:pt x="172" y="107"/>
                    </a:lnTo>
                    <a:lnTo>
                      <a:pt x="190" y="94"/>
                    </a:lnTo>
                    <a:lnTo>
                      <a:pt x="208" y="80"/>
                    </a:lnTo>
                    <a:lnTo>
                      <a:pt x="227" y="68"/>
                    </a:lnTo>
                    <a:lnTo>
                      <a:pt x="246" y="57"/>
                    </a:lnTo>
                    <a:lnTo>
                      <a:pt x="266" y="46"/>
                    </a:lnTo>
                    <a:lnTo>
                      <a:pt x="288" y="37"/>
                    </a:lnTo>
                    <a:lnTo>
                      <a:pt x="309" y="28"/>
                    </a:lnTo>
                    <a:lnTo>
                      <a:pt x="331" y="22"/>
                    </a:lnTo>
                    <a:lnTo>
                      <a:pt x="353" y="15"/>
                    </a:lnTo>
                    <a:lnTo>
                      <a:pt x="376" y="10"/>
                    </a:lnTo>
                    <a:lnTo>
                      <a:pt x="400" y="6"/>
                    </a:lnTo>
                    <a:lnTo>
                      <a:pt x="422" y="2"/>
                    </a:lnTo>
                    <a:lnTo>
                      <a:pt x="447" y="1"/>
                    </a:lnTo>
                    <a:lnTo>
                      <a:pt x="471" y="0"/>
                    </a:lnTo>
                    <a:close/>
                    <a:moveTo>
                      <a:pt x="471" y="112"/>
                    </a:moveTo>
                    <a:lnTo>
                      <a:pt x="489" y="112"/>
                    </a:lnTo>
                    <a:lnTo>
                      <a:pt x="507" y="114"/>
                    </a:lnTo>
                    <a:lnTo>
                      <a:pt x="525" y="116"/>
                    </a:lnTo>
                    <a:lnTo>
                      <a:pt x="543" y="119"/>
                    </a:lnTo>
                    <a:lnTo>
                      <a:pt x="560" y="123"/>
                    </a:lnTo>
                    <a:lnTo>
                      <a:pt x="577" y="128"/>
                    </a:lnTo>
                    <a:lnTo>
                      <a:pt x="594" y="133"/>
                    </a:lnTo>
                    <a:lnTo>
                      <a:pt x="611" y="140"/>
                    </a:lnTo>
                    <a:lnTo>
                      <a:pt x="627" y="147"/>
                    </a:lnTo>
                    <a:lnTo>
                      <a:pt x="641" y="155"/>
                    </a:lnTo>
                    <a:lnTo>
                      <a:pt x="657" y="164"/>
                    </a:lnTo>
                    <a:lnTo>
                      <a:pt x="672" y="173"/>
                    </a:lnTo>
                    <a:lnTo>
                      <a:pt x="685" y="183"/>
                    </a:lnTo>
                    <a:lnTo>
                      <a:pt x="699" y="194"/>
                    </a:lnTo>
                    <a:lnTo>
                      <a:pt x="713" y="206"/>
                    </a:lnTo>
                    <a:lnTo>
                      <a:pt x="725" y="217"/>
                    </a:lnTo>
                    <a:lnTo>
                      <a:pt x="736" y="229"/>
                    </a:lnTo>
                    <a:lnTo>
                      <a:pt x="748" y="243"/>
                    </a:lnTo>
                    <a:lnTo>
                      <a:pt x="759" y="256"/>
                    </a:lnTo>
                    <a:lnTo>
                      <a:pt x="768" y="270"/>
                    </a:lnTo>
                    <a:lnTo>
                      <a:pt x="778" y="285"/>
                    </a:lnTo>
                    <a:lnTo>
                      <a:pt x="786" y="299"/>
                    </a:lnTo>
                    <a:lnTo>
                      <a:pt x="794" y="315"/>
                    </a:lnTo>
                    <a:lnTo>
                      <a:pt x="802" y="331"/>
                    </a:lnTo>
                    <a:lnTo>
                      <a:pt x="807" y="347"/>
                    </a:lnTo>
                    <a:lnTo>
                      <a:pt x="813" y="364"/>
                    </a:lnTo>
                    <a:lnTo>
                      <a:pt x="819" y="381"/>
                    </a:lnTo>
                    <a:lnTo>
                      <a:pt x="822" y="399"/>
                    </a:lnTo>
                    <a:lnTo>
                      <a:pt x="825" y="416"/>
                    </a:lnTo>
                    <a:lnTo>
                      <a:pt x="828" y="434"/>
                    </a:lnTo>
                    <a:lnTo>
                      <a:pt x="829" y="452"/>
                    </a:lnTo>
                    <a:lnTo>
                      <a:pt x="830" y="471"/>
                    </a:lnTo>
                    <a:lnTo>
                      <a:pt x="829" y="489"/>
                    </a:lnTo>
                    <a:lnTo>
                      <a:pt x="828" y="507"/>
                    </a:lnTo>
                    <a:lnTo>
                      <a:pt x="825" y="525"/>
                    </a:lnTo>
                    <a:lnTo>
                      <a:pt x="822" y="543"/>
                    </a:lnTo>
                    <a:lnTo>
                      <a:pt x="819" y="560"/>
                    </a:lnTo>
                    <a:lnTo>
                      <a:pt x="813" y="577"/>
                    </a:lnTo>
                    <a:lnTo>
                      <a:pt x="807" y="594"/>
                    </a:lnTo>
                    <a:lnTo>
                      <a:pt x="802" y="610"/>
                    </a:lnTo>
                    <a:lnTo>
                      <a:pt x="794" y="626"/>
                    </a:lnTo>
                    <a:lnTo>
                      <a:pt x="786" y="642"/>
                    </a:lnTo>
                    <a:lnTo>
                      <a:pt x="778" y="656"/>
                    </a:lnTo>
                    <a:lnTo>
                      <a:pt x="768" y="671"/>
                    </a:lnTo>
                    <a:lnTo>
                      <a:pt x="759" y="686"/>
                    </a:lnTo>
                    <a:lnTo>
                      <a:pt x="748" y="699"/>
                    </a:lnTo>
                    <a:lnTo>
                      <a:pt x="736" y="712"/>
                    </a:lnTo>
                    <a:lnTo>
                      <a:pt x="725" y="724"/>
                    </a:lnTo>
                    <a:lnTo>
                      <a:pt x="713" y="736"/>
                    </a:lnTo>
                    <a:lnTo>
                      <a:pt x="699" y="748"/>
                    </a:lnTo>
                    <a:lnTo>
                      <a:pt x="685" y="758"/>
                    </a:lnTo>
                    <a:lnTo>
                      <a:pt x="672" y="768"/>
                    </a:lnTo>
                    <a:lnTo>
                      <a:pt x="657" y="777"/>
                    </a:lnTo>
                    <a:lnTo>
                      <a:pt x="641" y="786"/>
                    </a:lnTo>
                    <a:lnTo>
                      <a:pt x="627" y="794"/>
                    </a:lnTo>
                    <a:lnTo>
                      <a:pt x="611" y="801"/>
                    </a:lnTo>
                    <a:lnTo>
                      <a:pt x="594" y="808"/>
                    </a:lnTo>
                    <a:lnTo>
                      <a:pt x="577" y="813"/>
                    </a:lnTo>
                    <a:lnTo>
                      <a:pt x="560" y="818"/>
                    </a:lnTo>
                    <a:lnTo>
                      <a:pt x="543" y="822"/>
                    </a:lnTo>
                    <a:lnTo>
                      <a:pt x="525" y="826"/>
                    </a:lnTo>
                    <a:lnTo>
                      <a:pt x="507" y="828"/>
                    </a:lnTo>
                    <a:lnTo>
                      <a:pt x="489" y="829"/>
                    </a:lnTo>
                    <a:lnTo>
                      <a:pt x="471" y="829"/>
                    </a:lnTo>
                    <a:lnTo>
                      <a:pt x="453" y="829"/>
                    </a:lnTo>
                    <a:lnTo>
                      <a:pt x="434" y="828"/>
                    </a:lnTo>
                    <a:lnTo>
                      <a:pt x="417" y="826"/>
                    </a:lnTo>
                    <a:lnTo>
                      <a:pt x="399" y="822"/>
                    </a:lnTo>
                    <a:lnTo>
                      <a:pt x="382" y="818"/>
                    </a:lnTo>
                    <a:lnTo>
                      <a:pt x="365" y="813"/>
                    </a:lnTo>
                    <a:lnTo>
                      <a:pt x="348" y="808"/>
                    </a:lnTo>
                    <a:lnTo>
                      <a:pt x="331" y="801"/>
                    </a:lnTo>
                    <a:lnTo>
                      <a:pt x="315" y="794"/>
                    </a:lnTo>
                    <a:lnTo>
                      <a:pt x="300" y="786"/>
                    </a:lnTo>
                    <a:lnTo>
                      <a:pt x="285" y="777"/>
                    </a:lnTo>
                    <a:lnTo>
                      <a:pt x="270" y="768"/>
                    </a:lnTo>
                    <a:lnTo>
                      <a:pt x="256" y="758"/>
                    </a:lnTo>
                    <a:lnTo>
                      <a:pt x="243" y="748"/>
                    </a:lnTo>
                    <a:lnTo>
                      <a:pt x="229" y="736"/>
                    </a:lnTo>
                    <a:lnTo>
                      <a:pt x="217" y="724"/>
                    </a:lnTo>
                    <a:lnTo>
                      <a:pt x="206" y="712"/>
                    </a:lnTo>
                    <a:lnTo>
                      <a:pt x="194" y="699"/>
                    </a:lnTo>
                    <a:lnTo>
                      <a:pt x="183" y="686"/>
                    </a:lnTo>
                    <a:lnTo>
                      <a:pt x="174" y="671"/>
                    </a:lnTo>
                    <a:lnTo>
                      <a:pt x="164" y="656"/>
                    </a:lnTo>
                    <a:lnTo>
                      <a:pt x="156" y="642"/>
                    </a:lnTo>
                    <a:lnTo>
                      <a:pt x="148" y="626"/>
                    </a:lnTo>
                    <a:lnTo>
                      <a:pt x="140" y="610"/>
                    </a:lnTo>
                    <a:lnTo>
                      <a:pt x="134" y="594"/>
                    </a:lnTo>
                    <a:lnTo>
                      <a:pt x="129" y="577"/>
                    </a:lnTo>
                    <a:lnTo>
                      <a:pt x="123" y="560"/>
                    </a:lnTo>
                    <a:lnTo>
                      <a:pt x="120" y="543"/>
                    </a:lnTo>
                    <a:lnTo>
                      <a:pt x="116" y="525"/>
                    </a:lnTo>
                    <a:lnTo>
                      <a:pt x="114" y="507"/>
                    </a:lnTo>
                    <a:lnTo>
                      <a:pt x="113" y="489"/>
                    </a:lnTo>
                    <a:lnTo>
                      <a:pt x="112" y="471"/>
                    </a:lnTo>
                    <a:lnTo>
                      <a:pt x="113" y="452"/>
                    </a:lnTo>
                    <a:lnTo>
                      <a:pt x="114" y="434"/>
                    </a:lnTo>
                    <a:lnTo>
                      <a:pt x="116" y="416"/>
                    </a:lnTo>
                    <a:lnTo>
                      <a:pt x="120" y="399"/>
                    </a:lnTo>
                    <a:lnTo>
                      <a:pt x="123" y="381"/>
                    </a:lnTo>
                    <a:lnTo>
                      <a:pt x="129" y="364"/>
                    </a:lnTo>
                    <a:lnTo>
                      <a:pt x="134" y="347"/>
                    </a:lnTo>
                    <a:lnTo>
                      <a:pt x="140" y="331"/>
                    </a:lnTo>
                    <a:lnTo>
                      <a:pt x="148" y="315"/>
                    </a:lnTo>
                    <a:lnTo>
                      <a:pt x="156" y="299"/>
                    </a:lnTo>
                    <a:lnTo>
                      <a:pt x="164" y="285"/>
                    </a:lnTo>
                    <a:lnTo>
                      <a:pt x="174" y="270"/>
                    </a:lnTo>
                    <a:lnTo>
                      <a:pt x="183" y="256"/>
                    </a:lnTo>
                    <a:lnTo>
                      <a:pt x="194" y="243"/>
                    </a:lnTo>
                    <a:lnTo>
                      <a:pt x="206" y="229"/>
                    </a:lnTo>
                    <a:lnTo>
                      <a:pt x="217" y="217"/>
                    </a:lnTo>
                    <a:lnTo>
                      <a:pt x="229" y="206"/>
                    </a:lnTo>
                    <a:lnTo>
                      <a:pt x="243" y="194"/>
                    </a:lnTo>
                    <a:lnTo>
                      <a:pt x="256" y="183"/>
                    </a:lnTo>
                    <a:lnTo>
                      <a:pt x="270" y="173"/>
                    </a:lnTo>
                    <a:lnTo>
                      <a:pt x="285" y="164"/>
                    </a:lnTo>
                    <a:lnTo>
                      <a:pt x="300" y="155"/>
                    </a:lnTo>
                    <a:lnTo>
                      <a:pt x="315" y="147"/>
                    </a:lnTo>
                    <a:lnTo>
                      <a:pt x="331" y="140"/>
                    </a:lnTo>
                    <a:lnTo>
                      <a:pt x="348" y="133"/>
                    </a:lnTo>
                    <a:lnTo>
                      <a:pt x="365" y="128"/>
                    </a:lnTo>
                    <a:lnTo>
                      <a:pt x="382" y="123"/>
                    </a:lnTo>
                    <a:lnTo>
                      <a:pt x="399" y="119"/>
                    </a:lnTo>
                    <a:lnTo>
                      <a:pt x="417" y="116"/>
                    </a:lnTo>
                    <a:lnTo>
                      <a:pt x="434" y="114"/>
                    </a:lnTo>
                    <a:lnTo>
                      <a:pt x="453" y="112"/>
                    </a:lnTo>
                    <a:lnTo>
                      <a:pt x="471" y="112"/>
                    </a:lnTo>
                    <a:close/>
                  </a:path>
                </a:pathLst>
              </a:custGeom>
              <a:solidFill>
                <a:srgbClr val="0D65AC"/>
              </a:solidFill>
              <a:ln w="3175">
                <a:noFill/>
                <a:round/>
                <a:headEnd/>
                <a:tailEnd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  <a:ex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3" name="Freeform 171"/>
              <p:cNvSpPr>
                <a:spLocks/>
              </p:cNvSpPr>
              <p:nvPr/>
            </p:nvSpPr>
            <p:spPr bwMode="auto">
              <a:xfrm>
                <a:off x="677863" y="2493963"/>
                <a:ext cx="93663" cy="138113"/>
              </a:xfrm>
              <a:custGeom>
                <a:avLst/>
                <a:gdLst>
                  <a:gd name="T0" fmla="*/ 279 w 294"/>
                  <a:gd name="T1" fmla="*/ 0 h 433"/>
                  <a:gd name="T2" fmla="*/ 287 w 294"/>
                  <a:gd name="T3" fmla="*/ 22 h 433"/>
                  <a:gd name="T4" fmla="*/ 294 w 294"/>
                  <a:gd name="T5" fmla="*/ 44 h 433"/>
                  <a:gd name="T6" fmla="*/ 279 w 294"/>
                  <a:gd name="T7" fmla="*/ 44 h 433"/>
                  <a:gd name="T8" fmla="*/ 255 w 294"/>
                  <a:gd name="T9" fmla="*/ 46 h 433"/>
                  <a:gd name="T10" fmla="*/ 232 w 294"/>
                  <a:gd name="T11" fmla="*/ 49 h 433"/>
                  <a:gd name="T12" fmla="*/ 209 w 294"/>
                  <a:gd name="T13" fmla="*/ 55 h 433"/>
                  <a:gd name="T14" fmla="*/ 188 w 294"/>
                  <a:gd name="T15" fmla="*/ 63 h 433"/>
                  <a:gd name="T16" fmla="*/ 147 w 294"/>
                  <a:gd name="T17" fmla="*/ 85 h 433"/>
                  <a:gd name="T18" fmla="*/ 113 w 294"/>
                  <a:gd name="T19" fmla="*/ 113 h 433"/>
                  <a:gd name="T20" fmla="*/ 84 w 294"/>
                  <a:gd name="T21" fmla="*/ 148 h 433"/>
                  <a:gd name="T22" fmla="*/ 62 w 294"/>
                  <a:gd name="T23" fmla="*/ 188 h 433"/>
                  <a:gd name="T24" fmla="*/ 54 w 294"/>
                  <a:gd name="T25" fmla="*/ 209 h 433"/>
                  <a:gd name="T26" fmla="*/ 49 w 294"/>
                  <a:gd name="T27" fmla="*/ 232 h 433"/>
                  <a:gd name="T28" fmla="*/ 45 w 294"/>
                  <a:gd name="T29" fmla="*/ 256 h 433"/>
                  <a:gd name="T30" fmla="*/ 44 w 294"/>
                  <a:gd name="T31" fmla="*/ 279 h 433"/>
                  <a:gd name="T32" fmla="*/ 47 w 294"/>
                  <a:gd name="T33" fmla="*/ 319 h 433"/>
                  <a:gd name="T34" fmla="*/ 57 w 294"/>
                  <a:gd name="T35" fmla="*/ 355 h 433"/>
                  <a:gd name="T36" fmla="*/ 71 w 294"/>
                  <a:gd name="T37" fmla="*/ 390 h 433"/>
                  <a:gd name="T38" fmla="*/ 91 w 294"/>
                  <a:gd name="T39" fmla="*/ 421 h 433"/>
                  <a:gd name="T40" fmla="*/ 69 w 294"/>
                  <a:gd name="T41" fmla="*/ 427 h 433"/>
                  <a:gd name="T42" fmla="*/ 45 w 294"/>
                  <a:gd name="T43" fmla="*/ 433 h 433"/>
                  <a:gd name="T44" fmla="*/ 26 w 294"/>
                  <a:gd name="T45" fmla="*/ 398 h 433"/>
                  <a:gd name="T46" fmla="*/ 12 w 294"/>
                  <a:gd name="T47" fmla="*/ 361 h 433"/>
                  <a:gd name="T48" fmla="*/ 3 w 294"/>
                  <a:gd name="T49" fmla="*/ 321 h 433"/>
                  <a:gd name="T50" fmla="*/ 0 w 294"/>
                  <a:gd name="T51" fmla="*/ 279 h 433"/>
                  <a:gd name="T52" fmla="*/ 1 w 294"/>
                  <a:gd name="T53" fmla="*/ 251 h 433"/>
                  <a:gd name="T54" fmla="*/ 6 w 294"/>
                  <a:gd name="T55" fmla="*/ 223 h 433"/>
                  <a:gd name="T56" fmla="*/ 13 w 294"/>
                  <a:gd name="T57" fmla="*/ 197 h 433"/>
                  <a:gd name="T58" fmla="*/ 22 w 294"/>
                  <a:gd name="T59" fmla="*/ 171 h 433"/>
                  <a:gd name="T60" fmla="*/ 34 w 294"/>
                  <a:gd name="T61" fmla="*/ 146 h 433"/>
                  <a:gd name="T62" fmla="*/ 48 w 294"/>
                  <a:gd name="T63" fmla="*/ 124 h 433"/>
                  <a:gd name="T64" fmla="*/ 63 w 294"/>
                  <a:gd name="T65" fmla="*/ 102 h 433"/>
                  <a:gd name="T66" fmla="*/ 82 w 294"/>
                  <a:gd name="T67" fmla="*/ 82 h 433"/>
                  <a:gd name="T68" fmla="*/ 102 w 294"/>
                  <a:gd name="T69" fmla="*/ 65 h 433"/>
                  <a:gd name="T70" fmla="*/ 123 w 294"/>
                  <a:gd name="T71" fmla="*/ 48 h 433"/>
                  <a:gd name="T72" fmla="*/ 146 w 294"/>
                  <a:gd name="T73" fmla="*/ 34 h 433"/>
                  <a:gd name="T74" fmla="*/ 171 w 294"/>
                  <a:gd name="T75" fmla="*/ 23 h 433"/>
                  <a:gd name="T76" fmla="*/ 196 w 294"/>
                  <a:gd name="T77" fmla="*/ 13 h 433"/>
                  <a:gd name="T78" fmla="*/ 223 w 294"/>
                  <a:gd name="T79" fmla="*/ 6 h 433"/>
                  <a:gd name="T80" fmla="*/ 251 w 294"/>
                  <a:gd name="T81" fmla="*/ 2 h 433"/>
                  <a:gd name="T82" fmla="*/ 279 w 294"/>
                  <a:gd name="T8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4" h="433">
                    <a:moveTo>
                      <a:pt x="279" y="0"/>
                    </a:moveTo>
                    <a:lnTo>
                      <a:pt x="279" y="0"/>
                    </a:lnTo>
                    <a:lnTo>
                      <a:pt x="284" y="12"/>
                    </a:lnTo>
                    <a:lnTo>
                      <a:pt x="287" y="22"/>
                    </a:lnTo>
                    <a:lnTo>
                      <a:pt x="290" y="33"/>
                    </a:lnTo>
                    <a:lnTo>
                      <a:pt x="294" y="44"/>
                    </a:lnTo>
                    <a:lnTo>
                      <a:pt x="286" y="44"/>
                    </a:lnTo>
                    <a:lnTo>
                      <a:pt x="279" y="44"/>
                    </a:lnTo>
                    <a:lnTo>
                      <a:pt x="267" y="44"/>
                    </a:lnTo>
                    <a:lnTo>
                      <a:pt x="255" y="46"/>
                    </a:lnTo>
                    <a:lnTo>
                      <a:pt x="243" y="47"/>
                    </a:lnTo>
                    <a:lnTo>
                      <a:pt x="232" y="49"/>
                    </a:lnTo>
                    <a:lnTo>
                      <a:pt x="220" y="51"/>
                    </a:lnTo>
                    <a:lnTo>
                      <a:pt x="209" y="55"/>
                    </a:lnTo>
                    <a:lnTo>
                      <a:pt x="198" y="59"/>
                    </a:lnTo>
                    <a:lnTo>
                      <a:pt x="188" y="63"/>
                    </a:lnTo>
                    <a:lnTo>
                      <a:pt x="167" y="73"/>
                    </a:lnTo>
                    <a:lnTo>
                      <a:pt x="147" y="85"/>
                    </a:lnTo>
                    <a:lnTo>
                      <a:pt x="129" y="98"/>
                    </a:lnTo>
                    <a:lnTo>
                      <a:pt x="113" y="113"/>
                    </a:lnTo>
                    <a:lnTo>
                      <a:pt x="97" y="130"/>
                    </a:lnTo>
                    <a:lnTo>
                      <a:pt x="84" y="148"/>
                    </a:lnTo>
                    <a:lnTo>
                      <a:pt x="73" y="168"/>
                    </a:lnTo>
                    <a:lnTo>
                      <a:pt x="62" y="188"/>
                    </a:lnTo>
                    <a:lnTo>
                      <a:pt x="58" y="199"/>
                    </a:lnTo>
                    <a:lnTo>
                      <a:pt x="54" y="209"/>
                    </a:lnTo>
                    <a:lnTo>
                      <a:pt x="51" y="221"/>
                    </a:lnTo>
                    <a:lnTo>
                      <a:pt x="49" y="232"/>
                    </a:lnTo>
                    <a:lnTo>
                      <a:pt x="47" y="244"/>
                    </a:lnTo>
                    <a:lnTo>
                      <a:pt x="45" y="256"/>
                    </a:lnTo>
                    <a:lnTo>
                      <a:pt x="44" y="268"/>
                    </a:lnTo>
                    <a:lnTo>
                      <a:pt x="44" y="279"/>
                    </a:lnTo>
                    <a:lnTo>
                      <a:pt x="44" y="300"/>
                    </a:lnTo>
                    <a:lnTo>
                      <a:pt x="47" y="319"/>
                    </a:lnTo>
                    <a:lnTo>
                      <a:pt x="51" y="337"/>
                    </a:lnTo>
                    <a:lnTo>
                      <a:pt x="57" y="355"/>
                    </a:lnTo>
                    <a:lnTo>
                      <a:pt x="62" y="373"/>
                    </a:lnTo>
                    <a:lnTo>
                      <a:pt x="71" y="390"/>
                    </a:lnTo>
                    <a:lnTo>
                      <a:pt x="80" y="406"/>
                    </a:lnTo>
                    <a:lnTo>
                      <a:pt x="91" y="421"/>
                    </a:lnTo>
                    <a:lnTo>
                      <a:pt x="79" y="424"/>
                    </a:lnTo>
                    <a:lnTo>
                      <a:pt x="69" y="427"/>
                    </a:lnTo>
                    <a:lnTo>
                      <a:pt x="58" y="431"/>
                    </a:lnTo>
                    <a:lnTo>
                      <a:pt x="45" y="433"/>
                    </a:lnTo>
                    <a:lnTo>
                      <a:pt x="35" y="416"/>
                    </a:lnTo>
                    <a:lnTo>
                      <a:pt x="26" y="398"/>
                    </a:lnTo>
                    <a:lnTo>
                      <a:pt x="18" y="380"/>
                    </a:lnTo>
                    <a:lnTo>
                      <a:pt x="12" y="361"/>
                    </a:lnTo>
                    <a:lnTo>
                      <a:pt x="7" y="341"/>
                    </a:lnTo>
                    <a:lnTo>
                      <a:pt x="3" y="321"/>
                    </a:lnTo>
                    <a:lnTo>
                      <a:pt x="0" y="301"/>
                    </a:lnTo>
                    <a:lnTo>
                      <a:pt x="0" y="279"/>
                    </a:lnTo>
                    <a:lnTo>
                      <a:pt x="0" y="266"/>
                    </a:lnTo>
                    <a:lnTo>
                      <a:pt x="1" y="251"/>
                    </a:lnTo>
                    <a:lnTo>
                      <a:pt x="4" y="238"/>
                    </a:lnTo>
                    <a:lnTo>
                      <a:pt x="6" y="223"/>
                    </a:lnTo>
                    <a:lnTo>
                      <a:pt x="8" y="209"/>
                    </a:lnTo>
                    <a:lnTo>
                      <a:pt x="13" y="197"/>
                    </a:lnTo>
                    <a:lnTo>
                      <a:pt x="17" y="183"/>
                    </a:lnTo>
                    <a:lnTo>
                      <a:pt x="22" y="171"/>
                    </a:lnTo>
                    <a:lnTo>
                      <a:pt x="27" y="159"/>
                    </a:lnTo>
                    <a:lnTo>
                      <a:pt x="34" y="146"/>
                    </a:lnTo>
                    <a:lnTo>
                      <a:pt x="40" y="135"/>
                    </a:lnTo>
                    <a:lnTo>
                      <a:pt x="48" y="124"/>
                    </a:lnTo>
                    <a:lnTo>
                      <a:pt x="56" y="112"/>
                    </a:lnTo>
                    <a:lnTo>
                      <a:pt x="63" y="102"/>
                    </a:lnTo>
                    <a:lnTo>
                      <a:pt x="73" y="92"/>
                    </a:lnTo>
                    <a:lnTo>
                      <a:pt x="82" y="82"/>
                    </a:lnTo>
                    <a:lnTo>
                      <a:pt x="92" y="73"/>
                    </a:lnTo>
                    <a:lnTo>
                      <a:pt x="102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1"/>
                    </a:lnTo>
                    <a:lnTo>
                      <a:pt x="146" y="34"/>
                    </a:lnTo>
                    <a:lnTo>
                      <a:pt x="158" y="28"/>
                    </a:lnTo>
                    <a:lnTo>
                      <a:pt x="171" y="23"/>
                    </a:lnTo>
                    <a:lnTo>
                      <a:pt x="183" y="17"/>
                    </a:lnTo>
                    <a:lnTo>
                      <a:pt x="196" y="13"/>
                    </a:lnTo>
                    <a:lnTo>
                      <a:pt x="209" y="9"/>
                    </a:lnTo>
                    <a:lnTo>
                      <a:pt x="223" y="6"/>
                    </a:lnTo>
                    <a:lnTo>
                      <a:pt x="236" y="4"/>
                    </a:lnTo>
                    <a:lnTo>
                      <a:pt x="251" y="2"/>
                    </a:lnTo>
                    <a:lnTo>
                      <a:pt x="264" y="0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1" name="Oval 8"/>
            <p:cNvSpPr/>
            <p:nvPr/>
          </p:nvSpPr>
          <p:spPr>
            <a:xfrm>
              <a:off x="5259267" y="2803881"/>
              <a:ext cx="1641159" cy="164115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76618" y="3966330"/>
            <a:ext cx="702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해외 선진 사례의 집중 연구를 통해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일자리와 일거리에 대한 개념 정리부터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완</a:t>
            </a:r>
            <a:endParaRPr lang="ko-KR" altLang="en-US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6618" y="4556041"/>
            <a:ext cx="767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일자리 공급자의 입장에서가 아닌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권역별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지역별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前職직업별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수요기관별 일자리 개발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374" y="5120872"/>
            <a:ext cx="702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각계각층출신 어르신의 손길과 경험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경륜을 필요로 하는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선순환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보완형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일자리 개발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9787" y="5958311"/>
            <a:ext cx="82977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「젊은 층 일자리 차지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」라는 부정적 인식 개선의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 개발 확대</a:t>
            </a:r>
            <a:endParaRPr lang="ko-KR" altLang="en-US" sz="2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250654" y="60793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0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24136" cy="28936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4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6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8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53302" y="633402"/>
            <a:ext cx="78951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빈곤노인층 배려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미흡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부익부 빈익빈 일자리사업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지양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72" y="1228620"/>
            <a:ext cx="879772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이상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빈곤율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지속 증가세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OECD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국가 중 최고수준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‘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09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47.6%,‘11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48.5%,‘</a:t>
            </a:r>
            <a:r>
              <a:rPr lang="en-US" altLang="ko-KR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48%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고령층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(55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세∼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64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경제활동참가율 지속 증가세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‘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08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61.8%,‘12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64.7%, 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근로희망자도 증가세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은퇴 후 최소생계를 위한 필요 최소생활비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83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부부의 경우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137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(‘12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연금공단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5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노인빈곤층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月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보수책정액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사회공헌 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공익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근로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형 月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인턴</a:t>
            </a:r>
            <a:r>
              <a:rPr lang="en-US" altLang="ko-KR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경비</a:t>
            </a:r>
            <a:r>
              <a:rPr lang="en-US" altLang="ko-KR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b="1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파견형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29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만∼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79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상대적 부유층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공무원 연금수령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月평균 보수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시니어인턴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813,079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원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직능클럽 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백</a:t>
            </a:r>
            <a:r>
              <a:rPr lang="en-US" altLang="ko-KR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169</a:t>
            </a:r>
            <a:r>
              <a:rPr lang="ko-KR" altLang="en-US" sz="15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천원 지원 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965888" y="14070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587486" y="17328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3962366" y="20752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241069" y="24249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691862" y="27809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52025" y="5727478"/>
            <a:ext cx="829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빈곤노인층 위한 일자리사업 집중과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「노인일자리 최저생계비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보장형</a:t>
            </a:r>
            <a:endParaRPr lang="en-US" altLang="ko-KR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제도」 도입 추진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260327" y="590042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3673958801"/>
              </p:ext>
            </p:extLst>
          </p:nvPr>
        </p:nvGraphicFramePr>
        <p:xfrm>
          <a:off x="503628" y="3284984"/>
          <a:ext cx="8126554" cy="229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직사각형 15"/>
          <p:cNvSpPr/>
          <p:nvPr/>
        </p:nvSpPr>
        <p:spPr>
          <a:xfrm>
            <a:off x="880221" y="3717032"/>
            <a:ext cx="334322" cy="15442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7" y="4866602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64" y="4875932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a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52" y="4869159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08" y="4869160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a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29" y="4875931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1" y="4866601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la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79" y="4866600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la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78062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a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78062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la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4869158"/>
            <a:ext cx="461321" cy="34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41269" y="3416018"/>
            <a:ext cx="417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OECD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국가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노인빈곤률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(2012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기준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 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%)</a:t>
            </a:r>
            <a:endParaRPr lang="ko-KR" altLang="en-US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33" y="3331811"/>
            <a:ext cx="431746" cy="4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0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24136" cy="28936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4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6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8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53302" y="633402"/>
            <a:ext cx="78951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베이비부머세대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은퇴와 일자리 개발 점검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72" y="1228620"/>
            <a:ext cx="879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베이비붐 세대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(55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약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720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(14%),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준고령자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(50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기준으론 약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1,060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(20.8%) 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향후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년內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베이비붐 세대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(65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75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927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명 은퇴시기 도래 중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일자리 </a:t>
            </a:r>
            <a:r>
              <a:rPr lang="ko-KR" altLang="en-US" sz="1600" b="1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쓰나미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도래 중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시혜성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施惠性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일자리 개발중심에서 수혜자 중심의 계층별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맞춤식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일자리 집중 개발로 전환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시급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6588224" y="17802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66772" y="6125483"/>
            <a:ext cx="82977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베이비부머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세대의 희망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 및 재취업 수요조사 연구 등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촉진</a:t>
            </a:r>
            <a:endParaRPr lang="ko-KR" altLang="en-US" sz="2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251121" y="624648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166787" y="2757451"/>
            <a:ext cx="41582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</a:t>
            </a:r>
            <a:r>
              <a:rPr lang="ko-KR" altLang="en-US" sz="13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연구</a:t>
            </a:r>
            <a:r>
              <a:rPr lang="en-US" altLang="ko-KR" sz="13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3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개발하여 </a:t>
            </a:r>
            <a:r>
              <a:rPr lang="ko-KR" altLang="en-US" sz="13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시행 중인</a:t>
            </a:r>
            <a:r>
              <a:rPr lang="ko-KR" altLang="en-US" sz="1300" b="1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노인일자리사업 현황</a:t>
            </a:r>
            <a:endParaRPr lang="ko-KR" altLang="en-US" sz="1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28508"/>
              </p:ext>
            </p:extLst>
          </p:nvPr>
        </p:nvGraphicFramePr>
        <p:xfrm>
          <a:off x="376023" y="3170124"/>
          <a:ext cx="829098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93"/>
                <a:gridCol w="1584176"/>
                <a:gridCol w="2736304"/>
                <a:gridCol w="2808311"/>
              </a:tblGrid>
              <a:tr h="14247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 분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개요 및 유형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주요 사례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2374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재정지원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일자리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사회공헌형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공익형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교육형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복지형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(1</a:t>
                      </a:r>
                      <a:r>
                        <a:rPr lang="ko-KR" altLang="en-US" sz="1200" dirty="0" smtClean="0"/>
                        <a:t>인당 月</a:t>
                      </a:r>
                      <a:r>
                        <a:rPr lang="en-US" altLang="ko-KR" sz="1200" dirty="0" smtClean="0"/>
                        <a:t>20</a:t>
                      </a:r>
                      <a:r>
                        <a:rPr lang="ko-KR" altLang="en-US" sz="1200" dirty="0" smtClean="0"/>
                        <a:t>만원 지원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급식도우미</a:t>
                      </a:r>
                      <a:r>
                        <a:rPr lang="en-US" altLang="ko-KR" sz="1200" dirty="0" smtClean="0"/>
                        <a:t>, CCTV </a:t>
                      </a:r>
                      <a:r>
                        <a:rPr lang="ko-KR" altLang="en-US" sz="1200" dirty="0" err="1" smtClean="0"/>
                        <a:t>상시관제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노</a:t>
                      </a:r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err="1" smtClean="0"/>
                        <a:t>노케어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보육도우미</a:t>
                      </a:r>
                      <a:endParaRPr lang="en-US" altLang="ko-KR" sz="1200" dirty="0" smtClean="0"/>
                    </a:p>
                  </a:txBody>
                  <a:tcPr anchor="ctr"/>
                </a:tc>
              </a:tr>
              <a:tr h="2374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시장진입형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공동작업형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제조판매형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인력파견형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생필품 제조판매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아파트택배</a:t>
                      </a:r>
                      <a:r>
                        <a:rPr lang="en-US" altLang="ko-KR" sz="1200" baseline="0" dirty="0" smtClean="0"/>
                        <a:t>, 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    </a:t>
                      </a:r>
                      <a:r>
                        <a:rPr lang="ko-KR" altLang="en-US" sz="1200" baseline="0" dirty="0" smtClean="0"/>
                        <a:t>시험감독관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err="1" smtClean="0"/>
                        <a:t>주유원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14247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시장자립형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일자리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시니어 </a:t>
                      </a:r>
                      <a:r>
                        <a:rPr lang="ko-KR" altLang="en-US" sz="1200" dirty="0" err="1" smtClean="0"/>
                        <a:t>인턴십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기업 </a:t>
                      </a:r>
                      <a:r>
                        <a:rPr lang="ko-KR" altLang="en-US" sz="1200" dirty="0" err="1" smtClean="0"/>
                        <a:t>인턴형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연수형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편의점 캐셔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호텔리어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제조기업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2374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고령자 친화기업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근로자 대다수를 고령자로 채용하는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 기업 설립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통합물류택배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전통부각 제조판매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2374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시니어 직능클럽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전문경력 퇴직자 자조조직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sz="1200" dirty="0" smtClean="0"/>
                        <a:t>일자리 또는 재능기부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</a:t>
                      </a:r>
                      <a:r>
                        <a:rPr lang="ko-KR" altLang="en-US" sz="1200" dirty="0" err="1" smtClean="0"/>
                        <a:t>지적공사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심평원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한국감정원</a:t>
                      </a:r>
                      <a:r>
                        <a:rPr lang="ko-KR" altLang="en-US" sz="1200" dirty="0" smtClean="0"/>
                        <a:t> </a:t>
                      </a:r>
                      <a:endParaRPr lang="en-US" altLang="ko-KR" sz="1200" dirty="0" smtClean="0"/>
                    </a:p>
                    <a:p>
                      <a:pPr algn="l"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시니어직능클럽 등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2374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재능나눔</a:t>
                      </a:r>
                      <a:r>
                        <a:rPr lang="ko-KR" altLang="en-US" sz="1200" dirty="0" smtClean="0"/>
                        <a:t> 활동지원 시범사업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생활재능나눔활동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전문재능나눔활동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/>
                        <a:t>▶ 노인사기예방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국제구호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평생강사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퇴직소방관 기술전수</a:t>
                      </a:r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8" y="2428949"/>
            <a:ext cx="869543" cy="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3302" y="633402"/>
            <a:ext cx="78951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 교육시스템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전문인력 신분불안정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정부정책사업 및 출연교육사업의 급격한 증가세 지속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중장기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인재양성 종합계획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흡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인력구조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비정규직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(67%)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으로 운용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480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과정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만여 명 교육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비정규직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전문인력의 고용불안에 따른 퇴직 빈번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교육사업의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질적 성과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실적 부실 초래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901" y="5628086"/>
            <a:ext cx="810778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국가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차원의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 인재양성 중장기전략 수립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endParaRPr lang="en-US" altLang="ko-KR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한국보건복지인력개발원 차원의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정책개발 역량 강화</a:t>
            </a:r>
            <a:endParaRPr lang="ko-KR" altLang="en-US" sz="23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435890" y="580947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364088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07271"/>
            <a:ext cx="1440160" cy="275554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5256076" y="17636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256076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66143"/>
              </p:ext>
            </p:extLst>
          </p:nvPr>
        </p:nvGraphicFramePr>
        <p:xfrm>
          <a:off x="556591" y="3145324"/>
          <a:ext cx="8077220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7722"/>
                <a:gridCol w="807722"/>
                <a:gridCol w="807722"/>
                <a:gridCol w="807722"/>
                <a:gridCol w="807722"/>
                <a:gridCol w="807722"/>
                <a:gridCol w="807722"/>
                <a:gridCol w="807722"/>
                <a:gridCol w="807722"/>
                <a:gridCol w="80772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구분</a:t>
                      </a:r>
                      <a:endParaRPr lang="ko-KR" altLang="en-US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     한국보건복지인력개발원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       중앙공무원교육원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      지방행정연수원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정원</a:t>
                      </a:r>
                      <a:endParaRPr lang="ko-KR" altLang="en-US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60</a:t>
                      </a:r>
                      <a:r>
                        <a:rPr lang="ko-KR" altLang="en-US" sz="1200" b="1" dirty="0" smtClean="0"/>
                        <a:t>명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145</a:t>
                      </a:r>
                      <a:r>
                        <a:rPr lang="ko-KR" altLang="en-US" sz="1200" b="1" dirty="0" smtClean="0"/>
                        <a:t>명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94</a:t>
                      </a:r>
                      <a:r>
                        <a:rPr lang="ko-KR" altLang="en-US" sz="1200" b="1" dirty="0" smtClean="0"/>
                        <a:t>명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교육사업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과정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횟수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교육인원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과정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횟수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교육인원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과정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횟수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교육인원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총계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480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1,661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241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364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111,500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192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1,301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166,500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집합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373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1,267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45,000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136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8,330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6,500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사이버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394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76,000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188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103,170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1,200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160,000</a:t>
                      </a:r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890" y="2785284"/>
            <a:ext cx="422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 주요기관별 교육사업 및 인력구조 현황</a:t>
            </a:r>
            <a:r>
              <a:rPr lang="en-US" altLang="ko-KR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49" y="3219264"/>
            <a:ext cx="293971" cy="2160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09" y="3219264"/>
            <a:ext cx="268162" cy="2537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27" y="3219264"/>
            <a:ext cx="250052" cy="228496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331640" y="3140968"/>
            <a:ext cx="2448272" cy="2232248"/>
            <a:chOff x="1331640" y="3140968"/>
            <a:chExt cx="2448272" cy="2232248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1331640" y="3140968"/>
              <a:ext cx="0" cy="223224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779912" y="3140968"/>
              <a:ext cx="0" cy="223224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1331640" y="3152192"/>
              <a:ext cx="24482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1331640" y="5373216"/>
              <a:ext cx="24482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1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2525"/>
            <a:ext cx="17795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3302" y="633402"/>
            <a:ext cx="78951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국가기관은 수료증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민간단체는 공인자격증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발급 실태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71" y="1228620"/>
            <a:ext cx="8797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「의료코디네이터」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人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교육비용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천원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외국인 대상</a:t>
            </a:r>
            <a:r>
              <a:rPr lang="en-US" altLang="ko-KR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수료증 발급</a:t>
            </a:r>
            <a:r>
              <a:rPr lang="en-US" altLang="ko-KR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공인자격증</a:t>
            </a:r>
            <a:r>
              <a:rPr lang="en-US" altLang="ko-KR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산업인력공단</a:t>
            </a:r>
            <a:r>
              <a:rPr lang="en-US" altLang="ko-KR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별도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「의료통역사」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人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교육비용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380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천원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국비지원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240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천원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자비부담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140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이수자 수료증만 발급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 ①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한국의료관광코디네이터협회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문광부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임의단체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내외국인 대상</a:t>
            </a:r>
            <a:r>
              <a:rPr lang="en-US" altLang="ko-KR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국가급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공인자격증 자체 발급 중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 ②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의료통역사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국가기술 공인자격증 제도 미비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공인자격증제도</a:t>
            </a:r>
            <a:r>
              <a:rPr lang="en-US" altLang="ko-KR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4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년째 도입</a:t>
            </a:r>
            <a:r>
              <a:rPr lang="en-US" altLang="ko-KR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</a:t>
            </a:r>
            <a:r>
              <a:rPr lang="en-US" altLang="ko-KR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중 검토만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842" y="5965465"/>
            <a:ext cx="862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 인재양성에 대한 위상 강화 및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체계적인 시스템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제도 보강 시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급</a:t>
            </a:r>
          </a:p>
        </p:txBody>
      </p:sp>
      <p:sp>
        <p:nvSpPr>
          <p:cNvPr id="26" name="오른쪽 화살표 25"/>
          <p:cNvSpPr/>
          <p:nvPr/>
        </p:nvSpPr>
        <p:spPr>
          <a:xfrm>
            <a:off x="167223" y="608647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4182550" y="1412775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07271"/>
            <a:ext cx="1440160" cy="275554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>
          <a:xfrm>
            <a:off x="6246237" y="1731436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11" y="2933259"/>
            <a:ext cx="2090044" cy="28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27" y="2935084"/>
            <a:ext cx="2030754" cy="28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75656" y="5445224"/>
            <a:ext cx="1777258" cy="2893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9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3302" y="633402"/>
            <a:ext cx="76790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의료통역사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코디네이터의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양성제도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72" y="1228620"/>
            <a:ext cx="87977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해외 의료관광객 유치 활성화 차원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의료전문 코디네이터 및 의료통역사 양성 사업 중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의료코디네이터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배출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(24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개국어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중국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몽골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베트남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외국인 대상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(09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의료통역사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292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수료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개국어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영어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중국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러시아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몽골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아랍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과정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의료전문성 비해 짧고 부실한 교육과정과 커리큘럼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현장 적응성 및 활용도 떨어져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양성과정 수료자 신분불안정 및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현업률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저조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의료기관 취업률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20%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대 불과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사업취지 무색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「전문인력양성센터」별도 설치 예산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(120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 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확보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개설 불투명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인재양성에 소극적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5842" y="6121458"/>
            <a:ext cx="862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보건의료의 전문성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특수성에 걸맞은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 높은 양성과정 및 취업대책 강화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167223" y="62424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07271"/>
            <a:ext cx="1440160" cy="275554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3635896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204961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775549" y="21381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27227" y="3789040"/>
            <a:ext cx="3052481" cy="1944944"/>
            <a:chOff x="527227" y="3789040"/>
            <a:chExt cx="3052481" cy="194494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27" y="3789040"/>
              <a:ext cx="3052481" cy="1944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862" y="3951589"/>
              <a:ext cx="295842" cy="21739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95736" y="3683097"/>
            <a:ext cx="177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스펙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쌓기 용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1" y="3734679"/>
            <a:ext cx="150495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1" y="3683097"/>
            <a:ext cx="160020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77" y="3868029"/>
            <a:ext cx="239077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73" y="4073812"/>
            <a:ext cx="248602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53" y="4337799"/>
            <a:ext cx="353377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5" y="4556229"/>
            <a:ext cx="187642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01" y="4761512"/>
            <a:ext cx="354330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35" y="4995569"/>
            <a:ext cx="354330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6" y="5195457"/>
            <a:ext cx="256222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5" y="5428919"/>
            <a:ext cx="224790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09" y="5529935"/>
            <a:ext cx="2362200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71" y="4081849"/>
            <a:ext cx="166687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98" y="4545064"/>
            <a:ext cx="1666875" cy="26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4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586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91" y="1651260"/>
            <a:ext cx="669674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보육으로 행복한 세상을 꿈꾸는</a:t>
            </a:r>
            <a:endParaRPr lang="en-US" altLang="ko-KR" sz="28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차별 없는 세상</a:t>
            </a:r>
            <a:r>
              <a:rPr lang="en-US" altLang="ko-KR" sz="28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세상</a:t>
            </a:r>
            <a:endParaRPr lang="en-US" altLang="ko-KR" sz="28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50042" y="2996952"/>
            <a:ext cx="6149993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37565" y="3220218"/>
            <a:ext cx="41427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한국보육진흥원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한국장애인개발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altLang="ko-KR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38" y="1702415"/>
            <a:ext cx="555639" cy="54750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29" y="2409245"/>
            <a:ext cx="504056" cy="5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3768" y="3717032"/>
            <a:ext cx="7806207" cy="1909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3302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무상보육시대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한국보육진흥원 위상과 향후 과제</a:t>
            </a:r>
            <a:endParaRPr lang="en-US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 사업 위탁에 대한 법적 근거 없이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보육어린이집의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운영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 등 사업 이행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동시에 법적 근거 미흡으로 보육진흥을 위한 발전적 연구업무 수행 및 개발에 제한 받아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명에 실제 현원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388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월現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기형적 구조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정규직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비정규직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324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506%)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위탁사업 수행기관이라는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제약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인력운영 등의 한계 노출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정규직보다 많은 계약직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잦은 이직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권역별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시설별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특성에 맞는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맞춤식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교육과정 및 프로그램 부족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인력과 예산의 한계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보육종사자 및 교직원들의 역량강화 및 직무스트레스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해소책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부실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계량적 평가의 한계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8724" y="5743884"/>
            <a:ext cx="790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투명한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 높은 보육환경 위한 법적 근거 마련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신분안정 추진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514169" y="589286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511958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28" y="113548"/>
            <a:ext cx="1112295" cy="269277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5670410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876256" y="285293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444208" y="3216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4"/>
          <p:cNvGrpSpPr/>
          <p:nvPr/>
        </p:nvGrpSpPr>
        <p:grpSpPr>
          <a:xfrm>
            <a:off x="853336" y="3966330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3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0D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36"/>
          <p:cNvGrpSpPr/>
          <p:nvPr/>
        </p:nvGrpSpPr>
        <p:grpSpPr>
          <a:xfrm>
            <a:off x="853302" y="4541666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37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CE2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CE202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50"/>
          <p:cNvGrpSpPr/>
          <p:nvPr/>
        </p:nvGrpSpPr>
        <p:grpSpPr>
          <a:xfrm>
            <a:off x="853302" y="5122361"/>
            <a:ext cx="381000" cy="30480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al 52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F0B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7709449" y="4739299"/>
            <a:ext cx="1383914" cy="1075437"/>
            <a:chOff x="4929090" y="2803881"/>
            <a:chExt cx="3266866" cy="2538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6" name="Group 46"/>
            <p:cNvGrpSpPr/>
            <p:nvPr/>
          </p:nvGrpSpPr>
          <p:grpSpPr>
            <a:xfrm rot="1365204">
              <a:off x="4929090" y="2838670"/>
              <a:ext cx="3266866" cy="2503886"/>
              <a:chOff x="625475" y="2439988"/>
              <a:chExt cx="482600" cy="369888"/>
            </a:xfrm>
            <a:solidFill>
              <a:srgbClr val="0D65AC"/>
            </a:solidFill>
            <a:effectLst/>
          </p:grpSpPr>
          <p:sp>
            <p:nvSpPr>
              <p:cNvPr id="38" name="Freeform 168"/>
              <p:cNvSpPr>
                <a:spLocks noEditPoints="1"/>
              </p:cNvSpPr>
              <p:nvPr/>
            </p:nvSpPr>
            <p:spPr bwMode="auto">
              <a:xfrm>
                <a:off x="625475" y="2439988"/>
                <a:ext cx="482600" cy="369888"/>
              </a:xfrm>
              <a:custGeom>
                <a:avLst/>
                <a:gdLst>
                  <a:gd name="T0" fmla="*/ 566 w 1519"/>
                  <a:gd name="T1" fmla="*/ 10 h 1165"/>
                  <a:gd name="T2" fmla="*/ 675 w 1519"/>
                  <a:gd name="T3" fmla="*/ 46 h 1165"/>
                  <a:gd name="T4" fmla="*/ 770 w 1519"/>
                  <a:gd name="T5" fmla="*/ 107 h 1165"/>
                  <a:gd name="T6" fmla="*/ 848 w 1519"/>
                  <a:gd name="T7" fmla="*/ 189 h 1165"/>
                  <a:gd name="T8" fmla="*/ 904 w 1519"/>
                  <a:gd name="T9" fmla="*/ 288 h 1165"/>
                  <a:gd name="T10" fmla="*/ 936 w 1519"/>
                  <a:gd name="T11" fmla="*/ 399 h 1165"/>
                  <a:gd name="T12" fmla="*/ 938 w 1519"/>
                  <a:gd name="T13" fmla="*/ 520 h 1165"/>
                  <a:gd name="T14" fmla="*/ 912 w 1519"/>
                  <a:gd name="T15" fmla="*/ 635 h 1165"/>
                  <a:gd name="T16" fmla="*/ 1503 w 1519"/>
                  <a:gd name="T17" fmla="*/ 1047 h 1165"/>
                  <a:gd name="T18" fmla="*/ 1518 w 1519"/>
                  <a:gd name="T19" fmla="*/ 1078 h 1165"/>
                  <a:gd name="T20" fmla="*/ 1517 w 1519"/>
                  <a:gd name="T21" fmla="*/ 1113 h 1165"/>
                  <a:gd name="T22" fmla="*/ 1498 w 1519"/>
                  <a:gd name="T23" fmla="*/ 1143 h 1165"/>
                  <a:gd name="T24" fmla="*/ 1469 w 1519"/>
                  <a:gd name="T25" fmla="*/ 1161 h 1165"/>
                  <a:gd name="T26" fmla="*/ 1435 w 1519"/>
                  <a:gd name="T27" fmla="*/ 1163 h 1165"/>
                  <a:gd name="T28" fmla="*/ 828 w 1519"/>
                  <a:gd name="T29" fmla="*/ 778 h 1165"/>
                  <a:gd name="T30" fmla="*/ 735 w 1519"/>
                  <a:gd name="T31" fmla="*/ 860 h 1165"/>
                  <a:gd name="T32" fmla="*/ 623 w 1519"/>
                  <a:gd name="T33" fmla="*/ 916 h 1165"/>
                  <a:gd name="T34" fmla="*/ 497 w 1519"/>
                  <a:gd name="T35" fmla="*/ 941 h 1165"/>
                  <a:gd name="T36" fmla="*/ 376 w 1519"/>
                  <a:gd name="T37" fmla="*/ 932 h 1165"/>
                  <a:gd name="T38" fmla="*/ 266 w 1519"/>
                  <a:gd name="T39" fmla="*/ 895 h 1165"/>
                  <a:gd name="T40" fmla="*/ 172 w 1519"/>
                  <a:gd name="T41" fmla="*/ 834 h 1165"/>
                  <a:gd name="T42" fmla="*/ 94 w 1519"/>
                  <a:gd name="T43" fmla="*/ 752 h 1165"/>
                  <a:gd name="T44" fmla="*/ 37 w 1519"/>
                  <a:gd name="T45" fmla="*/ 654 h 1165"/>
                  <a:gd name="T46" fmla="*/ 6 w 1519"/>
                  <a:gd name="T47" fmla="*/ 542 h 1165"/>
                  <a:gd name="T48" fmla="*/ 3 w 1519"/>
                  <a:gd name="T49" fmla="*/ 423 h 1165"/>
                  <a:gd name="T50" fmla="*/ 29 w 1519"/>
                  <a:gd name="T51" fmla="*/ 308 h 1165"/>
                  <a:gd name="T52" fmla="*/ 81 w 1519"/>
                  <a:gd name="T53" fmla="*/ 208 h 1165"/>
                  <a:gd name="T54" fmla="*/ 155 w 1519"/>
                  <a:gd name="T55" fmla="*/ 122 h 1165"/>
                  <a:gd name="T56" fmla="*/ 246 w 1519"/>
                  <a:gd name="T57" fmla="*/ 57 h 1165"/>
                  <a:gd name="T58" fmla="*/ 353 w 1519"/>
                  <a:gd name="T59" fmla="*/ 15 h 1165"/>
                  <a:gd name="T60" fmla="*/ 471 w 1519"/>
                  <a:gd name="T61" fmla="*/ 0 h 1165"/>
                  <a:gd name="T62" fmla="*/ 543 w 1519"/>
                  <a:gd name="T63" fmla="*/ 119 h 1165"/>
                  <a:gd name="T64" fmla="*/ 627 w 1519"/>
                  <a:gd name="T65" fmla="*/ 147 h 1165"/>
                  <a:gd name="T66" fmla="*/ 699 w 1519"/>
                  <a:gd name="T67" fmla="*/ 194 h 1165"/>
                  <a:gd name="T68" fmla="*/ 759 w 1519"/>
                  <a:gd name="T69" fmla="*/ 256 h 1165"/>
                  <a:gd name="T70" fmla="*/ 802 w 1519"/>
                  <a:gd name="T71" fmla="*/ 331 h 1165"/>
                  <a:gd name="T72" fmla="*/ 825 w 1519"/>
                  <a:gd name="T73" fmla="*/ 416 h 1165"/>
                  <a:gd name="T74" fmla="*/ 828 w 1519"/>
                  <a:gd name="T75" fmla="*/ 507 h 1165"/>
                  <a:gd name="T76" fmla="*/ 807 w 1519"/>
                  <a:gd name="T77" fmla="*/ 594 h 1165"/>
                  <a:gd name="T78" fmla="*/ 768 w 1519"/>
                  <a:gd name="T79" fmla="*/ 671 h 1165"/>
                  <a:gd name="T80" fmla="*/ 713 w 1519"/>
                  <a:gd name="T81" fmla="*/ 736 h 1165"/>
                  <a:gd name="T82" fmla="*/ 641 w 1519"/>
                  <a:gd name="T83" fmla="*/ 786 h 1165"/>
                  <a:gd name="T84" fmla="*/ 560 w 1519"/>
                  <a:gd name="T85" fmla="*/ 818 h 1165"/>
                  <a:gd name="T86" fmla="*/ 471 w 1519"/>
                  <a:gd name="T87" fmla="*/ 829 h 1165"/>
                  <a:gd name="T88" fmla="*/ 382 w 1519"/>
                  <a:gd name="T89" fmla="*/ 818 h 1165"/>
                  <a:gd name="T90" fmla="*/ 300 w 1519"/>
                  <a:gd name="T91" fmla="*/ 786 h 1165"/>
                  <a:gd name="T92" fmla="*/ 229 w 1519"/>
                  <a:gd name="T93" fmla="*/ 736 h 1165"/>
                  <a:gd name="T94" fmla="*/ 174 w 1519"/>
                  <a:gd name="T95" fmla="*/ 671 h 1165"/>
                  <a:gd name="T96" fmla="*/ 134 w 1519"/>
                  <a:gd name="T97" fmla="*/ 594 h 1165"/>
                  <a:gd name="T98" fmla="*/ 114 w 1519"/>
                  <a:gd name="T99" fmla="*/ 507 h 1165"/>
                  <a:gd name="T100" fmla="*/ 116 w 1519"/>
                  <a:gd name="T101" fmla="*/ 416 h 1165"/>
                  <a:gd name="T102" fmla="*/ 140 w 1519"/>
                  <a:gd name="T103" fmla="*/ 331 h 1165"/>
                  <a:gd name="T104" fmla="*/ 183 w 1519"/>
                  <a:gd name="T105" fmla="*/ 256 h 1165"/>
                  <a:gd name="T106" fmla="*/ 243 w 1519"/>
                  <a:gd name="T107" fmla="*/ 194 h 1165"/>
                  <a:gd name="T108" fmla="*/ 315 w 1519"/>
                  <a:gd name="T109" fmla="*/ 147 h 1165"/>
                  <a:gd name="T110" fmla="*/ 399 w 1519"/>
                  <a:gd name="T111" fmla="*/ 119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165">
                    <a:moveTo>
                      <a:pt x="471" y="0"/>
                    </a:moveTo>
                    <a:lnTo>
                      <a:pt x="495" y="1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6" y="10"/>
                    </a:lnTo>
                    <a:lnTo>
                      <a:pt x="588" y="15"/>
                    </a:lnTo>
                    <a:lnTo>
                      <a:pt x="611" y="22"/>
                    </a:lnTo>
                    <a:lnTo>
                      <a:pt x="632" y="28"/>
                    </a:lnTo>
                    <a:lnTo>
                      <a:pt x="654" y="37"/>
                    </a:lnTo>
                    <a:lnTo>
                      <a:pt x="675" y="46"/>
                    </a:lnTo>
                    <a:lnTo>
                      <a:pt x="696" y="57"/>
                    </a:lnTo>
                    <a:lnTo>
                      <a:pt x="715" y="68"/>
                    </a:lnTo>
                    <a:lnTo>
                      <a:pt x="734" y="80"/>
                    </a:lnTo>
                    <a:lnTo>
                      <a:pt x="752" y="94"/>
                    </a:lnTo>
                    <a:lnTo>
                      <a:pt x="770" y="107"/>
                    </a:lnTo>
                    <a:lnTo>
                      <a:pt x="787" y="122"/>
                    </a:lnTo>
                    <a:lnTo>
                      <a:pt x="804" y="138"/>
                    </a:lnTo>
                    <a:lnTo>
                      <a:pt x="819" y="155"/>
                    </a:lnTo>
                    <a:lnTo>
                      <a:pt x="833" y="172"/>
                    </a:lnTo>
                    <a:lnTo>
                      <a:pt x="848" y="189"/>
                    </a:lnTo>
                    <a:lnTo>
                      <a:pt x="860" y="208"/>
                    </a:lnTo>
                    <a:lnTo>
                      <a:pt x="873" y="227"/>
                    </a:lnTo>
                    <a:lnTo>
                      <a:pt x="884" y="246"/>
                    </a:lnTo>
                    <a:lnTo>
                      <a:pt x="895" y="267"/>
                    </a:lnTo>
                    <a:lnTo>
                      <a:pt x="904" y="288"/>
                    </a:lnTo>
                    <a:lnTo>
                      <a:pt x="912" y="308"/>
                    </a:lnTo>
                    <a:lnTo>
                      <a:pt x="920" y="331"/>
                    </a:lnTo>
                    <a:lnTo>
                      <a:pt x="926" y="354"/>
                    </a:lnTo>
                    <a:lnTo>
                      <a:pt x="932" y="376"/>
                    </a:lnTo>
                    <a:lnTo>
                      <a:pt x="936" y="399"/>
                    </a:lnTo>
                    <a:lnTo>
                      <a:pt x="938" y="423"/>
                    </a:lnTo>
                    <a:lnTo>
                      <a:pt x="941" y="446"/>
                    </a:lnTo>
                    <a:lnTo>
                      <a:pt x="942" y="471"/>
                    </a:lnTo>
                    <a:lnTo>
                      <a:pt x="941" y="495"/>
                    </a:lnTo>
                    <a:lnTo>
                      <a:pt x="938" y="520"/>
                    </a:lnTo>
                    <a:lnTo>
                      <a:pt x="936" y="543"/>
                    </a:lnTo>
                    <a:lnTo>
                      <a:pt x="932" y="567"/>
                    </a:lnTo>
                    <a:lnTo>
                      <a:pt x="926" y="590"/>
                    </a:lnTo>
                    <a:lnTo>
                      <a:pt x="919" y="612"/>
                    </a:lnTo>
                    <a:lnTo>
                      <a:pt x="912" y="635"/>
                    </a:lnTo>
                    <a:lnTo>
                      <a:pt x="903" y="656"/>
                    </a:lnTo>
                    <a:lnTo>
                      <a:pt x="1486" y="1032"/>
                    </a:lnTo>
                    <a:lnTo>
                      <a:pt x="1492" y="1037"/>
                    </a:lnTo>
                    <a:lnTo>
                      <a:pt x="1497" y="1041"/>
                    </a:lnTo>
                    <a:lnTo>
                      <a:pt x="1503" y="1047"/>
                    </a:lnTo>
                    <a:lnTo>
                      <a:pt x="1506" y="1053"/>
                    </a:lnTo>
                    <a:lnTo>
                      <a:pt x="1511" y="1058"/>
                    </a:lnTo>
                    <a:lnTo>
                      <a:pt x="1513" y="1065"/>
                    </a:lnTo>
                    <a:lnTo>
                      <a:pt x="1515" y="1071"/>
                    </a:lnTo>
                    <a:lnTo>
                      <a:pt x="1518" y="1078"/>
                    </a:lnTo>
                    <a:lnTo>
                      <a:pt x="1519" y="1084"/>
                    </a:lnTo>
                    <a:lnTo>
                      <a:pt x="1519" y="1091"/>
                    </a:lnTo>
                    <a:lnTo>
                      <a:pt x="1519" y="1098"/>
                    </a:lnTo>
                    <a:lnTo>
                      <a:pt x="1518" y="1105"/>
                    </a:lnTo>
                    <a:lnTo>
                      <a:pt x="1517" y="1113"/>
                    </a:lnTo>
                    <a:lnTo>
                      <a:pt x="1514" y="1118"/>
                    </a:lnTo>
                    <a:lnTo>
                      <a:pt x="1512" y="1125"/>
                    </a:lnTo>
                    <a:lnTo>
                      <a:pt x="1507" y="1132"/>
                    </a:lnTo>
                    <a:lnTo>
                      <a:pt x="1504" y="1137"/>
                    </a:lnTo>
                    <a:lnTo>
                      <a:pt x="1498" y="1143"/>
                    </a:lnTo>
                    <a:lnTo>
                      <a:pt x="1494" y="1148"/>
                    </a:lnTo>
                    <a:lnTo>
                      <a:pt x="1488" y="1152"/>
                    </a:lnTo>
                    <a:lnTo>
                      <a:pt x="1483" y="1155"/>
                    </a:lnTo>
                    <a:lnTo>
                      <a:pt x="1476" y="1159"/>
                    </a:lnTo>
                    <a:lnTo>
                      <a:pt x="1469" y="1161"/>
                    </a:lnTo>
                    <a:lnTo>
                      <a:pt x="1462" y="1163"/>
                    </a:lnTo>
                    <a:lnTo>
                      <a:pt x="1456" y="1165"/>
                    </a:lnTo>
                    <a:lnTo>
                      <a:pt x="1449" y="1165"/>
                    </a:lnTo>
                    <a:lnTo>
                      <a:pt x="1442" y="1165"/>
                    </a:lnTo>
                    <a:lnTo>
                      <a:pt x="1435" y="1163"/>
                    </a:lnTo>
                    <a:lnTo>
                      <a:pt x="1428" y="1162"/>
                    </a:lnTo>
                    <a:lnTo>
                      <a:pt x="1422" y="1160"/>
                    </a:lnTo>
                    <a:lnTo>
                      <a:pt x="1415" y="1157"/>
                    </a:lnTo>
                    <a:lnTo>
                      <a:pt x="1409" y="1153"/>
                    </a:lnTo>
                    <a:lnTo>
                      <a:pt x="828" y="778"/>
                    </a:lnTo>
                    <a:lnTo>
                      <a:pt x="811" y="796"/>
                    </a:lnTo>
                    <a:lnTo>
                      <a:pt x="793" y="813"/>
                    </a:lnTo>
                    <a:lnTo>
                      <a:pt x="775" y="830"/>
                    </a:lnTo>
                    <a:lnTo>
                      <a:pt x="755" y="846"/>
                    </a:lnTo>
                    <a:lnTo>
                      <a:pt x="735" y="860"/>
                    </a:lnTo>
                    <a:lnTo>
                      <a:pt x="714" y="873"/>
                    </a:lnTo>
                    <a:lnTo>
                      <a:pt x="692" y="886"/>
                    </a:lnTo>
                    <a:lnTo>
                      <a:pt x="670" y="897"/>
                    </a:lnTo>
                    <a:lnTo>
                      <a:pt x="647" y="907"/>
                    </a:lnTo>
                    <a:lnTo>
                      <a:pt x="623" y="916"/>
                    </a:lnTo>
                    <a:lnTo>
                      <a:pt x="600" y="924"/>
                    </a:lnTo>
                    <a:lnTo>
                      <a:pt x="575" y="930"/>
                    </a:lnTo>
                    <a:lnTo>
                      <a:pt x="549" y="935"/>
                    </a:lnTo>
                    <a:lnTo>
                      <a:pt x="524" y="939"/>
                    </a:lnTo>
                    <a:lnTo>
                      <a:pt x="497" y="941"/>
                    </a:lnTo>
                    <a:lnTo>
                      <a:pt x="471" y="941"/>
                    </a:lnTo>
                    <a:lnTo>
                      <a:pt x="447" y="941"/>
                    </a:lnTo>
                    <a:lnTo>
                      <a:pt x="422" y="939"/>
                    </a:lnTo>
                    <a:lnTo>
                      <a:pt x="400" y="935"/>
                    </a:lnTo>
                    <a:lnTo>
                      <a:pt x="376" y="932"/>
                    </a:lnTo>
                    <a:lnTo>
                      <a:pt x="353" y="926"/>
                    </a:lnTo>
                    <a:lnTo>
                      <a:pt x="331" y="921"/>
                    </a:lnTo>
                    <a:lnTo>
                      <a:pt x="309" y="913"/>
                    </a:lnTo>
                    <a:lnTo>
                      <a:pt x="288" y="905"/>
                    </a:lnTo>
                    <a:lnTo>
                      <a:pt x="266" y="895"/>
                    </a:lnTo>
                    <a:lnTo>
                      <a:pt x="246" y="884"/>
                    </a:lnTo>
                    <a:lnTo>
                      <a:pt x="227" y="873"/>
                    </a:lnTo>
                    <a:lnTo>
                      <a:pt x="208" y="861"/>
                    </a:lnTo>
                    <a:lnTo>
                      <a:pt x="190" y="848"/>
                    </a:lnTo>
                    <a:lnTo>
                      <a:pt x="172" y="834"/>
                    </a:lnTo>
                    <a:lnTo>
                      <a:pt x="155" y="819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70"/>
                    </a:lnTo>
                    <a:lnTo>
                      <a:pt x="94" y="752"/>
                    </a:lnTo>
                    <a:lnTo>
                      <a:pt x="81" y="734"/>
                    </a:lnTo>
                    <a:lnTo>
                      <a:pt x="69" y="715"/>
                    </a:lnTo>
                    <a:lnTo>
                      <a:pt x="58" y="695"/>
                    </a:lnTo>
                    <a:lnTo>
                      <a:pt x="46" y="674"/>
                    </a:lnTo>
                    <a:lnTo>
                      <a:pt x="37" y="654"/>
                    </a:lnTo>
                    <a:lnTo>
                      <a:pt x="29" y="633"/>
                    </a:lnTo>
                    <a:lnTo>
                      <a:pt x="21" y="611"/>
                    </a:lnTo>
                    <a:lnTo>
                      <a:pt x="16" y="589"/>
                    </a:lnTo>
                    <a:lnTo>
                      <a:pt x="10" y="566"/>
                    </a:lnTo>
                    <a:lnTo>
                      <a:pt x="6" y="542"/>
                    </a:lnTo>
                    <a:lnTo>
                      <a:pt x="3" y="519"/>
                    </a:lnTo>
                    <a:lnTo>
                      <a:pt x="1" y="495"/>
                    </a:lnTo>
                    <a:lnTo>
                      <a:pt x="0" y="471"/>
                    </a:lnTo>
                    <a:lnTo>
                      <a:pt x="1" y="446"/>
                    </a:lnTo>
                    <a:lnTo>
                      <a:pt x="3" y="423"/>
                    </a:lnTo>
                    <a:lnTo>
                      <a:pt x="6" y="399"/>
                    </a:lnTo>
                    <a:lnTo>
                      <a:pt x="10" y="376"/>
                    </a:lnTo>
                    <a:lnTo>
                      <a:pt x="16" y="354"/>
                    </a:lnTo>
                    <a:lnTo>
                      <a:pt x="21" y="331"/>
                    </a:lnTo>
                    <a:lnTo>
                      <a:pt x="29" y="308"/>
                    </a:lnTo>
                    <a:lnTo>
                      <a:pt x="37" y="288"/>
                    </a:lnTo>
                    <a:lnTo>
                      <a:pt x="46" y="267"/>
                    </a:lnTo>
                    <a:lnTo>
                      <a:pt x="58" y="246"/>
                    </a:lnTo>
                    <a:lnTo>
                      <a:pt x="69" y="227"/>
                    </a:lnTo>
                    <a:lnTo>
                      <a:pt x="81" y="208"/>
                    </a:lnTo>
                    <a:lnTo>
                      <a:pt x="94" y="189"/>
                    </a:lnTo>
                    <a:lnTo>
                      <a:pt x="108" y="172"/>
                    </a:lnTo>
                    <a:lnTo>
                      <a:pt x="123" y="155"/>
                    </a:lnTo>
                    <a:lnTo>
                      <a:pt x="138" y="138"/>
                    </a:lnTo>
                    <a:lnTo>
                      <a:pt x="155" y="122"/>
                    </a:lnTo>
                    <a:lnTo>
                      <a:pt x="172" y="107"/>
                    </a:lnTo>
                    <a:lnTo>
                      <a:pt x="190" y="94"/>
                    </a:lnTo>
                    <a:lnTo>
                      <a:pt x="208" y="80"/>
                    </a:lnTo>
                    <a:lnTo>
                      <a:pt x="227" y="68"/>
                    </a:lnTo>
                    <a:lnTo>
                      <a:pt x="246" y="57"/>
                    </a:lnTo>
                    <a:lnTo>
                      <a:pt x="266" y="46"/>
                    </a:lnTo>
                    <a:lnTo>
                      <a:pt x="288" y="37"/>
                    </a:lnTo>
                    <a:lnTo>
                      <a:pt x="309" y="28"/>
                    </a:lnTo>
                    <a:lnTo>
                      <a:pt x="331" y="22"/>
                    </a:lnTo>
                    <a:lnTo>
                      <a:pt x="353" y="15"/>
                    </a:lnTo>
                    <a:lnTo>
                      <a:pt x="376" y="10"/>
                    </a:lnTo>
                    <a:lnTo>
                      <a:pt x="400" y="6"/>
                    </a:lnTo>
                    <a:lnTo>
                      <a:pt x="422" y="2"/>
                    </a:lnTo>
                    <a:lnTo>
                      <a:pt x="447" y="1"/>
                    </a:lnTo>
                    <a:lnTo>
                      <a:pt x="471" y="0"/>
                    </a:lnTo>
                    <a:close/>
                    <a:moveTo>
                      <a:pt x="471" y="112"/>
                    </a:moveTo>
                    <a:lnTo>
                      <a:pt x="489" y="112"/>
                    </a:lnTo>
                    <a:lnTo>
                      <a:pt x="507" y="114"/>
                    </a:lnTo>
                    <a:lnTo>
                      <a:pt x="525" y="116"/>
                    </a:lnTo>
                    <a:lnTo>
                      <a:pt x="543" y="119"/>
                    </a:lnTo>
                    <a:lnTo>
                      <a:pt x="560" y="123"/>
                    </a:lnTo>
                    <a:lnTo>
                      <a:pt x="577" y="128"/>
                    </a:lnTo>
                    <a:lnTo>
                      <a:pt x="594" y="133"/>
                    </a:lnTo>
                    <a:lnTo>
                      <a:pt x="611" y="140"/>
                    </a:lnTo>
                    <a:lnTo>
                      <a:pt x="627" y="147"/>
                    </a:lnTo>
                    <a:lnTo>
                      <a:pt x="641" y="155"/>
                    </a:lnTo>
                    <a:lnTo>
                      <a:pt x="657" y="164"/>
                    </a:lnTo>
                    <a:lnTo>
                      <a:pt x="672" y="173"/>
                    </a:lnTo>
                    <a:lnTo>
                      <a:pt x="685" y="183"/>
                    </a:lnTo>
                    <a:lnTo>
                      <a:pt x="699" y="194"/>
                    </a:lnTo>
                    <a:lnTo>
                      <a:pt x="713" y="206"/>
                    </a:lnTo>
                    <a:lnTo>
                      <a:pt x="725" y="217"/>
                    </a:lnTo>
                    <a:lnTo>
                      <a:pt x="736" y="229"/>
                    </a:lnTo>
                    <a:lnTo>
                      <a:pt x="748" y="243"/>
                    </a:lnTo>
                    <a:lnTo>
                      <a:pt x="759" y="256"/>
                    </a:lnTo>
                    <a:lnTo>
                      <a:pt x="768" y="270"/>
                    </a:lnTo>
                    <a:lnTo>
                      <a:pt x="778" y="285"/>
                    </a:lnTo>
                    <a:lnTo>
                      <a:pt x="786" y="299"/>
                    </a:lnTo>
                    <a:lnTo>
                      <a:pt x="794" y="315"/>
                    </a:lnTo>
                    <a:lnTo>
                      <a:pt x="802" y="331"/>
                    </a:lnTo>
                    <a:lnTo>
                      <a:pt x="807" y="347"/>
                    </a:lnTo>
                    <a:lnTo>
                      <a:pt x="813" y="364"/>
                    </a:lnTo>
                    <a:lnTo>
                      <a:pt x="819" y="381"/>
                    </a:lnTo>
                    <a:lnTo>
                      <a:pt x="822" y="399"/>
                    </a:lnTo>
                    <a:lnTo>
                      <a:pt x="825" y="416"/>
                    </a:lnTo>
                    <a:lnTo>
                      <a:pt x="828" y="434"/>
                    </a:lnTo>
                    <a:lnTo>
                      <a:pt x="829" y="452"/>
                    </a:lnTo>
                    <a:lnTo>
                      <a:pt x="830" y="471"/>
                    </a:lnTo>
                    <a:lnTo>
                      <a:pt x="829" y="489"/>
                    </a:lnTo>
                    <a:lnTo>
                      <a:pt x="828" y="507"/>
                    </a:lnTo>
                    <a:lnTo>
                      <a:pt x="825" y="525"/>
                    </a:lnTo>
                    <a:lnTo>
                      <a:pt x="822" y="543"/>
                    </a:lnTo>
                    <a:lnTo>
                      <a:pt x="819" y="560"/>
                    </a:lnTo>
                    <a:lnTo>
                      <a:pt x="813" y="577"/>
                    </a:lnTo>
                    <a:lnTo>
                      <a:pt x="807" y="594"/>
                    </a:lnTo>
                    <a:lnTo>
                      <a:pt x="802" y="610"/>
                    </a:lnTo>
                    <a:lnTo>
                      <a:pt x="794" y="626"/>
                    </a:lnTo>
                    <a:lnTo>
                      <a:pt x="786" y="642"/>
                    </a:lnTo>
                    <a:lnTo>
                      <a:pt x="778" y="656"/>
                    </a:lnTo>
                    <a:lnTo>
                      <a:pt x="768" y="671"/>
                    </a:lnTo>
                    <a:lnTo>
                      <a:pt x="759" y="686"/>
                    </a:lnTo>
                    <a:lnTo>
                      <a:pt x="748" y="699"/>
                    </a:lnTo>
                    <a:lnTo>
                      <a:pt x="736" y="712"/>
                    </a:lnTo>
                    <a:lnTo>
                      <a:pt x="725" y="724"/>
                    </a:lnTo>
                    <a:lnTo>
                      <a:pt x="713" y="736"/>
                    </a:lnTo>
                    <a:lnTo>
                      <a:pt x="699" y="748"/>
                    </a:lnTo>
                    <a:lnTo>
                      <a:pt x="685" y="758"/>
                    </a:lnTo>
                    <a:lnTo>
                      <a:pt x="672" y="768"/>
                    </a:lnTo>
                    <a:lnTo>
                      <a:pt x="657" y="777"/>
                    </a:lnTo>
                    <a:lnTo>
                      <a:pt x="641" y="786"/>
                    </a:lnTo>
                    <a:lnTo>
                      <a:pt x="627" y="794"/>
                    </a:lnTo>
                    <a:lnTo>
                      <a:pt x="611" y="801"/>
                    </a:lnTo>
                    <a:lnTo>
                      <a:pt x="594" y="808"/>
                    </a:lnTo>
                    <a:lnTo>
                      <a:pt x="577" y="813"/>
                    </a:lnTo>
                    <a:lnTo>
                      <a:pt x="560" y="818"/>
                    </a:lnTo>
                    <a:lnTo>
                      <a:pt x="543" y="822"/>
                    </a:lnTo>
                    <a:lnTo>
                      <a:pt x="525" y="826"/>
                    </a:lnTo>
                    <a:lnTo>
                      <a:pt x="507" y="828"/>
                    </a:lnTo>
                    <a:lnTo>
                      <a:pt x="489" y="829"/>
                    </a:lnTo>
                    <a:lnTo>
                      <a:pt x="471" y="829"/>
                    </a:lnTo>
                    <a:lnTo>
                      <a:pt x="453" y="829"/>
                    </a:lnTo>
                    <a:lnTo>
                      <a:pt x="434" y="828"/>
                    </a:lnTo>
                    <a:lnTo>
                      <a:pt x="417" y="826"/>
                    </a:lnTo>
                    <a:lnTo>
                      <a:pt x="399" y="822"/>
                    </a:lnTo>
                    <a:lnTo>
                      <a:pt x="382" y="818"/>
                    </a:lnTo>
                    <a:lnTo>
                      <a:pt x="365" y="813"/>
                    </a:lnTo>
                    <a:lnTo>
                      <a:pt x="348" y="808"/>
                    </a:lnTo>
                    <a:lnTo>
                      <a:pt x="331" y="801"/>
                    </a:lnTo>
                    <a:lnTo>
                      <a:pt x="315" y="794"/>
                    </a:lnTo>
                    <a:lnTo>
                      <a:pt x="300" y="786"/>
                    </a:lnTo>
                    <a:lnTo>
                      <a:pt x="285" y="777"/>
                    </a:lnTo>
                    <a:lnTo>
                      <a:pt x="270" y="768"/>
                    </a:lnTo>
                    <a:lnTo>
                      <a:pt x="256" y="758"/>
                    </a:lnTo>
                    <a:lnTo>
                      <a:pt x="243" y="748"/>
                    </a:lnTo>
                    <a:lnTo>
                      <a:pt x="229" y="736"/>
                    </a:lnTo>
                    <a:lnTo>
                      <a:pt x="217" y="724"/>
                    </a:lnTo>
                    <a:lnTo>
                      <a:pt x="206" y="712"/>
                    </a:lnTo>
                    <a:lnTo>
                      <a:pt x="194" y="699"/>
                    </a:lnTo>
                    <a:lnTo>
                      <a:pt x="183" y="686"/>
                    </a:lnTo>
                    <a:lnTo>
                      <a:pt x="174" y="671"/>
                    </a:lnTo>
                    <a:lnTo>
                      <a:pt x="164" y="656"/>
                    </a:lnTo>
                    <a:lnTo>
                      <a:pt x="156" y="642"/>
                    </a:lnTo>
                    <a:lnTo>
                      <a:pt x="148" y="626"/>
                    </a:lnTo>
                    <a:lnTo>
                      <a:pt x="140" y="610"/>
                    </a:lnTo>
                    <a:lnTo>
                      <a:pt x="134" y="594"/>
                    </a:lnTo>
                    <a:lnTo>
                      <a:pt x="129" y="577"/>
                    </a:lnTo>
                    <a:lnTo>
                      <a:pt x="123" y="560"/>
                    </a:lnTo>
                    <a:lnTo>
                      <a:pt x="120" y="543"/>
                    </a:lnTo>
                    <a:lnTo>
                      <a:pt x="116" y="525"/>
                    </a:lnTo>
                    <a:lnTo>
                      <a:pt x="114" y="507"/>
                    </a:lnTo>
                    <a:lnTo>
                      <a:pt x="113" y="489"/>
                    </a:lnTo>
                    <a:lnTo>
                      <a:pt x="112" y="471"/>
                    </a:lnTo>
                    <a:lnTo>
                      <a:pt x="113" y="452"/>
                    </a:lnTo>
                    <a:lnTo>
                      <a:pt x="114" y="434"/>
                    </a:lnTo>
                    <a:lnTo>
                      <a:pt x="116" y="416"/>
                    </a:lnTo>
                    <a:lnTo>
                      <a:pt x="120" y="399"/>
                    </a:lnTo>
                    <a:lnTo>
                      <a:pt x="123" y="381"/>
                    </a:lnTo>
                    <a:lnTo>
                      <a:pt x="129" y="364"/>
                    </a:lnTo>
                    <a:lnTo>
                      <a:pt x="134" y="347"/>
                    </a:lnTo>
                    <a:lnTo>
                      <a:pt x="140" y="331"/>
                    </a:lnTo>
                    <a:lnTo>
                      <a:pt x="148" y="315"/>
                    </a:lnTo>
                    <a:lnTo>
                      <a:pt x="156" y="299"/>
                    </a:lnTo>
                    <a:lnTo>
                      <a:pt x="164" y="285"/>
                    </a:lnTo>
                    <a:lnTo>
                      <a:pt x="174" y="270"/>
                    </a:lnTo>
                    <a:lnTo>
                      <a:pt x="183" y="256"/>
                    </a:lnTo>
                    <a:lnTo>
                      <a:pt x="194" y="243"/>
                    </a:lnTo>
                    <a:lnTo>
                      <a:pt x="206" y="229"/>
                    </a:lnTo>
                    <a:lnTo>
                      <a:pt x="217" y="217"/>
                    </a:lnTo>
                    <a:lnTo>
                      <a:pt x="229" y="206"/>
                    </a:lnTo>
                    <a:lnTo>
                      <a:pt x="243" y="194"/>
                    </a:lnTo>
                    <a:lnTo>
                      <a:pt x="256" y="183"/>
                    </a:lnTo>
                    <a:lnTo>
                      <a:pt x="270" y="173"/>
                    </a:lnTo>
                    <a:lnTo>
                      <a:pt x="285" y="164"/>
                    </a:lnTo>
                    <a:lnTo>
                      <a:pt x="300" y="155"/>
                    </a:lnTo>
                    <a:lnTo>
                      <a:pt x="315" y="147"/>
                    </a:lnTo>
                    <a:lnTo>
                      <a:pt x="331" y="140"/>
                    </a:lnTo>
                    <a:lnTo>
                      <a:pt x="348" y="133"/>
                    </a:lnTo>
                    <a:lnTo>
                      <a:pt x="365" y="128"/>
                    </a:lnTo>
                    <a:lnTo>
                      <a:pt x="382" y="123"/>
                    </a:lnTo>
                    <a:lnTo>
                      <a:pt x="399" y="119"/>
                    </a:lnTo>
                    <a:lnTo>
                      <a:pt x="417" y="116"/>
                    </a:lnTo>
                    <a:lnTo>
                      <a:pt x="434" y="114"/>
                    </a:lnTo>
                    <a:lnTo>
                      <a:pt x="453" y="112"/>
                    </a:lnTo>
                    <a:lnTo>
                      <a:pt x="471" y="112"/>
                    </a:lnTo>
                    <a:close/>
                  </a:path>
                </a:pathLst>
              </a:custGeom>
              <a:solidFill>
                <a:srgbClr val="0D65AC"/>
              </a:solidFill>
              <a:ln w="3175">
                <a:noFill/>
                <a:round/>
                <a:headEnd/>
                <a:tailEnd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  <a:ex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9" name="Freeform 171"/>
              <p:cNvSpPr>
                <a:spLocks/>
              </p:cNvSpPr>
              <p:nvPr/>
            </p:nvSpPr>
            <p:spPr bwMode="auto">
              <a:xfrm>
                <a:off x="677863" y="2493963"/>
                <a:ext cx="93663" cy="138113"/>
              </a:xfrm>
              <a:custGeom>
                <a:avLst/>
                <a:gdLst>
                  <a:gd name="T0" fmla="*/ 279 w 294"/>
                  <a:gd name="T1" fmla="*/ 0 h 433"/>
                  <a:gd name="T2" fmla="*/ 287 w 294"/>
                  <a:gd name="T3" fmla="*/ 22 h 433"/>
                  <a:gd name="T4" fmla="*/ 294 w 294"/>
                  <a:gd name="T5" fmla="*/ 44 h 433"/>
                  <a:gd name="T6" fmla="*/ 279 w 294"/>
                  <a:gd name="T7" fmla="*/ 44 h 433"/>
                  <a:gd name="T8" fmla="*/ 255 w 294"/>
                  <a:gd name="T9" fmla="*/ 46 h 433"/>
                  <a:gd name="T10" fmla="*/ 232 w 294"/>
                  <a:gd name="T11" fmla="*/ 49 h 433"/>
                  <a:gd name="T12" fmla="*/ 209 w 294"/>
                  <a:gd name="T13" fmla="*/ 55 h 433"/>
                  <a:gd name="T14" fmla="*/ 188 w 294"/>
                  <a:gd name="T15" fmla="*/ 63 h 433"/>
                  <a:gd name="T16" fmla="*/ 147 w 294"/>
                  <a:gd name="T17" fmla="*/ 85 h 433"/>
                  <a:gd name="T18" fmla="*/ 113 w 294"/>
                  <a:gd name="T19" fmla="*/ 113 h 433"/>
                  <a:gd name="T20" fmla="*/ 84 w 294"/>
                  <a:gd name="T21" fmla="*/ 148 h 433"/>
                  <a:gd name="T22" fmla="*/ 62 w 294"/>
                  <a:gd name="T23" fmla="*/ 188 h 433"/>
                  <a:gd name="T24" fmla="*/ 54 w 294"/>
                  <a:gd name="T25" fmla="*/ 209 h 433"/>
                  <a:gd name="T26" fmla="*/ 49 w 294"/>
                  <a:gd name="T27" fmla="*/ 232 h 433"/>
                  <a:gd name="T28" fmla="*/ 45 w 294"/>
                  <a:gd name="T29" fmla="*/ 256 h 433"/>
                  <a:gd name="T30" fmla="*/ 44 w 294"/>
                  <a:gd name="T31" fmla="*/ 279 h 433"/>
                  <a:gd name="T32" fmla="*/ 47 w 294"/>
                  <a:gd name="T33" fmla="*/ 319 h 433"/>
                  <a:gd name="T34" fmla="*/ 57 w 294"/>
                  <a:gd name="T35" fmla="*/ 355 h 433"/>
                  <a:gd name="T36" fmla="*/ 71 w 294"/>
                  <a:gd name="T37" fmla="*/ 390 h 433"/>
                  <a:gd name="T38" fmla="*/ 91 w 294"/>
                  <a:gd name="T39" fmla="*/ 421 h 433"/>
                  <a:gd name="T40" fmla="*/ 69 w 294"/>
                  <a:gd name="T41" fmla="*/ 427 h 433"/>
                  <a:gd name="T42" fmla="*/ 45 w 294"/>
                  <a:gd name="T43" fmla="*/ 433 h 433"/>
                  <a:gd name="T44" fmla="*/ 26 w 294"/>
                  <a:gd name="T45" fmla="*/ 398 h 433"/>
                  <a:gd name="T46" fmla="*/ 12 w 294"/>
                  <a:gd name="T47" fmla="*/ 361 h 433"/>
                  <a:gd name="T48" fmla="*/ 3 w 294"/>
                  <a:gd name="T49" fmla="*/ 321 h 433"/>
                  <a:gd name="T50" fmla="*/ 0 w 294"/>
                  <a:gd name="T51" fmla="*/ 279 h 433"/>
                  <a:gd name="T52" fmla="*/ 1 w 294"/>
                  <a:gd name="T53" fmla="*/ 251 h 433"/>
                  <a:gd name="T54" fmla="*/ 6 w 294"/>
                  <a:gd name="T55" fmla="*/ 223 h 433"/>
                  <a:gd name="T56" fmla="*/ 13 w 294"/>
                  <a:gd name="T57" fmla="*/ 197 h 433"/>
                  <a:gd name="T58" fmla="*/ 22 w 294"/>
                  <a:gd name="T59" fmla="*/ 171 h 433"/>
                  <a:gd name="T60" fmla="*/ 34 w 294"/>
                  <a:gd name="T61" fmla="*/ 146 h 433"/>
                  <a:gd name="T62" fmla="*/ 48 w 294"/>
                  <a:gd name="T63" fmla="*/ 124 h 433"/>
                  <a:gd name="T64" fmla="*/ 63 w 294"/>
                  <a:gd name="T65" fmla="*/ 102 h 433"/>
                  <a:gd name="T66" fmla="*/ 82 w 294"/>
                  <a:gd name="T67" fmla="*/ 82 h 433"/>
                  <a:gd name="T68" fmla="*/ 102 w 294"/>
                  <a:gd name="T69" fmla="*/ 65 h 433"/>
                  <a:gd name="T70" fmla="*/ 123 w 294"/>
                  <a:gd name="T71" fmla="*/ 48 h 433"/>
                  <a:gd name="T72" fmla="*/ 146 w 294"/>
                  <a:gd name="T73" fmla="*/ 34 h 433"/>
                  <a:gd name="T74" fmla="*/ 171 w 294"/>
                  <a:gd name="T75" fmla="*/ 23 h 433"/>
                  <a:gd name="T76" fmla="*/ 196 w 294"/>
                  <a:gd name="T77" fmla="*/ 13 h 433"/>
                  <a:gd name="T78" fmla="*/ 223 w 294"/>
                  <a:gd name="T79" fmla="*/ 6 h 433"/>
                  <a:gd name="T80" fmla="*/ 251 w 294"/>
                  <a:gd name="T81" fmla="*/ 2 h 433"/>
                  <a:gd name="T82" fmla="*/ 279 w 294"/>
                  <a:gd name="T8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4" h="433">
                    <a:moveTo>
                      <a:pt x="279" y="0"/>
                    </a:moveTo>
                    <a:lnTo>
                      <a:pt x="279" y="0"/>
                    </a:lnTo>
                    <a:lnTo>
                      <a:pt x="284" y="12"/>
                    </a:lnTo>
                    <a:lnTo>
                      <a:pt x="287" y="22"/>
                    </a:lnTo>
                    <a:lnTo>
                      <a:pt x="290" y="33"/>
                    </a:lnTo>
                    <a:lnTo>
                      <a:pt x="294" y="44"/>
                    </a:lnTo>
                    <a:lnTo>
                      <a:pt x="286" y="44"/>
                    </a:lnTo>
                    <a:lnTo>
                      <a:pt x="279" y="44"/>
                    </a:lnTo>
                    <a:lnTo>
                      <a:pt x="267" y="44"/>
                    </a:lnTo>
                    <a:lnTo>
                      <a:pt x="255" y="46"/>
                    </a:lnTo>
                    <a:lnTo>
                      <a:pt x="243" y="47"/>
                    </a:lnTo>
                    <a:lnTo>
                      <a:pt x="232" y="49"/>
                    </a:lnTo>
                    <a:lnTo>
                      <a:pt x="220" y="51"/>
                    </a:lnTo>
                    <a:lnTo>
                      <a:pt x="209" y="55"/>
                    </a:lnTo>
                    <a:lnTo>
                      <a:pt x="198" y="59"/>
                    </a:lnTo>
                    <a:lnTo>
                      <a:pt x="188" y="63"/>
                    </a:lnTo>
                    <a:lnTo>
                      <a:pt x="167" y="73"/>
                    </a:lnTo>
                    <a:lnTo>
                      <a:pt x="147" y="85"/>
                    </a:lnTo>
                    <a:lnTo>
                      <a:pt x="129" y="98"/>
                    </a:lnTo>
                    <a:lnTo>
                      <a:pt x="113" y="113"/>
                    </a:lnTo>
                    <a:lnTo>
                      <a:pt x="97" y="130"/>
                    </a:lnTo>
                    <a:lnTo>
                      <a:pt x="84" y="148"/>
                    </a:lnTo>
                    <a:lnTo>
                      <a:pt x="73" y="168"/>
                    </a:lnTo>
                    <a:lnTo>
                      <a:pt x="62" y="188"/>
                    </a:lnTo>
                    <a:lnTo>
                      <a:pt x="58" y="199"/>
                    </a:lnTo>
                    <a:lnTo>
                      <a:pt x="54" y="209"/>
                    </a:lnTo>
                    <a:lnTo>
                      <a:pt x="51" y="221"/>
                    </a:lnTo>
                    <a:lnTo>
                      <a:pt x="49" y="232"/>
                    </a:lnTo>
                    <a:lnTo>
                      <a:pt x="47" y="244"/>
                    </a:lnTo>
                    <a:lnTo>
                      <a:pt x="45" y="256"/>
                    </a:lnTo>
                    <a:lnTo>
                      <a:pt x="44" y="268"/>
                    </a:lnTo>
                    <a:lnTo>
                      <a:pt x="44" y="279"/>
                    </a:lnTo>
                    <a:lnTo>
                      <a:pt x="44" y="300"/>
                    </a:lnTo>
                    <a:lnTo>
                      <a:pt x="47" y="319"/>
                    </a:lnTo>
                    <a:lnTo>
                      <a:pt x="51" y="337"/>
                    </a:lnTo>
                    <a:lnTo>
                      <a:pt x="57" y="355"/>
                    </a:lnTo>
                    <a:lnTo>
                      <a:pt x="62" y="373"/>
                    </a:lnTo>
                    <a:lnTo>
                      <a:pt x="71" y="390"/>
                    </a:lnTo>
                    <a:lnTo>
                      <a:pt x="80" y="406"/>
                    </a:lnTo>
                    <a:lnTo>
                      <a:pt x="91" y="421"/>
                    </a:lnTo>
                    <a:lnTo>
                      <a:pt x="79" y="424"/>
                    </a:lnTo>
                    <a:lnTo>
                      <a:pt x="69" y="427"/>
                    </a:lnTo>
                    <a:lnTo>
                      <a:pt x="58" y="431"/>
                    </a:lnTo>
                    <a:lnTo>
                      <a:pt x="45" y="433"/>
                    </a:lnTo>
                    <a:lnTo>
                      <a:pt x="35" y="416"/>
                    </a:lnTo>
                    <a:lnTo>
                      <a:pt x="26" y="398"/>
                    </a:lnTo>
                    <a:lnTo>
                      <a:pt x="18" y="380"/>
                    </a:lnTo>
                    <a:lnTo>
                      <a:pt x="12" y="361"/>
                    </a:lnTo>
                    <a:lnTo>
                      <a:pt x="7" y="341"/>
                    </a:lnTo>
                    <a:lnTo>
                      <a:pt x="3" y="321"/>
                    </a:lnTo>
                    <a:lnTo>
                      <a:pt x="0" y="301"/>
                    </a:lnTo>
                    <a:lnTo>
                      <a:pt x="0" y="279"/>
                    </a:lnTo>
                    <a:lnTo>
                      <a:pt x="0" y="266"/>
                    </a:lnTo>
                    <a:lnTo>
                      <a:pt x="1" y="251"/>
                    </a:lnTo>
                    <a:lnTo>
                      <a:pt x="4" y="238"/>
                    </a:lnTo>
                    <a:lnTo>
                      <a:pt x="6" y="223"/>
                    </a:lnTo>
                    <a:lnTo>
                      <a:pt x="8" y="209"/>
                    </a:lnTo>
                    <a:lnTo>
                      <a:pt x="13" y="197"/>
                    </a:lnTo>
                    <a:lnTo>
                      <a:pt x="17" y="183"/>
                    </a:lnTo>
                    <a:lnTo>
                      <a:pt x="22" y="171"/>
                    </a:lnTo>
                    <a:lnTo>
                      <a:pt x="27" y="159"/>
                    </a:lnTo>
                    <a:lnTo>
                      <a:pt x="34" y="146"/>
                    </a:lnTo>
                    <a:lnTo>
                      <a:pt x="40" y="135"/>
                    </a:lnTo>
                    <a:lnTo>
                      <a:pt x="48" y="124"/>
                    </a:lnTo>
                    <a:lnTo>
                      <a:pt x="56" y="112"/>
                    </a:lnTo>
                    <a:lnTo>
                      <a:pt x="63" y="102"/>
                    </a:lnTo>
                    <a:lnTo>
                      <a:pt x="73" y="92"/>
                    </a:lnTo>
                    <a:lnTo>
                      <a:pt x="82" y="82"/>
                    </a:lnTo>
                    <a:lnTo>
                      <a:pt x="92" y="73"/>
                    </a:lnTo>
                    <a:lnTo>
                      <a:pt x="102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1"/>
                    </a:lnTo>
                    <a:lnTo>
                      <a:pt x="146" y="34"/>
                    </a:lnTo>
                    <a:lnTo>
                      <a:pt x="158" y="28"/>
                    </a:lnTo>
                    <a:lnTo>
                      <a:pt x="171" y="23"/>
                    </a:lnTo>
                    <a:lnTo>
                      <a:pt x="183" y="17"/>
                    </a:lnTo>
                    <a:lnTo>
                      <a:pt x="196" y="13"/>
                    </a:lnTo>
                    <a:lnTo>
                      <a:pt x="209" y="9"/>
                    </a:lnTo>
                    <a:lnTo>
                      <a:pt x="223" y="6"/>
                    </a:lnTo>
                    <a:lnTo>
                      <a:pt x="236" y="4"/>
                    </a:lnTo>
                    <a:lnTo>
                      <a:pt x="251" y="2"/>
                    </a:lnTo>
                    <a:lnTo>
                      <a:pt x="264" y="0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7" name="Oval 8"/>
            <p:cNvSpPr/>
            <p:nvPr/>
          </p:nvSpPr>
          <p:spPr>
            <a:xfrm>
              <a:off x="5259267" y="2803881"/>
              <a:ext cx="1641159" cy="164115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31640" y="3966330"/>
            <a:ext cx="7027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유보통합에 대비한 보육진흥원의 사업추진 및 연구개발 확대의 법적 근거 추진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31640" y="4541666"/>
            <a:ext cx="7027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현직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교직원에 대한 자격증 검정 강화 및 체계적 연수 보강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31640" y="5103996"/>
            <a:ext cx="7027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공공형어린이집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사후품질관리사업의 전문성 강화와 향후 지속 관리 보완</a:t>
            </a:r>
          </a:p>
        </p:txBody>
      </p:sp>
    </p:spTree>
    <p:extLst>
      <p:ext uri="{BB962C8B-B14F-4D97-AF65-F5344CB8AC3E}">
        <p14:creationId xmlns:p14="http://schemas.microsoft.com/office/powerpoint/2010/main" val="18044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1573</Words>
  <Application>Microsoft Office PowerPoint</Application>
  <PresentationFormat>화면 슬라이드 쇼(4:3)</PresentationFormat>
  <Paragraphs>245</Paragraphs>
  <Slides>13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194</cp:revision>
  <cp:lastPrinted>2014-10-22T12:03:57Z</cp:lastPrinted>
  <dcterms:created xsi:type="dcterms:W3CDTF">2014-10-11T05:07:05Z</dcterms:created>
  <dcterms:modified xsi:type="dcterms:W3CDTF">2014-10-23T01:12:09Z</dcterms:modified>
</cp:coreProperties>
</file>