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257" r:id="rId4"/>
    <p:sldId id="293" r:id="rId5"/>
    <p:sldId id="282" r:id="rId6"/>
    <p:sldId id="283" r:id="rId7"/>
    <p:sldId id="260" r:id="rId8"/>
    <p:sldId id="284" r:id="rId9"/>
    <p:sldId id="258" r:id="rId10"/>
    <p:sldId id="266" r:id="rId11"/>
    <p:sldId id="267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65" r:id="rId22"/>
    <p:sldId id="278" r:id="rId23"/>
    <p:sldId id="264" r:id="rId24"/>
    <p:sldId id="296" r:id="rId25"/>
    <p:sldId id="297" r:id="rId26"/>
    <p:sldId id="298" r:id="rId2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F706-ABE3-43DF-A037-AE798B812A47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2F094-198B-46B6-A6FC-AA338DD20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40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1DB0-7BAD-45FC-95E6-5C8ADEE29EA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708919"/>
            <a:ext cx="69127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 희망 사회 실현</a:t>
            </a:r>
            <a:endParaRPr lang="en-US" sz="48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28493" y="1719190"/>
            <a:ext cx="539643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건강하고 행복이 넘치는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71800" y="3615030"/>
            <a:ext cx="51947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식약처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종합감사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3482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2015.10.8.(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등 종합국정감사</a:t>
            </a:r>
            <a:endParaRPr lang="ko-KR" altLang="en-US" sz="9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55945" y="4227478"/>
            <a:ext cx="8220511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55945" y="1995230"/>
            <a:ext cx="8220511" cy="10209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5944" y="332656"/>
            <a:ext cx="83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사태 復碁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「근본 원인은 극복해야 할 안전불감증」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3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51" y="6139502"/>
            <a:ext cx="8390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독감사건으로 끝날 일을 국가위기사태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키운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汚名史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되새겨야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7091" y="62258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091" y="1052736"/>
            <a:ext cx="864829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사태 이전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이미 국민들은 신종 감염 전염병에 대한 불안감이 높았음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26329" y="1577847"/>
            <a:ext cx="6015072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신종 </a:t>
            </a:r>
            <a:r>
              <a:rPr lang="ko-KR" altLang="en-US" sz="1400" b="1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전염병에 대한 국민 인식도 </a:t>
            </a:r>
            <a:r>
              <a:rPr lang="en-US" altLang="ko-KR" sz="1200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한국의 사회조사 보고서</a:t>
            </a:r>
            <a:r>
              <a:rPr lang="en-US" altLang="ko-KR" sz="1200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2014, </a:t>
            </a:r>
            <a:r>
              <a:rPr lang="ko-KR" altLang="en-US" sz="1200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통계청</a:t>
            </a:r>
            <a:r>
              <a:rPr lang="en-US" altLang="ko-KR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400" dirty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solidFill>
                <a:schemeClr val="tx2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5945" y="1995230"/>
            <a:ext cx="8220511" cy="10209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 이상 국민 과반수 이상인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55.3% ‘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불안하다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 남성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(52.1%)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보다 여성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(58.0%),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연령대는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(60.3%),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학력별로는 고졸출신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(56.0%) 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 직업별로는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기능노무직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(56.7%),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소득별로는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100~200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만원대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(56.3%)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가 ‘가장 불안하다’고 응답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686" y="3291374"/>
            <a:ext cx="8648290" cy="39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보건복지부 이미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2014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년에 질병관리본부 산하에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메르스예방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TF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팀」 가동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無用之物 결과 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1746" y="3810095"/>
            <a:ext cx="7951289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정부 발표</a:t>
            </a:r>
            <a:r>
              <a:rPr lang="en-US" altLang="ko-KR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대응과정 평가와 문제점 </a:t>
            </a:r>
            <a:r>
              <a:rPr lang="en-US" altLang="ko-KR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국가방역체계 개편방안 자료 中</a:t>
            </a:r>
            <a:r>
              <a:rPr lang="en-US" altLang="ko-KR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2015.9.1. </a:t>
            </a:r>
            <a:r>
              <a:rPr lang="ko-KR" altLang="en-US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</a:t>
            </a:r>
            <a:r>
              <a:rPr lang="en-US" altLang="ko-KR" sz="12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400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solidFill>
                <a:schemeClr val="tx2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6539" y="4227478"/>
            <a:ext cx="822051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확진자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격리 및 병원 폐쇄 신속 조치 등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방역망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구축 실패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‘컨트롤타워 역량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ZERO’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자초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음압병상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보호장비 부족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치료지연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의료진 감염 등 병원 간 전파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확산 초래 →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일본만 ‘유비무환’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?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초유의 ‘자가격리 조치 단행’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홍보 및 인식부족으로 무단이탈 등 빈번 발생 →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지자체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관리책임’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발생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병원명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공개 지연 등 국민 불신 야기 →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“국민은 알고 혼란스러운데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정부만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안된다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불안을 부추긴 일부 언론의 자극적 기사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평소 공공 보건투자에 인색했던 정부 →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총체적 재앙사태 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6879393" y="34559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8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sembly\Desktop\KakaoTalk_20150917_191727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08" y="2014052"/>
            <a:ext cx="3370187" cy="32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sembly\Desktop\KakaoTalk_20150917_191735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7" y="2189969"/>
            <a:ext cx="3069249" cy="28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863" y="260648"/>
            <a:ext cx="830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메르스사태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敎訓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대응체제 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정부개편안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對 미국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System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6201" y="5241333"/>
            <a:ext cx="429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&lt;NIMS/NRF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하에서 미국 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감염병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위기대응 구조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100" y="5247230"/>
            <a:ext cx="429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우리나라 위기경보 단계별 대응체계 개편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안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129" y="789542"/>
            <a:ext cx="87758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 개편案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여전한 수직적 조직체계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屋上屋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구조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‘질병관리본부’를 직접 지휘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통제하는 구조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미국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System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수직적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조직체계이나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위기時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보건부는 「긴급지원」 위한 조정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협조 주관 역할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CDC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는 독립적 통제권한 보유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일체 행정행위에 보건부의 승인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검토를 거치지 않음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4802834" y="97204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46700" y="16601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4627" y="5764218"/>
            <a:ext cx="839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「질병관리본부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 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외청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격상을 통해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예산권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독립 보장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의료재난 발생 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「현장 컨트롤타워 역할」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수행하도록 위상과 역할 제고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38902" y="58659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57" y="902990"/>
            <a:ext cx="8568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「국제공중보건 공조체제」 및 「출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입국 현장검역」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 문제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86" y="5969893"/>
            <a:ext cx="83902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 </a:t>
            </a:r>
            <a:r>
              <a:rPr lang="ko-KR" altLang="en-US" sz="1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초기 유입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발생에 대비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「거점중심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정기방역훈련」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도입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80184" y="607098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6831" y="1717684"/>
            <a:ext cx="864829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작년부터 국제공중보건 공조체제 참여해 왔음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대응지침」이 증명자료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일본과 달리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대응지침」에 따른 후속 조치 미흡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‘현장 예방조치 및 지원’에 인색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‘국내 감염 발생시’만 감안한 「지침」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에만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집중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내국인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‘해외 감염지역 방문에 따른 관리 부재’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「지침」 마련 이후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국제 동향 파악 등 부실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번 환자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인천공항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입국시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‘무사 통과’ 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서울삼성병원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질병관리본부에 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번 환자 역학조사 요구 ➝ ‘바레인 </a:t>
            </a:r>
            <a:r>
              <a:rPr lang="en-US" altLang="ko-KR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지침上 </a:t>
            </a:r>
            <a:r>
              <a:rPr lang="ko-KR" altLang="en-US" sz="1300" b="1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감염국</a:t>
            </a:r>
            <a:r>
              <a:rPr lang="ko-KR" altLang="en-US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제외 사유</a:t>
            </a:r>
            <a:r>
              <a:rPr lang="en-US" altLang="ko-KR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ko-KR" altLang="en-US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대상 아니다’ 거부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발생」 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확진자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접촉 내국인의 해외 출국관리 허점 발생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중국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홍콩 방문사례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인천공항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격리관찰실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「진단검사실」 설치 발표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법무부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공항공사 “구체적 사실 모른다”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4859457" y="18687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877884" y="22287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816160" y="25888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312307" y="28875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527743" y="35249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448838" y="38849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이제부터가 중요하다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①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06" y="4493051"/>
            <a:ext cx="6085631" cy="10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631844" y="4497344"/>
            <a:ext cx="1338802" cy="1067840"/>
          </a:xfrm>
          <a:prstGeom prst="wedgeRoundRectCallout">
            <a:avLst>
              <a:gd name="adj1" fmla="val 57428"/>
              <a:gd name="adj2" fmla="val -2134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1888" y="4615765"/>
            <a:ext cx="145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초기 대응</a:t>
            </a:r>
            <a:endParaRPr lang="en-US" altLang="ko-K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실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패</a:t>
            </a:r>
          </a:p>
        </p:txBody>
      </p:sp>
    </p:spTree>
    <p:extLst>
      <p:ext uri="{BB962C8B-B14F-4D97-AF65-F5344CB8AC3E}">
        <p14:creationId xmlns:p14="http://schemas.microsoft.com/office/powerpoint/2010/main" val="9199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20" y="1015336"/>
            <a:ext cx="85689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현장을 모르는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관료주의 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관행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慣行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관성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慣性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803" y="6204904"/>
            <a:ext cx="81945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「현장 無知행정」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「지침대로만 適用행정」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 관료주의 관행</a:t>
            </a:r>
            <a:r>
              <a:rPr lang="en-US" altLang="ko-KR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관성 개선 필요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47686" y="62258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0092" y="1807424"/>
            <a:ext cx="864829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사태를 통해 본 ‘慣行’과 慣性’ 대표사례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「대응지침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(‘14.12)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」上 대상국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아니다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‘매뉴얼 대로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不준수시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처벌 받는다’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관행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1)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번 환자 입원실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봉쇄 조치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박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일간 병실에만’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잘못된 가정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현장 무시한 처방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접촉자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선정기준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미터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시간’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메르스는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‘비말 감염’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無知와 매뉴얼 해석능력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부재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4773292" y="242801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31894" y="2776920"/>
            <a:ext cx="7903547" cy="614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지난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월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18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일 평택성모병원에서 삼성서울병원으로 온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번 환자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폐렴의 원인을 못 찾은 삼성서울병원 </a:t>
            </a:r>
            <a:endParaRPr lang="en-US" altLang="ko-KR" sz="1200" dirty="0" smtClean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spc="-15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의료진이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바레인 방문 사실을 알고 질병관리본부에 </a:t>
            </a:r>
            <a:r>
              <a:rPr lang="ko-KR" altLang="en-US" sz="1200" dirty="0" err="1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유전자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(PCR)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검사를 의뢰했지만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거절당함</a:t>
            </a:r>
            <a:r>
              <a:rPr lang="en-US" altLang="ko-KR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3794162" y="35583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31894" y="3933056"/>
            <a:ext cx="7903547" cy="614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질병관리본부는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월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20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일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평택성모병원 등에 역학조사관을 파견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조사결과 등을 바탕으로 폐렴을 앓는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번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환자가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입원했던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자유롭게 돌아다닌 사실을 모름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- 8104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호실만 봉쇄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이들과 접촉한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64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명만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격리 조치함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902174" y="47119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31894" y="5013176"/>
            <a:ext cx="7903547" cy="614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US" altLang="ko-KR" sz="1200" spc="-15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200" spc="-15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아주대 감염내과 김승관교수</a:t>
            </a:r>
            <a:r>
              <a:rPr lang="en-US" altLang="ko-KR" sz="1200" spc="-15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비말 감염에서 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시간은 </a:t>
            </a:r>
            <a:r>
              <a:rPr lang="ko-KR" altLang="en-US" sz="1200" dirty="0" err="1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不중요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 2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미터라는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숫자보다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200" dirty="0" err="1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침방울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튀는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거리</a:t>
            </a:r>
            <a:r>
              <a:rPr lang="en-US" altLang="ko-KR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로 </a:t>
            </a:r>
            <a:endParaRPr lang="en-US" altLang="ko-KR" sz="1200" dirty="0" smtClean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2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이해했어야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함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현장을 몰랐기 때문에 병실 하나만 봉쇄한 것임</a:t>
            </a:r>
            <a:r>
              <a:rPr lang="en-US" altLang="ko-KR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. 1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주일 후 </a:t>
            </a:r>
            <a:r>
              <a:rPr lang="ko-KR" altLang="en-US" sz="1200" dirty="0" err="1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접촉자</a:t>
            </a:r>
            <a:r>
              <a:rPr lang="ko-KR" altLang="en-US" sz="1200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명단에 없는 환자 발생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이제부터가 중요하다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②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2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853" y="1041949"/>
            <a:ext cx="7890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많던 </a:t>
            </a:r>
            <a:r>
              <a:rPr lang="ko-KR" altLang="en-US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검체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지금이라도 제대로 챙기자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819" y="5987884"/>
            <a:ext cx="81945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소외된 보건의료분야 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R&amp;D,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R&amp;D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활성화」로 未來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신종감염병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강국</a:t>
            </a:r>
            <a:r>
              <a:rPr lang="ko-KR" altLang="en-US" sz="1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돼야</a:t>
            </a:r>
            <a:r>
              <a:rPr lang="ko-KR" altLang="en-US" sz="1700" b="1" dirty="0" smtClean="0"/>
              <a:t> 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7686" y="598788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6010" y="2145756"/>
            <a:ext cx="8648290" cy="338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세계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발병국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‘汚名’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逆발상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백신도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치료제도 없는 ‘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연구’의 최적 환경조성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사태 재발방지를 위해 방역과 진료 분야 중요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나아가 미래 위해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준비해야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역할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「백신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치료제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빠른 진단키트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」제조     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 역할</a:t>
            </a:r>
            <a:r>
              <a:rPr lang="en-US" altLang="ko-KR" sz="15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신종 </a:t>
            </a:r>
            <a:r>
              <a:rPr lang="ko-KR" altLang="en-US" sz="1500" spc="-3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대응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「플랫폼 기술개발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」계기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플랫폼 기술’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어떤 신종바이러스가 발생해도 최단기간에 대응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백신제조 등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을 할 수 있는 방식 </a:t>
            </a:r>
            <a:endParaRPr lang="en-US" altLang="ko-KR" sz="14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 「신종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플랫폼 기술보유국」 全無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대표 노력사례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빌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게이츠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- 5,200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달러 투자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’中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빌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게이츠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투자회사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큐어백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독일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)’ - ‘mRNA(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신속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저비용 백신제조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기술 보유기업’으로 알려짐 </a:t>
            </a:r>
            <a:endParaRPr lang="en-US" altLang="ko-KR" sz="14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무수히 채취된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검체의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행방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?’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백신과 치료제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진단키트 개발 지원 계획’ 입장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임상 의사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환자 살리면서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검체도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챙길 상황 아니었다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혈청보관시스템 등 미비로 어려웠다’ 토로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35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일부 의사그룹 ‘기전연구 中’</a:t>
            </a:r>
            <a:r>
              <a:rPr lang="en-US" altLang="ko-KR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질병관리본부 ‘</a:t>
            </a:r>
            <a:r>
              <a:rPr lang="en-US" altLang="ko-KR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법적 </a:t>
            </a:r>
            <a:r>
              <a:rPr lang="ko-KR" altLang="en-US" sz="135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근거 없이</a:t>
            </a:r>
            <a:r>
              <a:rPr lang="en-US" altLang="ko-KR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3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회수공문’ 발송 ➝ 의료계 ‘압수의혹’ 반발 중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3284267" y="23241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이제부터가 중요하다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③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5436395" y="26441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640155" y="30098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436901" y="38145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889328" y="456991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2" y="836712"/>
            <a:ext cx="118763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79700" y="3851394"/>
            <a:ext cx="8196756" cy="1881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6724" y="5877272"/>
            <a:ext cx="829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병원문화 혁신대책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1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인병실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위주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문병제한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포괄간호서비스제도」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조기 추진 필요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발생시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「응급실內 선별치료」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보다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「응급실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획화 격리치료」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보완 필요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10134" y="59488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후진적 응급실 운영 실태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“또 다른 바이러스가 한국을 위협할 가능성은 충분하다”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300" b="1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후쿠다</a:t>
            </a:r>
            <a:r>
              <a:rPr lang="en-US" altLang="ko-KR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단장 </a:t>
            </a:r>
            <a:r>
              <a:rPr lang="en-US" altLang="ko-KR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300" b="1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한국메르스역학조사단</a:t>
            </a:r>
            <a:r>
              <a:rPr lang="en-US" altLang="ko-KR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3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WHO </a:t>
            </a:r>
            <a:r>
              <a:rPr lang="ko-KR" altLang="en-US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사무차장</a:t>
            </a:r>
            <a:r>
              <a:rPr lang="en-US" altLang="ko-KR" sz="13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3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보호자가 더 많고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휠체어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비휠체어환자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구분 없는 응급실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1m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간격 병상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대기실’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안내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소용없어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외상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환자 구분 없고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비응급환자로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넘쳐나는 응급실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슈퍼전파자’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번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일간 치료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‘입원’ 목적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대형병원 응급실로 몰려드는 환자들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응급실 뻗치기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만성적 과밀화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악순환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현재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환자 면회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응급실 출입제한 강화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 최초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면회실 별도 마련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’,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칠곡경북대병원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사례 참고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338506" y="23707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887500" y="33862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827071" y="30639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554530" y="27039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1452" y="764704"/>
            <a:ext cx="8568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「응급실」 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환자는 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입원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병원은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병실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사용하는 나라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7023" y="636385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이제부터가 중요하다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④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57" y="3933056"/>
            <a:ext cx="488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전국 병원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응급실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실태 </a:t>
            </a:r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</a:t>
            </a:r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응급의료기관 </a:t>
            </a:r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461</a:t>
            </a:r>
            <a:r>
              <a:rPr lang="ko-KR" altLang="en-US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 조사</a:t>
            </a:r>
            <a:r>
              <a:rPr lang="en-US" altLang="ko-KR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2012)</a:t>
            </a:r>
            <a:r>
              <a:rPr lang="ko-KR" altLang="en-US" sz="10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endParaRPr lang="ko-KR" altLang="en-US" sz="10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339752" y="4426049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630292" y="4426049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948264" y="4426049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1077641" y="5248225"/>
            <a:ext cx="138479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347864" y="5238650"/>
            <a:ext cx="138479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662542" y="5248225"/>
            <a:ext cx="138479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8732" y="4624476"/>
            <a:ext cx="1481020" cy="6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시설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인력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장비</a:t>
            </a:r>
            <a:endParaRPr lang="en-US" altLang="ko-KR" sz="12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법정기준 충족률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6990" y="4614706"/>
            <a:ext cx="1481020" cy="6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중증응급환자</a:t>
            </a:r>
            <a:endParaRPr lang="en-US" altLang="ko-KR" sz="12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입원</a:t>
            </a:r>
            <a:r>
              <a:rPr lang="ko-KR" altLang="en-US" sz="12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률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6518" y="4614606"/>
            <a:ext cx="148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병상 포화지수</a:t>
            </a:r>
            <a:endParaRPr lang="en-US" altLang="ko-KR" sz="12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80% 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이상인 곳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9752" y="4679275"/>
            <a:ext cx="103951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69.7%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8010" y="4679275"/>
            <a:ext cx="103951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79.7%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538" y="4699245"/>
            <a:ext cx="103951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서울대병원 등</a:t>
            </a:r>
            <a:endParaRPr lang="en-US" altLang="ko-KR" sz="10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곳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45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27" y="784372"/>
            <a:ext cx="8568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여전히 부실한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「지방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 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신종 </a:t>
            </a:r>
            <a:r>
              <a:rPr lang="ko-KR" altLang="en-US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대응방안」</a:t>
            </a:r>
            <a:endParaRPr lang="ko-KR" altLang="en-US" sz="25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442" y="6233187"/>
            <a:ext cx="8316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유사시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「보건소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선별진료소」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「민간의료인력 지원협력체제」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12637" y="623318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2003" y="1484784"/>
            <a:ext cx="86482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 발표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대응 국가방역체계 개편방안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(‘15.9.1)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「서울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수도권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대형병원용」 지적도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당시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지방 주민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중소병원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동네의원 “무방비 상황에서 불안감에 떨었다”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평택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안성 사례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의원급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의료기관 경우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의심환자 경유만 해도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주일 병원폐쇄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조치 ▶ 구체적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대응지침 없었다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보건소의 경우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발생병원 현지조사 동행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자가격리자 관리업무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저지의 일등공신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지방 민간 병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의원의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대처의 취약성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열악성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회피성 문제 해결방안 수립 급선무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보건소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기본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음압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및 격리병실 확보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와 지역 의사들간의 위기대응협조체제 구축 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지방 보건환경연구원에 대한 기구 및 인력보강 지원 확대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통한 등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지방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감염대응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기능 강화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5322465" y="16288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이제부터가 중요하다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⑤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7236296" y="19888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487937" y="270892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43758" y="33569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0" y="4502781"/>
            <a:ext cx="1965544" cy="14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34" y="4502782"/>
            <a:ext cx="2022877" cy="14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57" y="4503241"/>
            <a:ext cx="1987202" cy="14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41" y="4503242"/>
            <a:ext cx="2070288" cy="14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97316" y="4376391"/>
            <a:ext cx="1482818" cy="227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한국 응급실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87049" y="4376391"/>
            <a:ext cx="1482818" cy="227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한국 중환자실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54363" y="4376389"/>
            <a:ext cx="1482818" cy="227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미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 응급실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096776" y="4376388"/>
            <a:ext cx="1482818" cy="227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미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 중환자실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2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73" y="735512"/>
            <a:ext cx="8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유행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중인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해외감염병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상시 국제공조 필요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893" y="5672964"/>
            <a:ext cx="839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GHSA,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r>
              <a:rPr lang="ko-KR" altLang="en-US" sz="20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지자체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</a:t>
            </a:r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시민단체 등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총력대응조직」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「헬스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커뮤니케이션 전담기구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구축」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권유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수용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4311" y="581430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29453"/>
              </p:ext>
            </p:extLst>
          </p:nvPr>
        </p:nvGraphicFramePr>
        <p:xfrm>
          <a:off x="412108" y="2708920"/>
          <a:ext cx="8229601" cy="26914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8456"/>
                <a:gridCol w="1944216"/>
                <a:gridCol w="1224136"/>
                <a:gridCol w="2088232"/>
                <a:gridCol w="1954561"/>
              </a:tblGrid>
              <a:tr h="201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권 역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현지 </a:t>
                      </a:r>
                      <a:r>
                        <a:rPr lang="ko-KR" altLang="en-US" sz="1000" b="1" kern="0" spc="0" dirty="0" err="1">
                          <a:effectLst/>
                        </a:rPr>
                        <a:t>감염병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smtClean="0">
                          <a:effectLst/>
                        </a:rPr>
                        <a:t>해외방문객</a:t>
                      </a:r>
                      <a:endParaRPr lang="en-US" altLang="ko-KR" sz="900" b="1" kern="0" spc="0" dirty="0" smtClean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smtClean="0">
                          <a:effectLst/>
                        </a:rPr>
                        <a:t>현황 </a:t>
                      </a:r>
                      <a:r>
                        <a:rPr lang="en-US" altLang="ko-KR" sz="900" b="1" kern="0" spc="0" dirty="0">
                          <a:effectLst/>
                        </a:rPr>
                        <a:t>(‘14,</a:t>
                      </a:r>
                      <a:r>
                        <a:rPr lang="ko-KR" altLang="en-US" sz="900" b="1" kern="0" spc="0" dirty="0">
                          <a:effectLst/>
                        </a:rPr>
                        <a:t>명</a:t>
                      </a:r>
                      <a:r>
                        <a:rPr lang="en-US" altLang="ko-KR" sz="900" b="1" kern="0" spc="0" dirty="0">
                          <a:effectLst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증 상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감염 경로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70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동남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아시아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effectLst/>
                        </a:rPr>
                        <a:t>H5N1, </a:t>
                      </a:r>
                      <a:r>
                        <a:rPr lang="ko-KR" altLang="en-US" sz="1000" kern="0" spc="0" dirty="0">
                          <a:effectLst/>
                        </a:rPr>
                        <a:t>조류독감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effectLst/>
                        </a:rPr>
                        <a:t>1,834,745</a:t>
                      </a:r>
                      <a:r>
                        <a:rPr lang="ko-KR" altLang="en-US" sz="1000" kern="0" spc="0">
                          <a:effectLst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기침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호흡곤란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두통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병들거나 죽은 가금류 접촉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effectLst/>
                        </a:rPr>
                        <a:t>MERS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기침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호흡곤란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사람 간 접촉 감염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전파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남아시아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effectLst/>
                        </a:rPr>
                        <a:t>폴리오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effectLst/>
                        </a:rPr>
                        <a:t>206,413</a:t>
                      </a:r>
                      <a:r>
                        <a:rPr lang="ko-KR" altLang="en-US" sz="1000" kern="0" spc="0" dirty="0">
                          <a:effectLst/>
                        </a:rPr>
                        <a:t>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척수성 소아마비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사람 간 접촉 감염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전파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effectLst/>
                        </a:rPr>
                        <a:t>치쿤구니아</a:t>
                      </a:r>
                      <a:r>
                        <a:rPr lang="ko-KR" altLang="en-US" sz="1000" kern="0" spc="0" dirty="0">
                          <a:effectLst/>
                        </a:rPr>
                        <a:t> 출혈열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발열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두통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근육통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발진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모기매개 감염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동아시아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</a:rPr>
                        <a:t>H7N9 (</a:t>
                      </a:r>
                      <a:r>
                        <a:rPr lang="ko-KR" altLang="en-US" sz="1000" kern="0" spc="0">
                          <a:effectLst/>
                        </a:rPr>
                        <a:t>홍콩독감</a:t>
                      </a:r>
                      <a:r>
                        <a:rPr lang="en-US" altLang="ko-KR" sz="1000" kern="0" spc="0">
                          <a:effectLst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effectLst/>
                        </a:rPr>
                        <a:t>9,916,819</a:t>
                      </a:r>
                      <a:r>
                        <a:rPr lang="ko-KR" altLang="en-US" sz="1000" kern="0" spc="0" dirty="0">
                          <a:effectLst/>
                        </a:rPr>
                        <a:t>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기침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호흡곤란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두통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병들거나 죽은 가금류 접촉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중동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</a:rPr>
                        <a:t>MERS / </a:t>
                      </a:r>
                      <a:r>
                        <a:rPr lang="ko-KR" altLang="en-US" sz="1000" kern="0" spc="0">
                          <a:effectLst/>
                        </a:rPr>
                        <a:t>폴리오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effectLst/>
                        </a:rPr>
                        <a:t>79,568</a:t>
                      </a:r>
                      <a:r>
                        <a:rPr lang="ko-KR" altLang="en-US" sz="1000" kern="0" spc="0">
                          <a:effectLst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기침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호흡곤란 </a:t>
                      </a:r>
                      <a:r>
                        <a:rPr lang="en-US" altLang="ko-KR" sz="1000" kern="0" spc="0" dirty="0">
                          <a:effectLst/>
                        </a:rPr>
                        <a:t>/ </a:t>
                      </a:r>
                      <a:r>
                        <a:rPr lang="ko-KR" altLang="en-US" sz="1000" kern="0" spc="0" dirty="0" err="1">
                          <a:effectLst/>
                        </a:rPr>
                        <a:t>척수성</a:t>
                      </a:r>
                      <a:r>
                        <a:rPr lang="ko-KR" altLang="en-US" sz="1000" kern="0" spc="0" dirty="0">
                          <a:effectLst/>
                        </a:rPr>
                        <a:t> 소아마비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사람 간 접촉 감염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전파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아프리카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에볼라 바이러스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effectLst/>
                        </a:rPr>
                        <a:t>45,386</a:t>
                      </a:r>
                      <a:r>
                        <a:rPr lang="ko-KR" altLang="en-US" sz="1000" kern="0" spc="0">
                          <a:effectLst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출혈 동반 발열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신체 분비물에 의한 감염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</a:rPr>
                        <a:t>MERS / </a:t>
                      </a:r>
                      <a:r>
                        <a:rPr lang="ko-KR" altLang="en-US" sz="1000" kern="0" spc="0">
                          <a:effectLst/>
                        </a:rPr>
                        <a:t>폴리오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기침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호흡곤란 </a:t>
                      </a:r>
                      <a:r>
                        <a:rPr lang="en-US" altLang="ko-KR" sz="1000" kern="0" spc="0" dirty="0">
                          <a:effectLst/>
                        </a:rPr>
                        <a:t>/</a:t>
                      </a:r>
                      <a:r>
                        <a:rPr lang="ko-KR" altLang="en-US" sz="1000" kern="0" spc="0" dirty="0" err="1">
                          <a:effectLst/>
                        </a:rPr>
                        <a:t>척수성</a:t>
                      </a:r>
                      <a:r>
                        <a:rPr lang="ko-KR" altLang="en-US" sz="1000" kern="0" spc="0" dirty="0">
                          <a:effectLst/>
                        </a:rPr>
                        <a:t> 소아마비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사람 간 접촉 감염</a:t>
                      </a:r>
                      <a:r>
                        <a:rPr lang="en-US" altLang="ko-KR" sz="1000" kern="0" spc="0" dirty="0">
                          <a:effectLst/>
                        </a:rPr>
                        <a:t>, </a:t>
                      </a:r>
                      <a:r>
                        <a:rPr lang="ko-KR" altLang="en-US" sz="1000" kern="0" spc="0" dirty="0">
                          <a:effectLst/>
                        </a:rPr>
                        <a:t>전파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뎅기열 </a:t>
                      </a:r>
                      <a:r>
                        <a:rPr lang="en-US" altLang="ko-KR" sz="1000" kern="0" spc="0">
                          <a:effectLst/>
                        </a:rPr>
                        <a:t>/ </a:t>
                      </a:r>
                      <a:r>
                        <a:rPr lang="ko-KR" altLang="en-US" sz="1000" kern="0" spc="0">
                          <a:effectLst/>
                        </a:rPr>
                        <a:t>황열 </a:t>
                      </a:r>
                      <a:r>
                        <a:rPr lang="en-US" altLang="ko-KR" sz="1000" kern="0" spc="0">
                          <a:effectLst/>
                        </a:rPr>
                        <a:t>/</a:t>
                      </a:r>
                      <a:r>
                        <a:rPr lang="ko-KR" altLang="en-US" sz="1000" kern="0" spc="0">
                          <a:effectLst/>
                        </a:rPr>
                        <a:t>리프트 밸리열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발열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근육통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발진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쇼크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위장장애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모기매개 감염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3735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남</a:t>
                      </a:r>
                      <a:r>
                        <a:rPr lang="en-US" altLang="ko-KR" sz="1000" kern="0" spc="0" dirty="0">
                          <a:effectLst/>
                        </a:rPr>
                        <a:t>·</a:t>
                      </a:r>
                      <a:r>
                        <a:rPr lang="ko-KR" altLang="en-US" sz="1000" kern="0" spc="0" dirty="0">
                          <a:effectLst/>
                        </a:rPr>
                        <a:t>중앙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아메리카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치쿤구니아 출혈열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뎅기열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웨스트나일열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effectLst/>
                        </a:rPr>
                        <a:t>58,375</a:t>
                      </a:r>
                      <a:r>
                        <a:rPr lang="ko-KR" altLang="en-US" sz="1000" kern="0" spc="0">
                          <a:effectLst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발열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두통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근육통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발진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쇼크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모기매개 감염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  <a:tr h="201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렙토스피아증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발열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근육통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수막염</a:t>
                      </a:r>
                      <a:r>
                        <a:rPr lang="en-US" altLang="ko-KR" sz="1000" kern="0" spc="0">
                          <a:effectLst/>
                        </a:rPr>
                        <a:t>, </a:t>
                      </a:r>
                      <a:r>
                        <a:rPr lang="ko-KR" altLang="en-US" sz="1000" kern="0" spc="0">
                          <a:effectLst/>
                        </a:rPr>
                        <a:t>구토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동물의 대</a:t>
                      </a:r>
                      <a:r>
                        <a:rPr lang="en-US" altLang="ko-KR" sz="1000" kern="0" spc="0" dirty="0">
                          <a:effectLst/>
                        </a:rPr>
                        <a:t>·</a:t>
                      </a:r>
                      <a:r>
                        <a:rPr lang="ko-KR" altLang="en-US" sz="1000" kern="0" spc="0" dirty="0">
                          <a:effectLst/>
                        </a:rPr>
                        <a:t>소변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946" marR="47946" marT="13256" marB="13256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695" y="1455593"/>
            <a:ext cx="8648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GHSA, 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현재 알려진 바이러스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169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신종 바이러스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815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종 발견”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감염병은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미지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未知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 세계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Global Health Security Agenda(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글로벌보건안보구상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=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감염병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국제협력기구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‘14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발족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한국 개최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(‘15.9.7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GHSA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공통인식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세계화로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국경이 사라지고 있다’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한국의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사태가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대표사례 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6244796" y="161329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457543" y="22822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96894" y="260648"/>
            <a:ext cx="393109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방역체계 개편방안 外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현장위주 보강사항 ⑥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45" y="474751"/>
            <a:ext cx="830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병원內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 감염① 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「감염성 질환 관리 실태」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054" y="1375556"/>
            <a:ext cx="8782238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국감 및 「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특위」 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지적사항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 내 감염관리 ‘컨트롤 타워’ 부재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질본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年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회 서면 실태조사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보고에 그쳐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감염발생 ‘보고의무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처벌근거’ 없어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「감염관리실」 설치 의무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종합병원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백개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병상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이상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신고시스템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「전국병원감염감시체계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(KONIS)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자율적 운영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자발참여율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30%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내외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감염관리 부실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감시체계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관리조직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장비시설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비용보상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지식기반 등 ‘총체적 부실’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유사시 응급실 등 감염성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비감염성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질환 동선 혼재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발생시 ‘감염 가중’ 여전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5" y="6139502"/>
            <a:ext cx="8174247" cy="42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질본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중심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「컨트롤 타워 강화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예방관리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인프라 지원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전담의사제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도입」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시급</a:t>
            </a:r>
            <a:endParaRPr lang="en-US" altLang="ko-KR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7091" y="62258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069485" y="20486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961473" y="239209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581653" y="27448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863504" y="31133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077597" y="35041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23420"/>
              </p:ext>
            </p:extLst>
          </p:nvPr>
        </p:nvGraphicFramePr>
        <p:xfrm>
          <a:off x="544281" y="4293096"/>
          <a:ext cx="8055784" cy="14827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15025"/>
                <a:gridCol w="800021"/>
                <a:gridCol w="1629866"/>
                <a:gridCol w="1486248"/>
                <a:gridCol w="1294758"/>
                <a:gridCol w="1629866"/>
              </a:tblGrid>
              <a:tr h="4019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조사일자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서면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/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현장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조사기관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개소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감염관리위원회 설치기관수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설치율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감염관리실 설치기관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설치율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감염인력 현황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병원감염 발생감시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기관수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15.4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서면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315(99.1%)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302(94.7%)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1.25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311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13.5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서면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256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256(100%)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254(99.2%)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3.1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235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12.9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서면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294(98.3%)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287(96%)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2.58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kern="0" spc="0" baseline="3000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미조사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583841" y="3953414"/>
            <a:ext cx="59766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감염관리실 설치병원에 대한 실태조사 현황 및 결과 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개소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%)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5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45" y="330735"/>
            <a:ext cx="830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병원內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 감염②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「의료기구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카테터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의한 감염 실태」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091" y="908720"/>
            <a:ext cx="86482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병원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대학병원 포함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중환자실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(166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대상 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2,843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의료감염사례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심각성 ‘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쉬쉬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중환자실 의료감염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호흡기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30%·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요로감염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順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다내제성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박터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보우마니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 점유도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88.2%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“전국 중환자실 의료관련 감염 감시체계 운영”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질본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정책연구용역사업 보고서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연세의료원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2014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호흡기 「기관내관」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80%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&lt;24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시간 기준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FDA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교체기준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48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시간內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권장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기준無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통상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주일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“회로 교환주기에 따른 인공호흡기 관련 폐렴 발생률 차이”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대한간호학회지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2010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40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권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6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소아 중환자실 감염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121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대상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발생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호흡기 관련 폐렴발생 비중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92%, “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더욱 심각”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“전국의료관련감염 감시체계 보완연구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소아청소년 모듈개발”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질본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정책연구용역사업 보고서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2014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51" y="6139502"/>
            <a:ext cx="839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기관삽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 교체기준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(FDA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수준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마련과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「질환극복기술 개발사업」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추진 필요</a:t>
            </a: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7091" y="62258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804248" y="107434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661986" y="14126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7036501" y="20820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111757" y="27637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88" y="3795845"/>
            <a:ext cx="3398144" cy="186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7091" y="3681239"/>
            <a:ext cx="46452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지난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09~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14)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의료기구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3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카테터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감염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9261" y="424780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가래 흡입 삽입관</a:t>
            </a:r>
            <a:endParaRPr lang="ko-KR" alt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5464372" y="5563696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인공호흡</a:t>
            </a:r>
            <a:endParaRPr lang="ko-KR" alt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5091849" y="3681239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err="1" smtClean="0"/>
              <a:t>정맥주사</a:t>
            </a:r>
            <a:r>
              <a:rPr lang="ko-KR" altLang="en-US" sz="1050" dirty="0" err="1"/>
              <a:t>관</a:t>
            </a:r>
            <a:endParaRPr lang="ko-KR" alt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893450" y="3880090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중심정맥관</a:t>
            </a:r>
            <a:endParaRPr lang="ko-KR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7462877" y="4088241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요로삽입관</a:t>
            </a:r>
            <a:endParaRPr lang="ko-KR" altLang="en-US" sz="105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74863" y="3973627"/>
            <a:ext cx="4195135" cy="18439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96266" y="4215199"/>
            <a:ext cx="2952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요로카테터관련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en-US" altLang="ko-KR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7,104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인공호흡기관련    </a:t>
            </a:r>
            <a:r>
              <a:rPr lang="en-US" altLang="ko-KR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2,325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중심정맥관련      </a:t>
            </a:r>
            <a:r>
              <a:rPr lang="en-US" altLang="ko-KR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5,088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6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447402"/>
            <a:ext cx="836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</a:t>
            </a:r>
            <a:r>
              <a:rPr lang="en-US" altLang="ko-KR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현안 및 개선방안 수립</a:t>
            </a:r>
            <a:r>
              <a:rPr lang="en-US" altLang="ko-KR" sz="25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추진」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226" y="6185582"/>
            <a:ext cx="868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「민생 직결 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부처 업무」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현장 및 수혜자 중심의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脫권위주의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행정」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168218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04429" y="931104"/>
            <a:ext cx="8355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취임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투트랙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보고체계 가동’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식물장관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결재장관 등 일부 시선 해소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아동폭력 사건 등 대응조치의 미숙함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업무체계 재정립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‧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강화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부처와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관련 산하기관 간 上下위계질서 일변도의 행정 추진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상호「연계성」 제고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위탁사무 수행 활성화 따른 인력과 예산 부족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지방」활력 위한 지원 강화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부처업무의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‘현장성’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적절성’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효율성’ 미흡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책임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권한이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부여된「민간 참여」확대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및 복지분야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각종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‧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‧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수가 등 「의사결정체계」혼란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재정립 </a:t>
            </a:r>
            <a:r>
              <a:rPr lang="en-US" altLang="ko-KR" sz="13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3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담배값</a:t>
            </a:r>
            <a:r>
              <a:rPr lang="en-US" altLang="ko-KR" sz="13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3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의료급여 등</a:t>
            </a:r>
            <a:r>
              <a:rPr lang="en-US" altLang="ko-KR" sz="13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3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복지분야 「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R&amp;D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」수행의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비실효성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낮은 정책반영도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활성화 및 실효성 제고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보건의료부문과 복지부문」간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不균형성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未연계성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高분절성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「맞춤형」융합행정 추진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특수계층 등에 대한 총론 위주의 보건의료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 지원정책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각론화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‧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실용화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중위소득 이하 빈곤층 지원정책 등 ‘수혜 사각지대’ 존재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국가책임 추진 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4760941" y="121851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950023" y="16787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04158" y="21987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762563" y="26690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380261" y="31668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251364" y="41421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290655" y="36652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6166430" y="46355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913947" y="5107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7295094" y="55967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7"/>
          <p:cNvGrpSpPr/>
          <p:nvPr/>
        </p:nvGrpSpPr>
        <p:grpSpPr>
          <a:xfrm>
            <a:off x="295718" y="1076132"/>
            <a:ext cx="414987" cy="414986"/>
            <a:chOff x="349648" y="2204865"/>
            <a:chExt cx="518790" cy="518788"/>
          </a:xfrm>
        </p:grpSpPr>
        <p:sp>
          <p:nvSpPr>
            <p:cNvPr id="19" name="Oval 55"/>
            <p:cNvSpPr/>
            <p:nvPr>
              <p:custDataLst>
                <p:tags r:id="rId1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Oval 56"/>
            <p:cNvSpPr/>
            <p:nvPr>
              <p:custDataLst>
                <p:tags r:id="rId2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5717" y="1594364"/>
            <a:ext cx="414987" cy="414986"/>
            <a:chOff x="349648" y="2204865"/>
            <a:chExt cx="518790" cy="518788"/>
          </a:xfrm>
        </p:grpSpPr>
        <p:sp>
          <p:nvSpPr>
            <p:cNvPr id="22" name="Oval 55"/>
            <p:cNvSpPr/>
            <p:nvPr>
              <p:custDataLst>
                <p:tags r:id="rId1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Oval 56"/>
            <p:cNvSpPr/>
            <p:nvPr>
              <p:custDataLst>
                <p:tags r:id="rId1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Group 7"/>
          <p:cNvGrpSpPr/>
          <p:nvPr/>
        </p:nvGrpSpPr>
        <p:grpSpPr>
          <a:xfrm>
            <a:off x="295716" y="2078046"/>
            <a:ext cx="414987" cy="414986"/>
            <a:chOff x="349648" y="2204865"/>
            <a:chExt cx="518790" cy="518788"/>
          </a:xfrm>
        </p:grpSpPr>
        <p:sp>
          <p:nvSpPr>
            <p:cNvPr id="25" name="Oval 55"/>
            <p:cNvSpPr/>
            <p:nvPr>
              <p:custDataLst>
                <p:tags r:id="rId1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6" name="Oval 56"/>
            <p:cNvSpPr/>
            <p:nvPr>
              <p:custDataLst>
                <p:tags r:id="rId1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282611" y="2547284"/>
            <a:ext cx="414987" cy="414986"/>
            <a:chOff x="349648" y="2204865"/>
            <a:chExt cx="518790" cy="518788"/>
          </a:xfrm>
        </p:grpSpPr>
        <p:sp>
          <p:nvSpPr>
            <p:cNvPr id="28" name="Oval 55"/>
            <p:cNvSpPr/>
            <p:nvPr>
              <p:custDataLst>
                <p:tags r:id="rId1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9" name="Oval 56"/>
            <p:cNvSpPr/>
            <p:nvPr>
              <p:custDataLst>
                <p:tags r:id="rId1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0" name="Group 7"/>
          <p:cNvGrpSpPr/>
          <p:nvPr/>
        </p:nvGrpSpPr>
        <p:grpSpPr>
          <a:xfrm>
            <a:off x="282612" y="3024497"/>
            <a:ext cx="414987" cy="414986"/>
            <a:chOff x="349648" y="2204865"/>
            <a:chExt cx="518790" cy="518788"/>
          </a:xfrm>
        </p:grpSpPr>
        <p:sp>
          <p:nvSpPr>
            <p:cNvPr id="31" name="Oval 55"/>
            <p:cNvSpPr/>
            <p:nvPr>
              <p:custDataLst>
                <p:tags r:id="rId1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2" name="Oval 56"/>
            <p:cNvSpPr/>
            <p:nvPr>
              <p:custDataLst>
                <p:tags r:id="rId1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274162" y="3535970"/>
            <a:ext cx="414987" cy="414986"/>
            <a:chOff x="349648" y="2204865"/>
            <a:chExt cx="518790" cy="518788"/>
          </a:xfrm>
        </p:grpSpPr>
        <p:sp>
          <p:nvSpPr>
            <p:cNvPr id="34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5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283204" y="4024470"/>
            <a:ext cx="414987" cy="414986"/>
            <a:chOff x="349648" y="2204865"/>
            <a:chExt cx="518790" cy="518788"/>
          </a:xfrm>
        </p:grpSpPr>
        <p:sp>
          <p:nvSpPr>
            <p:cNvPr id="38" name="Oval 55"/>
            <p:cNvSpPr/>
            <p:nvPr>
              <p:custDataLst>
                <p:tags r:id="rId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1" name="Oval 56"/>
            <p:cNvSpPr/>
            <p:nvPr>
              <p:custDataLst>
                <p:tags r:id="rId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7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282610" y="4493147"/>
            <a:ext cx="414987" cy="414986"/>
            <a:chOff x="349648" y="2204865"/>
            <a:chExt cx="518790" cy="518788"/>
          </a:xfrm>
        </p:grpSpPr>
        <p:sp>
          <p:nvSpPr>
            <p:cNvPr id="43" name="Oval 55"/>
            <p:cNvSpPr/>
            <p:nvPr>
              <p:custDataLst>
                <p:tags r:id="rId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4" name="Oval 56"/>
            <p:cNvSpPr/>
            <p:nvPr>
              <p:custDataLst>
                <p:tags r:id="rId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8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5" name="Group 7"/>
          <p:cNvGrpSpPr/>
          <p:nvPr/>
        </p:nvGrpSpPr>
        <p:grpSpPr>
          <a:xfrm>
            <a:off x="274755" y="4964637"/>
            <a:ext cx="414987" cy="414986"/>
            <a:chOff x="349648" y="2204865"/>
            <a:chExt cx="518790" cy="518788"/>
          </a:xfrm>
        </p:grpSpPr>
        <p:sp>
          <p:nvSpPr>
            <p:cNvPr id="46" name="Oval 55"/>
            <p:cNvSpPr/>
            <p:nvPr>
              <p:custDataLst>
                <p:tags r:id="rId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7" name="Oval 56"/>
            <p:cNvSpPr/>
            <p:nvPr>
              <p:custDataLst>
                <p:tags r:id="rId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9</a:t>
              </a:r>
            </a:p>
          </p:txBody>
        </p:sp>
      </p:grpSp>
      <p:grpSp>
        <p:nvGrpSpPr>
          <p:cNvPr id="48" name="Group 7"/>
          <p:cNvGrpSpPr/>
          <p:nvPr/>
        </p:nvGrpSpPr>
        <p:grpSpPr>
          <a:xfrm>
            <a:off x="274161" y="5433314"/>
            <a:ext cx="414987" cy="414986"/>
            <a:chOff x="349648" y="2204865"/>
            <a:chExt cx="518790" cy="518788"/>
          </a:xfrm>
        </p:grpSpPr>
        <p:sp>
          <p:nvSpPr>
            <p:cNvPr id="49" name="Oval 55"/>
            <p:cNvSpPr/>
            <p:nvPr>
              <p:custDataLst>
                <p:tags r:id="rId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Oval 56"/>
            <p:cNvSpPr/>
            <p:nvPr>
              <p:custDataLst>
                <p:tags r:id="rId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10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9309" y="6185582"/>
            <a:ext cx="81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 사례 참고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현행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「지역우수인재선발제도」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 연계 확대 등 검토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93659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79512" y="1052736"/>
            <a:ext cx="873739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우리나라 의료취약지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대부분이 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郡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 ⇨ 대다수가 군 복무대체 공중보건의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의료불균형 가중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공중보건의사의 총수는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천년 초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 내외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현재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3,159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명으로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40%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감소 상황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일본의 지역의료를 위한 의사양성제도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06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「새로운 의사확보종합대책」 발표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①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의사 부족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소재 의과대학의 증원 허용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②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 의과대학에 지역 출신자를 위한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「지역정원제도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지역의료 예비의사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장학금제도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확충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-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현재 일본의 지역정원제도는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2010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67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대학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1,166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2013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68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대학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1,425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명으로 급증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공동 출원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운영 중인 지역의료양성기관 「자치의과대학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(100%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장학제도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정원의 일정기간 증원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4597437" y="15567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8513" y="447402"/>
            <a:ext cx="8369334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선진사례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「일본의 의료취약지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의사양성제도 도입」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검토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63827"/>
              </p:ext>
            </p:extLst>
          </p:nvPr>
        </p:nvGraphicFramePr>
        <p:xfrm>
          <a:off x="487280" y="4437112"/>
          <a:ext cx="8261183" cy="14401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39937"/>
                <a:gridCol w="1611595"/>
                <a:gridCol w="1733520"/>
                <a:gridCol w="1449028"/>
                <a:gridCol w="1327103"/>
              </a:tblGrid>
              <a:tr h="2591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벽지 등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벽지 등 이외 지역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근무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병원･진료소 등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1,182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1,633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2,815</a:t>
                      </a:r>
                      <a:r>
                        <a:rPr lang="ko-KR" alt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87.6%</a:t>
                      </a:r>
                    </a:p>
                  </a:txBody>
                  <a:tcPr marL="64770" marR="64770" marT="17907" marB="17907" anchor="ctr"/>
                </a:tc>
              </a:tr>
              <a:tr h="295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지역 개업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71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326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397</a:t>
                      </a:r>
                      <a:r>
                        <a:rPr lang="ko-KR" altLang="en-US" sz="1400" b="1" kern="0" spc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12.4%</a:t>
                      </a:r>
                    </a:p>
                  </a:txBody>
                  <a:tcPr marL="64770" marR="64770" marT="17907" marB="17907" anchor="ctr"/>
                </a:tc>
              </a:tr>
              <a:tr h="295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합계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1253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1959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3212</a:t>
                      </a:r>
                      <a:r>
                        <a:rPr lang="ko-KR" altLang="en-US" sz="1400" b="1" kern="0" spc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100%</a:t>
                      </a:r>
                    </a:p>
                  </a:txBody>
                  <a:tcPr marL="64770" marR="64770" marT="17907" marB="17907" anchor="ctr"/>
                </a:tc>
              </a:tr>
              <a:tr h="295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39.0%</a:t>
                      </a:r>
                      <a:endParaRPr lang="en-US" sz="1200" b="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31.0%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100%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005149" y="3972228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일본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자치의과대학 졸업생 진로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,%) (2014.7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월 현재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2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9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254989"/>
            <a:ext cx="836933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「보건의료분야 해외진출」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추진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434" y="836712"/>
            <a:ext cx="8856984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현황 및 문제점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환경변화에 적응력 미흡</a:t>
            </a:r>
            <a:endParaRPr lang="en-US" altLang="ko-KR" sz="16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서울에서 개최된 글로벌 보건안보구상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(GHSA, 47</a:t>
            </a:r>
            <a:r>
              <a:rPr lang="ko-KR" altLang="en-US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개국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관련 국제공조 강화 등 서울선언문 채택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박근혜 대통령 유엔 총회 참석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개발도상국 보건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교육 위해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 달러 지원 표명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○ 올해 세계해외 관광객수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 명 이상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반면 국내의 해외환자유치 및 진출상 제약 지속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보완 및 개선대책 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적극적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선제적 노력 강화</a:t>
            </a:r>
            <a:endParaRPr lang="en-US" altLang="ko-KR" sz="16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「보건의료 분야」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를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미래성장동력화 하기 위한 종합비전과 추진전략 수립 추진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②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국격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國格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 맞는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「의료 한류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(K-medicine)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 우수성 체계적인 홍보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보건산업진흥원 중심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학 협력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민간참여 협조 등 적극적인 추진 확대 등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국제의료지원법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」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조기 처리 등 우선 필요한 조치 이행 </a:t>
            </a:r>
            <a:endParaRPr lang="ko-KR" altLang="en-US" sz="1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019675"/>
            <a:ext cx="4968552" cy="160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47228"/>
            <a:ext cx="20289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539553" y="4830113"/>
            <a:ext cx="496855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332656"/>
            <a:ext cx="8369334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「한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FTA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 식품안전 확보 및 보장」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10" y="6349270"/>
            <a:ext cx="840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FTA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체결 이후 예상되는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「식품관련 통상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분쟁 기능 전문화 및 인력 확대」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93659" y="636255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7207" y="897728"/>
            <a:ext cx="87001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FTA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협정의 “위생 및 식물위생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(SPS)”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장에 식품안전성 확보 위한 조항들이 규정돼 있음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兩國은 자체 위생검역 기준 및 절차에 따라 집행하되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분쟁 시에는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WTO SPS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협정下 절차 적용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식품 수출입 안전성 확보 관련 예상되는 문제점 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FTA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로 인한 수출입 검사물량의 급증이 예상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식품분쟁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발생의 가능성도 비례하여 증가 예상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兩國의 식품 관련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투명성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과학적 근거 등에 의한 객관성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신뢰성 확보의 기준과 내용이 상이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제도적 장치로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WTO SPS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협정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적용의 합의는 당연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그러나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특정 분쟁의 장기화엔 속수무책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중국산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식품문제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주로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통관後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유통단계’에서 발생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검역의 책임은 한국정부’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무역분쟁화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수입 단계별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품목별 수입식품 안전관리 강화대책’ 추진 발표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현지 및 검역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인력부족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4861000" y="35844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464138" y="39139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130723" y="25558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822844" y="32285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9" y="4365104"/>
            <a:ext cx="7688293" cy="17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30" y="112014"/>
            <a:ext cx="916780" cy="2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447402"/>
            <a:ext cx="8369334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WTO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위생 및 식물위생조치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(SPS)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분쟁」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10" y="6193277"/>
            <a:ext cx="840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전례 없는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「식품의 방사능오염 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WTO SPS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분쟁 심사」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「대응전략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대책」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93659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16772" y="1060833"/>
            <a:ext cx="870013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한국의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 일본산 수산물에 대한 잠정 수입조치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SPS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협정 위반 사유로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WTO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 정부의 수입금지 조치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투명성과 과학적 근거에서 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SPS(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위생 및 식물위생조치의 적용에 대한 협정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 위반’ 주장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WTO 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패널 설치와 심의 진행 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WTO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제소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510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여건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SPS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규범 관련 제소는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여건</a:t>
            </a:r>
          </a:p>
          <a:p>
            <a:pPr fontAlgn="base">
              <a:lnSpc>
                <a:spcPct val="150000"/>
              </a:lnSpc>
            </a:pPr>
            <a:r>
              <a:rPr lang="en-US" altLang="ko-KR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‘95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미국과 ’농산물 검사 및 검역제도 분쟁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‘09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캐나다와 ’쇠고기제품 수입제도 분쟁 등 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경험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일본산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수산물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수입금지 분쟁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식품의 방사능 오염과 관련한 첫 분쟁사례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중국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대만도 금지 조치 중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5508104" y="12317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724486" y="18728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372200" y="24982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4225"/>
              </p:ext>
            </p:extLst>
          </p:nvPr>
        </p:nvGraphicFramePr>
        <p:xfrm>
          <a:off x="452041" y="3429000"/>
          <a:ext cx="8229599" cy="22319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46448"/>
                <a:gridCol w="3168352"/>
                <a:gridCol w="4114799"/>
              </a:tblGrid>
              <a:tr h="3238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일본의 적시 사유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WTO SPS 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협정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81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투명성</a:t>
                      </a:r>
                      <a:endParaRPr lang="ko-KR" altLang="en-US" sz="12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① </a:t>
                      </a:r>
                      <a:r>
                        <a:rPr lang="ko-KR" altLang="en-US" sz="1200" kern="0" spc="-3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조치에 관하여 적절히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공표하지 않음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통보 및 조치에 관한 정보 제공 위반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</a:tr>
              <a:tr h="323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② 조치의 이유에 관해 설명하지 않음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조제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항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해명의 요구 및 </a:t>
                      </a:r>
                      <a:r>
                        <a:rPr lang="ko-KR" altLang="en-US" sz="1200" kern="0" spc="-3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해명의 조치의 불이행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</a:tr>
              <a:tr h="323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③ 문의처가 질문에 관해 설명하지 않음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부속서 </a:t>
                      </a: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B 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항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-7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질의에 답변 및 문서 제공 이행 위반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</a:tr>
              <a:tr h="61281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과학적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근거</a:t>
                      </a:r>
                      <a:endParaRPr lang="ko-KR" altLang="en-US" sz="12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① </a:t>
                      </a:r>
                      <a:r>
                        <a:rPr lang="ko-KR" altLang="en-US" sz="12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조치가 위해성 평가에</a:t>
                      </a:r>
                      <a:r>
                        <a:rPr lang="ko-KR" altLang="en-US" sz="1200" kern="0" spc="-7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근거하지 않음</a:t>
                      </a:r>
                      <a:endParaRPr lang="ko-KR" altLang="en-US" sz="1200" b="1" kern="0" spc="-7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조제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항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과학적 원리에 근거한 해명 이행의 위반</a:t>
                      </a:r>
                    </a:p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조제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1,2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항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위해성 평가기술을 고려한 조치 위반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</a:tr>
              <a:tr h="3238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4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② </a:t>
                      </a:r>
                      <a:r>
                        <a:rPr lang="ko-KR" altLang="en-US" sz="1200" kern="0" spc="-16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과학적 증거가</a:t>
                      </a:r>
                      <a:r>
                        <a:rPr lang="ko-KR" altLang="en-US" sz="1200" kern="0" spc="-14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200" kern="0" spc="-14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불충분 시 </a:t>
                      </a:r>
                      <a:r>
                        <a:rPr lang="ko-KR" altLang="en-US" sz="1200" kern="0" spc="-14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잠정적 조치가 아님</a:t>
                      </a:r>
                      <a:endParaRPr lang="ko-KR" altLang="en-US" sz="1200" b="1" kern="0" spc="-14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･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조제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항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잠정적으로 위생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식물위생조치</a:t>
                      </a:r>
                      <a:r>
                        <a:rPr lang="en-US" altLang="ko-KR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200" kern="0" spc="-2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사유 위반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44481" marR="44481" marT="12298" marB="12298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619672" y="2996952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일본이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적시한 한국 정부의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WTO SPS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협정 위반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내용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30" y="112014"/>
            <a:ext cx="916780" cy="2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6204" y="890041"/>
            <a:ext cx="7332281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고령화 및 복지사각지대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「한국사회 자살」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351" y="6050324"/>
            <a:ext cx="85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자살예방대책의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「체계성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실효성 재점검」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「민관협력 </a:t>
            </a:r>
            <a:r>
              <a:rPr lang="ko-KR" altLang="en-US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힐링시스템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구축」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133374" y="609203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71096" y="1745207"/>
            <a:ext cx="8700138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현재의 한국사회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계층 갈등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청년실업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소득양극화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가구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고독과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사회적 단절 심각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이에 따른 묻지마 범죄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보복운전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인터넷 중독 등 정신적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사회적 질병 급증 추세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자살 사망자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4,427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자살률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日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 ‘삶’ 포기 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통계청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‘14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2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전체 인구기준 자살사망률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28.5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지속 증가추세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한국인 사망원인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위가 ‘자살’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(9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노인자살률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81.6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&lt;65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이상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십만명당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2010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국가군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보다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2.6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높아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2011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‘자살예방 등에 관한 법률’ 시행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초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 대상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자살방지프로그램 시행 제도화 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관련 법과 시행령에 따른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자살예방 프로그램 개발 미흡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평가지표 및 기준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不마련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상태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여가부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교육부 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각자 다른 모형의 사업계획안이 개발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시행 등 혼선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혼란 야기 상황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6047058" y="190460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940756" y="259619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517966" y="29366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30" y="112014"/>
            <a:ext cx="916780" cy="2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4427373" y="328525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633831" y="36212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1" y="154624"/>
            <a:ext cx="857118" cy="13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9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659" y="710234"/>
            <a:ext cx="83693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식품안전보호구역 등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식품안전대책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041" y="6234874"/>
            <a:ext cx="84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부모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어린이 자율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자의에 맡긴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「구매소비위주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지양」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 강화 필요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293659" y="629222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67905" y="1241343"/>
            <a:ext cx="870013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어린이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Green Food Zone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內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어린이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아동 유해식품 판매 여전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부정기적 단속으론 한계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불량 식품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패스트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푸드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탄산음료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지방이 많이 들어있는 과자를 판매할 수 없음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본 의원실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고열량ㆍ저영양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식품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고카페인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함유 식품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정서저해식품 판매 확인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전시성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단속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구역범위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학교경계선으로부터 직선거리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미터 내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등하교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거리 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1.5km,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실효성 미미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구역표시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관리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구역內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표지판 등 설치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식품영업점과 동떨어진 장소 설치 상황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시중 판매 국내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 어린이용 과자류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고열량ㆍ저영양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식품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고카페인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함유 식품 다수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어린이용 과자류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유통기한 등 업체 임의자율표시제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지극히 소극적인 식품안전정책의 추진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6259891" y="14019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7021710" y="209233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252206" y="24342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30" y="112014"/>
            <a:ext cx="916780" cy="2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5005951" y="27813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005411" y="31173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993933" y="34644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2" y="4221088"/>
            <a:ext cx="3300656" cy="15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38" y="4024612"/>
            <a:ext cx="3962802" cy="19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307" y="476672"/>
            <a:ext cx="83693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愛國心 함양 및 利他心 배양의 表象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의사자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인정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041" y="6234874"/>
            <a:ext cx="84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세월호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태안해병대캠프 희생자 일부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의사자 신청」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적극 검토 필요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293659" y="626354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67905" y="1136380"/>
            <a:ext cx="8700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‘15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의사자 인정 현황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신청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123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인정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83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의사자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인정률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70%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인정사유별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익사사고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안전사고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33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위해사고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화재사고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천재지변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順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제도 도입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(‘71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∼현재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총 신청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550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인정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485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對국민 홍보부족 판단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정부의 소극적인 의사자제도 시행이 문제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「각종 구비서류➝정부의 불신 및 인정 인색」도 문제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6588224" y="12971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075573" y="19830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005411" y="232783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86727"/>
              </p:ext>
            </p:extLst>
          </p:nvPr>
        </p:nvGraphicFramePr>
        <p:xfrm>
          <a:off x="503174" y="3252029"/>
          <a:ext cx="8229599" cy="26038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111"/>
                <a:gridCol w="798473"/>
                <a:gridCol w="6455693"/>
                <a:gridCol w="471322"/>
              </a:tblGrid>
              <a:tr h="3043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연번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사고일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인정일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구조 행위 내용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유형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73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2010.9.2.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2011.5.26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건물 </a:t>
                      </a: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층 그늘막의 철제구조물이 태풍에 날아가지 못하게 여러 사람이 잡고 있는 것을 발견하고 도와주기 위하여 </a:t>
                      </a: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층으로 올라가 나무에 걸린 철제구조물을 붙잡고 있던 중 철제구조물이 집 앞 고압선을 건드려 건물에서 추락하여 병원치료 받던 중 사망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안전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</a:tr>
              <a:tr h="49873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2011.9.13.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2011.11.2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선착장 앞 해상에서 물놀이 하던 조ㅇㅇ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남 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), 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라ㅇㅇ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여 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</a:t>
                      </a:r>
                      <a:r>
                        <a:rPr lang="en-US" altLang="ko-KR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r>
                        <a:rPr lang="ko-KR" altLang="en-US" sz="1100" kern="0" spc="-2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이 실족하여 추락하자 뛰어들어 한명은 구했으나 빠른 유속과 함께 탈진 증세로 실종되었다가 둘 다 사망한채로 발견</a:t>
                      </a:r>
                      <a:endParaRPr lang="ko-KR" altLang="en-US" sz="1100" kern="0" spc="-2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익사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</a:tr>
              <a:tr h="49873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2012.8.28.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2013.6.27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태풍 볼라벤으로 인하여 도로에 쓰러져 있던 나무 제거 중 심장성 돌연사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위해방지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</a:tr>
              <a:tr h="49873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2012.8.5.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2014.5.12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SNC 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로지스틱스 내 페인트 원료 보관창고 화재로 인근 서구화물주차장의 차량 이동 및 임시 통로 개설 등 주차 차량들의 피해를 막기 위해 노력하던 중 화재 낙하물</a:t>
                      </a: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드럼통</a:t>
                      </a:r>
                      <a:r>
                        <a:rPr lang="en-US" altLang="ko-KR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r>
                        <a:rPr lang="ko-KR" altLang="en-US" sz="11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이 떨어지면서 전신화상을 입고 병원 이송되었으나 사망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화재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88419" marR="88419" marT="44210" marB="44210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165813" y="2854678"/>
            <a:ext cx="49043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 의사자 인정자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83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건 중 인정사유 일부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내용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76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447402"/>
            <a:ext cx="83693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FTA,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보건산업분야 경제적 영향과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대책」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309" y="6185582"/>
            <a:ext cx="81676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國內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「보건산업 경쟁력 강화」</a:t>
            </a:r>
            <a:r>
              <a:rPr lang="en-US" altLang="ko-KR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「중국 의료진출 본격 지원정책 확대」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추진 필요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293659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17323" y="980728"/>
            <a:ext cx="8580552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보건산업 영향평가 결과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향후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연평균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4,600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달러 무역수지 적자 예상 </a:t>
            </a:r>
            <a:r>
              <a:rPr lang="en-US" altLang="ko-KR" sz="12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&lt;‘15 </a:t>
            </a:r>
            <a:r>
              <a:rPr lang="ko-KR" altLang="en-US" sz="12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보건산업진흥원</a:t>
            </a:r>
            <a:r>
              <a:rPr lang="en-US" altLang="ko-KR" sz="12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2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또한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의약품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年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5,100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달러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화장품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年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달러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분야도 적자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의료기기만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달러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흑자 예상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국내생산 파급효과는 對중국 보건사업 수출입 증감에 따라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연평균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880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감소 예상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보건의료서비스 분야는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미개방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중국 측이 강하게 요구했던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중의사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中醫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일시고용입국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불허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우리 측이 요구한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중국 내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의료기관 설립 및 한국 의사들의 단기 진료 허용 등 일부 개방 협정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의료기관 설립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한국인 다수지분 허용 합작회사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(JOINT VENTURE)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 병원 또는 의원 설립 가능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별개로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베이징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상하이 등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도시에는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100%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단독 외국병원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설립 허용하는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시범사업 추진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  </a:t>
            </a:r>
            <a:r>
              <a:rPr lang="en-US" altLang="ko-KR" sz="11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(‘14.8 </a:t>
            </a:r>
            <a:r>
              <a:rPr lang="ko-KR" altLang="en-US" sz="11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중국 </a:t>
            </a:r>
            <a:r>
              <a:rPr lang="ko-KR" altLang="en-US" sz="11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상무부</a:t>
            </a:r>
            <a:r>
              <a:rPr lang="en-US" altLang="ko-KR" sz="11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단기진료 허용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 의사면허를 가진 의사의 중국 내 단기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진료 </a:t>
            </a:r>
            <a:r>
              <a:rPr lang="en-US" altLang="ko-KR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개월 </a:t>
            </a:r>
            <a:r>
              <a:rPr lang="ko-KR" altLang="en-US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허가 후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연장 가능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허용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5542020" y="14985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89" y="3692624"/>
            <a:ext cx="4872219" cy="23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35" y="307720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국민연금공단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혁신이 필요한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「연금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운용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87" y="1078866"/>
            <a:ext cx="882393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거창한 슬로건에 부합하는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시대 국민행복 파트너’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인구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천만 시대에 가입자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2,100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미성숙한 연금제도 및 제도의 성숙과정에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고령화사회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 직면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지속 가능성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’위기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제고 필요 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저임금 시간제 및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이하 근로자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전업주부 등 「연금복지 사각지대」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확산세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568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&lt;‘14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r>
              <a:rPr lang="ko-KR" altLang="en-US" sz="12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저임금 일수록 낮은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가입률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미만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15%, 400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이상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96.6%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자영업자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베이버부머세대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심각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기금운용본부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연기금의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운용 및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업무체계 등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실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경영     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무사안일</a:t>
            </a:r>
            <a:r>
              <a:rPr lang="en-US" altLang="ko-KR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의지부족 </a:t>
            </a:r>
            <a:endParaRPr lang="ko-KR" altLang="en-US" sz="1500" spc="-150" dirty="0">
              <a:solidFill>
                <a:srgbClr val="FF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시장 막강한‘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큰 손’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해외시장엔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나약한 투자자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</a:t>
            </a:r>
            <a:r>
              <a:rPr lang="en-US" altLang="ko-KR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극단적인 수익 추구</a:t>
            </a:r>
            <a:r>
              <a:rPr lang="en-US" altLang="ko-KR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 원성 자초</a:t>
            </a:r>
            <a:endParaRPr lang="ko-KR" altLang="en-US" sz="1500" spc="-150" dirty="0">
              <a:solidFill>
                <a:srgbClr val="FF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채권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부동산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인프라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프로젝트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연기금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투자 내역‘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외부에 맡겼다’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감독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투명한 공개 미흡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5156158" y="124884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20367"/>
            <a:ext cx="3295329" cy="143763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38709"/>
            <a:ext cx="3518123" cy="1619291"/>
          </a:xfrm>
          <a:prstGeom prst="rect">
            <a:avLst/>
          </a:prstGeom>
        </p:spPr>
      </p:pic>
      <p:sp>
        <p:nvSpPr>
          <p:cNvPr id="15" name="오른쪽 화살표 14"/>
          <p:cNvSpPr/>
          <p:nvPr/>
        </p:nvSpPr>
        <p:spPr>
          <a:xfrm>
            <a:off x="5542905" y="15829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909707" y="191476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58929" y="22709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729400" y="33071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6622098" y="40012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244480" y="267572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1071" y="2654255"/>
            <a:ext cx="83122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연금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기능 강화 및 노후빈곤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위한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 설립된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범정부적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사회기구」역할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기대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244479" y="43860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58233" y="4365104"/>
            <a:ext cx="83122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7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연기금운용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역량 강화 위한 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「제도적 장치 및 인적자원 혁신방안」 </a:t>
            </a:r>
            <a:r>
              <a:rPr lang="ko-KR" altLang="en-US" sz="17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마련 필요</a:t>
            </a:r>
          </a:p>
        </p:txBody>
      </p:sp>
      <p:sp>
        <p:nvSpPr>
          <p:cNvPr id="26" name="오른쪽 화살표 25"/>
          <p:cNvSpPr/>
          <p:nvPr/>
        </p:nvSpPr>
        <p:spPr>
          <a:xfrm>
            <a:off x="5156158" y="36526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54" y="333125"/>
            <a:ext cx="846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「공익성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사회책임투자 병행」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중대성 진단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70" y="1348322"/>
            <a:ext cx="871917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세계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개국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1,391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기관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공적연기금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포함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UN PRI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사회책임투자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(SRI)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」이행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노르웨이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(GPFG),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네덜란드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(ABP),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CalPERS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캐나다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(CPPIB),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스웨덴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(AP4)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원칙대로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SRI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이행 중</a:t>
            </a:r>
            <a:endParaRPr lang="en-US" altLang="ko-KR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우리나라 </a:t>
            </a:r>
            <a:r>
              <a:rPr lang="ko-KR" altLang="en-US" sz="16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공적연기금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「사회책임투자」 포기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훼손 사례」</a:t>
            </a:r>
            <a:r>
              <a:rPr lang="en-US" altLang="ko-KR" sz="16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UN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「사회책임투자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(PRI)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서명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가입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그러나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UN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회원국 이행사항인 ‘연례보고서 발행 및 평가 과정엔 불참’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무늬만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선진국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투자기관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09. 12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의결권행사지침’에 사회책임투자 근거마련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14.2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의결권 행사지침’ 개정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「사회책임투자」 ➝ 「책임투자</a:t>
            </a:r>
            <a:r>
              <a:rPr lang="en-US" altLang="ko-KR" sz="1500" u="sng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u="sng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수익률 제고</a:t>
            </a:r>
            <a:r>
              <a:rPr lang="en-US" altLang="ko-KR" sz="1500" u="sng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」로 지침 변경 </a:t>
            </a:r>
          </a:p>
          <a:p>
            <a:pPr fontAlgn="base">
              <a:lnSpc>
                <a:spcPct val="150000"/>
              </a:lnSpc>
            </a:pP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9212" y="614146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47857" y="153299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403186" y="337734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295174" y="18829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32197"/>
              </p:ext>
            </p:extLst>
          </p:nvPr>
        </p:nvGraphicFramePr>
        <p:xfrm>
          <a:off x="412250" y="4509120"/>
          <a:ext cx="8137545" cy="1035526"/>
        </p:xfrm>
        <a:graphic>
          <a:graphicData uri="http://schemas.openxmlformats.org/drawingml/2006/table">
            <a:tbl>
              <a:tblPr/>
              <a:tblGrid>
                <a:gridCol w="4070854"/>
                <a:gridCol w="4066691"/>
              </a:tblGrid>
              <a:tr h="1035526">
                <a:tc>
                  <a:txBody>
                    <a:bodyPr/>
                    <a:lstStyle/>
                    <a:p>
                      <a:pPr marL="232410" marR="0" indent="-2324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[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종전</a:t>
                      </a:r>
                      <a:r>
                        <a:rPr lang="en-US" altLang="ko-KR" sz="1300" b="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]</a:t>
                      </a:r>
                      <a:r>
                        <a:rPr lang="ko-KR" altLang="en-US" sz="1300" b="0" kern="0" spc="-5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조의 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2(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사회책임투자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기금은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환경</a:t>
                      </a:r>
                      <a:r>
                        <a:rPr lang="en-US" altLang="ko-KR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</a:t>
                      </a:r>
                      <a:r>
                        <a:rPr lang="en-US" altLang="ko-KR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u="sng" kern="0" spc="-5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기업지배구조 등 사회책임투자 요소를 고려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하여 의결권을 행사한다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.</a:t>
                      </a:r>
                      <a:endParaRPr lang="ko-KR" altLang="en-US" sz="1300" b="0" kern="0" spc="-5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3006" marR="63006" marT="17419" marB="1741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 marR="0" indent="-2324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ko-KR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[</a:t>
                      </a:r>
                      <a:r>
                        <a:rPr lang="ko-KR" altLang="en-US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개정</a:t>
                      </a:r>
                      <a:r>
                        <a:rPr lang="en-US" altLang="ko-KR" sz="1300" b="0" kern="0" spc="-40" dirty="0">
                          <a:solidFill>
                            <a:srgbClr val="FF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]</a:t>
                      </a:r>
                      <a:r>
                        <a:rPr lang="ko-KR" altLang="en-US" sz="1300" b="0" kern="0" spc="-4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조의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2(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책임투자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기금은 </a:t>
                      </a:r>
                      <a:r>
                        <a:rPr lang="ko-KR" altLang="en-US" sz="1300" b="0" u="sng" kern="0" spc="-9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장기적이고 안정적인 수익률 </a:t>
                      </a:r>
                      <a:r>
                        <a:rPr lang="ko-KR" altLang="en-US" sz="1300" b="0" u="sng" kern="0" spc="-1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제고를 위하여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환경</a:t>
                      </a:r>
                      <a:r>
                        <a:rPr lang="en-US" altLang="ko-KR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사회</a:t>
                      </a:r>
                      <a:r>
                        <a:rPr lang="en-US" altLang="ko-KR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기업지배구조 등 </a:t>
                      </a:r>
                      <a:r>
                        <a:rPr lang="ko-KR" altLang="en-US" sz="1300" b="0" u="sng" kern="0" spc="-1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책임투자</a:t>
                      </a:r>
                      <a:r>
                        <a:rPr lang="ko-KR" altLang="en-US" sz="1300" b="0" kern="0" spc="-10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ko-KR" altLang="en-US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요소를 고려하여 의결권을 행사한다</a:t>
                      </a:r>
                      <a:r>
                        <a:rPr lang="en-US" altLang="ko-KR" sz="1300" b="0" kern="0" spc="-9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.</a:t>
                      </a:r>
                      <a:endParaRPr lang="ko-KR" altLang="en-US" sz="1300" b="0" kern="0" spc="-9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3006" marR="63006" marT="17419" marB="1741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1551" y="6048821"/>
            <a:ext cx="8348893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공익성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재무적 건강성 병행 투자 위한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「의결권행사지침</a:t>
            </a:r>
            <a:r>
              <a:rPr lang="ko-KR" altLang="en-US" sz="19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재검토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4118" y="332656"/>
            <a:ext cx="846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「일본전범기업 투자」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05" y="1090370"/>
            <a:ext cx="893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○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본 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의원실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수년간 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「일본전범기업」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한시적 투자제한 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요구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        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복지부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공단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수익률 제고’ 고수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○ 해외기업 주식 투자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- 64.3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조원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&lt;‘15.6 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現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&gt;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   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직접투자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(20%), 16.5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조원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. 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위탁투자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(80%), 47.8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조원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. </a:t>
            </a:r>
            <a:r>
              <a:rPr lang="ko-KR" altLang="en-US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급증세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○ 일본 투자기업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787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개 중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「전범기업」투자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78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개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(9.9%)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  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매년 증가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(2013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년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51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개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, 2014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년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74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개</a:t>
            </a:r>
            <a:r>
              <a:rPr lang="en-US" altLang="ko-KR" sz="1500" spc="-150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)</a:t>
            </a:r>
            <a:endParaRPr lang="en-US" altLang="ko-KR" sz="1500" spc="-150" dirty="0" smtClean="0">
              <a:solidFill>
                <a:srgbClr val="C00000"/>
              </a:solidFill>
              <a:latin typeface="HY신명조" pitchFamily="18" charset="-127"/>
              <a:ea typeface="HY신명조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○ 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일본 투자액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4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조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1,155</a:t>
            </a:r>
            <a:r>
              <a:rPr lang="ko-KR" altLang="en-US" sz="1500" spc="-150" dirty="0" err="1">
                <a:latin typeface="HY신명조" pitchFamily="18" charset="-127"/>
                <a:ea typeface="HY신명조" pitchFamily="18" charset="-127"/>
              </a:rPr>
              <a:t>억원</a:t>
            </a:r>
            <a:r>
              <a:rPr lang="ko-KR" altLang="en-US" sz="1500" spc="-150" dirty="0">
                <a:latin typeface="HY신명조" pitchFamily="18" charset="-127"/>
                <a:ea typeface="HY신명조" pitchFamily="18" charset="-127"/>
              </a:rPr>
              <a:t> 중 「전범기업」은 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7,817</a:t>
            </a:r>
            <a:r>
              <a:rPr lang="ko-KR" altLang="en-US" sz="1500" spc="-150" dirty="0" err="1">
                <a:latin typeface="HY신명조" pitchFamily="18" charset="-127"/>
                <a:ea typeface="HY신명조" pitchFamily="18" charset="-127"/>
              </a:rPr>
              <a:t>억원</a:t>
            </a:r>
            <a:r>
              <a:rPr lang="en-US" altLang="ko-KR" sz="1500" spc="-150" dirty="0">
                <a:latin typeface="HY신명조" pitchFamily="18" charset="-127"/>
                <a:ea typeface="HY신명조" pitchFamily="18" charset="-127"/>
              </a:rPr>
              <a:t>(19%) </a:t>
            </a:r>
            <a:r>
              <a:rPr lang="ko-KR" altLang="en-US" sz="1500" spc="-150" dirty="0" smtClean="0">
                <a:latin typeface="HY신명조" pitchFamily="18" charset="-127"/>
                <a:ea typeface="HY신명조" pitchFamily="18" charset="-127"/>
              </a:rPr>
              <a:t> 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매년 증가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(2013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년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5,322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억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, 2014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년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6,849</a:t>
            </a:r>
            <a:r>
              <a:rPr lang="ko-KR" altLang="en-US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억</a:t>
            </a:r>
            <a:r>
              <a:rPr lang="en-US" altLang="ko-KR" sz="1500" spc="-150" dirty="0" smtClean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1500" spc="-150" dirty="0">
              <a:solidFill>
                <a:srgbClr val="C00000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217" y="5556937"/>
            <a:ext cx="811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민족적 자존심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역사인식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정부투자기관으로서의 윤리경영 不在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기금운용지침 변경」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통해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「사회책임투자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이행」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필요 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427277" y="56929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4948427" y="12296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873077" y="16043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740311" y="19477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288300" y="228250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87402"/>
              </p:ext>
            </p:extLst>
          </p:nvPr>
        </p:nvGraphicFramePr>
        <p:xfrm>
          <a:off x="361401" y="2852936"/>
          <a:ext cx="8424936" cy="2304256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333136">
                <a:tc>
                  <a:txBody>
                    <a:bodyPr/>
                    <a:lstStyle/>
                    <a:p>
                      <a:pPr marL="254000" marR="0" indent="-2540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일본기업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전범기업 포함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)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에 대한 주식 등 사회책임투자 전문가 의견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112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△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“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전범기업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외에도 일본의 경우 충분한 일본기업들이 있는데도 계속 투자하는 것은 </a:t>
                      </a:r>
                      <a:endParaRPr lang="en-US" altLang="ko-KR" sz="1400" b="0" kern="1200" baseline="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    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문제라고 본다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＂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△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“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미국 등 선진국의 경우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연기금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투자와 관련해서 인종차별 이유로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남아프리카공화국에 </a:t>
                      </a:r>
                      <a:endParaRPr lang="en-US" altLang="ko-KR" sz="1400" b="0" kern="1200" baseline="0" dirty="0" smtClean="0">
                        <a:solidFill>
                          <a:schemeClr val="tx1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    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대한 투자를 철회했다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”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endParaRPr lang="en-US" altLang="ko-KR" sz="500" b="1" kern="1200" dirty="0" smtClean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▶ 공단의 경우</a:t>
                      </a:r>
                      <a:r>
                        <a:rPr lang="en-US" altLang="ko-KR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기금운용지침상 「벤치마크지수」의 경직적 운용</a:t>
                      </a:r>
                      <a:r>
                        <a:rPr lang="en-US" altLang="ko-KR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완전복제 추종</a:t>
                      </a:r>
                      <a:r>
                        <a:rPr lang="en-US" altLang="ko-KR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) </a:t>
                      </a:r>
                      <a:r>
                        <a:rPr lang="ko-KR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개선 필요</a:t>
                      </a:r>
                      <a:endParaRPr lang="ko-KR" altLang="en-US" sz="1400" b="1" kern="1200" dirty="0">
                        <a:solidFill>
                          <a:srgbClr val="C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447402"/>
            <a:ext cx="8369334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산후조리원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결핵환자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多발생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 보건위생 및 관리」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309" y="6185582"/>
            <a:ext cx="8167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산후조리원의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1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준의료기관화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「감염관리 지침 강화」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93659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11915" y="1201107"/>
            <a:ext cx="85805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높은 경제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의료수준에도 불구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후진국형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질환 결핵 발생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사망 지표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 중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14.12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15.4,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신생아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337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중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291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대상 결핵검사 실시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신생아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 잠복 결핵 감염 판정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15.7,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서울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O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산후조리원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간호조무사 결핵 상태에서 신생아 돌봄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他산후조리원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결핵환자 사례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14.12,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공용좌욕기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유해세균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서울역 화장실의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공중보건위생 심각한 수준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&lt;MBC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15.3,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대형산후조리원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일제점검 결과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식품위생 관리 엉망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위반업소 행정 처분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6912532" y="13749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286672" y="17051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758705" y="20680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161495" y="27441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029984" y="30733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9" y="3573015"/>
            <a:ext cx="4316112" cy="21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88" y="3573016"/>
            <a:ext cx="4228322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657" y="548680"/>
            <a:ext cx="83693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ODA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공적개발원조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전문화 전략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추진」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174" y="6185582"/>
            <a:ext cx="839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보건복지부만의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차별화된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「한국형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ODA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 모형 수립 및 전문화」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293659" y="62065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25657" y="1327139"/>
            <a:ext cx="8580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올해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무상원조액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9,586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국민총소득의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0.25%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전년대비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1,696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(21.4%)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으로 급속도로 재원이 증가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현 실태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보건의료분야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ODA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수행기관의 이원화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KOFIH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KOICA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공히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ODA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기관으로 업무수행 중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국제개발원조 전 분야에 걸쳐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수행 중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KOICA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보건의료분야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예산과 사업이 훨씬 더 많음 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4123610" y="25317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687496" y="28650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49071"/>
              </p:ext>
            </p:extLst>
          </p:nvPr>
        </p:nvGraphicFramePr>
        <p:xfrm>
          <a:off x="518068" y="4169817"/>
          <a:ext cx="8229599" cy="15841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0909"/>
                <a:gridCol w="1414155"/>
                <a:gridCol w="1485626"/>
                <a:gridCol w="4558909"/>
              </a:tblGrid>
              <a:tr h="3607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KOFIH(15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en-US" altLang="ko-KR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KOICA(13</a:t>
                      </a: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r>
                        <a:rPr lang="en-US" altLang="ko-KR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 고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</a:t>
                      </a:r>
                      <a:r>
                        <a:rPr lang="ko-KR" altLang="en-US" sz="15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 </a:t>
                      </a:r>
                      <a:endParaRPr lang="ko-KR" altLang="en-US" sz="15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11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명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7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보건의료분야 전담직원</a:t>
                      </a:r>
                      <a:endParaRPr lang="ko-KR" altLang="en-US" sz="1300" kern="0" spc="7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</a:tr>
              <a:tr h="407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예산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153</a:t>
                      </a:r>
                      <a:r>
                        <a:rPr lang="ko-KR" altLang="en-US" sz="15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5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515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직원 </a:t>
                      </a:r>
                      <a:r>
                        <a:rPr lang="en-US" altLang="ko-KR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인당 </a:t>
                      </a:r>
                      <a:r>
                        <a:rPr lang="en-US" altLang="ko-KR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5.4</a:t>
                      </a:r>
                      <a:r>
                        <a:rPr lang="ko-KR" altLang="en-US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 </a:t>
                      </a:r>
                      <a:r>
                        <a:rPr lang="en-US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vs. 47</a:t>
                      </a:r>
                      <a:r>
                        <a:rPr lang="ko-KR" altLang="en-US" sz="1300" kern="0" spc="-10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 집행 </a:t>
                      </a:r>
                      <a:endParaRPr lang="ko-KR" altLang="en-US" sz="1300" kern="0" spc="-10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</a:tr>
              <a:tr h="407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사업 수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</a:t>
                      </a:r>
                      <a:r>
                        <a:rPr lang="ko-KR" altLang="en-US" sz="15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</a:t>
                      </a:r>
                      <a:endParaRPr lang="ko-KR" altLang="en-US" sz="1500" b="1" kern="0" spc="0" dirty="0">
                        <a:solidFill>
                          <a:srgbClr val="FF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직원</a:t>
                      </a:r>
                      <a:r>
                        <a:rPr lang="en-US" altLang="ko-KR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인당 </a:t>
                      </a:r>
                      <a:r>
                        <a:rPr lang="en-US" altLang="ko-KR" sz="1300" kern="0" spc="-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0.1</a:t>
                      </a:r>
                      <a:r>
                        <a:rPr lang="en-US" altLang="ko-KR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 </a:t>
                      </a:r>
                      <a:r>
                        <a:rPr 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vs. </a:t>
                      </a:r>
                      <a:r>
                        <a:rPr lang="en-US" sz="1300" kern="0" spc="-1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4.4</a:t>
                      </a:r>
                      <a:r>
                        <a:rPr 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  <a:r>
                        <a:rPr lang="ko-KR" alt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개 사업 </a:t>
                      </a:r>
                      <a:r>
                        <a:rPr lang="en-US" altLang="ko-KR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/ </a:t>
                      </a:r>
                      <a:r>
                        <a:rPr lang="ko-KR" alt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단위</a:t>
                      </a:r>
                      <a:r>
                        <a:rPr lang="ko-KR" altLang="en-US" sz="1300" kern="0" spc="-2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사업당 예산 </a:t>
                      </a:r>
                      <a:r>
                        <a:rPr lang="en-US" altLang="ko-KR" sz="1300" kern="0" spc="-2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en-US" altLang="ko-KR" sz="1300" kern="0" spc="-1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5.7</a:t>
                      </a:r>
                      <a:r>
                        <a:rPr lang="ko-KR" altLang="en-US" sz="1300" kern="0" spc="-2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 </a:t>
                      </a:r>
                      <a:r>
                        <a:rPr lang="en-US" sz="1300" kern="0" spc="-2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vs.1</a:t>
                      </a:r>
                      <a:r>
                        <a:rPr lang="en-US" sz="1300" kern="0" spc="-15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0.5</a:t>
                      </a:r>
                      <a:r>
                        <a:rPr lang="ko-KR" altLang="en-US" sz="1300" kern="0" spc="-20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300" kern="0" spc="-20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400" marR="64400" marT="17805" marB="17805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505467" y="3809777"/>
            <a:ext cx="8285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&lt;KOFIH vs KOICA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보건의료사업 인력 및 예산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-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총리실 </a:t>
            </a:r>
            <a:r>
              <a:rPr lang="ko-KR" altLang="en-US" sz="11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평가소위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“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보건분야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ODA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통합평가 결과”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(‘13. 12)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1" y="3309947"/>
            <a:ext cx="1476403" cy="4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3370927"/>
            <a:ext cx="1649892" cy="40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548680"/>
            <a:ext cx="83693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「사할린 및 고려인 동포 보건의료지원사업」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45" y="5321768"/>
            <a:ext cx="816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우선순위에 재외동포 지원사업 배정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예산증액 통해 실질적인 지원사업 추진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중앙아시아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사할린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세대 동포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「건강검진 및 초청수술 사업」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추진과 점진적 확대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사할린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「우즈베키스탄 아리랑요양원 유형</a:t>
            </a: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 복지시설」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설립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운영 지원 추진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317429" y="541448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29089" y="1233770"/>
            <a:ext cx="85805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1930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년대 사할린 등 강제이주 동포 대부분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80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고령자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보건의료 지원 수요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급증세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특히 중앙아시아 고려인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사할린 동포세대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방치時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조국의 ‘한’ 지닌 채 여생 마감 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산하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KOFIH,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기존 사업예산 확대한 노력은 인정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여전히 빈약하고 부실한 지원 상황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6029048" y="14053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581945" y="173741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065907" y="20815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19986" y="578733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19985" y="614698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41817"/>
              </p:ext>
            </p:extLst>
          </p:nvPr>
        </p:nvGraphicFramePr>
        <p:xfrm>
          <a:off x="470858" y="2996952"/>
          <a:ext cx="8166989" cy="18722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2646"/>
                <a:gridCol w="984825"/>
                <a:gridCol w="1512168"/>
                <a:gridCol w="1531320"/>
                <a:gridCol w="1256030"/>
              </a:tblGrid>
              <a:tr h="569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</a:t>
                      </a: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</a:t>
                      </a: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 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증가율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‘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15. 8</a:t>
                      </a:r>
                      <a:r>
                        <a:rPr lang="ko-KR" altLang="en-US" sz="1400" b="1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ko-KR" altLang="en-US" sz="1400" b="1" kern="0" spc="0" baseline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400" b="1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증가율</a:t>
                      </a:r>
                      <a:r>
                        <a:rPr lang="en-US" altLang="ko-KR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연평균 </a:t>
                      </a:r>
                      <a:r>
                        <a:rPr lang="en-US" altLang="ko-KR" sz="1400" b="1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400" b="1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증가율</a:t>
                      </a:r>
                      <a:r>
                        <a:rPr lang="en-US" altLang="ko-KR" sz="1400" b="1" kern="0" spc="0" dirty="0" smtClean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2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재외동포 사업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350 (0.00)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410 (17.14)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C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8.23</a:t>
                      </a:r>
                    </a:p>
                  </a:txBody>
                  <a:tcPr marL="64770" marR="64770" marT="17907" marB="17907" anchor="ctr"/>
                </a:tc>
              </a:tr>
              <a:tr h="420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ODA </a:t>
                      </a:r>
                      <a:r>
                        <a:rPr lang="ko-KR" alt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12,600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14,180 (12.54)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15,319 (8.03)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10.26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</a:tr>
              <a:tr h="420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기관운영비 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인건비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경상운영비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3,773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4,388 (16.30)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4,887 (11.37)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13.81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456187" y="2636911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 재외동포 보건의료분야 지원사업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실태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정부출연금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백만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%)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65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4949</Words>
  <Application>Microsoft Office PowerPoint</Application>
  <PresentationFormat>화면 슬라이드 쇼(4:3)</PresentationFormat>
  <Paragraphs>500</Paragraphs>
  <Slides>26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161</cp:revision>
  <cp:lastPrinted>2015-10-07T04:00:42Z</cp:lastPrinted>
  <dcterms:created xsi:type="dcterms:W3CDTF">2015-09-02T12:15:03Z</dcterms:created>
  <dcterms:modified xsi:type="dcterms:W3CDTF">2015-10-07T08:51:32Z</dcterms:modified>
</cp:coreProperties>
</file>