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90" r:id="rId5"/>
    <p:sldId id="269" r:id="rId6"/>
    <p:sldId id="260" r:id="rId7"/>
    <p:sldId id="261" r:id="rId8"/>
    <p:sldId id="262" r:id="rId9"/>
    <p:sldId id="267" r:id="rId10"/>
    <p:sldId id="264" r:id="rId11"/>
    <p:sldId id="265" r:id="rId12"/>
    <p:sldId id="272" r:id="rId13"/>
    <p:sldId id="270" r:id="rId14"/>
    <p:sldId id="271" r:id="rId15"/>
    <p:sldId id="285" r:id="rId16"/>
    <p:sldId id="286" r:id="rId17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의사수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100">
                    <a:latin typeface="Adobe 고딕 Std B" pitchFamily="34" charset="-127"/>
                    <a:ea typeface="Adobe 고딕 Std B" pitchFamily="34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노르웨이</c:v>
                </c:pt>
                <c:pt idx="1">
                  <c:v>스웨덴</c:v>
                </c:pt>
                <c:pt idx="2">
                  <c:v>독일</c:v>
                </c:pt>
                <c:pt idx="3">
                  <c:v>이탈리아</c:v>
                </c:pt>
                <c:pt idx="4">
                  <c:v>프랑스</c:v>
                </c:pt>
                <c:pt idx="5">
                  <c:v>영국</c:v>
                </c:pt>
                <c:pt idx="6">
                  <c:v>캐나다</c:v>
                </c:pt>
                <c:pt idx="7">
                  <c:v>미국</c:v>
                </c:pt>
                <c:pt idx="8">
                  <c:v>일본</c:v>
                </c:pt>
                <c:pt idx="9">
                  <c:v>한국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</c:v>
                </c:pt>
                <c:pt idx="1">
                  <c:v>3.7</c:v>
                </c:pt>
                <c:pt idx="2">
                  <c:v>3.6</c:v>
                </c:pt>
                <c:pt idx="3">
                  <c:v>3.4</c:v>
                </c:pt>
                <c:pt idx="4">
                  <c:v>3.3</c:v>
                </c:pt>
                <c:pt idx="5">
                  <c:v>2.7</c:v>
                </c:pt>
                <c:pt idx="6">
                  <c:v>2.4</c:v>
                </c:pt>
                <c:pt idx="7">
                  <c:v>2.4</c:v>
                </c:pt>
                <c:pt idx="8">
                  <c:v>2.2000000000000002</c:v>
                </c:pt>
                <c:pt idx="9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08512"/>
        <c:axId val="31410048"/>
      </c:barChart>
      <c:catAx>
        <c:axId val="31408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Adobe 고딕 Std B" pitchFamily="34" charset="-127"/>
                <a:ea typeface="Adobe 고딕 Std B" pitchFamily="34" charset="-127"/>
              </a:defRPr>
            </a:pPr>
            <a:endParaRPr lang="ko-KR"/>
          </a:p>
        </c:txPr>
        <c:crossAx val="31410048"/>
        <c:crosses val="autoZero"/>
        <c:auto val="1"/>
        <c:lblAlgn val="ctr"/>
        <c:lblOffset val="100"/>
        <c:noMultiLvlLbl val="0"/>
      </c:catAx>
      <c:valAx>
        <c:axId val="3141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408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6,353,709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6,644,706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6,968,135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12,908,865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15,287,437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latin typeface="휴먼고딕" panose="02010504000101010101" pitchFamily="2" charset="-127"/>
                    <a:ea typeface="휴먼고딕" panose="02010504000101010101" pitchFamily="2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6353709</c:v>
                </c:pt>
                <c:pt idx="1">
                  <c:v>6644706</c:v>
                </c:pt>
                <c:pt idx="2">
                  <c:v>6968135</c:v>
                </c:pt>
                <c:pt idx="3">
                  <c:v>12908865</c:v>
                </c:pt>
                <c:pt idx="4">
                  <c:v>15287437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55808"/>
        <c:axId val="31657344"/>
      </c:barChart>
      <c:catAx>
        <c:axId val="31655808"/>
        <c:scaling>
          <c:orientation val="minMax"/>
        </c:scaling>
        <c:delete val="1"/>
        <c:axPos val="l"/>
        <c:majorTickMark val="out"/>
        <c:minorTickMark val="none"/>
        <c:tickLblPos val="nextTo"/>
        <c:crossAx val="31657344"/>
        <c:crosses val="autoZero"/>
        <c:auto val="1"/>
        <c:lblAlgn val="ctr"/>
        <c:lblOffset val="100"/>
        <c:noMultiLvlLbl val="0"/>
      </c:catAx>
      <c:valAx>
        <c:axId val="31657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655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874772500583576E-2"/>
          <c:y val="5.6903303487272315E-2"/>
          <c:w val="0.36645835089932927"/>
          <c:h val="0.88619339302545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dirty="0" smtClean="0"/>
                      <a:t>4,966,105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dirty="0" smtClean="0"/>
                      <a:t>5,151,234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5,298,512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en-US" dirty="0" smtClean="0"/>
                      <a:t>5,430,573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en-US" dirty="0" smtClean="0"/>
                      <a:t>5,468,926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latin typeface="휴먼고딕" panose="02010504000101010101" pitchFamily="2" charset="-127"/>
                    <a:ea typeface="휴먼고딕" panose="02010504000101010101" pitchFamily="2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4996105</c:v>
                </c:pt>
                <c:pt idx="1">
                  <c:v>5151234</c:v>
                </c:pt>
                <c:pt idx="2">
                  <c:v>5298512</c:v>
                </c:pt>
                <c:pt idx="3">
                  <c:v>5430573</c:v>
                </c:pt>
                <c:pt idx="4">
                  <c:v>5468926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69248"/>
        <c:axId val="31671040"/>
      </c:barChart>
      <c:catAx>
        <c:axId val="31669248"/>
        <c:scaling>
          <c:orientation val="minMax"/>
        </c:scaling>
        <c:delete val="1"/>
        <c:axPos val="l"/>
        <c:majorTickMark val="out"/>
        <c:minorTickMark val="none"/>
        <c:tickLblPos val="nextTo"/>
        <c:crossAx val="31671040"/>
        <c:crosses val="autoZero"/>
        <c:auto val="1"/>
        <c:lblAlgn val="ctr"/>
        <c:lblOffset val="100"/>
        <c:noMultiLvlLbl val="0"/>
      </c:catAx>
      <c:valAx>
        <c:axId val="31671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669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11%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23</a:t>
                    </a:r>
                    <a:r>
                      <a:rPr lang="en-US" altLang="ko-KR" sz="1200" b="0" i="0" u="none" strike="noStrike" baseline="0" smtClean="0">
                        <a:effectLst/>
                      </a:rPr>
                      <a:t>%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25</a:t>
                    </a:r>
                    <a:r>
                      <a:rPr lang="en-US" altLang="ko-KR" sz="1200" b="0" i="0" u="none" strike="noStrike" baseline="0" smtClean="0">
                        <a:effectLst/>
                      </a:rPr>
                      <a:t>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26</a:t>
                    </a:r>
                    <a:r>
                      <a:rPr lang="en-US" altLang="ko-KR" sz="1200" b="0" i="0" u="none" strike="noStrike" baseline="0" smtClean="0">
                        <a:effectLst/>
                      </a:rPr>
                      <a:t>%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30</a:t>
                    </a:r>
                    <a:r>
                      <a:rPr lang="en-US" altLang="ko-KR" sz="1200" b="0" i="0" u="none" strike="noStrike" baseline="0" smtClean="0">
                        <a:effectLst/>
                      </a:rPr>
                      <a:t>%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36</a:t>
                    </a:r>
                    <a:r>
                      <a:rPr lang="en-US" altLang="ko-KR" sz="1200" b="0" i="0" u="none" strike="noStrike" baseline="0" smtClean="0">
                        <a:effectLst/>
                      </a:rPr>
                      <a:t>%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38</a:t>
                    </a:r>
                    <a:r>
                      <a:rPr lang="en-US" altLang="ko-KR" sz="1200" b="0" i="0" u="none" strike="noStrike" baseline="0" smtClean="0">
                        <a:effectLst/>
                      </a:rPr>
                      <a:t>%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44</a:t>
                    </a:r>
                    <a:r>
                      <a:rPr lang="en-US" altLang="ko-KR" sz="1200" b="0" i="0" u="none" strike="noStrike" baseline="0" smtClean="0">
                        <a:effectLst/>
                      </a:rPr>
                      <a:t>%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dobe 고딕 Std B" pitchFamily="34" charset="-127"/>
                    <a:ea typeface="Adobe 고딕 Std B" pitchFamily="34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인도네시아</c:v>
                </c:pt>
                <c:pt idx="1">
                  <c:v>일본</c:v>
                </c:pt>
                <c:pt idx="2">
                  <c:v>한국</c:v>
                </c:pt>
                <c:pt idx="3">
                  <c:v>스페인</c:v>
                </c:pt>
                <c:pt idx="4">
                  <c:v>미국</c:v>
                </c:pt>
                <c:pt idx="5">
                  <c:v>뉴질랜드</c:v>
                </c:pt>
                <c:pt idx="6">
                  <c:v>이탈리아</c:v>
                </c:pt>
                <c:pt idx="7">
                  <c:v>그리스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11</c:v>
                </c:pt>
                <c:pt idx="1">
                  <c:v>23</c:v>
                </c:pt>
                <c:pt idx="2">
                  <c:v>25</c:v>
                </c:pt>
                <c:pt idx="3">
                  <c:v>26</c:v>
                </c:pt>
                <c:pt idx="4">
                  <c:v>30</c:v>
                </c:pt>
                <c:pt idx="5">
                  <c:v>36</c:v>
                </c:pt>
                <c:pt idx="6">
                  <c:v>38</c:v>
                </c:pt>
                <c:pt idx="7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38112"/>
        <c:axId val="32194560"/>
      </c:barChart>
      <c:catAx>
        <c:axId val="31738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dobe 고딕 Std B" pitchFamily="34" charset="-127"/>
                <a:ea typeface="Adobe 고딕 Std B" pitchFamily="34" charset="-127"/>
              </a:defRPr>
            </a:pPr>
            <a:endParaRPr lang="ko-KR"/>
          </a:p>
        </c:txPr>
        <c:crossAx val="32194560"/>
        <c:crosses val="autoZero"/>
        <c:auto val="1"/>
        <c:lblAlgn val="ctr"/>
        <c:lblOffset val="100"/>
        <c:noMultiLvlLbl val="0"/>
      </c:catAx>
      <c:valAx>
        <c:axId val="32194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738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0.02546</cdr:x>
      <cdr:y>0.62203</cdr:y>
    </cdr:from>
    <cdr:to>
      <cdr:x>0.6697</cdr:x>
      <cdr:y>0.72232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93914" y="1527106"/>
          <a:ext cx="237626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rPr>
            <a:t>급성인두염</a:t>
          </a:r>
          <a:endParaRPr lang="en-US" altLang="ko-KR" sz="1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휴먼고딕" panose="02010504000101010101" pitchFamily="2" charset="-127"/>
            <a:ea typeface="휴먼고딕" panose="02010504000101010101" pitchFamily="2" charset="-127"/>
          </a:endParaRPr>
        </a:p>
      </cdr:txBody>
    </cdr:sp>
  </cdr:relSizeAnchor>
  <cdr:relSizeAnchor xmlns:cdr="http://schemas.openxmlformats.org/drawingml/2006/chartDrawing">
    <cdr:from>
      <cdr:x>0.02752</cdr:x>
      <cdr:y>0.80033</cdr:y>
    </cdr:from>
    <cdr:to>
      <cdr:x>0.67176</cdr:x>
      <cdr:y>0.90062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101504" y="1964847"/>
          <a:ext cx="237626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rPr>
            <a:t>감기</a:t>
          </a:r>
          <a:endParaRPr lang="en-US" altLang="ko-KR" sz="1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휴먼고딕" panose="02010504000101010101" pitchFamily="2" charset="-127"/>
            <a:ea typeface="휴먼고딕" panose="02010504000101010101" pitchFamily="2" charset="-127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30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45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18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0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56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75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47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46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50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32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60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206D-0AEB-4CD5-9069-376979FF9724}" type="datetimeFigureOut">
              <a:rPr lang="ko-KR" altLang="en-US" smtClean="0"/>
              <a:t>2015-09-09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17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terms.naver.com/entry.nhn?cid=767&amp;docId=956716&amp;categoryId=1523" TargetMode="External"/><Relationship Id="rId13" Type="http://schemas.openxmlformats.org/officeDocument/2006/relationships/image" Target="../media/image21.jpeg"/><Relationship Id="rId18" Type="http://schemas.openxmlformats.org/officeDocument/2006/relationships/image" Target="../media/image24.jpeg"/><Relationship Id="rId3" Type="http://schemas.openxmlformats.org/officeDocument/2006/relationships/image" Target="../media/image17.jpeg"/><Relationship Id="rId21" Type="http://schemas.openxmlformats.org/officeDocument/2006/relationships/hyperlink" Target="http://terms.naver.com/entry.nhn?cid=768&amp;docId=1687254&amp;categoryId=1852" TargetMode="External"/><Relationship Id="rId7" Type="http://schemas.openxmlformats.org/officeDocument/2006/relationships/image" Target="../media/image6.jpeg"/><Relationship Id="rId12" Type="http://schemas.openxmlformats.org/officeDocument/2006/relationships/hyperlink" Target="http://terms.naver.com/entry.nhn?cid=768&amp;docId=1048869&amp;categoryId=1853" TargetMode="External"/><Relationship Id="rId17" Type="http://schemas.openxmlformats.org/officeDocument/2006/relationships/image" Target="../media/image23.jpeg"/><Relationship Id="rId2" Type="http://schemas.openxmlformats.org/officeDocument/2006/relationships/hyperlink" Target="http://terms.naver.com/entry.nhn?cid=768&amp;docId=1003103&amp;categoryId=1851" TargetMode="External"/><Relationship Id="rId16" Type="http://schemas.openxmlformats.org/officeDocument/2006/relationships/hyperlink" Target="http://terms.naver.com/entry.nhn?cid=767&amp;docId=956434&amp;categoryId=2089" TargetMode="Externa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rms.naver.com/entry.nhn?docId=657659&amp;cid=1596&amp;categoryId=1596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8.jpeg"/><Relationship Id="rId15" Type="http://schemas.openxmlformats.org/officeDocument/2006/relationships/image" Target="../media/image22.jpeg"/><Relationship Id="rId10" Type="http://schemas.openxmlformats.org/officeDocument/2006/relationships/hyperlink" Target="http://terms.naver.com/entry.nhn?cid=767&amp;docId=1687327&amp;categoryId=1522" TargetMode="External"/><Relationship Id="rId19" Type="http://schemas.openxmlformats.org/officeDocument/2006/relationships/hyperlink" Target="http://terms.naver.com/entry.nhn?cid=767&amp;docId=956621&amp;categoryId=1521" TargetMode="External"/><Relationship Id="rId4" Type="http://schemas.openxmlformats.org/officeDocument/2006/relationships/hyperlink" Target="http://terms.naver.com/entry.nhn?cid=771&amp;docId=1913071&amp;categoryId=1858" TargetMode="External"/><Relationship Id="rId9" Type="http://schemas.openxmlformats.org/officeDocument/2006/relationships/image" Target="../media/image19.jpeg"/><Relationship Id="rId14" Type="http://schemas.openxmlformats.org/officeDocument/2006/relationships/hyperlink" Target="http://terms.naver.com/entry.nhn?cid=767&amp;docId=1840167&amp;categoryId=2102" TargetMode="External"/><Relationship Id="rId2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google.co.kr/url?sa=i&amp;rct=j&amp;q=&amp;esrc=s&amp;frm=1&amp;source=images&amp;cd=&amp;cad=rja&amp;uact=8&amp;ved=0CAcQjRxqFQoTCNvmvaH03McCFWEjpgodvioGlg&amp;url=http://www.hemophilia.co.kr/news/articleView.html?idxno%3D403&amp;bvm=bv.102022582,d.dGY&amp;psig=AFQjCNEebIAo8udESAyMSOZru3Hkj4NDVQ&amp;ust=144143968677001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terms.naver.com/entry.nhn?cid=769&amp;docId=956880&amp;categoryId=18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rms.naver.com/entry.nhn?cid=767&amp;docId=956621&amp;categoryId=1521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terms.naver.com/entry.nhn?docId=657659&amp;cid=1596&amp;categoryId=159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463" cy="68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9822" y="2708919"/>
            <a:ext cx="630791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복지 희망 사회 실현</a:t>
            </a:r>
            <a:endParaRPr lang="en-US" sz="5400" dirty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6" name="Straight Connector 10"/>
          <p:cNvCxnSpPr/>
          <p:nvPr/>
        </p:nvCxnSpPr>
        <p:spPr>
          <a:xfrm flipH="1">
            <a:off x="1396043" y="2420888"/>
            <a:ext cx="6475478" cy="0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79823" y="1697795"/>
            <a:ext cx="5396433" cy="5457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건강하고 행복이 넘치는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2739" y="5346427"/>
            <a:ext cx="26043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국회의원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명 수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4806" y="5773072"/>
            <a:ext cx="2160240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충남 아산</a:t>
            </a:r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5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새누리당</a:t>
            </a:r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sz="16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40" y="1511612"/>
            <a:ext cx="2233222" cy="918156"/>
          </a:xfrm>
          <a:prstGeom prst="rect">
            <a:avLst/>
          </a:prstGeom>
        </p:spPr>
      </p:pic>
      <p:grpSp>
        <p:nvGrpSpPr>
          <p:cNvPr id="11" name="Group 348"/>
          <p:cNvGrpSpPr/>
          <p:nvPr/>
        </p:nvGrpSpPr>
        <p:grpSpPr>
          <a:xfrm>
            <a:off x="178065" y="6370186"/>
            <a:ext cx="1453620" cy="288575"/>
            <a:chOff x="2077120" y="4859661"/>
            <a:chExt cx="1453620" cy="288575"/>
          </a:xfrm>
        </p:grpSpPr>
        <p:sp>
          <p:nvSpPr>
            <p:cNvPr id="12" name="Freeform 6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2077120" y="4859661"/>
              <a:ext cx="290457" cy="288575"/>
            </a:xfrm>
            <a:custGeom>
              <a:avLst/>
              <a:gdLst>
                <a:gd name="T0" fmla="*/ 1285 w 2772"/>
                <a:gd name="T1" fmla="*/ 205 h 2759"/>
                <a:gd name="T2" fmla="*/ 1485 w 2772"/>
                <a:gd name="T3" fmla="*/ 195 h 2759"/>
                <a:gd name="T4" fmla="*/ 2533 w 2772"/>
                <a:gd name="T5" fmla="*/ 616 h 2759"/>
                <a:gd name="T6" fmla="*/ 2366 w 2772"/>
                <a:gd name="T7" fmla="*/ 2357 h 2759"/>
                <a:gd name="T8" fmla="*/ 1023 w 2772"/>
                <a:gd name="T9" fmla="*/ 2708 h 2759"/>
                <a:gd name="T10" fmla="*/ 45 w 2772"/>
                <a:gd name="T11" fmla="*/ 1742 h 2759"/>
                <a:gd name="T12" fmla="*/ 292 w 2772"/>
                <a:gd name="T13" fmla="*/ 534 h 2759"/>
                <a:gd name="T14" fmla="*/ 1142 w 2772"/>
                <a:gd name="T15" fmla="*/ 21 h 2759"/>
                <a:gd name="T16" fmla="*/ 2158 w 2772"/>
                <a:gd name="T17" fmla="*/ 302 h 2759"/>
                <a:gd name="T18" fmla="*/ 702 w 2772"/>
                <a:gd name="T19" fmla="*/ 244 h 2759"/>
                <a:gd name="T20" fmla="*/ 364 w 2772"/>
                <a:gd name="T21" fmla="*/ 534 h 2759"/>
                <a:gd name="T22" fmla="*/ 266 w 2772"/>
                <a:gd name="T23" fmla="*/ 1264 h 2759"/>
                <a:gd name="T24" fmla="*/ 55 w 2772"/>
                <a:gd name="T25" fmla="*/ 1418 h 2759"/>
                <a:gd name="T26" fmla="*/ 1323 w 2772"/>
                <a:gd name="T27" fmla="*/ 2705 h 2759"/>
                <a:gd name="T28" fmla="*/ 2580 w 2772"/>
                <a:gd name="T29" fmla="*/ 1968 h 2759"/>
                <a:gd name="T30" fmla="*/ 2611 w 2772"/>
                <a:gd name="T31" fmla="*/ 1678 h 2759"/>
                <a:gd name="T32" fmla="*/ 2605 w 2772"/>
                <a:gd name="T33" fmla="*/ 1008 h 2759"/>
                <a:gd name="T34" fmla="*/ 2692 w 2772"/>
                <a:gd name="T35" fmla="*/ 1488 h 2759"/>
                <a:gd name="T36" fmla="*/ 1696 w 2772"/>
                <a:gd name="T37" fmla="*/ 112 h 2759"/>
                <a:gd name="T38" fmla="*/ 1735 w 2772"/>
                <a:gd name="T39" fmla="*/ 159 h 2759"/>
                <a:gd name="T40" fmla="*/ 1707 w 2772"/>
                <a:gd name="T41" fmla="*/ 269 h 2759"/>
                <a:gd name="T42" fmla="*/ 2308 w 2772"/>
                <a:gd name="T43" fmla="*/ 642 h 2759"/>
                <a:gd name="T44" fmla="*/ 2588 w 2772"/>
                <a:gd name="T45" fmla="*/ 903 h 2759"/>
                <a:gd name="T46" fmla="*/ 2194 w 2772"/>
                <a:gd name="T47" fmla="*/ 728 h 2759"/>
                <a:gd name="T48" fmla="*/ 1726 w 2772"/>
                <a:gd name="T49" fmla="*/ 310 h 2759"/>
                <a:gd name="T50" fmla="*/ 1627 w 2772"/>
                <a:gd name="T51" fmla="*/ 295 h 2759"/>
                <a:gd name="T52" fmla="*/ 2070 w 2772"/>
                <a:gd name="T53" fmla="*/ 2496 h 2759"/>
                <a:gd name="T54" fmla="*/ 2480 w 2772"/>
                <a:gd name="T55" fmla="*/ 1784 h 2759"/>
                <a:gd name="T56" fmla="*/ 2399 w 2772"/>
                <a:gd name="T57" fmla="*/ 2180 h 2759"/>
                <a:gd name="T58" fmla="*/ 2054 w 2772"/>
                <a:gd name="T59" fmla="*/ 1566 h 2759"/>
                <a:gd name="T60" fmla="*/ 2130 w 2772"/>
                <a:gd name="T61" fmla="*/ 840 h 2759"/>
                <a:gd name="T62" fmla="*/ 2108 w 2772"/>
                <a:gd name="T63" fmla="*/ 711 h 2759"/>
                <a:gd name="T64" fmla="*/ 1906 w 2772"/>
                <a:gd name="T65" fmla="*/ 501 h 2759"/>
                <a:gd name="T66" fmla="*/ 1438 w 2772"/>
                <a:gd name="T67" fmla="*/ 288 h 2759"/>
                <a:gd name="T68" fmla="*/ 1414 w 2772"/>
                <a:gd name="T69" fmla="*/ 2483 h 2759"/>
                <a:gd name="T70" fmla="*/ 1979 w 2772"/>
                <a:gd name="T71" fmla="*/ 1980 h 2759"/>
                <a:gd name="T72" fmla="*/ 2035 w 2772"/>
                <a:gd name="T73" fmla="*/ 1690 h 2759"/>
                <a:gd name="T74" fmla="*/ 1984 w 2772"/>
                <a:gd name="T75" fmla="*/ 1425 h 2759"/>
                <a:gd name="T76" fmla="*/ 1801 w 2772"/>
                <a:gd name="T77" fmla="*/ 859 h 2759"/>
                <a:gd name="T78" fmla="*/ 1562 w 2772"/>
                <a:gd name="T79" fmla="*/ 407 h 2759"/>
                <a:gd name="T80" fmla="*/ 1180 w 2772"/>
                <a:gd name="T81" fmla="*/ 97 h 2759"/>
                <a:gd name="T82" fmla="*/ 1050 w 2772"/>
                <a:gd name="T83" fmla="*/ 188 h 2759"/>
                <a:gd name="T84" fmla="*/ 900 w 2772"/>
                <a:gd name="T85" fmla="*/ 234 h 2759"/>
                <a:gd name="T86" fmla="*/ 929 w 2772"/>
                <a:gd name="T87" fmla="*/ 265 h 2759"/>
                <a:gd name="T88" fmla="*/ 1001 w 2772"/>
                <a:gd name="T89" fmla="*/ 242 h 2759"/>
                <a:gd name="T90" fmla="*/ 739 w 2772"/>
                <a:gd name="T91" fmla="*/ 554 h 2759"/>
                <a:gd name="T92" fmla="*/ 207 w 2772"/>
                <a:gd name="T93" fmla="*/ 1031 h 2759"/>
                <a:gd name="T94" fmla="*/ 427 w 2772"/>
                <a:gd name="T95" fmla="*/ 549 h 2759"/>
                <a:gd name="T96" fmla="*/ 968 w 2772"/>
                <a:gd name="T97" fmla="*/ 605 h 2759"/>
                <a:gd name="T98" fmla="*/ 777 w 2772"/>
                <a:gd name="T99" fmla="*/ 871 h 2759"/>
                <a:gd name="T100" fmla="*/ 424 w 2772"/>
                <a:gd name="T101" fmla="*/ 1271 h 2759"/>
                <a:gd name="T102" fmla="*/ 258 w 2772"/>
                <a:gd name="T103" fmla="*/ 1401 h 2759"/>
                <a:gd name="T104" fmla="*/ 671 w 2772"/>
                <a:gd name="T105" fmla="*/ 1431 h 2759"/>
                <a:gd name="T106" fmla="*/ 342 w 2772"/>
                <a:gd name="T107" fmla="*/ 2162 h 2759"/>
                <a:gd name="T108" fmla="*/ 306 w 2772"/>
                <a:gd name="T109" fmla="*/ 1810 h 2759"/>
                <a:gd name="T110" fmla="*/ 501 w 2772"/>
                <a:gd name="T111" fmla="*/ 2305 h 2759"/>
                <a:gd name="T112" fmla="*/ 1138 w 2772"/>
                <a:gd name="T113" fmla="*/ 652 h 2759"/>
                <a:gd name="T114" fmla="*/ 1375 w 2772"/>
                <a:gd name="T115" fmla="*/ 984 h 2759"/>
                <a:gd name="T116" fmla="*/ 1299 w 2772"/>
                <a:gd name="T117" fmla="*/ 1500 h 2759"/>
                <a:gd name="T118" fmla="*/ 1206 w 2772"/>
                <a:gd name="T119" fmla="*/ 2002 h 2759"/>
                <a:gd name="T120" fmla="*/ 750 w 2772"/>
                <a:gd name="T121" fmla="*/ 2359 h 2759"/>
                <a:gd name="T122" fmla="*/ 740 w 2772"/>
                <a:gd name="T123" fmla="*/ 1977 h 2759"/>
                <a:gd name="T124" fmla="*/ 1107 w 2772"/>
                <a:gd name="T125" fmla="*/ 246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2" h="2759">
                  <a:moveTo>
                    <a:pt x="1406" y="117"/>
                  </a:moveTo>
                  <a:lnTo>
                    <a:pt x="1417" y="119"/>
                  </a:lnTo>
                  <a:lnTo>
                    <a:pt x="1427" y="121"/>
                  </a:lnTo>
                  <a:lnTo>
                    <a:pt x="1433" y="113"/>
                  </a:lnTo>
                  <a:lnTo>
                    <a:pt x="1440" y="106"/>
                  </a:lnTo>
                  <a:lnTo>
                    <a:pt x="1447" y="99"/>
                  </a:lnTo>
                  <a:lnTo>
                    <a:pt x="1455" y="93"/>
                  </a:lnTo>
                  <a:lnTo>
                    <a:pt x="1472" y="83"/>
                  </a:lnTo>
                  <a:lnTo>
                    <a:pt x="1489" y="74"/>
                  </a:lnTo>
                  <a:lnTo>
                    <a:pt x="1468" y="71"/>
                  </a:lnTo>
                  <a:lnTo>
                    <a:pt x="1448" y="69"/>
                  </a:lnTo>
                  <a:lnTo>
                    <a:pt x="1427" y="68"/>
                  </a:lnTo>
                  <a:lnTo>
                    <a:pt x="1406" y="68"/>
                  </a:lnTo>
                  <a:lnTo>
                    <a:pt x="1406" y="117"/>
                  </a:lnTo>
                  <a:close/>
                  <a:moveTo>
                    <a:pt x="1387" y="147"/>
                  </a:moveTo>
                  <a:lnTo>
                    <a:pt x="1375" y="147"/>
                  </a:lnTo>
                  <a:lnTo>
                    <a:pt x="1365" y="148"/>
                  </a:lnTo>
                  <a:lnTo>
                    <a:pt x="1354" y="150"/>
                  </a:lnTo>
                  <a:lnTo>
                    <a:pt x="1344" y="152"/>
                  </a:lnTo>
                  <a:lnTo>
                    <a:pt x="1336" y="154"/>
                  </a:lnTo>
                  <a:lnTo>
                    <a:pt x="1328" y="157"/>
                  </a:lnTo>
                  <a:lnTo>
                    <a:pt x="1320" y="160"/>
                  </a:lnTo>
                  <a:lnTo>
                    <a:pt x="1313" y="163"/>
                  </a:lnTo>
                  <a:lnTo>
                    <a:pt x="1307" y="167"/>
                  </a:lnTo>
                  <a:lnTo>
                    <a:pt x="1301" y="172"/>
                  </a:lnTo>
                  <a:lnTo>
                    <a:pt x="1297" y="176"/>
                  </a:lnTo>
                  <a:lnTo>
                    <a:pt x="1293" y="181"/>
                  </a:lnTo>
                  <a:lnTo>
                    <a:pt x="1290" y="185"/>
                  </a:lnTo>
                  <a:lnTo>
                    <a:pt x="1288" y="190"/>
                  </a:lnTo>
                  <a:lnTo>
                    <a:pt x="1286" y="195"/>
                  </a:lnTo>
                  <a:lnTo>
                    <a:pt x="1285" y="199"/>
                  </a:lnTo>
                  <a:lnTo>
                    <a:pt x="1285" y="205"/>
                  </a:lnTo>
                  <a:lnTo>
                    <a:pt x="1286" y="210"/>
                  </a:lnTo>
                  <a:lnTo>
                    <a:pt x="1288" y="214"/>
                  </a:lnTo>
                  <a:lnTo>
                    <a:pt x="1290" y="219"/>
                  </a:lnTo>
                  <a:lnTo>
                    <a:pt x="1293" y="223"/>
                  </a:lnTo>
                  <a:lnTo>
                    <a:pt x="1297" y="228"/>
                  </a:lnTo>
                  <a:lnTo>
                    <a:pt x="1301" y="231"/>
                  </a:lnTo>
                  <a:lnTo>
                    <a:pt x="1307" y="236"/>
                  </a:lnTo>
                  <a:lnTo>
                    <a:pt x="1314" y="240"/>
                  </a:lnTo>
                  <a:lnTo>
                    <a:pt x="1321" y="242"/>
                  </a:lnTo>
                  <a:lnTo>
                    <a:pt x="1329" y="245"/>
                  </a:lnTo>
                  <a:lnTo>
                    <a:pt x="1338" y="248"/>
                  </a:lnTo>
                  <a:lnTo>
                    <a:pt x="1349" y="249"/>
                  </a:lnTo>
                  <a:lnTo>
                    <a:pt x="1359" y="251"/>
                  </a:lnTo>
                  <a:lnTo>
                    <a:pt x="1372" y="251"/>
                  </a:lnTo>
                  <a:lnTo>
                    <a:pt x="1384" y="251"/>
                  </a:lnTo>
                  <a:lnTo>
                    <a:pt x="1397" y="251"/>
                  </a:lnTo>
                  <a:lnTo>
                    <a:pt x="1408" y="250"/>
                  </a:lnTo>
                  <a:lnTo>
                    <a:pt x="1419" y="249"/>
                  </a:lnTo>
                  <a:lnTo>
                    <a:pt x="1429" y="246"/>
                  </a:lnTo>
                  <a:lnTo>
                    <a:pt x="1438" y="244"/>
                  </a:lnTo>
                  <a:lnTo>
                    <a:pt x="1448" y="242"/>
                  </a:lnTo>
                  <a:lnTo>
                    <a:pt x="1455" y="238"/>
                  </a:lnTo>
                  <a:lnTo>
                    <a:pt x="1461" y="235"/>
                  </a:lnTo>
                  <a:lnTo>
                    <a:pt x="1467" y="230"/>
                  </a:lnTo>
                  <a:lnTo>
                    <a:pt x="1472" y="227"/>
                  </a:lnTo>
                  <a:lnTo>
                    <a:pt x="1476" y="222"/>
                  </a:lnTo>
                  <a:lnTo>
                    <a:pt x="1480" y="218"/>
                  </a:lnTo>
                  <a:lnTo>
                    <a:pt x="1482" y="213"/>
                  </a:lnTo>
                  <a:lnTo>
                    <a:pt x="1485" y="208"/>
                  </a:lnTo>
                  <a:lnTo>
                    <a:pt x="1486" y="204"/>
                  </a:lnTo>
                  <a:lnTo>
                    <a:pt x="1486" y="199"/>
                  </a:lnTo>
                  <a:lnTo>
                    <a:pt x="1485" y="195"/>
                  </a:lnTo>
                  <a:lnTo>
                    <a:pt x="1483" y="189"/>
                  </a:lnTo>
                  <a:lnTo>
                    <a:pt x="1481" y="184"/>
                  </a:lnTo>
                  <a:lnTo>
                    <a:pt x="1479" y="180"/>
                  </a:lnTo>
                  <a:lnTo>
                    <a:pt x="1475" y="175"/>
                  </a:lnTo>
                  <a:lnTo>
                    <a:pt x="1471" y="172"/>
                  </a:lnTo>
                  <a:lnTo>
                    <a:pt x="1465" y="167"/>
                  </a:lnTo>
                  <a:lnTo>
                    <a:pt x="1459" y="163"/>
                  </a:lnTo>
                  <a:lnTo>
                    <a:pt x="1452" y="160"/>
                  </a:lnTo>
                  <a:lnTo>
                    <a:pt x="1445" y="157"/>
                  </a:lnTo>
                  <a:lnTo>
                    <a:pt x="1437" y="154"/>
                  </a:lnTo>
                  <a:lnTo>
                    <a:pt x="1429" y="152"/>
                  </a:lnTo>
                  <a:lnTo>
                    <a:pt x="1419" y="150"/>
                  </a:lnTo>
                  <a:lnTo>
                    <a:pt x="1408" y="148"/>
                  </a:lnTo>
                  <a:lnTo>
                    <a:pt x="1398" y="147"/>
                  </a:lnTo>
                  <a:lnTo>
                    <a:pt x="1387" y="147"/>
                  </a:lnTo>
                  <a:close/>
                  <a:moveTo>
                    <a:pt x="1387" y="0"/>
                  </a:moveTo>
                  <a:lnTo>
                    <a:pt x="1476" y="3"/>
                  </a:lnTo>
                  <a:lnTo>
                    <a:pt x="1565" y="11"/>
                  </a:lnTo>
                  <a:lnTo>
                    <a:pt x="1652" y="26"/>
                  </a:lnTo>
                  <a:lnTo>
                    <a:pt x="1736" y="46"/>
                  </a:lnTo>
                  <a:lnTo>
                    <a:pt x="1817" y="70"/>
                  </a:lnTo>
                  <a:lnTo>
                    <a:pt x="1898" y="99"/>
                  </a:lnTo>
                  <a:lnTo>
                    <a:pt x="1975" y="134"/>
                  </a:lnTo>
                  <a:lnTo>
                    <a:pt x="2050" y="172"/>
                  </a:lnTo>
                  <a:lnTo>
                    <a:pt x="2122" y="214"/>
                  </a:lnTo>
                  <a:lnTo>
                    <a:pt x="2191" y="261"/>
                  </a:lnTo>
                  <a:lnTo>
                    <a:pt x="2256" y="312"/>
                  </a:lnTo>
                  <a:lnTo>
                    <a:pt x="2319" y="366"/>
                  </a:lnTo>
                  <a:lnTo>
                    <a:pt x="2377" y="424"/>
                  </a:lnTo>
                  <a:lnTo>
                    <a:pt x="2433" y="485"/>
                  </a:lnTo>
                  <a:lnTo>
                    <a:pt x="2484" y="549"/>
                  </a:lnTo>
                  <a:lnTo>
                    <a:pt x="2533" y="616"/>
                  </a:lnTo>
                  <a:lnTo>
                    <a:pt x="2577" y="685"/>
                  </a:lnTo>
                  <a:lnTo>
                    <a:pt x="2617" y="758"/>
                  </a:lnTo>
                  <a:lnTo>
                    <a:pt x="2653" y="832"/>
                  </a:lnTo>
                  <a:lnTo>
                    <a:pt x="2684" y="908"/>
                  </a:lnTo>
                  <a:lnTo>
                    <a:pt x="2711" y="986"/>
                  </a:lnTo>
                  <a:lnTo>
                    <a:pt x="2733" y="1066"/>
                  </a:lnTo>
                  <a:lnTo>
                    <a:pt x="2751" y="1147"/>
                  </a:lnTo>
                  <a:lnTo>
                    <a:pt x="2763" y="1229"/>
                  </a:lnTo>
                  <a:lnTo>
                    <a:pt x="2770" y="1313"/>
                  </a:lnTo>
                  <a:lnTo>
                    <a:pt x="2772" y="1397"/>
                  </a:lnTo>
                  <a:lnTo>
                    <a:pt x="2769" y="1483"/>
                  </a:lnTo>
                  <a:lnTo>
                    <a:pt x="2761" y="1568"/>
                  </a:lnTo>
                  <a:lnTo>
                    <a:pt x="2746" y="1653"/>
                  </a:lnTo>
                  <a:lnTo>
                    <a:pt x="2726" y="1738"/>
                  </a:lnTo>
                  <a:lnTo>
                    <a:pt x="2700" y="1824"/>
                  </a:lnTo>
                  <a:lnTo>
                    <a:pt x="2668" y="1909"/>
                  </a:lnTo>
                  <a:lnTo>
                    <a:pt x="2654" y="1940"/>
                  </a:lnTo>
                  <a:lnTo>
                    <a:pt x="2640" y="1971"/>
                  </a:lnTo>
                  <a:lnTo>
                    <a:pt x="2625" y="2002"/>
                  </a:lnTo>
                  <a:lnTo>
                    <a:pt x="2609" y="2032"/>
                  </a:lnTo>
                  <a:lnTo>
                    <a:pt x="2593" y="2062"/>
                  </a:lnTo>
                  <a:lnTo>
                    <a:pt x="2575" y="2091"/>
                  </a:lnTo>
                  <a:lnTo>
                    <a:pt x="2557" y="2120"/>
                  </a:lnTo>
                  <a:lnTo>
                    <a:pt x="2539" y="2149"/>
                  </a:lnTo>
                  <a:lnTo>
                    <a:pt x="2519" y="2176"/>
                  </a:lnTo>
                  <a:lnTo>
                    <a:pt x="2499" y="2204"/>
                  </a:lnTo>
                  <a:lnTo>
                    <a:pt x="2479" y="2230"/>
                  </a:lnTo>
                  <a:lnTo>
                    <a:pt x="2457" y="2257"/>
                  </a:lnTo>
                  <a:lnTo>
                    <a:pt x="2435" y="2283"/>
                  </a:lnTo>
                  <a:lnTo>
                    <a:pt x="2412" y="2309"/>
                  </a:lnTo>
                  <a:lnTo>
                    <a:pt x="2389" y="2333"/>
                  </a:lnTo>
                  <a:lnTo>
                    <a:pt x="2366" y="2357"/>
                  </a:lnTo>
                  <a:lnTo>
                    <a:pt x="2342" y="2381"/>
                  </a:lnTo>
                  <a:lnTo>
                    <a:pt x="2316" y="2404"/>
                  </a:lnTo>
                  <a:lnTo>
                    <a:pt x="2291" y="2426"/>
                  </a:lnTo>
                  <a:lnTo>
                    <a:pt x="2264" y="2448"/>
                  </a:lnTo>
                  <a:lnTo>
                    <a:pt x="2238" y="2470"/>
                  </a:lnTo>
                  <a:lnTo>
                    <a:pt x="2211" y="2490"/>
                  </a:lnTo>
                  <a:lnTo>
                    <a:pt x="2184" y="2510"/>
                  </a:lnTo>
                  <a:lnTo>
                    <a:pt x="2156" y="2529"/>
                  </a:lnTo>
                  <a:lnTo>
                    <a:pt x="2127" y="2547"/>
                  </a:lnTo>
                  <a:lnTo>
                    <a:pt x="2099" y="2566"/>
                  </a:lnTo>
                  <a:lnTo>
                    <a:pt x="2069" y="2583"/>
                  </a:lnTo>
                  <a:lnTo>
                    <a:pt x="2039" y="2599"/>
                  </a:lnTo>
                  <a:lnTo>
                    <a:pt x="2009" y="2615"/>
                  </a:lnTo>
                  <a:lnTo>
                    <a:pt x="1978" y="2630"/>
                  </a:lnTo>
                  <a:lnTo>
                    <a:pt x="1946" y="2644"/>
                  </a:lnTo>
                  <a:lnTo>
                    <a:pt x="1915" y="2658"/>
                  </a:lnTo>
                  <a:lnTo>
                    <a:pt x="1861" y="2679"/>
                  </a:lnTo>
                  <a:lnTo>
                    <a:pt x="1806" y="2697"/>
                  </a:lnTo>
                  <a:lnTo>
                    <a:pt x="1751" y="2713"/>
                  </a:lnTo>
                  <a:lnTo>
                    <a:pt x="1694" y="2727"/>
                  </a:lnTo>
                  <a:lnTo>
                    <a:pt x="1638" y="2738"/>
                  </a:lnTo>
                  <a:lnTo>
                    <a:pt x="1582" y="2748"/>
                  </a:lnTo>
                  <a:lnTo>
                    <a:pt x="1526" y="2753"/>
                  </a:lnTo>
                  <a:lnTo>
                    <a:pt x="1468" y="2758"/>
                  </a:lnTo>
                  <a:lnTo>
                    <a:pt x="1412" y="2759"/>
                  </a:lnTo>
                  <a:lnTo>
                    <a:pt x="1355" y="2759"/>
                  </a:lnTo>
                  <a:lnTo>
                    <a:pt x="1299" y="2756"/>
                  </a:lnTo>
                  <a:lnTo>
                    <a:pt x="1244" y="2751"/>
                  </a:lnTo>
                  <a:lnTo>
                    <a:pt x="1187" y="2744"/>
                  </a:lnTo>
                  <a:lnTo>
                    <a:pt x="1132" y="2734"/>
                  </a:lnTo>
                  <a:lnTo>
                    <a:pt x="1077" y="2722"/>
                  </a:lnTo>
                  <a:lnTo>
                    <a:pt x="1023" y="2708"/>
                  </a:lnTo>
                  <a:lnTo>
                    <a:pt x="968" y="2693"/>
                  </a:lnTo>
                  <a:lnTo>
                    <a:pt x="915" y="2675"/>
                  </a:lnTo>
                  <a:lnTo>
                    <a:pt x="864" y="2655"/>
                  </a:lnTo>
                  <a:lnTo>
                    <a:pt x="812" y="2634"/>
                  </a:lnTo>
                  <a:lnTo>
                    <a:pt x="761" y="2609"/>
                  </a:lnTo>
                  <a:lnTo>
                    <a:pt x="710" y="2583"/>
                  </a:lnTo>
                  <a:lnTo>
                    <a:pt x="662" y="2555"/>
                  </a:lnTo>
                  <a:lnTo>
                    <a:pt x="615" y="2526"/>
                  </a:lnTo>
                  <a:lnTo>
                    <a:pt x="568" y="2494"/>
                  </a:lnTo>
                  <a:lnTo>
                    <a:pt x="523" y="2461"/>
                  </a:lnTo>
                  <a:lnTo>
                    <a:pt x="479" y="2426"/>
                  </a:lnTo>
                  <a:lnTo>
                    <a:pt x="436" y="2388"/>
                  </a:lnTo>
                  <a:lnTo>
                    <a:pt x="396" y="2350"/>
                  </a:lnTo>
                  <a:lnTo>
                    <a:pt x="356" y="2310"/>
                  </a:lnTo>
                  <a:lnTo>
                    <a:pt x="318" y="2267"/>
                  </a:lnTo>
                  <a:lnTo>
                    <a:pt x="282" y="2223"/>
                  </a:lnTo>
                  <a:lnTo>
                    <a:pt x="261" y="2197"/>
                  </a:lnTo>
                  <a:lnTo>
                    <a:pt x="242" y="2169"/>
                  </a:lnTo>
                  <a:lnTo>
                    <a:pt x="222" y="2142"/>
                  </a:lnTo>
                  <a:lnTo>
                    <a:pt x="203" y="2113"/>
                  </a:lnTo>
                  <a:lnTo>
                    <a:pt x="186" y="2084"/>
                  </a:lnTo>
                  <a:lnTo>
                    <a:pt x="170" y="2055"/>
                  </a:lnTo>
                  <a:lnTo>
                    <a:pt x="154" y="2025"/>
                  </a:lnTo>
                  <a:lnTo>
                    <a:pt x="139" y="1995"/>
                  </a:lnTo>
                  <a:lnTo>
                    <a:pt x="124" y="1964"/>
                  </a:lnTo>
                  <a:lnTo>
                    <a:pt x="110" y="1933"/>
                  </a:lnTo>
                  <a:lnTo>
                    <a:pt x="98" y="1902"/>
                  </a:lnTo>
                  <a:lnTo>
                    <a:pt x="86" y="1871"/>
                  </a:lnTo>
                  <a:lnTo>
                    <a:pt x="74" y="1839"/>
                  </a:lnTo>
                  <a:lnTo>
                    <a:pt x="64" y="1806"/>
                  </a:lnTo>
                  <a:lnTo>
                    <a:pt x="54" y="1774"/>
                  </a:lnTo>
                  <a:lnTo>
                    <a:pt x="45" y="1742"/>
                  </a:lnTo>
                  <a:lnTo>
                    <a:pt x="36" y="1710"/>
                  </a:lnTo>
                  <a:lnTo>
                    <a:pt x="30" y="1676"/>
                  </a:lnTo>
                  <a:lnTo>
                    <a:pt x="23" y="1643"/>
                  </a:lnTo>
                  <a:lnTo>
                    <a:pt x="17" y="1609"/>
                  </a:lnTo>
                  <a:lnTo>
                    <a:pt x="12" y="1576"/>
                  </a:lnTo>
                  <a:lnTo>
                    <a:pt x="9" y="1543"/>
                  </a:lnTo>
                  <a:lnTo>
                    <a:pt x="5" y="1509"/>
                  </a:lnTo>
                  <a:lnTo>
                    <a:pt x="3" y="1475"/>
                  </a:lnTo>
                  <a:lnTo>
                    <a:pt x="1" y="1441"/>
                  </a:lnTo>
                  <a:lnTo>
                    <a:pt x="0" y="1408"/>
                  </a:lnTo>
                  <a:lnTo>
                    <a:pt x="0" y="1373"/>
                  </a:lnTo>
                  <a:lnTo>
                    <a:pt x="1" y="1340"/>
                  </a:lnTo>
                  <a:lnTo>
                    <a:pt x="2" y="1305"/>
                  </a:lnTo>
                  <a:lnTo>
                    <a:pt x="4" y="1272"/>
                  </a:lnTo>
                  <a:lnTo>
                    <a:pt x="8" y="1238"/>
                  </a:lnTo>
                  <a:lnTo>
                    <a:pt x="12" y="1205"/>
                  </a:lnTo>
                  <a:lnTo>
                    <a:pt x="20" y="1149"/>
                  </a:lnTo>
                  <a:lnTo>
                    <a:pt x="32" y="1094"/>
                  </a:lnTo>
                  <a:lnTo>
                    <a:pt x="45" y="1039"/>
                  </a:lnTo>
                  <a:lnTo>
                    <a:pt x="59" y="985"/>
                  </a:lnTo>
                  <a:lnTo>
                    <a:pt x="77" y="932"/>
                  </a:lnTo>
                  <a:lnTo>
                    <a:pt x="96" y="879"/>
                  </a:lnTo>
                  <a:lnTo>
                    <a:pt x="118" y="827"/>
                  </a:lnTo>
                  <a:lnTo>
                    <a:pt x="142" y="775"/>
                  </a:lnTo>
                  <a:lnTo>
                    <a:pt x="168" y="726"/>
                  </a:lnTo>
                  <a:lnTo>
                    <a:pt x="195" y="676"/>
                  </a:lnTo>
                  <a:lnTo>
                    <a:pt x="210" y="652"/>
                  </a:lnTo>
                  <a:lnTo>
                    <a:pt x="227" y="628"/>
                  </a:lnTo>
                  <a:lnTo>
                    <a:pt x="242" y="604"/>
                  </a:lnTo>
                  <a:lnTo>
                    <a:pt x="258" y="581"/>
                  </a:lnTo>
                  <a:lnTo>
                    <a:pt x="275" y="557"/>
                  </a:lnTo>
                  <a:lnTo>
                    <a:pt x="292" y="534"/>
                  </a:lnTo>
                  <a:lnTo>
                    <a:pt x="311" y="513"/>
                  </a:lnTo>
                  <a:lnTo>
                    <a:pt x="328" y="491"/>
                  </a:lnTo>
                  <a:lnTo>
                    <a:pt x="347" y="469"/>
                  </a:lnTo>
                  <a:lnTo>
                    <a:pt x="367" y="447"/>
                  </a:lnTo>
                  <a:lnTo>
                    <a:pt x="387" y="426"/>
                  </a:lnTo>
                  <a:lnTo>
                    <a:pt x="406" y="405"/>
                  </a:lnTo>
                  <a:lnTo>
                    <a:pt x="406" y="405"/>
                  </a:lnTo>
                  <a:lnTo>
                    <a:pt x="432" y="381"/>
                  </a:lnTo>
                  <a:lnTo>
                    <a:pt x="457" y="357"/>
                  </a:lnTo>
                  <a:lnTo>
                    <a:pt x="482" y="334"/>
                  </a:lnTo>
                  <a:lnTo>
                    <a:pt x="509" y="312"/>
                  </a:lnTo>
                  <a:lnTo>
                    <a:pt x="535" y="290"/>
                  </a:lnTo>
                  <a:lnTo>
                    <a:pt x="563" y="269"/>
                  </a:lnTo>
                  <a:lnTo>
                    <a:pt x="589" y="250"/>
                  </a:lnTo>
                  <a:lnTo>
                    <a:pt x="617" y="230"/>
                  </a:lnTo>
                  <a:lnTo>
                    <a:pt x="646" y="212"/>
                  </a:lnTo>
                  <a:lnTo>
                    <a:pt x="674" y="195"/>
                  </a:lnTo>
                  <a:lnTo>
                    <a:pt x="702" y="177"/>
                  </a:lnTo>
                  <a:lnTo>
                    <a:pt x="732" y="161"/>
                  </a:lnTo>
                  <a:lnTo>
                    <a:pt x="761" y="146"/>
                  </a:lnTo>
                  <a:lnTo>
                    <a:pt x="791" y="131"/>
                  </a:lnTo>
                  <a:lnTo>
                    <a:pt x="821" y="117"/>
                  </a:lnTo>
                  <a:lnTo>
                    <a:pt x="852" y="104"/>
                  </a:lnTo>
                  <a:lnTo>
                    <a:pt x="883" y="91"/>
                  </a:lnTo>
                  <a:lnTo>
                    <a:pt x="914" y="79"/>
                  </a:lnTo>
                  <a:lnTo>
                    <a:pt x="945" y="69"/>
                  </a:lnTo>
                  <a:lnTo>
                    <a:pt x="978" y="59"/>
                  </a:lnTo>
                  <a:lnTo>
                    <a:pt x="1010" y="49"/>
                  </a:lnTo>
                  <a:lnTo>
                    <a:pt x="1043" y="41"/>
                  </a:lnTo>
                  <a:lnTo>
                    <a:pt x="1076" y="33"/>
                  </a:lnTo>
                  <a:lnTo>
                    <a:pt x="1109" y="26"/>
                  </a:lnTo>
                  <a:lnTo>
                    <a:pt x="1142" y="21"/>
                  </a:lnTo>
                  <a:lnTo>
                    <a:pt x="1177" y="15"/>
                  </a:lnTo>
                  <a:lnTo>
                    <a:pt x="1210" y="10"/>
                  </a:lnTo>
                  <a:lnTo>
                    <a:pt x="1245" y="7"/>
                  </a:lnTo>
                  <a:lnTo>
                    <a:pt x="1279" y="4"/>
                  </a:lnTo>
                  <a:lnTo>
                    <a:pt x="1315" y="2"/>
                  </a:lnTo>
                  <a:lnTo>
                    <a:pt x="1351" y="1"/>
                  </a:lnTo>
                  <a:lnTo>
                    <a:pt x="1387" y="0"/>
                  </a:lnTo>
                  <a:close/>
                  <a:moveTo>
                    <a:pt x="2327" y="446"/>
                  </a:moveTo>
                  <a:lnTo>
                    <a:pt x="2314" y="432"/>
                  </a:lnTo>
                  <a:lnTo>
                    <a:pt x="2319" y="447"/>
                  </a:lnTo>
                  <a:lnTo>
                    <a:pt x="2322" y="462"/>
                  </a:lnTo>
                  <a:lnTo>
                    <a:pt x="2325" y="477"/>
                  </a:lnTo>
                  <a:lnTo>
                    <a:pt x="2328" y="492"/>
                  </a:lnTo>
                  <a:lnTo>
                    <a:pt x="2352" y="511"/>
                  </a:lnTo>
                  <a:lnTo>
                    <a:pt x="2375" y="532"/>
                  </a:lnTo>
                  <a:lnTo>
                    <a:pt x="2398" y="553"/>
                  </a:lnTo>
                  <a:lnTo>
                    <a:pt x="2421" y="574"/>
                  </a:lnTo>
                  <a:lnTo>
                    <a:pt x="2443" y="596"/>
                  </a:lnTo>
                  <a:lnTo>
                    <a:pt x="2464" y="619"/>
                  </a:lnTo>
                  <a:lnTo>
                    <a:pt x="2484" y="642"/>
                  </a:lnTo>
                  <a:lnTo>
                    <a:pt x="2505" y="665"/>
                  </a:lnTo>
                  <a:lnTo>
                    <a:pt x="2486" y="636"/>
                  </a:lnTo>
                  <a:lnTo>
                    <a:pt x="2465" y="607"/>
                  </a:lnTo>
                  <a:lnTo>
                    <a:pt x="2444" y="578"/>
                  </a:lnTo>
                  <a:lnTo>
                    <a:pt x="2422" y="551"/>
                  </a:lnTo>
                  <a:lnTo>
                    <a:pt x="2399" y="523"/>
                  </a:lnTo>
                  <a:lnTo>
                    <a:pt x="2376" y="496"/>
                  </a:lnTo>
                  <a:lnTo>
                    <a:pt x="2352" y="470"/>
                  </a:lnTo>
                  <a:lnTo>
                    <a:pt x="2327" y="446"/>
                  </a:lnTo>
                  <a:close/>
                  <a:moveTo>
                    <a:pt x="2203" y="336"/>
                  </a:moveTo>
                  <a:lnTo>
                    <a:pt x="2181" y="320"/>
                  </a:lnTo>
                  <a:lnTo>
                    <a:pt x="2158" y="302"/>
                  </a:lnTo>
                  <a:lnTo>
                    <a:pt x="2134" y="284"/>
                  </a:lnTo>
                  <a:lnTo>
                    <a:pt x="2109" y="267"/>
                  </a:lnTo>
                  <a:lnTo>
                    <a:pt x="2084" y="250"/>
                  </a:lnTo>
                  <a:lnTo>
                    <a:pt x="2058" y="235"/>
                  </a:lnTo>
                  <a:lnTo>
                    <a:pt x="2033" y="222"/>
                  </a:lnTo>
                  <a:lnTo>
                    <a:pt x="2008" y="212"/>
                  </a:lnTo>
                  <a:lnTo>
                    <a:pt x="2018" y="223"/>
                  </a:lnTo>
                  <a:lnTo>
                    <a:pt x="2029" y="237"/>
                  </a:lnTo>
                  <a:lnTo>
                    <a:pt x="2039" y="251"/>
                  </a:lnTo>
                  <a:lnTo>
                    <a:pt x="2048" y="265"/>
                  </a:lnTo>
                  <a:lnTo>
                    <a:pt x="2055" y="280"/>
                  </a:lnTo>
                  <a:lnTo>
                    <a:pt x="2062" y="295"/>
                  </a:lnTo>
                  <a:lnTo>
                    <a:pt x="2067" y="310"/>
                  </a:lnTo>
                  <a:lnTo>
                    <a:pt x="2071" y="327"/>
                  </a:lnTo>
                  <a:lnTo>
                    <a:pt x="2097" y="340"/>
                  </a:lnTo>
                  <a:lnTo>
                    <a:pt x="2123" y="354"/>
                  </a:lnTo>
                  <a:lnTo>
                    <a:pt x="2148" y="369"/>
                  </a:lnTo>
                  <a:lnTo>
                    <a:pt x="2173" y="384"/>
                  </a:lnTo>
                  <a:lnTo>
                    <a:pt x="2199" y="400"/>
                  </a:lnTo>
                  <a:lnTo>
                    <a:pt x="2224" y="416"/>
                  </a:lnTo>
                  <a:lnTo>
                    <a:pt x="2248" y="432"/>
                  </a:lnTo>
                  <a:lnTo>
                    <a:pt x="2271" y="449"/>
                  </a:lnTo>
                  <a:lnTo>
                    <a:pt x="2266" y="434"/>
                  </a:lnTo>
                  <a:lnTo>
                    <a:pt x="2259" y="418"/>
                  </a:lnTo>
                  <a:lnTo>
                    <a:pt x="2252" y="403"/>
                  </a:lnTo>
                  <a:lnTo>
                    <a:pt x="2244" y="389"/>
                  </a:lnTo>
                  <a:lnTo>
                    <a:pt x="2234" y="375"/>
                  </a:lnTo>
                  <a:lnTo>
                    <a:pt x="2224" y="362"/>
                  </a:lnTo>
                  <a:lnTo>
                    <a:pt x="2214" y="349"/>
                  </a:lnTo>
                  <a:lnTo>
                    <a:pt x="2203" y="336"/>
                  </a:lnTo>
                  <a:close/>
                  <a:moveTo>
                    <a:pt x="740" y="223"/>
                  </a:moveTo>
                  <a:lnTo>
                    <a:pt x="702" y="244"/>
                  </a:lnTo>
                  <a:lnTo>
                    <a:pt x="663" y="266"/>
                  </a:lnTo>
                  <a:lnTo>
                    <a:pt x="645" y="278"/>
                  </a:lnTo>
                  <a:lnTo>
                    <a:pt x="625" y="290"/>
                  </a:lnTo>
                  <a:lnTo>
                    <a:pt x="607" y="303"/>
                  </a:lnTo>
                  <a:lnTo>
                    <a:pt x="589" y="316"/>
                  </a:lnTo>
                  <a:lnTo>
                    <a:pt x="572" y="329"/>
                  </a:lnTo>
                  <a:lnTo>
                    <a:pt x="556" y="344"/>
                  </a:lnTo>
                  <a:lnTo>
                    <a:pt x="541" y="359"/>
                  </a:lnTo>
                  <a:lnTo>
                    <a:pt x="526" y="377"/>
                  </a:lnTo>
                  <a:lnTo>
                    <a:pt x="513" y="394"/>
                  </a:lnTo>
                  <a:lnTo>
                    <a:pt x="503" y="412"/>
                  </a:lnTo>
                  <a:lnTo>
                    <a:pt x="493" y="432"/>
                  </a:lnTo>
                  <a:lnTo>
                    <a:pt x="486" y="453"/>
                  </a:lnTo>
                  <a:lnTo>
                    <a:pt x="509" y="435"/>
                  </a:lnTo>
                  <a:lnTo>
                    <a:pt x="534" y="419"/>
                  </a:lnTo>
                  <a:lnTo>
                    <a:pt x="558" y="402"/>
                  </a:lnTo>
                  <a:lnTo>
                    <a:pt x="584" y="387"/>
                  </a:lnTo>
                  <a:lnTo>
                    <a:pt x="609" y="371"/>
                  </a:lnTo>
                  <a:lnTo>
                    <a:pt x="634" y="356"/>
                  </a:lnTo>
                  <a:lnTo>
                    <a:pt x="660" y="342"/>
                  </a:lnTo>
                  <a:lnTo>
                    <a:pt x="686" y="328"/>
                  </a:lnTo>
                  <a:lnTo>
                    <a:pt x="690" y="313"/>
                  </a:lnTo>
                  <a:lnTo>
                    <a:pt x="694" y="299"/>
                  </a:lnTo>
                  <a:lnTo>
                    <a:pt x="700" y="286"/>
                  </a:lnTo>
                  <a:lnTo>
                    <a:pt x="707" y="272"/>
                  </a:lnTo>
                  <a:lnTo>
                    <a:pt x="714" y="259"/>
                  </a:lnTo>
                  <a:lnTo>
                    <a:pt x="722" y="246"/>
                  </a:lnTo>
                  <a:lnTo>
                    <a:pt x="731" y="235"/>
                  </a:lnTo>
                  <a:lnTo>
                    <a:pt x="740" y="223"/>
                  </a:lnTo>
                  <a:close/>
                  <a:moveTo>
                    <a:pt x="439" y="453"/>
                  </a:moveTo>
                  <a:lnTo>
                    <a:pt x="400" y="493"/>
                  </a:lnTo>
                  <a:lnTo>
                    <a:pt x="364" y="534"/>
                  </a:lnTo>
                  <a:lnTo>
                    <a:pt x="346" y="555"/>
                  </a:lnTo>
                  <a:lnTo>
                    <a:pt x="329" y="577"/>
                  </a:lnTo>
                  <a:lnTo>
                    <a:pt x="312" y="599"/>
                  </a:lnTo>
                  <a:lnTo>
                    <a:pt x="296" y="622"/>
                  </a:lnTo>
                  <a:lnTo>
                    <a:pt x="328" y="589"/>
                  </a:lnTo>
                  <a:lnTo>
                    <a:pt x="361" y="556"/>
                  </a:lnTo>
                  <a:lnTo>
                    <a:pt x="395" y="525"/>
                  </a:lnTo>
                  <a:lnTo>
                    <a:pt x="429" y="496"/>
                  </a:lnTo>
                  <a:lnTo>
                    <a:pt x="432" y="485"/>
                  </a:lnTo>
                  <a:lnTo>
                    <a:pt x="433" y="475"/>
                  </a:lnTo>
                  <a:lnTo>
                    <a:pt x="435" y="463"/>
                  </a:lnTo>
                  <a:lnTo>
                    <a:pt x="439" y="453"/>
                  </a:lnTo>
                  <a:close/>
                  <a:moveTo>
                    <a:pt x="57" y="1450"/>
                  </a:moveTo>
                  <a:lnTo>
                    <a:pt x="65" y="1478"/>
                  </a:lnTo>
                  <a:lnTo>
                    <a:pt x="74" y="1506"/>
                  </a:lnTo>
                  <a:lnTo>
                    <a:pt x="87" y="1531"/>
                  </a:lnTo>
                  <a:lnTo>
                    <a:pt x="100" y="1556"/>
                  </a:lnTo>
                  <a:lnTo>
                    <a:pt x="115" y="1581"/>
                  </a:lnTo>
                  <a:lnTo>
                    <a:pt x="131" y="1605"/>
                  </a:lnTo>
                  <a:lnTo>
                    <a:pt x="149" y="1627"/>
                  </a:lnTo>
                  <a:lnTo>
                    <a:pt x="168" y="1649"/>
                  </a:lnTo>
                  <a:lnTo>
                    <a:pt x="171" y="1620"/>
                  </a:lnTo>
                  <a:lnTo>
                    <a:pt x="175" y="1592"/>
                  </a:lnTo>
                  <a:lnTo>
                    <a:pt x="179" y="1563"/>
                  </a:lnTo>
                  <a:lnTo>
                    <a:pt x="184" y="1536"/>
                  </a:lnTo>
                  <a:lnTo>
                    <a:pt x="190" y="1508"/>
                  </a:lnTo>
                  <a:lnTo>
                    <a:pt x="195" y="1480"/>
                  </a:lnTo>
                  <a:lnTo>
                    <a:pt x="202" y="1453"/>
                  </a:lnTo>
                  <a:lnTo>
                    <a:pt x="210" y="1425"/>
                  </a:lnTo>
                  <a:lnTo>
                    <a:pt x="227" y="1371"/>
                  </a:lnTo>
                  <a:lnTo>
                    <a:pt x="245" y="1317"/>
                  </a:lnTo>
                  <a:lnTo>
                    <a:pt x="266" y="1264"/>
                  </a:lnTo>
                  <a:lnTo>
                    <a:pt x="288" y="1211"/>
                  </a:lnTo>
                  <a:lnTo>
                    <a:pt x="273" y="1197"/>
                  </a:lnTo>
                  <a:lnTo>
                    <a:pt x="259" y="1182"/>
                  </a:lnTo>
                  <a:lnTo>
                    <a:pt x="246" y="1167"/>
                  </a:lnTo>
                  <a:lnTo>
                    <a:pt x="233" y="1151"/>
                  </a:lnTo>
                  <a:lnTo>
                    <a:pt x="222" y="1135"/>
                  </a:lnTo>
                  <a:lnTo>
                    <a:pt x="210" y="1119"/>
                  </a:lnTo>
                  <a:lnTo>
                    <a:pt x="199" y="1101"/>
                  </a:lnTo>
                  <a:lnTo>
                    <a:pt x="190" y="1084"/>
                  </a:lnTo>
                  <a:lnTo>
                    <a:pt x="180" y="1067"/>
                  </a:lnTo>
                  <a:lnTo>
                    <a:pt x="171" y="1048"/>
                  </a:lnTo>
                  <a:lnTo>
                    <a:pt x="163" y="1030"/>
                  </a:lnTo>
                  <a:lnTo>
                    <a:pt x="156" y="1011"/>
                  </a:lnTo>
                  <a:lnTo>
                    <a:pt x="151" y="992"/>
                  </a:lnTo>
                  <a:lnTo>
                    <a:pt x="145" y="972"/>
                  </a:lnTo>
                  <a:lnTo>
                    <a:pt x="141" y="953"/>
                  </a:lnTo>
                  <a:lnTo>
                    <a:pt x="138" y="933"/>
                  </a:lnTo>
                  <a:lnTo>
                    <a:pt x="125" y="963"/>
                  </a:lnTo>
                  <a:lnTo>
                    <a:pt x="114" y="993"/>
                  </a:lnTo>
                  <a:lnTo>
                    <a:pt x="103" y="1024"/>
                  </a:lnTo>
                  <a:lnTo>
                    <a:pt x="94" y="1056"/>
                  </a:lnTo>
                  <a:lnTo>
                    <a:pt x="86" y="1089"/>
                  </a:lnTo>
                  <a:lnTo>
                    <a:pt x="79" y="1121"/>
                  </a:lnTo>
                  <a:lnTo>
                    <a:pt x="72" y="1154"/>
                  </a:lnTo>
                  <a:lnTo>
                    <a:pt x="68" y="1187"/>
                  </a:lnTo>
                  <a:lnTo>
                    <a:pt x="63" y="1220"/>
                  </a:lnTo>
                  <a:lnTo>
                    <a:pt x="59" y="1253"/>
                  </a:lnTo>
                  <a:lnTo>
                    <a:pt x="57" y="1287"/>
                  </a:lnTo>
                  <a:lnTo>
                    <a:pt x="56" y="1320"/>
                  </a:lnTo>
                  <a:lnTo>
                    <a:pt x="55" y="1354"/>
                  </a:lnTo>
                  <a:lnTo>
                    <a:pt x="55" y="1386"/>
                  </a:lnTo>
                  <a:lnTo>
                    <a:pt x="55" y="1418"/>
                  </a:lnTo>
                  <a:lnTo>
                    <a:pt x="57" y="1450"/>
                  </a:lnTo>
                  <a:close/>
                  <a:moveTo>
                    <a:pt x="71" y="1586"/>
                  </a:moveTo>
                  <a:lnTo>
                    <a:pt x="79" y="1636"/>
                  </a:lnTo>
                  <a:lnTo>
                    <a:pt x="91" y="1685"/>
                  </a:lnTo>
                  <a:lnTo>
                    <a:pt x="102" y="1734"/>
                  </a:lnTo>
                  <a:lnTo>
                    <a:pt x="117" y="1781"/>
                  </a:lnTo>
                  <a:lnTo>
                    <a:pt x="133" y="1828"/>
                  </a:lnTo>
                  <a:lnTo>
                    <a:pt x="151" y="1875"/>
                  </a:lnTo>
                  <a:lnTo>
                    <a:pt x="170" y="1922"/>
                  </a:lnTo>
                  <a:lnTo>
                    <a:pt x="192" y="1967"/>
                  </a:lnTo>
                  <a:lnTo>
                    <a:pt x="184" y="1934"/>
                  </a:lnTo>
                  <a:lnTo>
                    <a:pt x="178" y="1901"/>
                  </a:lnTo>
                  <a:lnTo>
                    <a:pt x="172" y="1869"/>
                  </a:lnTo>
                  <a:lnTo>
                    <a:pt x="169" y="1835"/>
                  </a:lnTo>
                  <a:lnTo>
                    <a:pt x="165" y="1802"/>
                  </a:lnTo>
                  <a:lnTo>
                    <a:pt x="164" y="1768"/>
                  </a:lnTo>
                  <a:lnTo>
                    <a:pt x="164" y="1735"/>
                  </a:lnTo>
                  <a:lnTo>
                    <a:pt x="164" y="1702"/>
                  </a:lnTo>
                  <a:lnTo>
                    <a:pt x="139" y="1675"/>
                  </a:lnTo>
                  <a:lnTo>
                    <a:pt x="114" y="1647"/>
                  </a:lnTo>
                  <a:lnTo>
                    <a:pt x="102" y="1632"/>
                  </a:lnTo>
                  <a:lnTo>
                    <a:pt x="92" y="1617"/>
                  </a:lnTo>
                  <a:lnTo>
                    <a:pt x="80" y="1602"/>
                  </a:lnTo>
                  <a:lnTo>
                    <a:pt x="71" y="1586"/>
                  </a:lnTo>
                  <a:close/>
                  <a:moveTo>
                    <a:pt x="965" y="2638"/>
                  </a:moveTo>
                  <a:lnTo>
                    <a:pt x="1016" y="2654"/>
                  </a:lnTo>
                  <a:lnTo>
                    <a:pt x="1065" y="2668"/>
                  </a:lnTo>
                  <a:lnTo>
                    <a:pt x="1117" y="2680"/>
                  </a:lnTo>
                  <a:lnTo>
                    <a:pt x="1168" y="2689"/>
                  </a:lnTo>
                  <a:lnTo>
                    <a:pt x="1220" y="2696"/>
                  </a:lnTo>
                  <a:lnTo>
                    <a:pt x="1271" y="2702"/>
                  </a:lnTo>
                  <a:lnTo>
                    <a:pt x="1323" y="2705"/>
                  </a:lnTo>
                  <a:lnTo>
                    <a:pt x="1375" y="2706"/>
                  </a:lnTo>
                  <a:lnTo>
                    <a:pt x="1375" y="2703"/>
                  </a:lnTo>
                  <a:lnTo>
                    <a:pt x="1324" y="2700"/>
                  </a:lnTo>
                  <a:lnTo>
                    <a:pt x="1273" y="2697"/>
                  </a:lnTo>
                  <a:lnTo>
                    <a:pt x="1222" y="2692"/>
                  </a:lnTo>
                  <a:lnTo>
                    <a:pt x="1171" y="2685"/>
                  </a:lnTo>
                  <a:lnTo>
                    <a:pt x="1120" y="2676"/>
                  </a:lnTo>
                  <a:lnTo>
                    <a:pt x="1070" y="2666"/>
                  </a:lnTo>
                  <a:lnTo>
                    <a:pt x="1020" y="2654"/>
                  </a:lnTo>
                  <a:lnTo>
                    <a:pt x="971" y="2640"/>
                  </a:lnTo>
                  <a:lnTo>
                    <a:pt x="971" y="2640"/>
                  </a:lnTo>
                  <a:lnTo>
                    <a:pt x="965" y="2638"/>
                  </a:lnTo>
                  <a:close/>
                  <a:moveTo>
                    <a:pt x="1414" y="2706"/>
                  </a:moveTo>
                  <a:lnTo>
                    <a:pt x="1437" y="2706"/>
                  </a:lnTo>
                  <a:lnTo>
                    <a:pt x="1460" y="2705"/>
                  </a:lnTo>
                  <a:lnTo>
                    <a:pt x="1483" y="2703"/>
                  </a:lnTo>
                  <a:lnTo>
                    <a:pt x="1505" y="2702"/>
                  </a:lnTo>
                  <a:lnTo>
                    <a:pt x="1528" y="2699"/>
                  </a:lnTo>
                  <a:lnTo>
                    <a:pt x="1551" y="2697"/>
                  </a:lnTo>
                  <a:lnTo>
                    <a:pt x="1573" y="2693"/>
                  </a:lnTo>
                  <a:lnTo>
                    <a:pt x="1595" y="2690"/>
                  </a:lnTo>
                  <a:lnTo>
                    <a:pt x="1573" y="2693"/>
                  </a:lnTo>
                  <a:lnTo>
                    <a:pt x="1550" y="2696"/>
                  </a:lnTo>
                  <a:lnTo>
                    <a:pt x="1527" y="2698"/>
                  </a:lnTo>
                  <a:lnTo>
                    <a:pt x="1505" y="2699"/>
                  </a:lnTo>
                  <a:lnTo>
                    <a:pt x="1482" y="2700"/>
                  </a:lnTo>
                  <a:lnTo>
                    <a:pt x="1459" y="2702"/>
                  </a:lnTo>
                  <a:lnTo>
                    <a:pt x="1437" y="2703"/>
                  </a:lnTo>
                  <a:lnTo>
                    <a:pt x="1414" y="2703"/>
                  </a:lnTo>
                  <a:lnTo>
                    <a:pt x="1414" y="2706"/>
                  </a:lnTo>
                  <a:close/>
                  <a:moveTo>
                    <a:pt x="2567" y="1991"/>
                  </a:moveTo>
                  <a:lnTo>
                    <a:pt x="2580" y="1968"/>
                  </a:lnTo>
                  <a:lnTo>
                    <a:pt x="2593" y="1942"/>
                  </a:lnTo>
                  <a:lnTo>
                    <a:pt x="2607" y="1916"/>
                  </a:lnTo>
                  <a:lnTo>
                    <a:pt x="2619" y="1888"/>
                  </a:lnTo>
                  <a:lnTo>
                    <a:pt x="2632" y="1861"/>
                  </a:lnTo>
                  <a:lnTo>
                    <a:pt x="2642" y="1833"/>
                  </a:lnTo>
                  <a:lnTo>
                    <a:pt x="2647" y="1819"/>
                  </a:lnTo>
                  <a:lnTo>
                    <a:pt x="2650" y="1806"/>
                  </a:lnTo>
                  <a:lnTo>
                    <a:pt x="2653" y="1794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6" y="1770"/>
                  </a:lnTo>
                  <a:lnTo>
                    <a:pt x="2658" y="1770"/>
                  </a:lnTo>
                  <a:lnTo>
                    <a:pt x="2666" y="1743"/>
                  </a:lnTo>
                  <a:lnTo>
                    <a:pt x="2675" y="1717"/>
                  </a:lnTo>
                  <a:lnTo>
                    <a:pt x="2681" y="1689"/>
                  </a:lnTo>
                  <a:lnTo>
                    <a:pt x="2687" y="1662"/>
                  </a:lnTo>
                  <a:lnTo>
                    <a:pt x="2693" y="1635"/>
                  </a:lnTo>
                  <a:lnTo>
                    <a:pt x="2698" y="1608"/>
                  </a:lnTo>
                  <a:lnTo>
                    <a:pt x="2702" y="1581"/>
                  </a:lnTo>
                  <a:lnTo>
                    <a:pt x="2706" y="1553"/>
                  </a:lnTo>
                  <a:lnTo>
                    <a:pt x="2695" y="1572"/>
                  </a:lnTo>
                  <a:lnTo>
                    <a:pt x="2683" y="1592"/>
                  </a:lnTo>
                  <a:lnTo>
                    <a:pt x="2670" y="1611"/>
                  </a:lnTo>
                  <a:lnTo>
                    <a:pt x="2656" y="1629"/>
                  </a:lnTo>
                  <a:lnTo>
                    <a:pt x="2642" y="1646"/>
                  </a:lnTo>
                  <a:lnTo>
                    <a:pt x="2627" y="1662"/>
                  </a:lnTo>
                  <a:lnTo>
                    <a:pt x="2611" y="1678"/>
                  </a:lnTo>
                  <a:lnTo>
                    <a:pt x="2595" y="1695"/>
                  </a:lnTo>
                  <a:lnTo>
                    <a:pt x="2596" y="1734"/>
                  </a:lnTo>
                  <a:lnTo>
                    <a:pt x="2596" y="1774"/>
                  </a:lnTo>
                  <a:lnTo>
                    <a:pt x="2594" y="1813"/>
                  </a:lnTo>
                  <a:lnTo>
                    <a:pt x="2590" y="1852"/>
                  </a:lnTo>
                  <a:lnTo>
                    <a:pt x="2586" y="1892"/>
                  </a:lnTo>
                  <a:lnTo>
                    <a:pt x="2579" y="1931"/>
                  </a:lnTo>
                  <a:lnTo>
                    <a:pt x="2570" y="1970"/>
                  </a:lnTo>
                  <a:lnTo>
                    <a:pt x="2558" y="2008"/>
                  </a:lnTo>
                  <a:lnTo>
                    <a:pt x="2563" y="1998"/>
                  </a:lnTo>
                  <a:lnTo>
                    <a:pt x="2567" y="1991"/>
                  </a:lnTo>
                  <a:close/>
                  <a:moveTo>
                    <a:pt x="2717" y="1381"/>
                  </a:moveTo>
                  <a:lnTo>
                    <a:pt x="2717" y="1351"/>
                  </a:lnTo>
                  <a:lnTo>
                    <a:pt x="2716" y="1321"/>
                  </a:lnTo>
                  <a:lnTo>
                    <a:pt x="2715" y="1293"/>
                  </a:lnTo>
                  <a:lnTo>
                    <a:pt x="2713" y="1264"/>
                  </a:lnTo>
                  <a:lnTo>
                    <a:pt x="2709" y="1235"/>
                  </a:lnTo>
                  <a:lnTo>
                    <a:pt x="2706" y="1206"/>
                  </a:lnTo>
                  <a:lnTo>
                    <a:pt x="2701" y="1177"/>
                  </a:lnTo>
                  <a:lnTo>
                    <a:pt x="2695" y="1149"/>
                  </a:lnTo>
                  <a:lnTo>
                    <a:pt x="2690" y="1120"/>
                  </a:lnTo>
                  <a:lnTo>
                    <a:pt x="2683" y="1092"/>
                  </a:lnTo>
                  <a:lnTo>
                    <a:pt x="2676" y="1064"/>
                  </a:lnTo>
                  <a:lnTo>
                    <a:pt x="2666" y="1037"/>
                  </a:lnTo>
                  <a:lnTo>
                    <a:pt x="2657" y="1009"/>
                  </a:lnTo>
                  <a:lnTo>
                    <a:pt x="2648" y="981"/>
                  </a:lnTo>
                  <a:lnTo>
                    <a:pt x="2637" y="954"/>
                  </a:lnTo>
                  <a:lnTo>
                    <a:pt x="2625" y="926"/>
                  </a:lnTo>
                  <a:lnTo>
                    <a:pt x="2622" y="947"/>
                  </a:lnTo>
                  <a:lnTo>
                    <a:pt x="2617" y="968"/>
                  </a:lnTo>
                  <a:lnTo>
                    <a:pt x="2612" y="988"/>
                  </a:lnTo>
                  <a:lnTo>
                    <a:pt x="2605" y="1008"/>
                  </a:lnTo>
                  <a:lnTo>
                    <a:pt x="2599" y="1028"/>
                  </a:lnTo>
                  <a:lnTo>
                    <a:pt x="2590" y="1046"/>
                  </a:lnTo>
                  <a:lnTo>
                    <a:pt x="2582" y="1064"/>
                  </a:lnTo>
                  <a:lnTo>
                    <a:pt x="2572" y="1083"/>
                  </a:lnTo>
                  <a:lnTo>
                    <a:pt x="2563" y="1101"/>
                  </a:lnTo>
                  <a:lnTo>
                    <a:pt x="2551" y="1119"/>
                  </a:lnTo>
                  <a:lnTo>
                    <a:pt x="2540" y="1136"/>
                  </a:lnTo>
                  <a:lnTo>
                    <a:pt x="2527" y="1152"/>
                  </a:lnTo>
                  <a:lnTo>
                    <a:pt x="2514" y="1168"/>
                  </a:lnTo>
                  <a:lnTo>
                    <a:pt x="2501" y="1184"/>
                  </a:lnTo>
                  <a:lnTo>
                    <a:pt x="2487" y="1199"/>
                  </a:lnTo>
                  <a:lnTo>
                    <a:pt x="2472" y="1214"/>
                  </a:lnTo>
                  <a:lnTo>
                    <a:pt x="2494" y="1266"/>
                  </a:lnTo>
                  <a:lnTo>
                    <a:pt x="2514" y="1318"/>
                  </a:lnTo>
                  <a:lnTo>
                    <a:pt x="2532" y="1371"/>
                  </a:lnTo>
                  <a:lnTo>
                    <a:pt x="2548" y="1424"/>
                  </a:lnTo>
                  <a:lnTo>
                    <a:pt x="2563" y="1478"/>
                  </a:lnTo>
                  <a:lnTo>
                    <a:pt x="2574" y="1532"/>
                  </a:lnTo>
                  <a:lnTo>
                    <a:pt x="2580" y="1560"/>
                  </a:lnTo>
                  <a:lnTo>
                    <a:pt x="2584" y="1587"/>
                  </a:lnTo>
                  <a:lnTo>
                    <a:pt x="2588" y="1615"/>
                  </a:lnTo>
                  <a:lnTo>
                    <a:pt x="2590" y="1643"/>
                  </a:lnTo>
                  <a:lnTo>
                    <a:pt x="2603" y="1629"/>
                  </a:lnTo>
                  <a:lnTo>
                    <a:pt x="2616" y="1615"/>
                  </a:lnTo>
                  <a:lnTo>
                    <a:pt x="2627" y="1600"/>
                  </a:lnTo>
                  <a:lnTo>
                    <a:pt x="2639" y="1585"/>
                  </a:lnTo>
                  <a:lnTo>
                    <a:pt x="2649" y="1570"/>
                  </a:lnTo>
                  <a:lnTo>
                    <a:pt x="2658" y="1554"/>
                  </a:lnTo>
                  <a:lnTo>
                    <a:pt x="2668" y="1538"/>
                  </a:lnTo>
                  <a:lnTo>
                    <a:pt x="2677" y="1522"/>
                  </a:lnTo>
                  <a:lnTo>
                    <a:pt x="2684" y="1506"/>
                  </a:lnTo>
                  <a:lnTo>
                    <a:pt x="2692" y="1488"/>
                  </a:lnTo>
                  <a:lnTo>
                    <a:pt x="2698" y="1471"/>
                  </a:lnTo>
                  <a:lnTo>
                    <a:pt x="2703" y="1454"/>
                  </a:lnTo>
                  <a:lnTo>
                    <a:pt x="2708" y="1437"/>
                  </a:lnTo>
                  <a:lnTo>
                    <a:pt x="2711" y="1418"/>
                  </a:lnTo>
                  <a:lnTo>
                    <a:pt x="2715" y="1400"/>
                  </a:lnTo>
                  <a:lnTo>
                    <a:pt x="2717" y="1381"/>
                  </a:lnTo>
                  <a:close/>
                  <a:moveTo>
                    <a:pt x="1466" y="134"/>
                  </a:moveTo>
                  <a:lnTo>
                    <a:pt x="1474" y="135"/>
                  </a:lnTo>
                  <a:lnTo>
                    <a:pt x="1493" y="134"/>
                  </a:lnTo>
                  <a:lnTo>
                    <a:pt x="1516" y="131"/>
                  </a:lnTo>
                  <a:lnTo>
                    <a:pt x="1542" y="128"/>
                  </a:lnTo>
                  <a:lnTo>
                    <a:pt x="1594" y="122"/>
                  </a:lnTo>
                  <a:lnTo>
                    <a:pt x="1626" y="119"/>
                  </a:lnTo>
                  <a:lnTo>
                    <a:pt x="1616" y="113"/>
                  </a:lnTo>
                  <a:lnTo>
                    <a:pt x="1605" y="108"/>
                  </a:lnTo>
                  <a:lnTo>
                    <a:pt x="1595" y="105"/>
                  </a:lnTo>
                  <a:lnTo>
                    <a:pt x="1585" y="101"/>
                  </a:lnTo>
                  <a:lnTo>
                    <a:pt x="1574" y="99"/>
                  </a:lnTo>
                  <a:lnTo>
                    <a:pt x="1564" y="98"/>
                  </a:lnTo>
                  <a:lnTo>
                    <a:pt x="1554" y="97"/>
                  </a:lnTo>
                  <a:lnTo>
                    <a:pt x="1543" y="97"/>
                  </a:lnTo>
                  <a:lnTo>
                    <a:pt x="1533" y="98"/>
                  </a:lnTo>
                  <a:lnTo>
                    <a:pt x="1523" y="100"/>
                  </a:lnTo>
                  <a:lnTo>
                    <a:pt x="1513" y="104"/>
                  </a:lnTo>
                  <a:lnTo>
                    <a:pt x="1503" y="107"/>
                  </a:lnTo>
                  <a:lnTo>
                    <a:pt x="1494" y="112"/>
                  </a:lnTo>
                  <a:lnTo>
                    <a:pt x="1483" y="119"/>
                  </a:lnTo>
                  <a:lnTo>
                    <a:pt x="1474" y="125"/>
                  </a:lnTo>
                  <a:lnTo>
                    <a:pt x="1466" y="134"/>
                  </a:lnTo>
                  <a:close/>
                  <a:moveTo>
                    <a:pt x="1669" y="98"/>
                  </a:moveTo>
                  <a:lnTo>
                    <a:pt x="1683" y="106"/>
                  </a:lnTo>
                  <a:lnTo>
                    <a:pt x="1696" y="112"/>
                  </a:lnTo>
                  <a:lnTo>
                    <a:pt x="1710" y="115"/>
                  </a:lnTo>
                  <a:lnTo>
                    <a:pt x="1724" y="119"/>
                  </a:lnTo>
                  <a:lnTo>
                    <a:pt x="1753" y="121"/>
                  </a:lnTo>
                  <a:lnTo>
                    <a:pt x="1784" y="123"/>
                  </a:lnTo>
                  <a:lnTo>
                    <a:pt x="1755" y="116"/>
                  </a:lnTo>
                  <a:lnTo>
                    <a:pt x="1726" y="109"/>
                  </a:lnTo>
                  <a:lnTo>
                    <a:pt x="1698" y="104"/>
                  </a:lnTo>
                  <a:lnTo>
                    <a:pt x="1669" y="98"/>
                  </a:lnTo>
                  <a:close/>
                  <a:moveTo>
                    <a:pt x="1563" y="161"/>
                  </a:moveTo>
                  <a:lnTo>
                    <a:pt x="1600" y="166"/>
                  </a:lnTo>
                  <a:lnTo>
                    <a:pt x="1635" y="172"/>
                  </a:lnTo>
                  <a:lnTo>
                    <a:pt x="1671" y="180"/>
                  </a:lnTo>
                  <a:lnTo>
                    <a:pt x="1707" y="188"/>
                  </a:lnTo>
                  <a:lnTo>
                    <a:pt x="1701" y="178"/>
                  </a:lnTo>
                  <a:lnTo>
                    <a:pt x="1694" y="172"/>
                  </a:lnTo>
                  <a:lnTo>
                    <a:pt x="1687" y="165"/>
                  </a:lnTo>
                  <a:lnTo>
                    <a:pt x="1679" y="160"/>
                  </a:lnTo>
                  <a:lnTo>
                    <a:pt x="1671" y="157"/>
                  </a:lnTo>
                  <a:lnTo>
                    <a:pt x="1663" y="154"/>
                  </a:lnTo>
                  <a:lnTo>
                    <a:pt x="1654" y="153"/>
                  </a:lnTo>
                  <a:lnTo>
                    <a:pt x="1645" y="152"/>
                  </a:lnTo>
                  <a:lnTo>
                    <a:pt x="1604" y="155"/>
                  </a:lnTo>
                  <a:lnTo>
                    <a:pt x="1563" y="161"/>
                  </a:lnTo>
                  <a:close/>
                  <a:moveTo>
                    <a:pt x="1913" y="184"/>
                  </a:moveTo>
                  <a:lnTo>
                    <a:pt x="1891" y="180"/>
                  </a:lnTo>
                  <a:lnTo>
                    <a:pt x="1869" y="175"/>
                  </a:lnTo>
                  <a:lnTo>
                    <a:pt x="1846" y="170"/>
                  </a:lnTo>
                  <a:lnTo>
                    <a:pt x="1824" y="167"/>
                  </a:lnTo>
                  <a:lnTo>
                    <a:pt x="1802" y="165"/>
                  </a:lnTo>
                  <a:lnTo>
                    <a:pt x="1779" y="162"/>
                  </a:lnTo>
                  <a:lnTo>
                    <a:pt x="1756" y="160"/>
                  </a:lnTo>
                  <a:lnTo>
                    <a:pt x="1735" y="159"/>
                  </a:lnTo>
                  <a:lnTo>
                    <a:pt x="1740" y="168"/>
                  </a:lnTo>
                  <a:lnTo>
                    <a:pt x="1746" y="178"/>
                  </a:lnTo>
                  <a:lnTo>
                    <a:pt x="1751" y="190"/>
                  </a:lnTo>
                  <a:lnTo>
                    <a:pt x="1754" y="200"/>
                  </a:lnTo>
                  <a:lnTo>
                    <a:pt x="1789" y="211"/>
                  </a:lnTo>
                  <a:lnTo>
                    <a:pt x="1822" y="222"/>
                  </a:lnTo>
                  <a:lnTo>
                    <a:pt x="1857" y="234"/>
                  </a:lnTo>
                  <a:lnTo>
                    <a:pt x="1890" y="246"/>
                  </a:lnTo>
                  <a:lnTo>
                    <a:pt x="1925" y="259"/>
                  </a:lnTo>
                  <a:lnTo>
                    <a:pt x="1957" y="273"/>
                  </a:lnTo>
                  <a:lnTo>
                    <a:pt x="1990" y="288"/>
                  </a:lnTo>
                  <a:lnTo>
                    <a:pt x="2023" y="303"/>
                  </a:lnTo>
                  <a:lnTo>
                    <a:pt x="2014" y="284"/>
                  </a:lnTo>
                  <a:lnTo>
                    <a:pt x="2003" y="267"/>
                  </a:lnTo>
                  <a:lnTo>
                    <a:pt x="1990" y="251"/>
                  </a:lnTo>
                  <a:lnTo>
                    <a:pt x="1976" y="236"/>
                  </a:lnTo>
                  <a:lnTo>
                    <a:pt x="1963" y="221"/>
                  </a:lnTo>
                  <a:lnTo>
                    <a:pt x="1946" y="208"/>
                  </a:lnTo>
                  <a:lnTo>
                    <a:pt x="1930" y="196"/>
                  </a:lnTo>
                  <a:lnTo>
                    <a:pt x="1913" y="184"/>
                  </a:lnTo>
                  <a:close/>
                  <a:moveTo>
                    <a:pt x="1520" y="197"/>
                  </a:moveTo>
                  <a:lnTo>
                    <a:pt x="1521" y="199"/>
                  </a:lnTo>
                  <a:lnTo>
                    <a:pt x="1521" y="203"/>
                  </a:lnTo>
                  <a:lnTo>
                    <a:pt x="1543" y="212"/>
                  </a:lnTo>
                  <a:lnTo>
                    <a:pt x="1566" y="221"/>
                  </a:lnTo>
                  <a:lnTo>
                    <a:pt x="1588" y="231"/>
                  </a:lnTo>
                  <a:lnTo>
                    <a:pt x="1610" y="242"/>
                  </a:lnTo>
                  <a:lnTo>
                    <a:pt x="1652" y="264"/>
                  </a:lnTo>
                  <a:lnTo>
                    <a:pt x="1693" y="289"/>
                  </a:lnTo>
                  <a:lnTo>
                    <a:pt x="1699" y="282"/>
                  </a:lnTo>
                  <a:lnTo>
                    <a:pt x="1703" y="276"/>
                  </a:lnTo>
                  <a:lnTo>
                    <a:pt x="1707" y="269"/>
                  </a:lnTo>
                  <a:lnTo>
                    <a:pt x="1710" y="261"/>
                  </a:lnTo>
                  <a:lnTo>
                    <a:pt x="1714" y="254"/>
                  </a:lnTo>
                  <a:lnTo>
                    <a:pt x="1716" y="248"/>
                  </a:lnTo>
                  <a:lnTo>
                    <a:pt x="1717" y="240"/>
                  </a:lnTo>
                  <a:lnTo>
                    <a:pt x="1718" y="231"/>
                  </a:lnTo>
                  <a:lnTo>
                    <a:pt x="1694" y="225"/>
                  </a:lnTo>
                  <a:lnTo>
                    <a:pt x="1670" y="219"/>
                  </a:lnTo>
                  <a:lnTo>
                    <a:pt x="1645" y="213"/>
                  </a:lnTo>
                  <a:lnTo>
                    <a:pt x="1620" y="208"/>
                  </a:lnTo>
                  <a:lnTo>
                    <a:pt x="1595" y="204"/>
                  </a:lnTo>
                  <a:lnTo>
                    <a:pt x="1571" y="200"/>
                  </a:lnTo>
                  <a:lnTo>
                    <a:pt x="1546" y="198"/>
                  </a:lnTo>
                  <a:lnTo>
                    <a:pt x="1520" y="197"/>
                  </a:lnTo>
                  <a:close/>
                  <a:moveTo>
                    <a:pt x="2590" y="858"/>
                  </a:moveTo>
                  <a:lnTo>
                    <a:pt x="2578" y="836"/>
                  </a:lnTo>
                  <a:lnTo>
                    <a:pt x="2565" y="813"/>
                  </a:lnTo>
                  <a:lnTo>
                    <a:pt x="2551" y="793"/>
                  </a:lnTo>
                  <a:lnTo>
                    <a:pt x="2536" y="771"/>
                  </a:lnTo>
                  <a:lnTo>
                    <a:pt x="2521" y="750"/>
                  </a:lnTo>
                  <a:lnTo>
                    <a:pt x="2506" y="729"/>
                  </a:lnTo>
                  <a:lnTo>
                    <a:pt x="2491" y="710"/>
                  </a:lnTo>
                  <a:lnTo>
                    <a:pt x="2475" y="690"/>
                  </a:lnTo>
                  <a:lnTo>
                    <a:pt x="2441" y="651"/>
                  </a:lnTo>
                  <a:lnTo>
                    <a:pt x="2406" y="614"/>
                  </a:lnTo>
                  <a:lnTo>
                    <a:pt x="2369" y="578"/>
                  </a:lnTo>
                  <a:lnTo>
                    <a:pt x="2330" y="545"/>
                  </a:lnTo>
                  <a:lnTo>
                    <a:pt x="2329" y="562"/>
                  </a:lnTo>
                  <a:lnTo>
                    <a:pt x="2327" y="578"/>
                  </a:lnTo>
                  <a:lnTo>
                    <a:pt x="2323" y="594"/>
                  </a:lnTo>
                  <a:lnTo>
                    <a:pt x="2320" y="610"/>
                  </a:lnTo>
                  <a:lnTo>
                    <a:pt x="2314" y="627"/>
                  </a:lnTo>
                  <a:lnTo>
                    <a:pt x="2308" y="642"/>
                  </a:lnTo>
                  <a:lnTo>
                    <a:pt x="2301" y="658"/>
                  </a:lnTo>
                  <a:lnTo>
                    <a:pt x="2293" y="672"/>
                  </a:lnTo>
                  <a:lnTo>
                    <a:pt x="2285" y="687"/>
                  </a:lnTo>
                  <a:lnTo>
                    <a:pt x="2276" y="700"/>
                  </a:lnTo>
                  <a:lnTo>
                    <a:pt x="2267" y="714"/>
                  </a:lnTo>
                  <a:lnTo>
                    <a:pt x="2256" y="728"/>
                  </a:lnTo>
                  <a:lnTo>
                    <a:pt x="2246" y="741"/>
                  </a:lnTo>
                  <a:lnTo>
                    <a:pt x="2234" y="752"/>
                  </a:lnTo>
                  <a:lnTo>
                    <a:pt x="2223" y="765"/>
                  </a:lnTo>
                  <a:lnTo>
                    <a:pt x="2210" y="776"/>
                  </a:lnTo>
                  <a:lnTo>
                    <a:pt x="2246" y="824"/>
                  </a:lnTo>
                  <a:lnTo>
                    <a:pt x="2279" y="871"/>
                  </a:lnTo>
                  <a:lnTo>
                    <a:pt x="2312" y="920"/>
                  </a:lnTo>
                  <a:lnTo>
                    <a:pt x="2344" y="970"/>
                  </a:lnTo>
                  <a:lnTo>
                    <a:pt x="2374" y="1021"/>
                  </a:lnTo>
                  <a:lnTo>
                    <a:pt x="2403" y="1071"/>
                  </a:lnTo>
                  <a:lnTo>
                    <a:pt x="2429" y="1123"/>
                  </a:lnTo>
                  <a:lnTo>
                    <a:pt x="2455" y="1176"/>
                  </a:lnTo>
                  <a:lnTo>
                    <a:pt x="2471" y="1160"/>
                  </a:lnTo>
                  <a:lnTo>
                    <a:pt x="2484" y="1143"/>
                  </a:lnTo>
                  <a:lnTo>
                    <a:pt x="2498" y="1125"/>
                  </a:lnTo>
                  <a:lnTo>
                    <a:pt x="2512" y="1107"/>
                  </a:lnTo>
                  <a:lnTo>
                    <a:pt x="2524" y="1089"/>
                  </a:lnTo>
                  <a:lnTo>
                    <a:pt x="2535" y="1070"/>
                  </a:lnTo>
                  <a:lnTo>
                    <a:pt x="2546" y="1051"/>
                  </a:lnTo>
                  <a:lnTo>
                    <a:pt x="2555" y="1031"/>
                  </a:lnTo>
                  <a:lnTo>
                    <a:pt x="2563" y="1010"/>
                  </a:lnTo>
                  <a:lnTo>
                    <a:pt x="2570" y="990"/>
                  </a:lnTo>
                  <a:lnTo>
                    <a:pt x="2577" y="969"/>
                  </a:lnTo>
                  <a:lnTo>
                    <a:pt x="2581" y="947"/>
                  </a:lnTo>
                  <a:lnTo>
                    <a:pt x="2586" y="925"/>
                  </a:lnTo>
                  <a:lnTo>
                    <a:pt x="2588" y="903"/>
                  </a:lnTo>
                  <a:lnTo>
                    <a:pt x="2590" y="881"/>
                  </a:lnTo>
                  <a:lnTo>
                    <a:pt x="2590" y="858"/>
                  </a:lnTo>
                  <a:close/>
                  <a:moveTo>
                    <a:pt x="2284" y="507"/>
                  </a:moveTo>
                  <a:lnTo>
                    <a:pt x="2259" y="488"/>
                  </a:lnTo>
                  <a:lnTo>
                    <a:pt x="2233" y="470"/>
                  </a:lnTo>
                  <a:lnTo>
                    <a:pt x="2208" y="453"/>
                  </a:lnTo>
                  <a:lnTo>
                    <a:pt x="2181" y="435"/>
                  </a:lnTo>
                  <a:lnTo>
                    <a:pt x="2155" y="418"/>
                  </a:lnTo>
                  <a:lnTo>
                    <a:pt x="2128" y="403"/>
                  </a:lnTo>
                  <a:lnTo>
                    <a:pt x="2102" y="387"/>
                  </a:lnTo>
                  <a:lnTo>
                    <a:pt x="2074" y="372"/>
                  </a:lnTo>
                  <a:lnTo>
                    <a:pt x="2073" y="384"/>
                  </a:lnTo>
                  <a:lnTo>
                    <a:pt x="2072" y="395"/>
                  </a:lnTo>
                  <a:lnTo>
                    <a:pt x="2070" y="405"/>
                  </a:lnTo>
                  <a:lnTo>
                    <a:pt x="2066" y="417"/>
                  </a:lnTo>
                  <a:lnTo>
                    <a:pt x="2063" y="427"/>
                  </a:lnTo>
                  <a:lnTo>
                    <a:pt x="2058" y="438"/>
                  </a:lnTo>
                  <a:lnTo>
                    <a:pt x="2054" y="448"/>
                  </a:lnTo>
                  <a:lnTo>
                    <a:pt x="2049" y="458"/>
                  </a:lnTo>
                  <a:lnTo>
                    <a:pt x="2036" y="477"/>
                  </a:lnTo>
                  <a:lnTo>
                    <a:pt x="2024" y="495"/>
                  </a:lnTo>
                  <a:lnTo>
                    <a:pt x="2009" y="513"/>
                  </a:lnTo>
                  <a:lnTo>
                    <a:pt x="1993" y="529"/>
                  </a:lnTo>
                  <a:lnTo>
                    <a:pt x="2018" y="553"/>
                  </a:lnTo>
                  <a:lnTo>
                    <a:pt x="2042" y="579"/>
                  </a:lnTo>
                  <a:lnTo>
                    <a:pt x="2066" y="605"/>
                  </a:lnTo>
                  <a:lnTo>
                    <a:pt x="2090" y="631"/>
                  </a:lnTo>
                  <a:lnTo>
                    <a:pt x="2115" y="658"/>
                  </a:lnTo>
                  <a:lnTo>
                    <a:pt x="2138" y="685"/>
                  </a:lnTo>
                  <a:lnTo>
                    <a:pt x="2161" y="713"/>
                  </a:lnTo>
                  <a:lnTo>
                    <a:pt x="2183" y="741"/>
                  </a:lnTo>
                  <a:lnTo>
                    <a:pt x="2194" y="728"/>
                  </a:lnTo>
                  <a:lnTo>
                    <a:pt x="2206" y="716"/>
                  </a:lnTo>
                  <a:lnTo>
                    <a:pt x="2217" y="704"/>
                  </a:lnTo>
                  <a:lnTo>
                    <a:pt x="2228" y="691"/>
                  </a:lnTo>
                  <a:lnTo>
                    <a:pt x="2237" y="677"/>
                  </a:lnTo>
                  <a:lnTo>
                    <a:pt x="2246" y="663"/>
                  </a:lnTo>
                  <a:lnTo>
                    <a:pt x="2254" y="650"/>
                  </a:lnTo>
                  <a:lnTo>
                    <a:pt x="2261" y="635"/>
                  </a:lnTo>
                  <a:lnTo>
                    <a:pt x="2268" y="620"/>
                  </a:lnTo>
                  <a:lnTo>
                    <a:pt x="2274" y="605"/>
                  </a:lnTo>
                  <a:lnTo>
                    <a:pt x="2277" y="590"/>
                  </a:lnTo>
                  <a:lnTo>
                    <a:pt x="2281" y="574"/>
                  </a:lnTo>
                  <a:lnTo>
                    <a:pt x="2284" y="557"/>
                  </a:lnTo>
                  <a:lnTo>
                    <a:pt x="2285" y="541"/>
                  </a:lnTo>
                  <a:lnTo>
                    <a:pt x="2285" y="524"/>
                  </a:lnTo>
                  <a:lnTo>
                    <a:pt x="2284" y="507"/>
                  </a:lnTo>
                  <a:close/>
                  <a:moveTo>
                    <a:pt x="2035" y="352"/>
                  </a:moveTo>
                  <a:lnTo>
                    <a:pt x="2002" y="335"/>
                  </a:lnTo>
                  <a:lnTo>
                    <a:pt x="1967" y="320"/>
                  </a:lnTo>
                  <a:lnTo>
                    <a:pt x="1933" y="305"/>
                  </a:lnTo>
                  <a:lnTo>
                    <a:pt x="1898" y="291"/>
                  </a:lnTo>
                  <a:lnTo>
                    <a:pt x="1864" y="278"/>
                  </a:lnTo>
                  <a:lnTo>
                    <a:pt x="1828" y="265"/>
                  </a:lnTo>
                  <a:lnTo>
                    <a:pt x="1792" y="253"/>
                  </a:lnTo>
                  <a:lnTo>
                    <a:pt x="1756" y="242"/>
                  </a:lnTo>
                  <a:lnTo>
                    <a:pt x="1755" y="251"/>
                  </a:lnTo>
                  <a:lnTo>
                    <a:pt x="1753" y="260"/>
                  </a:lnTo>
                  <a:lnTo>
                    <a:pt x="1749" y="269"/>
                  </a:lnTo>
                  <a:lnTo>
                    <a:pt x="1746" y="278"/>
                  </a:lnTo>
                  <a:lnTo>
                    <a:pt x="1741" y="287"/>
                  </a:lnTo>
                  <a:lnTo>
                    <a:pt x="1737" y="295"/>
                  </a:lnTo>
                  <a:lnTo>
                    <a:pt x="1732" y="302"/>
                  </a:lnTo>
                  <a:lnTo>
                    <a:pt x="1726" y="310"/>
                  </a:lnTo>
                  <a:lnTo>
                    <a:pt x="1758" y="332"/>
                  </a:lnTo>
                  <a:lnTo>
                    <a:pt x="1789" y="354"/>
                  </a:lnTo>
                  <a:lnTo>
                    <a:pt x="1820" y="377"/>
                  </a:lnTo>
                  <a:lnTo>
                    <a:pt x="1850" y="401"/>
                  </a:lnTo>
                  <a:lnTo>
                    <a:pt x="1879" y="425"/>
                  </a:lnTo>
                  <a:lnTo>
                    <a:pt x="1908" y="449"/>
                  </a:lnTo>
                  <a:lnTo>
                    <a:pt x="1936" y="476"/>
                  </a:lnTo>
                  <a:lnTo>
                    <a:pt x="1964" y="501"/>
                  </a:lnTo>
                  <a:lnTo>
                    <a:pt x="1979" y="486"/>
                  </a:lnTo>
                  <a:lnTo>
                    <a:pt x="1994" y="470"/>
                  </a:lnTo>
                  <a:lnTo>
                    <a:pt x="2006" y="453"/>
                  </a:lnTo>
                  <a:lnTo>
                    <a:pt x="2017" y="434"/>
                  </a:lnTo>
                  <a:lnTo>
                    <a:pt x="2021" y="425"/>
                  </a:lnTo>
                  <a:lnTo>
                    <a:pt x="2026" y="416"/>
                  </a:lnTo>
                  <a:lnTo>
                    <a:pt x="2029" y="405"/>
                  </a:lnTo>
                  <a:lnTo>
                    <a:pt x="2032" y="395"/>
                  </a:lnTo>
                  <a:lnTo>
                    <a:pt x="2034" y="385"/>
                  </a:lnTo>
                  <a:lnTo>
                    <a:pt x="2035" y="374"/>
                  </a:lnTo>
                  <a:lnTo>
                    <a:pt x="2035" y="363"/>
                  </a:lnTo>
                  <a:lnTo>
                    <a:pt x="2035" y="352"/>
                  </a:lnTo>
                  <a:close/>
                  <a:moveTo>
                    <a:pt x="1511" y="241"/>
                  </a:moveTo>
                  <a:lnTo>
                    <a:pt x="1503" y="251"/>
                  </a:lnTo>
                  <a:lnTo>
                    <a:pt x="1495" y="259"/>
                  </a:lnTo>
                  <a:lnTo>
                    <a:pt x="1517" y="283"/>
                  </a:lnTo>
                  <a:lnTo>
                    <a:pt x="1538" y="309"/>
                  </a:lnTo>
                  <a:lnTo>
                    <a:pt x="1557" y="335"/>
                  </a:lnTo>
                  <a:lnTo>
                    <a:pt x="1577" y="360"/>
                  </a:lnTo>
                  <a:lnTo>
                    <a:pt x="1600" y="352"/>
                  </a:lnTo>
                  <a:lnTo>
                    <a:pt x="1622" y="342"/>
                  </a:lnTo>
                  <a:lnTo>
                    <a:pt x="1643" y="329"/>
                  </a:lnTo>
                  <a:lnTo>
                    <a:pt x="1664" y="317"/>
                  </a:lnTo>
                  <a:lnTo>
                    <a:pt x="1627" y="295"/>
                  </a:lnTo>
                  <a:lnTo>
                    <a:pt x="1589" y="275"/>
                  </a:lnTo>
                  <a:lnTo>
                    <a:pt x="1570" y="266"/>
                  </a:lnTo>
                  <a:lnTo>
                    <a:pt x="1550" y="257"/>
                  </a:lnTo>
                  <a:lnTo>
                    <a:pt x="1531" y="249"/>
                  </a:lnTo>
                  <a:lnTo>
                    <a:pt x="1511" y="241"/>
                  </a:lnTo>
                  <a:close/>
                  <a:moveTo>
                    <a:pt x="2372" y="2265"/>
                  </a:moveTo>
                  <a:lnTo>
                    <a:pt x="2381" y="2255"/>
                  </a:lnTo>
                  <a:lnTo>
                    <a:pt x="2389" y="2244"/>
                  </a:lnTo>
                  <a:lnTo>
                    <a:pt x="2397" y="2234"/>
                  </a:lnTo>
                  <a:lnTo>
                    <a:pt x="2405" y="2223"/>
                  </a:lnTo>
                  <a:lnTo>
                    <a:pt x="2384" y="2237"/>
                  </a:lnTo>
                  <a:lnTo>
                    <a:pt x="2362" y="2250"/>
                  </a:lnTo>
                  <a:lnTo>
                    <a:pt x="2340" y="2264"/>
                  </a:lnTo>
                  <a:lnTo>
                    <a:pt x="2319" y="2276"/>
                  </a:lnTo>
                  <a:lnTo>
                    <a:pt x="2274" y="2299"/>
                  </a:lnTo>
                  <a:lnTo>
                    <a:pt x="2229" y="2321"/>
                  </a:lnTo>
                  <a:lnTo>
                    <a:pt x="2181" y="2341"/>
                  </a:lnTo>
                  <a:lnTo>
                    <a:pt x="2134" y="2359"/>
                  </a:lnTo>
                  <a:lnTo>
                    <a:pt x="2087" y="2377"/>
                  </a:lnTo>
                  <a:lnTo>
                    <a:pt x="2039" y="2392"/>
                  </a:lnTo>
                  <a:lnTo>
                    <a:pt x="2031" y="2414"/>
                  </a:lnTo>
                  <a:lnTo>
                    <a:pt x="2021" y="2434"/>
                  </a:lnTo>
                  <a:lnTo>
                    <a:pt x="2012" y="2455"/>
                  </a:lnTo>
                  <a:lnTo>
                    <a:pt x="2003" y="2476"/>
                  </a:lnTo>
                  <a:lnTo>
                    <a:pt x="1991" y="2495"/>
                  </a:lnTo>
                  <a:lnTo>
                    <a:pt x="1980" y="2515"/>
                  </a:lnTo>
                  <a:lnTo>
                    <a:pt x="1968" y="2535"/>
                  </a:lnTo>
                  <a:lnTo>
                    <a:pt x="1956" y="2553"/>
                  </a:lnTo>
                  <a:lnTo>
                    <a:pt x="1984" y="2540"/>
                  </a:lnTo>
                  <a:lnTo>
                    <a:pt x="2013" y="2526"/>
                  </a:lnTo>
                  <a:lnTo>
                    <a:pt x="2042" y="2511"/>
                  </a:lnTo>
                  <a:lnTo>
                    <a:pt x="2070" y="2496"/>
                  </a:lnTo>
                  <a:lnTo>
                    <a:pt x="2097" y="2482"/>
                  </a:lnTo>
                  <a:lnTo>
                    <a:pt x="2125" y="2464"/>
                  </a:lnTo>
                  <a:lnTo>
                    <a:pt x="2152" y="2448"/>
                  </a:lnTo>
                  <a:lnTo>
                    <a:pt x="2178" y="2430"/>
                  </a:lnTo>
                  <a:lnTo>
                    <a:pt x="2205" y="2411"/>
                  </a:lnTo>
                  <a:lnTo>
                    <a:pt x="2230" y="2393"/>
                  </a:lnTo>
                  <a:lnTo>
                    <a:pt x="2255" y="2373"/>
                  </a:lnTo>
                  <a:lnTo>
                    <a:pt x="2279" y="2352"/>
                  </a:lnTo>
                  <a:lnTo>
                    <a:pt x="2304" y="2332"/>
                  </a:lnTo>
                  <a:lnTo>
                    <a:pt x="2327" y="2310"/>
                  </a:lnTo>
                  <a:lnTo>
                    <a:pt x="2350" y="2288"/>
                  </a:lnTo>
                  <a:lnTo>
                    <a:pt x="2372" y="2265"/>
                  </a:lnTo>
                  <a:close/>
                  <a:moveTo>
                    <a:pt x="2468" y="2124"/>
                  </a:moveTo>
                  <a:lnTo>
                    <a:pt x="2480" y="2101"/>
                  </a:lnTo>
                  <a:lnTo>
                    <a:pt x="2490" y="2077"/>
                  </a:lnTo>
                  <a:lnTo>
                    <a:pt x="2501" y="2054"/>
                  </a:lnTo>
                  <a:lnTo>
                    <a:pt x="2510" y="2030"/>
                  </a:lnTo>
                  <a:lnTo>
                    <a:pt x="2518" y="2006"/>
                  </a:lnTo>
                  <a:lnTo>
                    <a:pt x="2526" y="1981"/>
                  </a:lnTo>
                  <a:lnTo>
                    <a:pt x="2532" y="1956"/>
                  </a:lnTo>
                  <a:lnTo>
                    <a:pt x="2539" y="1932"/>
                  </a:lnTo>
                  <a:lnTo>
                    <a:pt x="2543" y="1907"/>
                  </a:lnTo>
                  <a:lnTo>
                    <a:pt x="2548" y="1881"/>
                  </a:lnTo>
                  <a:lnTo>
                    <a:pt x="2551" y="1856"/>
                  </a:lnTo>
                  <a:lnTo>
                    <a:pt x="2554" y="1831"/>
                  </a:lnTo>
                  <a:lnTo>
                    <a:pt x="2556" y="1805"/>
                  </a:lnTo>
                  <a:lnTo>
                    <a:pt x="2557" y="1779"/>
                  </a:lnTo>
                  <a:lnTo>
                    <a:pt x="2557" y="1753"/>
                  </a:lnTo>
                  <a:lnTo>
                    <a:pt x="2557" y="1728"/>
                  </a:lnTo>
                  <a:lnTo>
                    <a:pt x="2532" y="1748"/>
                  </a:lnTo>
                  <a:lnTo>
                    <a:pt x="2506" y="1766"/>
                  </a:lnTo>
                  <a:lnTo>
                    <a:pt x="2480" y="1784"/>
                  </a:lnTo>
                  <a:lnTo>
                    <a:pt x="2452" y="1802"/>
                  </a:lnTo>
                  <a:lnTo>
                    <a:pt x="2425" y="1818"/>
                  </a:lnTo>
                  <a:lnTo>
                    <a:pt x="2396" y="1833"/>
                  </a:lnTo>
                  <a:lnTo>
                    <a:pt x="2368" y="1848"/>
                  </a:lnTo>
                  <a:lnTo>
                    <a:pt x="2338" y="1862"/>
                  </a:lnTo>
                  <a:lnTo>
                    <a:pt x="2309" y="1875"/>
                  </a:lnTo>
                  <a:lnTo>
                    <a:pt x="2279" y="1888"/>
                  </a:lnTo>
                  <a:lnTo>
                    <a:pt x="2249" y="1900"/>
                  </a:lnTo>
                  <a:lnTo>
                    <a:pt x="2219" y="1911"/>
                  </a:lnTo>
                  <a:lnTo>
                    <a:pt x="2158" y="1932"/>
                  </a:lnTo>
                  <a:lnTo>
                    <a:pt x="2096" y="1950"/>
                  </a:lnTo>
                  <a:lnTo>
                    <a:pt x="2097" y="2000"/>
                  </a:lnTo>
                  <a:lnTo>
                    <a:pt x="2096" y="2049"/>
                  </a:lnTo>
                  <a:lnTo>
                    <a:pt x="2094" y="2100"/>
                  </a:lnTo>
                  <a:lnTo>
                    <a:pt x="2090" y="2150"/>
                  </a:lnTo>
                  <a:lnTo>
                    <a:pt x="2085" y="2199"/>
                  </a:lnTo>
                  <a:lnTo>
                    <a:pt x="2077" y="2249"/>
                  </a:lnTo>
                  <a:lnTo>
                    <a:pt x="2071" y="2274"/>
                  </a:lnTo>
                  <a:lnTo>
                    <a:pt x="2066" y="2298"/>
                  </a:lnTo>
                  <a:lnTo>
                    <a:pt x="2059" y="2323"/>
                  </a:lnTo>
                  <a:lnTo>
                    <a:pt x="2052" y="2347"/>
                  </a:lnTo>
                  <a:lnTo>
                    <a:pt x="2109" y="2327"/>
                  </a:lnTo>
                  <a:lnTo>
                    <a:pt x="2164" y="2306"/>
                  </a:lnTo>
                  <a:lnTo>
                    <a:pt x="2192" y="2295"/>
                  </a:lnTo>
                  <a:lnTo>
                    <a:pt x="2219" y="2282"/>
                  </a:lnTo>
                  <a:lnTo>
                    <a:pt x="2246" y="2271"/>
                  </a:lnTo>
                  <a:lnTo>
                    <a:pt x="2272" y="2257"/>
                  </a:lnTo>
                  <a:lnTo>
                    <a:pt x="2299" y="2243"/>
                  </a:lnTo>
                  <a:lnTo>
                    <a:pt x="2324" y="2228"/>
                  </a:lnTo>
                  <a:lnTo>
                    <a:pt x="2350" y="2213"/>
                  </a:lnTo>
                  <a:lnTo>
                    <a:pt x="2375" y="2197"/>
                  </a:lnTo>
                  <a:lnTo>
                    <a:pt x="2399" y="2180"/>
                  </a:lnTo>
                  <a:lnTo>
                    <a:pt x="2422" y="2162"/>
                  </a:lnTo>
                  <a:lnTo>
                    <a:pt x="2445" y="2144"/>
                  </a:lnTo>
                  <a:lnTo>
                    <a:pt x="2468" y="2124"/>
                  </a:lnTo>
                  <a:close/>
                  <a:moveTo>
                    <a:pt x="2555" y="1677"/>
                  </a:moveTo>
                  <a:lnTo>
                    <a:pt x="2552" y="1650"/>
                  </a:lnTo>
                  <a:lnTo>
                    <a:pt x="2549" y="1621"/>
                  </a:lnTo>
                  <a:lnTo>
                    <a:pt x="2546" y="1593"/>
                  </a:lnTo>
                  <a:lnTo>
                    <a:pt x="2541" y="1566"/>
                  </a:lnTo>
                  <a:lnTo>
                    <a:pt x="2536" y="1538"/>
                  </a:lnTo>
                  <a:lnTo>
                    <a:pt x="2531" y="1510"/>
                  </a:lnTo>
                  <a:lnTo>
                    <a:pt x="2524" y="1483"/>
                  </a:lnTo>
                  <a:lnTo>
                    <a:pt x="2517" y="1455"/>
                  </a:lnTo>
                  <a:lnTo>
                    <a:pt x="2501" y="1401"/>
                  </a:lnTo>
                  <a:lnTo>
                    <a:pt x="2483" y="1347"/>
                  </a:lnTo>
                  <a:lnTo>
                    <a:pt x="2464" y="1295"/>
                  </a:lnTo>
                  <a:lnTo>
                    <a:pt x="2442" y="1242"/>
                  </a:lnTo>
                  <a:lnTo>
                    <a:pt x="2420" y="1260"/>
                  </a:lnTo>
                  <a:lnTo>
                    <a:pt x="2397" y="1279"/>
                  </a:lnTo>
                  <a:lnTo>
                    <a:pt x="2373" y="1295"/>
                  </a:lnTo>
                  <a:lnTo>
                    <a:pt x="2349" y="1311"/>
                  </a:lnTo>
                  <a:lnTo>
                    <a:pt x="2324" y="1327"/>
                  </a:lnTo>
                  <a:lnTo>
                    <a:pt x="2299" y="1341"/>
                  </a:lnTo>
                  <a:lnTo>
                    <a:pt x="2274" y="1355"/>
                  </a:lnTo>
                  <a:lnTo>
                    <a:pt x="2247" y="1369"/>
                  </a:lnTo>
                  <a:lnTo>
                    <a:pt x="2221" y="1381"/>
                  </a:lnTo>
                  <a:lnTo>
                    <a:pt x="2194" y="1393"/>
                  </a:lnTo>
                  <a:lnTo>
                    <a:pt x="2168" y="1404"/>
                  </a:lnTo>
                  <a:lnTo>
                    <a:pt x="2140" y="1415"/>
                  </a:lnTo>
                  <a:lnTo>
                    <a:pt x="2086" y="1434"/>
                  </a:lnTo>
                  <a:lnTo>
                    <a:pt x="2031" y="1452"/>
                  </a:lnTo>
                  <a:lnTo>
                    <a:pt x="2043" y="1508"/>
                  </a:lnTo>
                  <a:lnTo>
                    <a:pt x="2054" y="1566"/>
                  </a:lnTo>
                  <a:lnTo>
                    <a:pt x="2064" y="1622"/>
                  </a:lnTo>
                  <a:lnTo>
                    <a:pt x="2073" y="1680"/>
                  </a:lnTo>
                  <a:lnTo>
                    <a:pt x="2080" y="1737"/>
                  </a:lnTo>
                  <a:lnTo>
                    <a:pt x="2087" y="1795"/>
                  </a:lnTo>
                  <a:lnTo>
                    <a:pt x="2092" y="1852"/>
                  </a:lnTo>
                  <a:lnTo>
                    <a:pt x="2095" y="1910"/>
                  </a:lnTo>
                  <a:lnTo>
                    <a:pt x="2157" y="1890"/>
                  </a:lnTo>
                  <a:lnTo>
                    <a:pt x="2218" y="1870"/>
                  </a:lnTo>
                  <a:lnTo>
                    <a:pt x="2248" y="1858"/>
                  </a:lnTo>
                  <a:lnTo>
                    <a:pt x="2278" y="1846"/>
                  </a:lnTo>
                  <a:lnTo>
                    <a:pt x="2308" y="1833"/>
                  </a:lnTo>
                  <a:lnTo>
                    <a:pt x="2338" y="1819"/>
                  </a:lnTo>
                  <a:lnTo>
                    <a:pt x="2367" y="1804"/>
                  </a:lnTo>
                  <a:lnTo>
                    <a:pt x="2396" y="1789"/>
                  </a:lnTo>
                  <a:lnTo>
                    <a:pt x="2425" y="1773"/>
                  </a:lnTo>
                  <a:lnTo>
                    <a:pt x="2452" y="1756"/>
                  </a:lnTo>
                  <a:lnTo>
                    <a:pt x="2479" y="1737"/>
                  </a:lnTo>
                  <a:lnTo>
                    <a:pt x="2505" y="1719"/>
                  </a:lnTo>
                  <a:lnTo>
                    <a:pt x="2531" y="1699"/>
                  </a:lnTo>
                  <a:lnTo>
                    <a:pt x="2555" y="1677"/>
                  </a:lnTo>
                  <a:close/>
                  <a:moveTo>
                    <a:pt x="2426" y="1205"/>
                  </a:moveTo>
                  <a:lnTo>
                    <a:pt x="2400" y="1152"/>
                  </a:lnTo>
                  <a:lnTo>
                    <a:pt x="2373" y="1099"/>
                  </a:lnTo>
                  <a:lnTo>
                    <a:pt x="2344" y="1047"/>
                  </a:lnTo>
                  <a:lnTo>
                    <a:pt x="2314" y="996"/>
                  </a:lnTo>
                  <a:lnTo>
                    <a:pt x="2283" y="947"/>
                  </a:lnTo>
                  <a:lnTo>
                    <a:pt x="2251" y="897"/>
                  </a:lnTo>
                  <a:lnTo>
                    <a:pt x="2216" y="849"/>
                  </a:lnTo>
                  <a:lnTo>
                    <a:pt x="2181" y="802"/>
                  </a:lnTo>
                  <a:lnTo>
                    <a:pt x="2164" y="816"/>
                  </a:lnTo>
                  <a:lnTo>
                    <a:pt x="2147" y="827"/>
                  </a:lnTo>
                  <a:lnTo>
                    <a:pt x="2130" y="840"/>
                  </a:lnTo>
                  <a:lnTo>
                    <a:pt x="2112" y="851"/>
                  </a:lnTo>
                  <a:lnTo>
                    <a:pt x="2075" y="872"/>
                  </a:lnTo>
                  <a:lnTo>
                    <a:pt x="2039" y="892"/>
                  </a:lnTo>
                  <a:lnTo>
                    <a:pt x="2001" y="910"/>
                  </a:lnTo>
                  <a:lnTo>
                    <a:pt x="1961" y="926"/>
                  </a:lnTo>
                  <a:lnTo>
                    <a:pt x="1921" y="941"/>
                  </a:lnTo>
                  <a:lnTo>
                    <a:pt x="1881" y="955"/>
                  </a:lnTo>
                  <a:lnTo>
                    <a:pt x="1902" y="1011"/>
                  </a:lnTo>
                  <a:lnTo>
                    <a:pt x="1922" y="1068"/>
                  </a:lnTo>
                  <a:lnTo>
                    <a:pt x="1941" y="1125"/>
                  </a:lnTo>
                  <a:lnTo>
                    <a:pt x="1959" y="1182"/>
                  </a:lnTo>
                  <a:lnTo>
                    <a:pt x="1976" y="1240"/>
                  </a:lnTo>
                  <a:lnTo>
                    <a:pt x="1993" y="1297"/>
                  </a:lnTo>
                  <a:lnTo>
                    <a:pt x="2008" y="1356"/>
                  </a:lnTo>
                  <a:lnTo>
                    <a:pt x="2023" y="1414"/>
                  </a:lnTo>
                  <a:lnTo>
                    <a:pt x="2077" y="1396"/>
                  </a:lnTo>
                  <a:lnTo>
                    <a:pt x="2130" y="1377"/>
                  </a:lnTo>
                  <a:lnTo>
                    <a:pt x="2157" y="1366"/>
                  </a:lnTo>
                  <a:lnTo>
                    <a:pt x="2184" y="1355"/>
                  </a:lnTo>
                  <a:lnTo>
                    <a:pt x="2209" y="1343"/>
                  </a:lnTo>
                  <a:lnTo>
                    <a:pt x="2236" y="1331"/>
                  </a:lnTo>
                  <a:lnTo>
                    <a:pt x="2261" y="1318"/>
                  </a:lnTo>
                  <a:lnTo>
                    <a:pt x="2286" y="1304"/>
                  </a:lnTo>
                  <a:lnTo>
                    <a:pt x="2311" y="1289"/>
                  </a:lnTo>
                  <a:lnTo>
                    <a:pt x="2335" y="1274"/>
                  </a:lnTo>
                  <a:lnTo>
                    <a:pt x="2358" y="1258"/>
                  </a:lnTo>
                  <a:lnTo>
                    <a:pt x="2381" y="1242"/>
                  </a:lnTo>
                  <a:lnTo>
                    <a:pt x="2404" y="1223"/>
                  </a:lnTo>
                  <a:lnTo>
                    <a:pt x="2426" y="1205"/>
                  </a:lnTo>
                  <a:close/>
                  <a:moveTo>
                    <a:pt x="2153" y="766"/>
                  </a:moveTo>
                  <a:lnTo>
                    <a:pt x="2131" y="738"/>
                  </a:lnTo>
                  <a:lnTo>
                    <a:pt x="2108" y="711"/>
                  </a:lnTo>
                  <a:lnTo>
                    <a:pt x="2085" y="683"/>
                  </a:lnTo>
                  <a:lnTo>
                    <a:pt x="2061" y="657"/>
                  </a:lnTo>
                  <a:lnTo>
                    <a:pt x="2037" y="630"/>
                  </a:lnTo>
                  <a:lnTo>
                    <a:pt x="2012" y="605"/>
                  </a:lnTo>
                  <a:lnTo>
                    <a:pt x="1988" y="578"/>
                  </a:lnTo>
                  <a:lnTo>
                    <a:pt x="1963" y="554"/>
                  </a:lnTo>
                  <a:lnTo>
                    <a:pt x="1938" y="571"/>
                  </a:lnTo>
                  <a:lnTo>
                    <a:pt x="1914" y="586"/>
                  </a:lnTo>
                  <a:lnTo>
                    <a:pt x="1888" y="601"/>
                  </a:lnTo>
                  <a:lnTo>
                    <a:pt x="1861" y="615"/>
                  </a:lnTo>
                  <a:lnTo>
                    <a:pt x="1835" y="627"/>
                  </a:lnTo>
                  <a:lnTo>
                    <a:pt x="1807" y="638"/>
                  </a:lnTo>
                  <a:lnTo>
                    <a:pt x="1779" y="649"/>
                  </a:lnTo>
                  <a:lnTo>
                    <a:pt x="1752" y="658"/>
                  </a:lnTo>
                  <a:lnTo>
                    <a:pt x="1767" y="689"/>
                  </a:lnTo>
                  <a:lnTo>
                    <a:pt x="1782" y="721"/>
                  </a:lnTo>
                  <a:lnTo>
                    <a:pt x="1797" y="752"/>
                  </a:lnTo>
                  <a:lnTo>
                    <a:pt x="1811" y="784"/>
                  </a:lnTo>
                  <a:lnTo>
                    <a:pt x="1826" y="816"/>
                  </a:lnTo>
                  <a:lnTo>
                    <a:pt x="1838" y="848"/>
                  </a:lnTo>
                  <a:lnTo>
                    <a:pt x="1852" y="880"/>
                  </a:lnTo>
                  <a:lnTo>
                    <a:pt x="1865" y="912"/>
                  </a:lnTo>
                  <a:lnTo>
                    <a:pt x="1903" y="900"/>
                  </a:lnTo>
                  <a:lnTo>
                    <a:pt x="1942" y="885"/>
                  </a:lnTo>
                  <a:lnTo>
                    <a:pt x="1979" y="870"/>
                  </a:lnTo>
                  <a:lnTo>
                    <a:pt x="2016" y="852"/>
                  </a:lnTo>
                  <a:lnTo>
                    <a:pt x="2051" y="833"/>
                  </a:lnTo>
                  <a:lnTo>
                    <a:pt x="2087" y="813"/>
                  </a:lnTo>
                  <a:lnTo>
                    <a:pt x="2120" y="790"/>
                  </a:lnTo>
                  <a:lnTo>
                    <a:pt x="2153" y="766"/>
                  </a:lnTo>
                  <a:close/>
                  <a:moveTo>
                    <a:pt x="1934" y="526"/>
                  </a:moveTo>
                  <a:lnTo>
                    <a:pt x="1906" y="501"/>
                  </a:lnTo>
                  <a:lnTo>
                    <a:pt x="1879" y="476"/>
                  </a:lnTo>
                  <a:lnTo>
                    <a:pt x="1850" y="451"/>
                  </a:lnTo>
                  <a:lnTo>
                    <a:pt x="1821" y="427"/>
                  </a:lnTo>
                  <a:lnTo>
                    <a:pt x="1791" y="403"/>
                  </a:lnTo>
                  <a:lnTo>
                    <a:pt x="1761" y="381"/>
                  </a:lnTo>
                  <a:lnTo>
                    <a:pt x="1730" y="359"/>
                  </a:lnTo>
                  <a:lnTo>
                    <a:pt x="1699" y="339"/>
                  </a:lnTo>
                  <a:lnTo>
                    <a:pt x="1687" y="347"/>
                  </a:lnTo>
                  <a:lnTo>
                    <a:pt x="1676" y="355"/>
                  </a:lnTo>
                  <a:lnTo>
                    <a:pt x="1664" y="363"/>
                  </a:lnTo>
                  <a:lnTo>
                    <a:pt x="1652" y="370"/>
                  </a:lnTo>
                  <a:lnTo>
                    <a:pt x="1626" y="382"/>
                  </a:lnTo>
                  <a:lnTo>
                    <a:pt x="1600" y="394"/>
                  </a:lnTo>
                  <a:lnTo>
                    <a:pt x="1618" y="422"/>
                  </a:lnTo>
                  <a:lnTo>
                    <a:pt x="1637" y="449"/>
                  </a:lnTo>
                  <a:lnTo>
                    <a:pt x="1654" y="478"/>
                  </a:lnTo>
                  <a:lnTo>
                    <a:pt x="1671" y="506"/>
                  </a:lnTo>
                  <a:lnTo>
                    <a:pt x="1687" y="534"/>
                  </a:lnTo>
                  <a:lnTo>
                    <a:pt x="1703" y="564"/>
                  </a:lnTo>
                  <a:lnTo>
                    <a:pt x="1720" y="593"/>
                  </a:lnTo>
                  <a:lnTo>
                    <a:pt x="1735" y="623"/>
                  </a:lnTo>
                  <a:lnTo>
                    <a:pt x="1761" y="614"/>
                  </a:lnTo>
                  <a:lnTo>
                    <a:pt x="1786" y="605"/>
                  </a:lnTo>
                  <a:lnTo>
                    <a:pt x="1813" y="594"/>
                  </a:lnTo>
                  <a:lnTo>
                    <a:pt x="1838" y="583"/>
                  </a:lnTo>
                  <a:lnTo>
                    <a:pt x="1864" y="570"/>
                  </a:lnTo>
                  <a:lnTo>
                    <a:pt x="1888" y="557"/>
                  </a:lnTo>
                  <a:lnTo>
                    <a:pt x="1911" y="543"/>
                  </a:lnTo>
                  <a:lnTo>
                    <a:pt x="1934" y="526"/>
                  </a:lnTo>
                  <a:close/>
                  <a:moveTo>
                    <a:pt x="1460" y="280"/>
                  </a:moveTo>
                  <a:lnTo>
                    <a:pt x="1450" y="284"/>
                  </a:lnTo>
                  <a:lnTo>
                    <a:pt x="1438" y="288"/>
                  </a:lnTo>
                  <a:lnTo>
                    <a:pt x="1426" y="291"/>
                  </a:lnTo>
                  <a:lnTo>
                    <a:pt x="1414" y="294"/>
                  </a:lnTo>
                  <a:lnTo>
                    <a:pt x="1414" y="392"/>
                  </a:lnTo>
                  <a:lnTo>
                    <a:pt x="1445" y="389"/>
                  </a:lnTo>
                  <a:lnTo>
                    <a:pt x="1476" y="386"/>
                  </a:lnTo>
                  <a:lnTo>
                    <a:pt x="1508" y="380"/>
                  </a:lnTo>
                  <a:lnTo>
                    <a:pt x="1538" y="373"/>
                  </a:lnTo>
                  <a:lnTo>
                    <a:pt x="1519" y="349"/>
                  </a:lnTo>
                  <a:lnTo>
                    <a:pt x="1501" y="326"/>
                  </a:lnTo>
                  <a:lnTo>
                    <a:pt x="1481" y="303"/>
                  </a:lnTo>
                  <a:lnTo>
                    <a:pt x="1460" y="280"/>
                  </a:lnTo>
                  <a:close/>
                  <a:moveTo>
                    <a:pt x="1880" y="2583"/>
                  </a:moveTo>
                  <a:lnTo>
                    <a:pt x="1897" y="2563"/>
                  </a:lnTo>
                  <a:lnTo>
                    <a:pt x="1914" y="2543"/>
                  </a:lnTo>
                  <a:lnTo>
                    <a:pt x="1929" y="2522"/>
                  </a:lnTo>
                  <a:lnTo>
                    <a:pt x="1944" y="2500"/>
                  </a:lnTo>
                  <a:lnTo>
                    <a:pt x="1958" y="2477"/>
                  </a:lnTo>
                  <a:lnTo>
                    <a:pt x="1970" y="2454"/>
                  </a:lnTo>
                  <a:lnTo>
                    <a:pt x="1981" y="2430"/>
                  </a:lnTo>
                  <a:lnTo>
                    <a:pt x="1991" y="2405"/>
                  </a:lnTo>
                  <a:lnTo>
                    <a:pt x="1957" y="2415"/>
                  </a:lnTo>
                  <a:lnTo>
                    <a:pt x="1921" y="2423"/>
                  </a:lnTo>
                  <a:lnTo>
                    <a:pt x="1885" y="2431"/>
                  </a:lnTo>
                  <a:lnTo>
                    <a:pt x="1850" y="2439"/>
                  </a:lnTo>
                  <a:lnTo>
                    <a:pt x="1814" y="2446"/>
                  </a:lnTo>
                  <a:lnTo>
                    <a:pt x="1777" y="2452"/>
                  </a:lnTo>
                  <a:lnTo>
                    <a:pt x="1741" y="2457"/>
                  </a:lnTo>
                  <a:lnTo>
                    <a:pt x="1706" y="2462"/>
                  </a:lnTo>
                  <a:lnTo>
                    <a:pt x="1633" y="2471"/>
                  </a:lnTo>
                  <a:lnTo>
                    <a:pt x="1561" y="2477"/>
                  </a:lnTo>
                  <a:lnTo>
                    <a:pt x="1487" y="2482"/>
                  </a:lnTo>
                  <a:lnTo>
                    <a:pt x="1414" y="2483"/>
                  </a:lnTo>
                  <a:lnTo>
                    <a:pt x="1414" y="2664"/>
                  </a:lnTo>
                  <a:lnTo>
                    <a:pt x="1444" y="2664"/>
                  </a:lnTo>
                  <a:lnTo>
                    <a:pt x="1473" y="2662"/>
                  </a:lnTo>
                  <a:lnTo>
                    <a:pt x="1503" y="2660"/>
                  </a:lnTo>
                  <a:lnTo>
                    <a:pt x="1533" y="2658"/>
                  </a:lnTo>
                  <a:lnTo>
                    <a:pt x="1562" y="2655"/>
                  </a:lnTo>
                  <a:lnTo>
                    <a:pt x="1592" y="2652"/>
                  </a:lnTo>
                  <a:lnTo>
                    <a:pt x="1620" y="2647"/>
                  </a:lnTo>
                  <a:lnTo>
                    <a:pt x="1650" y="2643"/>
                  </a:lnTo>
                  <a:lnTo>
                    <a:pt x="1679" y="2637"/>
                  </a:lnTo>
                  <a:lnTo>
                    <a:pt x="1708" y="2631"/>
                  </a:lnTo>
                  <a:lnTo>
                    <a:pt x="1737" y="2624"/>
                  </a:lnTo>
                  <a:lnTo>
                    <a:pt x="1766" y="2617"/>
                  </a:lnTo>
                  <a:lnTo>
                    <a:pt x="1794" y="2609"/>
                  </a:lnTo>
                  <a:lnTo>
                    <a:pt x="1823" y="2601"/>
                  </a:lnTo>
                  <a:lnTo>
                    <a:pt x="1851" y="2592"/>
                  </a:lnTo>
                  <a:lnTo>
                    <a:pt x="1880" y="2583"/>
                  </a:lnTo>
                  <a:close/>
                  <a:moveTo>
                    <a:pt x="2008" y="2361"/>
                  </a:moveTo>
                  <a:lnTo>
                    <a:pt x="2016" y="2336"/>
                  </a:lnTo>
                  <a:lnTo>
                    <a:pt x="2023" y="2312"/>
                  </a:lnTo>
                  <a:lnTo>
                    <a:pt x="2028" y="2287"/>
                  </a:lnTo>
                  <a:lnTo>
                    <a:pt x="2034" y="2263"/>
                  </a:lnTo>
                  <a:lnTo>
                    <a:pt x="2039" y="2237"/>
                  </a:lnTo>
                  <a:lnTo>
                    <a:pt x="2043" y="2213"/>
                  </a:lnTo>
                  <a:lnTo>
                    <a:pt x="2047" y="2188"/>
                  </a:lnTo>
                  <a:lnTo>
                    <a:pt x="2050" y="2162"/>
                  </a:lnTo>
                  <a:lnTo>
                    <a:pt x="2055" y="2112"/>
                  </a:lnTo>
                  <a:lnTo>
                    <a:pt x="2057" y="2062"/>
                  </a:lnTo>
                  <a:lnTo>
                    <a:pt x="2058" y="2011"/>
                  </a:lnTo>
                  <a:lnTo>
                    <a:pt x="2058" y="1961"/>
                  </a:lnTo>
                  <a:lnTo>
                    <a:pt x="2019" y="1971"/>
                  </a:lnTo>
                  <a:lnTo>
                    <a:pt x="1979" y="1980"/>
                  </a:lnTo>
                  <a:lnTo>
                    <a:pt x="1940" y="1988"/>
                  </a:lnTo>
                  <a:lnTo>
                    <a:pt x="1899" y="1996"/>
                  </a:lnTo>
                  <a:lnTo>
                    <a:pt x="1859" y="2005"/>
                  </a:lnTo>
                  <a:lnTo>
                    <a:pt x="1820" y="2010"/>
                  </a:lnTo>
                  <a:lnTo>
                    <a:pt x="1779" y="2017"/>
                  </a:lnTo>
                  <a:lnTo>
                    <a:pt x="1739" y="2022"/>
                  </a:lnTo>
                  <a:lnTo>
                    <a:pt x="1698" y="2028"/>
                  </a:lnTo>
                  <a:lnTo>
                    <a:pt x="1657" y="2031"/>
                  </a:lnTo>
                  <a:lnTo>
                    <a:pt x="1617" y="2034"/>
                  </a:lnTo>
                  <a:lnTo>
                    <a:pt x="1577" y="2038"/>
                  </a:lnTo>
                  <a:lnTo>
                    <a:pt x="1495" y="2043"/>
                  </a:lnTo>
                  <a:lnTo>
                    <a:pt x="1414" y="2045"/>
                  </a:lnTo>
                  <a:lnTo>
                    <a:pt x="1414" y="2443"/>
                  </a:lnTo>
                  <a:lnTo>
                    <a:pt x="1489" y="2442"/>
                  </a:lnTo>
                  <a:lnTo>
                    <a:pt x="1564" y="2438"/>
                  </a:lnTo>
                  <a:lnTo>
                    <a:pt x="1602" y="2434"/>
                  </a:lnTo>
                  <a:lnTo>
                    <a:pt x="1639" y="2431"/>
                  </a:lnTo>
                  <a:lnTo>
                    <a:pt x="1677" y="2426"/>
                  </a:lnTo>
                  <a:lnTo>
                    <a:pt x="1714" y="2422"/>
                  </a:lnTo>
                  <a:lnTo>
                    <a:pt x="1752" y="2417"/>
                  </a:lnTo>
                  <a:lnTo>
                    <a:pt x="1789" y="2410"/>
                  </a:lnTo>
                  <a:lnTo>
                    <a:pt x="1826" y="2403"/>
                  </a:lnTo>
                  <a:lnTo>
                    <a:pt x="1862" y="2396"/>
                  </a:lnTo>
                  <a:lnTo>
                    <a:pt x="1899" y="2388"/>
                  </a:lnTo>
                  <a:lnTo>
                    <a:pt x="1936" y="2380"/>
                  </a:lnTo>
                  <a:lnTo>
                    <a:pt x="1972" y="2370"/>
                  </a:lnTo>
                  <a:lnTo>
                    <a:pt x="2008" y="2361"/>
                  </a:lnTo>
                  <a:close/>
                  <a:moveTo>
                    <a:pt x="2057" y="1920"/>
                  </a:moveTo>
                  <a:lnTo>
                    <a:pt x="2054" y="1863"/>
                  </a:lnTo>
                  <a:lnTo>
                    <a:pt x="2049" y="1805"/>
                  </a:lnTo>
                  <a:lnTo>
                    <a:pt x="2043" y="1748"/>
                  </a:lnTo>
                  <a:lnTo>
                    <a:pt x="2035" y="1690"/>
                  </a:lnTo>
                  <a:lnTo>
                    <a:pt x="2026" y="1634"/>
                  </a:lnTo>
                  <a:lnTo>
                    <a:pt x="2017" y="1576"/>
                  </a:lnTo>
                  <a:lnTo>
                    <a:pt x="2005" y="1519"/>
                  </a:lnTo>
                  <a:lnTo>
                    <a:pt x="1994" y="1463"/>
                  </a:lnTo>
                  <a:lnTo>
                    <a:pt x="1958" y="1472"/>
                  </a:lnTo>
                  <a:lnTo>
                    <a:pt x="1922" y="1481"/>
                  </a:lnTo>
                  <a:lnTo>
                    <a:pt x="1888" y="1490"/>
                  </a:lnTo>
                  <a:lnTo>
                    <a:pt x="1851" y="1496"/>
                  </a:lnTo>
                  <a:lnTo>
                    <a:pt x="1815" y="1503"/>
                  </a:lnTo>
                  <a:lnTo>
                    <a:pt x="1779" y="1510"/>
                  </a:lnTo>
                  <a:lnTo>
                    <a:pt x="1743" y="1515"/>
                  </a:lnTo>
                  <a:lnTo>
                    <a:pt x="1707" y="1521"/>
                  </a:lnTo>
                  <a:lnTo>
                    <a:pt x="1633" y="1529"/>
                  </a:lnTo>
                  <a:lnTo>
                    <a:pt x="1561" y="1534"/>
                  </a:lnTo>
                  <a:lnTo>
                    <a:pt x="1487" y="1538"/>
                  </a:lnTo>
                  <a:lnTo>
                    <a:pt x="1414" y="1539"/>
                  </a:lnTo>
                  <a:lnTo>
                    <a:pt x="1414" y="2006"/>
                  </a:lnTo>
                  <a:lnTo>
                    <a:pt x="1496" y="2003"/>
                  </a:lnTo>
                  <a:lnTo>
                    <a:pt x="1577" y="1999"/>
                  </a:lnTo>
                  <a:lnTo>
                    <a:pt x="1617" y="1996"/>
                  </a:lnTo>
                  <a:lnTo>
                    <a:pt x="1657" y="1992"/>
                  </a:lnTo>
                  <a:lnTo>
                    <a:pt x="1698" y="1988"/>
                  </a:lnTo>
                  <a:lnTo>
                    <a:pt x="1738" y="1983"/>
                  </a:lnTo>
                  <a:lnTo>
                    <a:pt x="1778" y="1978"/>
                  </a:lnTo>
                  <a:lnTo>
                    <a:pt x="1819" y="1971"/>
                  </a:lnTo>
                  <a:lnTo>
                    <a:pt x="1859" y="1964"/>
                  </a:lnTo>
                  <a:lnTo>
                    <a:pt x="1898" y="1957"/>
                  </a:lnTo>
                  <a:lnTo>
                    <a:pt x="1938" y="1949"/>
                  </a:lnTo>
                  <a:lnTo>
                    <a:pt x="1978" y="1940"/>
                  </a:lnTo>
                  <a:lnTo>
                    <a:pt x="2018" y="1931"/>
                  </a:lnTo>
                  <a:lnTo>
                    <a:pt x="2057" y="1920"/>
                  </a:lnTo>
                  <a:close/>
                  <a:moveTo>
                    <a:pt x="1984" y="1425"/>
                  </a:moveTo>
                  <a:lnTo>
                    <a:pt x="1971" y="1366"/>
                  </a:lnTo>
                  <a:lnTo>
                    <a:pt x="1956" y="1309"/>
                  </a:lnTo>
                  <a:lnTo>
                    <a:pt x="1940" y="1251"/>
                  </a:lnTo>
                  <a:lnTo>
                    <a:pt x="1922" y="1193"/>
                  </a:lnTo>
                  <a:lnTo>
                    <a:pt x="1904" y="1136"/>
                  </a:lnTo>
                  <a:lnTo>
                    <a:pt x="1884" y="1079"/>
                  </a:lnTo>
                  <a:lnTo>
                    <a:pt x="1865" y="1023"/>
                  </a:lnTo>
                  <a:lnTo>
                    <a:pt x="1844" y="966"/>
                  </a:lnTo>
                  <a:lnTo>
                    <a:pt x="1791" y="981"/>
                  </a:lnTo>
                  <a:lnTo>
                    <a:pt x="1738" y="993"/>
                  </a:lnTo>
                  <a:lnTo>
                    <a:pt x="1685" y="1003"/>
                  </a:lnTo>
                  <a:lnTo>
                    <a:pt x="1631" y="1013"/>
                  </a:lnTo>
                  <a:lnTo>
                    <a:pt x="1577" y="1019"/>
                  </a:lnTo>
                  <a:lnTo>
                    <a:pt x="1523" y="1024"/>
                  </a:lnTo>
                  <a:lnTo>
                    <a:pt x="1468" y="1028"/>
                  </a:lnTo>
                  <a:lnTo>
                    <a:pt x="1414" y="1030"/>
                  </a:lnTo>
                  <a:lnTo>
                    <a:pt x="1414" y="1500"/>
                  </a:lnTo>
                  <a:lnTo>
                    <a:pt x="1487" y="1499"/>
                  </a:lnTo>
                  <a:lnTo>
                    <a:pt x="1558" y="1495"/>
                  </a:lnTo>
                  <a:lnTo>
                    <a:pt x="1630" y="1488"/>
                  </a:lnTo>
                  <a:lnTo>
                    <a:pt x="1702" y="1480"/>
                  </a:lnTo>
                  <a:lnTo>
                    <a:pt x="1738" y="1476"/>
                  </a:lnTo>
                  <a:lnTo>
                    <a:pt x="1774" y="1470"/>
                  </a:lnTo>
                  <a:lnTo>
                    <a:pt x="1808" y="1464"/>
                  </a:lnTo>
                  <a:lnTo>
                    <a:pt x="1844" y="1457"/>
                  </a:lnTo>
                  <a:lnTo>
                    <a:pt x="1880" y="1450"/>
                  </a:lnTo>
                  <a:lnTo>
                    <a:pt x="1914" y="1442"/>
                  </a:lnTo>
                  <a:lnTo>
                    <a:pt x="1950" y="1434"/>
                  </a:lnTo>
                  <a:lnTo>
                    <a:pt x="1984" y="1425"/>
                  </a:lnTo>
                  <a:close/>
                  <a:moveTo>
                    <a:pt x="1827" y="924"/>
                  </a:moveTo>
                  <a:lnTo>
                    <a:pt x="1814" y="892"/>
                  </a:lnTo>
                  <a:lnTo>
                    <a:pt x="1801" y="859"/>
                  </a:lnTo>
                  <a:lnTo>
                    <a:pt x="1787" y="827"/>
                  </a:lnTo>
                  <a:lnTo>
                    <a:pt x="1774" y="795"/>
                  </a:lnTo>
                  <a:lnTo>
                    <a:pt x="1759" y="764"/>
                  </a:lnTo>
                  <a:lnTo>
                    <a:pt x="1745" y="731"/>
                  </a:lnTo>
                  <a:lnTo>
                    <a:pt x="1730" y="700"/>
                  </a:lnTo>
                  <a:lnTo>
                    <a:pt x="1714" y="669"/>
                  </a:lnTo>
                  <a:lnTo>
                    <a:pt x="1677" y="678"/>
                  </a:lnTo>
                  <a:lnTo>
                    <a:pt x="1640" y="687"/>
                  </a:lnTo>
                  <a:lnTo>
                    <a:pt x="1603" y="693"/>
                  </a:lnTo>
                  <a:lnTo>
                    <a:pt x="1565" y="699"/>
                  </a:lnTo>
                  <a:lnTo>
                    <a:pt x="1528" y="704"/>
                  </a:lnTo>
                  <a:lnTo>
                    <a:pt x="1490" y="707"/>
                  </a:lnTo>
                  <a:lnTo>
                    <a:pt x="1452" y="711"/>
                  </a:lnTo>
                  <a:lnTo>
                    <a:pt x="1414" y="712"/>
                  </a:lnTo>
                  <a:lnTo>
                    <a:pt x="1414" y="984"/>
                  </a:lnTo>
                  <a:lnTo>
                    <a:pt x="1466" y="981"/>
                  </a:lnTo>
                  <a:lnTo>
                    <a:pt x="1519" y="978"/>
                  </a:lnTo>
                  <a:lnTo>
                    <a:pt x="1571" y="973"/>
                  </a:lnTo>
                  <a:lnTo>
                    <a:pt x="1623" y="966"/>
                  </a:lnTo>
                  <a:lnTo>
                    <a:pt x="1675" y="958"/>
                  </a:lnTo>
                  <a:lnTo>
                    <a:pt x="1725" y="949"/>
                  </a:lnTo>
                  <a:lnTo>
                    <a:pt x="1777" y="938"/>
                  </a:lnTo>
                  <a:lnTo>
                    <a:pt x="1827" y="924"/>
                  </a:lnTo>
                  <a:close/>
                  <a:moveTo>
                    <a:pt x="1696" y="634"/>
                  </a:moveTo>
                  <a:lnTo>
                    <a:pt x="1680" y="605"/>
                  </a:lnTo>
                  <a:lnTo>
                    <a:pt x="1665" y="576"/>
                  </a:lnTo>
                  <a:lnTo>
                    <a:pt x="1649" y="547"/>
                  </a:lnTo>
                  <a:lnTo>
                    <a:pt x="1633" y="518"/>
                  </a:lnTo>
                  <a:lnTo>
                    <a:pt x="1616" y="490"/>
                  </a:lnTo>
                  <a:lnTo>
                    <a:pt x="1599" y="462"/>
                  </a:lnTo>
                  <a:lnTo>
                    <a:pt x="1580" y="434"/>
                  </a:lnTo>
                  <a:lnTo>
                    <a:pt x="1562" y="407"/>
                  </a:lnTo>
                  <a:lnTo>
                    <a:pt x="1543" y="411"/>
                  </a:lnTo>
                  <a:lnTo>
                    <a:pt x="1525" y="416"/>
                  </a:lnTo>
                  <a:lnTo>
                    <a:pt x="1508" y="420"/>
                  </a:lnTo>
                  <a:lnTo>
                    <a:pt x="1489" y="423"/>
                  </a:lnTo>
                  <a:lnTo>
                    <a:pt x="1451" y="428"/>
                  </a:lnTo>
                  <a:lnTo>
                    <a:pt x="1414" y="431"/>
                  </a:lnTo>
                  <a:lnTo>
                    <a:pt x="1414" y="673"/>
                  </a:lnTo>
                  <a:lnTo>
                    <a:pt x="1450" y="672"/>
                  </a:lnTo>
                  <a:lnTo>
                    <a:pt x="1486" y="669"/>
                  </a:lnTo>
                  <a:lnTo>
                    <a:pt x="1521" y="666"/>
                  </a:lnTo>
                  <a:lnTo>
                    <a:pt x="1556" y="661"/>
                  </a:lnTo>
                  <a:lnTo>
                    <a:pt x="1592" y="657"/>
                  </a:lnTo>
                  <a:lnTo>
                    <a:pt x="1626" y="650"/>
                  </a:lnTo>
                  <a:lnTo>
                    <a:pt x="1662" y="643"/>
                  </a:lnTo>
                  <a:lnTo>
                    <a:pt x="1696" y="634"/>
                  </a:lnTo>
                  <a:close/>
                  <a:moveTo>
                    <a:pt x="1367" y="67"/>
                  </a:moveTo>
                  <a:lnTo>
                    <a:pt x="1342" y="68"/>
                  </a:lnTo>
                  <a:lnTo>
                    <a:pt x="1315" y="69"/>
                  </a:lnTo>
                  <a:lnTo>
                    <a:pt x="1289" y="71"/>
                  </a:lnTo>
                  <a:lnTo>
                    <a:pt x="1263" y="75"/>
                  </a:lnTo>
                  <a:lnTo>
                    <a:pt x="1282" y="83"/>
                  </a:lnTo>
                  <a:lnTo>
                    <a:pt x="1299" y="93"/>
                  </a:lnTo>
                  <a:lnTo>
                    <a:pt x="1308" y="99"/>
                  </a:lnTo>
                  <a:lnTo>
                    <a:pt x="1315" y="106"/>
                  </a:lnTo>
                  <a:lnTo>
                    <a:pt x="1322" y="113"/>
                  </a:lnTo>
                  <a:lnTo>
                    <a:pt x="1329" y="121"/>
                  </a:lnTo>
                  <a:lnTo>
                    <a:pt x="1338" y="120"/>
                  </a:lnTo>
                  <a:lnTo>
                    <a:pt x="1349" y="117"/>
                  </a:lnTo>
                  <a:lnTo>
                    <a:pt x="1358" y="116"/>
                  </a:lnTo>
                  <a:lnTo>
                    <a:pt x="1367" y="116"/>
                  </a:lnTo>
                  <a:lnTo>
                    <a:pt x="1367" y="67"/>
                  </a:lnTo>
                  <a:close/>
                  <a:moveTo>
                    <a:pt x="1180" y="97"/>
                  </a:moveTo>
                  <a:lnTo>
                    <a:pt x="1168" y="101"/>
                  </a:lnTo>
                  <a:lnTo>
                    <a:pt x="1155" y="106"/>
                  </a:lnTo>
                  <a:lnTo>
                    <a:pt x="1144" y="112"/>
                  </a:lnTo>
                  <a:lnTo>
                    <a:pt x="1131" y="119"/>
                  </a:lnTo>
                  <a:lnTo>
                    <a:pt x="1171" y="120"/>
                  </a:lnTo>
                  <a:lnTo>
                    <a:pt x="1210" y="123"/>
                  </a:lnTo>
                  <a:lnTo>
                    <a:pt x="1251" y="128"/>
                  </a:lnTo>
                  <a:lnTo>
                    <a:pt x="1290" y="135"/>
                  </a:lnTo>
                  <a:lnTo>
                    <a:pt x="1278" y="125"/>
                  </a:lnTo>
                  <a:lnTo>
                    <a:pt x="1266" y="117"/>
                  </a:lnTo>
                  <a:lnTo>
                    <a:pt x="1253" y="112"/>
                  </a:lnTo>
                  <a:lnTo>
                    <a:pt x="1238" y="107"/>
                  </a:lnTo>
                  <a:lnTo>
                    <a:pt x="1224" y="104"/>
                  </a:lnTo>
                  <a:lnTo>
                    <a:pt x="1209" y="100"/>
                  </a:lnTo>
                  <a:lnTo>
                    <a:pt x="1194" y="98"/>
                  </a:lnTo>
                  <a:lnTo>
                    <a:pt x="1180" y="97"/>
                  </a:lnTo>
                  <a:close/>
                  <a:moveTo>
                    <a:pt x="1088" y="98"/>
                  </a:moveTo>
                  <a:lnTo>
                    <a:pt x="1061" y="104"/>
                  </a:lnTo>
                  <a:lnTo>
                    <a:pt x="1033" y="109"/>
                  </a:lnTo>
                  <a:lnTo>
                    <a:pt x="1005" y="116"/>
                  </a:lnTo>
                  <a:lnTo>
                    <a:pt x="978" y="123"/>
                  </a:lnTo>
                  <a:lnTo>
                    <a:pt x="1009" y="121"/>
                  </a:lnTo>
                  <a:lnTo>
                    <a:pt x="1035" y="119"/>
                  </a:lnTo>
                  <a:lnTo>
                    <a:pt x="1048" y="115"/>
                  </a:lnTo>
                  <a:lnTo>
                    <a:pt x="1061" y="112"/>
                  </a:lnTo>
                  <a:lnTo>
                    <a:pt x="1074" y="106"/>
                  </a:lnTo>
                  <a:lnTo>
                    <a:pt x="1088" y="98"/>
                  </a:lnTo>
                  <a:close/>
                  <a:moveTo>
                    <a:pt x="1076" y="157"/>
                  </a:moveTo>
                  <a:lnTo>
                    <a:pt x="1069" y="163"/>
                  </a:lnTo>
                  <a:lnTo>
                    <a:pt x="1062" y="172"/>
                  </a:lnTo>
                  <a:lnTo>
                    <a:pt x="1056" y="180"/>
                  </a:lnTo>
                  <a:lnTo>
                    <a:pt x="1050" y="188"/>
                  </a:lnTo>
                  <a:lnTo>
                    <a:pt x="1086" y="180"/>
                  </a:lnTo>
                  <a:lnTo>
                    <a:pt x="1122" y="172"/>
                  </a:lnTo>
                  <a:lnTo>
                    <a:pt x="1157" y="166"/>
                  </a:lnTo>
                  <a:lnTo>
                    <a:pt x="1193" y="161"/>
                  </a:lnTo>
                  <a:lnTo>
                    <a:pt x="1163" y="159"/>
                  </a:lnTo>
                  <a:lnTo>
                    <a:pt x="1134" y="157"/>
                  </a:lnTo>
                  <a:lnTo>
                    <a:pt x="1106" y="157"/>
                  </a:lnTo>
                  <a:lnTo>
                    <a:pt x="1076" y="157"/>
                  </a:lnTo>
                  <a:close/>
                  <a:moveTo>
                    <a:pt x="1024" y="159"/>
                  </a:moveTo>
                  <a:lnTo>
                    <a:pt x="979" y="161"/>
                  </a:lnTo>
                  <a:lnTo>
                    <a:pt x="935" y="166"/>
                  </a:lnTo>
                  <a:lnTo>
                    <a:pt x="913" y="169"/>
                  </a:lnTo>
                  <a:lnTo>
                    <a:pt x="894" y="174"/>
                  </a:lnTo>
                  <a:lnTo>
                    <a:pt x="873" y="180"/>
                  </a:lnTo>
                  <a:lnTo>
                    <a:pt x="853" y="187"/>
                  </a:lnTo>
                  <a:lnTo>
                    <a:pt x="835" y="195"/>
                  </a:lnTo>
                  <a:lnTo>
                    <a:pt x="818" y="204"/>
                  </a:lnTo>
                  <a:lnTo>
                    <a:pt x="801" y="215"/>
                  </a:lnTo>
                  <a:lnTo>
                    <a:pt x="785" y="229"/>
                  </a:lnTo>
                  <a:lnTo>
                    <a:pt x="778" y="236"/>
                  </a:lnTo>
                  <a:lnTo>
                    <a:pt x="770" y="244"/>
                  </a:lnTo>
                  <a:lnTo>
                    <a:pt x="763" y="252"/>
                  </a:lnTo>
                  <a:lnTo>
                    <a:pt x="758" y="261"/>
                  </a:lnTo>
                  <a:lnTo>
                    <a:pt x="751" y="272"/>
                  </a:lnTo>
                  <a:lnTo>
                    <a:pt x="745" y="282"/>
                  </a:lnTo>
                  <a:lnTo>
                    <a:pt x="739" y="293"/>
                  </a:lnTo>
                  <a:lnTo>
                    <a:pt x="735" y="304"/>
                  </a:lnTo>
                  <a:lnTo>
                    <a:pt x="767" y="289"/>
                  </a:lnTo>
                  <a:lnTo>
                    <a:pt x="800" y="274"/>
                  </a:lnTo>
                  <a:lnTo>
                    <a:pt x="834" y="260"/>
                  </a:lnTo>
                  <a:lnTo>
                    <a:pt x="867" y="246"/>
                  </a:lnTo>
                  <a:lnTo>
                    <a:pt x="900" y="234"/>
                  </a:lnTo>
                  <a:lnTo>
                    <a:pt x="935" y="222"/>
                  </a:lnTo>
                  <a:lnTo>
                    <a:pt x="970" y="211"/>
                  </a:lnTo>
                  <a:lnTo>
                    <a:pt x="1004" y="200"/>
                  </a:lnTo>
                  <a:lnTo>
                    <a:pt x="1008" y="190"/>
                  </a:lnTo>
                  <a:lnTo>
                    <a:pt x="1012" y="178"/>
                  </a:lnTo>
                  <a:lnTo>
                    <a:pt x="1017" y="168"/>
                  </a:lnTo>
                  <a:lnTo>
                    <a:pt x="1024" y="159"/>
                  </a:lnTo>
                  <a:close/>
                  <a:moveTo>
                    <a:pt x="1040" y="231"/>
                  </a:moveTo>
                  <a:lnTo>
                    <a:pt x="1040" y="240"/>
                  </a:lnTo>
                  <a:lnTo>
                    <a:pt x="1041" y="246"/>
                  </a:lnTo>
                  <a:lnTo>
                    <a:pt x="1043" y="254"/>
                  </a:lnTo>
                  <a:lnTo>
                    <a:pt x="1047" y="261"/>
                  </a:lnTo>
                  <a:lnTo>
                    <a:pt x="1054" y="275"/>
                  </a:lnTo>
                  <a:lnTo>
                    <a:pt x="1063" y="288"/>
                  </a:lnTo>
                  <a:lnTo>
                    <a:pt x="1104" y="264"/>
                  </a:lnTo>
                  <a:lnTo>
                    <a:pt x="1148" y="241"/>
                  </a:lnTo>
                  <a:lnTo>
                    <a:pt x="1169" y="230"/>
                  </a:lnTo>
                  <a:lnTo>
                    <a:pt x="1192" y="220"/>
                  </a:lnTo>
                  <a:lnTo>
                    <a:pt x="1214" y="211"/>
                  </a:lnTo>
                  <a:lnTo>
                    <a:pt x="1237" y="203"/>
                  </a:lnTo>
                  <a:lnTo>
                    <a:pt x="1237" y="197"/>
                  </a:lnTo>
                  <a:lnTo>
                    <a:pt x="1211" y="198"/>
                  </a:lnTo>
                  <a:lnTo>
                    <a:pt x="1187" y="200"/>
                  </a:lnTo>
                  <a:lnTo>
                    <a:pt x="1162" y="204"/>
                  </a:lnTo>
                  <a:lnTo>
                    <a:pt x="1137" y="207"/>
                  </a:lnTo>
                  <a:lnTo>
                    <a:pt x="1112" y="213"/>
                  </a:lnTo>
                  <a:lnTo>
                    <a:pt x="1088" y="219"/>
                  </a:lnTo>
                  <a:lnTo>
                    <a:pt x="1063" y="225"/>
                  </a:lnTo>
                  <a:lnTo>
                    <a:pt x="1040" y="231"/>
                  </a:lnTo>
                  <a:close/>
                  <a:moveTo>
                    <a:pt x="1001" y="242"/>
                  </a:moveTo>
                  <a:lnTo>
                    <a:pt x="965" y="253"/>
                  </a:lnTo>
                  <a:lnTo>
                    <a:pt x="929" y="265"/>
                  </a:lnTo>
                  <a:lnTo>
                    <a:pt x="895" y="278"/>
                  </a:lnTo>
                  <a:lnTo>
                    <a:pt x="859" y="291"/>
                  </a:lnTo>
                  <a:lnTo>
                    <a:pt x="824" y="306"/>
                  </a:lnTo>
                  <a:lnTo>
                    <a:pt x="790" y="321"/>
                  </a:lnTo>
                  <a:lnTo>
                    <a:pt x="756" y="336"/>
                  </a:lnTo>
                  <a:lnTo>
                    <a:pt x="722" y="354"/>
                  </a:lnTo>
                  <a:lnTo>
                    <a:pt x="722" y="364"/>
                  </a:lnTo>
                  <a:lnTo>
                    <a:pt x="722" y="374"/>
                  </a:lnTo>
                  <a:lnTo>
                    <a:pt x="723" y="386"/>
                  </a:lnTo>
                  <a:lnTo>
                    <a:pt x="725" y="396"/>
                  </a:lnTo>
                  <a:lnTo>
                    <a:pt x="728" y="405"/>
                  </a:lnTo>
                  <a:lnTo>
                    <a:pt x="731" y="416"/>
                  </a:lnTo>
                  <a:lnTo>
                    <a:pt x="736" y="425"/>
                  </a:lnTo>
                  <a:lnTo>
                    <a:pt x="740" y="434"/>
                  </a:lnTo>
                  <a:lnTo>
                    <a:pt x="751" y="453"/>
                  </a:lnTo>
                  <a:lnTo>
                    <a:pt x="763" y="470"/>
                  </a:lnTo>
                  <a:lnTo>
                    <a:pt x="777" y="486"/>
                  </a:lnTo>
                  <a:lnTo>
                    <a:pt x="792" y="501"/>
                  </a:lnTo>
                  <a:lnTo>
                    <a:pt x="820" y="475"/>
                  </a:lnTo>
                  <a:lnTo>
                    <a:pt x="849" y="449"/>
                  </a:lnTo>
                  <a:lnTo>
                    <a:pt x="877" y="424"/>
                  </a:lnTo>
                  <a:lnTo>
                    <a:pt x="907" y="400"/>
                  </a:lnTo>
                  <a:lnTo>
                    <a:pt x="937" y="375"/>
                  </a:lnTo>
                  <a:lnTo>
                    <a:pt x="967" y="352"/>
                  </a:lnTo>
                  <a:lnTo>
                    <a:pt x="998" y="331"/>
                  </a:lnTo>
                  <a:lnTo>
                    <a:pt x="1031" y="309"/>
                  </a:lnTo>
                  <a:lnTo>
                    <a:pt x="1020" y="294"/>
                  </a:lnTo>
                  <a:lnTo>
                    <a:pt x="1011" y="278"/>
                  </a:lnTo>
                  <a:lnTo>
                    <a:pt x="1008" y="269"/>
                  </a:lnTo>
                  <a:lnTo>
                    <a:pt x="1005" y="260"/>
                  </a:lnTo>
                  <a:lnTo>
                    <a:pt x="1003" y="251"/>
                  </a:lnTo>
                  <a:lnTo>
                    <a:pt x="1001" y="242"/>
                  </a:lnTo>
                  <a:close/>
                  <a:moveTo>
                    <a:pt x="683" y="374"/>
                  </a:moveTo>
                  <a:lnTo>
                    <a:pt x="656" y="389"/>
                  </a:lnTo>
                  <a:lnTo>
                    <a:pt x="629" y="404"/>
                  </a:lnTo>
                  <a:lnTo>
                    <a:pt x="602" y="422"/>
                  </a:lnTo>
                  <a:lnTo>
                    <a:pt x="576" y="438"/>
                  </a:lnTo>
                  <a:lnTo>
                    <a:pt x="549" y="455"/>
                  </a:lnTo>
                  <a:lnTo>
                    <a:pt x="524" y="473"/>
                  </a:lnTo>
                  <a:lnTo>
                    <a:pt x="498" y="492"/>
                  </a:lnTo>
                  <a:lnTo>
                    <a:pt x="473" y="511"/>
                  </a:lnTo>
                  <a:lnTo>
                    <a:pt x="472" y="528"/>
                  </a:lnTo>
                  <a:lnTo>
                    <a:pt x="473" y="545"/>
                  </a:lnTo>
                  <a:lnTo>
                    <a:pt x="474" y="561"/>
                  </a:lnTo>
                  <a:lnTo>
                    <a:pt x="477" y="577"/>
                  </a:lnTo>
                  <a:lnTo>
                    <a:pt x="480" y="592"/>
                  </a:lnTo>
                  <a:lnTo>
                    <a:pt x="485" y="607"/>
                  </a:lnTo>
                  <a:lnTo>
                    <a:pt x="490" y="622"/>
                  </a:lnTo>
                  <a:lnTo>
                    <a:pt x="496" y="637"/>
                  </a:lnTo>
                  <a:lnTo>
                    <a:pt x="503" y="652"/>
                  </a:lnTo>
                  <a:lnTo>
                    <a:pt x="511" y="666"/>
                  </a:lnTo>
                  <a:lnTo>
                    <a:pt x="520" y="678"/>
                  </a:lnTo>
                  <a:lnTo>
                    <a:pt x="530" y="692"/>
                  </a:lnTo>
                  <a:lnTo>
                    <a:pt x="540" y="705"/>
                  </a:lnTo>
                  <a:lnTo>
                    <a:pt x="550" y="718"/>
                  </a:lnTo>
                  <a:lnTo>
                    <a:pt x="562" y="729"/>
                  </a:lnTo>
                  <a:lnTo>
                    <a:pt x="573" y="741"/>
                  </a:lnTo>
                  <a:lnTo>
                    <a:pt x="596" y="713"/>
                  </a:lnTo>
                  <a:lnTo>
                    <a:pt x="618" y="685"/>
                  </a:lnTo>
                  <a:lnTo>
                    <a:pt x="642" y="659"/>
                  </a:lnTo>
                  <a:lnTo>
                    <a:pt x="665" y="631"/>
                  </a:lnTo>
                  <a:lnTo>
                    <a:pt x="690" y="605"/>
                  </a:lnTo>
                  <a:lnTo>
                    <a:pt x="714" y="579"/>
                  </a:lnTo>
                  <a:lnTo>
                    <a:pt x="739" y="554"/>
                  </a:lnTo>
                  <a:lnTo>
                    <a:pt x="765" y="529"/>
                  </a:lnTo>
                  <a:lnTo>
                    <a:pt x="748" y="513"/>
                  </a:lnTo>
                  <a:lnTo>
                    <a:pt x="733" y="495"/>
                  </a:lnTo>
                  <a:lnTo>
                    <a:pt x="721" y="478"/>
                  </a:lnTo>
                  <a:lnTo>
                    <a:pt x="709" y="458"/>
                  </a:lnTo>
                  <a:lnTo>
                    <a:pt x="699" y="439"/>
                  </a:lnTo>
                  <a:lnTo>
                    <a:pt x="691" y="418"/>
                  </a:lnTo>
                  <a:lnTo>
                    <a:pt x="688" y="407"/>
                  </a:lnTo>
                  <a:lnTo>
                    <a:pt x="686" y="396"/>
                  </a:lnTo>
                  <a:lnTo>
                    <a:pt x="684" y="385"/>
                  </a:lnTo>
                  <a:lnTo>
                    <a:pt x="683" y="374"/>
                  </a:lnTo>
                  <a:close/>
                  <a:moveTo>
                    <a:pt x="427" y="549"/>
                  </a:moveTo>
                  <a:lnTo>
                    <a:pt x="389" y="583"/>
                  </a:lnTo>
                  <a:lnTo>
                    <a:pt x="353" y="619"/>
                  </a:lnTo>
                  <a:lnTo>
                    <a:pt x="318" y="655"/>
                  </a:lnTo>
                  <a:lnTo>
                    <a:pt x="285" y="695"/>
                  </a:lnTo>
                  <a:lnTo>
                    <a:pt x="269" y="714"/>
                  </a:lnTo>
                  <a:lnTo>
                    <a:pt x="253" y="735"/>
                  </a:lnTo>
                  <a:lnTo>
                    <a:pt x="238" y="756"/>
                  </a:lnTo>
                  <a:lnTo>
                    <a:pt x="224" y="776"/>
                  </a:lnTo>
                  <a:lnTo>
                    <a:pt x="210" y="797"/>
                  </a:lnTo>
                  <a:lnTo>
                    <a:pt x="197" y="819"/>
                  </a:lnTo>
                  <a:lnTo>
                    <a:pt x="184" y="841"/>
                  </a:lnTo>
                  <a:lnTo>
                    <a:pt x="171" y="864"/>
                  </a:lnTo>
                  <a:lnTo>
                    <a:pt x="172" y="886"/>
                  </a:lnTo>
                  <a:lnTo>
                    <a:pt x="174" y="908"/>
                  </a:lnTo>
                  <a:lnTo>
                    <a:pt x="177" y="928"/>
                  </a:lnTo>
                  <a:lnTo>
                    <a:pt x="180" y="950"/>
                  </a:lnTo>
                  <a:lnTo>
                    <a:pt x="185" y="971"/>
                  </a:lnTo>
                  <a:lnTo>
                    <a:pt x="192" y="992"/>
                  </a:lnTo>
                  <a:lnTo>
                    <a:pt x="199" y="1011"/>
                  </a:lnTo>
                  <a:lnTo>
                    <a:pt x="207" y="1031"/>
                  </a:lnTo>
                  <a:lnTo>
                    <a:pt x="216" y="1051"/>
                  </a:lnTo>
                  <a:lnTo>
                    <a:pt x="227" y="1070"/>
                  </a:lnTo>
                  <a:lnTo>
                    <a:pt x="237" y="1089"/>
                  </a:lnTo>
                  <a:lnTo>
                    <a:pt x="250" y="1106"/>
                  </a:lnTo>
                  <a:lnTo>
                    <a:pt x="262" y="1123"/>
                  </a:lnTo>
                  <a:lnTo>
                    <a:pt x="275" y="1140"/>
                  </a:lnTo>
                  <a:lnTo>
                    <a:pt x="290" y="1157"/>
                  </a:lnTo>
                  <a:lnTo>
                    <a:pt x="305" y="1173"/>
                  </a:lnTo>
                  <a:lnTo>
                    <a:pt x="329" y="1121"/>
                  </a:lnTo>
                  <a:lnTo>
                    <a:pt x="357" y="1069"/>
                  </a:lnTo>
                  <a:lnTo>
                    <a:pt x="384" y="1018"/>
                  </a:lnTo>
                  <a:lnTo>
                    <a:pt x="414" y="969"/>
                  </a:lnTo>
                  <a:lnTo>
                    <a:pt x="445" y="919"/>
                  </a:lnTo>
                  <a:lnTo>
                    <a:pt x="478" y="871"/>
                  </a:lnTo>
                  <a:lnTo>
                    <a:pt x="511" y="824"/>
                  </a:lnTo>
                  <a:lnTo>
                    <a:pt x="546" y="776"/>
                  </a:lnTo>
                  <a:lnTo>
                    <a:pt x="534" y="766"/>
                  </a:lnTo>
                  <a:lnTo>
                    <a:pt x="523" y="753"/>
                  </a:lnTo>
                  <a:lnTo>
                    <a:pt x="511" y="742"/>
                  </a:lnTo>
                  <a:lnTo>
                    <a:pt x="501" y="729"/>
                  </a:lnTo>
                  <a:lnTo>
                    <a:pt x="490" y="715"/>
                  </a:lnTo>
                  <a:lnTo>
                    <a:pt x="481" y="703"/>
                  </a:lnTo>
                  <a:lnTo>
                    <a:pt x="472" y="689"/>
                  </a:lnTo>
                  <a:lnTo>
                    <a:pt x="464" y="674"/>
                  </a:lnTo>
                  <a:lnTo>
                    <a:pt x="456" y="660"/>
                  </a:lnTo>
                  <a:lnTo>
                    <a:pt x="450" y="645"/>
                  </a:lnTo>
                  <a:lnTo>
                    <a:pt x="443" y="630"/>
                  </a:lnTo>
                  <a:lnTo>
                    <a:pt x="439" y="614"/>
                  </a:lnTo>
                  <a:lnTo>
                    <a:pt x="434" y="598"/>
                  </a:lnTo>
                  <a:lnTo>
                    <a:pt x="430" y="582"/>
                  </a:lnTo>
                  <a:lnTo>
                    <a:pt x="428" y="566"/>
                  </a:lnTo>
                  <a:lnTo>
                    <a:pt x="427" y="549"/>
                  </a:lnTo>
                  <a:close/>
                  <a:moveTo>
                    <a:pt x="1093" y="316"/>
                  </a:moveTo>
                  <a:lnTo>
                    <a:pt x="1112" y="329"/>
                  </a:lnTo>
                  <a:lnTo>
                    <a:pt x="1134" y="341"/>
                  </a:lnTo>
                  <a:lnTo>
                    <a:pt x="1156" y="351"/>
                  </a:lnTo>
                  <a:lnTo>
                    <a:pt x="1179" y="360"/>
                  </a:lnTo>
                  <a:lnTo>
                    <a:pt x="1199" y="334"/>
                  </a:lnTo>
                  <a:lnTo>
                    <a:pt x="1218" y="309"/>
                  </a:lnTo>
                  <a:lnTo>
                    <a:pt x="1240" y="283"/>
                  </a:lnTo>
                  <a:lnTo>
                    <a:pt x="1262" y="258"/>
                  </a:lnTo>
                  <a:lnTo>
                    <a:pt x="1253" y="250"/>
                  </a:lnTo>
                  <a:lnTo>
                    <a:pt x="1246" y="241"/>
                  </a:lnTo>
                  <a:lnTo>
                    <a:pt x="1226" y="248"/>
                  </a:lnTo>
                  <a:lnTo>
                    <a:pt x="1207" y="256"/>
                  </a:lnTo>
                  <a:lnTo>
                    <a:pt x="1187" y="265"/>
                  </a:lnTo>
                  <a:lnTo>
                    <a:pt x="1168" y="274"/>
                  </a:lnTo>
                  <a:lnTo>
                    <a:pt x="1130" y="294"/>
                  </a:lnTo>
                  <a:lnTo>
                    <a:pt x="1093" y="316"/>
                  </a:lnTo>
                  <a:close/>
                  <a:moveTo>
                    <a:pt x="1058" y="337"/>
                  </a:moveTo>
                  <a:lnTo>
                    <a:pt x="1027" y="358"/>
                  </a:lnTo>
                  <a:lnTo>
                    <a:pt x="996" y="380"/>
                  </a:lnTo>
                  <a:lnTo>
                    <a:pt x="965" y="403"/>
                  </a:lnTo>
                  <a:lnTo>
                    <a:pt x="936" y="426"/>
                  </a:lnTo>
                  <a:lnTo>
                    <a:pt x="906" y="450"/>
                  </a:lnTo>
                  <a:lnTo>
                    <a:pt x="877" y="476"/>
                  </a:lnTo>
                  <a:lnTo>
                    <a:pt x="850" y="501"/>
                  </a:lnTo>
                  <a:lnTo>
                    <a:pt x="822" y="526"/>
                  </a:lnTo>
                  <a:lnTo>
                    <a:pt x="844" y="543"/>
                  </a:lnTo>
                  <a:lnTo>
                    <a:pt x="868" y="557"/>
                  </a:lnTo>
                  <a:lnTo>
                    <a:pt x="892" y="570"/>
                  </a:lnTo>
                  <a:lnTo>
                    <a:pt x="918" y="583"/>
                  </a:lnTo>
                  <a:lnTo>
                    <a:pt x="943" y="594"/>
                  </a:lnTo>
                  <a:lnTo>
                    <a:pt x="968" y="605"/>
                  </a:lnTo>
                  <a:lnTo>
                    <a:pt x="995" y="614"/>
                  </a:lnTo>
                  <a:lnTo>
                    <a:pt x="1021" y="623"/>
                  </a:lnTo>
                  <a:lnTo>
                    <a:pt x="1036" y="593"/>
                  </a:lnTo>
                  <a:lnTo>
                    <a:pt x="1053" y="564"/>
                  </a:lnTo>
                  <a:lnTo>
                    <a:pt x="1069" y="534"/>
                  </a:lnTo>
                  <a:lnTo>
                    <a:pt x="1085" y="506"/>
                  </a:lnTo>
                  <a:lnTo>
                    <a:pt x="1102" y="477"/>
                  </a:lnTo>
                  <a:lnTo>
                    <a:pt x="1119" y="449"/>
                  </a:lnTo>
                  <a:lnTo>
                    <a:pt x="1138" y="422"/>
                  </a:lnTo>
                  <a:lnTo>
                    <a:pt x="1156" y="393"/>
                  </a:lnTo>
                  <a:lnTo>
                    <a:pt x="1130" y="382"/>
                  </a:lnTo>
                  <a:lnTo>
                    <a:pt x="1104" y="370"/>
                  </a:lnTo>
                  <a:lnTo>
                    <a:pt x="1093" y="363"/>
                  </a:lnTo>
                  <a:lnTo>
                    <a:pt x="1080" y="355"/>
                  </a:lnTo>
                  <a:lnTo>
                    <a:pt x="1069" y="347"/>
                  </a:lnTo>
                  <a:lnTo>
                    <a:pt x="1058" y="337"/>
                  </a:lnTo>
                  <a:close/>
                  <a:moveTo>
                    <a:pt x="793" y="554"/>
                  </a:moveTo>
                  <a:lnTo>
                    <a:pt x="768" y="579"/>
                  </a:lnTo>
                  <a:lnTo>
                    <a:pt x="744" y="605"/>
                  </a:lnTo>
                  <a:lnTo>
                    <a:pt x="720" y="631"/>
                  </a:lnTo>
                  <a:lnTo>
                    <a:pt x="695" y="658"/>
                  </a:lnTo>
                  <a:lnTo>
                    <a:pt x="671" y="684"/>
                  </a:lnTo>
                  <a:lnTo>
                    <a:pt x="648" y="711"/>
                  </a:lnTo>
                  <a:lnTo>
                    <a:pt x="625" y="738"/>
                  </a:lnTo>
                  <a:lnTo>
                    <a:pt x="603" y="766"/>
                  </a:lnTo>
                  <a:lnTo>
                    <a:pt x="618" y="779"/>
                  </a:lnTo>
                  <a:lnTo>
                    <a:pt x="635" y="791"/>
                  </a:lnTo>
                  <a:lnTo>
                    <a:pt x="652" y="803"/>
                  </a:lnTo>
                  <a:lnTo>
                    <a:pt x="669" y="813"/>
                  </a:lnTo>
                  <a:lnTo>
                    <a:pt x="703" y="834"/>
                  </a:lnTo>
                  <a:lnTo>
                    <a:pt x="740" y="854"/>
                  </a:lnTo>
                  <a:lnTo>
                    <a:pt x="777" y="871"/>
                  </a:lnTo>
                  <a:lnTo>
                    <a:pt x="814" y="886"/>
                  </a:lnTo>
                  <a:lnTo>
                    <a:pt x="852" y="900"/>
                  </a:lnTo>
                  <a:lnTo>
                    <a:pt x="891" y="912"/>
                  </a:lnTo>
                  <a:lnTo>
                    <a:pt x="904" y="880"/>
                  </a:lnTo>
                  <a:lnTo>
                    <a:pt x="917" y="848"/>
                  </a:lnTo>
                  <a:lnTo>
                    <a:pt x="930" y="817"/>
                  </a:lnTo>
                  <a:lnTo>
                    <a:pt x="944" y="784"/>
                  </a:lnTo>
                  <a:lnTo>
                    <a:pt x="959" y="752"/>
                  </a:lnTo>
                  <a:lnTo>
                    <a:pt x="973" y="721"/>
                  </a:lnTo>
                  <a:lnTo>
                    <a:pt x="988" y="689"/>
                  </a:lnTo>
                  <a:lnTo>
                    <a:pt x="1003" y="658"/>
                  </a:lnTo>
                  <a:lnTo>
                    <a:pt x="975" y="649"/>
                  </a:lnTo>
                  <a:lnTo>
                    <a:pt x="948" y="638"/>
                  </a:lnTo>
                  <a:lnTo>
                    <a:pt x="921" y="628"/>
                  </a:lnTo>
                  <a:lnTo>
                    <a:pt x="894" y="615"/>
                  </a:lnTo>
                  <a:lnTo>
                    <a:pt x="868" y="601"/>
                  </a:lnTo>
                  <a:lnTo>
                    <a:pt x="842" y="586"/>
                  </a:lnTo>
                  <a:lnTo>
                    <a:pt x="818" y="571"/>
                  </a:lnTo>
                  <a:lnTo>
                    <a:pt x="793" y="554"/>
                  </a:lnTo>
                  <a:close/>
                  <a:moveTo>
                    <a:pt x="576" y="803"/>
                  </a:moveTo>
                  <a:lnTo>
                    <a:pt x="540" y="849"/>
                  </a:lnTo>
                  <a:lnTo>
                    <a:pt x="506" y="897"/>
                  </a:lnTo>
                  <a:lnTo>
                    <a:pt x="474" y="946"/>
                  </a:lnTo>
                  <a:lnTo>
                    <a:pt x="443" y="995"/>
                  </a:lnTo>
                  <a:lnTo>
                    <a:pt x="414" y="1046"/>
                  </a:lnTo>
                  <a:lnTo>
                    <a:pt x="386" y="1097"/>
                  </a:lnTo>
                  <a:lnTo>
                    <a:pt x="359" y="1149"/>
                  </a:lnTo>
                  <a:lnTo>
                    <a:pt x="334" y="1202"/>
                  </a:lnTo>
                  <a:lnTo>
                    <a:pt x="356" y="1220"/>
                  </a:lnTo>
                  <a:lnTo>
                    <a:pt x="377" y="1237"/>
                  </a:lnTo>
                  <a:lnTo>
                    <a:pt x="400" y="1255"/>
                  </a:lnTo>
                  <a:lnTo>
                    <a:pt x="424" y="1271"/>
                  </a:lnTo>
                  <a:lnTo>
                    <a:pt x="448" y="1286"/>
                  </a:lnTo>
                  <a:lnTo>
                    <a:pt x="473" y="1301"/>
                  </a:lnTo>
                  <a:lnTo>
                    <a:pt x="497" y="1314"/>
                  </a:lnTo>
                  <a:lnTo>
                    <a:pt x="523" y="1327"/>
                  </a:lnTo>
                  <a:lnTo>
                    <a:pt x="549" y="1340"/>
                  </a:lnTo>
                  <a:lnTo>
                    <a:pt x="574" y="1351"/>
                  </a:lnTo>
                  <a:lnTo>
                    <a:pt x="601" y="1363"/>
                  </a:lnTo>
                  <a:lnTo>
                    <a:pt x="627" y="1373"/>
                  </a:lnTo>
                  <a:lnTo>
                    <a:pt x="680" y="1393"/>
                  </a:lnTo>
                  <a:lnTo>
                    <a:pt x="735" y="1410"/>
                  </a:lnTo>
                  <a:lnTo>
                    <a:pt x="748" y="1352"/>
                  </a:lnTo>
                  <a:lnTo>
                    <a:pt x="765" y="1295"/>
                  </a:lnTo>
                  <a:lnTo>
                    <a:pt x="781" y="1237"/>
                  </a:lnTo>
                  <a:lnTo>
                    <a:pt x="797" y="1181"/>
                  </a:lnTo>
                  <a:lnTo>
                    <a:pt x="815" y="1124"/>
                  </a:lnTo>
                  <a:lnTo>
                    <a:pt x="834" y="1068"/>
                  </a:lnTo>
                  <a:lnTo>
                    <a:pt x="853" y="1011"/>
                  </a:lnTo>
                  <a:lnTo>
                    <a:pt x="874" y="956"/>
                  </a:lnTo>
                  <a:lnTo>
                    <a:pt x="835" y="942"/>
                  </a:lnTo>
                  <a:lnTo>
                    <a:pt x="794" y="927"/>
                  </a:lnTo>
                  <a:lnTo>
                    <a:pt x="755" y="911"/>
                  </a:lnTo>
                  <a:lnTo>
                    <a:pt x="717" y="893"/>
                  </a:lnTo>
                  <a:lnTo>
                    <a:pt x="680" y="873"/>
                  </a:lnTo>
                  <a:lnTo>
                    <a:pt x="644" y="851"/>
                  </a:lnTo>
                  <a:lnTo>
                    <a:pt x="626" y="840"/>
                  </a:lnTo>
                  <a:lnTo>
                    <a:pt x="609" y="828"/>
                  </a:lnTo>
                  <a:lnTo>
                    <a:pt x="592" y="816"/>
                  </a:lnTo>
                  <a:lnTo>
                    <a:pt x="576" y="803"/>
                  </a:lnTo>
                  <a:close/>
                  <a:moveTo>
                    <a:pt x="318" y="1238"/>
                  </a:moveTo>
                  <a:lnTo>
                    <a:pt x="296" y="1293"/>
                  </a:lnTo>
                  <a:lnTo>
                    <a:pt x="276" y="1347"/>
                  </a:lnTo>
                  <a:lnTo>
                    <a:pt x="258" y="1401"/>
                  </a:lnTo>
                  <a:lnTo>
                    <a:pt x="242" y="1457"/>
                  </a:lnTo>
                  <a:lnTo>
                    <a:pt x="235" y="1485"/>
                  </a:lnTo>
                  <a:lnTo>
                    <a:pt x="229" y="1513"/>
                  </a:lnTo>
                  <a:lnTo>
                    <a:pt x="223" y="1541"/>
                  </a:lnTo>
                  <a:lnTo>
                    <a:pt x="217" y="1570"/>
                  </a:lnTo>
                  <a:lnTo>
                    <a:pt x="213" y="1598"/>
                  </a:lnTo>
                  <a:lnTo>
                    <a:pt x="209" y="1627"/>
                  </a:lnTo>
                  <a:lnTo>
                    <a:pt x="207" y="1655"/>
                  </a:lnTo>
                  <a:lnTo>
                    <a:pt x="205" y="1684"/>
                  </a:lnTo>
                  <a:lnTo>
                    <a:pt x="229" y="1706"/>
                  </a:lnTo>
                  <a:lnTo>
                    <a:pt x="254" y="1726"/>
                  </a:lnTo>
                  <a:lnTo>
                    <a:pt x="280" y="1745"/>
                  </a:lnTo>
                  <a:lnTo>
                    <a:pt x="306" y="1763"/>
                  </a:lnTo>
                  <a:lnTo>
                    <a:pt x="334" y="1780"/>
                  </a:lnTo>
                  <a:lnTo>
                    <a:pt x="361" y="1796"/>
                  </a:lnTo>
                  <a:lnTo>
                    <a:pt x="390" y="1812"/>
                  </a:lnTo>
                  <a:lnTo>
                    <a:pt x="419" y="1826"/>
                  </a:lnTo>
                  <a:lnTo>
                    <a:pt x="449" y="1840"/>
                  </a:lnTo>
                  <a:lnTo>
                    <a:pt x="479" y="1852"/>
                  </a:lnTo>
                  <a:lnTo>
                    <a:pt x="509" y="1865"/>
                  </a:lnTo>
                  <a:lnTo>
                    <a:pt x="539" y="1877"/>
                  </a:lnTo>
                  <a:lnTo>
                    <a:pt x="600" y="1897"/>
                  </a:lnTo>
                  <a:lnTo>
                    <a:pt x="661" y="1916"/>
                  </a:lnTo>
                  <a:lnTo>
                    <a:pt x="664" y="1857"/>
                  </a:lnTo>
                  <a:lnTo>
                    <a:pt x="669" y="1798"/>
                  </a:lnTo>
                  <a:lnTo>
                    <a:pt x="675" y="1740"/>
                  </a:lnTo>
                  <a:lnTo>
                    <a:pt x="683" y="1681"/>
                  </a:lnTo>
                  <a:lnTo>
                    <a:pt x="692" y="1622"/>
                  </a:lnTo>
                  <a:lnTo>
                    <a:pt x="702" y="1563"/>
                  </a:lnTo>
                  <a:lnTo>
                    <a:pt x="714" y="1506"/>
                  </a:lnTo>
                  <a:lnTo>
                    <a:pt x="727" y="1448"/>
                  </a:lnTo>
                  <a:lnTo>
                    <a:pt x="671" y="1431"/>
                  </a:lnTo>
                  <a:lnTo>
                    <a:pt x="617" y="1411"/>
                  </a:lnTo>
                  <a:lnTo>
                    <a:pt x="591" y="1400"/>
                  </a:lnTo>
                  <a:lnTo>
                    <a:pt x="563" y="1389"/>
                  </a:lnTo>
                  <a:lnTo>
                    <a:pt x="536" y="1377"/>
                  </a:lnTo>
                  <a:lnTo>
                    <a:pt x="511" y="1364"/>
                  </a:lnTo>
                  <a:lnTo>
                    <a:pt x="485" y="1351"/>
                  </a:lnTo>
                  <a:lnTo>
                    <a:pt x="459" y="1337"/>
                  </a:lnTo>
                  <a:lnTo>
                    <a:pt x="434" y="1322"/>
                  </a:lnTo>
                  <a:lnTo>
                    <a:pt x="410" y="1308"/>
                  </a:lnTo>
                  <a:lnTo>
                    <a:pt x="386" y="1291"/>
                  </a:lnTo>
                  <a:lnTo>
                    <a:pt x="362" y="1275"/>
                  </a:lnTo>
                  <a:lnTo>
                    <a:pt x="339" y="1257"/>
                  </a:lnTo>
                  <a:lnTo>
                    <a:pt x="318" y="1238"/>
                  </a:lnTo>
                  <a:close/>
                  <a:moveTo>
                    <a:pt x="202" y="1736"/>
                  </a:moveTo>
                  <a:lnTo>
                    <a:pt x="203" y="1761"/>
                  </a:lnTo>
                  <a:lnTo>
                    <a:pt x="203" y="1787"/>
                  </a:lnTo>
                  <a:lnTo>
                    <a:pt x="206" y="1812"/>
                  </a:lnTo>
                  <a:lnTo>
                    <a:pt x="208" y="1837"/>
                  </a:lnTo>
                  <a:lnTo>
                    <a:pt x="212" y="1863"/>
                  </a:lnTo>
                  <a:lnTo>
                    <a:pt x="215" y="1887"/>
                  </a:lnTo>
                  <a:lnTo>
                    <a:pt x="220" y="1912"/>
                  </a:lnTo>
                  <a:lnTo>
                    <a:pt x="225" y="1937"/>
                  </a:lnTo>
                  <a:lnTo>
                    <a:pt x="231" y="1962"/>
                  </a:lnTo>
                  <a:lnTo>
                    <a:pt x="238" y="1986"/>
                  </a:lnTo>
                  <a:lnTo>
                    <a:pt x="246" y="2010"/>
                  </a:lnTo>
                  <a:lnTo>
                    <a:pt x="254" y="2033"/>
                  </a:lnTo>
                  <a:lnTo>
                    <a:pt x="265" y="2058"/>
                  </a:lnTo>
                  <a:lnTo>
                    <a:pt x="275" y="2081"/>
                  </a:lnTo>
                  <a:lnTo>
                    <a:pt x="285" y="2104"/>
                  </a:lnTo>
                  <a:lnTo>
                    <a:pt x="297" y="2126"/>
                  </a:lnTo>
                  <a:lnTo>
                    <a:pt x="320" y="2145"/>
                  </a:lnTo>
                  <a:lnTo>
                    <a:pt x="342" y="2162"/>
                  </a:lnTo>
                  <a:lnTo>
                    <a:pt x="365" y="2181"/>
                  </a:lnTo>
                  <a:lnTo>
                    <a:pt x="389" y="2197"/>
                  </a:lnTo>
                  <a:lnTo>
                    <a:pt x="413" y="2213"/>
                  </a:lnTo>
                  <a:lnTo>
                    <a:pt x="439" y="2228"/>
                  </a:lnTo>
                  <a:lnTo>
                    <a:pt x="464" y="2243"/>
                  </a:lnTo>
                  <a:lnTo>
                    <a:pt x="489" y="2257"/>
                  </a:lnTo>
                  <a:lnTo>
                    <a:pt x="516" y="2270"/>
                  </a:lnTo>
                  <a:lnTo>
                    <a:pt x="542" y="2282"/>
                  </a:lnTo>
                  <a:lnTo>
                    <a:pt x="569" y="2294"/>
                  </a:lnTo>
                  <a:lnTo>
                    <a:pt x="595" y="2305"/>
                  </a:lnTo>
                  <a:lnTo>
                    <a:pt x="649" y="2326"/>
                  </a:lnTo>
                  <a:lnTo>
                    <a:pt x="705" y="2346"/>
                  </a:lnTo>
                  <a:lnTo>
                    <a:pt x="698" y="2321"/>
                  </a:lnTo>
                  <a:lnTo>
                    <a:pt x="692" y="2298"/>
                  </a:lnTo>
                  <a:lnTo>
                    <a:pt x="686" y="2274"/>
                  </a:lnTo>
                  <a:lnTo>
                    <a:pt x="682" y="2250"/>
                  </a:lnTo>
                  <a:lnTo>
                    <a:pt x="674" y="2202"/>
                  </a:lnTo>
                  <a:lnTo>
                    <a:pt x="667" y="2152"/>
                  </a:lnTo>
                  <a:lnTo>
                    <a:pt x="663" y="2104"/>
                  </a:lnTo>
                  <a:lnTo>
                    <a:pt x="661" y="2054"/>
                  </a:lnTo>
                  <a:lnTo>
                    <a:pt x="660" y="2006"/>
                  </a:lnTo>
                  <a:lnTo>
                    <a:pt x="660" y="1956"/>
                  </a:lnTo>
                  <a:lnTo>
                    <a:pt x="599" y="1938"/>
                  </a:lnTo>
                  <a:lnTo>
                    <a:pt x="539" y="1918"/>
                  </a:lnTo>
                  <a:lnTo>
                    <a:pt x="509" y="1907"/>
                  </a:lnTo>
                  <a:lnTo>
                    <a:pt x="479" y="1895"/>
                  </a:lnTo>
                  <a:lnTo>
                    <a:pt x="449" y="1882"/>
                  </a:lnTo>
                  <a:lnTo>
                    <a:pt x="419" y="1870"/>
                  </a:lnTo>
                  <a:lnTo>
                    <a:pt x="390" y="1856"/>
                  </a:lnTo>
                  <a:lnTo>
                    <a:pt x="362" y="1841"/>
                  </a:lnTo>
                  <a:lnTo>
                    <a:pt x="334" y="1826"/>
                  </a:lnTo>
                  <a:lnTo>
                    <a:pt x="306" y="1810"/>
                  </a:lnTo>
                  <a:lnTo>
                    <a:pt x="280" y="1793"/>
                  </a:lnTo>
                  <a:lnTo>
                    <a:pt x="253" y="1774"/>
                  </a:lnTo>
                  <a:lnTo>
                    <a:pt x="228" y="1756"/>
                  </a:lnTo>
                  <a:lnTo>
                    <a:pt x="202" y="1736"/>
                  </a:lnTo>
                  <a:close/>
                  <a:moveTo>
                    <a:pt x="377" y="2236"/>
                  </a:moveTo>
                  <a:lnTo>
                    <a:pt x="399" y="2259"/>
                  </a:lnTo>
                  <a:lnTo>
                    <a:pt x="422" y="2281"/>
                  </a:lnTo>
                  <a:lnTo>
                    <a:pt x="445" y="2303"/>
                  </a:lnTo>
                  <a:lnTo>
                    <a:pt x="470" y="2324"/>
                  </a:lnTo>
                  <a:lnTo>
                    <a:pt x="494" y="2344"/>
                  </a:lnTo>
                  <a:lnTo>
                    <a:pt x="518" y="2365"/>
                  </a:lnTo>
                  <a:lnTo>
                    <a:pt x="543" y="2384"/>
                  </a:lnTo>
                  <a:lnTo>
                    <a:pt x="570" y="2403"/>
                  </a:lnTo>
                  <a:lnTo>
                    <a:pt x="595" y="2420"/>
                  </a:lnTo>
                  <a:lnTo>
                    <a:pt x="622" y="2439"/>
                  </a:lnTo>
                  <a:lnTo>
                    <a:pt x="648" y="2455"/>
                  </a:lnTo>
                  <a:lnTo>
                    <a:pt x="676" y="2471"/>
                  </a:lnTo>
                  <a:lnTo>
                    <a:pt x="703" y="2487"/>
                  </a:lnTo>
                  <a:lnTo>
                    <a:pt x="732" y="2502"/>
                  </a:lnTo>
                  <a:lnTo>
                    <a:pt x="760" y="2516"/>
                  </a:lnTo>
                  <a:lnTo>
                    <a:pt x="789" y="2530"/>
                  </a:lnTo>
                  <a:lnTo>
                    <a:pt x="778" y="2514"/>
                  </a:lnTo>
                  <a:lnTo>
                    <a:pt x="768" y="2498"/>
                  </a:lnTo>
                  <a:lnTo>
                    <a:pt x="759" y="2480"/>
                  </a:lnTo>
                  <a:lnTo>
                    <a:pt x="750" y="2463"/>
                  </a:lnTo>
                  <a:lnTo>
                    <a:pt x="733" y="2427"/>
                  </a:lnTo>
                  <a:lnTo>
                    <a:pt x="720" y="2390"/>
                  </a:lnTo>
                  <a:lnTo>
                    <a:pt x="675" y="2377"/>
                  </a:lnTo>
                  <a:lnTo>
                    <a:pt x="631" y="2361"/>
                  </a:lnTo>
                  <a:lnTo>
                    <a:pt x="586" y="2344"/>
                  </a:lnTo>
                  <a:lnTo>
                    <a:pt x="543" y="2326"/>
                  </a:lnTo>
                  <a:lnTo>
                    <a:pt x="501" y="2305"/>
                  </a:lnTo>
                  <a:lnTo>
                    <a:pt x="458" y="2284"/>
                  </a:lnTo>
                  <a:lnTo>
                    <a:pt x="418" y="2261"/>
                  </a:lnTo>
                  <a:lnTo>
                    <a:pt x="377" y="2236"/>
                  </a:lnTo>
                  <a:close/>
                  <a:moveTo>
                    <a:pt x="1218" y="373"/>
                  </a:moveTo>
                  <a:lnTo>
                    <a:pt x="1238" y="378"/>
                  </a:lnTo>
                  <a:lnTo>
                    <a:pt x="1256" y="381"/>
                  </a:lnTo>
                  <a:lnTo>
                    <a:pt x="1276" y="385"/>
                  </a:lnTo>
                  <a:lnTo>
                    <a:pt x="1296" y="388"/>
                  </a:lnTo>
                  <a:lnTo>
                    <a:pt x="1316" y="389"/>
                  </a:lnTo>
                  <a:lnTo>
                    <a:pt x="1336" y="392"/>
                  </a:lnTo>
                  <a:lnTo>
                    <a:pt x="1355" y="393"/>
                  </a:lnTo>
                  <a:lnTo>
                    <a:pt x="1375" y="393"/>
                  </a:lnTo>
                  <a:lnTo>
                    <a:pt x="1375" y="296"/>
                  </a:lnTo>
                  <a:lnTo>
                    <a:pt x="1354" y="295"/>
                  </a:lnTo>
                  <a:lnTo>
                    <a:pt x="1335" y="291"/>
                  </a:lnTo>
                  <a:lnTo>
                    <a:pt x="1314" y="287"/>
                  </a:lnTo>
                  <a:lnTo>
                    <a:pt x="1296" y="280"/>
                  </a:lnTo>
                  <a:lnTo>
                    <a:pt x="1275" y="302"/>
                  </a:lnTo>
                  <a:lnTo>
                    <a:pt x="1255" y="325"/>
                  </a:lnTo>
                  <a:lnTo>
                    <a:pt x="1237" y="349"/>
                  </a:lnTo>
                  <a:lnTo>
                    <a:pt x="1218" y="373"/>
                  </a:lnTo>
                  <a:close/>
                  <a:moveTo>
                    <a:pt x="1194" y="407"/>
                  </a:moveTo>
                  <a:lnTo>
                    <a:pt x="1176" y="433"/>
                  </a:lnTo>
                  <a:lnTo>
                    <a:pt x="1157" y="462"/>
                  </a:lnTo>
                  <a:lnTo>
                    <a:pt x="1140" y="490"/>
                  </a:lnTo>
                  <a:lnTo>
                    <a:pt x="1123" y="518"/>
                  </a:lnTo>
                  <a:lnTo>
                    <a:pt x="1107" y="546"/>
                  </a:lnTo>
                  <a:lnTo>
                    <a:pt x="1091" y="575"/>
                  </a:lnTo>
                  <a:lnTo>
                    <a:pt x="1074" y="605"/>
                  </a:lnTo>
                  <a:lnTo>
                    <a:pt x="1059" y="634"/>
                  </a:lnTo>
                  <a:lnTo>
                    <a:pt x="1099" y="643"/>
                  </a:lnTo>
                  <a:lnTo>
                    <a:pt x="1138" y="652"/>
                  </a:lnTo>
                  <a:lnTo>
                    <a:pt x="1177" y="658"/>
                  </a:lnTo>
                  <a:lnTo>
                    <a:pt x="1216" y="663"/>
                  </a:lnTo>
                  <a:lnTo>
                    <a:pt x="1255" y="668"/>
                  </a:lnTo>
                  <a:lnTo>
                    <a:pt x="1296" y="670"/>
                  </a:lnTo>
                  <a:lnTo>
                    <a:pt x="1336" y="673"/>
                  </a:lnTo>
                  <a:lnTo>
                    <a:pt x="1375" y="674"/>
                  </a:lnTo>
                  <a:lnTo>
                    <a:pt x="1375" y="432"/>
                  </a:lnTo>
                  <a:lnTo>
                    <a:pt x="1352" y="431"/>
                  </a:lnTo>
                  <a:lnTo>
                    <a:pt x="1329" y="430"/>
                  </a:lnTo>
                  <a:lnTo>
                    <a:pt x="1307" y="428"/>
                  </a:lnTo>
                  <a:lnTo>
                    <a:pt x="1284" y="425"/>
                  </a:lnTo>
                  <a:lnTo>
                    <a:pt x="1261" y="422"/>
                  </a:lnTo>
                  <a:lnTo>
                    <a:pt x="1239" y="417"/>
                  </a:lnTo>
                  <a:lnTo>
                    <a:pt x="1216" y="412"/>
                  </a:lnTo>
                  <a:lnTo>
                    <a:pt x="1194" y="407"/>
                  </a:lnTo>
                  <a:close/>
                  <a:moveTo>
                    <a:pt x="1041" y="669"/>
                  </a:moveTo>
                  <a:lnTo>
                    <a:pt x="1026" y="700"/>
                  </a:lnTo>
                  <a:lnTo>
                    <a:pt x="1011" y="731"/>
                  </a:lnTo>
                  <a:lnTo>
                    <a:pt x="996" y="764"/>
                  </a:lnTo>
                  <a:lnTo>
                    <a:pt x="982" y="796"/>
                  </a:lnTo>
                  <a:lnTo>
                    <a:pt x="968" y="827"/>
                  </a:lnTo>
                  <a:lnTo>
                    <a:pt x="955" y="859"/>
                  </a:lnTo>
                  <a:lnTo>
                    <a:pt x="941" y="892"/>
                  </a:lnTo>
                  <a:lnTo>
                    <a:pt x="928" y="924"/>
                  </a:lnTo>
                  <a:lnTo>
                    <a:pt x="983" y="939"/>
                  </a:lnTo>
                  <a:lnTo>
                    <a:pt x="1039" y="950"/>
                  </a:lnTo>
                  <a:lnTo>
                    <a:pt x="1094" y="961"/>
                  </a:lnTo>
                  <a:lnTo>
                    <a:pt x="1149" y="969"/>
                  </a:lnTo>
                  <a:lnTo>
                    <a:pt x="1206" y="976"/>
                  </a:lnTo>
                  <a:lnTo>
                    <a:pt x="1262" y="980"/>
                  </a:lnTo>
                  <a:lnTo>
                    <a:pt x="1319" y="983"/>
                  </a:lnTo>
                  <a:lnTo>
                    <a:pt x="1375" y="984"/>
                  </a:lnTo>
                  <a:lnTo>
                    <a:pt x="1375" y="712"/>
                  </a:lnTo>
                  <a:lnTo>
                    <a:pt x="1335" y="712"/>
                  </a:lnTo>
                  <a:lnTo>
                    <a:pt x="1293" y="710"/>
                  </a:lnTo>
                  <a:lnTo>
                    <a:pt x="1253" y="706"/>
                  </a:lnTo>
                  <a:lnTo>
                    <a:pt x="1211" y="703"/>
                  </a:lnTo>
                  <a:lnTo>
                    <a:pt x="1168" y="696"/>
                  </a:lnTo>
                  <a:lnTo>
                    <a:pt x="1124" y="688"/>
                  </a:lnTo>
                  <a:lnTo>
                    <a:pt x="1081" y="678"/>
                  </a:lnTo>
                  <a:lnTo>
                    <a:pt x="1041" y="669"/>
                  </a:lnTo>
                  <a:close/>
                  <a:moveTo>
                    <a:pt x="912" y="968"/>
                  </a:moveTo>
                  <a:lnTo>
                    <a:pt x="891" y="1023"/>
                  </a:lnTo>
                  <a:lnTo>
                    <a:pt x="872" y="1079"/>
                  </a:lnTo>
                  <a:lnTo>
                    <a:pt x="852" y="1135"/>
                  </a:lnTo>
                  <a:lnTo>
                    <a:pt x="835" y="1192"/>
                  </a:lnTo>
                  <a:lnTo>
                    <a:pt x="818" y="1249"/>
                  </a:lnTo>
                  <a:lnTo>
                    <a:pt x="801" y="1306"/>
                  </a:lnTo>
                  <a:lnTo>
                    <a:pt x="786" y="1363"/>
                  </a:lnTo>
                  <a:lnTo>
                    <a:pt x="773" y="1422"/>
                  </a:lnTo>
                  <a:lnTo>
                    <a:pt x="808" y="1431"/>
                  </a:lnTo>
                  <a:lnTo>
                    <a:pt x="845" y="1440"/>
                  </a:lnTo>
                  <a:lnTo>
                    <a:pt x="883" y="1449"/>
                  </a:lnTo>
                  <a:lnTo>
                    <a:pt x="920" y="1456"/>
                  </a:lnTo>
                  <a:lnTo>
                    <a:pt x="958" y="1464"/>
                  </a:lnTo>
                  <a:lnTo>
                    <a:pt x="995" y="1470"/>
                  </a:lnTo>
                  <a:lnTo>
                    <a:pt x="1033" y="1476"/>
                  </a:lnTo>
                  <a:lnTo>
                    <a:pt x="1071" y="1481"/>
                  </a:lnTo>
                  <a:lnTo>
                    <a:pt x="1109" y="1486"/>
                  </a:lnTo>
                  <a:lnTo>
                    <a:pt x="1147" y="1490"/>
                  </a:lnTo>
                  <a:lnTo>
                    <a:pt x="1185" y="1493"/>
                  </a:lnTo>
                  <a:lnTo>
                    <a:pt x="1223" y="1495"/>
                  </a:lnTo>
                  <a:lnTo>
                    <a:pt x="1261" y="1498"/>
                  </a:lnTo>
                  <a:lnTo>
                    <a:pt x="1299" y="1500"/>
                  </a:lnTo>
                  <a:lnTo>
                    <a:pt x="1337" y="1500"/>
                  </a:lnTo>
                  <a:lnTo>
                    <a:pt x="1375" y="1501"/>
                  </a:lnTo>
                  <a:lnTo>
                    <a:pt x="1375" y="1030"/>
                  </a:lnTo>
                  <a:lnTo>
                    <a:pt x="1316" y="1029"/>
                  </a:lnTo>
                  <a:lnTo>
                    <a:pt x="1258" y="1026"/>
                  </a:lnTo>
                  <a:lnTo>
                    <a:pt x="1200" y="1022"/>
                  </a:lnTo>
                  <a:lnTo>
                    <a:pt x="1141" y="1015"/>
                  </a:lnTo>
                  <a:lnTo>
                    <a:pt x="1084" y="1006"/>
                  </a:lnTo>
                  <a:lnTo>
                    <a:pt x="1026" y="995"/>
                  </a:lnTo>
                  <a:lnTo>
                    <a:pt x="968" y="983"/>
                  </a:lnTo>
                  <a:lnTo>
                    <a:pt x="912" y="968"/>
                  </a:lnTo>
                  <a:close/>
                  <a:moveTo>
                    <a:pt x="763" y="1458"/>
                  </a:moveTo>
                  <a:lnTo>
                    <a:pt x="751" y="1517"/>
                  </a:lnTo>
                  <a:lnTo>
                    <a:pt x="740" y="1575"/>
                  </a:lnTo>
                  <a:lnTo>
                    <a:pt x="730" y="1632"/>
                  </a:lnTo>
                  <a:lnTo>
                    <a:pt x="721" y="1691"/>
                  </a:lnTo>
                  <a:lnTo>
                    <a:pt x="713" y="1750"/>
                  </a:lnTo>
                  <a:lnTo>
                    <a:pt x="707" y="1809"/>
                  </a:lnTo>
                  <a:lnTo>
                    <a:pt x="702" y="1867"/>
                  </a:lnTo>
                  <a:lnTo>
                    <a:pt x="700" y="1926"/>
                  </a:lnTo>
                  <a:lnTo>
                    <a:pt x="740" y="1937"/>
                  </a:lnTo>
                  <a:lnTo>
                    <a:pt x="782" y="1947"/>
                  </a:lnTo>
                  <a:lnTo>
                    <a:pt x="823" y="1955"/>
                  </a:lnTo>
                  <a:lnTo>
                    <a:pt x="866" y="1963"/>
                  </a:lnTo>
                  <a:lnTo>
                    <a:pt x="907" y="1971"/>
                  </a:lnTo>
                  <a:lnTo>
                    <a:pt x="950" y="1978"/>
                  </a:lnTo>
                  <a:lnTo>
                    <a:pt x="993" y="1984"/>
                  </a:lnTo>
                  <a:lnTo>
                    <a:pt x="1035" y="1988"/>
                  </a:lnTo>
                  <a:lnTo>
                    <a:pt x="1078" y="1993"/>
                  </a:lnTo>
                  <a:lnTo>
                    <a:pt x="1119" y="1996"/>
                  </a:lnTo>
                  <a:lnTo>
                    <a:pt x="1163" y="2000"/>
                  </a:lnTo>
                  <a:lnTo>
                    <a:pt x="1206" y="2002"/>
                  </a:lnTo>
                  <a:lnTo>
                    <a:pt x="1248" y="2005"/>
                  </a:lnTo>
                  <a:lnTo>
                    <a:pt x="1290" y="2006"/>
                  </a:lnTo>
                  <a:lnTo>
                    <a:pt x="1332" y="2007"/>
                  </a:lnTo>
                  <a:lnTo>
                    <a:pt x="1375" y="2007"/>
                  </a:lnTo>
                  <a:lnTo>
                    <a:pt x="1375" y="1539"/>
                  </a:lnTo>
                  <a:lnTo>
                    <a:pt x="1337" y="1539"/>
                  </a:lnTo>
                  <a:lnTo>
                    <a:pt x="1298" y="1538"/>
                  </a:lnTo>
                  <a:lnTo>
                    <a:pt x="1259" y="1537"/>
                  </a:lnTo>
                  <a:lnTo>
                    <a:pt x="1221" y="1534"/>
                  </a:lnTo>
                  <a:lnTo>
                    <a:pt x="1182" y="1531"/>
                  </a:lnTo>
                  <a:lnTo>
                    <a:pt x="1144" y="1528"/>
                  </a:lnTo>
                  <a:lnTo>
                    <a:pt x="1106" y="1524"/>
                  </a:lnTo>
                  <a:lnTo>
                    <a:pt x="1066" y="1518"/>
                  </a:lnTo>
                  <a:lnTo>
                    <a:pt x="1028" y="1514"/>
                  </a:lnTo>
                  <a:lnTo>
                    <a:pt x="990" y="1508"/>
                  </a:lnTo>
                  <a:lnTo>
                    <a:pt x="952" y="1501"/>
                  </a:lnTo>
                  <a:lnTo>
                    <a:pt x="914" y="1494"/>
                  </a:lnTo>
                  <a:lnTo>
                    <a:pt x="876" y="1486"/>
                  </a:lnTo>
                  <a:lnTo>
                    <a:pt x="838" y="1478"/>
                  </a:lnTo>
                  <a:lnTo>
                    <a:pt x="801" y="1469"/>
                  </a:lnTo>
                  <a:lnTo>
                    <a:pt x="763" y="1458"/>
                  </a:lnTo>
                  <a:close/>
                  <a:moveTo>
                    <a:pt x="699" y="1967"/>
                  </a:moveTo>
                  <a:lnTo>
                    <a:pt x="699" y="2016"/>
                  </a:lnTo>
                  <a:lnTo>
                    <a:pt x="700" y="2066"/>
                  </a:lnTo>
                  <a:lnTo>
                    <a:pt x="702" y="2115"/>
                  </a:lnTo>
                  <a:lnTo>
                    <a:pt x="708" y="2165"/>
                  </a:lnTo>
                  <a:lnTo>
                    <a:pt x="715" y="2214"/>
                  </a:lnTo>
                  <a:lnTo>
                    <a:pt x="724" y="2264"/>
                  </a:lnTo>
                  <a:lnTo>
                    <a:pt x="729" y="2288"/>
                  </a:lnTo>
                  <a:lnTo>
                    <a:pt x="736" y="2312"/>
                  </a:lnTo>
                  <a:lnTo>
                    <a:pt x="741" y="2335"/>
                  </a:lnTo>
                  <a:lnTo>
                    <a:pt x="750" y="2359"/>
                  </a:lnTo>
                  <a:lnTo>
                    <a:pt x="788" y="2370"/>
                  </a:lnTo>
                  <a:lnTo>
                    <a:pt x="826" y="2380"/>
                  </a:lnTo>
                  <a:lnTo>
                    <a:pt x="865" y="2389"/>
                  </a:lnTo>
                  <a:lnTo>
                    <a:pt x="903" y="2397"/>
                  </a:lnTo>
                  <a:lnTo>
                    <a:pt x="942" y="2405"/>
                  </a:lnTo>
                  <a:lnTo>
                    <a:pt x="981" y="2412"/>
                  </a:lnTo>
                  <a:lnTo>
                    <a:pt x="1020" y="2418"/>
                  </a:lnTo>
                  <a:lnTo>
                    <a:pt x="1059" y="2424"/>
                  </a:lnTo>
                  <a:lnTo>
                    <a:pt x="1099" y="2429"/>
                  </a:lnTo>
                  <a:lnTo>
                    <a:pt x="1138" y="2433"/>
                  </a:lnTo>
                  <a:lnTo>
                    <a:pt x="1178" y="2437"/>
                  </a:lnTo>
                  <a:lnTo>
                    <a:pt x="1217" y="2439"/>
                  </a:lnTo>
                  <a:lnTo>
                    <a:pt x="1256" y="2441"/>
                  </a:lnTo>
                  <a:lnTo>
                    <a:pt x="1297" y="2442"/>
                  </a:lnTo>
                  <a:lnTo>
                    <a:pt x="1336" y="2443"/>
                  </a:lnTo>
                  <a:lnTo>
                    <a:pt x="1375" y="2445"/>
                  </a:lnTo>
                  <a:lnTo>
                    <a:pt x="1375" y="2045"/>
                  </a:lnTo>
                  <a:lnTo>
                    <a:pt x="1332" y="2045"/>
                  </a:lnTo>
                  <a:lnTo>
                    <a:pt x="1290" y="2045"/>
                  </a:lnTo>
                  <a:lnTo>
                    <a:pt x="1247" y="2044"/>
                  </a:lnTo>
                  <a:lnTo>
                    <a:pt x="1205" y="2041"/>
                  </a:lnTo>
                  <a:lnTo>
                    <a:pt x="1162" y="2039"/>
                  </a:lnTo>
                  <a:lnTo>
                    <a:pt x="1119" y="2036"/>
                  </a:lnTo>
                  <a:lnTo>
                    <a:pt x="1077" y="2032"/>
                  </a:lnTo>
                  <a:lnTo>
                    <a:pt x="1034" y="2028"/>
                  </a:lnTo>
                  <a:lnTo>
                    <a:pt x="991" y="2023"/>
                  </a:lnTo>
                  <a:lnTo>
                    <a:pt x="950" y="2017"/>
                  </a:lnTo>
                  <a:lnTo>
                    <a:pt x="907" y="2010"/>
                  </a:lnTo>
                  <a:lnTo>
                    <a:pt x="865" y="2003"/>
                  </a:lnTo>
                  <a:lnTo>
                    <a:pt x="823" y="1995"/>
                  </a:lnTo>
                  <a:lnTo>
                    <a:pt x="782" y="1986"/>
                  </a:lnTo>
                  <a:lnTo>
                    <a:pt x="740" y="1977"/>
                  </a:lnTo>
                  <a:lnTo>
                    <a:pt x="699" y="1967"/>
                  </a:lnTo>
                  <a:close/>
                  <a:moveTo>
                    <a:pt x="767" y="2404"/>
                  </a:moveTo>
                  <a:lnTo>
                    <a:pt x="776" y="2426"/>
                  </a:lnTo>
                  <a:lnTo>
                    <a:pt x="785" y="2447"/>
                  </a:lnTo>
                  <a:lnTo>
                    <a:pt x="796" y="2468"/>
                  </a:lnTo>
                  <a:lnTo>
                    <a:pt x="807" y="2487"/>
                  </a:lnTo>
                  <a:lnTo>
                    <a:pt x="820" y="2507"/>
                  </a:lnTo>
                  <a:lnTo>
                    <a:pt x="832" y="2525"/>
                  </a:lnTo>
                  <a:lnTo>
                    <a:pt x="847" y="2544"/>
                  </a:lnTo>
                  <a:lnTo>
                    <a:pt x="862" y="2562"/>
                  </a:lnTo>
                  <a:lnTo>
                    <a:pt x="892" y="2574"/>
                  </a:lnTo>
                  <a:lnTo>
                    <a:pt x="923" y="2584"/>
                  </a:lnTo>
                  <a:lnTo>
                    <a:pt x="955" y="2594"/>
                  </a:lnTo>
                  <a:lnTo>
                    <a:pt x="987" y="2605"/>
                  </a:lnTo>
                  <a:lnTo>
                    <a:pt x="1018" y="2613"/>
                  </a:lnTo>
                  <a:lnTo>
                    <a:pt x="1050" y="2622"/>
                  </a:lnTo>
                  <a:lnTo>
                    <a:pt x="1081" y="2629"/>
                  </a:lnTo>
                  <a:lnTo>
                    <a:pt x="1114" y="2636"/>
                  </a:lnTo>
                  <a:lnTo>
                    <a:pt x="1146" y="2642"/>
                  </a:lnTo>
                  <a:lnTo>
                    <a:pt x="1179" y="2647"/>
                  </a:lnTo>
                  <a:lnTo>
                    <a:pt x="1211" y="2652"/>
                  </a:lnTo>
                  <a:lnTo>
                    <a:pt x="1244" y="2655"/>
                  </a:lnTo>
                  <a:lnTo>
                    <a:pt x="1277" y="2659"/>
                  </a:lnTo>
                  <a:lnTo>
                    <a:pt x="1309" y="2661"/>
                  </a:lnTo>
                  <a:lnTo>
                    <a:pt x="1343" y="2662"/>
                  </a:lnTo>
                  <a:lnTo>
                    <a:pt x="1375" y="2664"/>
                  </a:lnTo>
                  <a:lnTo>
                    <a:pt x="1375" y="2483"/>
                  </a:lnTo>
                  <a:lnTo>
                    <a:pt x="1299" y="2482"/>
                  </a:lnTo>
                  <a:lnTo>
                    <a:pt x="1222" y="2478"/>
                  </a:lnTo>
                  <a:lnTo>
                    <a:pt x="1183" y="2476"/>
                  </a:lnTo>
                  <a:lnTo>
                    <a:pt x="1145" y="2472"/>
                  </a:lnTo>
                  <a:lnTo>
                    <a:pt x="1107" y="2469"/>
                  </a:lnTo>
                  <a:lnTo>
                    <a:pt x="1069" y="2464"/>
                  </a:lnTo>
                  <a:lnTo>
                    <a:pt x="1029" y="2460"/>
                  </a:lnTo>
                  <a:lnTo>
                    <a:pt x="991" y="2454"/>
                  </a:lnTo>
                  <a:lnTo>
                    <a:pt x="953" y="2447"/>
                  </a:lnTo>
                  <a:lnTo>
                    <a:pt x="917" y="2440"/>
                  </a:lnTo>
                  <a:lnTo>
                    <a:pt x="879" y="2432"/>
                  </a:lnTo>
                  <a:lnTo>
                    <a:pt x="841" y="2424"/>
                  </a:lnTo>
                  <a:lnTo>
                    <a:pt x="804" y="2415"/>
                  </a:lnTo>
                  <a:lnTo>
                    <a:pt x="767" y="24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>
              <p:custDataLst>
                <p:tags r:id="rId2"/>
              </p:custDataLst>
            </p:nvPr>
          </p:nvSpPr>
          <p:spPr>
            <a:xfrm>
              <a:off x="2454533" y="4927004"/>
              <a:ext cx="107620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www.mslee.co.kr</a:t>
              </a:r>
              <a:endParaRPr lang="en-US" sz="10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39075" y="3615030"/>
            <a:ext cx="4238513" cy="5457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보건의료분야 진단</a:t>
            </a:r>
            <a:endParaRPr lang="en-US" altLang="ko-KR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7" name="Picture 3" descr="C:\Users\assembly\Desktop\국감백서\책자표지\국회상징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90" y="5449354"/>
            <a:ext cx="285947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32" y="303019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2015.9.10.(</a:t>
            </a:r>
            <a:r>
              <a:rPr lang="ko-KR" altLang="en-US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목</a:t>
            </a:r>
            <a:r>
              <a:rPr lang="en-US" altLang="ko-KR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보건복지부 국정감사</a:t>
            </a:r>
            <a:endParaRPr lang="ko-KR" altLang="en-US" sz="9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96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750342" y="3068960"/>
            <a:ext cx="7710090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41037" y="686459"/>
            <a:ext cx="830892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「건강보험 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多빈도 질환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실태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12~‘14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3" y="1316699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국민 생활질환 다빈도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급성기관지염</a:t>
            </a:r>
            <a:r>
              <a:rPr lang="en-US" altLang="ko-KR" sz="14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(29.7%),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치은염 및 치주질환</a:t>
            </a:r>
            <a:r>
              <a:rPr lang="en-US" altLang="ko-KR" sz="14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(25.1%),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급성 </a:t>
            </a:r>
            <a:r>
              <a:rPr lang="ko-KR" altLang="en-US" sz="16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편도염</a:t>
            </a:r>
            <a:r>
              <a:rPr lang="en-US" altLang="ko-KR" sz="14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(13.5%)</a:t>
            </a:r>
            <a:r>
              <a:rPr lang="ko-KR" altLang="en-US" sz="14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順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상위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 생활질환 中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8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질환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세균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바이러스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인플루엔자 감염원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‘독감’ 전염성 질환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多빈도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사유 ① 감기만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걸려도 병원 찾는 국민 과다의료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행태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연인원 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7,448</a:t>
            </a:r>
            <a:r>
              <a:rPr lang="ko-KR" altLang="en-US" sz="1400" spc="-15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만명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약물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오남용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논란</a:t>
            </a:r>
            <a:endParaRPr lang="en-US" altLang="ko-KR" sz="1600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          ② 의료진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손쉬운 진단명 처방 및 항생제 과다처방 경향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슈퍼박테리아 출현 우려</a:t>
            </a:r>
          </a:p>
        </p:txBody>
      </p:sp>
      <p:sp>
        <p:nvSpPr>
          <p:cNvPr id="6" name="오른쪽 화살표 5"/>
          <p:cNvSpPr/>
          <p:nvPr/>
        </p:nvSpPr>
        <p:spPr>
          <a:xfrm>
            <a:off x="6624228" y="184482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2503037" y="148478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20349" y="6100066"/>
            <a:ext cx="8381258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「독감백신 국산화</a:t>
            </a:r>
            <a:r>
              <a:rPr lang="en-US" altLang="ko-KR" sz="20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spc="-15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폐렴규균</a:t>
            </a:r>
            <a:r>
              <a:rPr lang="ko-KR" altLang="en-US" sz="20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spc="-15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무료접종률</a:t>
            </a:r>
            <a:r>
              <a:rPr lang="ko-KR" altLang="en-US" sz="2000" spc="-15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sz="20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강화</a:t>
            </a:r>
            <a:r>
              <a:rPr lang="ko-KR" altLang="en-US" sz="20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sz="20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「항생제 남용대책」 </a:t>
            </a:r>
            <a:r>
              <a:rPr lang="ko-KR" altLang="en-US" sz="20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sz="2000" spc="-1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42748" y="622447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7056276" y="221774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6478387" y="257301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115616" y="3175483"/>
            <a:ext cx="69127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건강보험 다빈도 상위 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10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대 질환 순위 및 현황자료 </a:t>
            </a:r>
            <a:r>
              <a:rPr lang="en-US" altLang="ko-KR" sz="105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05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건보공단</a:t>
            </a:r>
            <a:r>
              <a:rPr lang="ko-KR" altLang="en-US" sz="105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제출자료</a:t>
            </a:r>
            <a:r>
              <a:rPr lang="en-US" altLang="ko-KR" sz="105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05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기준</a:t>
            </a:r>
            <a:r>
              <a:rPr lang="en-US" altLang="ko-KR" sz="105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: ‘14, </a:t>
            </a:r>
            <a:r>
              <a:rPr lang="ko-KR" altLang="en-US" sz="105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단위</a:t>
            </a:r>
            <a:r>
              <a:rPr lang="en-US" altLang="ko-KR" sz="105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05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</a:t>
            </a:r>
            <a:r>
              <a:rPr lang="en-US" altLang="ko-KR" sz="105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3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3" y="198512"/>
            <a:ext cx="24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이제는 「예방」이다①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graphicFrame>
        <p:nvGraphicFramePr>
          <p:cNvPr id="3" name="차트 2"/>
          <p:cNvGraphicFramePr/>
          <p:nvPr>
            <p:extLst>
              <p:ext uri="{D42A27DB-BD31-4B8C-83A1-F6EECF244321}">
                <p14:modId xmlns:p14="http://schemas.microsoft.com/office/powerpoint/2010/main" val="3408396047"/>
              </p:ext>
            </p:extLst>
          </p:nvPr>
        </p:nvGraphicFramePr>
        <p:xfrm>
          <a:off x="1610118" y="3570080"/>
          <a:ext cx="3688471" cy="245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23439" y="3714096"/>
            <a:ext cx="35125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6698" y="3816300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급성기관지염</a:t>
            </a:r>
            <a:endParaRPr lang="en-US" altLang="ko-K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6698" y="4255049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치은염 및 치주질환</a:t>
            </a:r>
            <a:endParaRPr lang="en-US" altLang="ko-K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46698" y="4672962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급성 </a:t>
            </a:r>
            <a:r>
              <a:rPr lang="ko-KR" alt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편도염</a:t>
            </a:r>
            <a:endParaRPr lang="en-US" altLang="ko-K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6698" y="5098594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급성 상기도 감염</a:t>
            </a:r>
            <a:endParaRPr lang="en-US" altLang="ko-KR" sz="1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46698" y="5526369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비염</a:t>
            </a:r>
            <a:endParaRPr lang="en-US" altLang="ko-K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graphicFrame>
        <p:nvGraphicFramePr>
          <p:cNvPr id="20" name="차트 19"/>
          <p:cNvGraphicFramePr/>
          <p:nvPr>
            <p:extLst>
              <p:ext uri="{D42A27DB-BD31-4B8C-83A1-F6EECF244321}">
                <p14:modId xmlns:p14="http://schemas.microsoft.com/office/powerpoint/2010/main" val="2881334107"/>
              </p:ext>
            </p:extLst>
          </p:nvPr>
        </p:nvGraphicFramePr>
        <p:xfrm>
          <a:off x="5779371" y="3571487"/>
          <a:ext cx="3688471" cy="245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873285" y="3811646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위염</a:t>
            </a:r>
            <a:r>
              <a:rPr lang="en-US" altLang="ko-KR" sz="10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0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십이지장염</a:t>
            </a:r>
            <a:endParaRPr lang="en-US" altLang="ko-KR" sz="1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73285" y="4236439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치아우식</a:t>
            </a:r>
            <a:endParaRPr lang="en-US" altLang="ko-K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3285" y="4672961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고딕" panose="02010504000101010101" pitchFamily="2" charset="-127"/>
                <a:ea typeface="휴먼고딕" panose="02010504000101010101" pitchFamily="2" charset="-127"/>
              </a:rPr>
              <a:t>본태성고혈압</a:t>
            </a:r>
            <a:endParaRPr lang="en-US" altLang="ko-K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59815" y="3711158"/>
            <a:ext cx="4641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7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8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9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10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1499064" y="3501008"/>
            <a:ext cx="616928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945" y="699070"/>
            <a:ext cx="830892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8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생활습관병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고혈압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0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당뇨법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0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고지혈증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실태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321" y="1316699"/>
            <a:ext cx="8719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생활습관병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환자 지속 증가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12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884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명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‘13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913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명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‘14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937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명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고혈압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(556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만 명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당뇨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(241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만 명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)·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고지혈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(140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만 명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順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총 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937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명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(18.3%)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차지</a:t>
            </a:r>
            <a:r>
              <a:rPr lang="en-US" altLang="ko-KR" sz="14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(‘</a:t>
            </a:r>
            <a:r>
              <a:rPr lang="en-US" altLang="ko-KR" sz="14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14</a:t>
            </a:r>
            <a:r>
              <a:rPr lang="ko-KR" altLang="en-US" sz="14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년</a:t>
            </a:r>
            <a:r>
              <a:rPr lang="en-US" altLang="ko-KR" sz="14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4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진료비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年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5%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↑ 증가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고혈압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당뇨병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고지혈증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順 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15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총 진료비 약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 원 예상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지난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고혈압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당뇨병 유질환자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사후관리율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건강상담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평균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50%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자가 치료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소홀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3779912" y="148478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오른쪽 화살표 4"/>
          <p:cNvSpPr/>
          <p:nvPr/>
        </p:nvSpPr>
        <p:spPr>
          <a:xfrm>
            <a:off x="5455065" y="222130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62742" y="6100066"/>
            <a:ext cx="82737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만성질환 정책</a:t>
            </a:r>
            <a:r>
              <a:rPr lang="en-US" altLang="ko-KR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pc="-15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高年齡</a:t>
            </a:r>
            <a:r>
              <a:rPr lang="ko-KR" altLang="en-US" spc="-15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pc="-15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pc="-15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질환 치료 </a:t>
            </a:r>
            <a:r>
              <a:rPr lang="en-US" altLang="ko-KR" spc="-15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 </a:t>
            </a:r>
            <a:r>
              <a:rPr lang="ko-KR" altLang="en-US" spc="-150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低年齡</a:t>
            </a:r>
            <a:r>
              <a:rPr lang="ko-KR" altLang="en-US" spc="-15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pc="-15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pc="-15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예방서비스 병행정책」 </a:t>
            </a:r>
            <a:r>
              <a:rPr lang="ko-KR" altLang="en-US" spc="-150" dirty="0">
                <a:latin typeface="HY견고딕" panose="02030600000101010101" pitchFamily="18" charset="-127"/>
                <a:ea typeface="HY견고딕" panose="02030600000101010101" pitchFamily="18" charset="-127"/>
              </a:rPr>
              <a:t>확대 </a:t>
            </a:r>
            <a:r>
              <a:rPr lang="ko-KR" altLang="en-US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spc="-1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42748" y="622447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5563077" y="185496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6767515" y="260770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494474" y="3125233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dobe 고딕 Std B" pitchFamily="34" charset="-127"/>
                <a:ea typeface="Adobe 고딕 Std B" pitchFamily="34" charset="-127"/>
              </a:rPr>
              <a:t>3</a:t>
            </a:r>
            <a:r>
              <a:rPr lang="ko-KR" altLang="en-US" sz="1400" dirty="0" smtClean="0">
                <a:latin typeface="Adobe 고딕 Std B" pitchFamily="34" charset="-127"/>
                <a:ea typeface="Adobe 고딕 Std B" pitchFamily="34" charset="-127"/>
              </a:rPr>
              <a:t>대 「</a:t>
            </a:r>
            <a:r>
              <a:rPr lang="ko-KR" altLang="en-US" sz="1400" dirty="0" err="1" smtClean="0">
                <a:latin typeface="Adobe 고딕 Std B" pitchFamily="34" charset="-127"/>
                <a:ea typeface="Adobe 고딕 Std B" pitchFamily="34" charset="-127"/>
              </a:rPr>
              <a:t>생활습관병</a:t>
            </a:r>
            <a:r>
              <a:rPr lang="ko-KR" altLang="en-US" sz="1400" dirty="0" smtClean="0">
                <a:latin typeface="Adobe 고딕 Std B" pitchFamily="34" charset="-127"/>
                <a:ea typeface="Adobe 고딕 Std B" pitchFamily="34" charset="-127"/>
              </a:rPr>
              <a:t>」 환자 현황  </a:t>
            </a:r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기준</a:t>
            </a:r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: 2014</a:t>
            </a:r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년 한 해</a:t>
            </a:r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)</a:t>
            </a:r>
            <a:endParaRPr lang="ko-KR" altLang="en-US" sz="14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3" y="198512"/>
            <a:ext cx="24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이제는 「예방」이다②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23" y="4048099"/>
            <a:ext cx="2647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54" y="3861048"/>
            <a:ext cx="2459871" cy="156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852" y="3760116"/>
            <a:ext cx="2524720" cy="167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모서리가 둥근 직사각형 13"/>
          <p:cNvSpPr/>
          <p:nvPr/>
        </p:nvSpPr>
        <p:spPr>
          <a:xfrm>
            <a:off x="469104" y="3760116"/>
            <a:ext cx="8252557" cy="1802458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67278" y="4034728"/>
            <a:ext cx="19292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고혈압</a:t>
            </a:r>
            <a:endPara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5,557,318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명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96257" y="4034728"/>
            <a:ext cx="19292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당뇨병</a:t>
            </a:r>
            <a:endPara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2,409,059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명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0478" y="4034702"/>
            <a:ext cx="19292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고지혈증</a:t>
            </a:r>
            <a:endPara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1,399,132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명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2611049" y="3501008"/>
            <a:ext cx="3977175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3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048664" y="3284983"/>
            <a:ext cx="5728045" cy="2733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5945" y="506289"/>
            <a:ext cx="830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「高비만</a:t>
            </a:r>
            <a:r>
              <a:rPr lang="en-US" altLang="ko-KR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영양비만 문제</a:t>
            </a:r>
            <a:r>
              <a:rPr lang="ko-KR" altLang="en-US" sz="28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320" y="1196752"/>
            <a:ext cx="8719175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비만율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31.4%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男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37.6%,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女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25.1%)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아동비만이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더욱 심각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생활습관 악화가 비만으로 연결 </a:t>
            </a:r>
            <a:r>
              <a:rPr lang="en-US" altLang="ko-KR" sz="14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&lt;‘13 </a:t>
            </a:r>
            <a:r>
              <a:rPr lang="ko-KR" altLang="en-US" sz="14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기준</a:t>
            </a:r>
            <a:r>
              <a:rPr lang="en-US" altLang="ko-KR" sz="14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400" spc="-15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비만질환 관리의 어려운 점은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저소득층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소회계층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의 </a:t>
            </a:r>
            <a:r>
              <a:rPr lang="ko-KR" altLang="en-US" sz="15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비만유병율이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높다는 점</a:t>
            </a: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아동비만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성인비만으로의 </a:t>
            </a:r>
            <a:r>
              <a:rPr lang="ko-KR" altLang="en-US" sz="15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진행율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– 7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세↓ 약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41%, 10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~13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세↓ 약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70%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비만문제 심각한 미국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오바마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정부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), ‘Let’s Move’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정책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적극 추진 中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비만관련 질병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(23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중 고혈압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(32.7%),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만성 요통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(30.8%)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順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총 진료비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조원 대 </a:t>
            </a:r>
            <a:r>
              <a:rPr lang="en-US" altLang="ko-KR" sz="14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&lt;‘15 </a:t>
            </a:r>
            <a:r>
              <a:rPr lang="ko-KR" altLang="en-US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추정</a:t>
            </a:r>
            <a:r>
              <a:rPr lang="en-US" altLang="ko-KR" sz="14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 err="1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건보</a:t>
            </a:r>
            <a:r>
              <a:rPr lang="en-US" altLang="ko-KR" sz="14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400" spc="-15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037" y="6152952"/>
            <a:ext cx="80718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「예방차원 건강증진사업」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확대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및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「건강보장 위한 재원확보 방안」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42748" y="622447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3036826" y="134780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5123875" y="273552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 descr="C:\Users\assembly\Desktop\asf_00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8" y="3770486"/>
            <a:ext cx="1938371" cy="218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23619" y="3627028"/>
            <a:ext cx="1564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성인비만율</a:t>
            </a:r>
            <a:endParaRPr lang="en-US" altLang="ko-KR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31.4%</a:t>
            </a:r>
            <a:endParaRPr lang="ko-KR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3" y="198512"/>
            <a:ext cx="24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이제는 「예방」이다③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3540439833"/>
              </p:ext>
            </p:extLst>
          </p:nvPr>
        </p:nvGraphicFramePr>
        <p:xfrm>
          <a:off x="3598349" y="3501008"/>
          <a:ext cx="5224352" cy="250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직선 연결선 14"/>
          <p:cNvCxnSpPr/>
          <p:nvPr/>
        </p:nvCxnSpPr>
        <p:spPr>
          <a:xfrm>
            <a:off x="3817139" y="4864155"/>
            <a:ext cx="482453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8"/>
          <p:cNvSpPr/>
          <p:nvPr/>
        </p:nvSpPr>
        <p:spPr>
          <a:xfrm>
            <a:off x="3239370" y="4692631"/>
            <a:ext cx="1155537" cy="32614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OECD </a:t>
            </a:r>
            <a:r>
              <a:rPr lang="ko-KR" alt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평균 </a:t>
            </a:r>
            <a:r>
              <a:rPr lang="en-US" altLang="ko-KR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23%</a:t>
            </a:r>
            <a:endParaRPr lang="ko-KR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9567" y="3362682"/>
            <a:ext cx="540623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주요국 아동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청소년 </a:t>
            </a:r>
            <a:r>
              <a:rPr lang="ko-KR" altLang="en-US" sz="13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비만율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비교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endParaRPr lang="en-US" altLang="ko-KR" sz="12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※ 5~17</a:t>
            </a:r>
            <a:r>
              <a:rPr lang="ko-KR" altLang="en-US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세 남자 아동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청소년 기준 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OECD </a:t>
            </a:r>
            <a:r>
              <a:rPr lang="ko-KR" altLang="en-US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비만 통계</a:t>
            </a:r>
            <a:endParaRPr lang="en-US" altLang="ko-KR" sz="11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※ [</a:t>
            </a:r>
            <a:r>
              <a:rPr lang="ko-KR" altLang="en-US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기준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: 2014</a:t>
            </a:r>
            <a:r>
              <a:rPr lang="ko-KR" altLang="en-US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년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자료</a:t>
            </a:r>
            <a:r>
              <a:rPr lang="en-US" altLang="ko-KR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: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보건복지부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OECD]</a:t>
            </a:r>
            <a:endParaRPr lang="ko-KR" altLang="en-US" sz="11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5978384" y="239536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09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직사각형 58"/>
          <p:cNvSpPr/>
          <p:nvPr/>
        </p:nvSpPr>
        <p:spPr>
          <a:xfrm>
            <a:off x="327868" y="4294455"/>
            <a:ext cx="8430697" cy="12686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5945" y="492560"/>
            <a:ext cx="830892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평안한 삶의 마무리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「생애 말기 지원정책」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321" y="1316699"/>
            <a:ext cx="8719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고령화 따른 질병 급증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. 1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 가구 노인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고독사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급증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WELL DYING TREND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요인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암환자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임종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개월前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전체 진료비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1/3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지출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의료비 급증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가계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사회경제적 부담 가중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사회적 인식조사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&lt;‘14,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보사연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응답자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70.6% “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죽음 임박 알고 싶다”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58% </a:t>
            </a:r>
            <a:r>
              <a:rPr lang="ko-KR" altLang="en-US" sz="16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존엄사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희망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지자체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임종준비학교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동해시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아름다운 마무리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강릉시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’ 등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복지부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NO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브레인’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민간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“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맞이하는 죽음 운동” 확산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某손해보험社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하늘 소풍이야기’ 프로그램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등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6190979" y="258903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오른쪽 화살표 4"/>
          <p:cNvSpPr/>
          <p:nvPr/>
        </p:nvSpPr>
        <p:spPr>
          <a:xfrm>
            <a:off x="5090156" y="148478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17075" y="6100066"/>
            <a:ext cx="8273754" cy="46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정부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9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말기케어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수가 및 호스피스 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완화의료 지원 체계」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강화 필요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42748" y="622447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4396546" y="184482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6517028" y="222108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3792281" y="296490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 descr="fla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6" y="4728711"/>
            <a:ext cx="533498" cy="40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1015" y="5232767"/>
            <a:ext cx="8447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" dirty="0" smtClean="0"/>
              <a:t>영국  오스트레일리아  뉴질랜드  아일랜드  벨기에  오스트리아  네덜란드  독일  캐나다</a:t>
            </a:r>
            <a:r>
              <a:rPr lang="en-US" altLang="ko-KR" sz="400" dirty="0" smtClean="0"/>
              <a:t>·</a:t>
            </a:r>
            <a:r>
              <a:rPr lang="ko-KR" altLang="en-US" sz="400" dirty="0" smtClean="0"/>
              <a:t>미국  헝가리  프랑스  노르웨이  타이완 폴란드  스웨덴  룩셈부르크  싱가포르  스위스  홍콩  체코  덴마크  일본  이탈리아  아이슬란드  스페인  슬로바키아  </a:t>
            </a:r>
            <a:r>
              <a:rPr lang="ko-KR" altLang="en-US" sz="400" dirty="0" err="1" smtClean="0"/>
              <a:t>필란드</a:t>
            </a:r>
            <a:r>
              <a:rPr lang="ko-KR" altLang="en-US" sz="400" dirty="0" smtClean="0"/>
              <a:t>  그리스  남아공  포르투갈  </a:t>
            </a:r>
            <a:r>
              <a:rPr lang="ko-KR" altLang="en-US" sz="600" b="1" dirty="0" smtClean="0">
                <a:solidFill>
                  <a:srgbClr val="C00000"/>
                </a:solidFill>
              </a:rPr>
              <a:t>한국</a:t>
            </a:r>
            <a:r>
              <a:rPr lang="ko-KR" altLang="en-US" sz="400" dirty="0" smtClean="0"/>
              <a:t>  말레이시아  터키  러시아  멕시코  중국  브라질  </a:t>
            </a:r>
            <a:r>
              <a:rPr lang="ko-KR" altLang="en-US" sz="400" dirty="0" err="1" smtClean="0"/>
              <a:t>우간다</a:t>
            </a:r>
            <a:r>
              <a:rPr lang="ko-KR" altLang="en-US" sz="400" dirty="0" smtClean="0"/>
              <a:t>  인도</a:t>
            </a:r>
            <a:endParaRPr lang="ko-KR" altLang="en-US" sz="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8100" y="4451712"/>
            <a:ext cx="89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1 </a:t>
            </a:r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영국</a:t>
            </a:r>
            <a:endParaRPr lang="ko-KR" altLang="en-US" sz="12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74" name="Picture 26" descr="fla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34" y="4728711"/>
            <a:ext cx="533498" cy="40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70516" y="4450535"/>
            <a:ext cx="89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2 </a:t>
            </a:r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호주</a:t>
            </a:r>
            <a:endParaRPr lang="ko-KR" altLang="en-US" sz="12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76" name="Picture 28" descr="fla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403" y="4727534"/>
            <a:ext cx="588058" cy="4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366765" y="4464425"/>
            <a:ext cx="89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32 </a:t>
            </a:r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한국</a:t>
            </a:r>
            <a:endParaRPr lang="ko-KR" altLang="en-US" sz="12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78" name="Picture 30" descr="fla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95" y="4743597"/>
            <a:ext cx="570518" cy="4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816087" y="4467357"/>
            <a:ext cx="89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40 </a:t>
            </a:r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인도</a:t>
            </a:r>
            <a:endParaRPr lang="ko-KR" altLang="en-US" sz="12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80" name="Picture 32" descr="fla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99" y="4741425"/>
            <a:ext cx="569539" cy="42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7106461" y="4461802"/>
            <a:ext cx="89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37 </a:t>
            </a:r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중국</a:t>
            </a:r>
            <a:endParaRPr lang="ko-KR" altLang="en-US" sz="12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82" name="Picture 34" descr="fla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48" y="4734191"/>
            <a:ext cx="558583" cy="41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779245" y="4451715"/>
            <a:ext cx="89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12 </a:t>
            </a:r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프랑스</a:t>
            </a:r>
            <a:endParaRPr lang="ko-KR" altLang="en-US" sz="12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84" name="Picture 36" descr="fla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72" y="4728714"/>
            <a:ext cx="565884" cy="4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528747" y="4457192"/>
            <a:ext cx="89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14 </a:t>
            </a:r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타이완</a:t>
            </a:r>
            <a:endParaRPr lang="ko-KR" altLang="en-US" sz="12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86" name="Picture 38" descr="fla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73" y="4728714"/>
            <a:ext cx="586486" cy="4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3281063" y="4457781"/>
            <a:ext cx="89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spc="-150" dirty="0" smtClean="0">
                <a:latin typeface="Adobe 고딕 Std B" pitchFamily="34" charset="-127"/>
                <a:ea typeface="Adobe 고딕 Std B" pitchFamily="34" charset="-127"/>
              </a:rPr>
              <a:t>18 </a:t>
            </a:r>
            <a:r>
              <a:rPr lang="ko-KR" altLang="en-US" sz="1200" spc="-150" dirty="0" smtClean="0">
                <a:latin typeface="Adobe 고딕 Std B" pitchFamily="34" charset="-127"/>
                <a:ea typeface="Adobe 고딕 Std B" pitchFamily="34" charset="-127"/>
              </a:rPr>
              <a:t>싱가포르</a:t>
            </a:r>
            <a:endParaRPr lang="ko-KR" altLang="en-US" sz="1200" spc="-15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88" name="Picture 40" descr="###a:홍콩의 깃발|$chnhm3@###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603" y="4734486"/>
            <a:ext cx="602596" cy="40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062618" y="4464142"/>
            <a:ext cx="89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20 </a:t>
            </a:r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홍콩</a:t>
            </a:r>
            <a:endParaRPr lang="ko-KR" altLang="en-US" sz="12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90" name="Picture 42" descr="fla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35" y="4728714"/>
            <a:ext cx="586485" cy="4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4810199" y="4464142"/>
            <a:ext cx="89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23 </a:t>
            </a:r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일본</a:t>
            </a:r>
            <a:endParaRPr lang="ko-KR" altLang="en-US" sz="12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92" name="Picture 44" descr="flag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08" y="4728714"/>
            <a:ext cx="590361" cy="44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5591621" y="4457780"/>
            <a:ext cx="89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spc="-150" dirty="0" smtClean="0">
                <a:latin typeface="Adobe 고딕 Std B" pitchFamily="34" charset="-127"/>
                <a:ea typeface="Adobe 고딕 Std B" pitchFamily="34" charset="-127"/>
              </a:rPr>
              <a:t>24 </a:t>
            </a:r>
            <a:r>
              <a:rPr lang="ko-KR" altLang="en-US" sz="1200" spc="-150" dirty="0" smtClean="0">
                <a:latin typeface="Adobe 고딕 Std B" pitchFamily="34" charset="-127"/>
                <a:ea typeface="Adobe 고딕 Std B" pitchFamily="34" charset="-127"/>
              </a:rPr>
              <a:t>이탈리아</a:t>
            </a:r>
            <a:endParaRPr lang="ko-KR" altLang="en-US" sz="1200" spc="-15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658" y="3816633"/>
            <a:ext cx="69959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&lt;OECD 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국가 호스피스 이용률 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죽음의 질 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지수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The </a:t>
            </a:r>
            <a:r>
              <a:rPr lang="en-US" altLang="ko-KR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Quality of Death 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Index)&gt;</a:t>
            </a:r>
            <a:endParaRPr lang="ko-KR" altLang="en-US" sz="13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437235" y="4450535"/>
            <a:ext cx="757285" cy="7822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" name="직선 연결선 36"/>
          <p:cNvCxnSpPr/>
          <p:nvPr/>
        </p:nvCxnSpPr>
        <p:spPr>
          <a:xfrm>
            <a:off x="1691680" y="4133404"/>
            <a:ext cx="585118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3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945" y="492560"/>
            <a:ext cx="830892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의료난민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진단받지 못한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희귀질환자들의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삶」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675" y="1196752"/>
            <a:ext cx="8592806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□ 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2014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년 국감 지적 및 거듭 요구사항</a:t>
            </a:r>
            <a:endParaRPr lang="ko-KR" altLang="en-US" sz="1600" spc="-3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희귀질환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7,000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여종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(WHO),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대부분 진단 곤란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치료제 부재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치명적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장애질환 초래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국내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희귀질환자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수만 명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추정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정부 지원 불만족 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94%’, ‘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오진 경험 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65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%’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국내 희귀질환의 未진단과 高오진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원인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①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정부차원의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진단관리시스템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未구축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비급여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정책 및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치료의약품의 高價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②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건보체제下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저수가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외래환자 진료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분내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의료급여 체계의 적용과 지원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③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희귀질환 진단과 유전상담 등 의료서비스 제공할 전문인력의 절대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부족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6112332" y="183591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62742" y="6132252"/>
            <a:ext cx="8273754" cy="423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정부 및 국회</a:t>
            </a:r>
            <a:r>
              <a:rPr lang="en-US" altLang="ko-KR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「희귀질환 연구개발 지원</a:t>
            </a:r>
            <a:r>
              <a:rPr lang="en-US" altLang="ko-KR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전문인력 양성 등 </a:t>
            </a:r>
            <a:r>
              <a:rPr lang="ko-KR" altLang="en-US" sz="17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제정법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마련 시급</a:t>
            </a:r>
            <a:endParaRPr lang="ko-KR" altLang="en-US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42748" y="622447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97" y="4297597"/>
            <a:ext cx="2532218" cy="159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539386" cy="159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http://www.hemophilia.co.kr/news/photo/201507/403_504_1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4" y="4297597"/>
            <a:ext cx="2915227" cy="159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오른쪽 화살표 9"/>
          <p:cNvSpPr/>
          <p:nvPr/>
        </p:nvSpPr>
        <p:spPr>
          <a:xfrm>
            <a:off x="3635896" y="220750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463" cy="68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7641" y="2713340"/>
            <a:ext cx="72111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480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선제적 위기대응체계 구축</a:t>
            </a:r>
            <a:endParaRPr lang="en-US" sz="4800" dirty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6" name="Straight Connector 10"/>
          <p:cNvCxnSpPr/>
          <p:nvPr/>
        </p:nvCxnSpPr>
        <p:spPr>
          <a:xfrm flipH="1">
            <a:off x="1396043" y="2420888"/>
            <a:ext cx="6475478" cy="0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33228" y="1688088"/>
            <a:ext cx="639169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질병으로부터 국민의 안전을 지키는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2739" y="5346427"/>
            <a:ext cx="26043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국회의원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명 수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4806" y="5773072"/>
            <a:ext cx="2160240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충남 아산</a:t>
            </a:r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5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새누리당</a:t>
            </a:r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sz="16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1" name="Group 348"/>
          <p:cNvGrpSpPr/>
          <p:nvPr/>
        </p:nvGrpSpPr>
        <p:grpSpPr>
          <a:xfrm>
            <a:off x="178065" y="6370186"/>
            <a:ext cx="1453620" cy="288575"/>
            <a:chOff x="2077120" y="4859661"/>
            <a:chExt cx="1453620" cy="288575"/>
          </a:xfrm>
        </p:grpSpPr>
        <p:sp>
          <p:nvSpPr>
            <p:cNvPr id="12" name="Freeform 6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2077120" y="4859661"/>
              <a:ext cx="290457" cy="288575"/>
            </a:xfrm>
            <a:custGeom>
              <a:avLst/>
              <a:gdLst>
                <a:gd name="T0" fmla="*/ 1285 w 2772"/>
                <a:gd name="T1" fmla="*/ 205 h 2759"/>
                <a:gd name="T2" fmla="*/ 1485 w 2772"/>
                <a:gd name="T3" fmla="*/ 195 h 2759"/>
                <a:gd name="T4" fmla="*/ 2533 w 2772"/>
                <a:gd name="T5" fmla="*/ 616 h 2759"/>
                <a:gd name="T6" fmla="*/ 2366 w 2772"/>
                <a:gd name="T7" fmla="*/ 2357 h 2759"/>
                <a:gd name="T8" fmla="*/ 1023 w 2772"/>
                <a:gd name="T9" fmla="*/ 2708 h 2759"/>
                <a:gd name="T10" fmla="*/ 45 w 2772"/>
                <a:gd name="T11" fmla="*/ 1742 h 2759"/>
                <a:gd name="T12" fmla="*/ 292 w 2772"/>
                <a:gd name="T13" fmla="*/ 534 h 2759"/>
                <a:gd name="T14" fmla="*/ 1142 w 2772"/>
                <a:gd name="T15" fmla="*/ 21 h 2759"/>
                <a:gd name="T16" fmla="*/ 2158 w 2772"/>
                <a:gd name="T17" fmla="*/ 302 h 2759"/>
                <a:gd name="T18" fmla="*/ 702 w 2772"/>
                <a:gd name="T19" fmla="*/ 244 h 2759"/>
                <a:gd name="T20" fmla="*/ 364 w 2772"/>
                <a:gd name="T21" fmla="*/ 534 h 2759"/>
                <a:gd name="T22" fmla="*/ 266 w 2772"/>
                <a:gd name="T23" fmla="*/ 1264 h 2759"/>
                <a:gd name="T24" fmla="*/ 55 w 2772"/>
                <a:gd name="T25" fmla="*/ 1418 h 2759"/>
                <a:gd name="T26" fmla="*/ 1323 w 2772"/>
                <a:gd name="T27" fmla="*/ 2705 h 2759"/>
                <a:gd name="T28" fmla="*/ 2580 w 2772"/>
                <a:gd name="T29" fmla="*/ 1968 h 2759"/>
                <a:gd name="T30" fmla="*/ 2611 w 2772"/>
                <a:gd name="T31" fmla="*/ 1678 h 2759"/>
                <a:gd name="T32" fmla="*/ 2605 w 2772"/>
                <a:gd name="T33" fmla="*/ 1008 h 2759"/>
                <a:gd name="T34" fmla="*/ 2692 w 2772"/>
                <a:gd name="T35" fmla="*/ 1488 h 2759"/>
                <a:gd name="T36" fmla="*/ 1696 w 2772"/>
                <a:gd name="T37" fmla="*/ 112 h 2759"/>
                <a:gd name="T38" fmla="*/ 1735 w 2772"/>
                <a:gd name="T39" fmla="*/ 159 h 2759"/>
                <a:gd name="T40" fmla="*/ 1707 w 2772"/>
                <a:gd name="T41" fmla="*/ 269 h 2759"/>
                <a:gd name="T42" fmla="*/ 2308 w 2772"/>
                <a:gd name="T43" fmla="*/ 642 h 2759"/>
                <a:gd name="T44" fmla="*/ 2588 w 2772"/>
                <a:gd name="T45" fmla="*/ 903 h 2759"/>
                <a:gd name="T46" fmla="*/ 2194 w 2772"/>
                <a:gd name="T47" fmla="*/ 728 h 2759"/>
                <a:gd name="T48" fmla="*/ 1726 w 2772"/>
                <a:gd name="T49" fmla="*/ 310 h 2759"/>
                <a:gd name="T50" fmla="*/ 1627 w 2772"/>
                <a:gd name="T51" fmla="*/ 295 h 2759"/>
                <a:gd name="T52" fmla="*/ 2070 w 2772"/>
                <a:gd name="T53" fmla="*/ 2496 h 2759"/>
                <a:gd name="T54" fmla="*/ 2480 w 2772"/>
                <a:gd name="T55" fmla="*/ 1784 h 2759"/>
                <a:gd name="T56" fmla="*/ 2399 w 2772"/>
                <a:gd name="T57" fmla="*/ 2180 h 2759"/>
                <a:gd name="T58" fmla="*/ 2054 w 2772"/>
                <a:gd name="T59" fmla="*/ 1566 h 2759"/>
                <a:gd name="T60" fmla="*/ 2130 w 2772"/>
                <a:gd name="T61" fmla="*/ 840 h 2759"/>
                <a:gd name="T62" fmla="*/ 2108 w 2772"/>
                <a:gd name="T63" fmla="*/ 711 h 2759"/>
                <a:gd name="T64" fmla="*/ 1906 w 2772"/>
                <a:gd name="T65" fmla="*/ 501 h 2759"/>
                <a:gd name="T66" fmla="*/ 1438 w 2772"/>
                <a:gd name="T67" fmla="*/ 288 h 2759"/>
                <a:gd name="T68" fmla="*/ 1414 w 2772"/>
                <a:gd name="T69" fmla="*/ 2483 h 2759"/>
                <a:gd name="T70" fmla="*/ 1979 w 2772"/>
                <a:gd name="T71" fmla="*/ 1980 h 2759"/>
                <a:gd name="T72" fmla="*/ 2035 w 2772"/>
                <a:gd name="T73" fmla="*/ 1690 h 2759"/>
                <a:gd name="T74" fmla="*/ 1984 w 2772"/>
                <a:gd name="T75" fmla="*/ 1425 h 2759"/>
                <a:gd name="T76" fmla="*/ 1801 w 2772"/>
                <a:gd name="T77" fmla="*/ 859 h 2759"/>
                <a:gd name="T78" fmla="*/ 1562 w 2772"/>
                <a:gd name="T79" fmla="*/ 407 h 2759"/>
                <a:gd name="T80" fmla="*/ 1180 w 2772"/>
                <a:gd name="T81" fmla="*/ 97 h 2759"/>
                <a:gd name="T82" fmla="*/ 1050 w 2772"/>
                <a:gd name="T83" fmla="*/ 188 h 2759"/>
                <a:gd name="T84" fmla="*/ 900 w 2772"/>
                <a:gd name="T85" fmla="*/ 234 h 2759"/>
                <a:gd name="T86" fmla="*/ 929 w 2772"/>
                <a:gd name="T87" fmla="*/ 265 h 2759"/>
                <a:gd name="T88" fmla="*/ 1001 w 2772"/>
                <a:gd name="T89" fmla="*/ 242 h 2759"/>
                <a:gd name="T90" fmla="*/ 739 w 2772"/>
                <a:gd name="T91" fmla="*/ 554 h 2759"/>
                <a:gd name="T92" fmla="*/ 207 w 2772"/>
                <a:gd name="T93" fmla="*/ 1031 h 2759"/>
                <a:gd name="T94" fmla="*/ 427 w 2772"/>
                <a:gd name="T95" fmla="*/ 549 h 2759"/>
                <a:gd name="T96" fmla="*/ 968 w 2772"/>
                <a:gd name="T97" fmla="*/ 605 h 2759"/>
                <a:gd name="T98" fmla="*/ 777 w 2772"/>
                <a:gd name="T99" fmla="*/ 871 h 2759"/>
                <a:gd name="T100" fmla="*/ 424 w 2772"/>
                <a:gd name="T101" fmla="*/ 1271 h 2759"/>
                <a:gd name="T102" fmla="*/ 258 w 2772"/>
                <a:gd name="T103" fmla="*/ 1401 h 2759"/>
                <a:gd name="T104" fmla="*/ 671 w 2772"/>
                <a:gd name="T105" fmla="*/ 1431 h 2759"/>
                <a:gd name="T106" fmla="*/ 342 w 2772"/>
                <a:gd name="T107" fmla="*/ 2162 h 2759"/>
                <a:gd name="T108" fmla="*/ 306 w 2772"/>
                <a:gd name="T109" fmla="*/ 1810 h 2759"/>
                <a:gd name="T110" fmla="*/ 501 w 2772"/>
                <a:gd name="T111" fmla="*/ 2305 h 2759"/>
                <a:gd name="T112" fmla="*/ 1138 w 2772"/>
                <a:gd name="T113" fmla="*/ 652 h 2759"/>
                <a:gd name="T114" fmla="*/ 1375 w 2772"/>
                <a:gd name="T115" fmla="*/ 984 h 2759"/>
                <a:gd name="T116" fmla="*/ 1299 w 2772"/>
                <a:gd name="T117" fmla="*/ 1500 h 2759"/>
                <a:gd name="T118" fmla="*/ 1206 w 2772"/>
                <a:gd name="T119" fmla="*/ 2002 h 2759"/>
                <a:gd name="T120" fmla="*/ 750 w 2772"/>
                <a:gd name="T121" fmla="*/ 2359 h 2759"/>
                <a:gd name="T122" fmla="*/ 740 w 2772"/>
                <a:gd name="T123" fmla="*/ 1977 h 2759"/>
                <a:gd name="T124" fmla="*/ 1107 w 2772"/>
                <a:gd name="T125" fmla="*/ 246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2" h="2759">
                  <a:moveTo>
                    <a:pt x="1406" y="117"/>
                  </a:moveTo>
                  <a:lnTo>
                    <a:pt x="1417" y="119"/>
                  </a:lnTo>
                  <a:lnTo>
                    <a:pt x="1427" y="121"/>
                  </a:lnTo>
                  <a:lnTo>
                    <a:pt x="1433" y="113"/>
                  </a:lnTo>
                  <a:lnTo>
                    <a:pt x="1440" y="106"/>
                  </a:lnTo>
                  <a:lnTo>
                    <a:pt x="1447" y="99"/>
                  </a:lnTo>
                  <a:lnTo>
                    <a:pt x="1455" y="93"/>
                  </a:lnTo>
                  <a:lnTo>
                    <a:pt x="1472" y="83"/>
                  </a:lnTo>
                  <a:lnTo>
                    <a:pt x="1489" y="74"/>
                  </a:lnTo>
                  <a:lnTo>
                    <a:pt x="1468" y="71"/>
                  </a:lnTo>
                  <a:lnTo>
                    <a:pt x="1448" y="69"/>
                  </a:lnTo>
                  <a:lnTo>
                    <a:pt x="1427" y="68"/>
                  </a:lnTo>
                  <a:lnTo>
                    <a:pt x="1406" y="68"/>
                  </a:lnTo>
                  <a:lnTo>
                    <a:pt x="1406" y="117"/>
                  </a:lnTo>
                  <a:close/>
                  <a:moveTo>
                    <a:pt x="1387" y="147"/>
                  </a:moveTo>
                  <a:lnTo>
                    <a:pt x="1375" y="147"/>
                  </a:lnTo>
                  <a:lnTo>
                    <a:pt x="1365" y="148"/>
                  </a:lnTo>
                  <a:lnTo>
                    <a:pt x="1354" y="150"/>
                  </a:lnTo>
                  <a:lnTo>
                    <a:pt x="1344" y="152"/>
                  </a:lnTo>
                  <a:lnTo>
                    <a:pt x="1336" y="154"/>
                  </a:lnTo>
                  <a:lnTo>
                    <a:pt x="1328" y="157"/>
                  </a:lnTo>
                  <a:lnTo>
                    <a:pt x="1320" y="160"/>
                  </a:lnTo>
                  <a:lnTo>
                    <a:pt x="1313" y="163"/>
                  </a:lnTo>
                  <a:lnTo>
                    <a:pt x="1307" y="167"/>
                  </a:lnTo>
                  <a:lnTo>
                    <a:pt x="1301" y="172"/>
                  </a:lnTo>
                  <a:lnTo>
                    <a:pt x="1297" y="176"/>
                  </a:lnTo>
                  <a:lnTo>
                    <a:pt x="1293" y="181"/>
                  </a:lnTo>
                  <a:lnTo>
                    <a:pt x="1290" y="185"/>
                  </a:lnTo>
                  <a:lnTo>
                    <a:pt x="1288" y="190"/>
                  </a:lnTo>
                  <a:lnTo>
                    <a:pt x="1286" y="195"/>
                  </a:lnTo>
                  <a:lnTo>
                    <a:pt x="1285" y="199"/>
                  </a:lnTo>
                  <a:lnTo>
                    <a:pt x="1285" y="205"/>
                  </a:lnTo>
                  <a:lnTo>
                    <a:pt x="1286" y="210"/>
                  </a:lnTo>
                  <a:lnTo>
                    <a:pt x="1288" y="214"/>
                  </a:lnTo>
                  <a:lnTo>
                    <a:pt x="1290" y="219"/>
                  </a:lnTo>
                  <a:lnTo>
                    <a:pt x="1293" y="223"/>
                  </a:lnTo>
                  <a:lnTo>
                    <a:pt x="1297" y="228"/>
                  </a:lnTo>
                  <a:lnTo>
                    <a:pt x="1301" y="231"/>
                  </a:lnTo>
                  <a:lnTo>
                    <a:pt x="1307" y="236"/>
                  </a:lnTo>
                  <a:lnTo>
                    <a:pt x="1314" y="240"/>
                  </a:lnTo>
                  <a:lnTo>
                    <a:pt x="1321" y="242"/>
                  </a:lnTo>
                  <a:lnTo>
                    <a:pt x="1329" y="245"/>
                  </a:lnTo>
                  <a:lnTo>
                    <a:pt x="1338" y="248"/>
                  </a:lnTo>
                  <a:lnTo>
                    <a:pt x="1349" y="249"/>
                  </a:lnTo>
                  <a:lnTo>
                    <a:pt x="1359" y="251"/>
                  </a:lnTo>
                  <a:lnTo>
                    <a:pt x="1372" y="251"/>
                  </a:lnTo>
                  <a:lnTo>
                    <a:pt x="1384" y="251"/>
                  </a:lnTo>
                  <a:lnTo>
                    <a:pt x="1397" y="251"/>
                  </a:lnTo>
                  <a:lnTo>
                    <a:pt x="1408" y="250"/>
                  </a:lnTo>
                  <a:lnTo>
                    <a:pt x="1419" y="249"/>
                  </a:lnTo>
                  <a:lnTo>
                    <a:pt x="1429" y="246"/>
                  </a:lnTo>
                  <a:lnTo>
                    <a:pt x="1438" y="244"/>
                  </a:lnTo>
                  <a:lnTo>
                    <a:pt x="1448" y="242"/>
                  </a:lnTo>
                  <a:lnTo>
                    <a:pt x="1455" y="238"/>
                  </a:lnTo>
                  <a:lnTo>
                    <a:pt x="1461" y="235"/>
                  </a:lnTo>
                  <a:lnTo>
                    <a:pt x="1467" y="230"/>
                  </a:lnTo>
                  <a:lnTo>
                    <a:pt x="1472" y="227"/>
                  </a:lnTo>
                  <a:lnTo>
                    <a:pt x="1476" y="222"/>
                  </a:lnTo>
                  <a:lnTo>
                    <a:pt x="1480" y="218"/>
                  </a:lnTo>
                  <a:lnTo>
                    <a:pt x="1482" y="213"/>
                  </a:lnTo>
                  <a:lnTo>
                    <a:pt x="1485" y="208"/>
                  </a:lnTo>
                  <a:lnTo>
                    <a:pt x="1486" y="204"/>
                  </a:lnTo>
                  <a:lnTo>
                    <a:pt x="1486" y="199"/>
                  </a:lnTo>
                  <a:lnTo>
                    <a:pt x="1485" y="195"/>
                  </a:lnTo>
                  <a:lnTo>
                    <a:pt x="1483" y="189"/>
                  </a:lnTo>
                  <a:lnTo>
                    <a:pt x="1481" y="184"/>
                  </a:lnTo>
                  <a:lnTo>
                    <a:pt x="1479" y="180"/>
                  </a:lnTo>
                  <a:lnTo>
                    <a:pt x="1475" y="175"/>
                  </a:lnTo>
                  <a:lnTo>
                    <a:pt x="1471" y="172"/>
                  </a:lnTo>
                  <a:lnTo>
                    <a:pt x="1465" y="167"/>
                  </a:lnTo>
                  <a:lnTo>
                    <a:pt x="1459" y="163"/>
                  </a:lnTo>
                  <a:lnTo>
                    <a:pt x="1452" y="160"/>
                  </a:lnTo>
                  <a:lnTo>
                    <a:pt x="1445" y="157"/>
                  </a:lnTo>
                  <a:lnTo>
                    <a:pt x="1437" y="154"/>
                  </a:lnTo>
                  <a:lnTo>
                    <a:pt x="1429" y="152"/>
                  </a:lnTo>
                  <a:lnTo>
                    <a:pt x="1419" y="150"/>
                  </a:lnTo>
                  <a:lnTo>
                    <a:pt x="1408" y="148"/>
                  </a:lnTo>
                  <a:lnTo>
                    <a:pt x="1398" y="147"/>
                  </a:lnTo>
                  <a:lnTo>
                    <a:pt x="1387" y="147"/>
                  </a:lnTo>
                  <a:close/>
                  <a:moveTo>
                    <a:pt x="1387" y="0"/>
                  </a:moveTo>
                  <a:lnTo>
                    <a:pt x="1476" y="3"/>
                  </a:lnTo>
                  <a:lnTo>
                    <a:pt x="1565" y="11"/>
                  </a:lnTo>
                  <a:lnTo>
                    <a:pt x="1652" y="26"/>
                  </a:lnTo>
                  <a:lnTo>
                    <a:pt x="1736" y="46"/>
                  </a:lnTo>
                  <a:lnTo>
                    <a:pt x="1817" y="70"/>
                  </a:lnTo>
                  <a:lnTo>
                    <a:pt x="1898" y="99"/>
                  </a:lnTo>
                  <a:lnTo>
                    <a:pt x="1975" y="134"/>
                  </a:lnTo>
                  <a:lnTo>
                    <a:pt x="2050" y="172"/>
                  </a:lnTo>
                  <a:lnTo>
                    <a:pt x="2122" y="214"/>
                  </a:lnTo>
                  <a:lnTo>
                    <a:pt x="2191" y="261"/>
                  </a:lnTo>
                  <a:lnTo>
                    <a:pt x="2256" y="312"/>
                  </a:lnTo>
                  <a:lnTo>
                    <a:pt x="2319" y="366"/>
                  </a:lnTo>
                  <a:lnTo>
                    <a:pt x="2377" y="424"/>
                  </a:lnTo>
                  <a:lnTo>
                    <a:pt x="2433" y="485"/>
                  </a:lnTo>
                  <a:lnTo>
                    <a:pt x="2484" y="549"/>
                  </a:lnTo>
                  <a:lnTo>
                    <a:pt x="2533" y="616"/>
                  </a:lnTo>
                  <a:lnTo>
                    <a:pt x="2577" y="685"/>
                  </a:lnTo>
                  <a:lnTo>
                    <a:pt x="2617" y="758"/>
                  </a:lnTo>
                  <a:lnTo>
                    <a:pt x="2653" y="832"/>
                  </a:lnTo>
                  <a:lnTo>
                    <a:pt x="2684" y="908"/>
                  </a:lnTo>
                  <a:lnTo>
                    <a:pt x="2711" y="986"/>
                  </a:lnTo>
                  <a:lnTo>
                    <a:pt x="2733" y="1066"/>
                  </a:lnTo>
                  <a:lnTo>
                    <a:pt x="2751" y="1147"/>
                  </a:lnTo>
                  <a:lnTo>
                    <a:pt x="2763" y="1229"/>
                  </a:lnTo>
                  <a:lnTo>
                    <a:pt x="2770" y="1313"/>
                  </a:lnTo>
                  <a:lnTo>
                    <a:pt x="2772" y="1397"/>
                  </a:lnTo>
                  <a:lnTo>
                    <a:pt x="2769" y="1483"/>
                  </a:lnTo>
                  <a:lnTo>
                    <a:pt x="2761" y="1568"/>
                  </a:lnTo>
                  <a:lnTo>
                    <a:pt x="2746" y="1653"/>
                  </a:lnTo>
                  <a:lnTo>
                    <a:pt x="2726" y="1738"/>
                  </a:lnTo>
                  <a:lnTo>
                    <a:pt x="2700" y="1824"/>
                  </a:lnTo>
                  <a:lnTo>
                    <a:pt x="2668" y="1909"/>
                  </a:lnTo>
                  <a:lnTo>
                    <a:pt x="2654" y="1940"/>
                  </a:lnTo>
                  <a:lnTo>
                    <a:pt x="2640" y="1971"/>
                  </a:lnTo>
                  <a:lnTo>
                    <a:pt x="2625" y="2002"/>
                  </a:lnTo>
                  <a:lnTo>
                    <a:pt x="2609" y="2032"/>
                  </a:lnTo>
                  <a:lnTo>
                    <a:pt x="2593" y="2062"/>
                  </a:lnTo>
                  <a:lnTo>
                    <a:pt x="2575" y="2091"/>
                  </a:lnTo>
                  <a:lnTo>
                    <a:pt x="2557" y="2120"/>
                  </a:lnTo>
                  <a:lnTo>
                    <a:pt x="2539" y="2149"/>
                  </a:lnTo>
                  <a:lnTo>
                    <a:pt x="2519" y="2176"/>
                  </a:lnTo>
                  <a:lnTo>
                    <a:pt x="2499" y="2204"/>
                  </a:lnTo>
                  <a:lnTo>
                    <a:pt x="2479" y="2230"/>
                  </a:lnTo>
                  <a:lnTo>
                    <a:pt x="2457" y="2257"/>
                  </a:lnTo>
                  <a:lnTo>
                    <a:pt x="2435" y="2283"/>
                  </a:lnTo>
                  <a:lnTo>
                    <a:pt x="2412" y="2309"/>
                  </a:lnTo>
                  <a:lnTo>
                    <a:pt x="2389" y="2333"/>
                  </a:lnTo>
                  <a:lnTo>
                    <a:pt x="2366" y="2357"/>
                  </a:lnTo>
                  <a:lnTo>
                    <a:pt x="2342" y="2381"/>
                  </a:lnTo>
                  <a:lnTo>
                    <a:pt x="2316" y="2404"/>
                  </a:lnTo>
                  <a:lnTo>
                    <a:pt x="2291" y="2426"/>
                  </a:lnTo>
                  <a:lnTo>
                    <a:pt x="2264" y="2448"/>
                  </a:lnTo>
                  <a:lnTo>
                    <a:pt x="2238" y="2470"/>
                  </a:lnTo>
                  <a:lnTo>
                    <a:pt x="2211" y="2490"/>
                  </a:lnTo>
                  <a:lnTo>
                    <a:pt x="2184" y="2510"/>
                  </a:lnTo>
                  <a:lnTo>
                    <a:pt x="2156" y="2529"/>
                  </a:lnTo>
                  <a:lnTo>
                    <a:pt x="2127" y="2547"/>
                  </a:lnTo>
                  <a:lnTo>
                    <a:pt x="2099" y="2566"/>
                  </a:lnTo>
                  <a:lnTo>
                    <a:pt x="2069" y="2583"/>
                  </a:lnTo>
                  <a:lnTo>
                    <a:pt x="2039" y="2599"/>
                  </a:lnTo>
                  <a:lnTo>
                    <a:pt x="2009" y="2615"/>
                  </a:lnTo>
                  <a:lnTo>
                    <a:pt x="1978" y="2630"/>
                  </a:lnTo>
                  <a:lnTo>
                    <a:pt x="1946" y="2644"/>
                  </a:lnTo>
                  <a:lnTo>
                    <a:pt x="1915" y="2658"/>
                  </a:lnTo>
                  <a:lnTo>
                    <a:pt x="1861" y="2679"/>
                  </a:lnTo>
                  <a:lnTo>
                    <a:pt x="1806" y="2697"/>
                  </a:lnTo>
                  <a:lnTo>
                    <a:pt x="1751" y="2713"/>
                  </a:lnTo>
                  <a:lnTo>
                    <a:pt x="1694" y="2727"/>
                  </a:lnTo>
                  <a:lnTo>
                    <a:pt x="1638" y="2738"/>
                  </a:lnTo>
                  <a:lnTo>
                    <a:pt x="1582" y="2748"/>
                  </a:lnTo>
                  <a:lnTo>
                    <a:pt x="1526" y="2753"/>
                  </a:lnTo>
                  <a:lnTo>
                    <a:pt x="1468" y="2758"/>
                  </a:lnTo>
                  <a:lnTo>
                    <a:pt x="1412" y="2759"/>
                  </a:lnTo>
                  <a:lnTo>
                    <a:pt x="1355" y="2759"/>
                  </a:lnTo>
                  <a:lnTo>
                    <a:pt x="1299" y="2756"/>
                  </a:lnTo>
                  <a:lnTo>
                    <a:pt x="1244" y="2751"/>
                  </a:lnTo>
                  <a:lnTo>
                    <a:pt x="1187" y="2744"/>
                  </a:lnTo>
                  <a:lnTo>
                    <a:pt x="1132" y="2734"/>
                  </a:lnTo>
                  <a:lnTo>
                    <a:pt x="1077" y="2722"/>
                  </a:lnTo>
                  <a:lnTo>
                    <a:pt x="1023" y="2708"/>
                  </a:lnTo>
                  <a:lnTo>
                    <a:pt x="968" y="2693"/>
                  </a:lnTo>
                  <a:lnTo>
                    <a:pt x="915" y="2675"/>
                  </a:lnTo>
                  <a:lnTo>
                    <a:pt x="864" y="2655"/>
                  </a:lnTo>
                  <a:lnTo>
                    <a:pt x="812" y="2634"/>
                  </a:lnTo>
                  <a:lnTo>
                    <a:pt x="761" y="2609"/>
                  </a:lnTo>
                  <a:lnTo>
                    <a:pt x="710" y="2583"/>
                  </a:lnTo>
                  <a:lnTo>
                    <a:pt x="662" y="2555"/>
                  </a:lnTo>
                  <a:lnTo>
                    <a:pt x="615" y="2526"/>
                  </a:lnTo>
                  <a:lnTo>
                    <a:pt x="568" y="2494"/>
                  </a:lnTo>
                  <a:lnTo>
                    <a:pt x="523" y="2461"/>
                  </a:lnTo>
                  <a:lnTo>
                    <a:pt x="479" y="2426"/>
                  </a:lnTo>
                  <a:lnTo>
                    <a:pt x="436" y="2388"/>
                  </a:lnTo>
                  <a:lnTo>
                    <a:pt x="396" y="2350"/>
                  </a:lnTo>
                  <a:lnTo>
                    <a:pt x="356" y="2310"/>
                  </a:lnTo>
                  <a:lnTo>
                    <a:pt x="318" y="2267"/>
                  </a:lnTo>
                  <a:lnTo>
                    <a:pt x="282" y="2223"/>
                  </a:lnTo>
                  <a:lnTo>
                    <a:pt x="261" y="2197"/>
                  </a:lnTo>
                  <a:lnTo>
                    <a:pt x="242" y="2169"/>
                  </a:lnTo>
                  <a:lnTo>
                    <a:pt x="222" y="2142"/>
                  </a:lnTo>
                  <a:lnTo>
                    <a:pt x="203" y="2113"/>
                  </a:lnTo>
                  <a:lnTo>
                    <a:pt x="186" y="2084"/>
                  </a:lnTo>
                  <a:lnTo>
                    <a:pt x="170" y="2055"/>
                  </a:lnTo>
                  <a:lnTo>
                    <a:pt x="154" y="2025"/>
                  </a:lnTo>
                  <a:lnTo>
                    <a:pt x="139" y="1995"/>
                  </a:lnTo>
                  <a:lnTo>
                    <a:pt x="124" y="1964"/>
                  </a:lnTo>
                  <a:lnTo>
                    <a:pt x="110" y="1933"/>
                  </a:lnTo>
                  <a:lnTo>
                    <a:pt x="98" y="1902"/>
                  </a:lnTo>
                  <a:lnTo>
                    <a:pt x="86" y="1871"/>
                  </a:lnTo>
                  <a:lnTo>
                    <a:pt x="74" y="1839"/>
                  </a:lnTo>
                  <a:lnTo>
                    <a:pt x="64" y="1806"/>
                  </a:lnTo>
                  <a:lnTo>
                    <a:pt x="54" y="1774"/>
                  </a:lnTo>
                  <a:lnTo>
                    <a:pt x="45" y="1742"/>
                  </a:lnTo>
                  <a:lnTo>
                    <a:pt x="36" y="1710"/>
                  </a:lnTo>
                  <a:lnTo>
                    <a:pt x="30" y="1676"/>
                  </a:lnTo>
                  <a:lnTo>
                    <a:pt x="23" y="1643"/>
                  </a:lnTo>
                  <a:lnTo>
                    <a:pt x="17" y="1609"/>
                  </a:lnTo>
                  <a:lnTo>
                    <a:pt x="12" y="1576"/>
                  </a:lnTo>
                  <a:lnTo>
                    <a:pt x="9" y="1543"/>
                  </a:lnTo>
                  <a:lnTo>
                    <a:pt x="5" y="1509"/>
                  </a:lnTo>
                  <a:lnTo>
                    <a:pt x="3" y="1475"/>
                  </a:lnTo>
                  <a:lnTo>
                    <a:pt x="1" y="1441"/>
                  </a:lnTo>
                  <a:lnTo>
                    <a:pt x="0" y="1408"/>
                  </a:lnTo>
                  <a:lnTo>
                    <a:pt x="0" y="1373"/>
                  </a:lnTo>
                  <a:lnTo>
                    <a:pt x="1" y="1340"/>
                  </a:lnTo>
                  <a:lnTo>
                    <a:pt x="2" y="1305"/>
                  </a:lnTo>
                  <a:lnTo>
                    <a:pt x="4" y="1272"/>
                  </a:lnTo>
                  <a:lnTo>
                    <a:pt x="8" y="1238"/>
                  </a:lnTo>
                  <a:lnTo>
                    <a:pt x="12" y="1205"/>
                  </a:lnTo>
                  <a:lnTo>
                    <a:pt x="20" y="1149"/>
                  </a:lnTo>
                  <a:lnTo>
                    <a:pt x="32" y="1094"/>
                  </a:lnTo>
                  <a:lnTo>
                    <a:pt x="45" y="1039"/>
                  </a:lnTo>
                  <a:lnTo>
                    <a:pt x="59" y="985"/>
                  </a:lnTo>
                  <a:lnTo>
                    <a:pt x="77" y="932"/>
                  </a:lnTo>
                  <a:lnTo>
                    <a:pt x="96" y="879"/>
                  </a:lnTo>
                  <a:lnTo>
                    <a:pt x="118" y="827"/>
                  </a:lnTo>
                  <a:lnTo>
                    <a:pt x="142" y="775"/>
                  </a:lnTo>
                  <a:lnTo>
                    <a:pt x="168" y="726"/>
                  </a:lnTo>
                  <a:lnTo>
                    <a:pt x="195" y="676"/>
                  </a:lnTo>
                  <a:lnTo>
                    <a:pt x="210" y="652"/>
                  </a:lnTo>
                  <a:lnTo>
                    <a:pt x="227" y="628"/>
                  </a:lnTo>
                  <a:lnTo>
                    <a:pt x="242" y="604"/>
                  </a:lnTo>
                  <a:lnTo>
                    <a:pt x="258" y="581"/>
                  </a:lnTo>
                  <a:lnTo>
                    <a:pt x="275" y="557"/>
                  </a:lnTo>
                  <a:lnTo>
                    <a:pt x="292" y="534"/>
                  </a:lnTo>
                  <a:lnTo>
                    <a:pt x="311" y="513"/>
                  </a:lnTo>
                  <a:lnTo>
                    <a:pt x="328" y="491"/>
                  </a:lnTo>
                  <a:lnTo>
                    <a:pt x="347" y="469"/>
                  </a:lnTo>
                  <a:lnTo>
                    <a:pt x="367" y="447"/>
                  </a:lnTo>
                  <a:lnTo>
                    <a:pt x="387" y="426"/>
                  </a:lnTo>
                  <a:lnTo>
                    <a:pt x="406" y="405"/>
                  </a:lnTo>
                  <a:lnTo>
                    <a:pt x="406" y="405"/>
                  </a:lnTo>
                  <a:lnTo>
                    <a:pt x="432" y="381"/>
                  </a:lnTo>
                  <a:lnTo>
                    <a:pt x="457" y="357"/>
                  </a:lnTo>
                  <a:lnTo>
                    <a:pt x="482" y="334"/>
                  </a:lnTo>
                  <a:lnTo>
                    <a:pt x="509" y="312"/>
                  </a:lnTo>
                  <a:lnTo>
                    <a:pt x="535" y="290"/>
                  </a:lnTo>
                  <a:lnTo>
                    <a:pt x="563" y="269"/>
                  </a:lnTo>
                  <a:lnTo>
                    <a:pt x="589" y="250"/>
                  </a:lnTo>
                  <a:lnTo>
                    <a:pt x="617" y="230"/>
                  </a:lnTo>
                  <a:lnTo>
                    <a:pt x="646" y="212"/>
                  </a:lnTo>
                  <a:lnTo>
                    <a:pt x="674" y="195"/>
                  </a:lnTo>
                  <a:lnTo>
                    <a:pt x="702" y="177"/>
                  </a:lnTo>
                  <a:lnTo>
                    <a:pt x="732" y="161"/>
                  </a:lnTo>
                  <a:lnTo>
                    <a:pt x="761" y="146"/>
                  </a:lnTo>
                  <a:lnTo>
                    <a:pt x="791" y="131"/>
                  </a:lnTo>
                  <a:lnTo>
                    <a:pt x="821" y="117"/>
                  </a:lnTo>
                  <a:lnTo>
                    <a:pt x="852" y="104"/>
                  </a:lnTo>
                  <a:lnTo>
                    <a:pt x="883" y="91"/>
                  </a:lnTo>
                  <a:lnTo>
                    <a:pt x="914" y="79"/>
                  </a:lnTo>
                  <a:lnTo>
                    <a:pt x="945" y="69"/>
                  </a:lnTo>
                  <a:lnTo>
                    <a:pt x="978" y="59"/>
                  </a:lnTo>
                  <a:lnTo>
                    <a:pt x="1010" y="49"/>
                  </a:lnTo>
                  <a:lnTo>
                    <a:pt x="1043" y="41"/>
                  </a:lnTo>
                  <a:lnTo>
                    <a:pt x="1076" y="33"/>
                  </a:lnTo>
                  <a:lnTo>
                    <a:pt x="1109" y="26"/>
                  </a:lnTo>
                  <a:lnTo>
                    <a:pt x="1142" y="21"/>
                  </a:lnTo>
                  <a:lnTo>
                    <a:pt x="1177" y="15"/>
                  </a:lnTo>
                  <a:lnTo>
                    <a:pt x="1210" y="10"/>
                  </a:lnTo>
                  <a:lnTo>
                    <a:pt x="1245" y="7"/>
                  </a:lnTo>
                  <a:lnTo>
                    <a:pt x="1279" y="4"/>
                  </a:lnTo>
                  <a:lnTo>
                    <a:pt x="1315" y="2"/>
                  </a:lnTo>
                  <a:lnTo>
                    <a:pt x="1351" y="1"/>
                  </a:lnTo>
                  <a:lnTo>
                    <a:pt x="1387" y="0"/>
                  </a:lnTo>
                  <a:close/>
                  <a:moveTo>
                    <a:pt x="2327" y="446"/>
                  </a:moveTo>
                  <a:lnTo>
                    <a:pt x="2314" y="432"/>
                  </a:lnTo>
                  <a:lnTo>
                    <a:pt x="2319" y="447"/>
                  </a:lnTo>
                  <a:lnTo>
                    <a:pt x="2322" y="462"/>
                  </a:lnTo>
                  <a:lnTo>
                    <a:pt x="2325" y="477"/>
                  </a:lnTo>
                  <a:lnTo>
                    <a:pt x="2328" y="492"/>
                  </a:lnTo>
                  <a:lnTo>
                    <a:pt x="2352" y="511"/>
                  </a:lnTo>
                  <a:lnTo>
                    <a:pt x="2375" y="532"/>
                  </a:lnTo>
                  <a:lnTo>
                    <a:pt x="2398" y="553"/>
                  </a:lnTo>
                  <a:lnTo>
                    <a:pt x="2421" y="574"/>
                  </a:lnTo>
                  <a:lnTo>
                    <a:pt x="2443" y="596"/>
                  </a:lnTo>
                  <a:lnTo>
                    <a:pt x="2464" y="619"/>
                  </a:lnTo>
                  <a:lnTo>
                    <a:pt x="2484" y="642"/>
                  </a:lnTo>
                  <a:lnTo>
                    <a:pt x="2505" y="665"/>
                  </a:lnTo>
                  <a:lnTo>
                    <a:pt x="2486" y="636"/>
                  </a:lnTo>
                  <a:lnTo>
                    <a:pt x="2465" y="607"/>
                  </a:lnTo>
                  <a:lnTo>
                    <a:pt x="2444" y="578"/>
                  </a:lnTo>
                  <a:lnTo>
                    <a:pt x="2422" y="551"/>
                  </a:lnTo>
                  <a:lnTo>
                    <a:pt x="2399" y="523"/>
                  </a:lnTo>
                  <a:lnTo>
                    <a:pt x="2376" y="496"/>
                  </a:lnTo>
                  <a:lnTo>
                    <a:pt x="2352" y="470"/>
                  </a:lnTo>
                  <a:lnTo>
                    <a:pt x="2327" y="446"/>
                  </a:lnTo>
                  <a:close/>
                  <a:moveTo>
                    <a:pt x="2203" y="336"/>
                  </a:moveTo>
                  <a:lnTo>
                    <a:pt x="2181" y="320"/>
                  </a:lnTo>
                  <a:lnTo>
                    <a:pt x="2158" y="302"/>
                  </a:lnTo>
                  <a:lnTo>
                    <a:pt x="2134" y="284"/>
                  </a:lnTo>
                  <a:lnTo>
                    <a:pt x="2109" y="267"/>
                  </a:lnTo>
                  <a:lnTo>
                    <a:pt x="2084" y="250"/>
                  </a:lnTo>
                  <a:lnTo>
                    <a:pt x="2058" y="235"/>
                  </a:lnTo>
                  <a:lnTo>
                    <a:pt x="2033" y="222"/>
                  </a:lnTo>
                  <a:lnTo>
                    <a:pt x="2008" y="212"/>
                  </a:lnTo>
                  <a:lnTo>
                    <a:pt x="2018" y="223"/>
                  </a:lnTo>
                  <a:lnTo>
                    <a:pt x="2029" y="237"/>
                  </a:lnTo>
                  <a:lnTo>
                    <a:pt x="2039" y="251"/>
                  </a:lnTo>
                  <a:lnTo>
                    <a:pt x="2048" y="265"/>
                  </a:lnTo>
                  <a:lnTo>
                    <a:pt x="2055" y="280"/>
                  </a:lnTo>
                  <a:lnTo>
                    <a:pt x="2062" y="295"/>
                  </a:lnTo>
                  <a:lnTo>
                    <a:pt x="2067" y="310"/>
                  </a:lnTo>
                  <a:lnTo>
                    <a:pt x="2071" y="327"/>
                  </a:lnTo>
                  <a:lnTo>
                    <a:pt x="2097" y="340"/>
                  </a:lnTo>
                  <a:lnTo>
                    <a:pt x="2123" y="354"/>
                  </a:lnTo>
                  <a:lnTo>
                    <a:pt x="2148" y="369"/>
                  </a:lnTo>
                  <a:lnTo>
                    <a:pt x="2173" y="384"/>
                  </a:lnTo>
                  <a:lnTo>
                    <a:pt x="2199" y="400"/>
                  </a:lnTo>
                  <a:lnTo>
                    <a:pt x="2224" y="416"/>
                  </a:lnTo>
                  <a:lnTo>
                    <a:pt x="2248" y="432"/>
                  </a:lnTo>
                  <a:lnTo>
                    <a:pt x="2271" y="449"/>
                  </a:lnTo>
                  <a:lnTo>
                    <a:pt x="2266" y="434"/>
                  </a:lnTo>
                  <a:lnTo>
                    <a:pt x="2259" y="418"/>
                  </a:lnTo>
                  <a:lnTo>
                    <a:pt x="2252" y="403"/>
                  </a:lnTo>
                  <a:lnTo>
                    <a:pt x="2244" y="389"/>
                  </a:lnTo>
                  <a:lnTo>
                    <a:pt x="2234" y="375"/>
                  </a:lnTo>
                  <a:lnTo>
                    <a:pt x="2224" y="362"/>
                  </a:lnTo>
                  <a:lnTo>
                    <a:pt x="2214" y="349"/>
                  </a:lnTo>
                  <a:lnTo>
                    <a:pt x="2203" y="336"/>
                  </a:lnTo>
                  <a:close/>
                  <a:moveTo>
                    <a:pt x="740" y="223"/>
                  </a:moveTo>
                  <a:lnTo>
                    <a:pt x="702" y="244"/>
                  </a:lnTo>
                  <a:lnTo>
                    <a:pt x="663" y="266"/>
                  </a:lnTo>
                  <a:lnTo>
                    <a:pt x="645" y="278"/>
                  </a:lnTo>
                  <a:lnTo>
                    <a:pt x="625" y="290"/>
                  </a:lnTo>
                  <a:lnTo>
                    <a:pt x="607" y="303"/>
                  </a:lnTo>
                  <a:lnTo>
                    <a:pt x="589" y="316"/>
                  </a:lnTo>
                  <a:lnTo>
                    <a:pt x="572" y="329"/>
                  </a:lnTo>
                  <a:lnTo>
                    <a:pt x="556" y="344"/>
                  </a:lnTo>
                  <a:lnTo>
                    <a:pt x="541" y="359"/>
                  </a:lnTo>
                  <a:lnTo>
                    <a:pt x="526" y="377"/>
                  </a:lnTo>
                  <a:lnTo>
                    <a:pt x="513" y="394"/>
                  </a:lnTo>
                  <a:lnTo>
                    <a:pt x="503" y="412"/>
                  </a:lnTo>
                  <a:lnTo>
                    <a:pt x="493" y="432"/>
                  </a:lnTo>
                  <a:lnTo>
                    <a:pt x="486" y="453"/>
                  </a:lnTo>
                  <a:lnTo>
                    <a:pt x="509" y="435"/>
                  </a:lnTo>
                  <a:lnTo>
                    <a:pt x="534" y="419"/>
                  </a:lnTo>
                  <a:lnTo>
                    <a:pt x="558" y="402"/>
                  </a:lnTo>
                  <a:lnTo>
                    <a:pt x="584" y="387"/>
                  </a:lnTo>
                  <a:lnTo>
                    <a:pt x="609" y="371"/>
                  </a:lnTo>
                  <a:lnTo>
                    <a:pt x="634" y="356"/>
                  </a:lnTo>
                  <a:lnTo>
                    <a:pt x="660" y="342"/>
                  </a:lnTo>
                  <a:lnTo>
                    <a:pt x="686" y="328"/>
                  </a:lnTo>
                  <a:lnTo>
                    <a:pt x="690" y="313"/>
                  </a:lnTo>
                  <a:lnTo>
                    <a:pt x="694" y="299"/>
                  </a:lnTo>
                  <a:lnTo>
                    <a:pt x="700" y="286"/>
                  </a:lnTo>
                  <a:lnTo>
                    <a:pt x="707" y="272"/>
                  </a:lnTo>
                  <a:lnTo>
                    <a:pt x="714" y="259"/>
                  </a:lnTo>
                  <a:lnTo>
                    <a:pt x="722" y="246"/>
                  </a:lnTo>
                  <a:lnTo>
                    <a:pt x="731" y="235"/>
                  </a:lnTo>
                  <a:lnTo>
                    <a:pt x="740" y="223"/>
                  </a:lnTo>
                  <a:close/>
                  <a:moveTo>
                    <a:pt x="439" y="453"/>
                  </a:moveTo>
                  <a:lnTo>
                    <a:pt x="400" y="493"/>
                  </a:lnTo>
                  <a:lnTo>
                    <a:pt x="364" y="534"/>
                  </a:lnTo>
                  <a:lnTo>
                    <a:pt x="346" y="555"/>
                  </a:lnTo>
                  <a:lnTo>
                    <a:pt x="329" y="577"/>
                  </a:lnTo>
                  <a:lnTo>
                    <a:pt x="312" y="599"/>
                  </a:lnTo>
                  <a:lnTo>
                    <a:pt x="296" y="622"/>
                  </a:lnTo>
                  <a:lnTo>
                    <a:pt x="328" y="589"/>
                  </a:lnTo>
                  <a:lnTo>
                    <a:pt x="361" y="556"/>
                  </a:lnTo>
                  <a:lnTo>
                    <a:pt x="395" y="525"/>
                  </a:lnTo>
                  <a:lnTo>
                    <a:pt x="429" y="496"/>
                  </a:lnTo>
                  <a:lnTo>
                    <a:pt x="432" y="485"/>
                  </a:lnTo>
                  <a:lnTo>
                    <a:pt x="433" y="475"/>
                  </a:lnTo>
                  <a:lnTo>
                    <a:pt x="435" y="463"/>
                  </a:lnTo>
                  <a:lnTo>
                    <a:pt x="439" y="453"/>
                  </a:lnTo>
                  <a:close/>
                  <a:moveTo>
                    <a:pt x="57" y="1450"/>
                  </a:moveTo>
                  <a:lnTo>
                    <a:pt x="65" y="1478"/>
                  </a:lnTo>
                  <a:lnTo>
                    <a:pt x="74" y="1506"/>
                  </a:lnTo>
                  <a:lnTo>
                    <a:pt x="87" y="1531"/>
                  </a:lnTo>
                  <a:lnTo>
                    <a:pt x="100" y="1556"/>
                  </a:lnTo>
                  <a:lnTo>
                    <a:pt x="115" y="1581"/>
                  </a:lnTo>
                  <a:lnTo>
                    <a:pt x="131" y="1605"/>
                  </a:lnTo>
                  <a:lnTo>
                    <a:pt x="149" y="1627"/>
                  </a:lnTo>
                  <a:lnTo>
                    <a:pt x="168" y="1649"/>
                  </a:lnTo>
                  <a:lnTo>
                    <a:pt x="171" y="1620"/>
                  </a:lnTo>
                  <a:lnTo>
                    <a:pt x="175" y="1592"/>
                  </a:lnTo>
                  <a:lnTo>
                    <a:pt x="179" y="1563"/>
                  </a:lnTo>
                  <a:lnTo>
                    <a:pt x="184" y="1536"/>
                  </a:lnTo>
                  <a:lnTo>
                    <a:pt x="190" y="1508"/>
                  </a:lnTo>
                  <a:lnTo>
                    <a:pt x="195" y="1480"/>
                  </a:lnTo>
                  <a:lnTo>
                    <a:pt x="202" y="1453"/>
                  </a:lnTo>
                  <a:lnTo>
                    <a:pt x="210" y="1425"/>
                  </a:lnTo>
                  <a:lnTo>
                    <a:pt x="227" y="1371"/>
                  </a:lnTo>
                  <a:lnTo>
                    <a:pt x="245" y="1317"/>
                  </a:lnTo>
                  <a:lnTo>
                    <a:pt x="266" y="1264"/>
                  </a:lnTo>
                  <a:lnTo>
                    <a:pt x="288" y="1211"/>
                  </a:lnTo>
                  <a:lnTo>
                    <a:pt x="273" y="1197"/>
                  </a:lnTo>
                  <a:lnTo>
                    <a:pt x="259" y="1182"/>
                  </a:lnTo>
                  <a:lnTo>
                    <a:pt x="246" y="1167"/>
                  </a:lnTo>
                  <a:lnTo>
                    <a:pt x="233" y="1151"/>
                  </a:lnTo>
                  <a:lnTo>
                    <a:pt x="222" y="1135"/>
                  </a:lnTo>
                  <a:lnTo>
                    <a:pt x="210" y="1119"/>
                  </a:lnTo>
                  <a:lnTo>
                    <a:pt x="199" y="1101"/>
                  </a:lnTo>
                  <a:lnTo>
                    <a:pt x="190" y="1084"/>
                  </a:lnTo>
                  <a:lnTo>
                    <a:pt x="180" y="1067"/>
                  </a:lnTo>
                  <a:lnTo>
                    <a:pt x="171" y="1048"/>
                  </a:lnTo>
                  <a:lnTo>
                    <a:pt x="163" y="1030"/>
                  </a:lnTo>
                  <a:lnTo>
                    <a:pt x="156" y="1011"/>
                  </a:lnTo>
                  <a:lnTo>
                    <a:pt x="151" y="992"/>
                  </a:lnTo>
                  <a:lnTo>
                    <a:pt x="145" y="972"/>
                  </a:lnTo>
                  <a:lnTo>
                    <a:pt x="141" y="953"/>
                  </a:lnTo>
                  <a:lnTo>
                    <a:pt x="138" y="933"/>
                  </a:lnTo>
                  <a:lnTo>
                    <a:pt x="125" y="963"/>
                  </a:lnTo>
                  <a:lnTo>
                    <a:pt x="114" y="993"/>
                  </a:lnTo>
                  <a:lnTo>
                    <a:pt x="103" y="1024"/>
                  </a:lnTo>
                  <a:lnTo>
                    <a:pt x="94" y="1056"/>
                  </a:lnTo>
                  <a:lnTo>
                    <a:pt x="86" y="1089"/>
                  </a:lnTo>
                  <a:lnTo>
                    <a:pt x="79" y="1121"/>
                  </a:lnTo>
                  <a:lnTo>
                    <a:pt x="72" y="1154"/>
                  </a:lnTo>
                  <a:lnTo>
                    <a:pt x="68" y="1187"/>
                  </a:lnTo>
                  <a:lnTo>
                    <a:pt x="63" y="1220"/>
                  </a:lnTo>
                  <a:lnTo>
                    <a:pt x="59" y="1253"/>
                  </a:lnTo>
                  <a:lnTo>
                    <a:pt x="57" y="1287"/>
                  </a:lnTo>
                  <a:lnTo>
                    <a:pt x="56" y="1320"/>
                  </a:lnTo>
                  <a:lnTo>
                    <a:pt x="55" y="1354"/>
                  </a:lnTo>
                  <a:lnTo>
                    <a:pt x="55" y="1386"/>
                  </a:lnTo>
                  <a:lnTo>
                    <a:pt x="55" y="1418"/>
                  </a:lnTo>
                  <a:lnTo>
                    <a:pt x="57" y="1450"/>
                  </a:lnTo>
                  <a:close/>
                  <a:moveTo>
                    <a:pt x="71" y="1586"/>
                  </a:moveTo>
                  <a:lnTo>
                    <a:pt x="79" y="1636"/>
                  </a:lnTo>
                  <a:lnTo>
                    <a:pt x="91" y="1685"/>
                  </a:lnTo>
                  <a:lnTo>
                    <a:pt x="102" y="1734"/>
                  </a:lnTo>
                  <a:lnTo>
                    <a:pt x="117" y="1781"/>
                  </a:lnTo>
                  <a:lnTo>
                    <a:pt x="133" y="1828"/>
                  </a:lnTo>
                  <a:lnTo>
                    <a:pt x="151" y="1875"/>
                  </a:lnTo>
                  <a:lnTo>
                    <a:pt x="170" y="1922"/>
                  </a:lnTo>
                  <a:lnTo>
                    <a:pt x="192" y="1967"/>
                  </a:lnTo>
                  <a:lnTo>
                    <a:pt x="184" y="1934"/>
                  </a:lnTo>
                  <a:lnTo>
                    <a:pt x="178" y="1901"/>
                  </a:lnTo>
                  <a:lnTo>
                    <a:pt x="172" y="1869"/>
                  </a:lnTo>
                  <a:lnTo>
                    <a:pt x="169" y="1835"/>
                  </a:lnTo>
                  <a:lnTo>
                    <a:pt x="165" y="1802"/>
                  </a:lnTo>
                  <a:lnTo>
                    <a:pt x="164" y="1768"/>
                  </a:lnTo>
                  <a:lnTo>
                    <a:pt x="164" y="1735"/>
                  </a:lnTo>
                  <a:lnTo>
                    <a:pt x="164" y="1702"/>
                  </a:lnTo>
                  <a:lnTo>
                    <a:pt x="139" y="1675"/>
                  </a:lnTo>
                  <a:lnTo>
                    <a:pt x="114" y="1647"/>
                  </a:lnTo>
                  <a:lnTo>
                    <a:pt x="102" y="1632"/>
                  </a:lnTo>
                  <a:lnTo>
                    <a:pt x="92" y="1617"/>
                  </a:lnTo>
                  <a:lnTo>
                    <a:pt x="80" y="1602"/>
                  </a:lnTo>
                  <a:lnTo>
                    <a:pt x="71" y="1586"/>
                  </a:lnTo>
                  <a:close/>
                  <a:moveTo>
                    <a:pt x="965" y="2638"/>
                  </a:moveTo>
                  <a:lnTo>
                    <a:pt x="1016" y="2654"/>
                  </a:lnTo>
                  <a:lnTo>
                    <a:pt x="1065" y="2668"/>
                  </a:lnTo>
                  <a:lnTo>
                    <a:pt x="1117" y="2680"/>
                  </a:lnTo>
                  <a:lnTo>
                    <a:pt x="1168" y="2689"/>
                  </a:lnTo>
                  <a:lnTo>
                    <a:pt x="1220" y="2696"/>
                  </a:lnTo>
                  <a:lnTo>
                    <a:pt x="1271" y="2702"/>
                  </a:lnTo>
                  <a:lnTo>
                    <a:pt x="1323" y="2705"/>
                  </a:lnTo>
                  <a:lnTo>
                    <a:pt x="1375" y="2706"/>
                  </a:lnTo>
                  <a:lnTo>
                    <a:pt x="1375" y="2703"/>
                  </a:lnTo>
                  <a:lnTo>
                    <a:pt x="1324" y="2700"/>
                  </a:lnTo>
                  <a:lnTo>
                    <a:pt x="1273" y="2697"/>
                  </a:lnTo>
                  <a:lnTo>
                    <a:pt x="1222" y="2692"/>
                  </a:lnTo>
                  <a:lnTo>
                    <a:pt x="1171" y="2685"/>
                  </a:lnTo>
                  <a:lnTo>
                    <a:pt x="1120" y="2676"/>
                  </a:lnTo>
                  <a:lnTo>
                    <a:pt x="1070" y="2666"/>
                  </a:lnTo>
                  <a:lnTo>
                    <a:pt x="1020" y="2654"/>
                  </a:lnTo>
                  <a:lnTo>
                    <a:pt x="971" y="2640"/>
                  </a:lnTo>
                  <a:lnTo>
                    <a:pt x="971" y="2640"/>
                  </a:lnTo>
                  <a:lnTo>
                    <a:pt x="965" y="2638"/>
                  </a:lnTo>
                  <a:close/>
                  <a:moveTo>
                    <a:pt x="1414" y="2706"/>
                  </a:moveTo>
                  <a:lnTo>
                    <a:pt x="1437" y="2706"/>
                  </a:lnTo>
                  <a:lnTo>
                    <a:pt x="1460" y="2705"/>
                  </a:lnTo>
                  <a:lnTo>
                    <a:pt x="1483" y="2703"/>
                  </a:lnTo>
                  <a:lnTo>
                    <a:pt x="1505" y="2702"/>
                  </a:lnTo>
                  <a:lnTo>
                    <a:pt x="1528" y="2699"/>
                  </a:lnTo>
                  <a:lnTo>
                    <a:pt x="1551" y="2697"/>
                  </a:lnTo>
                  <a:lnTo>
                    <a:pt x="1573" y="2693"/>
                  </a:lnTo>
                  <a:lnTo>
                    <a:pt x="1595" y="2690"/>
                  </a:lnTo>
                  <a:lnTo>
                    <a:pt x="1573" y="2693"/>
                  </a:lnTo>
                  <a:lnTo>
                    <a:pt x="1550" y="2696"/>
                  </a:lnTo>
                  <a:lnTo>
                    <a:pt x="1527" y="2698"/>
                  </a:lnTo>
                  <a:lnTo>
                    <a:pt x="1505" y="2699"/>
                  </a:lnTo>
                  <a:lnTo>
                    <a:pt x="1482" y="2700"/>
                  </a:lnTo>
                  <a:lnTo>
                    <a:pt x="1459" y="2702"/>
                  </a:lnTo>
                  <a:lnTo>
                    <a:pt x="1437" y="2703"/>
                  </a:lnTo>
                  <a:lnTo>
                    <a:pt x="1414" y="2703"/>
                  </a:lnTo>
                  <a:lnTo>
                    <a:pt x="1414" y="2706"/>
                  </a:lnTo>
                  <a:close/>
                  <a:moveTo>
                    <a:pt x="2567" y="1991"/>
                  </a:moveTo>
                  <a:lnTo>
                    <a:pt x="2580" y="1968"/>
                  </a:lnTo>
                  <a:lnTo>
                    <a:pt x="2593" y="1942"/>
                  </a:lnTo>
                  <a:lnTo>
                    <a:pt x="2607" y="1916"/>
                  </a:lnTo>
                  <a:lnTo>
                    <a:pt x="2619" y="1888"/>
                  </a:lnTo>
                  <a:lnTo>
                    <a:pt x="2632" y="1861"/>
                  </a:lnTo>
                  <a:lnTo>
                    <a:pt x="2642" y="1833"/>
                  </a:lnTo>
                  <a:lnTo>
                    <a:pt x="2647" y="1819"/>
                  </a:lnTo>
                  <a:lnTo>
                    <a:pt x="2650" y="1806"/>
                  </a:lnTo>
                  <a:lnTo>
                    <a:pt x="2653" y="1794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6" y="1770"/>
                  </a:lnTo>
                  <a:lnTo>
                    <a:pt x="2658" y="1770"/>
                  </a:lnTo>
                  <a:lnTo>
                    <a:pt x="2666" y="1743"/>
                  </a:lnTo>
                  <a:lnTo>
                    <a:pt x="2675" y="1717"/>
                  </a:lnTo>
                  <a:lnTo>
                    <a:pt x="2681" y="1689"/>
                  </a:lnTo>
                  <a:lnTo>
                    <a:pt x="2687" y="1662"/>
                  </a:lnTo>
                  <a:lnTo>
                    <a:pt x="2693" y="1635"/>
                  </a:lnTo>
                  <a:lnTo>
                    <a:pt x="2698" y="1608"/>
                  </a:lnTo>
                  <a:lnTo>
                    <a:pt x="2702" y="1581"/>
                  </a:lnTo>
                  <a:lnTo>
                    <a:pt x="2706" y="1553"/>
                  </a:lnTo>
                  <a:lnTo>
                    <a:pt x="2695" y="1572"/>
                  </a:lnTo>
                  <a:lnTo>
                    <a:pt x="2683" y="1592"/>
                  </a:lnTo>
                  <a:lnTo>
                    <a:pt x="2670" y="1611"/>
                  </a:lnTo>
                  <a:lnTo>
                    <a:pt x="2656" y="1629"/>
                  </a:lnTo>
                  <a:lnTo>
                    <a:pt x="2642" y="1646"/>
                  </a:lnTo>
                  <a:lnTo>
                    <a:pt x="2627" y="1662"/>
                  </a:lnTo>
                  <a:lnTo>
                    <a:pt x="2611" y="1678"/>
                  </a:lnTo>
                  <a:lnTo>
                    <a:pt x="2595" y="1695"/>
                  </a:lnTo>
                  <a:lnTo>
                    <a:pt x="2596" y="1734"/>
                  </a:lnTo>
                  <a:lnTo>
                    <a:pt x="2596" y="1774"/>
                  </a:lnTo>
                  <a:lnTo>
                    <a:pt x="2594" y="1813"/>
                  </a:lnTo>
                  <a:lnTo>
                    <a:pt x="2590" y="1852"/>
                  </a:lnTo>
                  <a:lnTo>
                    <a:pt x="2586" y="1892"/>
                  </a:lnTo>
                  <a:lnTo>
                    <a:pt x="2579" y="1931"/>
                  </a:lnTo>
                  <a:lnTo>
                    <a:pt x="2570" y="1970"/>
                  </a:lnTo>
                  <a:lnTo>
                    <a:pt x="2558" y="2008"/>
                  </a:lnTo>
                  <a:lnTo>
                    <a:pt x="2563" y="1998"/>
                  </a:lnTo>
                  <a:lnTo>
                    <a:pt x="2567" y="1991"/>
                  </a:lnTo>
                  <a:close/>
                  <a:moveTo>
                    <a:pt x="2717" y="1381"/>
                  </a:moveTo>
                  <a:lnTo>
                    <a:pt x="2717" y="1351"/>
                  </a:lnTo>
                  <a:lnTo>
                    <a:pt x="2716" y="1321"/>
                  </a:lnTo>
                  <a:lnTo>
                    <a:pt x="2715" y="1293"/>
                  </a:lnTo>
                  <a:lnTo>
                    <a:pt x="2713" y="1264"/>
                  </a:lnTo>
                  <a:lnTo>
                    <a:pt x="2709" y="1235"/>
                  </a:lnTo>
                  <a:lnTo>
                    <a:pt x="2706" y="1206"/>
                  </a:lnTo>
                  <a:lnTo>
                    <a:pt x="2701" y="1177"/>
                  </a:lnTo>
                  <a:lnTo>
                    <a:pt x="2695" y="1149"/>
                  </a:lnTo>
                  <a:lnTo>
                    <a:pt x="2690" y="1120"/>
                  </a:lnTo>
                  <a:lnTo>
                    <a:pt x="2683" y="1092"/>
                  </a:lnTo>
                  <a:lnTo>
                    <a:pt x="2676" y="1064"/>
                  </a:lnTo>
                  <a:lnTo>
                    <a:pt x="2666" y="1037"/>
                  </a:lnTo>
                  <a:lnTo>
                    <a:pt x="2657" y="1009"/>
                  </a:lnTo>
                  <a:lnTo>
                    <a:pt x="2648" y="981"/>
                  </a:lnTo>
                  <a:lnTo>
                    <a:pt x="2637" y="954"/>
                  </a:lnTo>
                  <a:lnTo>
                    <a:pt x="2625" y="926"/>
                  </a:lnTo>
                  <a:lnTo>
                    <a:pt x="2622" y="947"/>
                  </a:lnTo>
                  <a:lnTo>
                    <a:pt x="2617" y="968"/>
                  </a:lnTo>
                  <a:lnTo>
                    <a:pt x="2612" y="988"/>
                  </a:lnTo>
                  <a:lnTo>
                    <a:pt x="2605" y="1008"/>
                  </a:lnTo>
                  <a:lnTo>
                    <a:pt x="2599" y="1028"/>
                  </a:lnTo>
                  <a:lnTo>
                    <a:pt x="2590" y="1046"/>
                  </a:lnTo>
                  <a:lnTo>
                    <a:pt x="2582" y="1064"/>
                  </a:lnTo>
                  <a:lnTo>
                    <a:pt x="2572" y="1083"/>
                  </a:lnTo>
                  <a:lnTo>
                    <a:pt x="2563" y="1101"/>
                  </a:lnTo>
                  <a:lnTo>
                    <a:pt x="2551" y="1119"/>
                  </a:lnTo>
                  <a:lnTo>
                    <a:pt x="2540" y="1136"/>
                  </a:lnTo>
                  <a:lnTo>
                    <a:pt x="2527" y="1152"/>
                  </a:lnTo>
                  <a:lnTo>
                    <a:pt x="2514" y="1168"/>
                  </a:lnTo>
                  <a:lnTo>
                    <a:pt x="2501" y="1184"/>
                  </a:lnTo>
                  <a:lnTo>
                    <a:pt x="2487" y="1199"/>
                  </a:lnTo>
                  <a:lnTo>
                    <a:pt x="2472" y="1214"/>
                  </a:lnTo>
                  <a:lnTo>
                    <a:pt x="2494" y="1266"/>
                  </a:lnTo>
                  <a:lnTo>
                    <a:pt x="2514" y="1318"/>
                  </a:lnTo>
                  <a:lnTo>
                    <a:pt x="2532" y="1371"/>
                  </a:lnTo>
                  <a:lnTo>
                    <a:pt x="2548" y="1424"/>
                  </a:lnTo>
                  <a:lnTo>
                    <a:pt x="2563" y="1478"/>
                  </a:lnTo>
                  <a:lnTo>
                    <a:pt x="2574" y="1532"/>
                  </a:lnTo>
                  <a:lnTo>
                    <a:pt x="2580" y="1560"/>
                  </a:lnTo>
                  <a:lnTo>
                    <a:pt x="2584" y="1587"/>
                  </a:lnTo>
                  <a:lnTo>
                    <a:pt x="2588" y="1615"/>
                  </a:lnTo>
                  <a:lnTo>
                    <a:pt x="2590" y="1643"/>
                  </a:lnTo>
                  <a:lnTo>
                    <a:pt x="2603" y="1629"/>
                  </a:lnTo>
                  <a:lnTo>
                    <a:pt x="2616" y="1615"/>
                  </a:lnTo>
                  <a:lnTo>
                    <a:pt x="2627" y="1600"/>
                  </a:lnTo>
                  <a:lnTo>
                    <a:pt x="2639" y="1585"/>
                  </a:lnTo>
                  <a:lnTo>
                    <a:pt x="2649" y="1570"/>
                  </a:lnTo>
                  <a:lnTo>
                    <a:pt x="2658" y="1554"/>
                  </a:lnTo>
                  <a:lnTo>
                    <a:pt x="2668" y="1538"/>
                  </a:lnTo>
                  <a:lnTo>
                    <a:pt x="2677" y="1522"/>
                  </a:lnTo>
                  <a:lnTo>
                    <a:pt x="2684" y="1506"/>
                  </a:lnTo>
                  <a:lnTo>
                    <a:pt x="2692" y="1488"/>
                  </a:lnTo>
                  <a:lnTo>
                    <a:pt x="2698" y="1471"/>
                  </a:lnTo>
                  <a:lnTo>
                    <a:pt x="2703" y="1454"/>
                  </a:lnTo>
                  <a:lnTo>
                    <a:pt x="2708" y="1437"/>
                  </a:lnTo>
                  <a:lnTo>
                    <a:pt x="2711" y="1418"/>
                  </a:lnTo>
                  <a:lnTo>
                    <a:pt x="2715" y="1400"/>
                  </a:lnTo>
                  <a:lnTo>
                    <a:pt x="2717" y="1381"/>
                  </a:lnTo>
                  <a:close/>
                  <a:moveTo>
                    <a:pt x="1466" y="134"/>
                  </a:moveTo>
                  <a:lnTo>
                    <a:pt x="1474" y="135"/>
                  </a:lnTo>
                  <a:lnTo>
                    <a:pt x="1493" y="134"/>
                  </a:lnTo>
                  <a:lnTo>
                    <a:pt x="1516" y="131"/>
                  </a:lnTo>
                  <a:lnTo>
                    <a:pt x="1542" y="128"/>
                  </a:lnTo>
                  <a:lnTo>
                    <a:pt x="1594" y="122"/>
                  </a:lnTo>
                  <a:lnTo>
                    <a:pt x="1626" y="119"/>
                  </a:lnTo>
                  <a:lnTo>
                    <a:pt x="1616" y="113"/>
                  </a:lnTo>
                  <a:lnTo>
                    <a:pt x="1605" y="108"/>
                  </a:lnTo>
                  <a:lnTo>
                    <a:pt x="1595" y="105"/>
                  </a:lnTo>
                  <a:lnTo>
                    <a:pt x="1585" y="101"/>
                  </a:lnTo>
                  <a:lnTo>
                    <a:pt x="1574" y="99"/>
                  </a:lnTo>
                  <a:lnTo>
                    <a:pt x="1564" y="98"/>
                  </a:lnTo>
                  <a:lnTo>
                    <a:pt x="1554" y="97"/>
                  </a:lnTo>
                  <a:lnTo>
                    <a:pt x="1543" y="97"/>
                  </a:lnTo>
                  <a:lnTo>
                    <a:pt x="1533" y="98"/>
                  </a:lnTo>
                  <a:lnTo>
                    <a:pt x="1523" y="100"/>
                  </a:lnTo>
                  <a:lnTo>
                    <a:pt x="1513" y="104"/>
                  </a:lnTo>
                  <a:lnTo>
                    <a:pt x="1503" y="107"/>
                  </a:lnTo>
                  <a:lnTo>
                    <a:pt x="1494" y="112"/>
                  </a:lnTo>
                  <a:lnTo>
                    <a:pt x="1483" y="119"/>
                  </a:lnTo>
                  <a:lnTo>
                    <a:pt x="1474" y="125"/>
                  </a:lnTo>
                  <a:lnTo>
                    <a:pt x="1466" y="134"/>
                  </a:lnTo>
                  <a:close/>
                  <a:moveTo>
                    <a:pt x="1669" y="98"/>
                  </a:moveTo>
                  <a:lnTo>
                    <a:pt x="1683" y="106"/>
                  </a:lnTo>
                  <a:lnTo>
                    <a:pt x="1696" y="112"/>
                  </a:lnTo>
                  <a:lnTo>
                    <a:pt x="1710" y="115"/>
                  </a:lnTo>
                  <a:lnTo>
                    <a:pt x="1724" y="119"/>
                  </a:lnTo>
                  <a:lnTo>
                    <a:pt x="1753" y="121"/>
                  </a:lnTo>
                  <a:lnTo>
                    <a:pt x="1784" y="123"/>
                  </a:lnTo>
                  <a:lnTo>
                    <a:pt x="1755" y="116"/>
                  </a:lnTo>
                  <a:lnTo>
                    <a:pt x="1726" y="109"/>
                  </a:lnTo>
                  <a:lnTo>
                    <a:pt x="1698" y="104"/>
                  </a:lnTo>
                  <a:lnTo>
                    <a:pt x="1669" y="98"/>
                  </a:lnTo>
                  <a:close/>
                  <a:moveTo>
                    <a:pt x="1563" y="161"/>
                  </a:moveTo>
                  <a:lnTo>
                    <a:pt x="1600" y="166"/>
                  </a:lnTo>
                  <a:lnTo>
                    <a:pt x="1635" y="172"/>
                  </a:lnTo>
                  <a:lnTo>
                    <a:pt x="1671" y="180"/>
                  </a:lnTo>
                  <a:lnTo>
                    <a:pt x="1707" y="188"/>
                  </a:lnTo>
                  <a:lnTo>
                    <a:pt x="1701" y="178"/>
                  </a:lnTo>
                  <a:lnTo>
                    <a:pt x="1694" y="172"/>
                  </a:lnTo>
                  <a:lnTo>
                    <a:pt x="1687" y="165"/>
                  </a:lnTo>
                  <a:lnTo>
                    <a:pt x="1679" y="160"/>
                  </a:lnTo>
                  <a:lnTo>
                    <a:pt x="1671" y="157"/>
                  </a:lnTo>
                  <a:lnTo>
                    <a:pt x="1663" y="154"/>
                  </a:lnTo>
                  <a:lnTo>
                    <a:pt x="1654" y="153"/>
                  </a:lnTo>
                  <a:lnTo>
                    <a:pt x="1645" y="152"/>
                  </a:lnTo>
                  <a:lnTo>
                    <a:pt x="1604" y="155"/>
                  </a:lnTo>
                  <a:lnTo>
                    <a:pt x="1563" y="161"/>
                  </a:lnTo>
                  <a:close/>
                  <a:moveTo>
                    <a:pt x="1913" y="184"/>
                  </a:moveTo>
                  <a:lnTo>
                    <a:pt x="1891" y="180"/>
                  </a:lnTo>
                  <a:lnTo>
                    <a:pt x="1869" y="175"/>
                  </a:lnTo>
                  <a:lnTo>
                    <a:pt x="1846" y="170"/>
                  </a:lnTo>
                  <a:lnTo>
                    <a:pt x="1824" y="167"/>
                  </a:lnTo>
                  <a:lnTo>
                    <a:pt x="1802" y="165"/>
                  </a:lnTo>
                  <a:lnTo>
                    <a:pt x="1779" y="162"/>
                  </a:lnTo>
                  <a:lnTo>
                    <a:pt x="1756" y="160"/>
                  </a:lnTo>
                  <a:lnTo>
                    <a:pt x="1735" y="159"/>
                  </a:lnTo>
                  <a:lnTo>
                    <a:pt x="1740" y="168"/>
                  </a:lnTo>
                  <a:lnTo>
                    <a:pt x="1746" y="178"/>
                  </a:lnTo>
                  <a:lnTo>
                    <a:pt x="1751" y="190"/>
                  </a:lnTo>
                  <a:lnTo>
                    <a:pt x="1754" y="200"/>
                  </a:lnTo>
                  <a:lnTo>
                    <a:pt x="1789" y="211"/>
                  </a:lnTo>
                  <a:lnTo>
                    <a:pt x="1822" y="222"/>
                  </a:lnTo>
                  <a:lnTo>
                    <a:pt x="1857" y="234"/>
                  </a:lnTo>
                  <a:lnTo>
                    <a:pt x="1890" y="246"/>
                  </a:lnTo>
                  <a:lnTo>
                    <a:pt x="1925" y="259"/>
                  </a:lnTo>
                  <a:lnTo>
                    <a:pt x="1957" y="273"/>
                  </a:lnTo>
                  <a:lnTo>
                    <a:pt x="1990" y="288"/>
                  </a:lnTo>
                  <a:lnTo>
                    <a:pt x="2023" y="303"/>
                  </a:lnTo>
                  <a:lnTo>
                    <a:pt x="2014" y="284"/>
                  </a:lnTo>
                  <a:lnTo>
                    <a:pt x="2003" y="267"/>
                  </a:lnTo>
                  <a:lnTo>
                    <a:pt x="1990" y="251"/>
                  </a:lnTo>
                  <a:lnTo>
                    <a:pt x="1976" y="236"/>
                  </a:lnTo>
                  <a:lnTo>
                    <a:pt x="1963" y="221"/>
                  </a:lnTo>
                  <a:lnTo>
                    <a:pt x="1946" y="208"/>
                  </a:lnTo>
                  <a:lnTo>
                    <a:pt x="1930" y="196"/>
                  </a:lnTo>
                  <a:lnTo>
                    <a:pt x="1913" y="184"/>
                  </a:lnTo>
                  <a:close/>
                  <a:moveTo>
                    <a:pt x="1520" y="197"/>
                  </a:moveTo>
                  <a:lnTo>
                    <a:pt x="1521" y="199"/>
                  </a:lnTo>
                  <a:lnTo>
                    <a:pt x="1521" y="203"/>
                  </a:lnTo>
                  <a:lnTo>
                    <a:pt x="1543" y="212"/>
                  </a:lnTo>
                  <a:lnTo>
                    <a:pt x="1566" y="221"/>
                  </a:lnTo>
                  <a:lnTo>
                    <a:pt x="1588" y="231"/>
                  </a:lnTo>
                  <a:lnTo>
                    <a:pt x="1610" y="242"/>
                  </a:lnTo>
                  <a:lnTo>
                    <a:pt x="1652" y="264"/>
                  </a:lnTo>
                  <a:lnTo>
                    <a:pt x="1693" y="289"/>
                  </a:lnTo>
                  <a:lnTo>
                    <a:pt x="1699" y="282"/>
                  </a:lnTo>
                  <a:lnTo>
                    <a:pt x="1703" y="276"/>
                  </a:lnTo>
                  <a:lnTo>
                    <a:pt x="1707" y="269"/>
                  </a:lnTo>
                  <a:lnTo>
                    <a:pt x="1710" y="261"/>
                  </a:lnTo>
                  <a:lnTo>
                    <a:pt x="1714" y="254"/>
                  </a:lnTo>
                  <a:lnTo>
                    <a:pt x="1716" y="248"/>
                  </a:lnTo>
                  <a:lnTo>
                    <a:pt x="1717" y="240"/>
                  </a:lnTo>
                  <a:lnTo>
                    <a:pt x="1718" y="231"/>
                  </a:lnTo>
                  <a:lnTo>
                    <a:pt x="1694" y="225"/>
                  </a:lnTo>
                  <a:lnTo>
                    <a:pt x="1670" y="219"/>
                  </a:lnTo>
                  <a:lnTo>
                    <a:pt x="1645" y="213"/>
                  </a:lnTo>
                  <a:lnTo>
                    <a:pt x="1620" y="208"/>
                  </a:lnTo>
                  <a:lnTo>
                    <a:pt x="1595" y="204"/>
                  </a:lnTo>
                  <a:lnTo>
                    <a:pt x="1571" y="200"/>
                  </a:lnTo>
                  <a:lnTo>
                    <a:pt x="1546" y="198"/>
                  </a:lnTo>
                  <a:lnTo>
                    <a:pt x="1520" y="197"/>
                  </a:lnTo>
                  <a:close/>
                  <a:moveTo>
                    <a:pt x="2590" y="858"/>
                  </a:moveTo>
                  <a:lnTo>
                    <a:pt x="2578" y="836"/>
                  </a:lnTo>
                  <a:lnTo>
                    <a:pt x="2565" y="813"/>
                  </a:lnTo>
                  <a:lnTo>
                    <a:pt x="2551" y="793"/>
                  </a:lnTo>
                  <a:lnTo>
                    <a:pt x="2536" y="771"/>
                  </a:lnTo>
                  <a:lnTo>
                    <a:pt x="2521" y="750"/>
                  </a:lnTo>
                  <a:lnTo>
                    <a:pt x="2506" y="729"/>
                  </a:lnTo>
                  <a:lnTo>
                    <a:pt x="2491" y="710"/>
                  </a:lnTo>
                  <a:lnTo>
                    <a:pt x="2475" y="690"/>
                  </a:lnTo>
                  <a:lnTo>
                    <a:pt x="2441" y="651"/>
                  </a:lnTo>
                  <a:lnTo>
                    <a:pt x="2406" y="614"/>
                  </a:lnTo>
                  <a:lnTo>
                    <a:pt x="2369" y="578"/>
                  </a:lnTo>
                  <a:lnTo>
                    <a:pt x="2330" y="545"/>
                  </a:lnTo>
                  <a:lnTo>
                    <a:pt x="2329" y="562"/>
                  </a:lnTo>
                  <a:lnTo>
                    <a:pt x="2327" y="578"/>
                  </a:lnTo>
                  <a:lnTo>
                    <a:pt x="2323" y="594"/>
                  </a:lnTo>
                  <a:lnTo>
                    <a:pt x="2320" y="610"/>
                  </a:lnTo>
                  <a:lnTo>
                    <a:pt x="2314" y="627"/>
                  </a:lnTo>
                  <a:lnTo>
                    <a:pt x="2308" y="642"/>
                  </a:lnTo>
                  <a:lnTo>
                    <a:pt x="2301" y="658"/>
                  </a:lnTo>
                  <a:lnTo>
                    <a:pt x="2293" y="672"/>
                  </a:lnTo>
                  <a:lnTo>
                    <a:pt x="2285" y="687"/>
                  </a:lnTo>
                  <a:lnTo>
                    <a:pt x="2276" y="700"/>
                  </a:lnTo>
                  <a:lnTo>
                    <a:pt x="2267" y="714"/>
                  </a:lnTo>
                  <a:lnTo>
                    <a:pt x="2256" y="728"/>
                  </a:lnTo>
                  <a:lnTo>
                    <a:pt x="2246" y="741"/>
                  </a:lnTo>
                  <a:lnTo>
                    <a:pt x="2234" y="752"/>
                  </a:lnTo>
                  <a:lnTo>
                    <a:pt x="2223" y="765"/>
                  </a:lnTo>
                  <a:lnTo>
                    <a:pt x="2210" y="776"/>
                  </a:lnTo>
                  <a:lnTo>
                    <a:pt x="2246" y="824"/>
                  </a:lnTo>
                  <a:lnTo>
                    <a:pt x="2279" y="871"/>
                  </a:lnTo>
                  <a:lnTo>
                    <a:pt x="2312" y="920"/>
                  </a:lnTo>
                  <a:lnTo>
                    <a:pt x="2344" y="970"/>
                  </a:lnTo>
                  <a:lnTo>
                    <a:pt x="2374" y="1021"/>
                  </a:lnTo>
                  <a:lnTo>
                    <a:pt x="2403" y="1071"/>
                  </a:lnTo>
                  <a:lnTo>
                    <a:pt x="2429" y="1123"/>
                  </a:lnTo>
                  <a:lnTo>
                    <a:pt x="2455" y="1176"/>
                  </a:lnTo>
                  <a:lnTo>
                    <a:pt x="2471" y="1160"/>
                  </a:lnTo>
                  <a:lnTo>
                    <a:pt x="2484" y="1143"/>
                  </a:lnTo>
                  <a:lnTo>
                    <a:pt x="2498" y="1125"/>
                  </a:lnTo>
                  <a:lnTo>
                    <a:pt x="2512" y="1107"/>
                  </a:lnTo>
                  <a:lnTo>
                    <a:pt x="2524" y="1089"/>
                  </a:lnTo>
                  <a:lnTo>
                    <a:pt x="2535" y="1070"/>
                  </a:lnTo>
                  <a:lnTo>
                    <a:pt x="2546" y="1051"/>
                  </a:lnTo>
                  <a:lnTo>
                    <a:pt x="2555" y="1031"/>
                  </a:lnTo>
                  <a:lnTo>
                    <a:pt x="2563" y="1010"/>
                  </a:lnTo>
                  <a:lnTo>
                    <a:pt x="2570" y="990"/>
                  </a:lnTo>
                  <a:lnTo>
                    <a:pt x="2577" y="969"/>
                  </a:lnTo>
                  <a:lnTo>
                    <a:pt x="2581" y="947"/>
                  </a:lnTo>
                  <a:lnTo>
                    <a:pt x="2586" y="925"/>
                  </a:lnTo>
                  <a:lnTo>
                    <a:pt x="2588" y="903"/>
                  </a:lnTo>
                  <a:lnTo>
                    <a:pt x="2590" y="881"/>
                  </a:lnTo>
                  <a:lnTo>
                    <a:pt x="2590" y="858"/>
                  </a:lnTo>
                  <a:close/>
                  <a:moveTo>
                    <a:pt x="2284" y="507"/>
                  </a:moveTo>
                  <a:lnTo>
                    <a:pt x="2259" y="488"/>
                  </a:lnTo>
                  <a:lnTo>
                    <a:pt x="2233" y="470"/>
                  </a:lnTo>
                  <a:lnTo>
                    <a:pt x="2208" y="453"/>
                  </a:lnTo>
                  <a:lnTo>
                    <a:pt x="2181" y="435"/>
                  </a:lnTo>
                  <a:lnTo>
                    <a:pt x="2155" y="418"/>
                  </a:lnTo>
                  <a:lnTo>
                    <a:pt x="2128" y="403"/>
                  </a:lnTo>
                  <a:lnTo>
                    <a:pt x="2102" y="387"/>
                  </a:lnTo>
                  <a:lnTo>
                    <a:pt x="2074" y="372"/>
                  </a:lnTo>
                  <a:lnTo>
                    <a:pt x="2073" y="384"/>
                  </a:lnTo>
                  <a:lnTo>
                    <a:pt x="2072" y="395"/>
                  </a:lnTo>
                  <a:lnTo>
                    <a:pt x="2070" y="405"/>
                  </a:lnTo>
                  <a:lnTo>
                    <a:pt x="2066" y="417"/>
                  </a:lnTo>
                  <a:lnTo>
                    <a:pt x="2063" y="427"/>
                  </a:lnTo>
                  <a:lnTo>
                    <a:pt x="2058" y="438"/>
                  </a:lnTo>
                  <a:lnTo>
                    <a:pt x="2054" y="448"/>
                  </a:lnTo>
                  <a:lnTo>
                    <a:pt x="2049" y="458"/>
                  </a:lnTo>
                  <a:lnTo>
                    <a:pt x="2036" y="477"/>
                  </a:lnTo>
                  <a:lnTo>
                    <a:pt x="2024" y="495"/>
                  </a:lnTo>
                  <a:lnTo>
                    <a:pt x="2009" y="513"/>
                  </a:lnTo>
                  <a:lnTo>
                    <a:pt x="1993" y="529"/>
                  </a:lnTo>
                  <a:lnTo>
                    <a:pt x="2018" y="553"/>
                  </a:lnTo>
                  <a:lnTo>
                    <a:pt x="2042" y="579"/>
                  </a:lnTo>
                  <a:lnTo>
                    <a:pt x="2066" y="605"/>
                  </a:lnTo>
                  <a:lnTo>
                    <a:pt x="2090" y="631"/>
                  </a:lnTo>
                  <a:lnTo>
                    <a:pt x="2115" y="658"/>
                  </a:lnTo>
                  <a:lnTo>
                    <a:pt x="2138" y="685"/>
                  </a:lnTo>
                  <a:lnTo>
                    <a:pt x="2161" y="713"/>
                  </a:lnTo>
                  <a:lnTo>
                    <a:pt x="2183" y="741"/>
                  </a:lnTo>
                  <a:lnTo>
                    <a:pt x="2194" y="728"/>
                  </a:lnTo>
                  <a:lnTo>
                    <a:pt x="2206" y="716"/>
                  </a:lnTo>
                  <a:lnTo>
                    <a:pt x="2217" y="704"/>
                  </a:lnTo>
                  <a:lnTo>
                    <a:pt x="2228" y="691"/>
                  </a:lnTo>
                  <a:lnTo>
                    <a:pt x="2237" y="677"/>
                  </a:lnTo>
                  <a:lnTo>
                    <a:pt x="2246" y="663"/>
                  </a:lnTo>
                  <a:lnTo>
                    <a:pt x="2254" y="650"/>
                  </a:lnTo>
                  <a:lnTo>
                    <a:pt x="2261" y="635"/>
                  </a:lnTo>
                  <a:lnTo>
                    <a:pt x="2268" y="620"/>
                  </a:lnTo>
                  <a:lnTo>
                    <a:pt x="2274" y="605"/>
                  </a:lnTo>
                  <a:lnTo>
                    <a:pt x="2277" y="590"/>
                  </a:lnTo>
                  <a:lnTo>
                    <a:pt x="2281" y="574"/>
                  </a:lnTo>
                  <a:lnTo>
                    <a:pt x="2284" y="557"/>
                  </a:lnTo>
                  <a:lnTo>
                    <a:pt x="2285" y="541"/>
                  </a:lnTo>
                  <a:lnTo>
                    <a:pt x="2285" y="524"/>
                  </a:lnTo>
                  <a:lnTo>
                    <a:pt x="2284" y="507"/>
                  </a:lnTo>
                  <a:close/>
                  <a:moveTo>
                    <a:pt x="2035" y="352"/>
                  </a:moveTo>
                  <a:lnTo>
                    <a:pt x="2002" y="335"/>
                  </a:lnTo>
                  <a:lnTo>
                    <a:pt x="1967" y="320"/>
                  </a:lnTo>
                  <a:lnTo>
                    <a:pt x="1933" y="305"/>
                  </a:lnTo>
                  <a:lnTo>
                    <a:pt x="1898" y="291"/>
                  </a:lnTo>
                  <a:lnTo>
                    <a:pt x="1864" y="278"/>
                  </a:lnTo>
                  <a:lnTo>
                    <a:pt x="1828" y="265"/>
                  </a:lnTo>
                  <a:lnTo>
                    <a:pt x="1792" y="253"/>
                  </a:lnTo>
                  <a:lnTo>
                    <a:pt x="1756" y="242"/>
                  </a:lnTo>
                  <a:lnTo>
                    <a:pt x="1755" y="251"/>
                  </a:lnTo>
                  <a:lnTo>
                    <a:pt x="1753" y="260"/>
                  </a:lnTo>
                  <a:lnTo>
                    <a:pt x="1749" y="269"/>
                  </a:lnTo>
                  <a:lnTo>
                    <a:pt x="1746" y="278"/>
                  </a:lnTo>
                  <a:lnTo>
                    <a:pt x="1741" y="287"/>
                  </a:lnTo>
                  <a:lnTo>
                    <a:pt x="1737" y="295"/>
                  </a:lnTo>
                  <a:lnTo>
                    <a:pt x="1732" y="302"/>
                  </a:lnTo>
                  <a:lnTo>
                    <a:pt x="1726" y="310"/>
                  </a:lnTo>
                  <a:lnTo>
                    <a:pt x="1758" y="332"/>
                  </a:lnTo>
                  <a:lnTo>
                    <a:pt x="1789" y="354"/>
                  </a:lnTo>
                  <a:lnTo>
                    <a:pt x="1820" y="377"/>
                  </a:lnTo>
                  <a:lnTo>
                    <a:pt x="1850" y="401"/>
                  </a:lnTo>
                  <a:lnTo>
                    <a:pt x="1879" y="425"/>
                  </a:lnTo>
                  <a:lnTo>
                    <a:pt x="1908" y="449"/>
                  </a:lnTo>
                  <a:lnTo>
                    <a:pt x="1936" y="476"/>
                  </a:lnTo>
                  <a:lnTo>
                    <a:pt x="1964" y="501"/>
                  </a:lnTo>
                  <a:lnTo>
                    <a:pt x="1979" y="486"/>
                  </a:lnTo>
                  <a:lnTo>
                    <a:pt x="1994" y="470"/>
                  </a:lnTo>
                  <a:lnTo>
                    <a:pt x="2006" y="453"/>
                  </a:lnTo>
                  <a:lnTo>
                    <a:pt x="2017" y="434"/>
                  </a:lnTo>
                  <a:lnTo>
                    <a:pt x="2021" y="425"/>
                  </a:lnTo>
                  <a:lnTo>
                    <a:pt x="2026" y="416"/>
                  </a:lnTo>
                  <a:lnTo>
                    <a:pt x="2029" y="405"/>
                  </a:lnTo>
                  <a:lnTo>
                    <a:pt x="2032" y="395"/>
                  </a:lnTo>
                  <a:lnTo>
                    <a:pt x="2034" y="385"/>
                  </a:lnTo>
                  <a:lnTo>
                    <a:pt x="2035" y="374"/>
                  </a:lnTo>
                  <a:lnTo>
                    <a:pt x="2035" y="363"/>
                  </a:lnTo>
                  <a:lnTo>
                    <a:pt x="2035" y="352"/>
                  </a:lnTo>
                  <a:close/>
                  <a:moveTo>
                    <a:pt x="1511" y="241"/>
                  </a:moveTo>
                  <a:lnTo>
                    <a:pt x="1503" y="251"/>
                  </a:lnTo>
                  <a:lnTo>
                    <a:pt x="1495" y="259"/>
                  </a:lnTo>
                  <a:lnTo>
                    <a:pt x="1517" y="283"/>
                  </a:lnTo>
                  <a:lnTo>
                    <a:pt x="1538" y="309"/>
                  </a:lnTo>
                  <a:lnTo>
                    <a:pt x="1557" y="335"/>
                  </a:lnTo>
                  <a:lnTo>
                    <a:pt x="1577" y="360"/>
                  </a:lnTo>
                  <a:lnTo>
                    <a:pt x="1600" y="352"/>
                  </a:lnTo>
                  <a:lnTo>
                    <a:pt x="1622" y="342"/>
                  </a:lnTo>
                  <a:lnTo>
                    <a:pt x="1643" y="329"/>
                  </a:lnTo>
                  <a:lnTo>
                    <a:pt x="1664" y="317"/>
                  </a:lnTo>
                  <a:lnTo>
                    <a:pt x="1627" y="295"/>
                  </a:lnTo>
                  <a:lnTo>
                    <a:pt x="1589" y="275"/>
                  </a:lnTo>
                  <a:lnTo>
                    <a:pt x="1570" y="266"/>
                  </a:lnTo>
                  <a:lnTo>
                    <a:pt x="1550" y="257"/>
                  </a:lnTo>
                  <a:lnTo>
                    <a:pt x="1531" y="249"/>
                  </a:lnTo>
                  <a:lnTo>
                    <a:pt x="1511" y="241"/>
                  </a:lnTo>
                  <a:close/>
                  <a:moveTo>
                    <a:pt x="2372" y="2265"/>
                  </a:moveTo>
                  <a:lnTo>
                    <a:pt x="2381" y="2255"/>
                  </a:lnTo>
                  <a:lnTo>
                    <a:pt x="2389" y="2244"/>
                  </a:lnTo>
                  <a:lnTo>
                    <a:pt x="2397" y="2234"/>
                  </a:lnTo>
                  <a:lnTo>
                    <a:pt x="2405" y="2223"/>
                  </a:lnTo>
                  <a:lnTo>
                    <a:pt x="2384" y="2237"/>
                  </a:lnTo>
                  <a:lnTo>
                    <a:pt x="2362" y="2250"/>
                  </a:lnTo>
                  <a:lnTo>
                    <a:pt x="2340" y="2264"/>
                  </a:lnTo>
                  <a:lnTo>
                    <a:pt x="2319" y="2276"/>
                  </a:lnTo>
                  <a:lnTo>
                    <a:pt x="2274" y="2299"/>
                  </a:lnTo>
                  <a:lnTo>
                    <a:pt x="2229" y="2321"/>
                  </a:lnTo>
                  <a:lnTo>
                    <a:pt x="2181" y="2341"/>
                  </a:lnTo>
                  <a:lnTo>
                    <a:pt x="2134" y="2359"/>
                  </a:lnTo>
                  <a:lnTo>
                    <a:pt x="2087" y="2377"/>
                  </a:lnTo>
                  <a:lnTo>
                    <a:pt x="2039" y="2392"/>
                  </a:lnTo>
                  <a:lnTo>
                    <a:pt x="2031" y="2414"/>
                  </a:lnTo>
                  <a:lnTo>
                    <a:pt x="2021" y="2434"/>
                  </a:lnTo>
                  <a:lnTo>
                    <a:pt x="2012" y="2455"/>
                  </a:lnTo>
                  <a:lnTo>
                    <a:pt x="2003" y="2476"/>
                  </a:lnTo>
                  <a:lnTo>
                    <a:pt x="1991" y="2495"/>
                  </a:lnTo>
                  <a:lnTo>
                    <a:pt x="1980" y="2515"/>
                  </a:lnTo>
                  <a:lnTo>
                    <a:pt x="1968" y="2535"/>
                  </a:lnTo>
                  <a:lnTo>
                    <a:pt x="1956" y="2553"/>
                  </a:lnTo>
                  <a:lnTo>
                    <a:pt x="1984" y="2540"/>
                  </a:lnTo>
                  <a:lnTo>
                    <a:pt x="2013" y="2526"/>
                  </a:lnTo>
                  <a:lnTo>
                    <a:pt x="2042" y="2511"/>
                  </a:lnTo>
                  <a:lnTo>
                    <a:pt x="2070" y="2496"/>
                  </a:lnTo>
                  <a:lnTo>
                    <a:pt x="2097" y="2482"/>
                  </a:lnTo>
                  <a:lnTo>
                    <a:pt x="2125" y="2464"/>
                  </a:lnTo>
                  <a:lnTo>
                    <a:pt x="2152" y="2448"/>
                  </a:lnTo>
                  <a:lnTo>
                    <a:pt x="2178" y="2430"/>
                  </a:lnTo>
                  <a:lnTo>
                    <a:pt x="2205" y="2411"/>
                  </a:lnTo>
                  <a:lnTo>
                    <a:pt x="2230" y="2393"/>
                  </a:lnTo>
                  <a:lnTo>
                    <a:pt x="2255" y="2373"/>
                  </a:lnTo>
                  <a:lnTo>
                    <a:pt x="2279" y="2352"/>
                  </a:lnTo>
                  <a:lnTo>
                    <a:pt x="2304" y="2332"/>
                  </a:lnTo>
                  <a:lnTo>
                    <a:pt x="2327" y="2310"/>
                  </a:lnTo>
                  <a:lnTo>
                    <a:pt x="2350" y="2288"/>
                  </a:lnTo>
                  <a:lnTo>
                    <a:pt x="2372" y="2265"/>
                  </a:lnTo>
                  <a:close/>
                  <a:moveTo>
                    <a:pt x="2468" y="2124"/>
                  </a:moveTo>
                  <a:lnTo>
                    <a:pt x="2480" y="2101"/>
                  </a:lnTo>
                  <a:lnTo>
                    <a:pt x="2490" y="2077"/>
                  </a:lnTo>
                  <a:lnTo>
                    <a:pt x="2501" y="2054"/>
                  </a:lnTo>
                  <a:lnTo>
                    <a:pt x="2510" y="2030"/>
                  </a:lnTo>
                  <a:lnTo>
                    <a:pt x="2518" y="2006"/>
                  </a:lnTo>
                  <a:lnTo>
                    <a:pt x="2526" y="1981"/>
                  </a:lnTo>
                  <a:lnTo>
                    <a:pt x="2532" y="1956"/>
                  </a:lnTo>
                  <a:lnTo>
                    <a:pt x="2539" y="1932"/>
                  </a:lnTo>
                  <a:lnTo>
                    <a:pt x="2543" y="1907"/>
                  </a:lnTo>
                  <a:lnTo>
                    <a:pt x="2548" y="1881"/>
                  </a:lnTo>
                  <a:lnTo>
                    <a:pt x="2551" y="1856"/>
                  </a:lnTo>
                  <a:lnTo>
                    <a:pt x="2554" y="1831"/>
                  </a:lnTo>
                  <a:lnTo>
                    <a:pt x="2556" y="1805"/>
                  </a:lnTo>
                  <a:lnTo>
                    <a:pt x="2557" y="1779"/>
                  </a:lnTo>
                  <a:lnTo>
                    <a:pt x="2557" y="1753"/>
                  </a:lnTo>
                  <a:lnTo>
                    <a:pt x="2557" y="1728"/>
                  </a:lnTo>
                  <a:lnTo>
                    <a:pt x="2532" y="1748"/>
                  </a:lnTo>
                  <a:lnTo>
                    <a:pt x="2506" y="1766"/>
                  </a:lnTo>
                  <a:lnTo>
                    <a:pt x="2480" y="1784"/>
                  </a:lnTo>
                  <a:lnTo>
                    <a:pt x="2452" y="1802"/>
                  </a:lnTo>
                  <a:lnTo>
                    <a:pt x="2425" y="1818"/>
                  </a:lnTo>
                  <a:lnTo>
                    <a:pt x="2396" y="1833"/>
                  </a:lnTo>
                  <a:lnTo>
                    <a:pt x="2368" y="1848"/>
                  </a:lnTo>
                  <a:lnTo>
                    <a:pt x="2338" y="1862"/>
                  </a:lnTo>
                  <a:lnTo>
                    <a:pt x="2309" y="1875"/>
                  </a:lnTo>
                  <a:lnTo>
                    <a:pt x="2279" y="1888"/>
                  </a:lnTo>
                  <a:lnTo>
                    <a:pt x="2249" y="1900"/>
                  </a:lnTo>
                  <a:lnTo>
                    <a:pt x="2219" y="1911"/>
                  </a:lnTo>
                  <a:lnTo>
                    <a:pt x="2158" y="1932"/>
                  </a:lnTo>
                  <a:lnTo>
                    <a:pt x="2096" y="1950"/>
                  </a:lnTo>
                  <a:lnTo>
                    <a:pt x="2097" y="2000"/>
                  </a:lnTo>
                  <a:lnTo>
                    <a:pt x="2096" y="2049"/>
                  </a:lnTo>
                  <a:lnTo>
                    <a:pt x="2094" y="2100"/>
                  </a:lnTo>
                  <a:lnTo>
                    <a:pt x="2090" y="2150"/>
                  </a:lnTo>
                  <a:lnTo>
                    <a:pt x="2085" y="2199"/>
                  </a:lnTo>
                  <a:lnTo>
                    <a:pt x="2077" y="2249"/>
                  </a:lnTo>
                  <a:lnTo>
                    <a:pt x="2071" y="2274"/>
                  </a:lnTo>
                  <a:lnTo>
                    <a:pt x="2066" y="2298"/>
                  </a:lnTo>
                  <a:lnTo>
                    <a:pt x="2059" y="2323"/>
                  </a:lnTo>
                  <a:lnTo>
                    <a:pt x="2052" y="2347"/>
                  </a:lnTo>
                  <a:lnTo>
                    <a:pt x="2109" y="2327"/>
                  </a:lnTo>
                  <a:lnTo>
                    <a:pt x="2164" y="2306"/>
                  </a:lnTo>
                  <a:lnTo>
                    <a:pt x="2192" y="2295"/>
                  </a:lnTo>
                  <a:lnTo>
                    <a:pt x="2219" y="2282"/>
                  </a:lnTo>
                  <a:lnTo>
                    <a:pt x="2246" y="2271"/>
                  </a:lnTo>
                  <a:lnTo>
                    <a:pt x="2272" y="2257"/>
                  </a:lnTo>
                  <a:lnTo>
                    <a:pt x="2299" y="2243"/>
                  </a:lnTo>
                  <a:lnTo>
                    <a:pt x="2324" y="2228"/>
                  </a:lnTo>
                  <a:lnTo>
                    <a:pt x="2350" y="2213"/>
                  </a:lnTo>
                  <a:lnTo>
                    <a:pt x="2375" y="2197"/>
                  </a:lnTo>
                  <a:lnTo>
                    <a:pt x="2399" y="2180"/>
                  </a:lnTo>
                  <a:lnTo>
                    <a:pt x="2422" y="2162"/>
                  </a:lnTo>
                  <a:lnTo>
                    <a:pt x="2445" y="2144"/>
                  </a:lnTo>
                  <a:lnTo>
                    <a:pt x="2468" y="2124"/>
                  </a:lnTo>
                  <a:close/>
                  <a:moveTo>
                    <a:pt x="2555" y="1677"/>
                  </a:moveTo>
                  <a:lnTo>
                    <a:pt x="2552" y="1650"/>
                  </a:lnTo>
                  <a:lnTo>
                    <a:pt x="2549" y="1621"/>
                  </a:lnTo>
                  <a:lnTo>
                    <a:pt x="2546" y="1593"/>
                  </a:lnTo>
                  <a:lnTo>
                    <a:pt x="2541" y="1566"/>
                  </a:lnTo>
                  <a:lnTo>
                    <a:pt x="2536" y="1538"/>
                  </a:lnTo>
                  <a:lnTo>
                    <a:pt x="2531" y="1510"/>
                  </a:lnTo>
                  <a:lnTo>
                    <a:pt x="2524" y="1483"/>
                  </a:lnTo>
                  <a:lnTo>
                    <a:pt x="2517" y="1455"/>
                  </a:lnTo>
                  <a:lnTo>
                    <a:pt x="2501" y="1401"/>
                  </a:lnTo>
                  <a:lnTo>
                    <a:pt x="2483" y="1347"/>
                  </a:lnTo>
                  <a:lnTo>
                    <a:pt x="2464" y="1295"/>
                  </a:lnTo>
                  <a:lnTo>
                    <a:pt x="2442" y="1242"/>
                  </a:lnTo>
                  <a:lnTo>
                    <a:pt x="2420" y="1260"/>
                  </a:lnTo>
                  <a:lnTo>
                    <a:pt x="2397" y="1279"/>
                  </a:lnTo>
                  <a:lnTo>
                    <a:pt x="2373" y="1295"/>
                  </a:lnTo>
                  <a:lnTo>
                    <a:pt x="2349" y="1311"/>
                  </a:lnTo>
                  <a:lnTo>
                    <a:pt x="2324" y="1327"/>
                  </a:lnTo>
                  <a:lnTo>
                    <a:pt x="2299" y="1341"/>
                  </a:lnTo>
                  <a:lnTo>
                    <a:pt x="2274" y="1355"/>
                  </a:lnTo>
                  <a:lnTo>
                    <a:pt x="2247" y="1369"/>
                  </a:lnTo>
                  <a:lnTo>
                    <a:pt x="2221" y="1381"/>
                  </a:lnTo>
                  <a:lnTo>
                    <a:pt x="2194" y="1393"/>
                  </a:lnTo>
                  <a:lnTo>
                    <a:pt x="2168" y="1404"/>
                  </a:lnTo>
                  <a:lnTo>
                    <a:pt x="2140" y="1415"/>
                  </a:lnTo>
                  <a:lnTo>
                    <a:pt x="2086" y="1434"/>
                  </a:lnTo>
                  <a:lnTo>
                    <a:pt x="2031" y="1452"/>
                  </a:lnTo>
                  <a:lnTo>
                    <a:pt x="2043" y="1508"/>
                  </a:lnTo>
                  <a:lnTo>
                    <a:pt x="2054" y="1566"/>
                  </a:lnTo>
                  <a:lnTo>
                    <a:pt x="2064" y="1622"/>
                  </a:lnTo>
                  <a:lnTo>
                    <a:pt x="2073" y="1680"/>
                  </a:lnTo>
                  <a:lnTo>
                    <a:pt x="2080" y="1737"/>
                  </a:lnTo>
                  <a:lnTo>
                    <a:pt x="2087" y="1795"/>
                  </a:lnTo>
                  <a:lnTo>
                    <a:pt x="2092" y="1852"/>
                  </a:lnTo>
                  <a:lnTo>
                    <a:pt x="2095" y="1910"/>
                  </a:lnTo>
                  <a:lnTo>
                    <a:pt x="2157" y="1890"/>
                  </a:lnTo>
                  <a:lnTo>
                    <a:pt x="2218" y="1870"/>
                  </a:lnTo>
                  <a:lnTo>
                    <a:pt x="2248" y="1858"/>
                  </a:lnTo>
                  <a:lnTo>
                    <a:pt x="2278" y="1846"/>
                  </a:lnTo>
                  <a:lnTo>
                    <a:pt x="2308" y="1833"/>
                  </a:lnTo>
                  <a:lnTo>
                    <a:pt x="2338" y="1819"/>
                  </a:lnTo>
                  <a:lnTo>
                    <a:pt x="2367" y="1804"/>
                  </a:lnTo>
                  <a:lnTo>
                    <a:pt x="2396" y="1789"/>
                  </a:lnTo>
                  <a:lnTo>
                    <a:pt x="2425" y="1773"/>
                  </a:lnTo>
                  <a:lnTo>
                    <a:pt x="2452" y="1756"/>
                  </a:lnTo>
                  <a:lnTo>
                    <a:pt x="2479" y="1737"/>
                  </a:lnTo>
                  <a:lnTo>
                    <a:pt x="2505" y="1719"/>
                  </a:lnTo>
                  <a:lnTo>
                    <a:pt x="2531" y="1699"/>
                  </a:lnTo>
                  <a:lnTo>
                    <a:pt x="2555" y="1677"/>
                  </a:lnTo>
                  <a:close/>
                  <a:moveTo>
                    <a:pt x="2426" y="1205"/>
                  </a:moveTo>
                  <a:lnTo>
                    <a:pt x="2400" y="1152"/>
                  </a:lnTo>
                  <a:lnTo>
                    <a:pt x="2373" y="1099"/>
                  </a:lnTo>
                  <a:lnTo>
                    <a:pt x="2344" y="1047"/>
                  </a:lnTo>
                  <a:lnTo>
                    <a:pt x="2314" y="996"/>
                  </a:lnTo>
                  <a:lnTo>
                    <a:pt x="2283" y="947"/>
                  </a:lnTo>
                  <a:lnTo>
                    <a:pt x="2251" y="897"/>
                  </a:lnTo>
                  <a:lnTo>
                    <a:pt x="2216" y="849"/>
                  </a:lnTo>
                  <a:lnTo>
                    <a:pt x="2181" y="802"/>
                  </a:lnTo>
                  <a:lnTo>
                    <a:pt x="2164" y="816"/>
                  </a:lnTo>
                  <a:lnTo>
                    <a:pt x="2147" y="827"/>
                  </a:lnTo>
                  <a:lnTo>
                    <a:pt x="2130" y="840"/>
                  </a:lnTo>
                  <a:lnTo>
                    <a:pt x="2112" y="851"/>
                  </a:lnTo>
                  <a:lnTo>
                    <a:pt x="2075" y="872"/>
                  </a:lnTo>
                  <a:lnTo>
                    <a:pt x="2039" y="892"/>
                  </a:lnTo>
                  <a:lnTo>
                    <a:pt x="2001" y="910"/>
                  </a:lnTo>
                  <a:lnTo>
                    <a:pt x="1961" y="926"/>
                  </a:lnTo>
                  <a:lnTo>
                    <a:pt x="1921" y="941"/>
                  </a:lnTo>
                  <a:lnTo>
                    <a:pt x="1881" y="955"/>
                  </a:lnTo>
                  <a:lnTo>
                    <a:pt x="1902" y="1011"/>
                  </a:lnTo>
                  <a:lnTo>
                    <a:pt x="1922" y="1068"/>
                  </a:lnTo>
                  <a:lnTo>
                    <a:pt x="1941" y="1125"/>
                  </a:lnTo>
                  <a:lnTo>
                    <a:pt x="1959" y="1182"/>
                  </a:lnTo>
                  <a:lnTo>
                    <a:pt x="1976" y="1240"/>
                  </a:lnTo>
                  <a:lnTo>
                    <a:pt x="1993" y="1297"/>
                  </a:lnTo>
                  <a:lnTo>
                    <a:pt x="2008" y="1356"/>
                  </a:lnTo>
                  <a:lnTo>
                    <a:pt x="2023" y="1414"/>
                  </a:lnTo>
                  <a:lnTo>
                    <a:pt x="2077" y="1396"/>
                  </a:lnTo>
                  <a:lnTo>
                    <a:pt x="2130" y="1377"/>
                  </a:lnTo>
                  <a:lnTo>
                    <a:pt x="2157" y="1366"/>
                  </a:lnTo>
                  <a:lnTo>
                    <a:pt x="2184" y="1355"/>
                  </a:lnTo>
                  <a:lnTo>
                    <a:pt x="2209" y="1343"/>
                  </a:lnTo>
                  <a:lnTo>
                    <a:pt x="2236" y="1331"/>
                  </a:lnTo>
                  <a:lnTo>
                    <a:pt x="2261" y="1318"/>
                  </a:lnTo>
                  <a:lnTo>
                    <a:pt x="2286" y="1304"/>
                  </a:lnTo>
                  <a:lnTo>
                    <a:pt x="2311" y="1289"/>
                  </a:lnTo>
                  <a:lnTo>
                    <a:pt x="2335" y="1274"/>
                  </a:lnTo>
                  <a:lnTo>
                    <a:pt x="2358" y="1258"/>
                  </a:lnTo>
                  <a:lnTo>
                    <a:pt x="2381" y="1242"/>
                  </a:lnTo>
                  <a:lnTo>
                    <a:pt x="2404" y="1223"/>
                  </a:lnTo>
                  <a:lnTo>
                    <a:pt x="2426" y="1205"/>
                  </a:lnTo>
                  <a:close/>
                  <a:moveTo>
                    <a:pt x="2153" y="766"/>
                  </a:moveTo>
                  <a:lnTo>
                    <a:pt x="2131" y="738"/>
                  </a:lnTo>
                  <a:lnTo>
                    <a:pt x="2108" y="711"/>
                  </a:lnTo>
                  <a:lnTo>
                    <a:pt x="2085" y="683"/>
                  </a:lnTo>
                  <a:lnTo>
                    <a:pt x="2061" y="657"/>
                  </a:lnTo>
                  <a:lnTo>
                    <a:pt x="2037" y="630"/>
                  </a:lnTo>
                  <a:lnTo>
                    <a:pt x="2012" y="605"/>
                  </a:lnTo>
                  <a:lnTo>
                    <a:pt x="1988" y="578"/>
                  </a:lnTo>
                  <a:lnTo>
                    <a:pt x="1963" y="554"/>
                  </a:lnTo>
                  <a:lnTo>
                    <a:pt x="1938" y="571"/>
                  </a:lnTo>
                  <a:lnTo>
                    <a:pt x="1914" y="586"/>
                  </a:lnTo>
                  <a:lnTo>
                    <a:pt x="1888" y="601"/>
                  </a:lnTo>
                  <a:lnTo>
                    <a:pt x="1861" y="615"/>
                  </a:lnTo>
                  <a:lnTo>
                    <a:pt x="1835" y="627"/>
                  </a:lnTo>
                  <a:lnTo>
                    <a:pt x="1807" y="638"/>
                  </a:lnTo>
                  <a:lnTo>
                    <a:pt x="1779" y="649"/>
                  </a:lnTo>
                  <a:lnTo>
                    <a:pt x="1752" y="658"/>
                  </a:lnTo>
                  <a:lnTo>
                    <a:pt x="1767" y="689"/>
                  </a:lnTo>
                  <a:lnTo>
                    <a:pt x="1782" y="721"/>
                  </a:lnTo>
                  <a:lnTo>
                    <a:pt x="1797" y="752"/>
                  </a:lnTo>
                  <a:lnTo>
                    <a:pt x="1811" y="784"/>
                  </a:lnTo>
                  <a:lnTo>
                    <a:pt x="1826" y="816"/>
                  </a:lnTo>
                  <a:lnTo>
                    <a:pt x="1838" y="848"/>
                  </a:lnTo>
                  <a:lnTo>
                    <a:pt x="1852" y="880"/>
                  </a:lnTo>
                  <a:lnTo>
                    <a:pt x="1865" y="912"/>
                  </a:lnTo>
                  <a:lnTo>
                    <a:pt x="1903" y="900"/>
                  </a:lnTo>
                  <a:lnTo>
                    <a:pt x="1942" y="885"/>
                  </a:lnTo>
                  <a:lnTo>
                    <a:pt x="1979" y="870"/>
                  </a:lnTo>
                  <a:lnTo>
                    <a:pt x="2016" y="852"/>
                  </a:lnTo>
                  <a:lnTo>
                    <a:pt x="2051" y="833"/>
                  </a:lnTo>
                  <a:lnTo>
                    <a:pt x="2087" y="813"/>
                  </a:lnTo>
                  <a:lnTo>
                    <a:pt x="2120" y="790"/>
                  </a:lnTo>
                  <a:lnTo>
                    <a:pt x="2153" y="766"/>
                  </a:lnTo>
                  <a:close/>
                  <a:moveTo>
                    <a:pt x="1934" y="526"/>
                  </a:moveTo>
                  <a:lnTo>
                    <a:pt x="1906" y="501"/>
                  </a:lnTo>
                  <a:lnTo>
                    <a:pt x="1879" y="476"/>
                  </a:lnTo>
                  <a:lnTo>
                    <a:pt x="1850" y="451"/>
                  </a:lnTo>
                  <a:lnTo>
                    <a:pt x="1821" y="427"/>
                  </a:lnTo>
                  <a:lnTo>
                    <a:pt x="1791" y="403"/>
                  </a:lnTo>
                  <a:lnTo>
                    <a:pt x="1761" y="381"/>
                  </a:lnTo>
                  <a:lnTo>
                    <a:pt x="1730" y="359"/>
                  </a:lnTo>
                  <a:lnTo>
                    <a:pt x="1699" y="339"/>
                  </a:lnTo>
                  <a:lnTo>
                    <a:pt x="1687" y="347"/>
                  </a:lnTo>
                  <a:lnTo>
                    <a:pt x="1676" y="355"/>
                  </a:lnTo>
                  <a:lnTo>
                    <a:pt x="1664" y="363"/>
                  </a:lnTo>
                  <a:lnTo>
                    <a:pt x="1652" y="370"/>
                  </a:lnTo>
                  <a:lnTo>
                    <a:pt x="1626" y="382"/>
                  </a:lnTo>
                  <a:lnTo>
                    <a:pt x="1600" y="394"/>
                  </a:lnTo>
                  <a:lnTo>
                    <a:pt x="1618" y="422"/>
                  </a:lnTo>
                  <a:lnTo>
                    <a:pt x="1637" y="449"/>
                  </a:lnTo>
                  <a:lnTo>
                    <a:pt x="1654" y="478"/>
                  </a:lnTo>
                  <a:lnTo>
                    <a:pt x="1671" y="506"/>
                  </a:lnTo>
                  <a:lnTo>
                    <a:pt x="1687" y="534"/>
                  </a:lnTo>
                  <a:lnTo>
                    <a:pt x="1703" y="564"/>
                  </a:lnTo>
                  <a:lnTo>
                    <a:pt x="1720" y="593"/>
                  </a:lnTo>
                  <a:lnTo>
                    <a:pt x="1735" y="623"/>
                  </a:lnTo>
                  <a:lnTo>
                    <a:pt x="1761" y="614"/>
                  </a:lnTo>
                  <a:lnTo>
                    <a:pt x="1786" y="605"/>
                  </a:lnTo>
                  <a:lnTo>
                    <a:pt x="1813" y="594"/>
                  </a:lnTo>
                  <a:lnTo>
                    <a:pt x="1838" y="583"/>
                  </a:lnTo>
                  <a:lnTo>
                    <a:pt x="1864" y="570"/>
                  </a:lnTo>
                  <a:lnTo>
                    <a:pt x="1888" y="557"/>
                  </a:lnTo>
                  <a:lnTo>
                    <a:pt x="1911" y="543"/>
                  </a:lnTo>
                  <a:lnTo>
                    <a:pt x="1934" y="526"/>
                  </a:lnTo>
                  <a:close/>
                  <a:moveTo>
                    <a:pt x="1460" y="280"/>
                  </a:moveTo>
                  <a:lnTo>
                    <a:pt x="1450" y="284"/>
                  </a:lnTo>
                  <a:lnTo>
                    <a:pt x="1438" y="288"/>
                  </a:lnTo>
                  <a:lnTo>
                    <a:pt x="1426" y="291"/>
                  </a:lnTo>
                  <a:lnTo>
                    <a:pt x="1414" y="294"/>
                  </a:lnTo>
                  <a:lnTo>
                    <a:pt x="1414" y="392"/>
                  </a:lnTo>
                  <a:lnTo>
                    <a:pt x="1445" y="389"/>
                  </a:lnTo>
                  <a:lnTo>
                    <a:pt x="1476" y="386"/>
                  </a:lnTo>
                  <a:lnTo>
                    <a:pt x="1508" y="380"/>
                  </a:lnTo>
                  <a:lnTo>
                    <a:pt x="1538" y="373"/>
                  </a:lnTo>
                  <a:lnTo>
                    <a:pt x="1519" y="349"/>
                  </a:lnTo>
                  <a:lnTo>
                    <a:pt x="1501" y="326"/>
                  </a:lnTo>
                  <a:lnTo>
                    <a:pt x="1481" y="303"/>
                  </a:lnTo>
                  <a:lnTo>
                    <a:pt x="1460" y="280"/>
                  </a:lnTo>
                  <a:close/>
                  <a:moveTo>
                    <a:pt x="1880" y="2583"/>
                  </a:moveTo>
                  <a:lnTo>
                    <a:pt x="1897" y="2563"/>
                  </a:lnTo>
                  <a:lnTo>
                    <a:pt x="1914" y="2543"/>
                  </a:lnTo>
                  <a:lnTo>
                    <a:pt x="1929" y="2522"/>
                  </a:lnTo>
                  <a:lnTo>
                    <a:pt x="1944" y="2500"/>
                  </a:lnTo>
                  <a:lnTo>
                    <a:pt x="1958" y="2477"/>
                  </a:lnTo>
                  <a:lnTo>
                    <a:pt x="1970" y="2454"/>
                  </a:lnTo>
                  <a:lnTo>
                    <a:pt x="1981" y="2430"/>
                  </a:lnTo>
                  <a:lnTo>
                    <a:pt x="1991" y="2405"/>
                  </a:lnTo>
                  <a:lnTo>
                    <a:pt x="1957" y="2415"/>
                  </a:lnTo>
                  <a:lnTo>
                    <a:pt x="1921" y="2423"/>
                  </a:lnTo>
                  <a:lnTo>
                    <a:pt x="1885" y="2431"/>
                  </a:lnTo>
                  <a:lnTo>
                    <a:pt x="1850" y="2439"/>
                  </a:lnTo>
                  <a:lnTo>
                    <a:pt x="1814" y="2446"/>
                  </a:lnTo>
                  <a:lnTo>
                    <a:pt x="1777" y="2452"/>
                  </a:lnTo>
                  <a:lnTo>
                    <a:pt x="1741" y="2457"/>
                  </a:lnTo>
                  <a:lnTo>
                    <a:pt x="1706" y="2462"/>
                  </a:lnTo>
                  <a:lnTo>
                    <a:pt x="1633" y="2471"/>
                  </a:lnTo>
                  <a:lnTo>
                    <a:pt x="1561" y="2477"/>
                  </a:lnTo>
                  <a:lnTo>
                    <a:pt x="1487" y="2482"/>
                  </a:lnTo>
                  <a:lnTo>
                    <a:pt x="1414" y="2483"/>
                  </a:lnTo>
                  <a:lnTo>
                    <a:pt x="1414" y="2664"/>
                  </a:lnTo>
                  <a:lnTo>
                    <a:pt x="1444" y="2664"/>
                  </a:lnTo>
                  <a:lnTo>
                    <a:pt x="1473" y="2662"/>
                  </a:lnTo>
                  <a:lnTo>
                    <a:pt x="1503" y="2660"/>
                  </a:lnTo>
                  <a:lnTo>
                    <a:pt x="1533" y="2658"/>
                  </a:lnTo>
                  <a:lnTo>
                    <a:pt x="1562" y="2655"/>
                  </a:lnTo>
                  <a:lnTo>
                    <a:pt x="1592" y="2652"/>
                  </a:lnTo>
                  <a:lnTo>
                    <a:pt x="1620" y="2647"/>
                  </a:lnTo>
                  <a:lnTo>
                    <a:pt x="1650" y="2643"/>
                  </a:lnTo>
                  <a:lnTo>
                    <a:pt x="1679" y="2637"/>
                  </a:lnTo>
                  <a:lnTo>
                    <a:pt x="1708" y="2631"/>
                  </a:lnTo>
                  <a:lnTo>
                    <a:pt x="1737" y="2624"/>
                  </a:lnTo>
                  <a:lnTo>
                    <a:pt x="1766" y="2617"/>
                  </a:lnTo>
                  <a:lnTo>
                    <a:pt x="1794" y="2609"/>
                  </a:lnTo>
                  <a:lnTo>
                    <a:pt x="1823" y="2601"/>
                  </a:lnTo>
                  <a:lnTo>
                    <a:pt x="1851" y="2592"/>
                  </a:lnTo>
                  <a:lnTo>
                    <a:pt x="1880" y="2583"/>
                  </a:lnTo>
                  <a:close/>
                  <a:moveTo>
                    <a:pt x="2008" y="2361"/>
                  </a:moveTo>
                  <a:lnTo>
                    <a:pt x="2016" y="2336"/>
                  </a:lnTo>
                  <a:lnTo>
                    <a:pt x="2023" y="2312"/>
                  </a:lnTo>
                  <a:lnTo>
                    <a:pt x="2028" y="2287"/>
                  </a:lnTo>
                  <a:lnTo>
                    <a:pt x="2034" y="2263"/>
                  </a:lnTo>
                  <a:lnTo>
                    <a:pt x="2039" y="2237"/>
                  </a:lnTo>
                  <a:lnTo>
                    <a:pt x="2043" y="2213"/>
                  </a:lnTo>
                  <a:lnTo>
                    <a:pt x="2047" y="2188"/>
                  </a:lnTo>
                  <a:lnTo>
                    <a:pt x="2050" y="2162"/>
                  </a:lnTo>
                  <a:lnTo>
                    <a:pt x="2055" y="2112"/>
                  </a:lnTo>
                  <a:lnTo>
                    <a:pt x="2057" y="2062"/>
                  </a:lnTo>
                  <a:lnTo>
                    <a:pt x="2058" y="2011"/>
                  </a:lnTo>
                  <a:lnTo>
                    <a:pt x="2058" y="1961"/>
                  </a:lnTo>
                  <a:lnTo>
                    <a:pt x="2019" y="1971"/>
                  </a:lnTo>
                  <a:lnTo>
                    <a:pt x="1979" y="1980"/>
                  </a:lnTo>
                  <a:lnTo>
                    <a:pt x="1940" y="1988"/>
                  </a:lnTo>
                  <a:lnTo>
                    <a:pt x="1899" y="1996"/>
                  </a:lnTo>
                  <a:lnTo>
                    <a:pt x="1859" y="2005"/>
                  </a:lnTo>
                  <a:lnTo>
                    <a:pt x="1820" y="2010"/>
                  </a:lnTo>
                  <a:lnTo>
                    <a:pt x="1779" y="2017"/>
                  </a:lnTo>
                  <a:lnTo>
                    <a:pt x="1739" y="2022"/>
                  </a:lnTo>
                  <a:lnTo>
                    <a:pt x="1698" y="2028"/>
                  </a:lnTo>
                  <a:lnTo>
                    <a:pt x="1657" y="2031"/>
                  </a:lnTo>
                  <a:lnTo>
                    <a:pt x="1617" y="2034"/>
                  </a:lnTo>
                  <a:lnTo>
                    <a:pt x="1577" y="2038"/>
                  </a:lnTo>
                  <a:lnTo>
                    <a:pt x="1495" y="2043"/>
                  </a:lnTo>
                  <a:lnTo>
                    <a:pt x="1414" y="2045"/>
                  </a:lnTo>
                  <a:lnTo>
                    <a:pt x="1414" y="2443"/>
                  </a:lnTo>
                  <a:lnTo>
                    <a:pt x="1489" y="2442"/>
                  </a:lnTo>
                  <a:lnTo>
                    <a:pt x="1564" y="2438"/>
                  </a:lnTo>
                  <a:lnTo>
                    <a:pt x="1602" y="2434"/>
                  </a:lnTo>
                  <a:lnTo>
                    <a:pt x="1639" y="2431"/>
                  </a:lnTo>
                  <a:lnTo>
                    <a:pt x="1677" y="2426"/>
                  </a:lnTo>
                  <a:lnTo>
                    <a:pt x="1714" y="2422"/>
                  </a:lnTo>
                  <a:lnTo>
                    <a:pt x="1752" y="2417"/>
                  </a:lnTo>
                  <a:lnTo>
                    <a:pt x="1789" y="2410"/>
                  </a:lnTo>
                  <a:lnTo>
                    <a:pt x="1826" y="2403"/>
                  </a:lnTo>
                  <a:lnTo>
                    <a:pt x="1862" y="2396"/>
                  </a:lnTo>
                  <a:lnTo>
                    <a:pt x="1899" y="2388"/>
                  </a:lnTo>
                  <a:lnTo>
                    <a:pt x="1936" y="2380"/>
                  </a:lnTo>
                  <a:lnTo>
                    <a:pt x="1972" y="2370"/>
                  </a:lnTo>
                  <a:lnTo>
                    <a:pt x="2008" y="2361"/>
                  </a:lnTo>
                  <a:close/>
                  <a:moveTo>
                    <a:pt x="2057" y="1920"/>
                  </a:moveTo>
                  <a:lnTo>
                    <a:pt x="2054" y="1863"/>
                  </a:lnTo>
                  <a:lnTo>
                    <a:pt x="2049" y="1805"/>
                  </a:lnTo>
                  <a:lnTo>
                    <a:pt x="2043" y="1748"/>
                  </a:lnTo>
                  <a:lnTo>
                    <a:pt x="2035" y="1690"/>
                  </a:lnTo>
                  <a:lnTo>
                    <a:pt x="2026" y="1634"/>
                  </a:lnTo>
                  <a:lnTo>
                    <a:pt x="2017" y="1576"/>
                  </a:lnTo>
                  <a:lnTo>
                    <a:pt x="2005" y="1519"/>
                  </a:lnTo>
                  <a:lnTo>
                    <a:pt x="1994" y="1463"/>
                  </a:lnTo>
                  <a:lnTo>
                    <a:pt x="1958" y="1472"/>
                  </a:lnTo>
                  <a:lnTo>
                    <a:pt x="1922" y="1481"/>
                  </a:lnTo>
                  <a:lnTo>
                    <a:pt x="1888" y="1490"/>
                  </a:lnTo>
                  <a:lnTo>
                    <a:pt x="1851" y="1496"/>
                  </a:lnTo>
                  <a:lnTo>
                    <a:pt x="1815" y="1503"/>
                  </a:lnTo>
                  <a:lnTo>
                    <a:pt x="1779" y="1510"/>
                  </a:lnTo>
                  <a:lnTo>
                    <a:pt x="1743" y="1515"/>
                  </a:lnTo>
                  <a:lnTo>
                    <a:pt x="1707" y="1521"/>
                  </a:lnTo>
                  <a:lnTo>
                    <a:pt x="1633" y="1529"/>
                  </a:lnTo>
                  <a:lnTo>
                    <a:pt x="1561" y="1534"/>
                  </a:lnTo>
                  <a:lnTo>
                    <a:pt x="1487" y="1538"/>
                  </a:lnTo>
                  <a:lnTo>
                    <a:pt x="1414" y="1539"/>
                  </a:lnTo>
                  <a:lnTo>
                    <a:pt x="1414" y="2006"/>
                  </a:lnTo>
                  <a:lnTo>
                    <a:pt x="1496" y="2003"/>
                  </a:lnTo>
                  <a:lnTo>
                    <a:pt x="1577" y="1999"/>
                  </a:lnTo>
                  <a:lnTo>
                    <a:pt x="1617" y="1996"/>
                  </a:lnTo>
                  <a:lnTo>
                    <a:pt x="1657" y="1992"/>
                  </a:lnTo>
                  <a:lnTo>
                    <a:pt x="1698" y="1988"/>
                  </a:lnTo>
                  <a:lnTo>
                    <a:pt x="1738" y="1983"/>
                  </a:lnTo>
                  <a:lnTo>
                    <a:pt x="1778" y="1978"/>
                  </a:lnTo>
                  <a:lnTo>
                    <a:pt x="1819" y="1971"/>
                  </a:lnTo>
                  <a:lnTo>
                    <a:pt x="1859" y="1964"/>
                  </a:lnTo>
                  <a:lnTo>
                    <a:pt x="1898" y="1957"/>
                  </a:lnTo>
                  <a:lnTo>
                    <a:pt x="1938" y="1949"/>
                  </a:lnTo>
                  <a:lnTo>
                    <a:pt x="1978" y="1940"/>
                  </a:lnTo>
                  <a:lnTo>
                    <a:pt x="2018" y="1931"/>
                  </a:lnTo>
                  <a:lnTo>
                    <a:pt x="2057" y="1920"/>
                  </a:lnTo>
                  <a:close/>
                  <a:moveTo>
                    <a:pt x="1984" y="1425"/>
                  </a:moveTo>
                  <a:lnTo>
                    <a:pt x="1971" y="1366"/>
                  </a:lnTo>
                  <a:lnTo>
                    <a:pt x="1956" y="1309"/>
                  </a:lnTo>
                  <a:lnTo>
                    <a:pt x="1940" y="1251"/>
                  </a:lnTo>
                  <a:lnTo>
                    <a:pt x="1922" y="1193"/>
                  </a:lnTo>
                  <a:lnTo>
                    <a:pt x="1904" y="1136"/>
                  </a:lnTo>
                  <a:lnTo>
                    <a:pt x="1884" y="1079"/>
                  </a:lnTo>
                  <a:lnTo>
                    <a:pt x="1865" y="1023"/>
                  </a:lnTo>
                  <a:lnTo>
                    <a:pt x="1844" y="966"/>
                  </a:lnTo>
                  <a:lnTo>
                    <a:pt x="1791" y="981"/>
                  </a:lnTo>
                  <a:lnTo>
                    <a:pt x="1738" y="993"/>
                  </a:lnTo>
                  <a:lnTo>
                    <a:pt x="1685" y="1003"/>
                  </a:lnTo>
                  <a:lnTo>
                    <a:pt x="1631" y="1013"/>
                  </a:lnTo>
                  <a:lnTo>
                    <a:pt x="1577" y="1019"/>
                  </a:lnTo>
                  <a:lnTo>
                    <a:pt x="1523" y="1024"/>
                  </a:lnTo>
                  <a:lnTo>
                    <a:pt x="1468" y="1028"/>
                  </a:lnTo>
                  <a:lnTo>
                    <a:pt x="1414" y="1030"/>
                  </a:lnTo>
                  <a:lnTo>
                    <a:pt x="1414" y="1500"/>
                  </a:lnTo>
                  <a:lnTo>
                    <a:pt x="1487" y="1499"/>
                  </a:lnTo>
                  <a:lnTo>
                    <a:pt x="1558" y="1495"/>
                  </a:lnTo>
                  <a:lnTo>
                    <a:pt x="1630" y="1488"/>
                  </a:lnTo>
                  <a:lnTo>
                    <a:pt x="1702" y="1480"/>
                  </a:lnTo>
                  <a:lnTo>
                    <a:pt x="1738" y="1476"/>
                  </a:lnTo>
                  <a:lnTo>
                    <a:pt x="1774" y="1470"/>
                  </a:lnTo>
                  <a:lnTo>
                    <a:pt x="1808" y="1464"/>
                  </a:lnTo>
                  <a:lnTo>
                    <a:pt x="1844" y="1457"/>
                  </a:lnTo>
                  <a:lnTo>
                    <a:pt x="1880" y="1450"/>
                  </a:lnTo>
                  <a:lnTo>
                    <a:pt x="1914" y="1442"/>
                  </a:lnTo>
                  <a:lnTo>
                    <a:pt x="1950" y="1434"/>
                  </a:lnTo>
                  <a:lnTo>
                    <a:pt x="1984" y="1425"/>
                  </a:lnTo>
                  <a:close/>
                  <a:moveTo>
                    <a:pt x="1827" y="924"/>
                  </a:moveTo>
                  <a:lnTo>
                    <a:pt x="1814" y="892"/>
                  </a:lnTo>
                  <a:lnTo>
                    <a:pt x="1801" y="859"/>
                  </a:lnTo>
                  <a:lnTo>
                    <a:pt x="1787" y="827"/>
                  </a:lnTo>
                  <a:lnTo>
                    <a:pt x="1774" y="795"/>
                  </a:lnTo>
                  <a:lnTo>
                    <a:pt x="1759" y="764"/>
                  </a:lnTo>
                  <a:lnTo>
                    <a:pt x="1745" y="731"/>
                  </a:lnTo>
                  <a:lnTo>
                    <a:pt x="1730" y="700"/>
                  </a:lnTo>
                  <a:lnTo>
                    <a:pt x="1714" y="669"/>
                  </a:lnTo>
                  <a:lnTo>
                    <a:pt x="1677" y="678"/>
                  </a:lnTo>
                  <a:lnTo>
                    <a:pt x="1640" y="687"/>
                  </a:lnTo>
                  <a:lnTo>
                    <a:pt x="1603" y="693"/>
                  </a:lnTo>
                  <a:lnTo>
                    <a:pt x="1565" y="699"/>
                  </a:lnTo>
                  <a:lnTo>
                    <a:pt x="1528" y="704"/>
                  </a:lnTo>
                  <a:lnTo>
                    <a:pt x="1490" y="707"/>
                  </a:lnTo>
                  <a:lnTo>
                    <a:pt x="1452" y="711"/>
                  </a:lnTo>
                  <a:lnTo>
                    <a:pt x="1414" y="712"/>
                  </a:lnTo>
                  <a:lnTo>
                    <a:pt x="1414" y="984"/>
                  </a:lnTo>
                  <a:lnTo>
                    <a:pt x="1466" y="981"/>
                  </a:lnTo>
                  <a:lnTo>
                    <a:pt x="1519" y="978"/>
                  </a:lnTo>
                  <a:lnTo>
                    <a:pt x="1571" y="973"/>
                  </a:lnTo>
                  <a:lnTo>
                    <a:pt x="1623" y="966"/>
                  </a:lnTo>
                  <a:lnTo>
                    <a:pt x="1675" y="958"/>
                  </a:lnTo>
                  <a:lnTo>
                    <a:pt x="1725" y="949"/>
                  </a:lnTo>
                  <a:lnTo>
                    <a:pt x="1777" y="938"/>
                  </a:lnTo>
                  <a:lnTo>
                    <a:pt x="1827" y="924"/>
                  </a:lnTo>
                  <a:close/>
                  <a:moveTo>
                    <a:pt x="1696" y="634"/>
                  </a:moveTo>
                  <a:lnTo>
                    <a:pt x="1680" y="605"/>
                  </a:lnTo>
                  <a:lnTo>
                    <a:pt x="1665" y="576"/>
                  </a:lnTo>
                  <a:lnTo>
                    <a:pt x="1649" y="547"/>
                  </a:lnTo>
                  <a:lnTo>
                    <a:pt x="1633" y="518"/>
                  </a:lnTo>
                  <a:lnTo>
                    <a:pt x="1616" y="490"/>
                  </a:lnTo>
                  <a:lnTo>
                    <a:pt x="1599" y="462"/>
                  </a:lnTo>
                  <a:lnTo>
                    <a:pt x="1580" y="434"/>
                  </a:lnTo>
                  <a:lnTo>
                    <a:pt x="1562" y="407"/>
                  </a:lnTo>
                  <a:lnTo>
                    <a:pt x="1543" y="411"/>
                  </a:lnTo>
                  <a:lnTo>
                    <a:pt x="1525" y="416"/>
                  </a:lnTo>
                  <a:lnTo>
                    <a:pt x="1508" y="420"/>
                  </a:lnTo>
                  <a:lnTo>
                    <a:pt x="1489" y="423"/>
                  </a:lnTo>
                  <a:lnTo>
                    <a:pt x="1451" y="428"/>
                  </a:lnTo>
                  <a:lnTo>
                    <a:pt x="1414" y="431"/>
                  </a:lnTo>
                  <a:lnTo>
                    <a:pt x="1414" y="673"/>
                  </a:lnTo>
                  <a:lnTo>
                    <a:pt x="1450" y="672"/>
                  </a:lnTo>
                  <a:lnTo>
                    <a:pt x="1486" y="669"/>
                  </a:lnTo>
                  <a:lnTo>
                    <a:pt x="1521" y="666"/>
                  </a:lnTo>
                  <a:lnTo>
                    <a:pt x="1556" y="661"/>
                  </a:lnTo>
                  <a:lnTo>
                    <a:pt x="1592" y="657"/>
                  </a:lnTo>
                  <a:lnTo>
                    <a:pt x="1626" y="650"/>
                  </a:lnTo>
                  <a:lnTo>
                    <a:pt x="1662" y="643"/>
                  </a:lnTo>
                  <a:lnTo>
                    <a:pt x="1696" y="634"/>
                  </a:lnTo>
                  <a:close/>
                  <a:moveTo>
                    <a:pt x="1367" y="67"/>
                  </a:moveTo>
                  <a:lnTo>
                    <a:pt x="1342" y="68"/>
                  </a:lnTo>
                  <a:lnTo>
                    <a:pt x="1315" y="69"/>
                  </a:lnTo>
                  <a:lnTo>
                    <a:pt x="1289" y="71"/>
                  </a:lnTo>
                  <a:lnTo>
                    <a:pt x="1263" y="75"/>
                  </a:lnTo>
                  <a:lnTo>
                    <a:pt x="1282" y="83"/>
                  </a:lnTo>
                  <a:lnTo>
                    <a:pt x="1299" y="93"/>
                  </a:lnTo>
                  <a:lnTo>
                    <a:pt x="1308" y="99"/>
                  </a:lnTo>
                  <a:lnTo>
                    <a:pt x="1315" y="106"/>
                  </a:lnTo>
                  <a:lnTo>
                    <a:pt x="1322" y="113"/>
                  </a:lnTo>
                  <a:lnTo>
                    <a:pt x="1329" y="121"/>
                  </a:lnTo>
                  <a:lnTo>
                    <a:pt x="1338" y="120"/>
                  </a:lnTo>
                  <a:lnTo>
                    <a:pt x="1349" y="117"/>
                  </a:lnTo>
                  <a:lnTo>
                    <a:pt x="1358" y="116"/>
                  </a:lnTo>
                  <a:lnTo>
                    <a:pt x="1367" y="116"/>
                  </a:lnTo>
                  <a:lnTo>
                    <a:pt x="1367" y="67"/>
                  </a:lnTo>
                  <a:close/>
                  <a:moveTo>
                    <a:pt x="1180" y="97"/>
                  </a:moveTo>
                  <a:lnTo>
                    <a:pt x="1168" y="101"/>
                  </a:lnTo>
                  <a:lnTo>
                    <a:pt x="1155" y="106"/>
                  </a:lnTo>
                  <a:lnTo>
                    <a:pt x="1144" y="112"/>
                  </a:lnTo>
                  <a:lnTo>
                    <a:pt x="1131" y="119"/>
                  </a:lnTo>
                  <a:lnTo>
                    <a:pt x="1171" y="120"/>
                  </a:lnTo>
                  <a:lnTo>
                    <a:pt x="1210" y="123"/>
                  </a:lnTo>
                  <a:lnTo>
                    <a:pt x="1251" y="128"/>
                  </a:lnTo>
                  <a:lnTo>
                    <a:pt x="1290" y="135"/>
                  </a:lnTo>
                  <a:lnTo>
                    <a:pt x="1278" y="125"/>
                  </a:lnTo>
                  <a:lnTo>
                    <a:pt x="1266" y="117"/>
                  </a:lnTo>
                  <a:lnTo>
                    <a:pt x="1253" y="112"/>
                  </a:lnTo>
                  <a:lnTo>
                    <a:pt x="1238" y="107"/>
                  </a:lnTo>
                  <a:lnTo>
                    <a:pt x="1224" y="104"/>
                  </a:lnTo>
                  <a:lnTo>
                    <a:pt x="1209" y="100"/>
                  </a:lnTo>
                  <a:lnTo>
                    <a:pt x="1194" y="98"/>
                  </a:lnTo>
                  <a:lnTo>
                    <a:pt x="1180" y="97"/>
                  </a:lnTo>
                  <a:close/>
                  <a:moveTo>
                    <a:pt x="1088" y="98"/>
                  </a:moveTo>
                  <a:lnTo>
                    <a:pt x="1061" y="104"/>
                  </a:lnTo>
                  <a:lnTo>
                    <a:pt x="1033" y="109"/>
                  </a:lnTo>
                  <a:lnTo>
                    <a:pt x="1005" y="116"/>
                  </a:lnTo>
                  <a:lnTo>
                    <a:pt x="978" y="123"/>
                  </a:lnTo>
                  <a:lnTo>
                    <a:pt x="1009" y="121"/>
                  </a:lnTo>
                  <a:lnTo>
                    <a:pt x="1035" y="119"/>
                  </a:lnTo>
                  <a:lnTo>
                    <a:pt x="1048" y="115"/>
                  </a:lnTo>
                  <a:lnTo>
                    <a:pt x="1061" y="112"/>
                  </a:lnTo>
                  <a:lnTo>
                    <a:pt x="1074" y="106"/>
                  </a:lnTo>
                  <a:lnTo>
                    <a:pt x="1088" y="98"/>
                  </a:lnTo>
                  <a:close/>
                  <a:moveTo>
                    <a:pt x="1076" y="157"/>
                  </a:moveTo>
                  <a:lnTo>
                    <a:pt x="1069" y="163"/>
                  </a:lnTo>
                  <a:lnTo>
                    <a:pt x="1062" y="172"/>
                  </a:lnTo>
                  <a:lnTo>
                    <a:pt x="1056" y="180"/>
                  </a:lnTo>
                  <a:lnTo>
                    <a:pt x="1050" y="188"/>
                  </a:lnTo>
                  <a:lnTo>
                    <a:pt x="1086" y="180"/>
                  </a:lnTo>
                  <a:lnTo>
                    <a:pt x="1122" y="172"/>
                  </a:lnTo>
                  <a:lnTo>
                    <a:pt x="1157" y="166"/>
                  </a:lnTo>
                  <a:lnTo>
                    <a:pt x="1193" y="161"/>
                  </a:lnTo>
                  <a:lnTo>
                    <a:pt x="1163" y="159"/>
                  </a:lnTo>
                  <a:lnTo>
                    <a:pt x="1134" y="157"/>
                  </a:lnTo>
                  <a:lnTo>
                    <a:pt x="1106" y="157"/>
                  </a:lnTo>
                  <a:lnTo>
                    <a:pt x="1076" y="157"/>
                  </a:lnTo>
                  <a:close/>
                  <a:moveTo>
                    <a:pt x="1024" y="159"/>
                  </a:moveTo>
                  <a:lnTo>
                    <a:pt x="979" y="161"/>
                  </a:lnTo>
                  <a:lnTo>
                    <a:pt x="935" y="166"/>
                  </a:lnTo>
                  <a:lnTo>
                    <a:pt x="913" y="169"/>
                  </a:lnTo>
                  <a:lnTo>
                    <a:pt x="894" y="174"/>
                  </a:lnTo>
                  <a:lnTo>
                    <a:pt x="873" y="180"/>
                  </a:lnTo>
                  <a:lnTo>
                    <a:pt x="853" y="187"/>
                  </a:lnTo>
                  <a:lnTo>
                    <a:pt x="835" y="195"/>
                  </a:lnTo>
                  <a:lnTo>
                    <a:pt x="818" y="204"/>
                  </a:lnTo>
                  <a:lnTo>
                    <a:pt x="801" y="215"/>
                  </a:lnTo>
                  <a:lnTo>
                    <a:pt x="785" y="229"/>
                  </a:lnTo>
                  <a:lnTo>
                    <a:pt x="778" y="236"/>
                  </a:lnTo>
                  <a:lnTo>
                    <a:pt x="770" y="244"/>
                  </a:lnTo>
                  <a:lnTo>
                    <a:pt x="763" y="252"/>
                  </a:lnTo>
                  <a:lnTo>
                    <a:pt x="758" y="261"/>
                  </a:lnTo>
                  <a:lnTo>
                    <a:pt x="751" y="272"/>
                  </a:lnTo>
                  <a:lnTo>
                    <a:pt x="745" y="282"/>
                  </a:lnTo>
                  <a:lnTo>
                    <a:pt x="739" y="293"/>
                  </a:lnTo>
                  <a:lnTo>
                    <a:pt x="735" y="304"/>
                  </a:lnTo>
                  <a:lnTo>
                    <a:pt x="767" y="289"/>
                  </a:lnTo>
                  <a:lnTo>
                    <a:pt x="800" y="274"/>
                  </a:lnTo>
                  <a:lnTo>
                    <a:pt x="834" y="260"/>
                  </a:lnTo>
                  <a:lnTo>
                    <a:pt x="867" y="246"/>
                  </a:lnTo>
                  <a:lnTo>
                    <a:pt x="900" y="234"/>
                  </a:lnTo>
                  <a:lnTo>
                    <a:pt x="935" y="222"/>
                  </a:lnTo>
                  <a:lnTo>
                    <a:pt x="970" y="211"/>
                  </a:lnTo>
                  <a:lnTo>
                    <a:pt x="1004" y="200"/>
                  </a:lnTo>
                  <a:lnTo>
                    <a:pt x="1008" y="190"/>
                  </a:lnTo>
                  <a:lnTo>
                    <a:pt x="1012" y="178"/>
                  </a:lnTo>
                  <a:lnTo>
                    <a:pt x="1017" y="168"/>
                  </a:lnTo>
                  <a:lnTo>
                    <a:pt x="1024" y="159"/>
                  </a:lnTo>
                  <a:close/>
                  <a:moveTo>
                    <a:pt x="1040" y="231"/>
                  </a:moveTo>
                  <a:lnTo>
                    <a:pt x="1040" y="240"/>
                  </a:lnTo>
                  <a:lnTo>
                    <a:pt x="1041" y="246"/>
                  </a:lnTo>
                  <a:lnTo>
                    <a:pt x="1043" y="254"/>
                  </a:lnTo>
                  <a:lnTo>
                    <a:pt x="1047" y="261"/>
                  </a:lnTo>
                  <a:lnTo>
                    <a:pt x="1054" y="275"/>
                  </a:lnTo>
                  <a:lnTo>
                    <a:pt x="1063" y="288"/>
                  </a:lnTo>
                  <a:lnTo>
                    <a:pt x="1104" y="264"/>
                  </a:lnTo>
                  <a:lnTo>
                    <a:pt x="1148" y="241"/>
                  </a:lnTo>
                  <a:lnTo>
                    <a:pt x="1169" y="230"/>
                  </a:lnTo>
                  <a:lnTo>
                    <a:pt x="1192" y="220"/>
                  </a:lnTo>
                  <a:lnTo>
                    <a:pt x="1214" y="211"/>
                  </a:lnTo>
                  <a:lnTo>
                    <a:pt x="1237" y="203"/>
                  </a:lnTo>
                  <a:lnTo>
                    <a:pt x="1237" y="197"/>
                  </a:lnTo>
                  <a:lnTo>
                    <a:pt x="1211" y="198"/>
                  </a:lnTo>
                  <a:lnTo>
                    <a:pt x="1187" y="200"/>
                  </a:lnTo>
                  <a:lnTo>
                    <a:pt x="1162" y="204"/>
                  </a:lnTo>
                  <a:lnTo>
                    <a:pt x="1137" y="207"/>
                  </a:lnTo>
                  <a:lnTo>
                    <a:pt x="1112" y="213"/>
                  </a:lnTo>
                  <a:lnTo>
                    <a:pt x="1088" y="219"/>
                  </a:lnTo>
                  <a:lnTo>
                    <a:pt x="1063" y="225"/>
                  </a:lnTo>
                  <a:lnTo>
                    <a:pt x="1040" y="231"/>
                  </a:lnTo>
                  <a:close/>
                  <a:moveTo>
                    <a:pt x="1001" y="242"/>
                  </a:moveTo>
                  <a:lnTo>
                    <a:pt x="965" y="253"/>
                  </a:lnTo>
                  <a:lnTo>
                    <a:pt x="929" y="265"/>
                  </a:lnTo>
                  <a:lnTo>
                    <a:pt x="895" y="278"/>
                  </a:lnTo>
                  <a:lnTo>
                    <a:pt x="859" y="291"/>
                  </a:lnTo>
                  <a:lnTo>
                    <a:pt x="824" y="306"/>
                  </a:lnTo>
                  <a:lnTo>
                    <a:pt x="790" y="321"/>
                  </a:lnTo>
                  <a:lnTo>
                    <a:pt x="756" y="336"/>
                  </a:lnTo>
                  <a:lnTo>
                    <a:pt x="722" y="354"/>
                  </a:lnTo>
                  <a:lnTo>
                    <a:pt x="722" y="364"/>
                  </a:lnTo>
                  <a:lnTo>
                    <a:pt x="722" y="374"/>
                  </a:lnTo>
                  <a:lnTo>
                    <a:pt x="723" y="386"/>
                  </a:lnTo>
                  <a:lnTo>
                    <a:pt x="725" y="396"/>
                  </a:lnTo>
                  <a:lnTo>
                    <a:pt x="728" y="405"/>
                  </a:lnTo>
                  <a:lnTo>
                    <a:pt x="731" y="416"/>
                  </a:lnTo>
                  <a:lnTo>
                    <a:pt x="736" y="425"/>
                  </a:lnTo>
                  <a:lnTo>
                    <a:pt x="740" y="434"/>
                  </a:lnTo>
                  <a:lnTo>
                    <a:pt x="751" y="453"/>
                  </a:lnTo>
                  <a:lnTo>
                    <a:pt x="763" y="470"/>
                  </a:lnTo>
                  <a:lnTo>
                    <a:pt x="777" y="486"/>
                  </a:lnTo>
                  <a:lnTo>
                    <a:pt x="792" y="501"/>
                  </a:lnTo>
                  <a:lnTo>
                    <a:pt x="820" y="475"/>
                  </a:lnTo>
                  <a:lnTo>
                    <a:pt x="849" y="449"/>
                  </a:lnTo>
                  <a:lnTo>
                    <a:pt x="877" y="424"/>
                  </a:lnTo>
                  <a:lnTo>
                    <a:pt x="907" y="400"/>
                  </a:lnTo>
                  <a:lnTo>
                    <a:pt x="937" y="375"/>
                  </a:lnTo>
                  <a:lnTo>
                    <a:pt x="967" y="352"/>
                  </a:lnTo>
                  <a:lnTo>
                    <a:pt x="998" y="331"/>
                  </a:lnTo>
                  <a:lnTo>
                    <a:pt x="1031" y="309"/>
                  </a:lnTo>
                  <a:lnTo>
                    <a:pt x="1020" y="294"/>
                  </a:lnTo>
                  <a:lnTo>
                    <a:pt x="1011" y="278"/>
                  </a:lnTo>
                  <a:lnTo>
                    <a:pt x="1008" y="269"/>
                  </a:lnTo>
                  <a:lnTo>
                    <a:pt x="1005" y="260"/>
                  </a:lnTo>
                  <a:lnTo>
                    <a:pt x="1003" y="251"/>
                  </a:lnTo>
                  <a:lnTo>
                    <a:pt x="1001" y="242"/>
                  </a:lnTo>
                  <a:close/>
                  <a:moveTo>
                    <a:pt x="683" y="374"/>
                  </a:moveTo>
                  <a:lnTo>
                    <a:pt x="656" y="389"/>
                  </a:lnTo>
                  <a:lnTo>
                    <a:pt x="629" y="404"/>
                  </a:lnTo>
                  <a:lnTo>
                    <a:pt x="602" y="422"/>
                  </a:lnTo>
                  <a:lnTo>
                    <a:pt x="576" y="438"/>
                  </a:lnTo>
                  <a:lnTo>
                    <a:pt x="549" y="455"/>
                  </a:lnTo>
                  <a:lnTo>
                    <a:pt x="524" y="473"/>
                  </a:lnTo>
                  <a:lnTo>
                    <a:pt x="498" y="492"/>
                  </a:lnTo>
                  <a:lnTo>
                    <a:pt x="473" y="511"/>
                  </a:lnTo>
                  <a:lnTo>
                    <a:pt x="472" y="528"/>
                  </a:lnTo>
                  <a:lnTo>
                    <a:pt x="473" y="545"/>
                  </a:lnTo>
                  <a:lnTo>
                    <a:pt x="474" y="561"/>
                  </a:lnTo>
                  <a:lnTo>
                    <a:pt x="477" y="577"/>
                  </a:lnTo>
                  <a:lnTo>
                    <a:pt x="480" y="592"/>
                  </a:lnTo>
                  <a:lnTo>
                    <a:pt x="485" y="607"/>
                  </a:lnTo>
                  <a:lnTo>
                    <a:pt x="490" y="622"/>
                  </a:lnTo>
                  <a:lnTo>
                    <a:pt x="496" y="637"/>
                  </a:lnTo>
                  <a:lnTo>
                    <a:pt x="503" y="652"/>
                  </a:lnTo>
                  <a:lnTo>
                    <a:pt x="511" y="666"/>
                  </a:lnTo>
                  <a:lnTo>
                    <a:pt x="520" y="678"/>
                  </a:lnTo>
                  <a:lnTo>
                    <a:pt x="530" y="692"/>
                  </a:lnTo>
                  <a:lnTo>
                    <a:pt x="540" y="705"/>
                  </a:lnTo>
                  <a:lnTo>
                    <a:pt x="550" y="718"/>
                  </a:lnTo>
                  <a:lnTo>
                    <a:pt x="562" y="729"/>
                  </a:lnTo>
                  <a:lnTo>
                    <a:pt x="573" y="741"/>
                  </a:lnTo>
                  <a:lnTo>
                    <a:pt x="596" y="713"/>
                  </a:lnTo>
                  <a:lnTo>
                    <a:pt x="618" y="685"/>
                  </a:lnTo>
                  <a:lnTo>
                    <a:pt x="642" y="659"/>
                  </a:lnTo>
                  <a:lnTo>
                    <a:pt x="665" y="631"/>
                  </a:lnTo>
                  <a:lnTo>
                    <a:pt x="690" y="605"/>
                  </a:lnTo>
                  <a:lnTo>
                    <a:pt x="714" y="579"/>
                  </a:lnTo>
                  <a:lnTo>
                    <a:pt x="739" y="554"/>
                  </a:lnTo>
                  <a:lnTo>
                    <a:pt x="765" y="529"/>
                  </a:lnTo>
                  <a:lnTo>
                    <a:pt x="748" y="513"/>
                  </a:lnTo>
                  <a:lnTo>
                    <a:pt x="733" y="495"/>
                  </a:lnTo>
                  <a:lnTo>
                    <a:pt x="721" y="478"/>
                  </a:lnTo>
                  <a:lnTo>
                    <a:pt x="709" y="458"/>
                  </a:lnTo>
                  <a:lnTo>
                    <a:pt x="699" y="439"/>
                  </a:lnTo>
                  <a:lnTo>
                    <a:pt x="691" y="418"/>
                  </a:lnTo>
                  <a:lnTo>
                    <a:pt x="688" y="407"/>
                  </a:lnTo>
                  <a:lnTo>
                    <a:pt x="686" y="396"/>
                  </a:lnTo>
                  <a:lnTo>
                    <a:pt x="684" y="385"/>
                  </a:lnTo>
                  <a:lnTo>
                    <a:pt x="683" y="374"/>
                  </a:lnTo>
                  <a:close/>
                  <a:moveTo>
                    <a:pt x="427" y="549"/>
                  </a:moveTo>
                  <a:lnTo>
                    <a:pt x="389" y="583"/>
                  </a:lnTo>
                  <a:lnTo>
                    <a:pt x="353" y="619"/>
                  </a:lnTo>
                  <a:lnTo>
                    <a:pt x="318" y="655"/>
                  </a:lnTo>
                  <a:lnTo>
                    <a:pt x="285" y="695"/>
                  </a:lnTo>
                  <a:lnTo>
                    <a:pt x="269" y="714"/>
                  </a:lnTo>
                  <a:lnTo>
                    <a:pt x="253" y="735"/>
                  </a:lnTo>
                  <a:lnTo>
                    <a:pt x="238" y="756"/>
                  </a:lnTo>
                  <a:lnTo>
                    <a:pt x="224" y="776"/>
                  </a:lnTo>
                  <a:lnTo>
                    <a:pt x="210" y="797"/>
                  </a:lnTo>
                  <a:lnTo>
                    <a:pt x="197" y="819"/>
                  </a:lnTo>
                  <a:lnTo>
                    <a:pt x="184" y="841"/>
                  </a:lnTo>
                  <a:lnTo>
                    <a:pt x="171" y="864"/>
                  </a:lnTo>
                  <a:lnTo>
                    <a:pt x="172" y="886"/>
                  </a:lnTo>
                  <a:lnTo>
                    <a:pt x="174" y="908"/>
                  </a:lnTo>
                  <a:lnTo>
                    <a:pt x="177" y="928"/>
                  </a:lnTo>
                  <a:lnTo>
                    <a:pt x="180" y="950"/>
                  </a:lnTo>
                  <a:lnTo>
                    <a:pt x="185" y="971"/>
                  </a:lnTo>
                  <a:lnTo>
                    <a:pt x="192" y="992"/>
                  </a:lnTo>
                  <a:lnTo>
                    <a:pt x="199" y="1011"/>
                  </a:lnTo>
                  <a:lnTo>
                    <a:pt x="207" y="1031"/>
                  </a:lnTo>
                  <a:lnTo>
                    <a:pt x="216" y="1051"/>
                  </a:lnTo>
                  <a:lnTo>
                    <a:pt x="227" y="1070"/>
                  </a:lnTo>
                  <a:lnTo>
                    <a:pt x="237" y="1089"/>
                  </a:lnTo>
                  <a:lnTo>
                    <a:pt x="250" y="1106"/>
                  </a:lnTo>
                  <a:lnTo>
                    <a:pt x="262" y="1123"/>
                  </a:lnTo>
                  <a:lnTo>
                    <a:pt x="275" y="1140"/>
                  </a:lnTo>
                  <a:lnTo>
                    <a:pt x="290" y="1157"/>
                  </a:lnTo>
                  <a:lnTo>
                    <a:pt x="305" y="1173"/>
                  </a:lnTo>
                  <a:lnTo>
                    <a:pt x="329" y="1121"/>
                  </a:lnTo>
                  <a:lnTo>
                    <a:pt x="357" y="1069"/>
                  </a:lnTo>
                  <a:lnTo>
                    <a:pt x="384" y="1018"/>
                  </a:lnTo>
                  <a:lnTo>
                    <a:pt x="414" y="969"/>
                  </a:lnTo>
                  <a:lnTo>
                    <a:pt x="445" y="919"/>
                  </a:lnTo>
                  <a:lnTo>
                    <a:pt x="478" y="871"/>
                  </a:lnTo>
                  <a:lnTo>
                    <a:pt x="511" y="824"/>
                  </a:lnTo>
                  <a:lnTo>
                    <a:pt x="546" y="776"/>
                  </a:lnTo>
                  <a:lnTo>
                    <a:pt x="534" y="766"/>
                  </a:lnTo>
                  <a:lnTo>
                    <a:pt x="523" y="753"/>
                  </a:lnTo>
                  <a:lnTo>
                    <a:pt x="511" y="742"/>
                  </a:lnTo>
                  <a:lnTo>
                    <a:pt x="501" y="729"/>
                  </a:lnTo>
                  <a:lnTo>
                    <a:pt x="490" y="715"/>
                  </a:lnTo>
                  <a:lnTo>
                    <a:pt x="481" y="703"/>
                  </a:lnTo>
                  <a:lnTo>
                    <a:pt x="472" y="689"/>
                  </a:lnTo>
                  <a:lnTo>
                    <a:pt x="464" y="674"/>
                  </a:lnTo>
                  <a:lnTo>
                    <a:pt x="456" y="660"/>
                  </a:lnTo>
                  <a:lnTo>
                    <a:pt x="450" y="645"/>
                  </a:lnTo>
                  <a:lnTo>
                    <a:pt x="443" y="630"/>
                  </a:lnTo>
                  <a:lnTo>
                    <a:pt x="439" y="614"/>
                  </a:lnTo>
                  <a:lnTo>
                    <a:pt x="434" y="598"/>
                  </a:lnTo>
                  <a:lnTo>
                    <a:pt x="430" y="582"/>
                  </a:lnTo>
                  <a:lnTo>
                    <a:pt x="428" y="566"/>
                  </a:lnTo>
                  <a:lnTo>
                    <a:pt x="427" y="549"/>
                  </a:lnTo>
                  <a:close/>
                  <a:moveTo>
                    <a:pt x="1093" y="316"/>
                  </a:moveTo>
                  <a:lnTo>
                    <a:pt x="1112" y="329"/>
                  </a:lnTo>
                  <a:lnTo>
                    <a:pt x="1134" y="341"/>
                  </a:lnTo>
                  <a:lnTo>
                    <a:pt x="1156" y="351"/>
                  </a:lnTo>
                  <a:lnTo>
                    <a:pt x="1179" y="360"/>
                  </a:lnTo>
                  <a:lnTo>
                    <a:pt x="1199" y="334"/>
                  </a:lnTo>
                  <a:lnTo>
                    <a:pt x="1218" y="309"/>
                  </a:lnTo>
                  <a:lnTo>
                    <a:pt x="1240" y="283"/>
                  </a:lnTo>
                  <a:lnTo>
                    <a:pt x="1262" y="258"/>
                  </a:lnTo>
                  <a:lnTo>
                    <a:pt x="1253" y="250"/>
                  </a:lnTo>
                  <a:lnTo>
                    <a:pt x="1246" y="241"/>
                  </a:lnTo>
                  <a:lnTo>
                    <a:pt x="1226" y="248"/>
                  </a:lnTo>
                  <a:lnTo>
                    <a:pt x="1207" y="256"/>
                  </a:lnTo>
                  <a:lnTo>
                    <a:pt x="1187" y="265"/>
                  </a:lnTo>
                  <a:lnTo>
                    <a:pt x="1168" y="274"/>
                  </a:lnTo>
                  <a:lnTo>
                    <a:pt x="1130" y="294"/>
                  </a:lnTo>
                  <a:lnTo>
                    <a:pt x="1093" y="316"/>
                  </a:lnTo>
                  <a:close/>
                  <a:moveTo>
                    <a:pt x="1058" y="337"/>
                  </a:moveTo>
                  <a:lnTo>
                    <a:pt x="1027" y="358"/>
                  </a:lnTo>
                  <a:lnTo>
                    <a:pt x="996" y="380"/>
                  </a:lnTo>
                  <a:lnTo>
                    <a:pt x="965" y="403"/>
                  </a:lnTo>
                  <a:lnTo>
                    <a:pt x="936" y="426"/>
                  </a:lnTo>
                  <a:lnTo>
                    <a:pt x="906" y="450"/>
                  </a:lnTo>
                  <a:lnTo>
                    <a:pt x="877" y="476"/>
                  </a:lnTo>
                  <a:lnTo>
                    <a:pt x="850" y="501"/>
                  </a:lnTo>
                  <a:lnTo>
                    <a:pt x="822" y="526"/>
                  </a:lnTo>
                  <a:lnTo>
                    <a:pt x="844" y="543"/>
                  </a:lnTo>
                  <a:lnTo>
                    <a:pt x="868" y="557"/>
                  </a:lnTo>
                  <a:lnTo>
                    <a:pt x="892" y="570"/>
                  </a:lnTo>
                  <a:lnTo>
                    <a:pt x="918" y="583"/>
                  </a:lnTo>
                  <a:lnTo>
                    <a:pt x="943" y="594"/>
                  </a:lnTo>
                  <a:lnTo>
                    <a:pt x="968" y="605"/>
                  </a:lnTo>
                  <a:lnTo>
                    <a:pt x="995" y="614"/>
                  </a:lnTo>
                  <a:lnTo>
                    <a:pt x="1021" y="623"/>
                  </a:lnTo>
                  <a:lnTo>
                    <a:pt x="1036" y="593"/>
                  </a:lnTo>
                  <a:lnTo>
                    <a:pt x="1053" y="564"/>
                  </a:lnTo>
                  <a:lnTo>
                    <a:pt x="1069" y="534"/>
                  </a:lnTo>
                  <a:lnTo>
                    <a:pt x="1085" y="506"/>
                  </a:lnTo>
                  <a:lnTo>
                    <a:pt x="1102" y="477"/>
                  </a:lnTo>
                  <a:lnTo>
                    <a:pt x="1119" y="449"/>
                  </a:lnTo>
                  <a:lnTo>
                    <a:pt x="1138" y="422"/>
                  </a:lnTo>
                  <a:lnTo>
                    <a:pt x="1156" y="393"/>
                  </a:lnTo>
                  <a:lnTo>
                    <a:pt x="1130" y="382"/>
                  </a:lnTo>
                  <a:lnTo>
                    <a:pt x="1104" y="370"/>
                  </a:lnTo>
                  <a:lnTo>
                    <a:pt x="1093" y="363"/>
                  </a:lnTo>
                  <a:lnTo>
                    <a:pt x="1080" y="355"/>
                  </a:lnTo>
                  <a:lnTo>
                    <a:pt x="1069" y="347"/>
                  </a:lnTo>
                  <a:lnTo>
                    <a:pt x="1058" y="337"/>
                  </a:lnTo>
                  <a:close/>
                  <a:moveTo>
                    <a:pt x="793" y="554"/>
                  </a:moveTo>
                  <a:lnTo>
                    <a:pt x="768" y="579"/>
                  </a:lnTo>
                  <a:lnTo>
                    <a:pt x="744" y="605"/>
                  </a:lnTo>
                  <a:lnTo>
                    <a:pt x="720" y="631"/>
                  </a:lnTo>
                  <a:lnTo>
                    <a:pt x="695" y="658"/>
                  </a:lnTo>
                  <a:lnTo>
                    <a:pt x="671" y="684"/>
                  </a:lnTo>
                  <a:lnTo>
                    <a:pt x="648" y="711"/>
                  </a:lnTo>
                  <a:lnTo>
                    <a:pt x="625" y="738"/>
                  </a:lnTo>
                  <a:lnTo>
                    <a:pt x="603" y="766"/>
                  </a:lnTo>
                  <a:lnTo>
                    <a:pt x="618" y="779"/>
                  </a:lnTo>
                  <a:lnTo>
                    <a:pt x="635" y="791"/>
                  </a:lnTo>
                  <a:lnTo>
                    <a:pt x="652" y="803"/>
                  </a:lnTo>
                  <a:lnTo>
                    <a:pt x="669" y="813"/>
                  </a:lnTo>
                  <a:lnTo>
                    <a:pt x="703" y="834"/>
                  </a:lnTo>
                  <a:lnTo>
                    <a:pt x="740" y="854"/>
                  </a:lnTo>
                  <a:lnTo>
                    <a:pt x="777" y="871"/>
                  </a:lnTo>
                  <a:lnTo>
                    <a:pt x="814" y="886"/>
                  </a:lnTo>
                  <a:lnTo>
                    <a:pt x="852" y="900"/>
                  </a:lnTo>
                  <a:lnTo>
                    <a:pt x="891" y="912"/>
                  </a:lnTo>
                  <a:lnTo>
                    <a:pt x="904" y="880"/>
                  </a:lnTo>
                  <a:lnTo>
                    <a:pt x="917" y="848"/>
                  </a:lnTo>
                  <a:lnTo>
                    <a:pt x="930" y="817"/>
                  </a:lnTo>
                  <a:lnTo>
                    <a:pt x="944" y="784"/>
                  </a:lnTo>
                  <a:lnTo>
                    <a:pt x="959" y="752"/>
                  </a:lnTo>
                  <a:lnTo>
                    <a:pt x="973" y="721"/>
                  </a:lnTo>
                  <a:lnTo>
                    <a:pt x="988" y="689"/>
                  </a:lnTo>
                  <a:lnTo>
                    <a:pt x="1003" y="658"/>
                  </a:lnTo>
                  <a:lnTo>
                    <a:pt x="975" y="649"/>
                  </a:lnTo>
                  <a:lnTo>
                    <a:pt x="948" y="638"/>
                  </a:lnTo>
                  <a:lnTo>
                    <a:pt x="921" y="628"/>
                  </a:lnTo>
                  <a:lnTo>
                    <a:pt x="894" y="615"/>
                  </a:lnTo>
                  <a:lnTo>
                    <a:pt x="868" y="601"/>
                  </a:lnTo>
                  <a:lnTo>
                    <a:pt x="842" y="586"/>
                  </a:lnTo>
                  <a:lnTo>
                    <a:pt x="818" y="571"/>
                  </a:lnTo>
                  <a:lnTo>
                    <a:pt x="793" y="554"/>
                  </a:lnTo>
                  <a:close/>
                  <a:moveTo>
                    <a:pt x="576" y="803"/>
                  </a:moveTo>
                  <a:lnTo>
                    <a:pt x="540" y="849"/>
                  </a:lnTo>
                  <a:lnTo>
                    <a:pt x="506" y="897"/>
                  </a:lnTo>
                  <a:lnTo>
                    <a:pt x="474" y="946"/>
                  </a:lnTo>
                  <a:lnTo>
                    <a:pt x="443" y="995"/>
                  </a:lnTo>
                  <a:lnTo>
                    <a:pt x="414" y="1046"/>
                  </a:lnTo>
                  <a:lnTo>
                    <a:pt x="386" y="1097"/>
                  </a:lnTo>
                  <a:lnTo>
                    <a:pt x="359" y="1149"/>
                  </a:lnTo>
                  <a:lnTo>
                    <a:pt x="334" y="1202"/>
                  </a:lnTo>
                  <a:lnTo>
                    <a:pt x="356" y="1220"/>
                  </a:lnTo>
                  <a:lnTo>
                    <a:pt x="377" y="1237"/>
                  </a:lnTo>
                  <a:lnTo>
                    <a:pt x="400" y="1255"/>
                  </a:lnTo>
                  <a:lnTo>
                    <a:pt x="424" y="1271"/>
                  </a:lnTo>
                  <a:lnTo>
                    <a:pt x="448" y="1286"/>
                  </a:lnTo>
                  <a:lnTo>
                    <a:pt x="473" y="1301"/>
                  </a:lnTo>
                  <a:lnTo>
                    <a:pt x="497" y="1314"/>
                  </a:lnTo>
                  <a:lnTo>
                    <a:pt x="523" y="1327"/>
                  </a:lnTo>
                  <a:lnTo>
                    <a:pt x="549" y="1340"/>
                  </a:lnTo>
                  <a:lnTo>
                    <a:pt x="574" y="1351"/>
                  </a:lnTo>
                  <a:lnTo>
                    <a:pt x="601" y="1363"/>
                  </a:lnTo>
                  <a:lnTo>
                    <a:pt x="627" y="1373"/>
                  </a:lnTo>
                  <a:lnTo>
                    <a:pt x="680" y="1393"/>
                  </a:lnTo>
                  <a:lnTo>
                    <a:pt x="735" y="1410"/>
                  </a:lnTo>
                  <a:lnTo>
                    <a:pt x="748" y="1352"/>
                  </a:lnTo>
                  <a:lnTo>
                    <a:pt x="765" y="1295"/>
                  </a:lnTo>
                  <a:lnTo>
                    <a:pt x="781" y="1237"/>
                  </a:lnTo>
                  <a:lnTo>
                    <a:pt x="797" y="1181"/>
                  </a:lnTo>
                  <a:lnTo>
                    <a:pt x="815" y="1124"/>
                  </a:lnTo>
                  <a:lnTo>
                    <a:pt x="834" y="1068"/>
                  </a:lnTo>
                  <a:lnTo>
                    <a:pt x="853" y="1011"/>
                  </a:lnTo>
                  <a:lnTo>
                    <a:pt x="874" y="956"/>
                  </a:lnTo>
                  <a:lnTo>
                    <a:pt x="835" y="942"/>
                  </a:lnTo>
                  <a:lnTo>
                    <a:pt x="794" y="927"/>
                  </a:lnTo>
                  <a:lnTo>
                    <a:pt x="755" y="911"/>
                  </a:lnTo>
                  <a:lnTo>
                    <a:pt x="717" y="893"/>
                  </a:lnTo>
                  <a:lnTo>
                    <a:pt x="680" y="873"/>
                  </a:lnTo>
                  <a:lnTo>
                    <a:pt x="644" y="851"/>
                  </a:lnTo>
                  <a:lnTo>
                    <a:pt x="626" y="840"/>
                  </a:lnTo>
                  <a:lnTo>
                    <a:pt x="609" y="828"/>
                  </a:lnTo>
                  <a:lnTo>
                    <a:pt x="592" y="816"/>
                  </a:lnTo>
                  <a:lnTo>
                    <a:pt x="576" y="803"/>
                  </a:lnTo>
                  <a:close/>
                  <a:moveTo>
                    <a:pt x="318" y="1238"/>
                  </a:moveTo>
                  <a:lnTo>
                    <a:pt x="296" y="1293"/>
                  </a:lnTo>
                  <a:lnTo>
                    <a:pt x="276" y="1347"/>
                  </a:lnTo>
                  <a:lnTo>
                    <a:pt x="258" y="1401"/>
                  </a:lnTo>
                  <a:lnTo>
                    <a:pt x="242" y="1457"/>
                  </a:lnTo>
                  <a:lnTo>
                    <a:pt x="235" y="1485"/>
                  </a:lnTo>
                  <a:lnTo>
                    <a:pt x="229" y="1513"/>
                  </a:lnTo>
                  <a:lnTo>
                    <a:pt x="223" y="1541"/>
                  </a:lnTo>
                  <a:lnTo>
                    <a:pt x="217" y="1570"/>
                  </a:lnTo>
                  <a:lnTo>
                    <a:pt x="213" y="1598"/>
                  </a:lnTo>
                  <a:lnTo>
                    <a:pt x="209" y="1627"/>
                  </a:lnTo>
                  <a:lnTo>
                    <a:pt x="207" y="1655"/>
                  </a:lnTo>
                  <a:lnTo>
                    <a:pt x="205" y="1684"/>
                  </a:lnTo>
                  <a:lnTo>
                    <a:pt x="229" y="1706"/>
                  </a:lnTo>
                  <a:lnTo>
                    <a:pt x="254" y="1726"/>
                  </a:lnTo>
                  <a:lnTo>
                    <a:pt x="280" y="1745"/>
                  </a:lnTo>
                  <a:lnTo>
                    <a:pt x="306" y="1763"/>
                  </a:lnTo>
                  <a:lnTo>
                    <a:pt x="334" y="1780"/>
                  </a:lnTo>
                  <a:lnTo>
                    <a:pt x="361" y="1796"/>
                  </a:lnTo>
                  <a:lnTo>
                    <a:pt x="390" y="1812"/>
                  </a:lnTo>
                  <a:lnTo>
                    <a:pt x="419" y="1826"/>
                  </a:lnTo>
                  <a:lnTo>
                    <a:pt x="449" y="1840"/>
                  </a:lnTo>
                  <a:lnTo>
                    <a:pt x="479" y="1852"/>
                  </a:lnTo>
                  <a:lnTo>
                    <a:pt x="509" y="1865"/>
                  </a:lnTo>
                  <a:lnTo>
                    <a:pt x="539" y="1877"/>
                  </a:lnTo>
                  <a:lnTo>
                    <a:pt x="600" y="1897"/>
                  </a:lnTo>
                  <a:lnTo>
                    <a:pt x="661" y="1916"/>
                  </a:lnTo>
                  <a:lnTo>
                    <a:pt x="664" y="1857"/>
                  </a:lnTo>
                  <a:lnTo>
                    <a:pt x="669" y="1798"/>
                  </a:lnTo>
                  <a:lnTo>
                    <a:pt x="675" y="1740"/>
                  </a:lnTo>
                  <a:lnTo>
                    <a:pt x="683" y="1681"/>
                  </a:lnTo>
                  <a:lnTo>
                    <a:pt x="692" y="1622"/>
                  </a:lnTo>
                  <a:lnTo>
                    <a:pt x="702" y="1563"/>
                  </a:lnTo>
                  <a:lnTo>
                    <a:pt x="714" y="1506"/>
                  </a:lnTo>
                  <a:lnTo>
                    <a:pt x="727" y="1448"/>
                  </a:lnTo>
                  <a:lnTo>
                    <a:pt x="671" y="1431"/>
                  </a:lnTo>
                  <a:lnTo>
                    <a:pt x="617" y="1411"/>
                  </a:lnTo>
                  <a:lnTo>
                    <a:pt x="591" y="1400"/>
                  </a:lnTo>
                  <a:lnTo>
                    <a:pt x="563" y="1389"/>
                  </a:lnTo>
                  <a:lnTo>
                    <a:pt x="536" y="1377"/>
                  </a:lnTo>
                  <a:lnTo>
                    <a:pt x="511" y="1364"/>
                  </a:lnTo>
                  <a:lnTo>
                    <a:pt x="485" y="1351"/>
                  </a:lnTo>
                  <a:lnTo>
                    <a:pt x="459" y="1337"/>
                  </a:lnTo>
                  <a:lnTo>
                    <a:pt x="434" y="1322"/>
                  </a:lnTo>
                  <a:lnTo>
                    <a:pt x="410" y="1308"/>
                  </a:lnTo>
                  <a:lnTo>
                    <a:pt x="386" y="1291"/>
                  </a:lnTo>
                  <a:lnTo>
                    <a:pt x="362" y="1275"/>
                  </a:lnTo>
                  <a:lnTo>
                    <a:pt x="339" y="1257"/>
                  </a:lnTo>
                  <a:lnTo>
                    <a:pt x="318" y="1238"/>
                  </a:lnTo>
                  <a:close/>
                  <a:moveTo>
                    <a:pt x="202" y="1736"/>
                  </a:moveTo>
                  <a:lnTo>
                    <a:pt x="203" y="1761"/>
                  </a:lnTo>
                  <a:lnTo>
                    <a:pt x="203" y="1787"/>
                  </a:lnTo>
                  <a:lnTo>
                    <a:pt x="206" y="1812"/>
                  </a:lnTo>
                  <a:lnTo>
                    <a:pt x="208" y="1837"/>
                  </a:lnTo>
                  <a:lnTo>
                    <a:pt x="212" y="1863"/>
                  </a:lnTo>
                  <a:lnTo>
                    <a:pt x="215" y="1887"/>
                  </a:lnTo>
                  <a:lnTo>
                    <a:pt x="220" y="1912"/>
                  </a:lnTo>
                  <a:lnTo>
                    <a:pt x="225" y="1937"/>
                  </a:lnTo>
                  <a:lnTo>
                    <a:pt x="231" y="1962"/>
                  </a:lnTo>
                  <a:lnTo>
                    <a:pt x="238" y="1986"/>
                  </a:lnTo>
                  <a:lnTo>
                    <a:pt x="246" y="2010"/>
                  </a:lnTo>
                  <a:lnTo>
                    <a:pt x="254" y="2033"/>
                  </a:lnTo>
                  <a:lnTo>
                    <a:pt x="265" y="2058"/>
                  </a:lnTo>
                  <a:lnTo>
                    <a:pt x="275" y="2081"/>
                  </a:lnTo>
                  <a:lnTo>
                    <a:pt x="285" y="2104"/>
                  </a:lnTo>
                  <a:lnTo>
                    <a:pt x="297" y="2126"/>
                  </a:lnTo>
                  <a:lnTo>
                    <a:pt x="320" y="2145"/>
                  </a:lnTo>
                  <a:lnTo>
                    <a:pt x="342" y="2162"/>
                  </a:lnTo>
                  <a:lnTo>
                    <a:pt x="365" y="2181"/>
                  </a:lnTo>
                  <a:lnTo>
                    <a:pt x="389" y="2197"/>
                  </a:lnTo>
                  <a:lnTo>
                    <a:pt x="413" y="2213"/>
                  </a:lnTo>
                  <a:lnTo>
                    <a:pt x="439" y="2228"/>
                  </a:lnTo>
                  <a:lnTo>
                    <a:pt x="464" y="2243"/>
                  </a:lnTo>
                  <a:lnTo>
                    <a:pt x="489" y="2257"/>
                  </a:lnTo>
                  <a:lnTo>
                    <a:pt x="516" y="2270"/>
                  </a:lnTo>
                  <a:lnTo>
                    <a:pt x="542" y="2282"/>
                  </a:lnTo>
                  <a:lnTo>
                    <a:pt x="569" y="2294"/>
                  </a:lnTo>
                  <a:lnTo>
                    <a:pt x="595" y="2305"/>
                  </a:lnTo>
                  <a:lnTo>
                    <a:pt x="649" y="2326"/>
                  </a:lnTo>
                  <a:lnTo>
                    <a:pt x="705" y="2346"/>
                  </a:lnTo>
                  <a:lnTo>
                    <a:pt x="698" y="2321"/>
                  </a:lnTo>
                  <a:lnTo>
                    <a:pt x="692" y="2298"/>
                  </a:lnTo>
                  <a:lnTo>
                    <a:pt x="686" y="2274"/>
                  </a:lnTo>
                  <a:lnTo>
                    <a:pt x="682" y="2250"/>
                  </a:lnTo>
                  <a:lnTo>
                    <a:pt x="674" y="2202"/>
                  </a:lnTo>
                  <a:lnTo>
                    <a:pt x="667" y="2152"/>
                  </a:lnTo>
                  <a:lnTo>
                    <a:pt x="663" y="2104"/>
                  </a:lnTo>
                  <a:lnTo>
                    <a:pt x="661" y="2054"/>
                  </a:lnTo>
                  <a:lnTo>
                    <a:pt x="660" y="2006"/>
                  </a:lnTo>
                  <a:lnTo>
                    <a:pt x="660" y="1956"/>
                  </a:lnTo>
                  <a:lnTo>
                    <a:pt x="599" y="1938"/>
                  </a:lnTo>
                  <a:lnTo>
                    <a:pt x="539" y="1918"/>
                  </a:lnTo>
                  <a:lnTo>
                    <a:pt x="509" y="1907"/>
                  </a:lnTo>
                  <a:lnTo>
                    <a:pt x="479" y="1895"/>
                  </a:lnTo>
                  <a:lnTo>
                    <a:pt x="449" y="1882"/>
                  </a:lnTo>
                  <a:lnTo>
                    <a:pt x="419" y="1870"/>
                  </a:lnTo>
                  <a:lnTo>
                    <a:pt x="390" y="1856"/>
                  </a:lnTo>
                  <a:lnTo>
                    <a:pt x="362" y="1841"/>
                  </a:lnTo>
                  <a:lnTo>
                    <a:pt x="334" y="1826"/>
                  </a:lnTo>
                  <a:lnTo>
                    <a:pt x="306" y="1810"/>
                  </a:lnTo>
                  <a:lnTo>
                    <a:pt x="280" y="1793"/>
                  </a:lnTo>
                  <a:lnTo>
                    <a:pt x="253" y="1774"/>
                  </a:lnTo>
                  <a:lnTo>
                    <a:pt x="228" y="1756"/>
                  </a:lnTo>
                  <a:lnTo>
                    <a:pt x="202" y="1736"/>
                  </a:lnTo>
                  <a:close/>
                  <a:moveTo>
                    <a:pt x="377" y="2236"/>
                  </a:moveTo>
                  <a:lnTo>
                    <a:pt x="399" y="2259"/>
                  </a:lnTo>
                  <a:lnTo>
                    <a:pt x="422" y="2281"/>
                  </a:lnTo>
                  <a:lnTo>
                    <a:pt x="445" y="2303"/>
                  </a:lnTo>
                  <a:lnTo>
                    <a:pt x="470" y="2324"/>
                  </a:lnTo>
                  <a:lnTo>
                    <a:pt x="494" y="2344"/>
                  </a:lnTo>
                  <a:lnTo>
                    <a:pt x="518" y="2365"/>
                  </a:lnTo>
                  <a:lnTo>
                    <a:pt x="543" y="2384"/>
                  </a:lnTo>
                  <a:lnTo>
                    <a:pt x="570" y="2403"/>
                  </a:lnTo>
                  <a:lnTo>
                    <a:pt x="595" y="2420"/>
                  </a:lnTo>
                  <a:lnTo>
                    <a:pt x="622" y="2439"/>
                  </a:lnTo>
                  <a:lnTo>
                    <a:pt x="648" y="2455"/>
                  </a:lnTo>
                  <a:lnTo>
                    <a:pt x="676" y="2471"/>
                  </a:lnTo>
                  <a:lnTo>
                    <a:pt x="703" y="2487"/>
                  </a:lnTo>
                  <a:lnTo>
                    <a:pt x="732" y="2502"/>
                  </a:lnTo>
                  <a:lnTo>
                    <a:pt x="760" y="2516"/>
                  </a:lnTo>
                  <a:lnTo>
                    <a:pt x="789" y="2530"/>
                  </a:lnTo>
                  <a:lnTo>
                    <a:pt x="778" y="2514"/>
                  </a:lnTo>
                  <a:lnTo>
                    <a:pt x="768" y="2498"/>
                  </a:lnTo>
                  <a:lnTo>
                    <a:pt x="759" y="2480"/>
                  </a:lnTo>
                  <a:lnTo>
                    <a:pt x="750" y="2463"/>
                  </a:lnTo>
                  <a:lnTo>
                    <a:pt x="733" y="2427"/>
                  </a:lnTo>
                  <a:lnTo>
                    <a:pt x="720" y="2390"/>
                  </a:lnTo>
                  <a:lnTo>
                    <a:pt x="675" y="2377"/>
                  </a:lnTo>
                  <a:lnTo>
                    <a:pt x="631" y="2361"/>
                  </a:lnTo>
                  <a:lnTo>
                    <a:pt x="586" y="2344"/>
                  </a:lnTo>
                  <a:lnTo>
                    <a:pt x="543" y="2326"/>
                  </a:lnTo>
                  <a:lnTo>
                    <a:pt x="501" y="2305"/>
                  </a:lnTo>
                  <a:lnTo>
                    <a:pt x="458" y="2284"/>
                  </a:lnTo>
                  <a:lnTo>
                    <a:pt x="418" y="2261"/>
                  </a:lnTo>
                  <a:lnTo>
                    <a:pt x="377" y="2236"/>
                  </a:lnTo>
                  <a:close/>
                  <a:moveTo>
                    <a:pt x="1218" y="373"/>
                  </a:moveTo>
                  <a:lnTo>
                    <a:pt x="1238" y="378"/>
                  </a:lnTo>
                  <a:lnTo>
                    <a:pt x="1256" y="381"/>
                  </a:lnTo>
                  <a:lnTo>
                    <a:pt x="1276" y="385"/>
                  </a:lnTo>
                  <a:lnTo>
                    <a:pt x="1296" y="388"/>
                  </a:lnTo>
                  <a:lnTo>
                    <a:pt x="1316" y="389"/>
                  </a:lnTo>
                  <a:lnTo>
                    <a:pt x="1336" y="392"/>
                  </a:lnTo>
                  <a:lnTo>
                    <a:pt x="1355" y="393"/>
                  </a:lnTo>
                  <a:lnTo>
                    <a:pt x="1375" y="393"/>
                  </a:lnTo>
                  <a:lnTo>
                    <a:pt x="1375" y="296"/>
                  </a:lnTo>
                  <a:lnTo>
                    <a:pt x="1354" y="295"/>
                  </a:lnTo>
                  <a:lnTo>
                    <a:pt x="1335" y="291"/>
                  </a:lnTo>
                  <a:lnTo>
                    <a:pt x="1314" y="287"/>
                  </a:lnTo>
                  <a:lnTo>
                    <a:pt x="1296" y="280"/>
                  </a:lnTo>
                  <a:lnTo>
                    <a:pt x="1275" y="302"/>
                  </a:lnTo>
                  <a:lnTo>
                    <a:pt x="1255" y="325"/>
                  </a:lnTo>
                  <a:lnTo>
                    <a:pt x="1237" y="349"/>
                  </a:lnTo>
                  <a:lnTo>
                    <a:pt x="1218" y="373"/>
                  </a:lnTo>
                  <a:close/>
                  <a:moveTo>
                    <a:pt x="1194" y="407"/>
                  </a:moveTo>
                  <a:lnTo>
                    <a:pt x="1176" y="433"/>
                  </a:lnTo>
                  <a:lnTo>
                    <a:pt x="1157" y="462"/>
                  </a:lnTo>
                  <a:lnTo>
                    <a:pt x="1140" y="490"/>
                  </a:lnTo>
                  <a:lnTo>
                    <a:pt x="1123" y="518"/>
                  </a:lnTo>
                  <a:lnTo>
                    <a:pt x="1107" y="546"/>
                  </a:lnTo>
                  <a:lnTo>
                    <a:pt x="1091" y="575"/>
                  </a:lnTo>
                  <a:lnTo>
                    <a:pt x="1074" y="605"/>
                  </a:lnTo>
                  <a:lnTo>
                    <a:pt x="1059" y="634"/>
                  </a:lnTo>
                  <a:lnTo>
                    <a:pt x="1099" y="643"/>
                  </a:lnTo>
                  <a:lnTo>
                    <a:pt x="1138" y="652"/>
                  </a:lnTo>
                  <a:lnTo>
                    <a:pt x="1177" y="658"/>
                  </a:lnTo>
                  <a:lnTo>
                    <a:pt x="1216" y="663"/>
                  </a:lnTo>
                  <a:lnTo>
                    <a:pt x="1255" y="668"/>
                  </a:lnTo>
                  <a:lnTo>
                    <a:pt x="1296" y="670"/>
                  </a:lnTo>
                  <a:lnTo>
                    <a:pt x="1336" y="673"/>
                  </a:lnTo>
                  <a:lnTo>
                    <a:pt x="1375" y="674"/>
                  </a:lnTo>
                  <a:lnTo>
                    <a:pt x="1375" y="432"/>
                  </a:lnTo>
                  <a:lnTo>
                    <a:pt x="1352" y="431"/>
                  </a:lnTo>
                  <a:lnTo>
                    <a:pt x="1329" y="430"/>
                  </a:lnTo>
                  <a:lnTo>
                    <a:pt x="1307" y="428"/>
                  </a:lnTo>
                  <a:lnTo>
                    <a:pt x="1284" y="425"/>
                  </a:lnTo>
                  <a:lnTo>
                    <a:pt x="1261" y="422"/>
                  </a:lnTo>
                  <a:lnTo>
                    <a:pt x="1239" y="417"/>
                  </a:lnTo>
                  <a:lnTo>
                    <a:pt x="1216" y="412"/>
                  </a:lnTo>
                  <a:lnTo>
                    <a:pt x="1194" y="407"/>
                  </a:lnTo>
                  <a:close/>
                  <a:moveTo>
                    <a:pt x="1041" y="669"/>
                  </a:moveTo>
                  <a:lnTo>
                    <a:pt x="1026" y="700"/>
                  </a:lnTo>
                  <a:lnTo>
                    <a:pt x="1011" y="731"/>
                  </a:lnTo>
                  <a:lnTo>
                    <a:pt x="996" y="764"/>
                  </a:lnTo>
                  <a:lnTo>
                    <a:pt x="982" y="796"/>
                  </a:lnTo>
                  <a:lnTo>
                    <a:pt x="968" y="827"/>
                  </a:lnTo>
                  <a:lnTo>
                    <a:pt x="955" y="859"/>
                  </a:lnTo>
                  <a:lnTo>
                    <a:pt x="941" y="892"/>
                  </a:lnTo>
                  <a:lnTo>
                    <a:pt x="928" y="924"/>
                  </a:lnTo>
                  <a:lnTo>
                    <a:pt x="983" y="939"/>
                  </a:lnTo>
                  <a:lnTo>
                    <a:pt x="1039" y="950"/>
                  </a:lnTo>
                  <a:lnTo>
                    <a:pt x="1094" y="961"/>
                  </a:lnTo>
                  <a:lnTo>
                    <a:pt x="1149" y="969"/>
                  </a:lnTo>
                  <a:lnTo>
                    <a:pt x="1206" y="976"/>
                  </a:lnTo>
                  <a:lnTo>
                    <a:pt x="1262" y="980"/>
                  </a:lnTo>
                  <a:lnTo>
                    <a:pt x="1319" y="983"/>
                  </a:lnTo>
                  <a:lnTo>
                    <a:pt x="1375" y="984"/>
                  </a:lnTo>
                  <a:lnTo>
                    <a:pt x="1375" y="712"/>
                  </a:lnTo>
                  <a:lnTo>
                    <a:pt x="1335" y="712"/>
                  </a:lnTo>
                  <a:lnTo>
                    <a:pt x="1293" y="710"/>
                  </a:lnTo>
                  <a:lnTo>
                    <a:pt x="1253" y="706"/>
                  </a:lnTo>
                  <a:lnTo>
                    <a:pt x="1211" y="703"/>
                  </a:lnTo>
                  <a:lnTo>
                    <a:pt x="1168" y="696"/>
                  </a:lnTo>
                  <a:lnTo>
                    <a:pt x="1124" y="688"/>
                  </a:lnTo>
                  <a:lnTo>
                    <a:pt x="1081" y="678"/>
                  </a:lnTo>
                  <a:lnTo>
                    <a:pt x="1041" y="669"/>
                  </a:lnTo>
                  <a:close/>
                  <a:moveTo>
                    <a:pt x="912" y="968"/>
                  </a:moveTo>
                  <a:lnTo>
                    <a:pt x="891" y="1023"/>
                  </a:lnTo>
                  <a:lnTo>
                    <a:pt x="872" y="1079"/>
                  </a:lnTo>
                  <a:lnTo>
                    <a:pt x="852" y="1135"/>
                  </a:lnTo>
                  <a:lnTo>
                    <a:pt x="835" y="1192"/>
                  </a:lnTo>
                  <a:lnTo>
                    <a:pt x="818" y="1249"/>
                  </a:lnTo>
                  <a:lnTo>
                    <a:pt x="801" y="1306"/>
                  </a:lnTo>
                  <a:lnTo>
                    <a:pt x="786" y="1363"/>
                  </a:lnTo>
                  <a:lnTo>
                    <a:pt x="773" y="1422"/>
                  </a:lnTo>
                  <a:lnTo>
                    <a:pt x="808" y="1431"/>
                  </a:lnTo>
                  <a:lnTo>
                    <a:pt x="845" y="1440"/>
                  </a:lnTo>
                  <a:lnTo>
                    <a:pt x="883" y="1449"/>
                  </a:lnTo>
                  <a:lnTo>
                    <a:pt x="920" y="1456"/>
                  </a:lnTo>
                  <a:lnTo>
                    <a:pt x="958" y="1464"/>
                  </a:lnTo>
                  <a:lnTo>
                    <a:pt x="995" y="1470"/>
                  </a:lnTo>
                  <a:lnTo>
                    <a:pt x="1033" y="1476"/>
                  </a:lnTo>
                  <a:lnTo>
                    <a:pt x="1071" y="1481"/>
                  </a:lnTo>
                  <a:lnTo>
                    <a:pt x="1109" y="1486"/>
                  </a:lnTo>
                  <a:lnTo>
                    <a:pt x="1147" y="1490"/>
                  </a:lnTo>
                  <a:lnTo>
                    <a:pt x="1185" y="1493"/>
                  </a:lnTo>
                  <a:lnTo>
                    <a:pt x="1223" y="1495"/>
                  </a:lnTo>
                  <a:lnTo>
                    <a:pt x="1261" y="1498"/>
                  </a:lnTo>
                  <a:lnTo>
                    <a:pt x="1299" y="1500"/>
                  </a:lnTo>
                  <a:lnTo>
                    <a:pt x="1337" y="1500"/>
                  </a:lnTo>
                  <a:lnTo>
                    <a:pt x="1375" y="1501"/>
                  </a:lnTo>
                  <a:lnTo>
                    <a:pt x="1375" y="1030"/>
                  </a:lnTo>
                  <a:lnTo>
                    <a:pt x="1316" y="1029"/>
                  </a:lnTo>
                  <a:lnTo>
                    <a:pt x="1258" y="1026"/>
                  </a:lnTo>
                  <a:lnTo>
                    <a:pt x="1200" y="1022"/>
                  </a:lnTo>
                  <a:lnTo>
                    <a:pt x="1141" y="1015"/>
                  </a:lnTo>
                  <a:lnTo>
                    <a:pt x="1084" y="1006"/>
                  </a:lnTo>
                  <a:lnTo>
                    <a:pt x="1026" y="995"/>
                  </a:lnTo>
                  <a:lnTo>
                    <a:pt x="968" y="983"/>
                  </a:lnTo>
                  <a:lnTo>
                    <a:pt x="912" y="968"/>
                  </a:lnTo>
                  <a:close/>
                  <a:moveTo>
                    <a:pt x="763" y="1458"/>
                  </a:moveTo>
                  <a:lnTo>
                    <a:pt x="751" y="1517"/>
                  </a:lnTo>
                  <a:lnTo>
                    <a:pt x="740" y="1575"/>
                  </a:lnTo>
                  <a:lnTo>
                    <a:pt x="730" y="1632"/>
                  </a:lnTo>
                  <a:lnTo>
                    <a:pt x="721" y="1691"/>
                  </a:lnTo>
                  <a:lnTo>
                    <a:pt x="713" y="1750"/>
                  </a:lnTo>
                  <a:lnTo>
                    <a:pt x="707" y="1809"/>
                  </a:lnTo>
                  <a:lnTo>
                    <a:pt x="702" y="1867"/>
                  </a:lnTo>
                  <a:lnTo>
                    <a:pt x="700" y="1926"/>
                  </a:lnTo>
                  <a:lnTo>
                    <a:pt x="740" y="1937"/>
                  </a:lnTo>
                  <a:lnTo>
                    <a:pt x="782" y="1947"/>
                  </a:lnTo>
                  <a:lnTo>
                    <a:pt x="823" y="1955"/>
                  </a:lnTo>
                  <a:lnTo>
                    <a:pt x="866" y="1963"/>
                  </a:lnTo>
                  <a:lnTo>
                    <a:pt x="907" y="1971"/>
                  </a:lnTo>
                  <a:lnTo>
                    <a:pt x="950" y="1978"/>
                  </a:lnTo>
                  <a:lnTo>
                    <a:pt x="993" y="1984"/>
                  </a:lnTo>
                  <a:lnTo>
                    <a:pt x="1035" y="1988"/>
                  </a:lnTo>
                  <a:lnTo>
                    <a:pt x="1078" y="1993"/>
                  </a:lnTo>
                  <a:lnTo>
                    <a:pt x="1119" y="1996"/>
                  </a:lnTo>
                  <a:lnTo>
                    <a:pt x="1163" y="2000"/>
                  </a:lnTo>
                  <a:lnTo>
                    <a:pt x="1206" y="2002"/>
                  </a:lnTo>
                  <a:lnTo>
                    <a:pt x="1248" y="2005"/>
                  </a:lnTo>
                  <a:lnTo>
                    <a:pt x="1290" y="2006"/>
                  </a:lnTo>
                  <a:lnTo>
                    <a:pt x="1332" y="2007"/>
                  </a:lnTo>
                  <a:lnTo>
                    <a:pt x="1375" y="2007"/>
                  </a:lnTo>
                  <a:lnTo>
                    <a:pt x="1375" y="1539"/>
                  </a:lnTo>
                  <a:lnTo>
                    <a:pt x="1337" y="1539"/>
                  </a:lnTo>
                  <a:lnTo>
                    <a:pt x="1298" y="1538"/>
                  </a:lnTo>
                  <a:lnTo>
                    <a:pt x="1259" y="1537"/>
                  </a:lnTo>
                  <a:lnTo>
                    <a:pt x="1221" y="1534"/>
                  </a:lnTo>
                  <a:lnTo>
                    <a:pt x="1182" y="1531"/>
                  </a:lnTo>
                  <a:lnTo>
                    <a:pt x="1144" y="1528"/>
                  </a:lnTo>
                  <a:lnTo>
                    <a:pt x="1106" y="1524"/>
                  </a:lnTo>
                  <a:lnTo>
                    <a:pt x="1066" y="1518"/>
                  </a:lnTo>
                  <a:lnTo>
                    <a:pt x="1028" y="1514"/>
                  </a:lnTo>
                  <a:lnTo>
                    <a:pt x="990" y="1508"/>
                  </a:lnTo>
                  <a:lnTo>
                    <a:pt x="952" y="1501"/>
                  </a:lnTo>
                  <a:lnTo>
                    <a:pt x="914" y="1494"/>
                  </a:lnTo>
                  <a:lnTo>
                    <a:pt x="876" y="1486"/>
                  </a:lnTo>
                  <a:lnTo>
                    <a:pt x="838" y="1478"/>
                  </a:lnTo>
                  <a:lnTo>
                    <a:pt x="801" y="1469"/>
                  </a:lnTo>
                  <a:lnTo>
                    <a:pt x="763" y="1458"/>
                  </a:lnTo>
                  <a:close/>
                  <a:moveTo>
                    <a:pt x="699" y="1967"/>
                  </a:moveTo>
                  <a:lnTo>
                    <a:pt x="699" y="2016"/>
                  </a:lnTo>
                  <a:lnTo>
                    <a:pt x="700" y="2066"/>
                  </a:lnTo>
                  <a:lnTo>
                    <a:pt x="702" y="2115"/>
                  </a:lnTo>
                  <a:lnTo>
                    <a:pt x="708" y="2165"/>
                  </a:lnTo>
                  <a:lnTo>
                    <a:pt x="715" y="2214"/>
                  </a:lnTo>
                  <a:lnTo>
                    <a:pt x="724" y="2264"/>
                  </a:lnTo>
                  <a:lnTo>
                    <a:pt x="729" y="2288"/>
                  </a:lnTo>
                  <a:lnTo>
                    <a:pt x="736" y="2312"/>
                  </a:lnTo>
                  <a:lnTo>
                    <a:pt x="741" y="2335"/>
                  </a:lnTo>
                  <a:lnTo>
                    <a:pt x="750" y="2359"/>
                  </a:lnTo>
                  <a:lnTo>
                    <a:pt x="788" y="2370"/>
                  </a:lnTo>
                  <a:lnTo>
                    <a:pt x="826" y="2380"/>
                  </a:lnTo>
                  <a:lnTo>
                    <a:pt x="865" y="2389"/>
                  </a:lnTo>
                  <a:lnTo>
                    <a:pt x="903" y="2397"/>
                  </a:lnTo>
                  <a:lnTo>
                    <a:pt x="942" y="2405"/>
                  </a:lnTo>
                  <a:lnTo>
                    <a:pt x="981" y="2412"/>
                  </a:lnTo>
                  <a:lnTo>
                    <a:pt x="1020" y="2418"/>
                  </a:lnTo>
                  <a:lnTo>
                    <a:pt x="1059" y="2424"/>
                  </a:lnTo>
                  <a:lnTo>
                    <a:pt x="1099" y="2429"/>
                  </a:lnTo>
                  <a:lnTo>
                    <a:pt x="1138" y="2433"/>
                  </a:lnTo>
                  <a:lnTo>
                    <a:pt x="1178" y="2437"/>
                  </a:lnTo>
                  <a:lnTo>
                    <a:pt x="1217" y="2439"/>
                  </a:lnTo>
                  <a:lnTo>
                    <a:pt x="1256" y="2441"/>
                  </a:lnTo>
                  <a:lnTo>
                    <a:pt x="1297" y="2442"/>
                  </a:lnTo>
                  <a:lnTo>
                    <a:pt x="1336" y="2443"/>
                  </a:lnTo>
                  <a:lnTo>
                    <a:pt x="1375" y="2445"/>
                  </a:lnTo>
                  <a:lnTo>
                    <a:pt x="1375" y="2045"/>
                  </a:lnTo>
                  <a:lnTo>
                    <a:pt x="1332" y="2045"/>
                  </a:lnTo>
                  <a:lnTo>
                    <a:pt x="1290" y="2045"/>
                  </a:lnTo>
                  <a:lnTo>
                    <a:pt x="1247" y="2044"/>
                  </a:lnTo>
                  <a:lnTo>
                    <a:pt x="1205" y="2041"/>
                  </a:lnTo>
                  <a:lnTo>
                    <a:pt x="1162" y="2039"/>
                  </a:lnTo>
                  <a:lnTo>
                    <a:pt x="1119" y="2036"/>
                  </a:lnTo>
                  <a:lnTo>
                    <a:pt x="1077" y="2032"/>
                  </a:lnTo>
                  <a:lnTo>
                    <a:pt x="1034" y="2028"/>
                  </a:lnTo>
                  <a:lnTo>
                    <a:pt x="991" y="2023"/>
                  </a:lnTo>
                  <a:lnTo>
                    <a:pt x="950" y="2017"/>
                  </a:lnTo>
                  <a:lnTo>
                    <a:pt x="907" y="2010"/>
                  </a:lnTo>
                  <a:lnTo>
                    <a:pt x="865" y="2003"/>
                  </a:lnTo>
                  <a:lnTo>
                    <a:pt x="823" y="1995"/>
                  </a:lnTo>
                  <a:lnTo>
                    <a:pt x="782" y="1986"/>
                  </a:lnTo>
                  <a:lnTo>
                    <a:pt x="740" y="1977"/>
                  </a:lnTo>
                  <a:lnTo>
                    <a:pt x="699" y="1967"/>
                  </a:lnTo>
                  <a:close/>
                  <a:moveTo>
                    <a:pt x="767" y="2404"/>
                  </a:moveTo>
                  <a:lnTo>
                    <a:pt x="776" y="2426"/>
                  </a:lnTo>
                  <a:lnTo>
                    <a:pt x="785" y="2447"/>
                  </a:lnTo>
                  <a:lnTo>
                    <a:pt x="796" y="2468"/>
                  </a:lnTo>
                  <a:lnTo>
                    <a:pt x="807" y="2487"/>
                  </a:lnTo>
                  <a:lnTo>
                    <a:pt x="820" y="2507"/>
                  </a:lnTo>
                  <a:lnTo>
                    <a:pt x="832" y="2525"/>
                  </a:lnTo>
                  <a:lnTo>
                    <a:pt x="847" y="2544"/>
                  </a:lnTo>
                  <a:lnTo>
                    <a:pt x="862" y="2562"/>
                  </a:lnTo>
                  <a:lnTo>
                    <a:pt x="892" y="2574"/>
                  </a:lnTo>
                  <a:lnTo>
                    <a:pt x="923" y="2584"/>
                  </a:lnTo>
                  <a:lnTo>
                    <a:pt x="955" y="2594"/>
                  </a:lnTo>
                  <a:lnTo>
                    <a:pt x="987" y="2605"/>
                  </a:lnTo>
                  <a:lnTo>
                    <a:pt x="1018" y="2613"/>
                  </a:lnTo>
                  <a:lnTo>
                    <a:pt x="1050" y="2622"/>
                  </a:lnTo>
                  <a:lnTo>
                    <a:pt x="1081" y="2629"/>
                  </a:lnTo>
                  <a:lnTo>
                    <a:pt x="1114" y="2636"/>
                  </a:lnTo>
                  <a:lnTo>
                    <a:pt x="1146" y="2642"/>
                  </a:lnTo>
                  <a:lnTo>
                    <a:pt x="1179" y="2647"/>
                  </a:lnTo>
                  <a:lnTo>
                    <a:pt x="1211" y="2652"/>
                  </a:lnTo>
                  <a:lnTo>
                    <a:pt x="1244" y="2655"/>
                  </a:lnTo>
                  <a:lnTo>
                    <a:pt x="1277" y="2659"/>
                  </a:lnTo>
                  <a:lnTo>
                    <a:pt x="1309" y="2661"/>
                  </a:lnTo>
                  <a:lnTo>
                    <a:pt x="1343" y="2662"/>
                  </a:lnTo>
                  <a:lnTo>
                    <a:pt x="1375" y="2664"/>
                  </a:lnTo>
                  <a:lnTo>
                    <a:pt x="1375" y="2483"/>
                  </a:lnTo>
                  <a:lnTo>
                    <a:pt x="1299" y="2482"/>
                  </a:lnTo>
                  <a:lnTo>
                    <a:pt x="1222" y="2478"/>
                  </a:lnTo>
                  <a:lnTo>
                    <a:pt x="1183" y="2476"/>
                  </a:lnTo>
                  <a:lnTo>
                    <a:pt x="1145" y="2472"/>
                  </a:lnTo>
                  <a:lnTo>
                    <a:pt x="1107" y="2469"/>
                  </a:lnTo>
                  <a:lnTo>
                    <a:pt x="1069" y="2464"/>
                  </a:lnTo>
                  <a:lnTo>
                    <a:pt x="1029" y="2460"/>
                  </a:lnTo>
                  <a:lnTo>
                    <a:pt x="991" y="2454"/>
                  </a:lnTo>
                  <a:lnTo>
                    <a:pt x="953" y="2447"/>
                  </a:lnTo>
                  <a:lnTo>
                    <a:pt x="917" y="2440"/>
                  </a:lnTo>
                  <a:lnTo>
                    <a:pt x="879" y="2432"/>
                  </a:lnTo>
                  <a:lnTo>
                    <a:pt x="841" y="2424"/>
                  </a:lnTo>
                  <a:lnTo>
                    <a:pt x="804" y="2415"/>
                  </a:lnTo>
                  <a:lnTo>
                    <a:pt x="767" y="24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>
              <p:custDataLst>
                <p:tags r:id="rId2"/>
              </p:custDataLst>
            </p:nvPr>
          </p:nvSpPr>
          <p:spPr>
            <a:xfrm>
              <a:off x="2454533" y="4927004"/>
              <a:ext cx="107620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www.mslee.co.kr</a:t>
              </a:r>
              <a:endParaRPr lang="en-US" sz="10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pic>
        <p:nvPicPr>
          <p:cNvPr id="1027" name="Picture 3" descr="C:\Users\assembly\Desktop\국감백서\책자표지\국회상징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90" y="5449354"/>
            <a:ext cx="285947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32" y="303019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2015.9.10.(</a:t>
            </a:r>
            <a:r>
              <a:rPr lang="ko-KR" altLang="en-US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목</a:t>
            </a:r>
            <a:r>
              <a:rPr lang="en-US" altLang="ko-KR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질병관리본부 국정감사</a:t>
            </a:r>
            <a:endParaRPr lang="ko-KR" altLang="en-US" sz="9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9218" name="Picture 2" descr="C:\Users\assembly\Desktop\2015 국정감사\PPT\1차 기관 로고\질병관리본부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63" y="1615209"/>
            <a:ext cx="83059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14" y="5325226"/>
            <a:ext cx="542226" cy="47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27" y="5357607"/>
            <a:ext cx="560279" cy="48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818" y="5358187"/>
            <a:ext cx="577424" cy="50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79" y="5394465"/>
            <a:ext cx="647763" cy="42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985" y="5326717"/>
            <a:ext cx="746649" cy="49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945" y="330735"/>
            <a:ext cx="830892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유사시 업무에 걸맞은 </a:t>
            </a:r>
            <a:r>
              <a:rPr lang="en-US" altLang="ko-KR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「질병관리본부 기능 문제」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ko-KR" altLang="en-US" sz="2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1065352"/>
            <a:ext cx="8782238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메르스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사태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국내는 ‘사전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예방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초기 대응 부실’ 질타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국제사회 경악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한국이 이럴 수가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!’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02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중국發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SARS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유행 이후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’04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국립보건원 → 질병관리본부로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전염병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본격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감시</a:t>
            </a:r>
            <a:endParaRPr lang="en-US" altLang="ko-KR" sz="1500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문제점 및 복지부 대책</a:t>
            </a:r>
            <a:r>
              <a:rPr lang="en-US" altLang="ko-KR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질병관리본부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복지부 산하기관으로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無독립성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인사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예산권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없음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「국가 방역체계 개편안」 마련</a:t>
            </a:r>
            <a:endParaRPr lang="en-US" altLang="ko-KR" sz="1500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‘본부장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: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실장급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유사시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他부처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행정력 동원 곤란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차관급으로 격상으로 강제처분 권한</a:t>
            </a:r>
            <a:endParaRPr lang="en-US" altLang="ko-KR" sz="1500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감염병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예방법」상 ‘의무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권한의 주체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: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복지부장관 또는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지자체장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’으로 명시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예견된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‘인재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endParaRPr lang="en-US" altLang="ko-KR" sz="1500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- &lt;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사례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메르스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발생 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15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일 만에 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컨트롤 타워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’, </a:t>
            </a:r>
            <a:r>
              <a:rPr lang="ko-KR" altLang="en-US" sz="1400" spc="-15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질본본부장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(5.20)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→ 차관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(5.28)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→ 장관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(6.2)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으로 교체</a:t>
            </a:r>
            <a:endParaRPr lang="ko-KR" altLang="en-US" sz="14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512" y="6125854"/>
            <a:ext cx="8174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명실상부한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0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감염병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관리기구」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 될 수 있도록 본부 차원 노력 필요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416442" y="622588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5249845" y="124053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6173623" y="156494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939972" y="259990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5033821" y="295469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7175543" y="326717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33" y="4730271"/>
            <a:ext cx="504056" cy="48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02" y="4730271"/>
            <a:ext cx="504056" cy="48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35" y="4730272"/>
            <a:ext cx="504055" cy="48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14" y="4730272"/>
            <a:ext cx="504055" cy="48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78" y="4730271"/>
            <a:ext cx="576064" cy="48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78" y="4193895"/>
            <a:ext cx="566767" cy="45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assembly\Desktop\2015 국정감사\PPT\1차 기관 로고\질병관리본부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46" y="4240700"/>
            <a:ext cx="415296" cy="3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1547" y="4300222"/>
            <a:ext cx="1647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한국 질병관리본부</a:t>
            </a:r>
            <a:endParaRPr lang="ko-KR" altLang="en-US" sz="12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54" y="5447172"/>
            <a:ext cx="428461" cy="25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86560" y="5435043"/>
            <a:ext cx="2082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미국 질병통제예방센터</a:t>
            </a:r>
            <a:endParaRPr lang="ko-KR" altLang="en-US" sz="12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78" y="4123118"/>
            <a:ext cx="607181" cy="53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05" y="4181691"/>
            <a:ext cx="541049" cy="47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65" y="4139230"/>
            <a:ext cx="607372" cy="53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43" y="4181691"/>
            <a:ext cx="559433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모서리가 둥근 직사각형 15"/>
          <p:cNvSpPr/>
          <p:nvPr/>
        </p:nvSpPr>
        <p:spPr>
          <a:xfrm>
            <a:off x="786560" y="4062306"/>
            <a:ext cx="7473957" cy="1931789"/>
          </a:xfrm>
          <a:prstGeom prst="roundRect">
            <a:avLst/>
          </a:prstGeom>
          <a:noFill/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7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513" y="620688"/>
            <a:ext cx="836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3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「보건의료</a:t>
            </a:r>
            <a:r>
              <a:rPr lang="en-US" altLang="ko-KR" sz="3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3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복지 업무」</a:t>
            </a:r>
            <a:r>
              <a:rPr lang="en-US" altLang="ko-KR" sz="3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3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 평가와 여론</a:t>
            </a:r>
            <a:endParaRPr lang="en-US" sz="3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121" y="1486238"/>
            <a:ext cx="84362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sz="1600" spc="-150" dirty="0"/>
              <a:t>총론중심</a:t>
            </a:r>
            <a:r>
              <a:rPr lang="en-US" altLang="ko-KR" sz="1600" spc="-150" dirty="0"/>
              <a:t>, </a:t>
            </a:r>
            <a:r>
              <a:rPr lang="ko-KR" altLang="en-US" sz="1600" spc="-150" dirty="0"/>
              <a:t>일시적 단기 현안 </a:t>
            </a:r>
            <a:r>
              <a:rPr lang="ko-KR" altLang="en-US" sz="1600" spc="-150" dirty="0" smtClean="0"/>
              <a:t>업무 위주         </a:t>
            </a:r>
            <a:r>
              <a:rPr lang="ko-KR" altLang="en-US" sz="1600" spc="-150" dirty="0">
                <a:solidFill>
                  <a:srgbClr val="C00000"/>
                </a:solidFill>
              </a:rPr>
              <a:t>「미래 중장기 발전계획」과 </a:t>
            </a:r>
            <a:r>
              <a:rPr lang="ko-KR" altLang="en-US" sz="1600" spc="-150" dirty="0" smtClean="0">
                <a:solidFill>
                  <a:srgbClr val="C00000"/>
                </a:solidFill>
              </a:rPr>
              <a:t>연계</a:t>
            </a:r>
            <a:r>
              <a:rPr lang="en-US" altLang="ko-KR" sz="1600" spc="-150" dirty="0" smtClean="0">
                <a:solidFill>
                  <a:srgbClr val="C00000"/>
                </a:solidFill>
              </a:rPr>
              <a:t>, </a:t>
            </a:r>
            <a:r>
              <a:rPr lang="ko-KR" altLang="en-US" sz="1600" spc="-150" dirty="0" smtClean="0">
                <a:solidFill>
                  <a:srgbClr val="C00000"/>
                </a:solidFill>
              </a:rPr>
              <a:t>연속성</a:t>
            </a:r>
            <a:r>
              <a:rPr lang="en-US" altLang="ko-KR" sz="1600" spc="-150" dirty="0" smtClean="0">
                <a:solidFill>
                  <a:srgbClr val="C00000"/>
                </a:solidFill>
              </a:rPr>
              <a:t>·</a:t>
            </a:r>
            <a:r>
              <a:rPr lang="ko-KR" altLang="en-US" sz="1600" spc="-150" dirty="0" smtClean="0">
                <a:solidFill>
                  <a:srgbClr val="C00000"/>
                </a:solidFill>
              </a:rPr>
              <a:t>일관성 강화</a:t>
            </a:r>
            <a:endParaRPr lang="ko-KR" altLang="en-US" sz="1600" spc="-150" dirty="0">
              <a:solidFill>
                <a:srgbClr val="C00000"/>
              </a:solidFill>
            </a:endParaRPr>
          </a:p>
          <a:p>
            <a:pPr fontAlgn="base">
              <a:lnSpc>
                <a:spcPct val="200000"/>
              </a:lnSpc>
            </a:pPr>
            <a:r>
              <a:rPr lang="en-US" altLang="ko-KR" sz="1600" spc="-150" dirty="0" smtClean="0"/>
              <a:t> </a:t>
            </a:r>
            <a:r>
              <a:rPr lang="ko-KR" altLang="en-US" sz="1600" spc="-150" dirty="0"/>
              <a:t>「</a:t>
            </a:r>
            <a:r>
              <a:rPr lang="ko-KR" altLang="en-US" sz="1600" spc="-150" dirty="0" err="1" smtClean="0"/>
              <a:t>기획재정부</a:t>
            </a:r>
            <a:r>
              <a:rPr lang="ko-KR" altLang="en-US" sz="1600" spc="-150" dirty="0" smtClean="0"/>
              <a:t> 과잉의존」 평가        </a:t>
            </a:r>
            <a:r>
              <a:rPr lang="ko-KR" altLang="en-US" sz="1600" dirty="0">
                <a:solidFill>
                  <a:srgbClr val="C00000"/>
                </a:solidFill>
              </a:rPr>
              <a:t>타 부처와 협업하되</a:t>
            </a:r>
            <a:r>
              <a:rPr lang="en-US" altLang="ko-KR" sz="1600" dirty="0">
                <a:solidFill>
                  <a:srgbClr val="C00000"/>
                </a:solidFill>
              </a:rPr>
              <a:t>, </a:t>
            </a:r>
            <a:r>
              <a:rPr lang="ko-KR" altLang="en-US" sz="1600" dirty="0">
                <a:solidFill>
                  <a:srgbClr val="C00000"/>
                </a:solidFill>
              </a:rPr>
              <a:t>「보건복지 업무</a:t>
            </a:r>
            <a:r>
              <a:rPr lang="ko-KR" altLang="en-US" sz="1600" dirty="0" smtClean="0">
                <a:solidFill>
                  <a:srgbClr val="C00000"/>
                </a:solidFill>
              </a:rPr>
              <a:t>」 </a:t>
            </a:r>
            <a:r>
              <a:rPr lang="ko-KR" altLang="en-US" sz="1600" dirty="0">
                <a:solidFill>
                  <a:srgbClr val="C00000"/>
                </a:solidFill>
              </a:rPr>
              <a:t>중요성 </a:t>
            </a:r>
            <a:r>
              <a:rPr lang="ko-KR" altLang="en-US" sz="1600" dirty="0" smtClean="0">
                <a:solidFill>
                  <a:srgbClr val="C00000"/>
                </a:solidFill>
              </a:rPr>
              <a:t>제</a:t>
            </a:r>
            <a:r>
              <a:rPr lang="ko-KR" altLang="en-US" sz="1600" dirty="0">
                <a:solidFill>
                  <a:srgbClr val="C00000"/>
                </a:solidFill>
              </a:rPr>
              <a:t>고</a:t>
            </a:r>
          </a:p>
          <a:p>
            <a:pPr fontAlgn="base">
              <a:lnSpc>
                <a:spcPct val="200000"/>
              </a:lnSpc>
            </a:pPr>
            <a:r>
              <a:rPr lang="en-US" altLang="ko-KR" sz="1600" spc="-150" dirty="0" smtClean="0"/>
              <a:t> </a:t>
            </a:r>
            <a:r>
              <a:rPr lang="ko-KR" altLang="en-US" sz="1600" spc="-150" dirty="0" smtClean="0"/>
              <a:t>「</a:t>
            </a:r>
            <a:r>
              <a:rPr lang="ko-KR" altLang="en-US" sz="1600" spc="-150" dirty="0"/>
              <a:t>국가재정 위주」의 복지수요 충당 </a:t>
            </a:r>
            <a:r>
              <a:rPr lang="ko-KR" altLang="en-US" sz="1600" spc="-150" dirty="0" smtClean="0"/>
              <a:t>        </a:t>
            </a:r>
            <a:r>
              <a:rPr lang="ko-KR" altLang="en-US" sz="1600" dirty="0">
                <a:solidFill>
                  <a:srgbClr val="C00000"/>
                </a:solidFill>
              </a:rPr>
              <a:t>「중앙과 지방</a:t>
            </a:r>
            <a:r>
              <a:rPr lang="en-US" altLang="ko-KR" sz="1600" dirty="0">
                <a:solidFill>
                  <a:srgbClr val="C00000"/>
                </a:solidFill>
              </a:rPr>
              <a:t>, </a:t>
            </a:r>
            <a:r>
              <a:rPr lang="ko-KR" altLang="en-US" sz="1600" dirty="0">
                <a:solidFill>
                  <a:srgbClr val="C00000"/>
                </a:solidFill>
              </a:rPr>
              <a:t>민</a:t>
            </a:r>
            <a:r>
              <a:rPr lang="en-US" altLang="ko-KR" sz="1600" dirty="0">
                <a:solidFill>
                  <a:srgbClr val="C00000"/>
                </a:solidFill>
              </a:rPr>
              <a:t>·</a:t>
            </a:r>
            <a:r>
              <a:rPr lang="ko-KR" altLang="en-US" sz="1600" dirty="0">
                <a:solidFill>
                  <a:srgbClr val="C00000"/>
                </a:solidFill>
              </a:rPr>
              <a:t>산</a:t>
            </a:r>
            <a:r>
              <a:rPr lang="en-US" altLang="ko-KR" sz="1600" dirty="0">
                <a:solidFill>
                  <a:srgbClr val="C00000"/>
                </a:solidFill>
              </a:rPr>
              <a:t>·</a:t>
            </a:r>
            <a:r>
              <a:rPr lang="ko-KR" altLang="en-US" sz="1600" dirty="0">
                <a:solidFill>
                  <a:srgbClr val="C00000"/>
                </a:solidFill>
              </a:rPr>
              <a:t>관」 긴밀 협의</a:t>
            </a:r>
            <a:r>
              <a:rPr lang="en-US" altLang="ko-KR" sz="1600" dirty="0">
                <a:solidFill>
                  <a:srgbClr val="C00000"/>
                </a:solidFill>
              </a:rPr>
              <a:t>, </a:t>
            </a:r>
            <a:r>
              <a:rPr lang="ko-KR" altLang="en-US" sz="1600" dirty="0">
                <a:solidFill>
                  <a:srgbClr val="C00000"/>
                </a:solidFill>
              </a:rPr>
              <a:t>공동 대응 확대</a:t>
            </a:r>
          </a:p>
          <a:p>
            <a:pPr fontAlgn="base">
              <a:lnSpc>
                <a:spcPct val="200000"/>
              </a:lnSpc>
            </a:pPr>
            <a:r>
              <a:rPr lang="ko-KR" altLang="en-US" sz="1600" spc="-150" dirty="0" smtClean="0"/>
              <a:t>제도적</a:t>
            </a:r>
            <a:r>
              <a:rPr lang="en-US" altLang="ko-KR" sz="1600" spc="-150" dirty="0"/>
              <a:t>·</a:t>
            </a:r>
            <a:r>
              <a:rPr lang="ko-KR" altLang="en-US" sz="1600" spc="-150" dirty="0"/>
              <a:t>인위적 규제</a:t>
            </a:r>
            <a:r>
              <a:rPr lang="en-US" altLang="ko-KR" sz="1600" spc="-150" dirty="0"/>
              <a:t>, </a:t>
            </a:r>
            <a:r>
              <a:rPr lang="ko-KR" altLang="en-US" sz="1600" spc="-150" dirty="0"/>
              <a:t>업체</a:t>
            </a:r>
            <a:r>
              <a:rPr lang="en-US" altLang="ko-KR" sz="1600" spc="-150" dirty="0"/>
              <a:t>·</a:t>
            </a:r>
            <a:r>
              <a:rPr lang="ko-KR" altLang="en-US" sz="1600" spc="-150" dirty="0"/>
              <a:t>업소</a:t>
            </a:r>
            <a:r>
              <a:rPr lang="en-US" altLang="ko-KR" sz="1600" spc="-150" dirty="0"/>
              <a:t>·</a:t>
            </a:r>
            <a:r>
              <a:rPr lang="ko-KR" altLang="en-US" sz="1600" spc="-150" dirty="0"/>
              <a:t>업자 중심 행정 </a:t>
            </a:r>
            <a:r>
              <a:rPr lang="ko-KR" altLang="en-US" sz="1600" spc="-150" dirty="0" smtClean="0"/>
              <a:t>       </a:t>
            </a:r>
            <a:r>
              <a:rPr lang="ko-KR" altLang="en-US" sz="1600" dirty="0">
                <a:solidFill>
                  <a:srgbClr val="C00000"/>
                </a:solidFill>
              </a:rPr>
              <a:t>현장중심 행정</a:t>
            </a:r>
            <a:r>
              <a:rPr lang="en-US" altLang="ko-KR" sz="1600" dirty="0">
                <a:solidFill>
                  <a:srgbClr val="C00000"/>
                </a:solidFill>
              </a:rPr>
              <a:t>, </a:t>
            </a:r>
            <a:r>
              <a:rPr lang="ko-KR" altLang="en-US" sz="1600" dirty="0" smtClean="0">
                <a:solidFill>
                  <a:srgbClr val="C00000"/>
                </a:solidFill>
              </a:rPr>
              <a:t>수요자 중심 규제 혁파</a:t>
            </a:r>
            <a:endParaRPr lang="en-US" altLang="ko-KR" sz="1600" dirty="0" smtClean="0">
              <a:solidFill>
                <a:srgbClr val="C00000"/>
              </a:solidFill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1600" spc="-150" dirty="0" smtClean="0"/>
              <a:t>산하 </a:t>
            </a:r>
            <a:r>
              <a:rPr lang="ko-KR" altLang="en-US" sz="1600" spc="-150" dirty="0"/>
              <a:t>기관</a:t>
            </a:r>
            <a:r>
              <a:rPr lang="en-US" altLang="ko-KR" sz="1600" spc="-150" dirty="0"/>
              <a:t>·</a:t>
            </a:r>
            <a:r>
              <a:rPr lang="ko-KR" altLang="en-US" sz="1600" spc="-150" dirty="0"/>
              <a:t>협회 남발과 하향식 감독 관행  </a:t>
            </a:r>
            <a:r>
              <a:rPr lang="ko-KR" altLang="en-US" sz="1600" spc="-150" dirty="0" smtClean="0"/>
              <a:t>      </a:t>
            </a:r>
            <a:r>
              <a:rPr lang="ko-KR" altLang="en-US" sz="1600" spc="-150" dirty="0" smtClean="0">
                <a:solidFill>
                  <a:srgbClr val="C00000"/>
                </a:solidFill>
              </a:rPr>
              <a:t>미래지향적 기능 </a:t>
            </a:r>
            <a:r>
              <a:rPr lang="ko-KR" altLang="en-US" sz="1600" spc="-150" dirty="0">
                <a:solidFill>
                  <a:srgbClr val="C00000"/>
                </a:solidFill>
              </a:rPr>
              <a:t>재조정과 수평적 협업 연계체제 설정</a:t>
            </a:r>
          </a:p>
          <a:p>
            <a:pPr fontAlgn="base">
              <a:lnSpc>
                <a:spcPct val="200000"/>
              </a:lnSpc>
            </a:pPr>
            <a:r>
              <a:rPr lang="ko-KR" altLang="en-US" sz="1600" spc="-150" dirty="0" smtClean="0"/>
              <a:t>자문委</a:t>
            </a:r>
            <a:r>
              <a:rPr lang="en-US" altLang="ko-KR" sz="1600" spc="-150" dirty="0"/>
              <a:t> </a:t>
            </a:r>
            <a:r>
              <a:rPr lang="ko-KR" altLang="en-US" sz="1600" spc="-150" dirty="0" smtClean="0"/>
              <a:t>등</a:t>
            </a:r>
            <a:r>
              <a:rPr lang="en-US" altLang="ko-KR" sz="1600" spc="-150" dirty="0" smtClean="0"/>
              <a:t> </a:t>
            </a:r>
            <a:r>
              <a:rPr lang="ko-KR" altLang="en-US" sz="1600" spc="-150" dirty="0" smtClean="0"/>
              <a:t>전문가</a:t>
            </a:r>
            <a:r>
              <a:rPr lang="en-US" altLang="ko-KR" sz="1600" spc="-150" dirty="0"/>
              <a:t> </a:t>
            </a:r>
            <a:r>
              <a:rPr lang="ko-KR" altLang="en-US" sz="1600" spc="-150" dirty="0" smtClean="0"/>
              <a:t>집단</a:t>
            </a:r>
            <a:r>
              <a:rPr lang="en-US" altLang="ko-KR" sz="1600" spc="-150" dirty="0" smtClean="0"/>
              <a:t> </a:t>
            </a:r>
            <a:r>
              <a:rPr lang="ko-KR" altLang="en-US" sz="1600" spc="-150" dirty="0" smtClean="0"/>
              <a:t>활용 미흡</a:t>
            </a:r>
            <a:r>
              <a:rPr lang="en-US" altLang="ko-KR" sz="1600" spc="-150" dirty="0" smtClean="0"/>
              <a:t>, </a:t>
            </a:r>
            <a:r>
              <a:rPr lang="ko-KR" altLang="en-US" sz="1600" spc="-150" dirty="0" smtClean="0"/>
              <a:t>부적절한 </a:t>
            </a:r>
            <a:r>
              <a:rPr lang="ko-KR" altLang="en-US" sz="1600" spc="-150" dirty="0" err="1" smtClean="0"/>
              <a:t>줄세우기</a:t>
            </a:r>
            <a:r>
              <a:rPr lang="ko-KR" altLang="en-US" sz="1600" spc="-150" dirty="0" smtClean="0"/>
              <a:t>         </a:t>
            </a:r>
            <a:r>
              <a:rPr lang="ko-KR" altLang="en-US" sz="1600" spc="-150" dirty="0" smtClean="0">
                <a:solidFill>
                  <a:srgbClr val="C00000"/>
                </a:solidFill>
              </a:rPr>
              <a:t>건강하고 </a:t>
            </a:r>
            <a:r>
              <a:rPr lang="ko-KR" altLang="en-US" sz="1600" spc="-150" dirty="0">
                <a:solidFill>
                  <a:srgbClr val="C00000"/>
                </a:solidFill>
              </a:rPr>
              <a:t>생산적인 新전문가 </a:t>
            </a:r>
            <a:r>
              <a:rPr lang="ko-KR" altLang="en-US" sz="1600" spc="-150" dirty="0" smtClean="0">
                <a:solidFill>
                  <a:srgbClr val="C00000"/>
                </a:solidFill>
              </a:rPr>
              <a:t>진입 </a:t>
            </a:r>
            <a:r>
              <a:rPr lang="ko-KR" altLang="en-US" sz="1600" spc="-150" dirty="0">
                <a:solidFill>
                  <a:srgbClr val="C00000"/>
                </a:solidFill>
              </a:rPr>
              <a:t>확대</a:t>
            </a:r>
          </a:p>
          <a:p>
            <a:pPr fontAlgn="base">
              <a:lnSpc>
                <a:spcPct val="200000"/>
              </a:lnSpc>
            </a:pPr>
            <a:r>
              <a:rPr lang="en-US" altLang="ko-KR" sz="1600" spc="-150" dirty="0" smtClean="0"/>
              <a:t>R&amp;D</a:t>
            </a:r>
            <a:r>
              <a:rPr lang="en-US" altLang="ko-KR" sz="1600" spc="-150" dirty="0"/>
              <a:t>, </a:t>
            </a:r>
            <a:r>
              <a:rPr lang="ko-KR" altLang="en-US" sz="1600" spc="-150" dirty="0" smtClean="0"/>
              <a:t>연구와 시행</a:t>
            </a:r>
            <a:r>
              <a:rPr lang="en-US" altLang="ko-KR" sz="1600" spc="-150" dirty="0"/>
              <a:t>·</a:t>
            </a:r>
            <a:r>
              <a:rPr lang="ko-KR" altLang="en-US" sz="1600" spc="-150" dirty="0" smtClean="0"/>
              <a:t>중앙과 지방간 </a:t>
            </a:r>
            <a:r>
              <a:rPr lang="ko-KR" altLang="en-US" sz="1600" spc="-150" dirty="0"/>
              <a:t>‘별개 추진</a:t>
            </a:r>
            <a:r>
              <a:rPr lang="ko-KR" altLang="en-US" sz="1600" spc="-150" dirty="0" smtClean="0"/>
              <a:t>’          </a:t>
            </a:r>
            <a:r>
              <a:rPr lang="en-US" altLang="ko-KR" sz="1600" spc="-150" dirty="0" smtClean="0">
                <a:solidFill>
                  <a:srgbClr val="C00000"/>
                </a:solidFill>
              </a:rPr>
              <a:t>R&amp;D </a:t>
            </a:r>
            <a:r>
              <a:rPr lang="ko-KR" altLang="en-US" sz="1600" spc="-150" dirty="0">
                <a:solidFill>
                  <a:srgbClr val="C00000"/>
                </a:solidFill>
              </a:rPr>
              <a:t>결과 적극 活用</a:t>
            </a:r>
            <a:r>
              <a:rPr lang="en-US" altLang="ko-KR" sz="1600" spc="-150" dirty="0">
                <a:solidFill>
                  <a:srgbClr val="C00000"/>
                </a:solidFill>
              </a:rPr>
              <a:t>, </a:t>
            </a:r>
            <a:r>
              <a:rPr lang="en-US" altLang="ko-KR" sz="1600" spc="-150" dirty="0" smtClean="0">
                <a:solidFill>
                  <a:srgbClr val="C00000"/>
                </a:solidFill>
              </a:rPr>
              <a:t> </a:t>
            </a:r>
            <a:r>
              <a:rPr lang="ko-KR" altLang="en-US" sz="1600" spc="-150" dirty="0" smtClean="0">
                <a:solidFill>
                  <a:srgbClr val="C00000"/>
                </a:solidFill>
              </a:rPr>
              <a:t>地方과 </a:t>
            </a:r>
            <a:r>
              <a:rPr lang="ko-KR" altLang="en-US" sz="1600" spc="-150" dirty="0">
                <a:solidFill>
                  <a:srgbClr val="C00000"/>
                </a:solidFill>
              </a:rPr>
              <a:t>연계 교류 강화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3983818" y="177303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3274257" y="224418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3712209" y="27487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4536033" y="323170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4112840" y="371033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5180470" y="421825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4428021" y="469187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81055" y="5956090"/>
            <a:ext cx="8167601" cy="46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국정의 중추기능 재인식</a:t>
            </a:r>
            <a:r>
              <a:rPr lang="en-US" altLang="ko-KR" sz="1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사기진작</a:t>
            </a:r>
            <a:r>
              <a:rPr lang="en-US" altLang="ko-KR" sz="1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전문성 강화</a:t>
            </a:r>
            <a:r>
              <a:rPr lang="en-US" altLang="ko-KR" sz="1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업무 방법론 등 패러다임 쇄신</a:t>
            </a:r>
            <a:endParaRPr lang="ko-KR" altLang="en-US" sz="1900" spc="-1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6" name="Group 7"/>
          <p:cNvGrpSpPr/>
          <p:nvPr/>
        </p:nvGrpSpPr>
        <p:grpSpPr>
          <a:xfrm>
            <a:off x="299354" y="1616036"/>
            <a:ext cx="414987" cy="414986"/>
            <a:chOff x="349648" y="2204865"/>
            <a:chExt cx="518790" cy="518788"/>
          </a:xfrm>
        </p:grpSpPr>
        <p:sp>
          <p:nvSpPr>
            <p:cNvPr id="17" name="Oval 55"/>
            <p:cNvSpPr/>
            <p:nvPr>
              <p:custDataLst>
                <p:tags r:id="rId13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8" name="Oval 56"/>
            <p:cNvSpPr/>
            <p:nvPr>
              <p:custDataLst>
                <p:tags r:id="rId14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19" name="Group 7"/>
          <p:cNvGrpSpPr/>
          <p:nvPr/>
        </p:nvGrpSpPr>
        <p:grpSpPr>
          <a:xfrm>
            <a:off x="299353" y="2134268"/>
            <a:ext cx="414987" cy="414986"/>
            <a:chOff x="349648" y="2204865"/>
            <a:chExt cx="518790" cy="518788"/>
          </a:xfrm>
        </p:grpSpPr>
        <p:sp>
          <p:nvSpPr>
            <p:cNvPr id="20" name="Oval 55"/>
            <p:cNvSpPr/>
            <p:nvPr>
              <p:custDataLst>
                <p:tags r:id="rId11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1" name="Oval 56"/>
            <p:cNvSpPr/>
            <p:nvPr>
              <p:custDataLst>
                <p:tags r:id="rId12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2" name="Group 7"/>
          <p:cNvGrpSpPr/>
          <p:nvPr/>
        </p:nvGrpSpPr>
        <p:grpSpPr>
          <a:xfrm>
            <a:off x="299352" y="2617950"/>
            <a:ext cx="414987" cy="414986"/>
            <a:chOff x="349648" y="2204865"/>
            <a:chExt cx="518790" cy="518788"/>
          </a:xfrm>
        </p:grpSpPr>
        <p:sp>
          <p:nvSpPr>
            <p:cNvPr id="23" name="Oval 55"/>
            <p:cNvSpPr/>
            <p:nvPr>
              <p:custDataLst>
                <p:tags r:id="rId9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4" name="Oval 56"/>
            <p:cNvSpPr/>
            <p:nvPr>
              <p:custDataLst>
                <p:tags r:id="rId10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5" name="Group 7"/>
          <p:cNvGrpSpPr/>
          <p:nvPr/>
        </p:nvGrpSpPr>
        <p:grpSpPr>
          <a:xfrm>
            <a:off x="286247" y="3087188"/>
            <a:ext cx="414987" cy="414986"/>
            <a:chOff x="349648" y="2204865"/>
            <a:chExt cx="518790" cy="518788"/>
          </a:xfrm>
        </p:grpSpPr>
        <p:sp>
          <p:nvSpPr>
            <p:cNvPr id="26" name="Oval 55"/>
            <p:cNvSpPr/>
            <p:nvPr>
              <p:custDataLst>
                <p:tags r:id="rId7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7" name="Oval 56"/>
            <p:cNvSpPr/>
            <p:nvPr>
              <p:custDataLst>
                <p:tags r:id="rId8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8" name="Group 7"/>
          <p:cNvGrpSpPr/>
          <p:nvPr/>
        </p:nvGrpSpPr>
        <p:grpSpPr>
          <a:xfrm>
            <a:off x="286248" y="3564401"/>
            <a:ext cx="414987" cy="414986"/>
            <a:chOff x="349648" y="2204865"/>
            <a:chExt cx="518790" cy="518788"/>
          </a:xfrm>
        </p:grpSpPr>
        <p:sp>
          <p:nvSpPr>
            <p:cNvPr id="29" name="Oval 55"/>
            <p:cNvSpPr/>
            <p:nvPr>
              <p:custDataLst>
                <p:tags r:id="rId5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0" name="Oval 56"/>
            <p:cNvSpPr/>
            <p:nvPr>
              <p:custDataLst>
                <p:tags r:id="rId6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5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31" name="Group 7"/>
          <p:cNvGrpSpPr/>
          <p:nvPr/>
        </p:nvGrpSpPr>
        <p:grpSpPr>
          <a:xfrm>
            <a:off x="277798" y="4075874"/>
            <a:ext cx="414987" cy="414986"/>
            <a:chOff x="349648" y="2204865"/>
            <a:chExt cx="518790" cy="518788"/>
          </a:xfrm>
        </p:grpSpPr>
        <p:sp>
          <p:nvSpPr>
            <p:cNvPr id="32" name="Oval 55"/>
            <p:cNvSpPr/>
            <p:nvPr>
              <p:custDataLst>
                <p:tags r:id="rId3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3" name="Oval 56"/>
            <p:cNvSpPr/>
            <p:nvPr>
              <p:custDataLst>
                <p:tags r:id="rId4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34" name="Group 7"/>
          <p:cNvGrpSpPr/>
          <p:nvPr/>
        </p:nvGrpSpPr>
        <p:grpSpPr>
          <a:xfrm>
            <a:off x="286840" y="4564374"/>
            <a:ext cx="414987" cy="414986"/>
            <a:chOff x="349648" y="2204865"/>
            <a:chExt cx="518790" cy="518788"/>
          </a:xfrm>
        </p:grpSpPr>
        <p:sp>
          <p:nvSpPr>
            <p:cNvPr id="35" name="Oval 55"/>
            <p:cNvSpPr/>
            <p:nvPr>
              <p:custDataLst>
                <p:tags r:id="rId1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6" name="Oval 56"/>
            <p:cNvSpPr/>
            <p:nvPr>
              <p:custDataLst>
                <p:tags r:id="rId2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7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0" name="오른쪽 화살표 39"/>
          <p:cNvSpPr/>
          <p:nvPr/>
        </p:nvSpPr>
        <p:spPr>
          <a:xfrm>
            <a:off x="260875" y="6072525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86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780363" y="3068960"/>
            <a:ext cx="7632847" cy="2520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84080" y="332656"/>
            <a:ext cx="8413795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중장기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「보건의료 </a:t>
            </a:r>
            <a:r>
              <a:rPr lang="ko-KR" altLang="en-US" sz="28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복지인력」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수급 판단과 육성</a:t>
            </a:r>
            <a:endParaRPr lang="en-US" sz="28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323" y="980728"/>
            <a:ext cx="8580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메르스가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남긴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과제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감염에 취약한 병원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간병문화 등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원인은 병원인력의 양적 질적 부족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의료기관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대형화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고급화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수익화 과잉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추구      </a:t>
            </a:r>
            <a:r>
              <a:rPr lang="ko-KR" altLang="en-US" sz="16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급성기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병상수</a:t>
            </a:r>
            <a:r>
              <a:rPr lang="en-US" altLang="ko-KR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고가 의료장비 과잉상태 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반면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보건의료인력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– OECD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선진국의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1/2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∼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1/3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수준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▶ </a:t>
            </a:r>
            <a:r>
              <a:rPr lang="ko-KR" altLang="en-US" sz="14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전체 숫자 </a:t>
            </a:r>
            <a:r>
              <a:rPr lang="ko-KR" altLang="en-US" sz="14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증가</a:t>
            </a:r>
            <a:r>
              <a:rPr lang="en-US" altLang="ko-KR" sz="14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병상 대비 인력은 감소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근무자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80.5% “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인력부족”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81.1% “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인력부족으로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서비스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질 하락</a:t>
            </a:r>
            <a:r>
              <a:rPr lang="ko-KR" altLang="en-US" sz="1600" spc="-3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” </a:t>
            </a:r>
            <a:r>
              <a:rPr lang="ko-KR" altLang="en-US" sz="1600" spc="-3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3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주당 </a:t>
            </a:r>
            <a:r>
              <a:rPr lang="ko-KR" altLang="en-US" sz="1600" spc="-3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평균 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49.8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시간 </a:t>
            </a:r>
            <a:r>
              <a:rPr lang="ko-KR" altLang="en-US" sz="1600" spc="-3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근무 </a:t>
            </a:r>
            <a:endParaRPr lang="ko-KR" altLang="en-US" sz="1600" spc="-3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3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정부</a:t>
            </a:r>
            <a:r>
              <a:rPr lang="en-US" altLang="ko-KR" sz="1600" spc="-3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30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보건의료 종별 및 인력 배출</a:t>
            </a:r>
            <a:r>
              <a:rPr lang="en-US" altLang="ko-KR" sz="1600" spc="-3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300" dirty="0">
                <a:latin typeface="휴먼명조" panose="02010504000101010101" pitchFamily="2" charset="-127"/>
                <a:ea typeface="휴먼명조" panose="02010504000101010101" pitchFamily="2" charset="-127"/>
              </a:rPr>
              <a:t>근무 현황 위주 파악 </a:t>
            </a:r>
            <a:r>
              <a:rPr lang="ko-KR" altLang="en-US" sz="1600" spc="-3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 </a:t>
            </a:r>
            <a:r>
              <a:rPr lang="ko-KR" altLang="en-US" sz="1600" spc="-3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향후 </a:t>
            </a:r>
            <a:r>
              <a:rPr lang="ko-KR" altLang="en-US" sz="1600" spc="-3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종별 수요 및 인력수급 예측</a:t>
            </a:r>
            <a:r>
              <a:rPr lang="en-US" altLang="ko-KR" sz="1600" spc="-3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3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계획 부실 </a:t>
            </a:r>
          </a:p>
        </p:txBody>
      </p:sp>
      <p:sp>
        <p:nvSpPr>
          <p:cNvPr id="6" name="오른쪽 화살표 5"/>
          <p:cNvSpPr/>
          <p:nvPr/>
        </p:nvSpPr>
        <p:spPr>
          <a:xfrm>
            <a:off x="5441490" y="115877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4607599" y="153481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6377594" y="221298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4960625" y="255863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66671" y="5787605"/>
            <a:ext cx="824864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의료선진국</a:t>
            </a:r>
            <a:r>
              <a:rPr lang="en-US" altLang="ko-KR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고령화 대비한 </a:t>
            </a:r>
            <a:r>
              <a:rPr lang="ko-KR" altLang="en-US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「중</a:t>
            </a:r>
            <a:r>
              <a:rPr lang="en-US" altLang="ko-KR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장기 의료 종별 및 인력 수요예측</a:t>
            </a:r>
            <a:r>
              <a:rPr lang="en-US" altLang="ko-KR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수급계획」 </a:t>
            </a:r>
            <a:r>
              <a:rPr lang="ko-KR" altLang="en-US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spc="-1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271541" y="6297200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차트 2"/>
          <p:cNvGraphicFramePr/>
          <p:nvPr>
            <p:extLst>
              <p:ext uri="{D42A27DB-BD31-4B8C-83A1-F6EECF244321}">
                <p14:modId xmlns:p14="http://schemas.microsoft.com/office/powerpoint/2010/main" val="506945524"/>
              </p:ext>
            </p:extLst>
          </p:nvPr>
        </p:nvGraphicFramePr>
        <p:xfrm>
          <a:off x="1055453" y="3492604"/>
          <a:ext cx="7132893" cy="200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01520" y="3140968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3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의사 수 가장 적은 한국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OECD 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국가 중 인구 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1000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명당 의사 수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단위 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명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20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2938" y="3491377"/>
            <a:ext cx="2412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(OECD 2011, </a:t>
            </a:r>
            <a:r>
              <a:rPr lang="ko-KR" altLang="en-US" sz="11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한국은 한의사 포함</a:t>
            </a:r>
            <a:r>
              <a:rPr lang="en-US" altLang="ko-KR" sz="12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2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274109" y="585920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66671" y="6212856"/>
            <a:ext cx="824864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보건의료 복지분야 </a:t>
            </a:r>
            <a:r>
              <a:rPr lang="ko-KR" altLang="en-US" sz="17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우수공무원 적극적 모집 및 사기진작</a:t>
            </a:r>
            <a:r>
              <a:rPr lang="en-US" altLang="ko-KR" sz="17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7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士氣振作</a:t>
            </a:r>
            <a:r>
              <a:rPr lang="en-US" altLang="ko-KR" sz="17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7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책 </a:t>
            </a:r>
            <a:r>
              <a:rPr lang="ko-KR" altLang="en-US" sz="17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적극 추진</a:t>
            </a:r>
            <a:endParaRPr lang="ko-KR" altLang="en-US" sz="17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 descr="C:\Users\assembly\Desktop\ad_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41" y="4076192"/>
            <a:ext cx="416878" cy="10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17"/>
          <p:cNvCxnSpPr/>
          <p:nvPr/>
        </p:nvCxnSpPr>
        <p:spPr>
          <a:xfrm>
            <a:off x="1777989" y="3448745"/>
            <a:ext cx="5666201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7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09" y="428328"/>
            <a:ext cx="830892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공공성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Publicness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보건의료 확대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강화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 정답이다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769" y="1052736"/>
            <a:ext cx="8592806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「한국」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보건소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(253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).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보건지소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(1,294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) :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공공보건기관 전체병원의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5.3%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불과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-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차 의료 매우 취약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질병에 대한 ‘사전 예방’보다 ‘치료 서비스’만 제공 상황 </a:t>
            </a:r>
            <a:endParaRPr lang="ko-KR" altLang="en-US" sz="16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지방의료원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(33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) :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지역거점병원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취약계층 진료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감염병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관리와 예방 등 수행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대부분 경영적자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의사 및 간호사 부족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높은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의사이직율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접근성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취약 상황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국립대병원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(10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) :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권역거점병원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국가 공공보건의료 정책 및 사업 등 수행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의료급여대상자 진료비율 점차 감소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선택진료비 증가 등 수익위주 경영 상황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일본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공공병원 비중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30%,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중앙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지자체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협력 운영시스템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지역포괄케어시스템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추진 중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「미국」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지역사회병원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22%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가 공공병원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카운티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市소유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공공병원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비영리 보건의료 강화</a:t>
            </a:r>
          </a:p>
        </p:txBody>
      </p:sp>
      <p:sp>
        <p:nvSpPr>
          <p:cNvPr id="5" name="오른쪽 화살표 4"/>
          <p:cNvSpPr/>
          <p:nvPr/>
        </p:nvSpPr>
        <p:spPr>
          <a:xfrm>
            <a:off x="5990654" y="335699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29882" y="5709755"/>
            <a:ext cx="827375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농어촌형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도시형 보건소 증설 및 전문인력 보강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시설현대화 지원 확대 필요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80144" y="584096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4250378" y="371703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280143" y="628144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18727" y="6165566"/>
            <a:ext cx="827375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「국립중앙의료원</a:t>
            </a:r>
            <a:r>
              <a:rPr lang="en-US" altLang="ko-KR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국립대병원</a:t>
            </a:r>
            <a:r>
              <a:rPr lang="en-US" altLang="ko-KR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지방의료원</a:t>
            </a:r>
            <a:r>
              <a:rPr lang="en-US" altLang="ko-KR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보건소」</a:t>
            </a:r>
            <a:r>
              <a:rPr lang="en-US" altLang="ko-KR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공공의료라인업 강화 필요</a:t>
            </a:r>
            <a:endParaRPr lang="en-US" altLang="ko-KR" sz="17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076" name="Picture 4" descr="fla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17" y="4576975"/>
            <a:ext cx="731199" cy="5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 descr="fla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76975"/>
            <a:ext cx="714295" cy="53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2" descr="fla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97" y="4576975"/>
            <a:ext cx="731199" cy="5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2382" y="462539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5.3%</a:t>
            </a:r>
            <a:endParaRPr lang="ko-KR" altLang="en-US" sz="2000" dirty="0">
              <a:solidFill>
                <a:srgbClr val="C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78726" y="463844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22%</a:t>
            </a:r>
            <a:endParaRPr lang="ko-KR" altLang="en-US" sz="2000" dirty="0">
              <a:solidFill>
                <a:srgbClr val="C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096" y="463099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30%</a:t>
            </a:r>
            <a:endParaRPr lang="ko-KR" altLang="en-US" sz="2000" dirty="0">
              <a:solidFill>
                <a:srgbClr val="C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004" y="4548933"/>
            <a:ext cx="1897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Adobe 고딕 Std B" pitchFamily="34" charset="-127"/>
                <a:ea typeface="Adobe 고딕 Std B" pitchFamily="34" charset="-127"/>
              </a:rPr>
              <a:t>공공보건기관</a:t>
            </a:r>
            <a:endParaRPr lang="en-US" altLang="ko-KR" sz="1400" dirty="0" smtClean="0"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1400" dirty="0" smtClean="0">
                <a:latin typeface="Adobe 고딕 Std B" pitchFamily="34" charset="-127"/>
                <a:ea typeface="Adobe 고딕 Std B" pitchFamily="34" charset="-127"/>
              </a:rPr>
              <a:t>비</a:t>
            </a:r>
            <a:r>
              <a:rPr lang="ko-KR" altLang="en-US" sz="1400" dirty="0">
                <a:latin typeface="Adobe 고딕 Std B" pitchFamily="34" charset="-127"/>
                <a:ea typeface="Adobe 고딕 Std B" pitchFamily="34" charset="-127"/>
              </a:rPr>
              <a:t>율</a:t>
            </a:r>
          </a:p>
        </p:txBody>
      </p:sp>
      <p:pic>
        <p:nvPicPr>
          <p:cNvPr id="3077" name="Picture 5" descr="C:\Users\assembly\Desktop\as_0000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2" y="4411338"/>
            <a:ext cx="788673" cy="79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>
            <a:off x="2699792" y="4397621"/>
            <a:ext cx="0" cy="812127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1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314" y="670344"/>
            <a:ext cx="836452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7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보호자 없는 병원 </a:t>
            </a:r>
            <a:r>
              <a:rPr lang="en-US" altLang="ko-KR" sz="27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7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「포괄간호서비스 제도화 추진」</a:t>
            </a:r>
            <a:r>
              <a:rPr lang="ko-KR" altLang="en-US" sz="27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en-US" sz="2700" spc="-15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931" y="1519282"/>
            <a:ext cx="8580552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메르스로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확인한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병원內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감염 및 비위생적 병실환경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메르스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확진자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중 간병인 감염률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34.4%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現병실문화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– 6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인실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24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시간 환자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보호자 및 간병인 등 사실상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12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인실 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‘간병은 환자 몫’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3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간병실태 </a:t>
            </a:r>
            <a:r>
              <a:rPr lang="en-US" altLang="ko-KR" sz="1600" spc="-3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600" spc="-3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가족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34.6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% 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41,844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), </a:t>
            </a:r>
            <a:r>
              <a:rPr lang="ko-KR" altLang="en-US" sz="1600" spc="-300" dirty="0">
                <a:latin typeface="휴먼명조" panose="02010504000101010101" pitchFamily="2" charset="-127"/>
                <a:ea typeface="휴먼명조" panose="02010504000101010101" pitchFamily="2" charset="-127"/>
              </a:rPr>
              <a:t>유료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19.3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% 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75,201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입원환자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53.9%,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간병서비스 이용 </a:t>
            </a:r>
            <a:r>
              <a:rPr lang="en-US" altLang="ko-KR" sz="1400" spc="-3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en-US" altLang="ko-KR" sz="1400" spc="-3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‘10</a:t>
            </a:r>
            <a:r>
              <a:rPr lang="ko-KR" altLang="en-US" sz="1400" spc="-3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기준</a:t>
            </a:r>
            <a:r>
              <a:rPr lang="en-US" altLang="ko-KR" sz="1400" spc="-3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400" spc="-3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사적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간병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가족간병 직장휴직 등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사회비용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年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원     </a:t>
            </a:r>
            <a:r>
              <a:rPr lang="en-US" altLang="ko-KR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간병문화</a:t>
            </a:r>
            <a:r>
              <a:rPr lang="en-US" altLang="ko-KR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가 </a:t>
            </a:r>
            <a:r>
              <a:rPr lang="en-US" altLang="ko-KR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병</a:t>
            </a:r>
            <a:r>
              <a:rPr lang="en-US" altLang="ko-KR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불러 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3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전문 </a:t>
            </a:r>
            <a:r>
              <a:rPr lang="ko-KR" altLang="en-US" sz="1600" spc="-3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간호인력 부족 및 </a:t>
            </a:r>
            <a:r>
              <a:rPr lang="ko-KR" altLang="en-US" sz="1600" spc="-3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비정규직</a:t>
            </a:r>
            <a:r>
              <a:rPr lang="ko-KR" altLang="en-US" sz="1600" spc="-3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3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채용</a:t>
            </a:r>
            <a:r>
              <a:rPr lang="en-US" altLang="ko-KR" sz="1600" spc="-3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spc="-3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환자안전 </a:t>
            </a:r>
            <a:r>
              <a:rPr lang="ko-KR" altLang="en-US" sz="1600" spc="-300" dirty="0">
                <a:latin typeface="휴먼명조" panose="02010504000101010101" pitchFamily="2" charset="-127"/>
                <a:ea typeface="휴먼명조" panose="02010504000101010101" pitchFamily="2" charset="-127"/>
              </a:rPr>
              <a:t>위협 </a:t>
            </a:r>
            <a:r>
              <a:rPr lang="ko-KR" altLang="en-US" sz="1600" spc="-3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 </a:t>
            </a:r>
            <a:r>
              <a:rPr lang="ko-KR" altLang="en-US" sz="1600" spc="-3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年 </a:t>
            </a:r>
            <a:r>
              <a:rPr lang="ko-KR" altLang="en-US" sz="1600" spc="-3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의료사고 사망자 약 </a:t>
            </a:r>
            <a:r>
              <a:rPr lang="en-US" altLang="ko-KR" sz="1600" spc="-3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600" spc="-3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명 </a:t>
            </a:r>
            <a:r>
              <a:rPr lang="en-US" altLang="ko-KR" sz="1400" spc="-3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en-US" altLang="ko-KR" sz="1400" spc="-3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en-US" altLang="ko-KR" sz="1400" spc="-3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10</a:t>
            </a:r>
            <a:r>
              <a:rPr lang="ko-KR" altLang="en-US" sz="1400" spc="-3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ko-KR" altLang="en-US" sz="1400" spc="-3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기준</a:t>
            </a:r>
            <a:r>
              <a:rPr lang="en-US" altLang="ko-KR" sz="1400" spc="-3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400" spc="-3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포괄간호서비스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제도화를 위한 대책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</a:p>
          <a:p>
            <a:pPr>
              <a:lnSpc>
                <a:spcPct val="150000"/>
              </a:lnSpc>
            </a:pPr>
            <a:endParaRPr lang="en-US" altLang="ko-KR" sz="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종별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환자중증도를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고려한 진료과별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「인력 배치기준」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설정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공공병원과 지방의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이직율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제고」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및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수급난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해소」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공공 및 민간병원 간호사와의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「임금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격차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해소」 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지역거점 병원의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「포괄간호서비스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수가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차등화」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적용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등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5223378" y="169733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6732240" y="205734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4813952" y="243036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5319218" y="279480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4813609" y="316057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ssembly\Desktop\asf_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089" y="4005710"/>
            <a:ext cx="239139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945" y="404664"/>
            <a:ext cx="830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통일대비 </a:t>
            </a:r>
            <a:r>
              <a:rPr lang="ko-KR" altLang="en-US" sz="2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「남북의료협력과 </a:t>
            </a:r>
            <a:r>
              <a:rPr lang="ko-KR" altLang="en-US" sz="2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사업 </a:t>
            </a:r>
            <a:r>
              <a:rPr lang="ko-KR" altLang="en-US" sz="2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추진」 </a:t>
            </a:r>
            <a:r>
              <a:rPr lang="ko-KR" altLang="en-US" sz="27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진단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887" y="1297065"/>
            <a:ext cx="878497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북한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지속적인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경제난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식량난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에너지란 심화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보건의료 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복지 분야의 어려움 가중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건강수명 평균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59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&lt;WHO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‘12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기대수명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69.5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南北韓間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건강수명 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12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격차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최근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남북의료협력사업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추진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(65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억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1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민간위탁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25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억 원 포함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협력사업 부실</a:t>
            </a:r>
            <a:endParaRPr lang="en-US" altLang="ko-KR" sz="16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온정인민병원 현대화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고려약제약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신축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조선적십자병원 기기 지원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어린이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B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형간염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예방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결핵관리 등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최근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국제사회의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대북지원액 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약 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7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천억 원 </a:t>
            </a:r>
            <a:r>
              <a:rPr lang="en-US" altLang="ko-KR" sz="14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통계청 </a:t>
            </a:r>
            <a:r>
              <a:rPr lang="ko-KR" altLang="en-US" sz="14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’</a:t>
            </a:r>
            <a:r>
              <a:rPr lang="en-US" altLang="ko-KR" sz="14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14</a:t>
            </a:r>
            <a:r>
              <a:rPr lang="en-US" altLang="ko-KR" sz="14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</a:t>
            </a:r>
            <a:r>
              <a:rPr lang="en-US" altLang="ko-KR" sz="14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유엔인도지원사무국</a:t>
            </a:r>
            <a:r>
              <a:rPr lang="en-US" altLang="ko-KR" sz="14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4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788" y="3309285"/>
            <a:ext cx="8025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통일에 대비한 </a:t>
            </a:r>
            <a:r>
              <a:rPr lang="ko-KR" altLang="en-US" sz="20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「보건의료 분야 기능 및 교류의 확대 </a:t>
            </a:r>
            <a:r>
              <a:rPr lang="en-US" altLang="ko-KR" sz="14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독일사례 벤치마킹</a:t>
            </a:r>
            <a:r>
              <a:rPr lang="en-US" altLang="ko-KR" sz="14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4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20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sz="2000" spc="-1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95424" y="345284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4751449" y="146028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5292080" y="185196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7001307" y="221324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4067944" y="288091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302717" y="4221088"/>
            <a:ext cx="8407556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검토 대책</a:t>
            </a: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-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정치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안보와 민간협력 분리 요구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민간차원 우선 추진</a:t>
            </a:r>
            <a:endParaRPr lang="en-US" altLang="ko-KR" sz="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① 빈곤과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질병으로부터의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「사람중심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보호원칙」 하에 생산적인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지원방안 다각 모색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②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북한주민 및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국군포로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이탈주민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보호 강화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남북건강공동체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구현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민간차원의 결핵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심장병 어린이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만성 감염성 질환 등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무료진료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방안 강구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④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개성공단 진료소 조기 정상화 및 국민건강증진기금의 일정비율 의료협력 기금화 등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86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945" y="492560"/>
            <a:ext cx="830892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국민희망 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懸案 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「선택진료비 </a:t>
            </a:r>
            <a:r>
              <a:rPr lang="ko-KR" altLang="en-US" sz="28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제도 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축</a:t>
            </a:r>
            <a:r>
              <a:rPr lang="ko-KR" altLang="en-US" sz="28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en-US" altLang="ko-KR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322" y="1267414"/>
            <a:ext cx="8580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공공보건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의료의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최대 목적은 ‘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평등한 의료를 국민에게 보장하는 것’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선택진료제도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돈으로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유능한 의사를 선점하게 하는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제도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 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헌법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제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11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위반</a:t>
            </a:r>
            <a:endParaRPr lang="en-US" altLang="ko-KR" sz="16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3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정부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상급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종합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병원 의사의 선택진료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특진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의사 비율을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80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%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→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67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%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로 ‘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축소’ 발표 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(‘15.8.7)</a:t>
            </a:r>
            <a:endParaRPr lang="ko-KR" altLang="en-US" sz="14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□ 정부의 「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가지 불합리한 선택진료제도」 운용 실태와 내용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①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선택진료비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전문의 경력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이상인 종합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상급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병원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근무의사만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개업의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開業醫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는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NO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② ‘개업의는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 개원이기 때문에 「선택」이라는 개념이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없다’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복수 전문의 근무 醫院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그래도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NO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동일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면허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동일 경력 보유 의사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근무 의료기관 다른 경우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선택진료비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NO,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명백한 차별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홀대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④ 종합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상급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병원 근무의사 「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67%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가 유명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유능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(?), 67%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 유명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유능 논리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(?)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비합리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비상식의 극치</a:t>
            </a: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⑤ 「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건강보험법」상으론 선택진료비 不可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「의료법」상으로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YES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대형병원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근무의사만 특혜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부여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5943433" y="337485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5657513" y="371206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5326007" y="406977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6579323" y="440527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5727409" y="473652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37502" y="6040574"/>
            <a:ext cx="8298995" cy="46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일부 부작용 불구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국민 위한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「환자 中心 진료제도」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로 발전적 보완 필요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317322" y="6161580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6502764" y="181763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44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189" y="492561"/>
            <a:ext cx="7572439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「심폐소생술</a:t>
            </a:r>
            <a:r>
              <a:rPr lang="en-US" altLang="ko-KR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(CPR) 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교육 실태」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478" y="1184241"/>
            <a:ext cx="8580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올해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월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초등학생 심폐소생술로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50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 급성심장정지 환자 살려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NEWS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거리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?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응급 이송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심정지환자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중 목격자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시행율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6.5%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스웨덴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55%,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일본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35%,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미국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33% 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(‘</a:t>
            </a:r>
            <a:r>
              <a:rPr lang="en-US" altLang="ko-KR" sz="14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12</a:t>
            </a:r>
            <a:r>
              <a:rPr lang="ko-KR" altLang="en-US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년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400" spc="-15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심장정지 조사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전체 퇴원생존율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4.9%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심폐소생술 </a:t>
            </a:r>
            <a:r>
              <a:rPr lang="ko-KR" altLang="en-US" sz="16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시행時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퇴원생존율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13.7%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「학교보건법」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응급처지교육 체계적으로 실시 중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교육률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97%, ‘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학생이 살린다’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정책</a:t>
            </a:r>
            <a:r>
              <a:rPr lang="en-US" altLang="ko-KR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?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일반인 교육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소방본부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적십자사 등 시행 중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교육주체 난립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교육내용 </a:t>
            </a:r>
            <a:r>
              <a:rPr lang="ko-KR" altLang="en-US" sz="16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비표준화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상황</a:t>
            </a:r>
          </a:p>
        </p:txBody>
      </p:sp>
      <p:sp>
        <p:nvSpPr>
          <p:cNvPr id="16" name="오른쪽 화살표 15"/>
          <p:cNvSpPr/>
          <p:nvPr/>
        </p:nvSpPr>
        <p:spPr>
          <a:xfrm>
            <a:off x="6878370" y="134746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5084529" y="172738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4634142" y="208862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5265787" y="246368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4683110" y="282109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37502" y="6040574"/>
            <a:ext cx="8027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「교육프로그램 표준화」 </a:t>
            </a:r>
            <a:r>
              <a:rPr lang="ko-KR" altLang="en-US" sz="20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sz="20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「일반인 심폐소생술 습득 향상 대책」 </a:t>
            </a:r>
            <a:r>
              <a:rPr lang="ko-KR" altLang="en-US" sz="20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sz="2000" spc="-1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317322" y="6161580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8" y="3356991"/>
            <a:ext cx="4034603" cy="2186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42" y="3356992"/>
            <a:ext cx="4066486" cy="2186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ssembly\Desktop\2015 국정감사\PPT\아이템\heart-and-stroke-psa-2_dvd_orig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25" y="384116"/>
            <a:ext cx="758667" cy="54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945" y="492560"/>
            <a:ext cx="830892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지속가능한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의료안전망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강화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「건강보험체계 역할」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321" y="1340768"/>
            <a:ext cx="871917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□ 「건강보험체계」의 주요 쟁점</a:t>
            </a:r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저소득층 중심의 촘촘한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의료안전망으로서의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역할 강화 및 제도의 지속가능성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확보</a:t>
            </a:r>
            <a:endParaRPr lang="ko-KR" altLang="en-US" sz="1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베이비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부머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이후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세대의 은퇴 이후 「보험료 부과체계 개선 위한 사회적 합의 및 추진」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과제</a:t>
            </a: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 중증질환 급여항목 신설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선택진료 의사비율 축소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고위험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임산부 진료비 경감 등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미약한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문제는 건강보험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보장률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연속 하락과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비급여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본인부담율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증가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공급자의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新비급여 창출 등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원인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7438354" y="265609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5934797" y="301329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40509" y="5661248"/>
            <a:ext cx="835925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저소득</a:t>
            </a:r>
            <a:r>
              <a:rPr lang="en-US" altLang="ko-KR" sz="1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빈곤층</a:t>
            </a:r>
            <a:r>
              <a:rPr lang="en-US" altLang="ko-KR" sz="1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 대한 「</a:t>
            </a:r>
            <a:r>
              <a:rPr lang="ko-KR" altLang="en-US" sz="1900" spc="-15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보장성</a:t>
            </a:r>
            <a:r>
              <a:rPr lang="ko-KR" altLang="en-US" sz="1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대폭 강화」와 「</a:t>
            </a:r>
            <a:r>
              <a:rPr lang="ko-KR" altLang="en-US" sz="1900" spc="-15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건보재정</a:t>
            </a:r>
            <a:r>
              <a:rPr lang="ko-KR" altLang="en-US" sz="1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건전성 확보」 위해</a:t>
            </a:r>
            <a:r>
              <a:rPr lang="en-US" altLang="ko-KR" sz="1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900" spc="-15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건보료</a:t>
            </a:r>
            <a:r>
              <a:rPr lang="ko-KR" altLang="en-US" sz="1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부과체계 」</a:t>
            </a:r>
            <a:r>
              <a:rPr lang="ko-KR" altLang="en-US" sz="1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sz="1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「국고지원 지속 확보</a:t>
            </a:r>
            <a:r>
              <a:rPr lang="en-US" altLang="ko-KR" sz="1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지원방식」 개선 </a:t>
            </a:r>
            <a:r>
              <a:rPr lang="ko-KR" altLang="en-US" sz="1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촉구</a:t>
            </a:r>
            <a:endParaRPr lang="ko-KR" altLang="en-US" sz="1900" spc="-1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342749" y="581582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3"/>
          <p:cNvGrpSpPr/>
          <p:nvPr/>
        </p:nvGrpSpPr>
        <p:grpSpPr>
          <a:xfrm>
            <a:off x="667390" y="3980408"/>
            <a:ext cx="2509330" cy="1291210"/>
            <a:chOff x="914400" y="4030498"/>
            <a:chExt cx="3657600" cy="1511660"/>
          </a:xfrm>
        </p:grpSpPr>
        <p:sp>
          <p:nvSpPr>
            <p:cNvPr id="24" name="Rectangle 94"/>
            <p:cNvSpPr/>
            <p:nvPr/>
          </p:nvSpPr>
          <p:spPr>
            <a:xfrm>
              <a:off x="914400" y="4191002"/>
              <a:ext cx="3657600" cy="1351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Rectangle 95"/>
            <p:cNvSpPr/>
            <p:nvPr/>
          </p:nvSpPr>
          <p:spPr>
            <a:xfrm>
              <a:off x="914400" y="4030498"/>
              <a:ext cx="3657600" cy="3372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100" b="1" dirty="0" smtClean="0">
                  <a:latin typeface="휴먼고딕" panose="02010504000101010101" pitchFamily="2" charset="-127"/>
                  <a:ea typeface="휴먼고딕" panose="02010504000101010101" pitchFamily="2" charset="-127"/>
                </a:rPr>
                <a:t>지역가입자의 보험료 부과방식 개선 </a:t>
              </a:r>
              <a:endParaRPr lang="en-US" sz="1100" b="1" dirty="0">
                <a:latin typeface="휴먼고딕" panose="02010504000101010101" pitchFamily="2" charset="-127"/>
                <a:ea typeface="휴먼고딕" panose="02010504000101010101" pitchFamily="2" charset="-127"/>
              </a:endParaRPr>
            </a:p>
          </p:txBody>
        </p:sp>
      </p:grpSp>
      <p:sp>
        <p:nvSpPr>
          <p:cNvPr id="12" name="TextBox 96"/>
          <p:cNvSpPr txBox="1"/>
          <p:nvPr/>
        </p:nvSpPr>
        <p:spPr>
          <a:xfrm>
            <a:off x="681882" y="4371394"/>
            <a:ext cx="24948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 smtClean="0"/>
              <a:t>▶ 소득보험료 부과방식 개선 시 문제점</a:t>
            </a:r>
            <a:endParaRPr lang="en-US" altLang="ko-KR" sz="1000" dirty="0" smtClean="0"/>
          </a:p>
          <a:p>
            <a:r>
              <a:rPr lang="ko-KR" altLang="en-US" sz="1000" dirty="0" smtClean="0"/>
              <a:t>▶ 최저보험료 도입 시 수준</a:t>
            </a:r>
            <a:r>
              <a:rPr lang="en-US" altLang="ko-KR" sz="1000" dirty="0" smtClean="0"/>
              <a:t>·</a:t>
            </a:r>
            <a:r>
              <a:rPr lang="ko-KR" altLang="en-US" sz="1000" dirty="0" smtClean="0"/>
              <a:t>적용대상</a:t>
            </a:r>
            <a:endParaRPr lang="en-US" altLang="ko-KR" sz="1000" dirty="0" smtClean="0"/>
          </a:p>
          <a:p>
            <a:r>
              <a:rPr lang="en-US" sz="1000" dirty="0"/>
              <a:t> </a:t>
            </a:r>
            <a:r>
              <a:rPr lang="en-US" sz="1000" dirty="0" smtClean="0"/>
              <a:t>   </a:t>
            </a:r>
            <a:r>
              <a:rPr lang="ko-KR" altLang="en-US" sz="1000" dirty="0" smtClean="0"/>
              <a:t>범위</a:t>
            </a:r>
            <a:r>
              <a:rPr lang="en-US" altLang="ko-KR" sz="1000" dirty="0" smtClean="0"/>
              <a:t>·</a:t>
            </a:r>
            <a:r>
              <a:rPr lang="ko-KR" altLang="en-US" sz="1000" dirty="0" smtClean="0"/>
              <a:t>보험료 인상세대 문제점</a:t>
            </a:r>
            <a:endParaRPr lang="en-US" altLang="ko-KR" sz="1000" dirty="0" smtClean="0"/>
          </a:p>
          <a:p>
            <a:r>
              <a:rPr lang="ko-KR" altLang="en-US" sz="1000" dirty="0" smtClean="0"/>
              <a:t>▶ 재산보험료 부담 경감방안</a:t>
            </a:r>
            <a:endParaRPr lang="en-US" altLang="ko-KR" sz="1000" dirty="0" smtClean="0"/>
          </a:p>
          <a:p>
            <a:r>
              <a:rPr lang="ko-KR" altLang="en-US" sz="1000" dirty="0" smtClean="0"/>
              <a:t>▶ 보험료 </a:t>
            </a:r>
            <a:r>
              <a:rPr lang="ko-KR" altLang="en-US" sz="1000" dirty="0" err="1" smtClean="0"/>
              <a:t>상한액</a:t>
            </a:r>
            <a:r>
              <a:rPr lang="ko-KR" altLang="en-US" sz="1000" dirty="0" smtClean="0"/>
              <a:t> 개선방안</a:t>
            </a:r>
            <a:endParaRPr lang="en-US" sz="1000" dirty="0"/>
          </a:p>
        </p:txBody>
      </p:sp>
      <p:grpSp>
        <p:nvGrpSpPr>
          <p:cNvPr id="13" name="Group 97"/>
          <p:cNvGrpSpPr/>
          <p:nvPr/>
        </p:nvGrpSpPr>
        <p:grpSpPr>
          <a:xfrm>
            <a:off x="3306316" y="3980408"/>
            <a:ext cx="2509330" cy="1291210"/>
            <a:chOff x="914400" y="4030498"/>
            <a:chExt cx="3657600" cy="1511660"/>
          </a:xfrm>
        </p:grpSpPr>
        <p:sp>
          <p:nvSpPr>
            <p:cNvPr id="20" name="Rectangle 98"/>
            <p:cNvSpPr/>
            <p:nvPr/>
          </p:nvSpPr>
          <p:spPr>
            <a:xfrm>
              <a:off x="914400" y="4191002"/>
              <a:ext cx="3657600" cy="1351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99"/>
            <p:cNvSpPr/>
            <p:nvPr/>
          </p:nvSpPr>
          <p:spPr>
            <a:xfrm>
              <a:off x="914400" y="4030498"/>
              <a:ext cx="3657600" cy="337208"/>
            </a:xfrm>
            <a:prstGeom prst="rect">
              <a:avLst/>
            </a:prstGeom>
            <a:solidFill>
              <a:srgbClr val="CE202A"/>
            </a:solidFill>
            <a:ln>
              <a:noFill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100" b="1" dirty="0" smtClean="0">
                  <a:latin typeface="휴먼고딕" panose="02010504000101010101" pitchFamily="2" charset="-127"/>
                  <a:ea typeface="휴먼고딕" panose="02010504000101010101" pitchFamily="2" charset="-127"/>
                </a:rPr>
                <a:t>피부양자 제도 개선</a:t>
              </a:r>
              <a:endParaRPr lang="en-US" sz="1100" b="1" dirty="0">
                <a:latin typeface="휴먼고딕" panose="02010504000101010101" pitchFamily="2" charset="-127"/>
                <a:ea typeface="휴먼고딕" panose="02010504000101010101" pitchFamily="2" charset="-127"/>
              </a:endParaRPr>
            </a:p>
          </p:txBody>
        </p:sp>
      </p:grpSp>
      <p:grpSp>
        <p:nvGrpSpPr>
          <p:cNvPr id="14" name="Group 100"/>
          <p:cNvGrpSpPr/>
          <p:nvPr/>
        </p:nvGrpSpPr>
        <p:grpSpPr>
          <a:xfrm>
            <a:off x="5945242" y="3980408"/>
            <a:ext cx="2509330" cy="1291210"/>
            <a:chOff x="914400" y="4030498"/>
            <a:chExt cx="3657600" cy="1511660"/>
          </a:xfrm>
        </p:grpSpPr>
        <p:sp>
          <p:nvSpPr>
            <p:cNvPr id="18" name="Rectangle 101"/>
            <p:cNvSpPr/>
            <p:nvPr/>
          </p:nvSpPr>
          <p:spPr>
            <a:xfrm>
              <a:off x="914400" y="4191002"/>
              <a:ext cx="3657600" cy="1351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Rectangle 102"/>
            <p:cNvSpPr/>
            <p:nvPr/>
          </p:nvSpPr>
          <p:spPr>
            <a:xfrm>
              <a:off x="914400" y="4030498"/>
              <a:ext cx="3657600" cy="337208"/>
            </a:xfrm>
            <a:prstGeom prst="rect">
              <a:avLst/>
            </a:prstGeom>
            <a:solidFill>
              <a:srgbClr val="23A50E"/>
            </a:solidFill>
            <a:ln>
              <a:noFill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000" b="1" spc="-150" dirty="0" smtClean="0">
                  <a:latin typeface="휴먼고딕" panose="02010504000101010101" pitchFamily="2" charset="-127"/>
                  <a:ea typeface="휴먼고딕" panose="02010504000101010101" pitchFamily="2" charset="-127"/>
                </a:rPr>
                <a:t>직장가입자 </a:t>
              </a:r>
              <a:r>
                <a:rPr lang="ko-KR" altLang="en-US" sz="1000" b="1" spc="-150" dirty="0" err="1" smtClean="0">
                  <a:latin typeface="휴먼고딕" panose="02010504000101010101" pitchFamily="2" charset="-127"/>
                  <a:ea typeface="휴먼고딕" panose="02010504000101010101" pitchFamily="2" charset="-127"/>
                </a:rPr>
                <a:t>보수외</a:t>
              </a:r>
              <a:r>
                <a:rPr lang="ko-KR" altLang="en-US" sz="1000" b="1" spc="-150" dirty="0" smtClean="0">
                  <a:latin typeface="휴먼고딕" panose="02010504000101010101" pitchFamily="2" charset="-127"/>
                  <a:ea typeface="휴먼고딕" panose="02010504000101010101" pitchFamily="2" charset="-127"/>
                </a:rPr>
                <a:t> 소득 보험료 부과 방식 개선</a:t>
              </a:r>
              <a:endParaRPr lang="en-US" sz="1000" b="1" spc="-150" dirty="0">
                <a:latin typeface="휴먼고딕" panose="02010504000101010101" pitchFamily="2" charset="-127"/>
                <a:ea typeface="휴먼고딕" panose="02010504000101010101" pitchFamily="2" charset="-127"/>
              </a:endParaRPr>
            </a:p>
          </p:txBody>
        </p:sp>
      </p:grpSp>
      <p:sp>
        <p:nvSpPr>
          <p:cNvPr id="15" name="TextBox 103"/>
          <p:cNvSpPr txBox="1"/>
          <p:nvPr/>
        </p:nvSpPr>
        <p:spPr>
          <a:xfrm>
            <a:off x="3306316" y="4371395"/>
            <a:ext cx="25093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 smtClean="0"/>
              <a:t>▶ 부양요건 인정범위</a:t>
            </a:r>
            <a:endParaRPr lang="en-US" altLang="ko-KR" sz="1000" dirty="0" smtClean="0"/>
          </a:p>
          <a:p>
            <a:r>
              <a:rPr lang="ko-KR" altLang="en-US" sz="1000" dirty="0" smtClean="0"/>
              <a:t>▶ 소득 범위</a:t>
            </a:r>
            <a:endParaRPr lang="en-US" altLang="ko-KR" sz="1000" dirty="0" smtClean="0"/>
          </a:p>
          <a:p>
            <a:r>
              <a:rPr lang="ko-KR" altLang="en-US" sz="1000" dirty="0" smtClean="0"/>
              <a:t>▶ 소득기준선 조정</a:t>
            </a:r>
            <a:endParaRPr lang="en-US" altLang="ko-KR" sz="1000" dirty="0" smtClean="0"/>
          </a:p>
          <a:p>
            <a:r>
              <a:rPr lang="ko-KR" altLang="en-US" sz="1000" dirty="0" smtClean="0"/>
              <a:t>▶ 자격변동</a:t>
            </a:r>
            <a:endParaRPr lang="en-US" altLang="ko-KR" sz="1000" dirty="0" smtClean="0"/>
          </a:p>
          <a:p>
            <a:r>
              <a:rPr lang="ko-KR" altLang="en-US" sz="1000" dirty="0" smtClean="0"/>
              <a:t>▶ 재산기준선 조정</a:t>
            </a:r>
            <a:endParaRPr lang="en-US" sz="1000" dirty="0"/>
          </a:p>
        </p:txBody>
      </p:sp>
      <p:sp>
        <p:nvSpPr>
          <p:cNvPr id="17" name="TextBox 104"/>
          <p:cNvSpPr txBox="1"/>
          <p:nvPr/>
        </p:nvSpPr>
        <p:spPr>
          <a:xfrm>
            <a:off x="5945242" y="4371395"/>
            <a:ext cx="25093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 smtClean="0"/>
              <a:t>▶ 소득범위</a:t>
            </a:r>
            <a:endParaRPr lang="en-US" altLang="ko-KR" sz="1000" dirty="0" smtClean="0"/>
          </a:p>
          <a:p>
            <a:r>
              <a:rPr lang="ko-KR" altLang="en-US" sz="1000" dirty="0" smtClean="0"/>
              <a:t>▶ 소득기준선 조정</a:t>
            </a:r>
            <a:endParaRPr lang="en-US" altLang="ko-KR" sz="1000" dirty="0" smtClean="0"/>
          </a:p>
          <a:p>
            <a:r>
              <a:rPr lang="ko-KR" altLang="en-US" sz="1000" dirty="0" smtClean="0"/>
              <a:t>▶ </a:t>
            </a:r>
            <a:r>
              <a:rPr lang="ko-KR" altLang="en-US" sz="1000" dirty="0" err="1" smtClean="0"/>
              <a:t>보험료율</a:t>
            </a:r>
            <a:r>
              <a:rPr lang="ko-KR" altLang="en-US" sz="1000" dirty="0" smtClean="0"/>
              <a:t> 조정</a:t>
            </a:r>
            <a:endParaRPr lang="en-US" altLang="ko-KR" sz="1000" dirty="0" smtClean="0"/>
          </a:p>
          <a:p>
            <a:r>
              <a:rPr lang="ko-KR" altLang="en-US" sz="1000" dirty="0" smtClean="0"/>
              <a:t>▶ 부과방식 개선</a:t>
            </a:r>
            <a:endParaRPr lang="en-US" altLang="ko-KR" sz="1000" dirty="0" smtClean="0"/>
          </a:p>
          <a:p>
            <a:r>
              <a:rPr lang="ko-KR" altLang="en-US" sz="1000" dirty="0" smtClean="0"/>
              <a:t>▶ </a:t>
            </a:r>
            <a:r>
              <a:rPr lang="ko-KR" altLang="en-US" sz="1000" dirty="0" err="1" smtClean="0"/>
              <a:t>상한액</a:t>
            </a:r>
            <a:r>
              <a:rPr lang="ko-KR" altLang="en-US" sz="1000" dirty="0" smtClean="0"/>
              <a:t> 조정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2400741" y="3474174"/>
            <a:ext cx="43204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건강보험료 부과체계개편 주요 쟁점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3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3068708" y="3766562"/>
            <a:ext cx="2974101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XkE2KQV02Jsd7hKvJVY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XkE2KQV02Jsd7hKvJV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4fR4_wuUKxiXZCWCJK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4fR4_wuUKxiXZCWCJK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2365</Words>
  <Application>Microsoft Office PowerPoint</Application>
  <PresentationFormat>화면 슬라이드 쇼(4:3)</PresentationFormat>
  <Paragraphs>246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assembly</dc:creator>
  <cp:lastModifiedBy>assembly</cp:lastModifiedBy>
  <cp:revision>127</cp:revision>
  <cp:lastPrinted>2015-09-09T10:07:35Z</cp:lastPrinted>
  <dcterms:created xsi:type="dcterms:W3CDTF">2015-09-02T12:15:03Z</dcterms:created>
  <dcterms:modified xsi:type="dcterms:W3CDTF">2015-09-09T10:37:51Z</dcterms:modified>
</cp:coreProperties>
</file>