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80" r:id="rId4"/>
    <p:sldId id="269" r:id="rId5"/>
    <p:sldId id="279" r:id="rId6"/>
    <p:sldId id="270" r:id="rId7"/>
    <p:sldId id="278" r:id="rId8"/>
    <p:sldId id="277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식품위생법 위반업체수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905077192855592E-2"/>
                  <c:y val="-0.1219310957297114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109</a:t>
                    </a:r>
                    <a:r>
                      <a:rPr lang="ko-KR" altLang="en-US" dirty="0" smtClean="0"/>
                      <a:t>개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524061754284476E-2"/>
                  <c:y val="-9.144832179728355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111</a:t>
                    </a:r>
                    <a:r>
                      <a:rPr lang="ko-KR" altLang="en-US" dirty="0" smtClean="0"/>
                      <a:t>개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43046315713356E-2"/>
                  <c:y val="-0.1219310957297114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146</a:t>
                    </a:r>
                    <a:r>
                      <a:rPr lang="ko-KR" altLang="en-US" dirty="0" smtClean="0"/>
                      <a:t>개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24061754284476E-2"/>
                  <c:y val="-9.906901528039051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160</a:t>
                    </a:r>
                    <a:r>
                      <a:rPr lang="ko-KR" altLang="en-US" dirty="0" smtClean="0"/>
                      <a:t>개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429138947140071E-2"/>
                  <c:y val="-0.10668970876349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109</c:v>
                </c:pt>
                <c:pt idx="1">
                  <c:v>111</c:v>
                </c:pt>
                <c:pt idx="2">
                  <c:v>146</c:v>
                </c:pt>
                <c:pt idx="3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36896"/>
        <c:axId val="122421632"/>
      </c:lineChart>
      <c:catAx>
        <c:axId val="871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122421632"/>
        <c:crosses val="autoZero"/>
        <c:auto val="1"/>
        <c:lblAlgn val="ctr"/>
        <c:lblOffset val="100"/>
        <c:noMultiLvlLbl val="0"/>
      </c:catAx>
      <c:valAx>
        <c:axId val="12242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13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1171</a:t>
                    </a:r>
                    <a:r>
                      <a:rPr lang="ko-KR" altLang="en-US" smtClean="0"/>
                      <a:t>건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1214</a:t>
                    </a:r>
                    <a:r>
                      <a:rPr lang="ko-KR" altLang="en-US" smtClean="0"/>
                      <a:t>건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1156</a:t>
                    </a:r>
                    <a:r>
                      <a:rPr lang="ko-KR" altLang="en-US" smtClean="0"/>
                      <a:t>건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1171</c:v>
                </c:pt>
                <c:pt idx="1">
                  <c:v>1214</c:v>
                </c:pt>
                <c:pt idx="2">
                  <c:v>1156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13696"/>
        <c:axId val="123215232"/>
      </c:barChart>
      <c:catAx>
        <c:axId val="1232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123215232"/>
        <c:crosses val="autoZero"/>
        <c:auto val="1"/>
        <c:lblAlgn val="ctr"/>
        <c:lblOffset val="100"/>
        <c:noMultiLvlLbl val="0"/>
      </c:catAx>
      <c:valAx>
        <c:axId val="12321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21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58DEE-98D9-4572-B89E-757B22664CCF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7262F-FAAE-40B0-AC3A-49578BA7D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79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57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7262F-FAAE-40B0-AC3A-49578BA7DBA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4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45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18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5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4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4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32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6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206D-0AEB-4CD5-9069-376979FF9724}" type="datetimeFigureOut">
              <a:rPr lang="ko-KR" altLang="en-US" smtClean="0"/>
              <a:t>2015-09-13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F62F-B313-48EB-9CA0-8CC1D2DB70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7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rms.naver.com/entry.nhn?cid=768&amp;docId=1840360&amp;categoryId=1850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hyperlink" Target="http://terms.naver.com/entry.nhn?cid=767&amp;docId=956621&amp;categoryId=1521" TargetMode="External"/><Relationship Id="rId9" Type="http://schemas.openxmlformats.org/officeDocument/2006/relationships/hyperlink" Target="http://terms.naver.com/entry.nhn?cid=769&amp;docId=956880&amp;categoryId=184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erms.naver.com/entry.nhn?cid=769&amp;docId=956880&amp;categoryId=1843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37.png"/><Relationship Id="rId3" Type="http://schemas.openxmlformats.org/officeDocument/2006/relationships/image" Target="../media/image26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://terms.naver.com/entry.nhn?cid=768&amp;docId=1840360&amp;categoryId=1850" TargetMode="Externa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5" Type="http://schemas.openxmlformats.org/officeDocument/2006/relationships/image" Target="../media/image24.png"/><Relationship Id="rId23" Type="http://schemas.openxmlformats.org/officeDocument/2006/relationships/image" Target="../media/image41.png"/><Relationship Id="rId10" Type="http://schemas.openxmlformats.org/officeDocument/2006/relationships/image" Target="../media/image33.png"/><Relationship Id="rId19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hyperlink" Target="http://terms.naver.com/entry.nhn?cid=767&amp;docId=956621&amp;categoryId=1521" TargetMode="External"/><Relationship Id="rId2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463" cy="68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702629"/>
            <a:ext cx="6307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B538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먹거리 안전 책임</a:t>
            </a:r>
            <a:endParaRPr lang="en-US" sz="5400" dirty="0">
              <a:solidFill>
                <a:srgbClr val="0B538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 flipH="1">
            <a:off x="1396043" y="2420888"/>
            <a:ext cx="6475478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31685" y="1647524"/>
            <a:ext cx="539643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국민의 삶의 질 향상과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739" y="5346427"/>
            <a:ext cx="26043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국회의원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 명 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806" y="5773072"/>
            <a:ext cx="2160240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충남 아산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5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새누리당</a:t>
            </a:r>
            <a:r>
              <a:rPr lang="en-US" altLang="ko-KR" sz="16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sz="165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1" name="Group 348"/>
          <p:cNvGrpSpPr/>
          <p:nvPr/>
        </p:nvGrpSpPr>
        <p:grpSpPr>
          <a:xfrm>
            <a:off x="178065" y="6370186"/>
            <a:ext cx="1453620" cy="288575"/>
            <a:chOff x="2077120" y="4859661"/>
            <a:chExt cx="1453620" cy="288575"/>
          </a:xfrm>
        </p:grpSpPr>
        <p:sp>
          <p:nvSpPr>
            <p:cNvPr id="12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2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www.mslee.co.kr</a:t>
              </a:r>
              <a:endParaRPr lang="en-US" sz="1000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43808" y="3624646"/>
            <a:ext cx="4238513" cy="545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식품의약품안전처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진단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7" name="Picture 3" descr="C:\Users\assembly\Desktop\국감백서\책자표지\국회상징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90" y="5449354"/>
            <a:ext cx="285947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32" y="303019"/>
            <a:ext cx="2906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2015.9.14.(</a:t>
            </a:r>
            <a:r>
              <a:rPr lang="ko-KR" altLang="en-US" sz="9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9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식품의약품안전처</a:t>
            </a:r>
            <a:r>
              <a:rPr lang="ko-KR" altLang="en-US" sz="9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외 국정감사</a:t>
            </a:r>
            <a:endParaRPr lang="ko-KR" altLang="en-US" sz="9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2" descr="C:\Users\assembly\Desktop\2015 국정감사\PPT\1차 기관 로고\1_00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37" y="1552507"/>
            <a:ext cx="761437" cy="8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083" y="457632"/>
            <a:ext cx="8413795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어린이 중독사고① 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「포장용기 안전조치 필요한 빙초산」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037" y="1124744"/>
            <a:ext cx="8768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현재의 식품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과거에 비해 분야의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다변화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종류의 다양화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행정관리의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범위 대폭 확대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변화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어린이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의약품 중독사고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1,004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- 6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세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취학前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어린이 사고가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80%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차지 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&lt;‘15, 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한국소비자원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200" spc="-15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─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위해품목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현황을 보면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의약품 중독사고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258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건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(25.7%)·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살충제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표백제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세탁세제 등의 순서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사례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빙초산에 의한 어린이 안전사고 빈번 발생 보고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한국소비자원 제기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무대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응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966822" y="230018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284130" y="6287578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8" y="4326831"/>
            <a:ext cx="4133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5975" y="2970804"/>
            <a:ext cx="43872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빙초산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아동보호 조치 없는 일반용기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8" y="3263192"/>
            <a:ext cx="4133850" cy="102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file.newswire.co.kr/data/datafile2/thumb_big/2005/02/2005021511084460920.45426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72" y="3227489"/>
            <a:ext cx="3756663" cy="28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03543" y="2958713"/>
            <a:ext cx="43872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미국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빙초산을 유해물질로 구분하여 특별관리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23263" y="6276398"/>
            <a:ext cx="823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아동의 눈 높이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「빙초산은 ‘물’로 인식 </a:t>
            </a:r>
            <a:r>
              <a:rPr lang="en-US" altLang="ko-KR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허술한 포장용기 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안전대책</a:t>
            </a:r>
            <a:r>
              <a:rPr lang="ko-KR" altLang="en-US" sz="16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마련 등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시급 </a:t>
            </a:r>
          </a:p>
        </p:txBody>
      </p:sp>
    </p:spTree>
    <p:extLst>
      <p:ext uri="{BB962C8B-B14F-4D97-AF65-F5344CB8AC3E}">
        <p14:creationId xmlns:p14="http://schemas.microsoft.com/office/powerpoint/2010/main" val="326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268" y="404662"/>
            <a:ext cx="8413795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어린이 중독사고② </a:t>
            </a:r>
            <a:r>
              <a:rPr lang="en-US" altLang="ko-KR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「어린이用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구강청결제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성분문제」 </a:t>
            </a:r>
            <a:r>
              <a:rPr lang="ko-KR" altLang="en-US" sz="2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2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23" y="1144570"/>
            <a:ext cx="858055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구강청결제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「약사법」 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호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나목에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따른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의약외품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」에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해당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구강청결제의 주요 성분 중 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다량 함유 위험원료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이소프로필메칠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페놀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일명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‘살균소독제’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─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알레르기유발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환경호르몬 의심물질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피부 점막 자극성이 강해 부농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여드름</a:t>
            </a: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두드러기 등 발진 유발</a:t>
            </a:r>
          </a:p>
          <a:p>
            <a:pPr fontAlgn="base">
              <a:lnSpc>
                <a:spcPct val="150000"/>
              </a:lnSpc>
            </a:pPr>
            <a:endParaRPr lang="en-US" altLang="ko-KR" sz="3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성인용 및 어린이용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구강청결제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원료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섭취 및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보관시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주의사항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제품별 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제각각 표기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’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─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[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기본 주의사항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] “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마시면 안되고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어린이 손에 닿지 않는 곳에 보관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사용시 부모 지도 받아야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”</a:t>
            </a:r>
          </a:p>
          <a:p>
            <a:pPr fontAlgn="base">
              <a:lnSpc>
                <a:spcPct val="150000"/>
              </a:lnSpc>
            </a:pPr>
            <a:endParaRPr lang="en-US" altLang="ko-KR" sz="3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약학계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다량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섭취時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구토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복통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졸음 등 유발할 수 있고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중추신경계 중독증상 유발 가능” 경고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6859826" y="164380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397004" y="619694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6" y="4181358"/>
            <a:ext cx="3842700" cy="158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1656" y="3615028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err="1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구강청결제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-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아동보호 조치 없는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일반용기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algn="ctr" fontAlgn="base"/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어린이 </a:t>
            </a:r>
            <a:r>
              <a:rPr lang="ko-KR" altLang="en-US" sz="13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구강청결제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– </a:t>
            </a:r>
            <a:r>
              <a:rPr lang="ko-KR" altLang="en-US" sz="13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위해성분이</a:t>
            </a:r>
            <a:r>
              <a:rPr lang="ko-KR" altLang="en-US" sz="1300" dirty="0">
                <a:latin typeface="휴먼고딕" panose="02010504000101010101" pitchFamily="2" charset="-127"/>
                <a:ea typeface="휴먼고딕" panose="02010504000101010101" pitchFamily="2" charset="-127"/>
              </a:rPr>
              <a:t> 더 큰 문제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130" y="6142390"/>
            <a:ext cx="824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어린이 수준에 맞는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제품 내용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표기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사후관리 등 전반적 개선 필요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64352"/>
              </p:ext>
            </p:extLst>
          </p:nvPr>
        </p:nvGraphicFramePr>
        <p:xfrm>
          <a:off x="4481893" y="4181358"/>
          <a:ext cx="4152155" cy="1587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404"/>
                <a:gridCol w="679157"/>
                <a:gridCol w="671516"/>
                <a:gridCol w="692026"/>
                <a:gridCol w="692026"/>
                <a:gridCol w="692026"/>
              </a:tblGrid>
              <a:tr h="312201"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A</a:t>
                      </a:r>
                      <a:r>
                        <a:rPr lang="ko-KR" altLang="en-US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</a:t>
                      </a:r>
                      <a:endParaRPr lang="ko-KR" altLang="en-US" sz="11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B</a:t>
                      </a:r>
                      <a:r>
                        <a:rPr lang="ko-KR" altLang="en-US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</a:t>
                      </a:r>
                      <a:endParaRPr lang="ko-KR" altLang="en-US" sz="11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C</a:t>
                      </a:r>
                      <a:r>
                        <a:rPr lang="ko-KR" altLang="en-US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</a:t>
                      </a:r>
                      <a:endParaRPr lang="ko-KR" altLang="en-US" sz="11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D</a:t>
                      </a:r>
                      <a:r>
                        <a:rPr lang="ko-KR" altLang="en-US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</a:t>
                      </a:r>
                      <a:endParaRPr lang="ko-KR" altLang="en-US" sz="11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E</a:t>
                      </a:r>
                      <a:r>
                        <a:rPr lang="ko-KR" altLang="en-US" sz="1100" b="1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</a:t>
                      </a:r>
                      <a:endParaRPr lang="ko-KR" altLang="en-US" sz="1100" b="1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7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연령</a:t>
                      </a:r>
                      <a:endParaRPr lang="en-US" altLang="ko-KR" sz="11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제한</a:t>
                      </a:r>
                      <a:endParaRPr lang="ko-KR" altLang="en-US" sz="110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</a:t>
                      </a:r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이상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딸기맛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13</a:t>
                      </a:r>
                      <a:r>
                        <a:rPr lang="ko-KR" altLang="en-US" sz="1100" spc="-150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세이상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사용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연령제한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err="1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표기없음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7</a:t>
                      </a:r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이상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부모지도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이하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사용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</a:tr>
              <a:tr h="6377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특별</a:t>
                      </a:r>
                      <a:endParaRPr lang="en-US" altLang="ko-KR" sz="110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주의사항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</a:t>
                      </a:r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이하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의사처방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</a:t>
                      </a:r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이하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부모지도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</a:t>
                      </a:r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세 이하</a:t>
                      </a:r>
                      <a:endParaRPr lang="en-US" altLang="ko-KR" sz="1100" spc="-150" dirty="0" smtClean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  <a:p>
                      <a:pPr algn="ctr" latinLnBrk="1"/>
                      <a:r>
                        <a:rPr lang="ko-KR" altLang="en-US" sz="1100" spc="-150" dirty="0" smtClean="0"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사용금지</a:t>
                      </a:r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spc="-150" dirty="0"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4283672" y="3615028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「어린이용 </a:t>
            </a:r>
            <a:r>
              <a:rPr lang="ko-KR" altLang="en-US" sz="13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구강청결제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」 제조회사별 주의사항 표기내용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5785697" y="240379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7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268" y="404662"/>
            <a:ext cx="84137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의약품 관련 표시내용</a:t>
            </a:r>
            <a:r>
              <a:rPr lang="en-US" altLang="ko-KR" sz="2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2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특히 유효기간</a:t>
            </a:r>
            <a:r>
              <a:rPr lang="en-US" altLang="ko-KR" sz="20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 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표시 방법</a:t>
            </a:r>
            <a:endParaRPr lang="en-US" sz="2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323" y="1144570"/>
            <a:ext cx="858055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대부분의 의약품 유효기한 표시 부위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찾기 어려운 부위에 표시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‘보물찾기’식 표시 위치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多낱개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포장의약품 경우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업체 경제적 부담 사유로 박스포장지에만 표시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국민안전은 ‘뒷전’</a:t>
            </a:r>
          </a:p>
          <a:p>
            <a:pPr fontAlgn="base">
              <a:lnSpc>
                <a:spcPct val="150000"/>
              </a:lnSpc>
            </a:pPr>
            <a:endParaRPr lang="en-US" altLang="ko-KR" sz="3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답변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국민신문고 제안에 공감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제도적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개선 없이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제약업계에 ‘권고’로 ‘개선’ 중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제약업계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표시방법 변경 위해서는 별도 생산라인 구축 필요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단기간 내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적용 곤란 입장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5762973" y="132270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166993" y="618598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94393" y="6141919"/>
            <a:ext cx="8549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국민건강과 안전을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최우선적으로한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「의약품 유효기간 표시제도」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6408411" y="166195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3679608" y="206449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524097" y="242240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1510600" descr="EMB00001884bc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4" y="3252098"/>
            <a:ext cx="35810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81509080" descr="EMB00001884bc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11" y="3252098"/>
            <a:ext cx="36008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729686" y="2926755"/>
            <a:ext cx="51663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일부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제약업체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en-US" altLang="ko-KR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‘</a:t>
            </a:r>
            <a:r>
              <a:rPr lang="ko-KR" altLang="en-US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잘 보이지 않는</a:t>
            </a:r>
            <a:r>
              <a:rPr lang="en-US" altLang="ko-KR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’</a:t>
            </a:r>
            <a:r>
              <a:rPr lang="ko-KR" altLang="en-US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의약품 </a:t>
            </a:r>
            <a:r>
              <a:rPr lang="ko-KR" altLang="en-US" sz="13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유효기한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표시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8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0837" y="376365"/>
            <a:ext cx="846043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20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수입과자</a:t>
            </a:r>
            <a:r>
              <a:rPr lang="en-US" altLang="ko-KR" sz="22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발암물질 타르색소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인공첨가물</a:t>
            </a:r>
            <a:r>
              <a:rPr lang="en-US" altLang="ko-KR" sz="16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포함」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endParaRPr lang="en-US" sz="2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50" y="1059629"/>
            <a:ext cx="811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 초콜릿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크래커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쿠기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    어린이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위해물질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타르색소 등 포함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20%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이상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적색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40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황색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황색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 →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「발암물질 타르색소」 대표사례</a:t>
            </a:r>
            <a:endParaRPr lang="en-US" altLang="ko-KR" sz="1400" b="1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어린이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기호식품에 「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CODEX –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규제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EU –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금지」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 주요 업체 천연색소 사용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수입과자 안전성 규제 및 타르색소에 대한 대처 소극적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대국민 홍보도 부실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3598184" y="12452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966621" y="12452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5292080" y="19168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406277" y="22768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191372" y="623731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22644" y="6200944"/>
            <a:ext cx="87456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「학교 앞 불량식품」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「수입과자」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안전성 관리 기준 마련 및 단속 등 강화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2" y="2852936"/>
            <a:ext cx="43782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16597" y="5301208"/>
            <a:ext cx="4032448" cy="36004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서울시내 초등학교 근</a:t>
            </a:r>
            <a:r>
              <a:rPr lang="ko-KR" altLang="en-US" sz="1200" b="1" dirty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처</a:t>
            </a:r>
            <a:r>
              <a:rPr lang="ko-KR" altLang="en-US" sz="1200" b="1" dirty="0" smtClean="0">
                <a:solidFill>
                  <a:schemeClr val="tx1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 문방구 판매 </a:t>
            </a:r>
            <a:r>
              <a:rPr lang="ko-KR" altLang="en-US" sz="12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불량식</a:t>
            </a:r>
            <a:r>
              <a:rPr lang="ko-KR" altLang="en-US" sz="12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품</a:t>
            </a:r>
          </a:p>
        </p:txBody>
      </p:sp>
      <p:pic>
        <p:nvPicPr>
          <p:cNvPr id="35" name="Picture 6" descr="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35" y="2906502"/>
            <a:ext cx="351165" cy="263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536660" y="2868912"/>
            <a:ext cx="73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7" name="Picture 8" descr="fla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81" y="2906502"/>
            <a:ext cx="351165" cy="263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687986" y="28689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스페인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42" y="4990728"/>
            <a:ext cx="2041901" cy="9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모서리가 둥근 직사각형 39"/>
          <p:cNvSpPr/>
          <p:nvPr/>
        </p:nvSpPr>
        <p:spPr>
          <a:xfrm>
            <a:off x="7350702" y="5316502"/>
            <a:ext cx="1544292" cy="611209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7324284" y="5333565"/>
            <a:ext cx="15707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5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</a:p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이산화티타늄</a:t>
            </a:r>
            <a:endParaRPr lang="ko-KR" altLang="en-US" sz="1050" dirty="0"/>
          </a:p>
        </p:txBody>
      </p:sp>
      <p:pic>
        <p:nvPicPr>
          <p:cNvPr id="42" name="Picture 4" descr="fla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52" y="5088333"/>
            <a:ext cx="347638" cy="260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540133" y="5048097"/>
            <a:ext cx="73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69" y="3230364"/>
            <a:ext cx="118490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모서리가 둥근 직사각형 47"/>
          <p:cNvSpPr/>
          <p:nvPr/>
        </p:nvSpPr>
        <p:spPr>
          <a:xfrm>
            <a:off x="5055245" y="4294228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5054613" y="4322264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09" y="3120257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모서리가 둥근 직사각형 50"/>
          <p:cNvSpPr/>
          <p:nvPr/>
        </p:nvSpPr>
        <p:spPr>
          <a:xfrm>
            <a:off x="6787855" y="4028272"/>
            <a:ext cx="1158254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793391" y="4033723"/>
            <a:ext cx="11471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카르민색소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이산화티타</a:t>
            </a:r>
            <a:r>
              <a:rPr lang="ko-KR" altLang="en-US" sz="1050" dirty="0" err="1"/>
              <a:t>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535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7" y="1192585"/>
            <a:ext cx="2041901" cy="9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8" y="1128006"/>
            <a:ext cx="118490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9" y="3505558"/>
            <a:ext cx="2271731" cy="158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3" y="5344360"/>
            <a:ext cx="748225" cy="108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8" y="2276872"/>
            <a:ext cx="1795772" cy="122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la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18" y="923964"/>
            <a:ext cx="347638" cy="260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42899" y="883728"/>
            <a:ext cx="73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41" y="1235029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32" y="2494514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8" y="4597539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41" y="3429000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la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54" y="923964"/>
            <a:ext cx="351165" cy="263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03679" y="886374"/>
            <a:ext cx="73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6" name="Picture 8" descr="fla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90" y="921318"/>
            <a:ext cx="351165" cy="263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086695" y="88372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스페인</a:t>
            </a:r>
            <a:endParaRPr lang="ko-KR" altLang="en-US" sz="1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41" y="1403360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75" y="1428104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71" y="3019550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02" y="2999464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" name="그림 20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8" y="4774906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그림 20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31" y="4751931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모서리가 둥근 직사각형 2050"/>
          <p:cNvSpPr/>
          <p:nvPr/>
        </p:nvSpPr>
        <p:spPr>
          <a:xfrm>
            <a:off x="1443532" y="1683085"/>
            <a:ext cx="1544292" cy="611209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5" name="TextBox 2054"/>
          <p:cNvSpPr txBox="1"/>
          <p:nvPr/>
        </p:nvSpPr>
        <p:spPr>
          <a:xfrm>
            <a:off x="1442899" y="1711122"/>
            <a:ext cx="15707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5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</a:p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이산화티타늄</a:t>
            </a:r>
            <a:endParaRPr lang="ko-KR" altLang="en-US" sz="1050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611560" y="188640"/>
            <a:ext cx="7848872" cy="476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95307" y="282470"/>
            <a:ext cx="7765125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수입과자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발암물질 타르색소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인공첨가물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 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등  첨가물  현황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869499" y="3107705"/>
            <a:ext cx="772146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868866" y="3135741"/>
            <a:ext cx="747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/>
              <a:t>황색</a:t>
            </a:r>
            <a:r>
              <a:rPr lang="en-US" altLang="ko-KR" sz="1050" dirty="0" smtClean="0"/>
              <a:t>5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452628" y="4723895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51996" y="4751931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카르민색소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1289306" y="5547121"/>
            <a:ext cx="1627907" cy="70613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277608" y="5611648"/>
            <a:ext cx="16543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이산화티타늄</a:t>
            </a:r>
            <a:endParaRPr lang="en-US" altLang="ko-KR" sz="1050" dirty="0" smtClean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3292169" y="2358222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291537" y="2386258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4628042" y="3110426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4627410" y="3138462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92803" y="4398155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292171" y="4426191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4644322" y="5295094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643690" y="5323130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3349538" y="6225335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3348906" y="6253371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6461562" y="2722203"/>
            <a:ext cx="887455" cy="44353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6460931" y="2750239"/>
            <a:ext cx="888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카르민색</a:t>
            </a:r>
            <a:r>
              <a:rPr lang="ko-KR" altLang="en-US" sz="1050" dirty="0" err="1"/>
              <a:t>소</a:t>
            </a:r>
            <a:endParaRPr lang="ko-KR" altLang="en-US" sz="1050" dirty="0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7538207" y="2555930"/>
            <a:ext cx="1158254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7543743" y="2561381"/>
            <a:ext cx="11471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카르민색소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이산화티타</a:t>
            </a:r>
            <a:r>
              <a:rPr lang="ko-KR" altLang="en-US" sz="1050" dirty="0" err="1"/>
              <a:t>늄</a:t>
            </a:r>
            <a:endParaRPr lang="ko-KR" altLang="en-US" sz="1050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385489" y="4329391"/>
            <a:ext cx="1158254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6391025" y="4334842"/>
            <a:ext cx="11471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카르민색소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이산화티타</a:t>
            </a:r>
            <a:r>
              <a:rPr lang="ko-KR" altLang="en-US" sz="1050" dirty="0" err="1"/>
              <a:t>늄</a:t>
            </a:r>
            <a:endParaRPr lang="ko-KR" altLang="en-US" sz="1050" dirty="0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7645607" y="4329391"/>
            <a:ext cx="892862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7651144" y="4334842"/>
            <a:ext cx="8873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6492865" y="6087405"/>
            <a:ext cx="887455" cy="44353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492234" y="6115441"/>
            <a:ext cx="888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카르민색</a:t>
            </a:r>
            <a:r>
              <a:rPr lang="ko-KR" altLang="en-US" sz="1050" dirty="0" err="1"/>
              <a:t>소</a:t>
            </a:r>
            <a:endParaRPr lang="ko-KR" altLang="en-US" sz="1050" dirty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7630102" y="6088184"/>
            <a:ext cx="1066359" cy="44353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655863" y="6101423"/>
            <a:ext cx="1035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이산화티타늄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638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210" y="563668"/>
            <a:ext cx="841379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백수오</a:t>
            </a:r>
            <a:r>
              <a:rPr lang="ko-KR" altLang="en-US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사태 이후</a:t>
            </a:r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</a:t>
            </a:r>
            <a:r>
              <a:rPr lang="ko-KR" altLang="en-US" sz="28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식약처</a:t>
            </a:r>
            <a:r>
              <a:rPr lang="ko-KR" altLang="en-US" sz="28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위상과 여론 평가」</a:t>
            </a:r>
            <a:endParaRPr lang="en-US" sz="28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642" y="1303574"/>
            <a:ext cx="8848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지난해 對국민 먹거리안전도 조사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불안’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45.2%,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안전’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14%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서울시민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가장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불안</a:t>
            </a:r>
            <a:r>
              <a:rPr lang="en-US" altLang="ko-KR" sz="1200" spc="-150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en-US" altLang="ko-KR" sz="12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49.5%) &lt;</a:t>
            </a:r>
            <a:r>
              <a:rPr lang="ko-KR" altLang="en-US" sz="12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통계청</a:t>
            </a:r>
            <a:r>
              <a:rPr lang="en-US" altLang="ko-KR" sz="1200" spc="-150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건강기능식품 등급별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개별인정 심사기준 및 절차 ‘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깜깜이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예견된 ‘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식품사고’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건기식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前 심사위원장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백수오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사태는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빙산의 일각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이대로라면 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의 사태도 시간문제”라고 지적 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백수오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사태 이후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위상 및 인식조사」 실시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내부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평가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“잘하고 있다”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여전한 안일한 인식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739196" y="146257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2692" y="6069206"/>
            <a:ext cx="824864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「각종 인</a:t>
            </a:r>
            <a:r>
              <a:rPr lang="en-US" altLang="ko-KR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허가 투명성</a:t>
            </a:r>
            <a:r>
              <a:rPr lang="en-US" altLang="ko-KR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공정성 강</a:t>
            </a:r>
            <a:r>
              <a:rPr lang="ko-KR" altLang="en-US" sz="1900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」</a:t>
            </a:r>
            <a:r>
              <a:rPr lang="ko-KR" altLang="en-US" sz="19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와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「현장중심  식품안전대책」</a:t>
            </a:r>
            <a:r>
              <a:rPr lang="ko-KR" altLang="en-US" sz="1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촉진</a:t>
            </a:r>
            <a:endParaRPr lang="ko-KR" altLang="en-US" sz="19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67595" y="616712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 descr="http://img.sbs.co.kr/newimg/news/20150430/200833648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6" y="3212976"/>
            <a:ext cx="39936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.whowired.com/news/photo/201504/408172_8637_3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47" y="3212976"/>
            <a:ext cx="37497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>
          <a:xfrm>
            <a:off x="5372218" y="18128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6884386" y="25078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7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210" y="563668"/>
            <a:ext cx="841379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7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백수오</a:t>
            </a:r>
            <a:r>
              <a:rPr lang="ko-KR" altLang="en-US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사태 이후</a:t>
            </a:r>
            <a:r>
              <a:rPr lang="en-US" altLang="ko-KR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「건강기능식품 후속 대책」 </a:t>
            </a:r>
            <a:r>
              <a:rPr lang="ko-KR" altLang="en-US" sz="2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27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642" y="1303574"/>
            <a:ext cx="884885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건기식에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대한 對국민 신뢰도 저하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판매량 급감 상태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err="1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식약처와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업계의 반성과 개선 노력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백수오사태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발생 당시에 드러난 건강기능식품 제도 및 행정추진상의 문제점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국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내외 및 국민건강에 중대한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위해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발생時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생산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판매의 일시 중단 등 「긴급대응제도」 부재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②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개별인정 심사 및 절차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이행時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심의委의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의견과 다른 「행정적 개입과 결정」의 과다함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③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관련협회에 「</a:t>
            </a:r>
            <a:r>
              <a:rPr lang="ko-KR" altLang="en-US" sz="140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건기식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 표시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광고 사전심의 권한」 관련협회에 전적으로 위탁한 관리소홀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④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제조사에 기능성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인체적용시험 등을 전가하여 「부실한 제품화 유도」의 원인을 제공하였다는 점 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4849004" y="147788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26618" y="6187638"/>
            <a:ext cx="854393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「긴급대응제도 도입</a:t>
            </a:r>
            <a:r>
              <a:rPr lang="en-US" altLang="ko-KR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안전성 및 기능성 유지 시험지원센터 설립 등 법률안 개정」</a:t>
            </a:r>
            <a:r>
              <a:rPr lang="ko-KR" altLang="en-US" sz="17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</a:t>
            </a:r>
            <a:endParaRPr lang="ko-KR" altLang="en-US" sz="17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201076" y="627401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3" y="4221088"/>
            <a:ext cx="437244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28" y="3565004"/>
            <a:ext cx="3559952" cy="23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44" y="636576"/>
            <a:ext cx="83645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현실화 된 기후변화</a:t>
            </a:r>
            <a:r>
              <a:rPr lang="en-US" altLang="ko-KR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7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「식품안전관리 대응문제」 </a:t>
            </a:r>
            <a:r>
              <a:rPr lang="ko-KR" altLang="en-US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endParaRPr lang="en-US" sz="27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736" y="1698384"/>
            <a:ext cx="8580552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기후변화대응 식품안전관리 연구사업단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(‘10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∼‘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통해 체계적 연구 개발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연구비 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110</a:t>
            </a:r>
            <a:r>
              <a:rPr lang="ko-KR" altLang="en-US" sz="1200" spc="-150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억원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완료 입장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우리나라의 사회경제적 손실 年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원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이상</a:t>
            </a:r>
            <a:r>
              <a:rPr lang="en-US" altLang="ko-KR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&lt;‘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14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년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&gt; </a:t>
            </a:r>
            <a:r>
              <a:rPr lang="ko-KR" altLang="en-US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문제는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식품안전 분야의 손실이 가장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우려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특히</a:t>
            </a:r>
            <a:r>
              <a:rPr lang="en-US" altLang="ko-KR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「식중독」으로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인한 사회경제적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손실이 가장 클 것으로 분석       </a:t>
            </a:r>
            <a:r>
              <a:rPr lang="ko-KR" altLang="en-US" sz="1500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발생율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∼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10%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증가 예측 </a:t>
            </a:r>
            <a:endParaRPr lang="en-US" altLang="ko-KR" sz="15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향후 주요 대책 및 검토 요구사항</a:t>
            </a:r>
            <a:r>
              <a:rPr lang="en-US" altLang="ko-KR" sz="16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기후변화문제는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점진적 발생하나</a:t>
            </a:r>
            <a:r>
              <a:rPr lang="en-US" altLang="ko-KR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파급효과는 크므로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對국민홍보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등 사전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예방강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화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② 세균성 식중독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살모넬라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장염비브리오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캠필러박터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장출혈성대장균</a:t>
            </a:r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등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급증에 대비한 대책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철저</a:t>
            </a:r>
            <a:endParaRPr lang="ko-KR" altLang="en-US" sz="1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「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기후변화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민감식품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」에 대한 곰팡이독소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고추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2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오크라톡신</a:t>
            </a:r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A)</a:t>
            </a:r>
            <a:r>
              <a:rPr lang="ko-KR" altLang="en-US" sz="12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기준 </a:t>
            </a:r>
            <a:r>
              <a:rPr lang="ko-KR" altLang="en-US" sz="15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재개정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및 안전관리 기준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新種 </a:t>
            </a:r>
            <a:r>
              <a:rPr lang="ko-KR" altLang="en-US" sz="1500" dirty="0">
                <a:latin typeface="휴먼명조" panose="02010504000101010101" pitchFamily="2" charset="-127"/>
                <a:ea typeface="휴먼명조" panose="02010504000101010101" pitchFamily="2" charset="-127"/>
              </a:rPr>
              <a:t>동물 및 가축질병과 전염성 질환의 공중보건과 식품안전에의 위해도 연구 및 </a:t>
            </a:r>
            <a:r>
              <a:rPr lang="ko-KR" altLang="en-US" sz="15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관리방안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4731649" y="222730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6105728" y="25450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56456" y="5734500"/>
            <a:ext cx="83267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「연구결과 中心」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실천적 노력 강화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정례적</a:t>
            </a:r>
            <a:r>
              <a:rPr lang="en-US" altLang="ko-KR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체계적 보완 지속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17323" y="589685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7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111" y="332656"/>
            <a:ext cx="8364527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언론보도 관련 새로운 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「음식문화」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 조성</a:t>
            </a:r>
            <a:endParaRPr lang="en-US" sz="29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865" y="1052736"/>
            <a:ext cx="858055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최근 동향 및 추세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TV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방송을 중심으로 음식관련 각종 프로그램 증가 추세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※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5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집밥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백선생」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「삼시세끼」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「냉장고를 부탁해」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5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수요미식회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」 등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음식의 맛과 멋에 대한 국민적 관심 제고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반면 바람직한 음식문화의 정착방향 등 일부 혼란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관련 조치 및 검토 요구사항</a:t>
            </a:r>
            <a:endParaRPr lang="en-US" altLang="ko-KR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한류음식 붐 조성 이후 새로운 「한국형 음식문화」 형성의 계기화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먹거리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x-file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「언론의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지적사항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 모니터 강화 및 현장점검 확인 후 관련조치 철저</a:t>
            </a:r>
            <a:endParaRPr lang="en-US" altLang="ko-KR" sz="16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중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상류층 이외에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저변층의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음식수요와 욕구도 포함하여 다양화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다변화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④ 맛과 위생청결이 보장되는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먹방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쿡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(Cook)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방 정착 필요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068863"/>
            <a:ext cx="83267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1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필요시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제도적 보완 및 예산지원 등 </a:t>
            </a:r>
            <a:r>
              <a:rPr lang="ko-KR" altLang="en-US" sz="21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「종합적인 대책」 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수립</a:t>
            </a:r>
            <a:r>
              <a:rPr lang="en-US" altLang="ko-KR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1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추진</a:t>
            </a:r>
            <a:endParaRPr lang="ko-KR" altLang="en-US" sz="2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21431" y="6231222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assembly\Desktop\ad_00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032450"/>
            <a:ext cx="1224136" cy="9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sembly\Desktop\ad_00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56" y="5168319"/>
            <a:ext cx="803816" cy="8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sembly\Desktop\ad_0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55" y="5162407"/>
            <a:ext cx="812110" cy="78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sembly\Desktop\ad_00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24507"/>
            <a:ext cx="1080119" cy="8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sembly\Desktop\ad_0000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79785"/>
            <a:ext cx="1051944" cy="10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115616" y="3572833"/>
            <a:ext cx="6840760" cy="2363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5944" y="404664"/>
            <a:ext cx="83645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HACCP </a:t>
            </a:r>
            <a:r>
              <a:rPr lang="ko-KR" altLang="en-US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지정업소 </a:t>
            </a:r>
            <a:r>
              <a:rPr lang="en-US" altLang="ko-KR" sz="27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7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「식품위생법 위반 지속 증가문제」</a:t>
            </a:r>
            <a:endParaRPr lang="en-US" sz="2700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78" y="977076"/>
            <a:ext cx="8580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식품제조시설 위생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청결 안전기준 충족업체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HACCP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지정제도 운영’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각종 인센티브 부여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국민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HACCP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지정업소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‘식품제조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생산과정의 위생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청결기준을 충족한 것’으로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인식</a:t>
            </a:r>
            <a:r>
              <a:rPr lang="en-US" altLang="ko-KR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신뢰</a:t>
            </a:r>
            <a:endParaRPr lang="ko-KR" altLang="en-US" sz="15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HACCP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지정업소 중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식품위해업소로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적발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처분 받은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사례 지속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총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613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개소 위반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김치류</a:t>
            </a:r>
            <a:r>
              <a:rPr lang="en-US" altLang="ko-KR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고추가루</a:t>
            </a:r>
            <a:r>
              <a:rPr lang="ko-KR" altLang="en-US" sz="12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포함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119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(19.4%),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냉동수산식품류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(10.3%),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어묵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61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</a:t>
            </a:r>
            <a:r>
              <a:rPr lang="en-US" altLang="ko-KR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(10%)</a:t>
            </a:r>
            <a:r>
              <a:rPr lang="ko-KR" altLang="en-US" sz="1200" spc="-15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順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결론은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‘사람’문제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위반사항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이물검출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표시기준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자가품질검사 </a:t>
            </a:r>
            <a:r>
              <a:rPr lang="ko-KR" altLang="en-US" sz="15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不이행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위생적 취급기준 등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처벌은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‘솜방망이’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6984881" y="11456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2479915" y="14811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6984881" y="24208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6440355" y="27635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6746106" y="309328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6080748"/>
            <a:ext cx="8248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정부와 국민신뢰 저버리는</a:t>
            </a:r>
            <a:r>
              <a:rPr lang="ko-KR" altLang="en-US" sz="2000" spc="-15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HACCP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지정업소 위반 사항</a:t>
            </a:r>
            <a:r>
              <a:rPr lang="en-US" altLang="ko-KR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단속 및 </a:t>
            </a:r>
            <a:r>
              <a:rPr lang="en-US" altLang="ko-KR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처벌 강화</a:t>
            </a:r>
            <a:endParaRPr lang="ko-KR" altLang="en-US" sz="20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17323" y="6178671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1683633978"/>
              </p:ext>
            </p:extLst>
          </p:nvPr>
        </p:nvGraphicFramePr>
        <p:xfrm>
          <a:off x="1352673" y="4220905"/>
          <a:ext cx="6387679" cy="16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1939826" y="3712493"/>
            <a:ext cx="516632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식품위생법 </a:t>
            </a:r>
            <a:r>
              <a:rPr lang="ko-KR" altLang="en-US" sz="13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위반업체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중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HACCP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업체 현황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</a:t>
            </a:r>
            <a:endParaRPr lang="ko-KR" altLang="en-US" sz="13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15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944" y="693707"/>
            <a:ext cx="8364527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정부차원의 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「의료기기 관련」 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업무 체계화</a:t>
            </a:r>
            <a:endParaRPr lang="en-US" sz="2900" spc="-1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19" y="1541915"/>
            <a:ext cx="85805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현황 및 문제점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의료기기 관련 업무    </a:t>
            </a:r>
            <a:r>
              <a:rPr lang="ko-KR" altLang="en-US" sz="16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보건복지부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산업통상자원부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중소기업청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미래창조과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학부 등 분산수행 중</a:t>
            </a:r>
            <a:endParaRPr lang="en-US" altLang="ko-KR" sz="160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① 각 부처간 개발된 기술의 제품화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안전성 평가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인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허가 단계에 대한 </a:t>
            </a:r>
            <a:r>
              <a:rPr lang="ko-KR" altLang="en-US" sz="15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他부처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5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식약처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복지부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와의 연계지원 부족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②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R&amp;D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지원위주의 육성정책으로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비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R&amp;D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분야에 대한 상대적인 지원부족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민간의 자발적 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R&amp;D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투자 부족 등의 문제 발생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□ 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개선 및 보완대책</a:t>
            </a:r>
            <a:endParaRPr lang="en-US" altLang="ko-KR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의료기기산업 육성 및 안전관리 강화 위한 「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」의 역할 증대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의료기기 관련 통합지원체계 구축 위한 종합적인 전략수립 및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법적근거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보완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의료기기산업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안전성 포함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에 대한 비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지원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강화 및 민간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R&amp;D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투자유인 등 촉구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2560770" y="221616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51" y="349556"/>
            <a:ext cx="8364527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의료기기</a:t>
            </a:r>
            <a:r>
              <a:rPr lang="en-US" altLang="ko-KR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9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화장품 등의 </a:t>
            </a:r>
            <a:r>
              <a:rPr lang="ko-KR" altLang="en-US" sz="2900" spc="-15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해외진출 확대</a:t>
            </a:r>
            <a:endParaRPr lang="en-US" sz="2900" spc="-15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71" y="957059"/>
            <a:ext cx="8580552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최근 동향 및 추세</a:t>
            </a:r>
            <a:endParaRPr lang="en-US" altLang="ko-KR" sz="1500" b="1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중국 정부의 보건의료 분야 투자 장려로 매년 평균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18%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정도 성장세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─ 의료기기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2014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對중국 의료기기 수출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2.5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$,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수입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1.4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$,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무역수지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1.2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$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흑자기록</a:t>
            </a:r>
            <a:endParaRPr lang="en-US" altLang="ko-KR" sz="15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─ 화장품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: 2014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 對중국 화장품 수출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5.3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$, 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수입 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1,600</a:t>
            </a:r>
            <a:r>
              <a:rPr lang="ko-KR" altLang="en-US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만</a:t>
            </a:r>
            <a:r>
              <a:rPr lang="en-US" altLang="ko-KR" sz="15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$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무역수지 </a:t>
            </a: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5.2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억</a:t>
            </a:r>
            <a:r>
              <a:rPr lang="en-US" altLang="ko-KR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$ </a:t>
            </a:r>
            <a:r>
              <a:rPr lang="ko-KR" altLang="en-US" sz="15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흑자기록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한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 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FTA</a:t>
            </a:r>
            <a:r>
              <a:rPr lang="ko-KR" altLang="en-US" sz="16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계기</a:t>
            </a:r>
            <a:r>
              <a:rPr lang="en-US" altLang="ko-KR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의료기기 화장품 등 </a:t>
            </a:r>
            <a:r>
              <a:rPr lang="ko-KR" altLang="en-US" sz="160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신성장동력화</a:t>
            </a:r>
            <a:r>
              <a:rPr lang="ko-KR" altLang="en-US" sz="160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추진 필요성</a:t>
            </a:r>
            <a:endParaRPr lang="en-US" altLang="ko-KR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□ 개선</a:t>
            </a:r>
            <a:r>
              <a:rPr lang="en-US" altLang="ko-KR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보완 대책</a:t>
            </a:r>
            <a:endParaRPr lang="en-US" altLang="ko-KR" sz="16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중국 등 해외진출 확대 위한 정부차원의 종합적인 추진대책 강구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방안 등 수요자 중심 다각적 모색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해외진출업체의 금융지원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정보제공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현지 인허가 등 규제개선</a:t>
            </a:r>
          </a:p>
        </p:txBody>
      </p:sp>
      <p:sp>
        <p:nvSpPr>
          <p:cNvPr id="8" name="오른쪽 화살표 7"/>
          <p:cNvSpPr/>
          <p:nvPr/>
        </p:nvSpPr>
        <p:spPr>
          <a:xfrm>
            <a:off x="444748" y="268525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C:\Users\assembly\Desktop\43_51_403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63" y="4545545"/>
            <a:ext cx="3395813" cy="23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sembly\Desktop\ad_0001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47" y="4842141"/>
            <a:ext cx="564584" cy="7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sembly\Desktop\ad_0001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39" y="5949280"/>
            <a:ext cx="44439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72"/>
          <p:cNvCxnSpPr/>
          <p:nvPr>
            <p:custDataLst>
              <p:tags r:id="rId1"/>
            </p:custDataLst>
          </p:nvPr>
        </p:nvCxnSpPr>
        <p:spPr>
          <a:xfrm>
            <a:off x="3216192" y="5862388"/>
            <a:ext cx="648072" cy="461941"/>
          </a:xfrm>
          <a:prstGeom prst="line">
            <a:avLst/>
          </a:prstGeom>
          <a:ln w="3175">
            <a:solidFill>
              <a:srgbClr val="2A9B18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2"/>
          <p:cNvCxnSpPr/>
          <p:nvPr>
            <p:custDataLst>
              <p:tags r:id="rId2"/>
            </p:custDataLst>
          </p:nvPr>
        </p:nvCxnSpPr>
        <p:spPr>
          <a:xfrm>
            <a:off x="3864264" y="6324329"/>
            <a:ext cx="1428680" cy="0"/>
          </a:xfrm>
          <a:prstGeom prst="line">
            <a:avLst/>
          </a:prstGeom>
          <a:ln w="3175">
            <a:solidFill>
              <a:srgbClr val="2A9B18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7"/>
          <p:cNvCxnSpPr/>
          <p:nvPr>
            <p:custDataLst>
              <p:tags r:id="rId3"/>
            </p:custDataLst>
          </p:nvPr>
        </p:nvCxnSpPr>
        <p:spPr>
          <a:xfrm flipV="1">
            <a:off x="3216192" y="5388225"/>
            <a:ext cx="648072" cy="353961"/>
          </a:xfrm>
          <a:prstGeom prst="line">
            <a:avLst/>
          </a:prstGeom>
          <a:ln w="3175">
            <a:solidFill>
              <a:srgbClr val="F0B71F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7"/>
          <p:cNvCxnSpPr/>
          <p:nvPr>
            <p:custDataLst>
              <p:tags r:id="rId4"/>
            </p:custDataLst>
          </p:nvPr>
        </p:nvCxnSpPr>
        <p:spPr>
          <a:xfrm flipV="1">
            <a:off x="3864264" y="5388226"/>
            <a:ext cx="1428680" cy="1"/>
          </a:xfrm>
          <a:prstGeom prst="line">
            <a:avLst/>
          </a:prstGeom>
          <a:ln w="3175">
            <a:solidFill>
              <a:srgbClr val="F0B71F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99441" y="519587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수출</a:t>
            </a:r>
            <a:r>
              <a:rPr lang="ko-KR" altLang="en-US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2.5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$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9441" y="605264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수출</a:t>
            </a:r>
            <a:r>
              <a:rPr lang="ko-KR" altLang="en-US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5.3</a:t>
            </a: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r>
              <a:rPr lang="en-US" altLang="ko-KR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$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72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892082" y="4208146"/>
            <a:ext cx="4973947" cy="1681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4080" y="404663"/>
            <a:ext cx="841379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체중 조절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「다이어트기능식품 유통 및 위해 실태」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진단</a:t>
            </a:r>
            <a:r>
              <a:rPr lang="ko-KR" altLang="en-US" sz="24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sz="2400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78" y="1052113"/>
            <a:ext cx="858055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체중조절 ‘다이어트건강기능식품’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생산량 매년 증가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‘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4,102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톤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‘13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4,422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톤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‘14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5,428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톤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생산액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3,008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억 원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판매액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조 원 시장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체중조절용 조제식품 포함</a:t>
            </a:r>
            <a:r>
              <a:rPr lang="en-US" altLang="ko-KR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1.5</a:t>
            </a:r>
            <a:r>
              <a:rPr lang="ko-KR" altLang="en-US" sz="15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조원 시장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유통 다변화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정착단계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–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인터넷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36.2%, TV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홈쇼핑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17.6%,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전문점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17.1%,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대형할인점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12.6%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順</a:t>
            </a:r>
            <a:endParaRPr lang="en-US" altLang="ko-KR" sz="1500" spc="-15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5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문 제 점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&gt; - </a:t>
            </a:r>
            <a:r>
              <a:rPr lang="ko-KR" altLang="en-US" sz="1500" b="1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他부처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기관과 협조 하에 체계적</a:t>
            </a:r>
            <a:r>
              <a:rPr lang="en-US" altLang="ko-KR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5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지속적인 대응 노력 미흡</a:t>
            </a:r>
            <a:endParaRPr lang="en-US" altLang="ko-KR" sz="15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sz="5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온라인 쇼핑 및 해외직구 보편화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5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사용금지 </a:t>
            </a:r>
            <a:r>
              <a:rPr lang="ko-KR" altLang="en-US" sz="1500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약품성분 함유제품 무분별 구입 및 유통 상황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온라인 판매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- 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과학적으로 입증되지 않은 제품의 효능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효과 허위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과대광고 사례 빈번 발생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한국소비자원 조사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(‘14)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결과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14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해외직구제품 중 </a:t>
            </a:r>
            <a:r>
              <a:rPr lang="en-US" altLang="ko-KR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7</a:t>
            </a:r>
            <a:r>
              <a:rPr lang="ko-KR" altLang="en-US" sz="15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제품에서 사용금지 의약품 성분 </a:t>
            </a:r>
            <a:r>
              <a:rPr lang="ko-KR" altLang="en-US" sz="15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검출 등</a:t>
            </a:r>
            <a:endParaRPr lang="ko-KR" altLang="en-US" sz="15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044211" y="12301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616321" y="155254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3301313" y="306457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5352" y="6099715"/>
            <a:ext cx="824864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온라인 및 해외직구 등 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「다이어트건강기능식품」 관리감독</a:t>
            </a:r>
            <a:r>
              <a:rPr lang="en-US" altLang="ko-KR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19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처벌 강화 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33744" y="6209179"/>
            <a:ext cx="339133" cy="3119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734070" y="4303081"/>
            <a:ext cx="5250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&lt;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다이어트식품 위해 관련 </a:t>
            </a:r>
            <a:r>
              <a:rPr lang="ko-KR" altLang="en-US" sz="12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소비자상담센터 접수현황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</a:t>
            </a:r>
            <a:r>
              <a:rPr lang="ko-KR" altLang="en-US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소비자보호원</a:t>
            </a:r>
            <a:r>
              <a:rPr lang="en-US" altLang="ko-KR" sz="12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)&gt;</a:t>
            </a:r>
            <a:endParaRPr lang="ko-KR" altLang="en-US" sz="1200" b="1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9" y="4207834"/>
            <a:ext cx="3207405" cy="16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3271776776"/>
              </p:ext>
            </p:extLst>
          </p:nvPr>
        </p:nvGraphicFramePr>
        <p:xfrm>
          <a:off x="4297478" y="4672537"/>
          <a:ext cx="4032448" cy="121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87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1812</Words>
  <Application>Microsoft Office PowerPoint</Application>
  <PresentationFormat>화면 슬라이드 쇼(4:3)</PresentationFormat>
  <Paragraphs>217</Paragraphs>
  <Slides>14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135</cp:revision>
  <cp:lastPrinted>2015-09-12T08:43:49Z</cp:lastPrinted>
  <dcterms:created xsi:type="dcterms:W3CDTF">2015-09-02T12:15:03Z</dcterms:created>
  <dcterms:modified xsi:type="dcterms:W3CDTF">2015-09-13T11:16:31Z</dcterms:modified>
</cp:coreProperties>
</file>