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8" r:id="rId3"/>
    <p:sldId id="293" r:id="rId4"/>
    <p:sldId id="294" r:id="rId5"/>
    <p:sldId id="295" r:id="rId6"/>
    <p:sldId id="296" r:id="rId7"/>
    <p:sldId id="297" r:id="rId8"/>
    <p:sldId id="298" r:id="rId9"/>
    <p:sldId id="307" r:id="rId10"/>
    <p:sldId id="299" r:id="rId11"/>
    <p:sldId id="310" r:id="rId12"/>
    <p:sldId id="300" r:id="rId13"/>
    <p:sldId id="301" r:id="rId14"/>
    <p:sldId id="309" r:id="rId15"/>
    <p:sldId id="302" r:id="rId16"/>
    <p:sldId id="303" r:id="rId17"/>
    <p:sldId id="304" r:id="rId18"/>
    <p:sldId id="305" r:id="rId19"/>
    <p:sldId id="306" r:id="rId2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32018207548112E-2"/>
          <c:y val="5.4197282764720946E-2"/>
          <c:w val="0.93035558008576036"/>
          <c:h val="0.817518874000046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725479373929235E-2"/>
                  <c:y val="-3.98862108867371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64.5%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83652915952829E-2"/>
                  <c:y val="-3.54544096770996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65%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015832412106617E-2"/>
                  <c:y val="3.988621088673707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62.6%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773844665524528E-2"/>
                  <c:y val="-5.76134157252869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65%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112401706691509E-2"/>
                  <c:y val="4.874981330601203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63.6%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483652915952756E-2"/>
                  <c:y val="-5.31816145156494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63%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773844665524528E-2"/>
                  <c:y val="6.204521693492440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62.5%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773844665524528E-2"/>
                  <c:y val="5.76134157252869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62%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휴먼고딕" panose="02010504000101010101" pitchFamily="2" charset="-127"/>
                    <a:ea typeface="휴먼고딕" panose="02010504000101010101" pitchFamily="2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64.5</c:v>
                </c:pt>
                <c:pt idx="1">
                  <c:v>65</c:v>
                </c:pt>
                <c:pt idx="2">
                  <c:v>62.6</c:v>
                </c:pt>
                <c:pt idx="3">
                  <c:v>65</c:v>
                </c:pt>
                <c:pt idx="4">
                  <c:v>63.6</c:v>
                </c:pt>
                <c:pt idx="5">
                  <c:v>63</c:v>
                </c:pt>
                <c:pt idx="6">
                  <c:v>62.5</c:v>
                </c:pt>
                <c:pt idx="7">
                  <c:v>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532018207548122E-2"/>
                  <c:y val="-6.204521693492440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22.1%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83652915952829E-2"/>
                  <c:y val="-7.0908819354199321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21.3%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483652915952867E-2"/>
                  <c:y val="-4.431801209637457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21.9%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483652915952829E-2"/>
                  <c:y val="-4.874981330601203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21.3%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580383499143398E-2"/>
                  <c:y val="-3.988621088673703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20.6%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532018207548039E-2"/>
                  <c:y val="-3.98862108867371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20%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064036415096223E-2"/>
                  <c:y val="-3.98865598474622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20.3%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305862873072639E-2"/>
                  <c:y val="-6.204521693492440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20%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휴먼고딕" panose="02010504000101010101" pitchFamily="2" charset="-127"/>
                    <a:ea typeface="휴먼고딕" panose="02010504000101010101" pitchFamily="2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22.1</c:v>
                </c:pt>
                <c:pt idx="1">
                  <c:v>21.3</c:v>
                </c:pt>
                <c:pt idx="2">
                  <c:v>21.9</c:v>
                </c:pt>
                <c:pt idx="3">
                  <c:v>21.3</c:v>
                </c:pt>
                <c:pt idx="4">
                  <c:v>20.6</c:v>
                </c:pt>
                <c:pt idx="5">
                  <c:v>20</c:v>
                </c:pt>
                <c:pt idx="6">
                  <c:v>20.3</c:v>
                </c:pt>
                <c:pt idx="7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483652915952822E-2"/>
                  <c:y val="4.874981330601203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13.4%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773844665524528E-2"/>
                  <c:y val="4.874981330601203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smtClean="0"/>
                      <a:t>13.7%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73844665524562E-2"/>
                  <c:y val="4.874981330601195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15.5%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773844665524528E-2"/>
                  <c:y val="4.431801209637457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13.7%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725479373929245E-2"/>
                  <c:y val="4.874981330601203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15.8%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773844665524451E-2"/>
                  <c:y val="3.98862108867371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17%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064036415096223E-2"/>
                  <c:y val="4.431801209637457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17.2%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064036415096223E-2"/>
                  <c:y val="4.874981330601203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18%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휴먼고딕" panose="02010504000101010101" pitchFamily="2" charset="-127"/>
                    <a:ea typeface="휴먼고딕" panose="02010504000101010101" pitchFamily="2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13.4</c:v>
                </c:pt>
                <c:pt idx="1">
                  <c:v>13.7</c:v>
                </c:pt>
                <c:pt idx="2">
                  <c:v>15.5</c:v>
                </c:pt>
                <c:pt idx="3">
                  <c:v>13.7</c:v>
                </c:pt>
                <c:pt idx="4">
                  <c:v>15.8</c:v>
                </c:pt>
                <c:pt idx="5">
                  <c:v>17</c:v>
                </c:pt>
                <c:pt idx="6">
                  <c:v>17.2</c:v>
                </c:pt>
                <c:pt idx="7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03776"/>
        <c:axId val="33017856"/>
      </c:lineChart>
      <c:catAx>
        <c:axId val="3300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휴먼고딕" panose="02010504000101010101" pitchFamily="2" charset="-127"/>
                <a:ea typeface="휴먼고딕" panose="02010504000101010101" pitchFamily="2" charset="-127"/>
              </a:defRPr>
            </a:pPr>
            <a:endParaRPr lang="ko-KR"/>
          </a:p>
        </c:txPr>
        <c:crossAx val="33017856"/>
        <c:crosses val="autoZero"/>
        <c:auto val="1"/>
        <c:lblAlgn val="ctr"/>
        <c:lblOffset val="100"/>
        <c:noMultiLvlLbl val="0"/>
      </c:catAx>
      <c:valAx>
        <c:axId val="33017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00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2104111644361"/>
          <c:y val="6.3725733929323278E-2"/>
          <c:w val="0.74006188531307304"/>
          <c:h val="0.808822798212030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2.59</a:t>
                    </a:r>
                    <a:r>
                      <a:rPr lang="ko-KR" altLang="en-US" smtClean="0"/>
                      <a:t>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2.39</a:t>
                    </a:r>
                    <a:r>
                      <a:rPr lang="ko-KR" altLang="en-US" smtClean="0"/>
                      <a:t>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1.25</a:t>
                    </a:r>
                    <a:r>
                      <a:rPr lang="ko-KR" altLang="en-US" smtClean="0"/>
                      <a:t>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1600" b="1" dirty="0" smtClean="0">
                        <a:solidFill>
                          <a:srgbClr val="C00000"/>
                        </a:solidFill>
                      </a:rPr>
                      <a:t>0.28</a:t>
                    </a:r>
                    <a:r>
                      <a:rPr lang="ko-KR" altLang="en-US" dirty="0" smtClean="0"/>
                      <a:t>명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latin typeface="휴먼고딕" panose="02010504000101010101" pitchFamily="2" charset="-127"/>
                    <a:ea typeface="휴먼고딕" panose="02010504000101010101" pitchFamily="2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노르웨이</c:v>
                </c:pt>
                <c:pt idx="1">
                  <c:v>미국</c:v>
                </c:pt>
                <c:pt idx="2">
                  <c:v>평균</c:v>
                </c:pt>
                <c:pt idx="3">
                  <c:v>한국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2.59</c:v>
                </c:pt>
                <c:pt idx="1">
                  <c:v>2.39</c:v>
                </c:pt>
                <c:pt idx="2">
                  <c:v>1.25</c:v>
                </c:pt>
                <c:pt idx="3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58816"/>
        <c:axId val="33060352"/>
      </c:barChart>
      <c:catAx>
        <c:axId val="33058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휴먼고딕" panose="02010504000101010101" pitchFamily="2" charset="-127"/>
                <a:ea typeface="휴먼고딕" panose="02010504000101010101" pitchFamily="2" charset="-127"/>
              </a:defRPr>
            </a:pPr>
            <a:endParaRPr lang="ko-KR"/>
          </a:p>
        </c:txPr>
        <c:crossAx val="33060352"/>
        <c:crosses val="autoZero"/>
        <c:auto val="1"/>
        <c:lblAlgn val="ctr"/>
        <c:lblOffset val="100"/>
        <c:noMultiLvlLbl val="0"/>
      </c:catAx>
      <c:valAx>
        <c:axId val="3306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05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06D-0AEB-4CD5-9069-376979FF9724}" type="datetimeFigureOut">
              <a:rPr lang="ko-KR" altLang="en-US" smtClean="0"/>
              <a:t>2015-09-20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533869"/>
            <a:ext cx="547902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국민건강보험공단</a:t>
            </a:r>
            <a:endParaRPr lang="en-US" altLang="ko-KR" sz="36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건강보험심사평가원</a:t>
            </a:r>
            <a:endParaRPr lang="en-US" sz="3600" dirty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37933" y="1688088"/>
            <a:ext cx="6391698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국민보건 향상과 안전한 의료문화 선도</a:t>
            </a:r>
            <a:endParaRPr lang="en-US" altLang="ko-KR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3554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2015.9.22.(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국정감사</a:t>
            </a:r>
            <a:endParaRPr lang="en-US" altLang="ko-KR" sz="9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2" descr="C:\Users\assembly\Desktop\2015 국정감사\PPT\1차 기관 로고\공단로고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77" y="2683530"/>
            <a:ext cx="639455" cy="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ssembly\Desktop\2015 국정감사\PPT\1차 기관 로고\CISignature_outli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21" y="3481291"/>
            <a:ext cx="692829" cy="6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3168" y="5824309"/>
            <a:ext cx="853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분리과세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일정액 이상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금융소득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건강보험료 부과」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를 적극검토하고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「일용근로소득」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「연금 및 기타소득」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대해서는 중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장기적으로 검토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현재의 건강보험료 부과방식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종합소득에 대해서만 부과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분리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및 분류소득에 대해서는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미부과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검토방안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보험료 부담의 형평성 제고 및 재정 손실보전 </a:t>
            </a:r>
            <a:r>
              <a:rPr lang="ko-KR" altLang="en-US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차원</a:t>
            </a:r>
            <a:endParaRPr lang="en-US" altLang="ko-KR" sz="13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5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‘분리소득’ 중 일정액 이상의 「금융소득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배당 등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」에 대한 건강보험료 부과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‘일용근로소득’에 대한 부과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합리적 부과방안 마련 위한 연구용역 등 정밀분석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‘연금 및 기타소득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’에 대한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부과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조세행정 등 사회변화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추이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감안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장기적 실행과제 검토대상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18" y="692696"/>
            <a:ext cx="8800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건보부과체계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개편」 관련 쟁점④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「분리과세 금융소득 등 건강보험료 부과」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10134" y="594576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5130822" y="157196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491880" y="281749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519869" y="316977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52673"/>
              </p:ext>
            </p:extLst>
          </p:nvPr>
        </p:nvGraphicFramePr>
        <p:xfrm>
          <a:off x="753722" y="4077072"/>
          <a:ext cx="7608697" cy="14401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94129"/>
                <a:gridCol w="792226"/>
                <a:gridCol w="737362"/>
                <a:gridCol w="737362"/>
                <a:gridCol w="777875"/>
                <a:gridCol w="777875"/>
                <a:gridCol w="772033"/>
                <a:gridCol w="772033"/>
                <a:gridCol w="447802"/>
              </a:tblGrid>
              <a:tr h="28803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금액구간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만원</a:t>
                      </a:r>
                      <a:r>
                        <a:rPr lang="en-US" altLang="ko-KR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전체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지역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직장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피부양자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소득금액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소득금액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소득금액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소득금액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비율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25400" indent="596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연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100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만원 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(8.3)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초과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158,949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41,459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26.0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65,051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40.9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52,439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32.9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25400" indent="596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연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336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만원 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월</a:t>
                      </a:r>
                      <a:r>
                        <a:rPr lang="en-US" altLang="ko-KR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28)</a:t>
                      </a:r>
                      <a:r>
                        <a:rPr lang="ko-KR" alt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초과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107,476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29,212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27.1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42,960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39.9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35,304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32.8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25400" indent="5969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연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</a:t>
                      </a:r>
                      <a:r>
                        <a:rPr lang="ko-KR" altLang="en-US" sz="1200" kern="0" spc="0" dirty="0" err="1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천만원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월</a:t>
                      </a:r>
                      <a:r>
                        <a:rPr lang="en-US" altLang="ko-KR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83)</a:t>
                      </a:r>
                      <a:r>
                        <a:rPr lang="ko-KR" alt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초과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42,513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12,114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28.5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16,853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39.6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13,546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5715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31.8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92491" y="3694361"/>
            <a:ext cx="5731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분리과세 금융소득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직역별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현황 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(2011</a:t>
            </a:r>
            <a:r>
              <a:rPr lang="ko-KR" altLang="en-US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ko-KR" altLang="en-US" sz="12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귀속분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2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%)</a:t>
            </a:r>
            <a:r>
              <a:rPr lang="ko-KR" altLang="en-US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989" y="6085878"/>
            <a:ext cx="8290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21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세기 대한민국의 위상에 걸맞은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「특별한 건강보험 의료지원대책」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51" y="1791450"/>
            <a:ext cx="864829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일제강점기 최대피해자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일본군 위안부 할머니’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생존자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 명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92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endParaRPr lang="en-US" altLang="ko-KR" sz="15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다수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「나눔의 집」에서 여생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6.25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한국전쟁 최대희생자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국군포로 생환자’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생환자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 명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대부분 독거생활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일제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강제징용자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사할린 영구귀국자’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귀국자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4.300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 명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80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가족 그리운 ‘철새’ 신세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현실적 애로사항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‘위안부 할머니’의 대부분이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질환」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으로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의료비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약제비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부담 가중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정책적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판단 없음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‘국군포로 생환자’의 동행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탈북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배우자 「의료급여 지원대상 제외」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가족 버리고 탈출했어야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?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‘사할린 영구귀국자’의 건강검진 등 ‘그림자 진 의료혜택’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정기건강검진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수급율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상대적으로 낮아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대부분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세들의 경제적 자립도가 상대적으로 저조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다수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‘자식부양’ 부담도 안고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있어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5145833" y="19575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6175750" y="44802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295419" y="26427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1451" y="801506"/>
            <a:ext cx="85689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「국가가 책임져야 할 特別國民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보장성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강화」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04576" y="61925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6913781" y="412322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5491370" y="482079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037821" y="51554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3838678" y="299790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8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4817" y="5676809"/>
            <a:ext cx="825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질병간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소득계층 간 형평성 문제 해결 위해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「산정특례제도와 본인</a:t>
            </a:r>
            <a:endParaRPr lang="en-US" altLang="ko-KR" sz="20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부담상한제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통합」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 검토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우리나라 국민의료비에서 차지하는 공공의료비 비중은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54.5%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72.3%, 2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 차지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뇌혈관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심장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희귀난치성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질환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기타 중증질환 의료비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각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119%, 129%, 214%, 72%, 151%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질환자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소득수준을 고려하지 않은 「산정특례제도」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질환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간 형평성 문제 및 상대적 박탈감 초래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18" y="692696"/>
            <a:ext cx="8800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「건강보험의 질병間 비용부담 형평성」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03027" y="583253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5580112" y="156368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148064" y="19081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783171" y="225710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355578" y="3121636"/>
            <a:ext cx="6134609" cy="2268252"/>
            <a:chOff x="1691680" y="3140968"/>
            <a:chExt cx="5904656" cy="2088232"/>
          </a:xfrm>
        </p:grpSpPr>
        <p:pic>
          <p:nvPicPr>
            <p:cNvPr id="3073" name="_x187543512" descr="EMB000013cc1e0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141" y="3284984"/>
              <a:ext cx="5756275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/>
            <p:cNvSpPr/>
            <p:nvPr/>
          </p:nvSpPr>
          <p:spPr>
            <a:xfrm>
              <a:off x="1691680" y="3140968"/>
              <a:ext cx="5904656" cy="2088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1090" y="2786508"/>
            <a:ext cx="56835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국민건강보험 건강보험정책연구원 연구보고서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(2014-1-0008) 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79" y="3047094"/>
            <a:ext cx="20669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700" y="6101758"/>
            <a:ext cx="8538065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법률에 따른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「용도별 분리 사용」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「금연치료 목적 지원예산 확대」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담배부담금 목적 및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사용기준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담배부담금 현황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‘13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9,986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’14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191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‘15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5,185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&lt;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예산기준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담배부담금 사용현황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법률에 정하고 있는 사용 용도별 구체적 구분 없이 포괄적으로 사용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2015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금연치료 건강보험 지원사업비 예산은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6.5%, 1,000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억원에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불과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18" y="692696"/>
            <a:ext cx="8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「담배부담금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목적 외 부실 사용」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76666" y="622321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66718"/>
              </p:ext>
            </p:extLst>
          </p:nvPr>
        </p:nvGraphicFramePr>
        <p:xfrm>
          <a:off x="649267" y="1844824"/>
          <a:ext cx="7955181" cy="88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5181"/>
              </a:tblGrid>
              <a:tr h="864096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△ </a:t>
                      </a:r>
                      <a:r>
                        <a:rPr lang="ko-KR" altLang="en-US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국민건강보험법 제</a:t>
                      </a:r>
                      <a:r>
                        <a:rPr lang="en-US" altLang="ko-KR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108</a:t>
                      </a:r>
                      <a:r>
                        <a:rPr lang="ko-KR" altLang="en-US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조</a:t>
                      </a:r>
                      <a:r>
                        <a:rPr lang="en-US" altLang="ko-KR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(</a:t>
                      </a:r>
                      <a:r>
                        <a:rPr lang="ko-KR" altLang="en-US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정부지원</a:t>
                      </a:r>
                      <a:r>
                        <a:rPr lang="en-US" altLang="ko-KR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) </a:t>
                      </a:r>
                      <a:r>
                        <a:rPr lang="ko-KR" altLang="en-US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④ 공단은 제</a:t>
                      </a:r>
                      <a:r>
                        <a:rPr lang="en-US" altLang="ko-KR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2</a:t>
                      </a:r>
                      <a:r>
                        <a:rPr lang="ko-KR" altLang="en-US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항에 따라 지원 된 재원을 다음 각 호의 사업에 사용한다</a:t>
                      </a:r>
                      <a:r>
                        <a:rPr lang="en-US" altLang="ko-KR" sz="1300" kern="1200" spc="-15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.</a:t>
                      </a:r>
                    </a:p>
                    <a:p>
                      <a:pPr fontAlgn="base" latinLnBrk="1"/>
                      <a:r>
                        <a:rPr lang="en-US" altLang="ko-KR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1. </a:t>
                      </a:r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건강검진 등 건강증진에 관한 사업</a:t>
                      </a:r>
                    </a:p>
                    <a:p>
                      <a:pPr fontAlgn="base" latinLnBrk="1"/>
                      <a:r>
                        <a:rPr lang="en-US" altLang="ko-KR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2.</a:t>
                      </a:r>
                      <a:r>
                        <a:rPr lang="ko-KR" altLang="en-US" sz="1300" u="sng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가입자와 피부양자의 흡연으로 인한 질병</a:t>
                      </a:r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에 대한 보험급여</a:t>
                      </a:r>
                    </a:p>
                    <a:p>
                      <a:pPr fontAlgn="base" latinLnBrk="1"/>
                      <a:r>
                        <a:rPr lang="en-US" altLang="ko-KR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 3.</a:t>
                      </a:r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가입자와 피부양자 중 </a:t>
                      </a:r>
                      <a:r>
                        <a:rPr lang="en-US" altLang="ko-KR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65</a:t>
                      </a:r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  <a:cs typeface="+mn-cs"/>
                        </a:rPr>
                        <a:t>세 이상 노인에 대한 보험급여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오른쪽 화살표 14"/>
          <p:cNvSpPr/>
          <p:nvPr/>
        </p:nvSpPr>
        <p:spPr>
          <a:xfrm>
            <a:off x="407193" y="36415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85831"/>
            <a:ext cx="4201403" cy="209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85831"/>
            <a:ext cx="1493319" cy="21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3756" y="5721278"/>
            <a:ext cx="829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계층으론 복지사각지대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질환으론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만성합병질환자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비만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치매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희귀질환자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등에 대한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「예방적 건강증진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건강보험 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보장성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강화」 확대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건강보험료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5.9%, ’12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2.8%, ‘13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1.6%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지속 인상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누적적립금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16.2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(’15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예상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문제는 건강보험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보장률의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지속 하락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(‘14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61.5%)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본인부담률의 지속 상승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18.6%)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보장성강화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정책」의 확대 속도보다 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진료영역」이 더 빠르게 확대되어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보장률이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향상되지 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못하고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환자들의 부담 가중되고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실정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5424740" y="157383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1451" y="692696"/>
            <a:ext cx="85689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「예방적 건강증진 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보장성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강화정책의 확대」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17023" y="583864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5429"/>
              </p:ext>
            </p:extLst>
          </p:nvPr>
        </p:nvGraphicFramePr>
        <p:xfrm>
          <a:off x="486589" y="3573016"/>
          <a:ext cx="8189867" cy="172819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1319"/>
                <a:gridCol w="1277452"/>
                <a:gridCol w="1277452"/>
                <a:gridCol w="1277452"/>
                <a:gridCol w="1272670"/>
                <a:gridCol w="1183522"/>
              </a:tblGrid>
              <a:tr h="324985">
                <a:tc>
                  <a:txBody>
                    <a:bodyPr/>
                    <a:lstStyle/>
                    <a:p>
                      <a:pPr marL="381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구 분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2011</a:t>
                      </a: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2012</a:t>
                      </a: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2013</a:t>
                      </a: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7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2014</a:t>
                      </a:r>
                      <a:r>
                        <a:rPr lang="ko-KR" altLang="en-US" sz="1300" kern="0" spc="-7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</a:t>
                      </a:r>
                      <a:endParaRPr lang="ko-KR" altLang="en-US" sz="1300" b="1" kern="0" spc="-7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-7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2015</a:t>
                      </a:r>
                      <a:r>
                        <a:rPr lang="ko-KR" altLang="en-US" sz="1300" kern="0" spc="-7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년 </a:t>
                      </a:r>
                      <a:r>
                        <a:rPr lang="en-US" altLang="ko-KR" sz="1300" kern="0" spc="-7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</a:t>
                      </a:r>
                      <a:r>
                        <a:rPr lang="ko-KR" altLang="en-US" sz="1300" kern="0" spc="-7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월</a:t>
                      </a:r>
                      <a:endParaRPr lang="ko-KR" altLang="en-US" sz="1300" b="1" kern="0" spc="-7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802">
                <a:tc>
                  <a:txBody>
                    <a:bodyPr/>
                    <a:lstStyle/>
                    <a:p>
                      <a:pPr marL="381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수 입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379,774</a:t>
                      </a:r>
                      <a:endParaRPr lang="en-US" sz="13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418,192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451,733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485,024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266,849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  <a:tr h="350802">
                <a:tc>
                  <a:txBody>
                    <a:bodyPr/>
                    <a:lstStyle/>
                    <a:p>
                      <a:pPr marL="381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지 출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373,766</a:t>
                      </a:r>
                      <a:endParaRPr lang="en-US" sz="13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388,035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415,287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439,155</a:t>
                      </a:r>
                      <a:endParaRPr lang="en-US" sz="13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233,001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  <a:tr h="350802">
                <a:tc>
                  <a:txBody>
                    <a:bodyPr/>
                    <a:lstStyle/>
                    <a:p>
                      <a:pPr marL="381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당기수지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6,008</a:t>
                      </a:r>
                      <a:endParaRPr lang="en-US" sz="13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30,157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36,446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45,869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33,848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  <a:tr h="350802">
                <a:tc>
                  <a:txBody>
                    <a:bodyPr/>
                    <a:lstStyle/>
                    <a:p>
                      <a:pPr marL="3810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누적수지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15,600</a:t>
                      </a:r>
                      <a:endParaRPr lang="en-US" sz="13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45,757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82,203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128,072</a:t>
                      </a:r>
                      <a:endParaRPr lang="en-US" sz="1300" b="1" kern="0" spc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161,920</a:t>
                      </a:r>
                      <a:endParaRPr lang="en-US" sz="1300" b="1" kern="0" spc="0" dirty="0">
                        <a:solidFill>
                          <a:srgbClr val="282828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1645947" y="3105835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최근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(‘11~’15.6)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건강보험 재정현황 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현금기준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단위</a:t>
            </a:r>
            <a:r>
              <a:rPr lang="en-US" altLang="ko-KR" sz="1200" dirty="0">
                <a:latin typeface="휴먼고딕" panose="02010504000101010101" pitchFamily="2" charset="-127"/>
                <a:ea typeface="휴먼고딕" panose="02010504000101010101" pitchFamily="2" charset="-127"/>
              </a:rPr>
              <a:t>:</a:t>
            </a:r>
            <a:r>
              <a:rPr lang="ko-KR" altLang="en-US" sz="12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2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4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973" y="5700086"/>
            <a:ext cx="8538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보편적 의료보장의 확대를 위해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「의료서비스의 전략적 구매」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「전문가적 정책실행 및 개발 역량 강화」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200" y="1268760"/>
            <a:ext cx="864829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보편적 건강보장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(WHO),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모든 사람들에게 양질의 의료서비스를 적정부담으로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보장하는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것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「의료서비스」는 치료적 서비스 외에 건강증진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예방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치료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재활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완화의료를 모두 의미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우리나라 건강보험제도의 성과와 한계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매우 짧은 기간에 ‘전 국민 건강보험’ 달성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저부담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저급여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’전략의 선택으로 가능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건강보험료를 적게 걷는 대신 진료비 본인부담률을 높게 설정하고 급여범위를 좁게 설정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○‘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저부담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-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저급여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’전략의 선택 결과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多비급여서비스 및 新비급여서비스 발생의 악순환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결론적으로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건강보험의 낮은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보장성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의료이용과 건강수준의 사회계층간 형평성을 악화시킴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181" y="620688"/>
            <a:ext cx="880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「보편적 건강보장」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을 위한 심평원의 과제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25843" y="585494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3838331" y="327599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C:\Users\assembly\Desktop\2015 국정감사\PPT\1차 기관 로고\심평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40" y="116632"/>
            <a:ext cx="1615979" cy="4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4836098" y="25845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39258"/>
            <a:ext cx="4248472" cy="165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62948"/>
            <a:ext cx="1641057" cy="16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134" y="1695520"/>
            <a:ext cx="86482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미래 의료환경의 주요 변화는 건강관리 보건의료시스템의 개인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IT, ICT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건강관리 및 질병관리의 양상이 진단과 치료 중심에서 예방으로 전환 </a:t>
            </a: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미래의료 변화에 따른 심평원의 역할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컴퓨터 기능의 고도화 속도에 걸맞은 자동화된 심사시스템 운영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심사기준 관리 수정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보완 필요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현재의 건강보험은 건강향상보다 질병치료에 대한 보상체계로 설계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치료보다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건강증진과 예방중시 방향에 맞춰 건강보험체계의 변화 주도하는 역할 필요</a:t>
            </a: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개인별 맞춤건강관리에 대한 적극적인 동기부여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이에 맞는 지불제도 재설계에 대한 연구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세계 유례없는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빅데이터를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활용하여 첨단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</a:t>
            </a: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과학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기술발전에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기여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바이오뱅크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유전자 정보와 결합하여 첨단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과학 분야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제공하거나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암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희귀난치성질환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·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만성질환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질병극복 유전체 의학기술 발전에 크게 기여할 수 있을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것임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18" y="769712"/>
            <a:ext cx="8800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「미래의료의 변화 방향과 심사평가원의 역할」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24524" y="40299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C:\Users\assembly\Desktop\2015 국정감사\PPT\1차 기관 로고\심평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40" y="116632"/>
            <a:ext cx="1615979" cy="4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14848" y="53009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9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134" y="1407768"/>
            <a:ext cx="864829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의ㆍ약사의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처방ㆍ조제시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「환자 기존정보 실시간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초內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제공시스템」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의료기관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99.4%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활용</a:t>
            </a: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메르스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사태시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(‘15.6.17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부터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DUR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활용현황 및 기여한 점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의료기관 정보 제공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환자정보 인지상태에서 일반감기 또는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의심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환자 진료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위험지역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노출력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내원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환자 진료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시작시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환자의 중동지역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방문여부 ▶ 오진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등 방지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접촉자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내원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환자가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메르스환자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접촉자인 경우 해당 정보 ▶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신속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정확한 치료 조치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삼성서울병원 단순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내원자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해당 정보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현재는 방문자 명단을 받아서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DUR DB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에 탑재하여 활용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역학조사관 실시간 정보 제공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역학조사시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환자의 기억에만 의존하는 한계의 대폭 보강 </a:t>
            </a:r>
          </a:p>
          <a:p>
            <a:pPr fontAlgn="base">
              <a:lnSpc>
                <a:spcPct val="150000"/>
              </a:lnSpc>
            </a:pP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향후 신종 </a:t>
            </a:r>
            <a:r>
              <a:rPr lang="ko-KR" altLang="en-US" sz="15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감염병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대응시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DUR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활용 발전방안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DUR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근거인 처방전 상병코드의 기입 필수화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실시간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Electronic Surveillance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가능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현재의 공문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유선 등을 이용한 특이사항 전파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DUR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을 통한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병의원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공지사항 전파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국민안전향상을 위한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DUR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활용 및 방안에 관련한 사항의 법제화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18" y="692696"/>
            <a:ext cx="880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DUR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의약품 처방조제 지원서비스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활용 강화를 통한 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대응」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2556282" y="272027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C:\Users\assembly\Desktop\2015 국정감사\PPT\1차 기관 로고\심평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40" y="116632"/>
            <a:ext cx="1615979" cy="4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6300192" y="158295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363988" y="403914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926462" y="51571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846341" y="54959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5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134" y="1407768"/>
            <a:ext cx="864829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소비자의 알 권리와 자기결정권 보장 목적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진료비용 고지지침」 개정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(‘14. 6)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동시에 대형병원 집중현상 완화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비합리적인 의료기관별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진료비용의 편차 완화 등 </a:t>
            </a:r>
            <a:endParaRPr lang="en-US" altLang="ko-KR" sz="1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진료비용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정보의 비대칭에 따른 시장실패 문제 해소 등 목적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현 제도의 문제점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각 의료기관의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진료가격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제공량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정보수집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공개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법적 근거 없음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진료비용과 급여 진료비용을 결합한 총 진료비용 정보 공개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법적 근거 없음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정보 부족으로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비급여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진료의 병원 간 가격 편차 발생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국민의료비 부담 가중 우려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18" y="692696"/>
            <a:ext cx="8800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비급여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진료비용 고지 미흡 및 부실제도」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526267" y="15912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C:\Users\assembly\Desktop\2015 국정감사\PPT\1차 기관 로고\심평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40" y="116632"/>
            <a:ext cx="1615979" cy="4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5724128" y="306896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6745222" y="340071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577881" y="37450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47546" y="6058593"/>
            <a:ext cx="8538065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소비자 입장에서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「총 진료비용정보공개 및 진료비직권심사제도」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 필요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168347" y="616304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91" y="4365104"/>
            <a:ext cx="7391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899592" y="4365104"/>
            <a:ext cx="7538399" cy="144016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134" y="1407768"/>
            <a:ext cx="86482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현재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환자 요구도 및 기능상태에 따른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환자군별 입원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일당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일당정액제 지불제도 적용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운영 중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이외에 식대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·CT·MRI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등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행위별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수가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의사 및 간호인력 확보 등에 따른 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입원료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차등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별도 보상을 하고 있음</a:t>
            </a:r>
          </a:p>
          <a:p>
            <a:pPr fontAlgn="base">
              <a:lnSpc>
                <a:spcPct val="150000"/>
              </a:lnSpc>
            </a:pPr>
            <a:endParaRPr lang="en-US" altLang="ko-KR" sz="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요양병원 지불제도의 문제점 </a:t>
            </a: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요양병원 급여비용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14),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약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4.7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3.7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의료급여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‘08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 이상 증가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규모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-‘01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28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기관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3,344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병상 ➝ ’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14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1,337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기관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215,958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병상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65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 급증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수요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‘08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입원이용환자 수는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185,464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인당 연간입원일수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: 127.8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➝‘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292,251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(160.2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으로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요양병원 일당정액제는 무제한 입원기간 적용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매년 환자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인당 연간 누적입원일수 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기본수가와 가산적용금액 간 현격한 차이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존재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가산수가적용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병원 및 병원당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병상수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급증문제 발생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18" y="692696"/>
            <a:ext cx="8800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「요양병원 지불제도 개선」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42" name="Picture 2" descr="C:\Users\assembly\Desktop\2015 국정감사\PPT\1차 기관 로고\심평원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40" y="116632"/>
            <a:ext cx="1615979" cy="4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7262628" y="30399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6228184" y="270024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12426" y="371803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47546" y="6058593"/>
            <a:ext cx="8538065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「환자분류체계 및 수가 개선방안」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강구 및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「의료차원의 관리 강화」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168347" y="616304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418646" y="40770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78" y="4452069"/>
            <a:ext cx="3597200" cy="158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7898" y="4513113"/>
            <a:ext cx="1932620" cy="14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989" y="6085878"/>
            <a:ext cx="82906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건강보험 실무중추기관으로서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「공공보건의료 지원정책 개발 및 연구 강화」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934" y="1625388"/>
            <a:ext cx="864829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지난 몇 년간 복지부와의 특정 현안과 정책에 대한 불협화음 다수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상호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정책과 현장의 괴리 좁혀야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국민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 지원내용과 안내 등에 대한 ‘불친절 현장직원’ 여전 인식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눈높이 맞춰야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공단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건강보험관련 수급 및 징수관련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민원 年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천만 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직원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사기진작 등 처우 강화 필요</a:t>
            </a:r>
          </a:p>
          <a:p>
            <a:pPr fontAlgn="base">
              <a:lnSpc>
                <a:spcPct val="150000"/>
              </a:lnSpc>
            </a:pP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현재의 현안과 역할문제 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sz="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고령화사회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진입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전형적인 노인성 만성질환에 대한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보장성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강화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추가 발굴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채택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저출산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시대의 장기화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임신에서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출산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산후조리에서 보육까지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실효적인 의료지원 재점검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베이미부머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세대’의 은퇴 본격 개시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건강보험료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조정 및 예방적 만성질환 조기 관리 지원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「제도 밖 복지사각지대 빈곤층」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117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명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일시적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보험료 면제 통한 보건의료지원책 강구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「건강보험부과체계 개편」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직장보험가입자의 피부양자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지역보험가입자 저소득층 부과기준 등 결정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「건강보험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보장률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지속 감소확대」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수준의 </a:t>
            </a:r>
            <a:r>
              <a:rPr lang="ko-KR" altLang="en-US" sz="150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보장률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확대와 보험료 부담 완화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5930012" y="179145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2181536" y="361221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5277880" y="24766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586805" y="21383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1451" y="801506"/>
            <a:ext cx="85689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「국민건강보험공단 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현안과 향후 역할」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04576" y="619258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2442455" y="39571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3785483" y="430341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4125752" y="46547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2829608" y="497215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3523510" y="531840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3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3756" y="5877272"/>
            <a:ext cx="8290632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건강보험을 포함한 우리나라 보건의료 환경의 급변에 대비한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「건강보험의 </a:t>
            </a:r>
            <a:endParaRPr lang="en-US" altLang="ko-KR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지속가능성 위협요인 극복대책」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차질 없는 추진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저출산대책으로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150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조원 규모의 국가재정을 투입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출산율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0.07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 증가에 그침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우리나라 고령인구 증가속도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베트남에 이어서 세계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번째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‘17 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고령사회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14% &lt;750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&gt;</a:t>
            </a:r>
            <a:endParaRPr lang="ko-KR" altLang="en-US" sz="15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향후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25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년內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노동가능 인구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15%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이상 감소 전망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노동력 감소와 보건의료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연금지출 증가 직면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重苦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저출산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고령화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노동력 감소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저성장 기조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건강보험 부담 및 급여계층간의 불균형 심화 예상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건강보험 재정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‘16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적자전환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‘17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노동력 감소로 본격적인 어려움 직면 예상 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복지부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‘</a:t>
            </a:r>
            <a:r>
              <a:rPr lang="ko-KR" altLang="en-US" sz="12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건보재정현황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2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공단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건강보험을 둘러싼 諸위기요인의 극복을 위해 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2025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뉴비젼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및 미래전략’ 수립하고 선포함 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5570632" y="157383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653048" y="26006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634279" y="225395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3002481" y="19168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1451" y="692696"/>
            <a:ext cx="85689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‘2025 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뉴비젼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미래전략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수립 및 선포」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ko-KR" altLang="en-US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17023" y="599463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3" y="3717032"/>
            <a:ext cx="7218506" cy="203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1542" y="3429001"/>
            <a:ext cx="8520268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7792" y="6187387"/>
            <a:ext cx="82906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운영주체간의 민감한 사안을 해소하는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「소통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공감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협력 </a:t>
            </a:r>
            <a:r>
              <a:rPr lang="ko-KR" altLang="en-US" sz="17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상시시스템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구축」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건강보험제도의 원활한 지속은 가입자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공급자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정부와 공단 등 운영주체간의 공감여부에 달려있음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국민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수년째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60%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초반대에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머물고 있는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보장률의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수준의 확대와 보험료 부담완화 요구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의료계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수년간 수가현실화와 의료 종별기능정립 및 전달체계 개선 등 지속적으로 요구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정부 및 보험자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적정부담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적정급여 등 선진형 패러다임 도입으로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국민건강권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수호를 고민하는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공단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최근 수가협상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건보재정과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병원경영수지 등을 감안한 합리적인 계약을 체결한 것으로 평가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451" y="692696"/>
            <a:ext cx="8568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「건강보험제도를 둘러싼 운영주체들간의 인식」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61451" y="629904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1102199940"/>
              </p:ext>
            </p:extLst>
          </p:nvPr>
        </p:nvGraphicFramePr>
        <p:xfrm>
          <a:off x="1845626" y="3573016"/>
          <a:ext cx="5400600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사각형 설명선 2"/>
          <p:cNvSpPr/>
          <p:nvPr/>
        </p:nvSpPr>
        <p:spPr>
          <a:xfrm>
            <a:off x="7099301" y="4365104"/>
            <a:ext cx="1368152" cy="387220"/>
          </a:xfrm>
          <a:prstGeom prst="wedgeRectCallout">
            <a:avLst>
              <a:gd name="adj1" fmla="val -56296"/>
              <a:gd name="adj2" fmla="val -19566"/>
            </a:avLst>
          </a:prstGeom>
          <a:solidFill>
            <a:schemeClr val="accent1">
              <a:alpha val="3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건강보험 </a:t>
            </a:r>
            <a:r>
              <a:rPr lang="ko-KR" altLang="en-US" sz="1100" dirty="0" err="1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보장률</a:t>
            </a:r>
            <a:endParaRPr lang="ko-KR" altLang="en-US" sz="1100" dirty="0">
              <a:solidFill>
                <a:schemeClr val="tx1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7123438" y="5157192"/>
            <a:ext cx="1368152" cy="387220"/>
          </a:xfrm>
          <a:prstGeom prst="wedgeRectCallout">
            <a:avLst>
              <a:gd name="adj1" fmla="val -56296"/>
              <a:gd name="adj2" fmla="val -19566"/>
            </a:avLst>
          </a:prstGeom>
          <a:solidFill>
            <a:schemeClr val="accent2">
              <a:alpha val="35000"/>
            </a:schemeClr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법정본인 부담률</a:t>
            </a:r>
            <a:endParaRPr lang="ko-KR" altLang="en-US" sz="1100" dirty="0">
              <a:solidFill>
                <a:schemeClr val="tx1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611560" y="5157192"/>
            <a:ext cx="1368152" cy="387220"/>
          </a:xfrm>
          <a:prstGeom prst="wedgeRectCallout">
            <a:avLst>
              <a:gd name="adj1" fmla="val 54868"/>
              <a:gd name="adj2" fmla="val 21398"/>
            </a:avLst>
          </a:prstGeom>
          <a:solidFill>
            <a:schemeClr val="accent3">
              <a:alpha val="35000"/>
            </a:schemeClr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비급여</a:t>
            </a:r>
            <a:r>
              <a:rPr lang="ko-KR" altLang="en-US" sz="1000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본인부담률</a:t>
            </a:r>
            <a:endParaRPr lang="ko-KR" altLang="en-US" sz="1000" dirty="0">
              <a:solidFill>
                <a:schemeClr val="tx1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573016"/>
            <a:ext cx="520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연도별 건강보험환자 건강보험 </a:t>
            </a:r>
            <a:r>
              <a:rPr lang="ko-KR" altLang="en-US" sz="14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보장률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33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781" y="6201120"/>
            <a:ext cx="8527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 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보장률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확대」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「건강보험료 부담완화」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현안개선에 집중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공단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메르스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사태시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공단직원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160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여명 대책반에 파견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고객센터 모니터링업무 등 지원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7.17,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후속대책 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전자건강보험증 도입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포괄간호서비스 전면 확대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공공의료 확충 등 발표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‘전자건강보험증’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시민단체에서 개인정보 유출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비용대비 효과 등 문제점 제기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신중 추진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‘포괄간호서비스 전면 확대’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적정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간호인력 수급배치와 처우개선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간호인력 개편 등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보강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‘공공병원 확충’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복지부와의 긴밀한 협의 하에 민간의료 사각 종별 및 지역중심 추진 필요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451" y="692696"/>
            <a:ext cx="8568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5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메르스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후속대책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,‘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공공의료 확충 등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추진」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61451" y="629904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7092280" y="22544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7495661" y="259635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2339752" y="295212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9" y="3717032"/>
            <a:ext cx="271386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21457" y="5641899"/>
            <a:ext cx="3582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▲ </a:t>
            </a:r>
            <a:r>
              <a:rPr lang="ko-KR" altLang="en-US" sz="11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건보공단이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추진하고 있는 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'IC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카드</a:t>
            </a:r>
            <a:r>
              <a:rPr lang="en-US" altLang="ko-KR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' </a:t>
            </a:r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시안 모습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18" y="3717032"/>
            <a:ext cx="702331" cy="6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2713288702"/>
              </p:ext>
            </p:extLst>
          </p:nvPr>
        </p:nvGraphicFramePr>
        <p:xfrm>
          <a:off x="4781734" y="3601646"/>
          <a:ext cx="3636404" cy="219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직사각형 14"/>
          <p:cNvSpPr/>
          <p:nvPr/>
        </p:nvSpPr>
        <p:spPr>
          <a:xfrm>
            <a:off x="4634279" y="5641899"/>
            <a:ext cx="3582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latin typeface="휴먼고딕" panose="02010504000101010101" pitchFamily="2" charset="-127"/>
                <a:ea typeface="휴먼고딕" panose="02010504000101010101" pitchFamily="2" charset="-127"/>
              </a:rPr>
              <a:t>▲ 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OECD 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국가별 환자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인당 간호사 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(2015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기준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1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9" y="6201120"/>
            <a:ext cx="8274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건강보험 부과체계 개편의 중대성 감안한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범정부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사회적 합의체 구성」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건보료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부과체계 개선 관련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對국민 이해와 동의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여야 합의 전제 추진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사회적 합의 중요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기본목표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보험료 부담의 형평성 제고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보험재정 손실 보전 방안 사전 마련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등의 실현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실행원칙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개인별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직역별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계층별로 보험료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부과 및 변동내용에 대한 정보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자료제시를 통해 추진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주요 쟁점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최저보험료 도입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재정중립원칙하의 손실보전방안 등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충분한 논의와 협의를 통해 해소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451" y="692696"/>
            <a:ext cx="8568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「건강보험료 부과체계 개선 관련 제반 사항」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진단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61451" y="629904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6804248" y="157383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6" y="3135897"/>
            <a:ext cx="3521915" cy="29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41" y="3371631"/>
            <a:ext cx="4197758" cy="27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851" y="6188052"/>
            <a:ext cx="86482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베이비부모세대의 은퇴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지역가입 전환 따른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건보료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부담 문제」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집중해소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향후 주요 검토사항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◯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「소득보험료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역진성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개선」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시기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방법 등 세부방법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「저소득취약계층 최저보험료 도입」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수준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대상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세부경감방안 등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「재산보험료 공제」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공제에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따른 재정 손실 고려 및 시기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단계 등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「자동차보험료 폐지」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다만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고가 자동차에 대한 유지여부 등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「보험료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상한액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유지」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다만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직장보험료 기준과의 균형 위한 상향조정 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451" y="692696"/>
            <a:ext cx="8568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건보부과체계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개편」 관련 쟁점① 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「지역가입자 보험료 부과방식」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157718" y="62859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4051518" y="19528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4804571" y="230056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250910" y="26758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466020" y="30474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590458" y="34132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4217942" cy="22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975027"/>
            <a:ext cx="2476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144" y="6188052"/>
            <a:ext cx="8323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건강보험료 부과 형평성 제고를 위한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「피부양자 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건보료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부과기준 확대」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134" y="1407768"/>
            <a:ext cx="8648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향후 주요 검토사항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「건강보험 무임승차 기준 강화」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구체적인 세부기준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소득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/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재산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/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부양요건 등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세부기준 중 「소득기준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개별소득 ➝ 총소득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기준 금액 하향」 필요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단계적 하향 여부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「재산 및 인정기준 하향」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하향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기준 등 세부기준과 단계적 조정 여부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「하향」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다만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고가 자동차에 대한 유지여부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「자격변동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지역가입자 전환원칙」 필요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 </a:t>
            </a:r>
            <a:r>
              <a:rPr lang="ko-KR" altLang="en-US" sz="16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자격상태에서의 부과 또는 별도자격 신설 여부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18" y="692696"/>
            <a:ext cx="88007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건보부과체계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개편」 관련 쟁점②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「직장가입자 下 피부양자 인정 기준」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10134" y="62859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4516387" y="193690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6742484" y="231008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923928" y="267886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2195736" y="303953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241594" y="33972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1" y="3933055"/>
            <a:ext cx="3830487" cy="212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43" y="3933055"/>
            <a:ext cx="3810247" cy="212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144" y="6188052"/>
            <a:ext cx="832362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「부과체계 개선」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중대성을 감안한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「재정손실 보전방안」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 강구 필요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082" y="1238728"/>
            <a:ext cx="86482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향후 주요 검토사항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◯ 「재정중립방안에 대한 고민」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장기적 계획하에 시기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단계별 대안 등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소득보험료 부과방식 개선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재산기초공제금액 축소</a:t>
            </a: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피부양자 재산기준 및 부양요건 강화 등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△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「누적 적립금 사용」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일시적인 단기해결책에 불과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△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보험료율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인상」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직장가입자 ‘유리지갑’ 논란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△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「별도 추가 국고지원」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현행 국가재정 여건 감안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18" y="692696"/>
            <a:ext cx="88007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건보부과체계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개편」 관련 쟁점③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「재정중립원칙 下 손실보전 방안」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ko-KR" altLang="en-US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10134" y="628597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ssembly\Desktop\2015 국정감사\PPT\1차 기관 로고\국민건강보험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92" y="116632"/>
            <a:ext cx="1001196" cy="4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4203788" y="176786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2943648" y="25943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2638374" y="29885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145777" y="33401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92491" y="3813574"/>
            <a:ext cx="5731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모의운영 결과 재정추계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4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01908"/>
              </p:ext>
            </p:extLst>
          </p:nvPr>
        </p:nvGraphicFramePr>
        <p:xfrm>
          <a:off x="651294" y="4149080"/>
          <a:ext cx="7840296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506"/>
                <a:gridCol w="1799642"/>
                <a:gridCol w="1960074"/>
                <a:gridCol w="196007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구 분</a:t>
                      </a:r>
                      <a:endParaRPr lang="ko-KR" altLang="en-US" sz="13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현 행</a:t>
                      </a:r>
                      <a:endParaRPr lang="ko-KR" altLang="en-US" sz="13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재정 </a:t>
                      </a:r>
                      <a:r>
                        <a:rPr lang="ko-KR" altLang="en-US" sz="1300" b="1" dirty="0" err="1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중립안</a:t>
                      </a:r>
                      <a:endParaRPr lang="ko-KR" altLang="en-US" sz="13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err="1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보험료율</a:t>
                      </a:r>
                      <a:endParaRPr lang="ko-KR" altLang="en-US" sz="13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모형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1. 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최저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기본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보험료</a:t>
                      </a:r>
                      <a:endParaRPr lang="en-US" altLang="ko-KR" sz="13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8,240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원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38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4,140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38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4,140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300" dirty="0" err="1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보험료율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: 5.79%)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39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344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en-US" altLang="ko-KR" sz="13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(6,204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모형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2. 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최저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기본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보험료</a:t>
                      </a:r>
                      <a:endParaRPr lang="en-US" altLang="ko-KR" sz="13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16,480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원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38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4,140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38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4,140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300" dirty="0" err="1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보험료율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: 5.73%)</a:t>
                      </a:r>
                      <a:endParaRPr lang="ko-KR" altLang="en-US" sz="13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39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4,252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en-US" altLang="ko-KR" sz="13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(1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112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모형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3. 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최저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기본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보험료</a:t>
                      </a:r>
                      <a:endParaRPr lang="en-US" altLang="ko-KR" sz="13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18,400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원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38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4,140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38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4,140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300" dirty="0" err="1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보험료율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: 5.72%)</a:t>
                      </a:r>
                      <a:endParaRPr lang="ko-KR" altLang="en-US" sz="13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39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5,255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endParaRPr lang="en-US" altLang="ko-KR" sz="13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(1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조 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1,115</a:t>
                      </a:r>
                      <a:r>
                        <a:rPr lang="ko-KR" altLang="en-US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억</a:t>
                      </a:r>
                      <a:r>
                        <a:rPr lang="en-US" altLang="ko-KR" sz="13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3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7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2597</Words>
  <Application>Microsoft Office PowerPoint</Application>
  <PresentationFormat>화면 슬라이드 쇼(4:3)</PresentationFormat>
  <Paragraphs>321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188</cp:revision>
  <cp:lastPrinted>2015-09-20T10:43:40Z</cp:lastPrinted>
  <dcterms:created xsi:type="dcterms:W3CDTF">2015-09-02T12:15:03Z</dcterms:created>
  <dcterms:modified xsi:type="dcterms:W3CDTF">2015-09-20T10:45:37Z</dcterms:modified>
</cp:coreProperties>
</file>