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328" r:id="rId3"/>
    <p:sldId id="326" r:id="rId4"/>
    <p:sldId id="318" r:id="rId5"/>
    <p:sldId id="319" r:id="rId6"/>
    <p:sldId id="320" r:id="rId7"/>
    <p:sldId id="321" r:id="rId8"/>
    <p:sldId id="307" r:id="rId9"/>
    <p:sldId id="325" r:id="rId10"/>
    <p:sldId id="329" r:id="rId11"/>
    <p:sldId id="313" r:id="rId12"/>
    <p:sldId id="316" r:id="rId13"/>
    <p:sldId id="317" r:id="rId14"/>
    <p:sldId id="324" r:id="rId15"/>
    <p:sldId id="315" r:id="rId16"/>
    <p:sldId id="322" r:id="rId17"/>
    <p:sldId id="323" r:id="rId18"/>
    <p:sldId id="327" r:id="rId1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CF35-81F3-4661-AE8A-C1D0CFC92E08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C4122-D4D5-4F36-90FD-CE3A26B6D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01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30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4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1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7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4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4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3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206D-0AEB-4CD5-9069-376979FF9724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1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63" cy="68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713340"/>
            <a:ext cx="741682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29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한국보건복지인력개발원</a:t>
            </a:r>
            <a:r>
              <a:rPr lang="en-US" altLang="ko-KR" sz="29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9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한국장애인개발원</a:t>
            </a:r>
            <a:endParaRPr lang="en-US" altLang="ko-KR" sz="29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900" dirty="0" err="1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한국보건의료인국가시험원</a:t>
            </a:r>
            <a:r>
              <a:rPr lang="en-US" altLang="ko-KR" sz="29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9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한국보육진흥원</a:t>
            </a:r>
            <a:endParaRPr lang="en-US" altLang="ko-KR" sz="29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flipH="1">
            <a:off x="1396043" y="2420888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37933" y="1844824"/>
            <a:ext cx="6391698" cy="428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대한민국 모든 국민의 건강이 증진되는 그날까지 </a:t>
            </a:r>
            <a:endParaRPr lang="en-US" altLang="ko-K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739" y="5346427"/>
            <a:ext cx="26043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806" y="5773072"/>
            <a:ext cx="2160240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6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Group 348"/>
          <p:cNvGrpSpPr/>
          <p:nvPr/>
        </p:nvGrpSpPr>
        <p:grpSpPr>
          <a:xfrm>
            <a:off x="178065" y="6370186"/>
            <a:ext cx="1453620" cy="288575"/>
            <a:chOff x="2077120" y="4859661"/>
            <a:chExt cx="1453620" cy="288575"/>
          </a:xfrm>
        </p:grpSpPr>
        <p:sp>
          <p:nvSpPr>
            <p:cNvPr id="12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2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www.mslee.co.kr</a:t>
              </a:r>
              <a:endParaRPr lang="en-US" sz="1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pic>
        <p:nvPicPr>
          <p:cNvPr id="1027" name="Picture 3" descr="C:\Users\assembly\Desktop\국감백서\책자표지\국회상징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90" y="5449354"/>
            <a:ext cx="285947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32" y="303019"/>
            <a:ext cx="182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2015.10.1.(</a:t>
            </a:r>
            <a:r>
              <a:rPr lang="ko-KR" altLang="en-US" sz="9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</a:t>
            </a:r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90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국정감사</a:t>
            </a:r>
            <a:endParaRPr lang="en-US" altLang="ko-KR" sz="9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35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「장애인개발원」</a:t>
            </a:r>
            <a:r>
              <a:rPr lang="ko-KR" altLang="en-US" sz="2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 기능 활성화</a:t>
            </a:r>
            <a:endParaRPr lang="ko-KR" altLang="en-US" sz="2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916" y="1466154"/>
            <a:ext cx="8782238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현황 및 문제점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설립목적 및 취지에 비추어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제한적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소극적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사후적 기능 수행 평가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적은 조직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인력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예산 규모 속에 부서별 업무 다양성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개발성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등으로 업무체계 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미정립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보완 및 개선대책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「종합적인 중장기 장애인 복지 증진 대책」 및 「장애인개발원의 미션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비전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추진전략」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 재정립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쇄신적 추진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-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필요시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조직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인력 및 예산규모 확대 추진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/>
            </a:r>
            <a:b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장애인 관련 체계적인 조사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연구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평가 및 정책개발 기능과 자립지원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복지진흥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재활체육진흥 등 집행 업무 수행기능의 「연계성」 제고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총론보다 「각론」중심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「복합 및 중증장애인」 중심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정책 자체 보다 「현장」과 연계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88" y="133101"/>
            <a:ext cx="1024855" cy="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오른쪽 화살표 19"/>
          <p:cNvSpPr/>
          <p:nvPr/>
        </p:nvSpPr>
        <p:spPr>
          <a:xfrm>
            <a:off x="210969" y="622456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31685" y="6187693"/>
            <a:ext cx="8238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장애인을 위한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「종합적인 복지 지원 허브센터」</a:t>
            </a:r>
            <a:r>
              <a:rPr lang="ko-KR" altLang="en-US" sz="2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로서의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역할 증대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2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우리나라 </a:t>
            </a:r>
            <a:r>
              <a:rPr lang="ko-KR" altLang="en-US" sz="2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장애인 일자리 및 </a:t>
            </a:r>
            <a:r>
              <a:rPr lang="ko-KR" altLang="en-US" sz="2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일자리사업</a:t>
            </a:r>
            <a:r>
              <a:rPr lang="ko-KR" altLang="en-US" sz="2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선진국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장애인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일자리를 통한 사회참여정책이 비용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편익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사회통합 효과측면에서 우월’ 강조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우리나라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현재 장애인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400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시대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5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년內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500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시대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복지선진국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경우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인구의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10%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대부분 정부와 지방자치단체 등이 사업주체가 되어 시행하는 한계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민간주체로의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확대 미흡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 주도 장애인일자리 고용정책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自意 보다 他意’ 측면 여전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낮은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성과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비효율성 자초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민간을 막론하고 전문성 부재와 전달체계의 문제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상호간의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분절성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’도 문제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일자리의 대부분이 ‘비장애인의 보조업무’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비장애인도 힘든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3D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업종’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고용전이도’ 저조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낮은 임금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고용 불안정성으로 인한 장애인일자리사업의 실효성 문제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해결 대책’ 난제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180" y="6254061"/>
            <a:ext cx="85758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장애인일자리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사업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「존속여부</a:t>
            </a:r>
            <a:r>
              <a:rPr lang="en-US" altLang="ko-KR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사업추진방식</a:t>
            </a:r>
            <a:r>
              <a:rPr lang="en-US" altLang="ko-KR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정책 방향 등 종합적 연구」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180881" y="62740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364088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88" y="133101"/>
            <a:ext cx="1024855" cy="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5882390" y="25817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786845" y="29249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570821" y="323592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6529901" y="359532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6076887" y="39330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1403648" y="4371442"/>
            <a:ext cx="2234885" cy="1721854"/>
            <a:chOff x="893709" y="4005064"/>
            <a:chExt cx="2688541" cy="1822434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709" y="4005064"/>
              <a:ext cx="2688541" cy="182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234733" y="5173083"/>
              <a:ext cx="1181893" cy="29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장애인고용</a:t>
              </a:r>
              <a:endParaRPr lang="ko-KR" altLang="en-US" sz="12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81" y="4371442"/>
            <a:ext cx="3859877" cy="175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7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한국장애인개발원의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일자리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개발사업의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실효성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개발원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장애인 일자리 제공으로 사회참여 확대 및 소득보장 지원을 위해 ‘일자리 개발’ 중 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현실에 부적절한 장애인 일자리 개발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비장애인도 어려운 업무를 ‘보조’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로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포장한 일자리가 다수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[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보조업무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]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오토캠핑장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운영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교통약자셔틀버스 승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하차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은행업무 안내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대형마트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매장관리 등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개발 「복지일자리」 취업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매우 저조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재래시장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관리보조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농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어업 관리보조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제대로 관리 되지 않는 ‘旣개발한 일자리 매뉴얼’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홈페이지上 매뉴얼 소개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최근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건에 불과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180" y="6232117"/>
            <a:ext cx="857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복지선진국 사례 등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연구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「장애 없는 일터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일자리 개발」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확대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80881" y="62740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88" y="133101"/>
            <a:ext cx="1024855" cy="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4486023" y="288086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4602784" y="32427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00191"/>
            <a:ext cx="4032448" cy="23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오른쪽 화살표 15"/>
          <p:cNvSpPr/>
          <p:nvPr/>
        </p:nvSpPr>
        <p:spPr>
          <a:xfrm>
            <a:off x="3522399" y="223611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243237" cy="18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중증장애인생산품 생산시설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「우선구매제도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사후관리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16" y="1278631"/>
            <a:ext cx="8782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개발원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중증장애인 생산시설 ‘지정 심사 지원’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우선구매 인증기관’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생산품 우선구매 대행업무’ 중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‘15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기준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중증장애인생산품 생산시설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직업재활시설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305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개소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장애인복지단체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116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개소 총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421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개소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‘14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우선구매액은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3,530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국가기관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596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지자체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904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교육청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343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공기업 등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1,687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「중증장애인 생산시설」 우선구매 지정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심사시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장애인 채용현황 등 단순기준 적용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개발원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중증장애인생산품 생산시설에 대한 우선구매 촉진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대행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지원 업무에만 열중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「중증장애인 생산시설」 지정 이후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시설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단체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 대한 사후 관리 부실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저임금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근로환경 등 악화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334" y="6245401"/>
            <a:ext cx="857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중증장애인 생산품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생산시설」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대한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「평상시 관리감독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기준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마련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강화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80881" y="62740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88" y="133101"/>
            <a:ext cx="1024855" cy="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오른쪽 화살표 13"/>
          <p:cNvSpPr/>
          <p:nvPr/>
        </p:nvSpPr>
        <p:spPr>
          <a:xfrm>
            <a:off x="6211552" y="35730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7" y="4107591"/>
            <a:ext cx="3456384" cy="180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44" y="4058840"/>
            <a:ext cx="4401864" cy="190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7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부실한 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장애인 정책연구</a:t>
            </a:r>
            <a:r>
              <a:rPr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(R&amp;D) 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저조한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정책반영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16" y="1278631"/>
            <a:ext cx="878223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매년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원 내외의 장애인 정책연구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(R&amp;D)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수행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자체 및 수탁연구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매년 유사한 정책연구 수행의 반복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정책연구 공모사업 보고서</a:t>
            </a:r>
            <a:r>
              <a:rPr lang="en-US" altLang="ko-KR" sz="12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(‘13</a:t>
            </a:r>
            <a:r>
              <a:rPr lang="ko-KR" altLang="en-US" sz="12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2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2.5</a:t>
            </a:r>
            <a:r>
              <a:rPr lang="ko-KR" altLang="en-US" sz="12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en-US" altLang="ko-KR" sz="12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」도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R&amp;D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로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최근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R&amp;D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수행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100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정책반영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예산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36.7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22.3%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반영에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불과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34" y="6245401"/>
            <a:ext cx="857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0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실효성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있는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정책연구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효성 있는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정책반영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향상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방안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마련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180881" y="62740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88" y="133101"/>
            <a:ext cx="1024855" cy="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오른쪽 화살표 13"/>
          <p:cNvSpPr/>
          <p:nvPr/>
        </p:nvSpPr>
        <p:spPr>
          <a:xfrm>
            <a:off x="3743908" y="176996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26902"/>
              </p:ext>
            </p:extLst>
          </p:nvPr>
        </p:nvGraphicFramePr>
        <p:xfrm>
          <a:off x="479235" y="2420888"/>
          <a:ext cx="8197221" cy="144016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25021"/>
              </a:tblGrid>
              <a:tr h="2686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사례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 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직업재활사업 관련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사례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 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자립생활센터 관련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사례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 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직업재활시설 관련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사례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 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활동지원기관 관련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7146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맑은 고딕"/>
                        </a:rPr>
                        <a:t>개선방안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(‘11)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평가지표 개선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(‘13) 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활성화 방안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(’14)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6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-6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활성화 위한 자격기준</a:t>
                      </a:r>
                      <a:r>
                        <a:rPr lang="en-US" altLang="ko-KR" sz="1200" b="0" kern="0" spc="-6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(‘15)</a:t>
                      </a:r>
                      <a:r>
                        <a:rPr lang="ko-KR" altLang="en-US" sz="1200" b="0" kern="0" spc="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 </a:t>
                      </a:r>
                      <a:endParaRPr lang="ko-KR" altLang="en-US" sz="1200" b="0" kern="0" spc="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8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-8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역할 및 사례관리 방안</a:t>
                      </a:r>
                      <a:r>
                        <a:rPr lang="en-US" altLang="ko-KR" sz="1200" b="0" kern="0" spc="-8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(‘11)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운영기준 마련 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(’14)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운영실태 및 지원방안</a:t>
                      </a: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(‘14)</a:t>
                      </a:r>
                      <a:endParaRPr lang="ko-KR" altLang="en-US" sz="1200" b="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운영실태 및 지원방안 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 현장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모니터링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(’15)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실태조사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(‘11)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평가지표 개발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(’12)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6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-6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실태 및 운영개선</a:t>
                      </a:r>
                      <a:r>
                        <a:rPr lang="en-US" altLang="ko-KR" sz="1200" b="0" kern="0" spc="-6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(‘14)</a:t>
                      </a:r>
                      <a:endParaRPr lang="ko-KR" altLang="en-US" sz="1200" b="0" kern="0" spc="-6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8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-8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기능보강사업 개선방안</a:t>
                      </a:r>
                      <a:r>
                        <a:rPr lang="en-US" altLang="ko-KR" sz="1200" b="0" kern="0" spc="-8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(’15)</a:t>
                      </a:r>
                      <a:endParaRPr lang="ko-KR" altLang="en-US" sz="1200" b="0" kern="0" spc="-8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‘14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년도 운영실적 보고서 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실태조사 및 기관평가</a:t>
                      </a: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(‘11)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평가지표 및 운영방안</a:t>
                      </a: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(’11)</a:t>
                      </a:r>
                      <a:endParaRPr lang="ko-KR" altLang="en-US" sz="1200" b="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13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-13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종사자 근로지원실태조사</a:t>
                      </a:r>
                      <a:r>
                        <a:rPr lang="en-US" altLang="ko-KR" sz="1200" b="0" kern="0" spc="-13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(‘13)</a:t>
                      </a:r>
                      <a:endParaRPr lang="ko-KR" altLang="en-US" sz="1200" b="0" kern="0" spc="-13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16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-16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실태분석 및 수가체계개편</a:t>
                      </a:r>
                      <a:r>
                        <a:rPr lang="en-US" altLang="ko-KR" sz="1200" b="0" kern="0" spc="-16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(’14)</a:t>
                      </a:r>
                      <a:endParaRPr lang="ko-KR" altLang="en-US" sz="1200" b="0" kern="0" spc="-16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급여체계 개편방안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(‘15)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오른쪽 화살표 12"/>
          <p:cNvSpPr/>
          <p:nvPr/>
        </p:nvSpPr>
        <p:spPr>
          <a:xfrm>
            <a:off x="5962974" y="420100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66755"/>
              </p:ext>
            </p:extLst>
          </p:nvPr>
        </p:nvGraphicFramePr>
        <p:xfrm>
          <a:off x="478362" y="4921600"/>
          <a:ext cx="8198093" cy="896620"/>
        </p:xfrm>
        <a:graphic>
          <a:graphicData uri="http://schemas.openxmlformats.org/drawingml/2006/table">
            <a:tbl>
              <a:tblPr/>
              <a:tblGrid>
                <a:gridCol w="1934200"/>
                <a:gridCol w="1547404"/>
                <a:gridCol w="1610861"/>
                <a:gridCol w="1610861"/>
                <a:gridCol w="1494767"/>
              </a:tblGrid>
              <a:tr h="2241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2011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2012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2013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2014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연구 현황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10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</a:t>
                      </a:r>
                      <a:r>
                        <a:rPr lang="ko-KR" altLang="en-US" sz="1200" b="0" kern="0" spc="-10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200" b="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10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28</a:t>
                      </a:r>
                      <a:r>
                        <a:rPr lang="ko-KR" altLang="en-US" sz="1200" b="0" kern="0" spc="-10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200" b="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10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25</a:t>
                      </a:r>
                      <a:r>
                        <a:rPr lang="ko-KR" altLang="en-US" sz="1200" b="0" kern="0" spc="-10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200" b="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27</a:t>
                      </a:r>
                      <a:r>
                        <a:rPr lang="ko-KR" altLang="en-US" sz="1200" b="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6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정책반영 현황</a:t>
                      </a:r>
                      <a:endParaRPr lang="ko-KR" altLang="en-US" sz="1200" b="0" kern="0" spc="-6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1200" b="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  <a:r>
                        <a:rPr lang="ko-KR" altLang="en-US" sz="1200" b="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1200" b="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</a:t>
                      </a:r>
                      <a:r>
                        <a:rPr lang="ko-KR" altLang="en-US" sz="1200" b="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반영율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15%</a:t>
                      </a:r>
                      <a:endParaRPr lang="en-US" sz="12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7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17.9%</a:t>
                      </a:r>
                      <a:endParaRPr lang="en-US" sz="1200" b="0" kern="0" spc="-7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7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24%</a:t>
                      </a:r>
                      <a:endParaRPr lang="en-US" sz="1200" b="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7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29.6%</a:t>
                      </a:r>
                      <a:endParaRPr lang="en-US" sz="1200" b="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2492073" y="4635502"/>
            <a:ext cx="5248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연구과제 </a:t>
            </a:r>
            <a:r>
              <a:rPr lang="ko-KR" altLang="en-US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정책반영 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현황 </a:t>
            </a:r>
            <a:r>
              <a:rPr lang="en-US" altLang="ko-KR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장애인개발원 제출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2015.9</a:t>
            </a:r>
            <a:r>
              <a:rPr lang="en-US" altLang="ko-KR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47861" y="2138330"/>
            <a:ext cx="5248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유사한 정책연구 수행 사례</a:t>
            </a:r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86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개선이 필요한’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보건인력 국가시험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합격률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1. 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최근 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년간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합격률 변동폭 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15%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이상 자격시험 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단위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: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%)</a:t>
            </a:r>
            <a:endParaRPr lang="ko-KR" altLang="en-US" sz="12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간호조무사 등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직종 합격률 변동폭에 따라 年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수천명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편차 발생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153" y="6245401"/>
            <a:ext cx="844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합격률의 의도적인 수급조절 의혹 제기 상황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「합격률 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편차율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개선대책」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180881" y="62740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7750407" y="88060"/>
            <a:ext cx="1293862" cy="281079"/>
            <a:chOff x="4286250" y="3157538"/>
            <a:chExt cx="2410072" cy="47668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3157538"/>
              <a:ext cx="501774" cy="4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424" y="3202999"/>
              <a:ext cx="1866898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71645"/>
              </p:ext>
            </p:extLst>
          </p:nvPr>
        </p:nvGraphicFramePr>
        <p:xfrm>
          <a:off x="444002" y="3068960"/>
          <a:ext cx="8229601" cy="24633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6879"/>
                <a:gridCol w="794179"/>
                <a:gridCol w="794179"/>
                <a:gridCol w="783801"/>
                <a:gridCol w="783801"/>
                <a:gridCol w="822333"/>
                <a:gridCol w="822333"/>
                <a:gridCol w="909571"/>
                <a:gridCol w="909571"/>
                <a:gridCol w="852954"/>
              </a:tblGrid>
              <a:tr h="2538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직종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2012</a:t>
                      </a: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2013</a:t>
                      </a:r>
                      <a:r>
                        <a:rPr lang="ko-KR" altLang="en-US" sz="11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2014</a:t>
                      </a:r>
                      <a:r>
                        <a:rPr lang="ko-KR" altLang="en-US" sz="11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2015</a:t>
                      </a:r>
                      <a:r>
                        <a:rPr lang="ko-KR" altLang="en-US" sz="11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합격자 편차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편차률</a:t>
                      </a:r>
                      <a:r>
                        <a:rPr lang="en-US" altLang="ko-KR" sz="11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8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응시자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합격자</a:t>
                      </a:r>
                      <a:r>
                        <a:rPr lang="en-US" altLang="ko-KR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률</a:t>
                      </a:r>
                      <a:r>
                        <a:rPr lang="en-US" altLang="ko-KR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응시자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합격자</a:t>
                      </a:r>
                      <a:r>
                        <a:rPr lang="en-US" altLang="ko-KR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률</a:t>
                      </a:r>
                      <a:r>
                        <a:rPr lang="en-US" altLang="ko-KR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응시자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합격자</a:t>
                      </a:r>
                      <a:r>
                        <a:rPr lang="en-US" altLang="ko-KR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률</a:t>
                      </a:r>
                      <a:r>
                        <a:rPr lang="en-US" altLang="ko-KR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응시자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합격자</a:t>
                      </a:r>
                      <a:r>
                        <a:rPr lang="en-US" altLang="ko-KR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률</a:t>
                      </a:r>
                      <a:r>
                        <a:rPr lang="en-US" altLang="ko-KR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38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방사선사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3,226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2,302 (71%)</a:t>
                      </a: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2,863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1,354 (47%)</a:t>
                      </a: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3,337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2,286 (69%)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948 (23%)</a:t>
                      </a:r>
                    </a:p>
                  </a:txBody>
                  <a:tcPr marL="14488" marR="14488" marT="14488" marB="14488" anchor="ctr"/>
                </a:tc>
              </a:tr>
              <a:tr h="2538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의무기록사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2,536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1,178 (47%)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2,828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1,959 (69%)</a:t>
                      </a: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2,676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1,077 (40%)</a:t>
                      </a:r>
                      <a:endParaRPr lang="en-US" sz="1100" b="1" kern="0" spc="0">
                        <a:solidFill>
                          <a:srgbClr val="0000FF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882 (29%)</a:t>
                      </a:r>
                    </a:p>
                  </a:txBody>
                  <a:tcPr marL="14488" marR="14488" marT="14488" marB="14488" anchor="ctr"/>
                </a:tc>
              </a:tr>
              <a:tr h="47023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간호조무사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19,858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16,958 (85%)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19,836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17,481 (88%)</a:t>
                      </a: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22,932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19,863 (87%)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24,796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15,900 (64%)</a:t>
                      </a:r>
                    </a:p>
                  </a:txBody>
                  <a:tcPr marL="14488" marR="14488" marT="14488" marB="14488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1581 (24%)</a:t>
                      </a:r>
                    </a:p>
                  </a:txBody>
                  <a:tcPr marL="14488" marR="14488" marT="14488" marB="14488" anchor="ctr"/>
                </a:tc>
              </a:tr>
              <a:tr h="4702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16,594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14,696 (89%)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19,075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16,770 (88%)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21,888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17,701 (81%)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altLang="ko-KR" sz="1100" kern="0" spc="0" dirty="0" smtClean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altLang="ko-KR" sz="1100" kern="0" spc="0" dirty="0" smtClean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38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보건교육사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</a:t>
                      </a: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급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4,289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655 (15%)</a:t>
                      </a:r>
                    </a:p>
                  </a:txBody>
                  <a:tcPr marL="14488" marR="14488" marT="14488" marB="14488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1,510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925 (61%)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1,793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810 (45%)</a:t>
                      </a:r>
                      <a:endParaRPr lang="en-US" sz="1100" b="1" kern="0" spc="0">
                        <a:solidFill>
                          <a:srgbClr val="FF65FF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750 (51%)</a:t>
                      </a:r>
                    </a:p>
                  </a:txBody>
                  <a:tcPr marL="14488" marR="14488" marT="14488" marB="14488" anchor="ctr"/>
                </a:tc>
              </a:tr>
              <a:tr h="2538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2,265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4488" marR="14488" marT="14488" marB="1448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1,405 (62%)</a:t>
                      </a:r>
                    </a:p>
                  </a:txBody>
                  <a:tcPr marL="14488" marR="14488" marT="14488" marB="14488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48039" y="55886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* 약사시험</a:t>
            </a:r>
            <a:r>
              <a:rPr lang="en-US" altLang="ko-KR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:</a:t>
            </a:r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시험제도 변경으로 표본 제외</a:t>
            </a:r>
            <a:r>
              <a:rPr lang="en-US" altLang="ko-KR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응시자 </a:t>
            </a:r>
            <a:r>
              <a:rPr lang="en-US" altLang="ko-KR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100</a:t>
            </a:r>
            <a:r>
              <a:rPr lang="ko-KR" altLang="en-US" sz="10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 이하 시험 제외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8" y="2472409"/>
            <a:ext cx="52120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2" y="2523457"/>
            <a:ext cx="481265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28" y="2523457"/>
            <a:ext cx="475014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81" y="2478883"/>
            <a:ext cx="469263" cy="5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개선이 필요한’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보건인력 국가시험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변별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력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2. 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최근 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년간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합격률 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95% 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이상을 기록한 자격시험 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단위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: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%)</a:t>
            </a:r>
            <a:endParaRPr lang="ko-KR" altLang="en-US" sz="12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올해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첫 실시된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년제 약사시험 합격률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100%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변별력 부재 문제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내년 시험 합격률에 관심 집중상황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268" y="6245401"/>
            <a:ext cx="83890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적정한 난이도 조절 통한 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「국가면허</a:t>
            </a:r>
            <a:r>
              <a:rPr lang="en-US" altLang="ko-KR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자격</a:t>
            </a:r>
            <a:r>
              <a:rPr lang="en-US" altLang="ko-KR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시험 신뢰유지대책」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마련 필요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226792" y="62740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7750407" y="88060"/>
            <a:ext cx="1293862" cy="281079"/>
            <a:chOff x="4286250" y="3157538"/>
            <a:chExt cx="2410072" cy="47668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3157538"/>
              <a:ext cx="501774" cy="4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424" y="3202999"/>
              <a:ext cx="1866898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오른쪽 화살표 12"/>
          <p:cNvSpPr/>
          <p:nvPr/>
        </p:nvSpPr>
        <p:spPr>
          <a:xfrm>
            <a:off x="4175855" y="19206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38223"/>
              </p:ext>
            </p:extLst>
          </p:nvPr>
        </p:nvGraphicFramePr>
        <p:xfrm>
          <a:off x="479235" y="2420886"/>
          <a:ext cx="8229599" cy="36004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4591"/>
                <a:gridCol w="886876"/>
                <a:gridCol w="886876"/>
                <a:gridCol w="886876"/>
                <a:gridCol w="886876"/>
                <a:gridCol w="886876"/>
                <a:gridCol w="886876"/>
                <a:gridCol w="886876"/>
                <a:gridCol w="886876"/>
              </a:tblGrid>
              <a:tr h="27603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직종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2012</a:t>
                      </a: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2013</a:t>
                      </a: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2014</a:t>
                      </a: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2015</a:t>
                      </a: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6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응시자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합격자</a:t>
                      </a: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률</a:t>
                      </a: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응시자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합격자</a:t>
                      </a: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률</a:t>
                      </a: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응시자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합격자</a:t>
                      </a: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률</a:t>
                      </a: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응시자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합격자</a:t>
                      </a: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률</a:t>
                      </a: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8054">
                <a:tc>
                  <a:txBody>
                    <a:bodyPr/>
                    <a:lstStyle/>
                    <a:p>
                      <a:pPr marL="127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의사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3,442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3,206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(93%)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3,286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3,031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(92%)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3,412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3,200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(94%)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3,301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3,125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(95%)</a:t>
                      </a:r>
                    </a:p>
                  </a:txBody>
                  <a:tcPr marL="17351" marR="17351" marT="17351" marB="17351" anchor="ctr"/>
                </a:tc>
              </a:tr>
              <a:tr h="508054">
                <a:tc>
                  <a:txBody>
                    <a:bodyPr/>
                    <a:lstStyle/>
                    <a:p>
                      <a:pPr marL="127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치과의사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821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775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(94%)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814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766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(94%)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809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792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(98%)</a:t>
                      </a: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751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725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(97%)</a:t>
                      </a:r>
                    </a:p>
                  </a:txBody>
                  <a:tcPr marL="17351" marR="17351" marT="17351" marB="17351" anchor="ctr"/>
                </a:tc>
              </a:tr>
              <a:tr h="508054">
                <a:tc>
                  <a:txBody>
                    <a:bodyPr/>
                    <a:lstStyle/>
                    <a:p>
                      <a:pPr marL="127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한의사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874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823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(94%)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916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869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(95%)</a:t>
                      </a: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830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782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(94%)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816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772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(95%)</a:t>
                      </a:r>
                    </a:p>
                  </a:txBody>
                  <a:tcPr marL="17351" marR="17351" marT="17351" marB="17351" anchor="ctr"/>
                </a:tc>
              </a:tr>
              <a:tr h="508054">
                <a:tc>
                  <a:txBody>
                    <a:bodyPr/>
                    <a:lstStyle/>
                    <a:p>
                      <a:pPr marL="127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조산사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18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(100%)</a:t>
                      </a: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13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(93%)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17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(100%)</a:t>
                      </a: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18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(100%)</a:t>
                      </a:r>
                    </a:p>
                  </a:txBody>
                  <a:tcPr marL="17351" marR="17351" marT="17351" marB="17351" anchor="ctr"/>
                </a:tc>
              </a:tr>
              <a:tr h="508054">
                <a:tc>
                  <a:txBody>
                    <a:bodyPr/>
                    <a:lstStyle/>
                    <a:p>
                      <a:pPr marL="127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간호사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13,533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12,838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(95%)</a:t>
                      </a: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13,795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13,061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(95%)</a:t>
                      </a: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16,076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15,455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(96%)</a:t>
                      </a: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16,273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15,735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(97%)</a:t>
                      </a:r>
                    </a:p>
                  </a:txBody>
                  <a:tcPr marL="17351" marR="17351" marT="17351" marB="17351" anchor="ctr"/>
                </a:tc>
              </a:tr>
              <a:tr h="508054">
                <a:tc>
                  <a:txBody>
                    <a:bodyPr/>
                    <a:lstStyle/>
                    <a:p>
                      <a:pPr marL="127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약사</a:t>
                      </a:r>
                    </a:p>
                    <a:p>
                      <a:pPr marL="127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국내 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년제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1,613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351" marR="17351" marT="17351" marB="173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1,612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(100%)</a:t>
                      </a:r>
                    </a:p>
                  </a:txBody>
                  <a:tcPr marL="17351" marR="17351" marT="17351" marB="1735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8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개선이 필요한’ 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보건인력 국가시험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난이도 편차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실태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992" y="1296141"/>
            <a:ext cx="878223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3. 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직종별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연도별 시험 난이도 편차 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10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점 이상 자격시험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9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직종 시험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난이도 편차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점 이상 발생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온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냉탕 상태인 난이도’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혼란 발생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수치가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100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에 가까울수록 쉬운 문항이고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에 가까울수록 어려운 문항임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모의시험 실시 및 의견수렴 이외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다양한 난이도 사전검증 부재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난이도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조절에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未기여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하는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모의시험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645" y="6253095"/>
            <a:ext cx="85085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보건의료계가 납득하는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「시험출제 前 검증절차 강화 및 난이도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편차 해소대책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179512" y="62740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7750407" y="88060"/>
            <a:ext cx="1293862" cy="281079"/>
            <a:chOff x="4286250" y="3157538"/>
            <a:chExt cx="2410072" cy="47668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3157538"/>
              <a:ext cx="501774" cy="4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424" y="3202999"/>
              <a:ext cx="1866898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오른쪽 화살표 12"/>
          <p:cNvSpPr/>
          <p:nvPr/>
        </p:nvSpPr>
        <p:spPr>
          <a:xfrm>
            <a:off x="5141675" y="181804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652120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5882"/>
              </p:ext>
            </p:extLst>
          </p:nvPr>
        </p:nvGraphicFramePr>
        <p:xfrm>
          <a:off x="396358" y="2924944"/>
          <a:ext cx="8229600" cy="30243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81271"/>
                <a:gridCol w="1402493"/>
                <a:gridCol w="1367708"/>
                <a:gridCol w="1332922"/>
                <a:gridCol w="2445206"/>
              </a:tblGrid>
              <a:tr h="3517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err="1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직종명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2012</a:t>
                      </a: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2013</a:t>
                      </a: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2014</a:t>
                      </a: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2015</a:t>
                      </a: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9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조산사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76.4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70.7</a:t>
                      </a: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77.1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83.7</a:t>
                      </a:r>
                    </a:p>
                  </a:txBody>
                  <a:tcPr marL="62688" marR="62688" marT="17331" marB="17331" anchor="ctr"/>
                </a:tc>
              </a:tr>
              <a:tr h="5669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약사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79.8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66.2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58.4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  <a:r>
                        <a:rPr lang="ko-KR" alt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년제 약사 </a:t>
                      </a:r>
                      <a:r>
                        <a:rPr lang="en-US" altLang="ko-KR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54.0 (12</a:t>
                      </a:r>
                      <a:r>
                        <a:rPr lang="ko-KR" alt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과목</a:t>
                      </a:r>
                      <a:r>
                        <a:rPr lang="en-US" altLang="ko-KR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300" b="1" kern="0" spc="0" dirty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</a:t>
                      </a:r>
                      <a:r>
                        <a:rPr lang="ko-KR" alt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년제 약사 </a:t>
                      </a:r>
                      <a:r>
                        <a:rPr lang="en-US" altLang="ko-KR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87.0 ( 4</a:t>
                      </a:r>
                      <a:r>
                        <a:rPr lang="ko-KR" alt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과목</a:t>
                      </a:r>
                      <a:r>
                        <a:rPr lang="en-US" altLang="ko-KR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300" b="1" kern="0" spc="0" dirty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</a:tr>
              <a:tr h="3062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보건교육사 </a:t>
                      </a:r>
                      <a:r>
                        <a:rPr lang="en-US" altLang="ko-KR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</a:t>
                      </a: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급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43.4</a:t>
                      </a: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53.3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58.5</a:t>
                      </a: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</a:tr>
              <a:tr h="3062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보건교육사 </a:t>
                      </a:r>
                      <a:r>
                        <a:rPr lang="en-US" altLang="ko-KR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</a:t>
                      </a: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급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51.0</a:t>
                      </a: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57.2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63.0</a:t>
                      </a: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</a:tr>
              <a:tr h="3062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보건교육사 </a:t>
                      </a:r>
                      <a:r>
                        <a:rPr lang="en-US" altLang="ko-KR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</a:t>
                      </a: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급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50.9</a:t>
                      </a: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61.9</a:t>
                      </a: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57.8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</a:tr>
              <a:tr h="5669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요양보호사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80.1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73.6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80.4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77.9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67.4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83.2</a:t>
                      </a: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79.2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</a:tr>
              <a:tr h="3099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간호조무사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72.5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76.7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72.7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63.5</a:t>
                      </a:r>
                      <a:endParaRPr lang="en-US" sz="1300" b="1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2688" marR="62688" marT="17331" marB="1733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482" y="601482"/>
            <a:ext cx="8371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무결점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시험관리 제도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 </a:t>
            </a:r>
            <a:r>
              <a:rPr lang="en-US" altLang="ko-KR" sz="2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2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응시생 의견</a:t>
            </a:r>
            <a:r>
              <a:rPr lang="en-US" altLang="ko-KR" sz="2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2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99" y="1484784"/>
            <a:ext cx="8782238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출제 오류 개선 관련</a:t>
            </a:r>
            <a:endParaRPr lang="en-US" altLang="ko-KR" sz="16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○ 「필기시험」의 경우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이론중심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교과서 중심으로 구성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출제위원 사후관리 미흡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필기시험 문항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이론을 응용한 「현장중심」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「업무중심」 문항으로 보완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「실기시험」 강화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3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출제위원의 시험 후 관리 철저</a:t>
            </a:r>
            <a:endParaRPr lang="en-US" altLang="ko-KR" sz="16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문제지 인쇄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제본 오류 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개선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관련</a:t>
            </a:r>
            <a:endParaRPr lang="en-US" altLang="ko-KR" sz="16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  외부업체 위탁 </a:t>
            </a:r>
            <a:r>
              <a:rPr lang="ko-KR" altLang="en-US" sz="16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운영時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시험前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및 「</a:t>
            </a:r>
            <a:r>
              <a:rPr lang="ko-KR" altLang="en-US" sz="16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시험後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까지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관련 보안관리 철저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글자 크기 확대 등 인쇄품질 향상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홀짝 문제지 편집 관리 차별화 등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채점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오류 개선 관련</a:t>
            </a:r>
            <a:endParaRPr lang="en-US" altLang="ko-KR" sz="16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채점업무 시스템 전면 수정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보완 내용 철저 이행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실시시험의 경우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공정성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객관성 강화 등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7750407" y="88060"/>
            <a:ext cx="1293862" cy="281079"/>
            <a:chOff x="4286250" y="3157538"/>
            <a:chExt cx="2410072" cy="47668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3157538"/>
              <a:ext cx="501774" cy="4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424" y="3202999"/>
              <a:ext cx="1866898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오른쪽 화살표 16"/>
          <p:cNvSpPr/>
          <p:nvPr/>
        </p:nvSpPr>
        <p:spPr>
          <a:xfrm>
            <a:off x="552889" y="25046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57273" y="40775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555081" y="444434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552889" y="566259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555081" y="603256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213" y="601482"/>
            <a:ext cx="837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3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 복지 인력 개발 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기능의 쇄신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31" y="1772816"/>
            <a:ext cx="878223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현황 및 문제점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○ 인력개발의 중요성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지향성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목표에 비해 아직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「단순 교육 기관」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수준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교육의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「질」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「성과」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보다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「계량적 교육 이수자」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배출에 한정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사이버 교육 등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교육과 현장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이론과 실제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교육과 연구 연계 등 종합적인 인력 자원개발 기능 미흡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보완 및 개선 대책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미래 보건복지 인재 양성 위한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「미션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비전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중장기 추진방안」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재정립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쇄신분위기 형성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글로벌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디지털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창의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창조적 핵심 인재 육성 위한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「보다 수준 높은 교육방식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교육 프로그램」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도입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사후적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소극적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부분적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일시적 조치와 처방 위주의 교육보다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「예방적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적극적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지속 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가능한 보건복지시책」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을 위한 교육강화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④ 사람중심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고객중심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수요자중심의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「실효성 있고 성과 높은」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교육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연구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개발 강화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⑤ 새로운 교육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연구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개발 수요 발굴 적극 추진 및 올바른 가치관과 태도 형성 교육 강화 등 </a:t>
            </a:r>
            <a:endParaRPr lang="ko-KR" altLang="en-US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C:\Users\assembly\Desktop\2015 국정감사\PPT\1차 기관 로고\gksrnrnq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67" y="74613"/>
            <a:ext cx="1538659" cy="2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보건복지人力開發院 </a:t>
            </a:r>
            <a:r>
              <a:rPr lang="ko-KR" altLang="en-US" sz="2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「人文學的 접근」 </a:t>
            </a:r>
            <a:r>
              <a:rPr lang="ko-KR" altLang="en-US" sz="2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endParaRPr lang="ko-KR" altLang="en-US" sz="2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04" y="1628800"/>
            <a:ext cx="878223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인력개발원 중요성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○ 모든 시책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제도의 출발점이자 귀결점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「사람」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「인력」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○ 보건복지 환경의 다양한 변화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새로운 패러다임 전환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인력개발의 중요성 증대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인문학적 소양확충과 人力개발의 보완사항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- (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철학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역사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심리 등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○ 보건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복지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「업무 판단의 우선순위」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「돈」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「사람」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제도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시설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기술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장비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?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○ 보건복지 수요자에 대하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「기본시각」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성선설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?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성악설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?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○ 업무방향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전략수립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단기현안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중장기과제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/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예방위주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치료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처벌위주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?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○ 업무 수행의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「형평성」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배운 사람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덜 배운 사람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/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있는 사람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없는 사람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                      높은 사람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낮은 사람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/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서울사람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지방사람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○ 업무 추진의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「성과 지속」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나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지역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조직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국가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국제</a:t>
            </a:r>
            <a:endParaRPr lang="ko-KR" altLang="en-US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857" y="6153068"/>
            <a:ext cx="816841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보건복지 人力의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「종합적인 人文學 교육」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 및 업무 수행 종합 평가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48178" y="62740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148437" y="225547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443703" y="259383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3" name="Picture 3" descr="C:\Users\assembly\Desktop\g_0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2667" y="3681598"/>
            <a:ext cx="1730066" cy="24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sembly\Desktop\2015 국정감사\PPT\1차 기관 로고\gksrnrnqh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67" y="74613"/>
            <a:ext cx="1538659" cy="2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이원화된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보육전달체계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- </a:t>
            </a:r>
            <a:r>
              <a:rPr lang="en-US" altLang="ko-KR" sz="24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不안정·不연계·</a:t>
            </a:r>
            <a:r>
              <a:rPr lang="en-US" altLang="ko-KR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중복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보육서비스의 질적 제고 목적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「한국보육진흥원」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「중앙육아종합지원센터」 설립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보육행정 및 보육현장 중심 </a:t>
            </a:r>
            <a:endParaRPr lang="en-US" altLang="ko-KR" sz="1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5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「한국보육진흥원」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3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단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팀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현원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187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영유아보육법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」상에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근거 없는 임의기관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「중앙육아종합지원센터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현원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복지부로부터 진흥원에 ‘기관위탁’ 중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법적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설립 근거 있음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인사와 예산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일반행정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사업관리 등 최종의사결정권은 중앙육아종합지원센터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장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이 독자 수행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복지부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보육교육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콘텐츠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개발 및 보수교육 운영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지원 등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諸사업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상황 따라 임의배분 운영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복지부의 양 기관에 대한 기관위탁 내용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지휘관계 모호로 상호 중복업무 추진사례도 발생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兩 기관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각종 보육사업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자체 판단으로 사업추진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효율적인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보육사업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未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연계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혼선 발생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사례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437" y="6195893"/>
            <a:ext cx="81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효율성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신뢰성 높은 보육서비스 제공 위해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「일원화된 보육전달체계 확립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57381" y="622456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C:\Users\assembly\Desktop\2015 국정감사\PPT\1차 기관 로고\gksrnrnqhr_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59" y="112984"/>
            <a:ext cx="1156791" cy="3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오른쪽 화살표 25"/>
          <p:cNvSpPr/>
          <p:nvPr/>
        </p:nvSpPr>
        <p:spPr>
          <a:xfrm>
            <a:off x="4829424" y="258275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810435" y="29307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4581453" y="42930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6444208" y="360952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3203848" y="14348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65" y="5111745"/>
            <a:ext cx="2883955" cy="8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ssembly\Desktop\2015 국정감사\PPT\1차 기관 로고\gksrnrnqhr_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5180459"/>
            <a:ext cx="2678461" cy="7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 rot="20381563">
            <a:off x="898279" y="5107210"/>
            <a:ext cx="129614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임의기</a:t>
            </a:r>
            <a:r>
              <a:rPr lang="ko-KR" altLang="en-US" sz="160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</a:t>
            </a:r>
            <a:endParaRPr lang="ko-KR" altLang="en-US" sz="16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 rot="625382">
            <a:off x="6717676" y="5066298"/>
            <a:ext cx="129614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법적 설립근거 有</a:t>
            </a:r>
            <a:endParaRPr lang="ko-KR" alt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07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복잡하고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미흡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어린이집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평가인증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항목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대상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자율평가인증제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실시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 지표 중 선택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중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현재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 지표’ 시범사업 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 지표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6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영역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50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308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항목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‘안전’ 영역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보강 통해 「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의무평가제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 도입 예정 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평가인증 영역 등 세부내용 중심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자율인증제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’→‘의무평가제’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전환엔 ‘동의’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문제는 ‘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無인센티브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과도한 행정업무’ 부여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308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항목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평상시 시설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환경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관리 등 충족과 점검’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역량초과 및 비용수반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내용 포함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평가 결과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안전영역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실내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외 위험요인’ 항목이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평가자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전문성 및 시설 등 점검능력 부족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현장관찰자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비상근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안전관련 교육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미실시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 상태에서 평가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단순 지적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평가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미흡 빈번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514" y="6187693"/>
            <a:ext cx="857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어린이집에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대한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「과도한 행정업무 부여」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평가자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전문성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제고」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210969" y="622456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868144" y="14449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assembly\Desktop\2015 국정감사\PPT\1차 기관 로고\gksrnrnqhr_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59" y="112984"/>
            <a:ext cx="1156791" cy="3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오른쪽 화살표 25"/>
          <p:cNvSpPr/>
          <p:nvPr/>
        </p:nvSpPr>
        <p:spPr>
          <a:xfrm>
            <a:off x="4103948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5090965" y="314127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372200" y="38472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5178186" y="348559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4486023" y="279663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122996"/>
              </p:ext>
            </p:extLst>
          </p:nvPr>
        </p:nvGraphicFramePr>
        <p:xfrm>
          <a:off x="374044" y="4365104"/>
          <a:ext cx="6425565" cy="13681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25565"/>
              </a:tblGrid>
              <a:tr h="3530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안전영역</a:t>
                      </a: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점검지표</a:t>
                      </a: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(3</a:t>
                      </a: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차</a:t>
                      </a: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중 계절</a:t>
                      </a: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날씨관련 지표 </a:t>
                      </a: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(3-7-3)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508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□ </a:t>
                      </a:r>
                      <a:r>
                        <a:rPr lang="ko-KR" alt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보육교사는 실외활동 </a:t>
                      </a:r>
                      <a:r>
                        <a:rPr lang="ko-KR" altLang="en-US" sz="1300" kern="0" spc="0" dirty="0" err="1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영유아에게</a:t>
                      </a:r>
                      <a:r>
                        <a:rPr lang="ko-KR" alt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계절이나 날씨에 따라 필요한 조치를 </a:t>
                      </a:r>
                      <a:r>
                        <a:rPr lang="ko-KR" altLang="en-US" sz="1300" kern="0" spc="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취함</a:t>
                      </a:r>
                      <a:endParaRPr lang="en-US" altLang="ko-KR" sz="1300" kern="0" spc="0" dirty="0" smtClean="0"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· </a:t>
                      </a:r>
                      <a:r>
                        <a:rPr lang="ko-KR" alt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여름철에는 날씨가 너무 더운 시간을 피해 실외활동시간을 조정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· </a:t>
                      </a:r>
                      <a:r>
                        <a:rPr lang="ko-KR" alt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추운 겨울날 실외놀이를 할 때 </a:t>
                      </a:r>
                      <a:r>
                        <a:rPr lang="ko-KR" altLang="en-US" sz="1300" kern="0" spc="0" dirty="0" err="1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영유아는</a:t>
                      </a:r>
                      <a:r>
                        <a:rPr lang="ko-KR" alt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따뜻한 겉옷과 장갑 등을 갖추고 있음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54" y="4581128"/>
            <a:ext cx="174241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5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보육어린이</a:t>
            </a:r>
            <a:r>
              <a:rPr lang="en-US" altLang="ko-KR" sz="25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5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학대방지 사후관리 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미흡」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5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최근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평가인정어린이집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중 아동학대 발생 건수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69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올해만도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26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월 기준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올해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평가인증항목內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아동학대 예방지표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추가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보육교사 대상 교육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회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‘실효성’ 의문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사고발생 평가인증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‘평가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관리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기관 및 책임자’ 등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조치 미흡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‘경고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주의’ 조차 없음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아동학대 예방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점검 차원에서 설치하는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CCTV,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평가인증 항목에 반영 누락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추가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강구 중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?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977" y="6195893"/>
            <a:ext cx="867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「예방교육 확대」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CCTV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활용 징후식별 체계」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「관리책임제」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등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완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122930" y="622456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833966" y="14449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assembly\Desktop\2015 국정감사\PPT\1차 기관 로고\gksrnrnqhr_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59" y="112984"/>
            <a:ext cx="1156791" cy="3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오른쪽 화살표 25"/>
          <p:cNvSpPr/>
          <p:nvPr/>
        </p:nvSpPr>
        <p:spPr>
          <a:xfrm>
            <a:off x="7082932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6540748" y="244186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400196" y="21137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82146" y="3527630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아동학대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징후 </a:t>
            </a:r>
            <a:r>
              <a:rPr lang="ko-KR" altLang="en-US" sz="14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발견시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행동지침 및 관련 처리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절차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grpSp>
        <p:nvGrpSpPr>
          <p:cNvPr id="16" name="Group 93"/>
          <p:cNvGrpSpPr/>
          <p:nvPr/>
        </p:nvGrpSpPr>
        <p:grpSpPr>
          <a:xfrm>
            <a:off x="696046" y="4119320"/>
            <a:ext cx="1412328" cy="1512168"/>
            <a:chOff x="914400" y="4114800"/>
            <a:chExt cx="3657600" cy="1427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94"/>
            <p:cNvSpPr/>
            <p:nvPr/>
          </p:nvSpPr>
          <p:spPr>
            <a:xfrm>
              <a:off x="914400" y="4191002"/>
              <a:ext cx="3657600" cy="1351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ctangle 95"/>
            <p:cNvSpPr/>
            <p:nvPr/>
          </p:nvSpPr>
          <p:spPr>
            <a:xfrm>
              <a:off x="914400" y="4114800"/>
              <a:ext cx="3657600" cy="3398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8" name="Group 97"/>
          <p:cNvGrpSpPr/>
          <p:nvPr/>
        </p:nvGrpSpPr>
        <p:grpSpPr>
          <a:xfrm>
            <a:off x="2305169" y="4119320"/>
            <a:ext cx="1412328" cy="1512168"/>
            <a:chOff x="914400" y="4114800"/>
            <a:chExt cx="3657600" cy="1427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98"/>
            <p:cNvSpPr/>
            <p:nvPr/>
          </p:nvSpPr>
          <p:spPr>
            <a:xfrm>
              <a:off x="914400" y="4191002"/>
              <a:ext cx="3657600" cy="1351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99"/>
            <p:cNvSpPr/>
            <p:nvPr/>
          </p:nvSpPr>
          <p:spPr>
            <a:xfrm>
              <a:off x="914400" y="4114800"/>
              <a:ext cx="3657600" cy="339847"/>
            </a:xfrm>
            <a:prstGeom prst="rect">
              <a:avLst/>
            </a:prstGeom>
            <a:solidFill>
              <a:srgbClr val="CE202A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9" name="Group 100"/>
          <p:cNvGrpSpPr/>
          <p:nvPr/>
        </p:nvGrpSpPr>
        <p:grpSpPr>
          <a:xfrm>
            <a:off x="3925856" y="4119320"/>
            <a:ext cx="1412328" cy="1512168"/>
            <a:chOff x="914400" y="4114800"/>
            <a:chExt cx="3657600" cy="1427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angle 101"/>
            <p:cNvSpPr/>
            <p:nvPr/>
          </p:nvSpPr>
          <p:spPr>
            <a:xfrm>
              <a:off x="914400" y="4191002"/>
              <a:ext cx="3657600" cy="1351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102"/>
            <p:cNvSpPr/>
            <p:nvPr/>
          </p:nvSpPr>
          <p:spPr>
            <a:xfrm>
              <a:off x="914400" y="4114800"/>
              <a:ext cx="3657600" cy="339847"/>
            </a:xfrm>
            <a:prstGeom prst="rect">
              <a:avLst/>
            </a:prstGeom>
            <a:solidFill>
              <a:srgbClr val="23A50E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9" name="Group 100"/>
          <p:cNvGrpSpPr/>
          <p:nvPr/>
        </p:nvGrpSpPr>
        <p:grpSpPr>
          <a:xfrm>
            <a:off x="5582447" y="4119320"/>
            <a:ext cx="1412328" cy="1512168"/>
            <a:chOff x="914400" y="4114800"/>
            <a:chExt cx="3657600" cy="1427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tangle 101"/>
            <p:cNvSpPr/>
            <p:nvPr/>
          </p:nvSpPr>
          <p:spPr>
            <a:xfrm>
              <a:off x="914400" y="4191002"/>
              <a:ext cx="3657600" cy="1351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Rectangle 102"/>
            <p:cNvSpPr/>
            <p:nvPr/>
          </p:nvSpPr>
          <p:spPr>
            <a:xfrm>
              <a:off x="914400" y="4114800"/>
              <a:ext cx="3657600" cy="3398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6" name="Group 100"/>
          <p:cNvGrpSpPr/>
          <p:nvPr/>
        </p:nvGrpSpPr>
        <p:grpSpPr>
          <a:xfrm>
            <a:off x="7190944" y="4119320"/>
            <a:ext cx="1412328" cy="1512168"/>
            <a:chOff x="914400" y="4114800"/>
            <a:chExt cx="3657600" cy="1427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101"/>
            <p:cNvSpPr/>
            <p:nvPr/>
          </p:nvSpPr>
          <p:spPr>
            <a:xfrm>
              <a:off x="914400" y="4191002"/>
              <a:ext cx="3657600" cy="1351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Rectangle 102"/>
            <p:cNvSpPr/>
            <p:nvPr/>
          </p:nvSpPr>
          <p:spPr>
            <a:xfrm>
              <a:off x="914400" y="4114800"/>
              <a:ext cx="3657600" cy="3398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6479" y="4158543"/>
            <a:ext cx="1716238" cy="14388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현장관찰자</a:t>
            </a:r>
            <a:endParaRPr lang="en-US" altLang="ko-KR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endParaRPr lang="en-US" altLang="ko-KR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아동학대 발견</a:t>
            </a: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0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현장관찰시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징후발견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학대 정황 수집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0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응급시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아동안전확보</a:t>
            </a:r>
            <a:endParaRPr lang="ko-KR" altLang="en-US" sz="10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08374" y="4154920"/>
            <a:ext cx="1716238" cy="12080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한국보</a:t>
            </a:r>
            <a:r>
              <a:rPr lang="ko-KR" alt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육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진흥원</a:t>
            </a:r>
            <a:endParaRPr lang="en-US" altLang="ko-KR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endParaRPr lang="en-US" altLang="ko-KR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아동학대 보고</a:t>
            </a: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피해아동</a:t>
            </a: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학대행위자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학대 정황 보고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3901" y="4158543"/>
            <a:ext cx="1716238" cy="14388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한국보</a:t>
            </a:r>
            <a:r>
              <a:rPr lang="ko-KR" alt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육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진흥원</a:t>
            </a:r>
            <a:endParaRPr lang="en-US" altLang="ko-KR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endParaRPr lang="en-US" altLang="ko-KR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아동학대 사안검토</a:t>
            </a: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상황 보고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아동학대 유형 및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경중 파악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30492" y="4158543"/>
            <a:ext cx="1716238" cy="15234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어린이집</a:t>
            </a:r>
            <a:endParaRPr lang="en-US" altLang="ko-KR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endParaRPr lang="en-US" altLang="ko-KR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아동학대 상황</a:t>
            </a:r>
            <a:endParaRPr lang="en-US" altLang="ko-KR" sz="11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진술서 작성</a:t>
            </a: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원장 및 학대자 확인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의견작성</a:t>
            </a: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서명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진흥원에 발송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38989" y="4154022"/>
            <a:ext cx="1716238" cy="15234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한국보육진흥원</a:t>
            </a:r>
            <a:endParaRPr lang="en-US" altLang="ko-KR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endParaRPr lang="en-US" altLang="ko-KR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후속처리 확인</a:t>
            </a:r>
            <a:endParaRPr lang="en-US" altLang="ko-KR" sz="11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민 연계</a:t>
            </a: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관찰 중단 안내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0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지자체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처리 연계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0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결과 확인 및 후속</a:t>
            </a:r>
            <a:endParaRPr lang="en-US" altLang="ko-KR" sz="10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14" y="2979741"/>
            <a:ext cx="1310900" cy="109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7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5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규제와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질책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위주의</a:t>
            </a:r>
            <a:r>
              <a:rPr lang="en-US" altLang="ko-KR" sz="2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어린이집</a:t>
            </a:r>
            <a:r>
              <a:rPr lang="en-US" altLang="ko-KR" sz="2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사후관리</a:t>
            </a: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altLang="ko-KR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보육서비스 제고 차원에서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사후관리 실시 중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 항목 설정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매년 표본추출 점검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사후관리 항목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자체점검보고서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확인방문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신임원장교육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확인점검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인증취소 관리 등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사후관리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항목 중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항목이 모두 점검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인증유지에 대한 사항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초보적인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수준’의 행정업무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자체점검보고서 등을 통해 접수되는 민원사항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진흥원 처리’ 입장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.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업무 협조 부진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별개로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육아종합지원센터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보육어린이집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컨설팅 사업 실시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분리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未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연계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상황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65" y="6230115"/>
            <a:ext cx="85758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1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보육어린이집</a:t>
            </a:r>
            <a:r>
              <a:rPr lang="ko-KR" altLang="en-US" sz="21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사후관리</a:t>
            </a:r>
            <a:r>
              <a:rPr lang="en-US" altLang="ko-KR" sz="21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1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규제</a:t>
            </a:r>
            <a:r>
              <a:rPr lang="ko-KR" altLang="en-US" sz="2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 ➝「관리지원 병행체제」</a:t>
            </a:r>
            <a:r>
              <a:rPr lang="ko-KR" altLang="en-US" sz="2100" dirty="0">
                <a:latin typeface="HY견고딕" panose="02030600000101010101" pitchFamily="18" charset="-127"/>
                <a:ea typeface="HY견고딕" panose="02030600000101010101" pitchFamily="18" charset="-127"/>
              </a:rPr>
              <a:t>로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전환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38532" y="630620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932040" y="143414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assembly\Desktop\2015 국정감사\PPT\1차 기관 로고\gksrnrnqhr_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59" y="112984"/>
            <a:ext cx="1156791" cy="3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오른쪽 화살표 31"/>
          <p:cNvSpPr/>
          <p:nvPr/>
        </p:nvSpPr>
        <p:spPr>
          <a:xfrm>
            <a:off x="4279607" y="242791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5984750" y="206316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89600"/>
            <a:ext cx="3802344" cy="283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70" y="3659914"/>
            <a:ext cx="3153339" cy="1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5364088" y="27676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4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워킹맘’과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‘</a:t>
            </a: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전업주부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’ </a:t>
            </a: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차별하는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-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맞춤형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보육지원정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책」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정부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내년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월부터 전업주부의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자녀의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이용시간 축소 발표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하루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시간 ➝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시간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이유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보육료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(0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세기준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와 양육수당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(20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 차이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전업주부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안 맡기면 손해 인식’ 개선 차원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향후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전업주부 구직활동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증명時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시간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종일보육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서비스 가능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보육수당 인상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(30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검토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노동계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정부의 맞춤형 보육지원개편안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여성 노동자의 현실 간과’ 비판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대부분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‘임시시간제’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전문가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양육 주체를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취업모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전업주부’로 호명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양육을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100%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여성의 몫’으로 간주 비판도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한국여성단체연합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사회적 합의 없는 일방적 발표’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워킹맘과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전업주부間 갈등 조장’ 비판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754" y="6187693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공급자 아닌 수요자 중심의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「합리적인 국가책임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지원시스템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구축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80535" y="622456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6588224" y="14270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C:\Users\assembly\Desktop\2015 국정감사\PPT\1차 기관 로고\gksrnrnqhr_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59" y="112984"/>
            <a:ext cx="1156791" cy="3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오른쪽 화살표 25"/>
          <p:cNvSpPr/>
          <p:nvPr/>
        </p:nvSpPr>
        <p:spPr>
          <a:xfrm>
            <a:off x="5004048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5479200" y="211040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639980" y="246206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4880459" y="2818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4788024" y="315144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6" y="3814901"/>
            <a:ext cx="1672815" cy="19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70" y="3786326"/>
            <a:ext cx="1842698" cy="193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13" y="3941346"/>
            <a:ext cx="1706714" cy="16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5716" y="4399110"/>
            <a:ext cx="14261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외벌이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영유아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endParaRPr lang="en-US" altLang="ko-KR" sz="11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1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소득별양육수당</a:t>
            </a:r>
            <a:endParaRPr lang="en-US" altLang="ko-KR" sz="11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단시간 보육시설</a:t>
            </a:r>
            <a:endParaRPr lang="ko-KR" altLang="en-US" sz="11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4399109"/>
            <a:ext cx="18582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맞벌이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영유아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endParaRPr lang="en-US" altLang="ko-KR" sz="11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·(</a:t>
            </a:r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영아</a:t>
            </a: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육아휴직 내실화</a:t>
            </a:r>
            <a:endParaRPr lang="en-US" altLang="ko-KR" sz="11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·(</a:t>
            </a:r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유아</a:t>
            </a:r>
            <a:r>
              <a:rPr lang="en-US" altLang="ko-KR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1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어린이집</a:t>
            </a:r>
            <a:r>
              <a:rPr lang="ko-KR" altLang="en-US" sz="11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확충</a:t>
            </a:r>
            <a:endParaRPr lang="ko-KR" altLang="en-US" sz="11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17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유보통합 대비 </a:t>
            </a:r>
            <a:r>
              <a:rPr lang="ko-KR" altLang="en-US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보육진흥원 </a:t>
            </a:r>
            <a:r>
              <a:rPr lang="ko-KR" altLang="en-US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신분안정 및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활성화</a:t>
            </a:r>
            <a:r>
              <a:rPr lang="ko-KR" altLang="en-US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유보통합에 대비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영유아와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부모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보육교직원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학계 등 여론수렴 역할기관 필요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인천어린이집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아동학대사건 계기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수요자 중심 의무평가제도’로 전환 업무 중요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보육교직원을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대상으로 한 보육품질 향상을 위한 ‘인성교육 강화’ 추진도 시급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「보육진흥원」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현재 민법에 근거한 단체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주요사업은 법적 단체업무를 초과 충족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법정사업을 위탁사업으로 수행하는 것은 사업수행의 안정성과 공공성 확보 등에 한계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유보통합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이후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관련 법정사업 수행의 노하우와 안정성 확보가 시급한 상황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514" y="6187693"/>
            <a:ext cx="85758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9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영유아보육법상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「위탁업무」</a:t>
            </a:r>
            <a:r>
              <a:rPr lang="ko-KR" altLang="en-US" sz="19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를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「진흥원 고유업무화 </a:t>
            </a:r>
            <a:r>
              <a:rPr lang="en-US" altLang="ko-KR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단체법제화」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시급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10969" y="622456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C:\Users\assembly\Desktop\2015 국정감사\PPT\1차 기관 로고\gksrnrnqhr_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59" y="112984"/>
            <a:ext cx="1156791" cy="3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오른쪽 화살표 33"/>
          <p:cNvSpPr/>
          <p:nvPr/>
        </p:nvSpPr>
        <p:spPr>
          <a:xfrm>
            <a:off x="314139" y="327605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3" descr="http://www.cyber4u.co.kr/Content/Boards/scsmadmin1/%EC%9C%A0%EB%B3%B4%ED%86%B5%ED%95%A9%20-%20%EC%96%B4%EB%A6%B0%EC%9D%B4_b65283cfe5434011b3d7cc88dee323f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4" y="3889075"/>
            <a:ext cx="3168352" cy="18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12171" y="46457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1"/>
                </a:solidFill>
              </a:rPr>
              <a:t>▶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92" y="4005064"/>
            <a:ext cx="3066667" cy="16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2852</Words>
  <Application>Microsoft Office PowerPoint</Application>
  <PresentationFormat>화면 슬라이드 쇼(4:3)</PresentationFormat>
  <Paragraphs>470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252</cp:revision>
  <cp:lastPrinted>2015-10-01T02:11:08Z</cp:lastPrinted>
  <dcterms:created xsi:type="dcterms:W3CDTF">2015-09-02T12:15:03Z</dcterms:created>
  <dcterms:modified xsi:type="dcterms:W3CDTF">2015-10-01T04:38:41Z</dcterms:modified>
</cp:coreProperties>
</file>