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88" r:id="rId4"/>
    <p:sldId id="289" r:id="rId5"/>
    <p:sldId id="273" r:id="rId6"/>
    <p:sldId id="277" r:id="rId7"/>
    <p:sldId id="276" r:id="rId8"/>
    <p:sldId id="290" r:id="rId9"/>
    <p:sldId id="278" r:id="rId10"/>
    <p:sldId id="279" r:id="rId11"/>
    <p:sldId id="280" r:id="rId12"/>
    <p:sldId id="282" r:id="rId13"/>
    <p:sldId id="283" r:id="rId1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151949531740333E-2"/>
          <c:y val="6.7156904905249282E-2"/>
          <c:w val="0.79733826163019161"/>
          <c:h val="0.751375264133347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국민연금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182401268129428E-3"/>
                  <c:y val="1.606301762125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64802536258526E-3"/>
                  <c:y val="2.6771696035428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182401268129428E-3"/>
                  <c:y val="2.6771696035428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182401268128762E-3"/>
                  <c:y val="1.606301762125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364802536258856E-3"/>
                  <c:y val="2.6771696035428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임금근로자</c:v>
                </c:pt>
                <c:pt idx="1">
                  <c:v>정규직</c:v>
                </c:pt>
                <c:pt idx="2">
                  <c:v>비정규직</c:v>
                </c:pt>
                <c:pt idx="3">
                  <c:v>시간제</c:v>
                </c:pt>
                <c:pt idx="4">
                  <c:v>비전형(파견 등)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67.900000000000006</c:v>
                </c:pt>
                <c:pt idx="1">
                  <c:v>82</c:v>
                </c:pt>
                <c:pt idx="2">
                  <c:v>37.9</c:v>
                </c:pt>
                <c:pt idx="3">
                  <c:v>16.2</c:v>
                </c:pt>
                <c:pt idx="4">
                  <c:v>21.3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건강보험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6364802536258856E-3"/>
                  <c:y val="1.606301762125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1.606301762125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364802536258856E-3"/>
                  <c:y val="2.1417356828342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8182401268129428E-3"/>
                  <c:y val="1.0708678414171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8182401268129428E-3"/>
                  <c:y val="1.0708678414171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임금근로자</c:v>
                </c:pt>
                <c:pt idx="1">
                  <c:v>정규직</c:v>
                </c:pt>
                <c:pt idx="2">
                  <c:v>비정규직</c:v>
                </c:pt>
                <c:pt idx="3">
                  <c:v>시간제</c:v>
                </c:pt>
                <c:pt idx="4">
                  <c:v>비전형(파견 등)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72</c:v>
                </c:pt>
                <c:pt idx="1">
                  <c:v>84.7</c:v>
                </c:pt>
                <c:pt idx="2">
                  <c:v>45.2</c:v>
                </c:pt>
                <c:pt idx="3">
                  <c:v>19.399999999999999</c:v>
                </c:pt>
                <c:pt idx="4">
                  <c:v>31.8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고용보험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2.6771696035428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6364802536258856E-3"/>
                  <c:y val="2.6771696035428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1.0708678414171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6771696035428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6364802536258856E-3"/>
                  <c:y val="2.14173568283424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임금근로자</c:v>
                </c:pt>
                <c:pt idx="1">
                  <c:v>정규직</c:v>
                </c:pt>
                <c:pt idx="2">
                  <c:v>비정규직</c:v>
                </c:pt>
                <c:pt idx="3">
                  <c:v>시간제</c:v>
                </c:pt>
                <c:pt idx="4">
                  <c:v>비전형(파견 등)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69.3</c:v>
                </c:pt>
                <c:pt idx="1">
                  <c:v>82.4</c:v>
                </c:pt>
                <c:pt idx="2">
                  <c:v>44</c:v>
                </c:pt>
                <c:pt idx="3">
                  <c:v>21.7</c:v>
                </c:pt>
                <c:pt idx="4">
                  <c:v>29.2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323008"/>
        <c:axId val="153324544"/>
      </c:barChart>
      <c:catAx>
        <c:axId val="153323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dobe 고딕 Std B" pitchFamily="34" charset="-127"/>
                <a:ea typeface="Adobe 고딕 Std B" pitchFamily="34" charset="-127"/>
              </a:defRPr>
            </a:pPr>
            <a:endParaRPr lang="ko-KR"/>
          </a:p>
        </c:txPr>
        <c:crossAx val="153324544"/>
        <c:crosses val="autoZero"/>
        <c:auto val="1"/>
        <c:lblAlgn val="ctr"/>
        <c:lblOffset val="100"/>
        <c:noMultiLvlLbl val="0"/>
      </c:catAx>
      <c:valAx>
        <c:axId val="153324544"/>
        <c:scaling>
          <c:orientation val="minMax"/>
        </c:scaling>
        <c:delete val="0"/>
        <c:axPos val="l"/>
        <c:majorGridlines>
          <c:spPr>
            <a:ln w="6350">
              <a:noFill/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dobe 고딕 Std B" pitchFamily="34" charset="-127"/>
                <a:ea typeface="Adobe 고딕 Std B" pitchFamily="34" charset="-127"/>
              </a:defRPr>
            </a:pPr>
            <a:endParaRPr lang="ko-KR"/>
          </a:p>
        </c:txPr>
        <c:crossAx val="1533230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000">
              <a:latin typeface="Adobe 고딕 Std B" pitchFamily="34" charset="-127"/>
              <a:ea typeface="Adobe 고딕 Std B" pitchFamily="34" charset="-127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675446108100825E-2"/>
          <c:y val="4.7063828825945689E-2"/>
          <c:w val="0.87348947012290112"/>
          <c:h val="0.80318556545877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723752515985961E-2"/>
                  <c:y val="-4.7816085029800341E-3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z="1100" dirty="0" smtClean="0">
                        <a:latin typeface="Adobe 고딕 Std B" pitchFamily="34" charset="-127"/>
                        <a:ea typeface="Adobe 고딕 Std B" pitchFamily="34" charset="-127"/>
                      </a:rPr>
                      <a:t>3,475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7209381418630443E-2"/>
                  <c:y val="9.5632170059600681E-3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z="1100" dirty="0" smtClean="0">
                        <a:latin typeface="Adobe 고딕 Std B" pitchFamily="34" charset="-127"/>
                        <a:ea typeface="Adobe 고딕 Std B" pitchFamily="34" charset="-127"/>
                      </a:rPr>
                      <a:t>2,975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188360802490505E-2"/>
                  <c:y val="2.3908042514900169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z="1100" dirty="0" smtClean="0">
                        <a:latin typeface="Adobe 고딕 Std B" pitchFamily="34" charset="-127"/>
                        <a:ea typeface="Adobe 고딕 Std B" pitchFamily="34" charset="-127"/>
                      </a:rPr>
                      <a:t>2,757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슈퍼마켓</c:v>
                </c:pt>
                <c:pt idx="1">
                  <c:v>편의점</c:v>
                </c:pt>
                <c:pt idx="2">
                  <c:v>대형할인매장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3475</c:v>
                </c:pt>
                <c:pt idx="1">
                  <c:v>2975</c:v>
                </c:pt>
                <c:pt idx="2">
                  <c:v>2757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sz="1100" smtClean="0">
                        <a:latin typeface="Adobe 고딕 Std B" pitchFamily="34" charset="-127"/>
                        <a:ea typeface="Adobe 고딕 Std B" pitchFamily="34" charset="-127"/>
                      </a:rPr>
                      <a:t>6,400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altLang="en-US" sz="1100" smtClean="0">
                        <a:latin typeface="Adobe 고딕 Std B" pitchFamily="34" charset="-127"/>
                        <a:ea typeface="Adobe 고딕 Std B" pitchFamily="34" charset="-127"/>
                      </a:rPr>
                      <a:t>5,083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2597693532780376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z="1100" dirty="0" smtClean="0">
                        <a:latin typeface="Adobe 고딕 Std B" pitchFamily="34" charset="-127"/>
                        <a:ea typeface="Adobe 고딕 Std B" pitchFamily="34" charset="-127"/>
                      </a:rPr>
                      <a:t>2,992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슈퍼마켓</c:v>
                </c:pt>
                <c:pt idx="1">
                  <c:v>편의점</c:v>
                </c:pt>
                <c:pt idx="2">
                  <c:v>대형할인매장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6400</c:v>
                </c:pt>
                <c:pt idx="1">
                  <c:v>5083</c:v>
                </c:pt>
                <c:pt idx="2">
                  <c:v>2992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425792"/>
        <c:axId val="153427328"/>
      </c:barChart>
      <c:catAx>
        <c:axId val="153425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dobe 고딕 Std B" pitchFamily="34" charset="-127"/>
                <a:ea typeface="Adobe 고딕 Std B" pitchFamily="34" charset="-127"/>
              </a:defRPr>
            </a:pPr>
            <a:endParaRPr lang="ko-KR"/>
          </a:p>
        </c:txPr>
        <c:crossAx val="153427328"/>
        <c:crosses val="autoZero"/>
        <c:auto val="1"/>
        <c:lblAlgn val="ctr"/>
        <c:lblOffset val="100"/>
        <c:noMultiLvlLbl val="0"/>
      </c:catAx>
      <c:valAx>
        <c:axId val="1534273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3425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831805919442434"/>
          <c:y val="1.9126434011920136E-2"/>
          <c:w val="0.36840843848555072"/>
          <c:h val="9.0641224995387834E-2"/>
        </c:manualLayout>
      </c:layout>
      <c:overlay val="0"/>
      <c:txPr>
        <a:bodyPr/>
        <a:lstStyle/>
        <a:p>
          <a:pPr>
            <a:defRPr sz="1100">
              <a:latin typeface="휴먼고딕" panose="02010504000101010101" pitchFamily="2" charset="-127"/>
              <a:ea typeface="휴먼고딕" panose="02010504000101010101" pitchFamily="2" charset="-127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sz="1000" spc="-150" smtClean="0">
                        <a:latin typeface="Adobe 고딕 Std B" pitchFamily="34" charset="-127"/>
                        <a:ea typeface="Adobe 고딕 Std B" pitchFamily="34" charset="-127"/>
                      </a:rPr>
                      <a:t>112,626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altLang="en-US" sz="1000" spc="-150" smtClean="0">
                        <a:latin typeface="Adobe 고딕 Std B" pitchFamily="34" charset="-127"/>
                        <a:ea typeface="Adobe 고딕 Std B" pitchFamily="34" charset="-127"/>
                      </a:rPr>
                      <a:t>137,197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altLang="en-US" sz="1000" spc="-150" smtClean="0">
                        <a:latin typeface="Adobe 고딕 Std B" pitchFamily="34" charset="-127"/>
                        <a:ea typeface="Adobe 고딕 Std B" pitchFamily="34" charset="-127"/>
                      </a:rPr>
                      <a:t>142,949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altLang="en-US" sz="1000" spc="-150" smtClean="0">
                        <a:latin typeface="Adobe 고딕 Std B" pitchFamily="34" charset="-127"/>
                        <a:ea typeface="Adobe 고딕 Std B" pitchFamily="34" charset="-127"/>
                      </a:rPr>
                      <a:t>167,862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spc="-150">
                    <a:latin typeface="Adobe 고딕 Std B" pitchFamily="34" charset="-127"/>
                    <a:ea typeface="Adobe 고딕 Std B" pitchFamily="34" charset="-127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112626</c:v>
                </c:pt>
                <c:pt idx="1">
                  <c:v>137197</c:v>
                </c:pt>
                <c:pt idx="2">
                  <c:v>142949</c:v>
                </c:pt>
                <c:pt idx="3">
                  <c:v>167862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800704"/>
        <c:axId val="153480576"/>
      </c:barChart>
      <c:catAx>
        <c:axId val="13580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dobe 고딕 Std B" pitchFamily="34" charset="-127"/>
                <a:ea typeface="Adobe 고딕 Std B" pitchFamily="34" charset="-127"/>
              </a:defRPr>
            </a:pPr>
            <a:endParaRPr lang="ko-KR"/>
          </a:p>
        </c:txPr>
        <c:crossAx val="153480576"/>
        <c:crosses val="autoZero"/>
        <c:auto val="1"/>
        <c:lblAlgn val="ctr"/>
        <c:lblOffset val="100"/>
        <c:noMultiLvlLbl val="0"/>
      </c:catAx>
      <c:valAx>
        <c:axId val="1534805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5800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국내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4.5448370472212965E-2"/>
                  <c:y val="-6.5925669067676079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1,306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960284978625362E-2"/>
                  <c:y val="-8.5703369787978892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1,462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2740535254140859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1,125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724185236106486E-2"/>
                  <c:y val="-8.5703369787978836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686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968227982900291E-2"/>
                  <c:y val="-5.9333102160908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latin typeface="+mn-lt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1306</c:v>
                </c:pt>
                <c:pt idx="1">
                  <c:v>1462</c:v>
                </c:pt>
                <c:pt idx="2">
                  <c:v>1125</c:v>
                </c:pt>
                <c:pt idx="3">
                  <c:v>686</c:v>
                </c:pt>
                <c:pt idx="4">
                  <c:v>637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국외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4.5448370472212979E-2"/>
                  <c:y val="5.9333102160908466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 smtClean="0"/>
                      <a:t>1,250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732128240381414E-2"/>
                  <c:y val="7.9110802881211292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 smtClean="0"/>
                      <a:t>1,013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716242231831561E-2"/>
                  <c:y val="5.9333102160908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3212270729694099E-2"/>
                  <c:y val="3.296283453383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220213733969024E-2"/>
                  <c:y val="5.2740535254140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1250</c:v>
                </c:pt>
                <c:pt idx="1">
                  <c:v>1013</c:v>
                </c:pt>
                <c:pt idx="2">
                  <c:v>755</c:v>
                </c:pt>
                <c:pt idx="3">
                  <c:v>236</c:v>
                </c:pt>
                <c:pt idx="4">
                  <c:v>535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889792"/>
        <c:axId val="153903872"/>
      </c:lineChart>
      <c:catAx>
        <c:axId val="153889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dobe 고딕 Std B" pitchFamily="34" charset="-127"/>
                <a:ea typeface="Adobe 고딕 Std B" pitchFamily="34" charset="-127"/>
              </a:defRPr>
            </a:pPr>
            <a:endParaRPr lang="ko-KR"/>
          </a:p>
        </c:txPr>
        <c:crossAx val="153903872"/>
        <c:crosses val="autoZero"/>
        <c:auto val="1"/>
        <c:lblAlgn val="ctr"/>
        <c:lblOffset val="100"/>
        <c:noMultiLvlLbl val="0"/>
      </c:catAx>
      <c:valAx>
        <c:axId val="153903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3889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337113081519259"/>
          <c:y val="0.37021364069575979"/>
          <c:w val="9.6140783691219756E-2"/>
          <c:h val="0.25957271860848041"/>
        </c:manualLayout>
      </c:layout>
      <c:overlay val="0"/>
      <c:txPr>
        <a:bodyPr/>
        <a:lstStyle/>
        <a:p>
          <a:pPr>
            <a:defRPr sz="1100">
              <a:latin typeface="Adobe 고딕 Std B" pitchFamily="34" charset="-127"/>
              <a:ea typeface="Adobe 고딕 Std B" pitchFamily="34" charset="-127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30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45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18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0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56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75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46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50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32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60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2206D-0AEB-4CD5-9069-376979FF9724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817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clker.com/cliparts/Y/b/r/I/6/n/plain-wheelchair-md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kr/url?sa=i&amp;rct=j&amp;q=&amp;esrc=s&amp;frm=1&amp;source=images&amp;cd=&amp;cad=rja&amp;uact=8&amp;ved=0CAcQjRxqFQoTCKbD1J7M58cCFWLlpgodHlkDsQ&amp;url=http://translate-ko.city.yokohama.lg.jp/aoba/00life/08korei/20150223chiikihoukatsukea.html&amp;bvm=bv.102022582,d.dGY&amp;psig=AFQjCNHQmQaoS19IET8MaZWrf-UD3bxC_w&amp;ust=144180696203293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6463" cy="68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79822" y="2708919"/>
            <a:ext cx="630791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복지 희망 사회 실현</a:t>
            </a:r>
            <a:endParaRPr lang="en-US" sz="5400" dirty="0">
              <a:solidFill>
                <a:srgbClr val="0B538F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6" name="Straight Connector 10"/>
          <p:cNvCxnSpPr/>
          <p:nvPr/>
        </p:nvCxnSpPr>
        <p:spPr>
          <a:xfrm flipH="1">
            <a:off x="1396043" y="2420888"/>
            <a:ext cx="6475478" cy="0"/>
          </a:xfrm>
          <a:prstGeom prst="line">
            <a:avLst/>
          </a:prstGeom>
          <a:ln w="3175">
            <a:solidFill>
              <a:schemeClr val="bg1">
                <a:lumMod val="75000"/>
                <a:alpha val="48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79823" y="1697795"/>
            <a:ext cx="5396433" cy="5457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건강하고 행복이 넘치는</a:t>
            </a:r>
            <a:endParaRPr lang="en-US" altLang="ko-KR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2739" y="5346427"/>
            <a:ext cx="26043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국회의원 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 명 수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44806" y="5773072"/>
            <a:ext cx="2160240" cy="253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충남 아산</a:t>
            </a:r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5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새누리당</a:t>
            </a:r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sz="1650" dirty="0">
              <a:solidFill>
                <a:srgbClr val="C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740" y="1511612"/>
            <a:ext cx="2233222" cy="918156"/>
          </a:xfrm>
          <a:prstGeom prst="rect">
            <a:avLst/>
          </a:prstGeom>
        </p:spPr>
      </p:pic>
      <p:grpSp>
        <p:nvGrpSpPr>
          <p:cNvPr id="11" name="Group 348"/>
          <p:cNvGrpSpPr/>
          <p:nvPr/>
        </p:nvGrpSpPr>
        <p:grpSpPr>
          <a:xfrm>
            <a:off x="178065" y="6370186"/>
            <a:ext cx="1453620" cy="288575"/>
            <a:chOff x="2077120" y="4859661"/>
            <a:chExt cx="1453620" cy="288575"/>
          </a:xfrm>
        </p:grpSpPr>
        <p:sp>
          <p:nvSpPr>
            <p:cNvPr id="12" name="Freeform 6"/>
            <p:cNvSpPr>
              <a:spLocks noEditPoints="1"/>
            </p:cNvSpPr>
            <p:nvPr>
              <p:custDataLst>
                <p:tags r:id="rId1"/>
              </p:custDataLst>
            </p:nvPr>
          </p:nvSpPr>
          <p:spPr bwMode="auto">
            <a:xfrm>
              <a:off x="2077120" y="4859661"/>
              <a:ext cx="290457" cy="288575"/>
            </a:xfrm>
            <a:custGeom>
              <a:avLst/>
              <a:gdLst>
                <a:gd name="T0" fmla="*/ 1285 w 2772"/>
                <a:gd name="T1" fmla="*/ 205 h 2759"/>
                <a:gd name="T2" fmla="*/ 1485 w 2772"/>
                <a:gd name="T3" fmla="*/ 195 h 2759"/>
                <a:gd name="T4" fmla="*/ 2533 w 2772"/>
                <a:gd name="T5" fmla="*/ 616 h 2759"/>
                <a:gd name="T6" fmla="*/ 2366 w 2772"/>
                <a:gd name="T7" fmla="*/ 2357 h 2759"/>
                <a:gd name="T8" fmla="*/ 1023 w 2772"/>
                <a:gd name="T9" fmla="*/ 2708 h 2759"/>
                <a:gd name="T10" fmla="*/ 45 w 2772"/>
                <a:gd name="T11" fmla="*/ 1742 h 2759"/>
                <a:gd name="T12" fmla="*/ 292 w 2772"/>
                <a:gd name="T13" fmla="*/ 534 h 2759"/>
                <a:gd name="T14" fmla="*/ 1142 w 2772"/>
                <a:gd name="T15" fmla="*/ 21 h 2759"/>
                <a:gd name="T16" fmla="*/ 2158 w 2772"/>
                <a:gd name="T17" fmla="*/ 302 h 2759"/>
                <a:gd name="T18" fmla="*/ 702 w 2772"/>
                <a:gd name="T19" fmla="*/ 244 h 2759"/>
                <a:gd name="T20" fmla="*/ 364 w 2772"/>
                <a:gd name="T21" fmla="*/ 534 h 2759"/>
                <a:gd name="T22" fmla="*/ 266 w 2772"/>
                <a:gd name="T23" fmla="*/ 1264 h 2759"/>
                <a:gd name="T24" fmla="*/ 55 w 2772"/>
                <a:gd name="T25" fmla="*/ 1418 h 2759"/>
                <a:gd name="T26" fmla="*/ 1323 w 2772"/>
                <a:gd name="T27" fmla="*/ 2705 h 2759"/>
                <a:gd name="T28" fmla="*/ 2580 w 2772"/>
                <a:gd name="T29" fmla="*/ 1968 h 2759"/>
                <a:gd name="T30" fmla="*/ 2611 w 2772"/>
                <a:gd name="T31" fmla="*/ 1678 h 2759"/>
                <a:gd name="T32" fmla="*/ 2605 w 2772"/>
                <a:gd name="T33" fmla="*/ 1008 h 2759"/>
                <a:gd name="T34" fmla="*/ 2692 w 2772"/>
                <a:gd name="T35" fmla="*/ 1488 h 2759"/>
                <a:gd name="T36" fmla="*/ 1696 w 2772"/>
                <a:gd name="T37" fmla="*/ 112 h 2759"/>
                <a:gd name="T38" fmla="*/ 1735 w 2772"/>
                <a:gd name="T39" fmla="*/ 159 h 2759"/>
                <a:gd name="T40" fmla="*/ 1707 w 2772"/>
                <a:gd name="T41" fmla="*/ 269 h 2759"/>
                <a:gd name="T42" fmla="*/ 2308 w 2772"/>
                <a:gd name="T43" fmla="*/ 642 h 2759"/>
                <a:gd name="T44" fmla="*/ 2588 w 2772"/>
                <a:gd name="T45" fmla="*/ 903 h 2759"/>
                <a:gd name="T46" fmla="*/ 2194 w 2772"/>
                <a:gd name="T47" fmla="*/ 728 h 2759"/>
                <a:gd name="T48" fmla="*/ 1726 w 2772"/>
                <a:gd name="T49" fmla="*/ 310 h 2759"/>
                <a:gd name="T50" fmla="*/ 1627 w 2772"/>
                <a:gd name="T51" fmla="*/ 295 h 2759"/>
                <a:gd name="T52" fmla="*/ 2070 w 2772"/>
                <a:gd name="T53" fmla="*/ 2496 h 2759"/>
                <a:gd name="T54" fmla="*/ 2480 w 2772"/>
                <a:gd name="T55" fmla="*/ 1784 h 2759"/>
                <a:gd name="T56" fmla="*/ 2399 w 2772"/>
                <a:gd name="T57" fmla="*/ 2180 h 2759"/>
                <a:gd name="T58" fmla="*/ 2054 w 2772"/>
                <a:gd name="T59" fmla="*/ 1566 h 2759"/>
                <a:gd name="T60" fmla="*/ 2130 w 2772"/>
                <a:gd name="T61" fmla="*/ 840 h 2759"/>
                <a:gd name="T62" fmla="*/ 2108 w 2772"/>
                <a:gd name="T63" fmla="*/ 711 h 2759"/>
                <a:gd name="T64" fmla="*/ 1906 w 2772"/>
                <a:gd name="T65" fmla="*/ 501 h 2759"/>
                <a:gd name="T66" fmla="*/ 1438 w 2772"/>
                <a:gd name="T67" fmla="*/ 288 h 2759"/>
                <a:gd name="T68" fmla="*/ 1414 w 2772"/>
                <a:gd name="T69" fmla="*/ 2483 h 2759"/>
                <a:gd name="T70" fmla="*/ 1979 w 2772"/>
                <a:gd name="T71" fmla="*/ 1980 h 2759"/>
                <a:gd name="T72" fmla="*/ 2035 w 2772"/>
                <a:gd name="T73" fmla="*/ 1690 h 2759"/>
                <a:gd name="T74" fmla="*/ 1984 w 2772"/>
                <a:gd name="T75" fmla="*/ 1425 h 2759"/>
                <a:gd name="T76" fmla="*/ 1801 w 2772"/>
                <a:gd name="T77" fmla="*/ 859 h 2759"/>
                <a:gd name="T78" fmla="*/ 1562 w 2772"/>
                <a:gd name="T79" fmla="*/ 407 h 2759"/>
                <a:gd name="T80" fmla="*/ 1180 w 2772"/>
                <a:gd name="T81" fmla="*/ 97 h 2759"/>
                <a:gd name="T82" fmla="*/ 1050 w 2772"/>
                <a:gd name="T83" fmla="*/ 188 h 2759"/>
                <a:gd name="T84" fmla="*/ 900 w 2772"/>
                <a:gd name="T85" fmla="*/ 234 h 2759"/>
                <a:gd name="T86" fmla="*/ 929 w 2772"/>
                <a:gd name="T87" fmla="*/ 265 h 2759"/>
                <a:gd name="T88" fmla="*/ 1001 w 2772"/>
                <a:gd name="T89" fmla="*/ 242 h 2759"/>
                <a:gd name="T90" fmla="*/ 739 w 2772"/>
                <a:gd name="T91" fmla="*/ 554 h 2759"/>
                <a:gd name="T92" fmla="*/ 207 w 2772"/>
                <a:gd name="T93" fmla="*/ 1031 h 2759"/>
                <a:gd name="T94" fmla="*/ 427 w 2772"/>
                <a:gd name="T95" fmla="*/ 549 h 2759"/>
                <a:gd name="T96" fmla="*/ 968 w 2772"/>
                <a:gd name="T97" fmla="*/ 605 h 2759"/>
                <a:gd name="T98" fmla="*/ 777 w 2772"/>
                <a:gd name="T99" fmla="*/ 871 h 2759"/>
                <a:gd name="T100" fmla="*/ 424 w 2772"/>
                <a:gd name="T101" fmla="*/ 1271 h 2759"/>
                <a:gd name="T102" fmla="*/ 258 w 2772"/>
                <a:gd name="T103" fmla="*/ 1401 h 2759"/>
                <a:gd name="T104" fmla="*/ 671 w 2772"/>
                <a:gd name="T105" fmla="*/ 1431 h 2759"/>
                <a:gd name="T106" fmla="*/ 342 w 2772"/>
                <a:gd name="T107" fmla="*/ 2162 h 2759"/>
                <a:gd name="T108" fmla="*/ 306 w 2772"/>
                <a:gd name="T109" fmla="*/ 1810 h 2759"/>
                <a:gd name="T110" fmla="*/ 501 w 2772"/>
                <a:gd name="T111" fmla="*/ 2305 h 2759"/>
                <a:gd name="T112" fmla="*/ 1138 w 2772"/>
                <a:gd name="T113" fmla="*/ 652 h 2759"/>
                <a:gd name="T114" fmla="*/ 1375 w 2772"/>
                <a:gd name="T115" fmla="*/ 984 h 2759"/>
                <a:gd name="T116" fmla="*/ 1299 w 2772"/>
                <a:gd name="T117" fmla="*/ 1500 h 2759"/>
                <a:gd name="T118" fmla="*/ 1206 w 2772"/>
                <a:gd name="T119" fmla="*/ 2002 h 2759"/>
                <a:gd name="T120" fmla="*/ 750 w 2772"/>
                <a:gd name="T121" fmla="*/ 2359 h 2759"/>
                <a:gd name="T122" fmla="*/ 740 w 2772"/>
                <a:gd name="T123" fmla="*/ 1977 h 2759"/>
                <a:gd name="T124" fmla="*/ 1107 w 2772"/>
                <a:gd name="T125" fmla="*/ 2469 h 2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72" h="2759">
                  <a:moveTo>
                    <a:pt x="1406" y="117"/>
                  </a:moveTo>
                  <a:lnTo>
                    <a:pt x="1417" y="119"/>
                  </a:lnTo>
                  <a:lnTo>
                    <a:pt x="1427" y="121"/>
                  </a:lnTo>
                  <a:lnTo>
                    <a:pt x="1433" y="113"/>
                  </a:lnTo>
                  <a:lnTo>
                    <a:pt x="1440" y="106"/>
                  </a:lnTo>
                  <a:lnTo>
                    <a:pt x="1447" y="99"/>
                  </a:lnTo>
                  <a:lnTo>
                    <a:pt x="1455" y="93"/>
                  </a:lnTo>
                  <a:lnTo>
                    <a:pt x="1472" y="83"/>
                  </a:lnTo>
                  <a:lnTo>
                    <a:pt x="1489" y="74"/>
                  </a:lnTo>
                  <a:lnTo>
                    <a:pt x="1468" y="71"/>
                  </a:lnTo>
                  <a:lnTo>
                    <a:pt x="1448" y="69"/>
                  </a:lnTo>
                  <a:lnTo>
                    <a:pt x="1427" y="68"/>
                  </a:lnTo>
                  <a:lnTo>
                    <a:pt x="1406" y="68"/>
                  </a:lnTo>
                  <a:lnTo>
                    <a:pt x="1406" y="117"/>
                  </a:lnTo>
                  <a:close/>
                  <a:moveTo>
                    <a:pt x="1387" y="147"/>
                  </a:moveTo>
                  <a:lnTo>
                    <a:pt x="1375" y="147"/>
                  </a:lnTo>
                  <a:lnTo>
                    <a:pt x="1365" y="148"/>
                  </a:lnTo>
                  <a:lnTo>
                    <a:pt x="1354" y="150"/>
                  </a:lnTo>
                  <a:lnTo>
                    <a:pt x="1344" y="152"/>
                  </a:lnTo>
                  <a:lnTo>
                    <a:pt x="1336" y="154"/>
                  </a:lnTo>
                  <a:lnTo>
                    <a:pt x="1328" y="157"/>
                  </a:lnTo>
                  <a:lnTo>
                    <a:pt x="1320" y="160"/>
                  </a:lnTo>
                  <a:lnTo>
                    <a:pt x="1313" y="163"/>
                  </a:lnTo>
                  <a:lnTo>
                    <a:pt x="1307" y="167"/>
                  </a:lnTo>
                  <a:lnTo>
                    <a:pt x="1301" y="172"/>
                  </a:lnTo>
                  <a:lnTo>
                    <a:pt x="1297" y="176"/>
                  </a:lnTo>
                  <a:lnTo>
                    <a:pt x="1293" y="181"/>
                  </a:lnTo>
                  <a:lnTo>
                    <a:pt x="1290" y="185"/>
                  </a:lnTo>
                  <a:lnTo>
                    <a:pt x="1288" y="190"/>
                  </a:lnTo>
                  <a:lnTo>
                    <a:pt x="1286" y="195"/>
                  </a:lnTo>
                  <a:lnTo>
                    <a:pt x="1285" y="199"/>
                  </a:lnTo>
                  <a:lnTo>
                    <a:pt x="1285" y="205"/>
                  </a:lnTo>
                  <a:lnTo>
                    <a:pt x="1286" y="210"/>
                  </a:lnTo>
                  <a:lnTo>
                    <a:pt x="1288" y="214"/>
                  </a:lnTo>
                  <a:lnTo>
                    <a:pt x="1290" y="219"/>
                  </a:lnTo>
                  <a:lnTo>
                    <a:pt x="1293" y="223"/>
                  </a:lnTo>
                  <a:lnTo>
                    <a:pt x="1297" y="228"/>
                  </a:lnTo>
                  <a:lnTo>
                    <a:pt x="1301" y="231"/>
                  </a:lnTo>
                  <a:lnTo>
                    <a:pt x="1307" y="236"/>
                  </a:lnTo>
                  <a:lnTo>
                    <a:pt x="1314" y="240"/>
                  </a:lnTo>
                  <a:lnTo>
                    <a:pt x="1321" y="242"/>
                  </a:lnTo>
                  <a:lnTo>
                    <a:pt x="1329" y="245"/>
                  </a:lnTo>
                  <a:lnTo>
                    <a:pt x="1338" y="248"/>
                  </a:lnTo>
                  <a:lnTo>
                    <a:pt x="1349" y="249"/>
                  </a:lnTo>
                  <a:lnTo>
                    <a:pt x="1359" y="251"/>
                  </a:lnTo>
                  <a:lnTo>
                    <a:pt x="1372" y="251"/>
                  </a:lnTo>
                  <a:lnTo>
                    <a:pt x="1384" y="251"/>
                  </a:lnTo>
                  <a:lnTo>
                    <a:pt x="1397" y="251"/>
                  </a:lnTo>
                  <a:lnTo>
                    <a:pt x="1408" y="250"/>
                  </a:lnTo>
                  <a:lnTo>
                    <a:pt x="1419" y="249"/>
                  </a:lnTo>
                  <a:lnTo>
                    <a:pt x="1429" y="246"/>
                  </a:lnTo>
                  <a:lnTo>
                    <a:pt x="1438" y="244"/>
                  </a:lnTo>
                  <a:lnTo>
                    <a:pt x="1448" y="242"/>
                  </a:lnTo>
                  <a:lnTo>
                    <a:pt x="1455" y="238"/>
                  </a:lnTo>
                  <a:lnTo>
                    <a:pt x="1461" y="235"/>
                  </a:lnTo>
                  <a:lnTo>
                    <a:pt x="1467" y="230"/>
                  </a:lnTo>
                  <a:lnTo>
                    <a:pt x="1472" y="227"/>
                  </a:lnTo>
                  <a:lnTo>
                    <a:pt x="1476" y="222"/>
                  </a:lnTo>
                  <a:lnTo>
                    <a:pt x="1480" y="218"/>
                  </a:lnTo>
                  <a:lnTo>
                    <a:pt x="1482" y="213"/>
                  </a:lnTo>
                  <a:lnTo>
                    <a:pt x="1485" y="208"/>
                  </a:lnTo>
                  <a:lnTo>
                    <a:pt x="1486" y="204"/>
                  </a:lnTo>
                  <a:lnTo>
                    <a:pt x="1486" y="199"/>
                  </a:lnTo>
                  <a:lnTo>
                    <a:pt x="1485" y="195"/>
                  </a:lnTo>
                  <a:lnTo>
                    <a:pt x="1483" y="189"/>
                  </a:lnTo>
                  <a:lnTo>
                    <a:pt x="1481" y="184"/>
                  </a:lnTo>
                  <a:lnTo>
                    <a:pt x="1479" y="180"/>
                  </a:lnTo>
                  <a:lnTo>
                    <a:pt x="1475" y="175"/>
                  </a:lnTo>
                  <a:lnTo>
                    <a:pt x="1471" y="172"/>
                  </a:lnTo>
                  <a:lnTo>
                    <a:pt x="1465" y="167"/>
                  </a:lnTo>
                  <a:lnTo>
                    <a:pt x="1459" y="163"/>
                  </a:lnTo>
                  <a:lnTo>
                    <a:pt x="1452" y="160"/>
                  </a:lnTo>
                  <a:lnTo>
                    <a:pt x="1445" y="157"/>
                  </a:lnTo>
                  <a:lnTo>
                    <a:pt x="1437" y="154"/>
                  </a:lnTo>
                  <a:lnTo>
                    <a:pt x="1429" y="152"/>
                  </a:lnTo>
                  <a:lnTo>
                    <a:pt x="1419" y="150"/>
                  </a:lnTo>
                  <a:lnTo>
                    <a:pt x="1408" y="148"/>
                  </a:lnTo>
                  <a:lnTo>
                    <a:pt x="1398" y="147"/>
                  </a:lnTo>
                  <a:lnTo>
                    <a:pt x="1387" y="147"/>
                  </a:lnTo>
                  <a:close/>
                  <a:moveTo>
                    <a:pt x="1387" y="0"/>
                  </a:moveTo>
                  <a:lnTo>
                    <a:pt x="1476" y="3"/>
                  </a:lnTo>
                  <a:lnTo>
                    <a:pt x="1565" y="11"/>
                  </a:lnTo>
                  <a:lnTo>
                    <a:pt x="1652" y="26"/>
                  </a:lnTo>
                  <a:lnTo>
                    <a:pt x="1736" y="46"/>
                  </a:lnTo>
                  <a:lnTo>
                    <a:pt x="1817" y="70"/>
                  </a:lnTo>
                  <a:lnTo>
                    <a:pt x="1898" y="99"/>
                  </a:lnTo>
                  <a:lnTo>
                    <a:pt x="1975" y="134"/>
                  </a:lnTo>
                  <a:lnTo>
                    <a:pt x="2050" y="172"/>
                  </a:lnTo>
                  <a:lnTo>
                    <a:pt x="2122" y="214"/>
                  </a:lnTo>
                  <a:lnTo>
                    <a:pt x="2191" y="261"/>
                  </a:lnTo>
                  <a:lnTo>
                    <a:pt x="2256" y="312"/>
                  </a:lnTo>
                  <a:lnTo>
                    <a:pt x="2319" y="366"/>
                  </a:lnTo>
                  <a:lnTo>
                    <a:pt x="2377" y="424"/>
                  </a:lnTo>
                  <a:lnTo>
                    <a:pt x="2433" y="485"/>
                  </a:lnTo>
                  <a:lnTo>
                    <a:pt x="2484" y="549"/>
                  </a:lnTo>
                  <a:lnTo>
                    <a:pt x="2533" y="616"/>
                  </a:lnTo>
                  <a:lnTo>
                    <a:pt x="2577" y="685"/>
                  </a:lnTo>
                  <a:lnTo>
                    <a:pt x="2617" y="758"/>
                  </a:lnTo>
                  <a:lnTo>
                    <a:pt x="2653" y="832"/>
                  </a:lnTo>
                  <a:lnTo>
                    <a:pt x="2684" y="908"/>
                  </a:lnTo>
                  <a:lnTo>
                    <a:pt x="2711" y="986"/>
                  </a:lnTo>
                  <a:lnTo>
                    <a:pt x="2733" y="1066"/>
                  </a:lnTo>
                  <a:lnTo>
                    <a:pt x="2751" y="1147"/>
                  </a:lnTo>
                  <a:lnTo>
                    <a:pt x="2763" y="1229"/>
                  </a:lnTo>
                  <a:lnTo>
                    <a:pt x="2770" y="1313"/>
                  </a:lnTo>
                  <a:lnTo>
                    <a:pt x="2772" y="1397"/>
                  </a:lnTo>
                  <a:lnTo>
                    <a:pt x="2769" y="1483"/>
                  </a:lnTo>
                  <a:lnTo>
                    <a:pt x="2761" y="1568"/>
                  </a:lnTo>
                  <a:lnTo>
                    <a:pt x="2746" y="1653"/>
                  </a:lnTo>
                  <a:lnTo>
                    <a:pt x="2726" y="1738"/>
                  </a:lnTo>
                  <a:lnTo>
                    <a:pt x="2700" y="1824"/>
                  </a:lnTo>
                  <a:lnTo>
                    <a:pt x="2668" y="1909"/>
                  </a:lnTo>
                  <a:lnTo>
                    <a:pt x="2654" y="1940"/>
                  </a:lnTo>
                  <a:lnTo>
                    <a:pt x="2640" y="1971"/>
                  </a:lnTo>
                  <a:lnTo>
                    <a:pt x="2625" y="2002"/>
                  </a:lnTo>
                  <a:lnTo>
                    <a:pt x="2609" y="2032"/>
                  </a:lnTo>
                  <a:lnTo>
                    <a:pt x="2593" y="2062"/>
                  </a:lnTo>
                  <a:lnTo>
                    <a:pt x="2575" y="2091"/>
                  </a:lnTo>
                  <a:lnTo>
                    <a:pt x="2557" y="2120"/>
                  </a:lnTo>
                  <a:lnTo>
                    <a:pt x="2539" y="2149"/>
                  </a:lnTo>
                  <a:lnTo>
                    <a:pt x="2519" y="2176"/>
                  </a:lnTo>
                  <a:lnTo>
                    <a:pt x="2499" y="2204"/>
                  </a:lnTo>
                  <a:lnTo>
                    <a:pt x="2479" y="2230"/>
                  </a:lnTo>
                  <a:lnTo>
                    <a:pt x="2457" y="2257"/>
                  </a:lnTo>
                  <a:lnTo>
                    <a:pt x="2435" y="2283"/>
                  </a:lnTo>
                  <a:lnTo>
                    <a:pt x="2412" y="2309"/>
                  </a:lnTo>
                  <a:lnTo>
                    <a:pt x="2389" y="2333"/>
                  </a:lnTo>
                  <a:lnTo>
                    <a:pt x="2366" y="2357"/>
                  </a:lnTo>
                  <a:lnTo>
                    <a:pt x="2342" y="2381"/>
                  </a:lnTo>
                  <a:lnTo>
                    <a:pt x="2316" y="2404"/>
                  </a:lnTo>
                  <a:lnTo>
                    <a:pt x="2291" y="2426"/>
                  </a:lnTo>
                  <a:lnTo>
                    <a:pt x="2264" y="2448"/>
                  </a:lnTo>
                  <a:lnTo>
                    <a:pt x="2238" y="2470"/>
                  </a:lnTo>
                  <a:lnTo>
                    <a:pt x="2211" y="2490"/>
                  </a:lnTo>
                  <a:lnTo>
                    <a:pt x="2184" y="2510"/>
                  </a:lnTo>
                  <a:lnTo>
                    <a:pt x="2156" y="2529"/>
                  </a:lnTo>
                  <a:lnTo>
                    <a:pt x="2127" y="2547"/>
                  </a:lnTo>
                  <a:lnTo>
                    <a:pt x="2099" y="2566"/>
                  </a:lnTo>
                  <a:lnTo>
                    <a:pt x="2069" y="2583"/>
                  </a:lnTo>
                  <a:lnTo>
                    <a:pt x="2039" y="2599"/>
                  </a:lnTo>
                  <a:lnTo>
                    <a:pt x="2009" y="2615"/>
                  </a:lnTo>
                  <a:lnTo>
                    <a:pt x="1978" y="2630"/>
                  </a:lnTo>
                  <a:lnTo>
                    <a:pt x="1946" y="2644"/>
                  </a:lnTo>
                  <a:lnTo>
                    <a:pt x="1915" y="2658"/>
                  </a:lnTo>
                  <a:lnTo>
                    <a:pt x="1861" y="2679"/>
                  </a:lnTo>
                  <a:lnTo>
                    <a:pt x="1806" y="2697"/>
                  </a:lnTo>
                  <a:lnTo>
                    <a:pt x="1751" y="2713"/>
                  </a:lnTo>
                  <a:lnTo>
                    <a:pt x="1694" y="2727"/>
                  </a:lnTo>
                  <a:lnTo>
                    <a:pt x="1638" y="2738"/>
                  </a:lnTo>
                  <a:lnTo>
                    <a:pt x="1582" y="2748"/>
                  </a:lnTo>
                  <a:lnTo>
                    <a:pt x="1526" y="2753"/>
                  </a:lnTo>
                  <a:lnTo>
                    <a:pt x="1468" y="2758"/>
                  </a:lnTo>
                  <a:lnTo>
                    <a:pt x="1412" y="2759"/>
                  </a:lnTo>
                  <a:lnTo>
                    <a:pt x="1355" y="2759"/>
                  </a:lnTo>
                  <a:lnTo>
                    <a:pt x="1299" y="2756"/>
                  </a:lnTo>
                  <a:lnTo>
                    <a:pt x="1244" y="2751"/>
                  </a:lnTo>
                  <a:lnTo>
                    <a:pt x="1187" y="2744"/>
                  </a:lnTo>
                  <a:lnTo>
                    <a:pt x="1132" y="2734"/>
                  </a:lnTo>
                  <a:lnTo>
                    <a:pt x="1077" y="2722"/>
                  </a:lnTo>
                  <a:lnTo>
                    <a:pt x="1023" y="2708"/>
                  </a:lnTo>
                  <a:lnTo>
                    <a:pt x="968" y="2693"/>
                  </a:lnTo>
                  <a:lnTo>
                    <a:pt x="915" y="2675"/>
                  </a:lnTo>
                  <a:lnTo>
                    <a:pt x="864" y="2655"/>
                  </a:lnTo>
                  <a:lnTo>
                    <a:pt x="812" y="2634"/>
                  </a:lnTo>
                  <a:lnTo>
                    <a:pt x="761" y="2609"/>
                  </a:lnTo>
                  <a:lnTo>
                    <a:pt x="710" y="2583"/>
                  </a:lnTo>
                  <a:lnTo>
                    <a:pt x="662" y="2555"/>
                  </a:lnTo>
                  <a:lnTo>
                    <a:pt x="615" y="2526"/>
                  </a:lnTo>
                  <a:lnTo>
                    <a:pt x="568" y="2494"/>
                  </a:lnTo>
                  <a:lnTo>
                    <a:pt x="523" y="2461"/>
                  </a:lnTo>
                  <a:lnTo>
                    <a:pt x="479" y="2426"/>
                  </a:lnTo>
                  <a:lnTo>
                    <a:pt x="436" y="2388"/>
                  </a:lnTo>
                  <a:lnTo>
                    <a:pt x="396" y="2350"/>
                  </a:lnTo>
                  <a:lnTo>
                    <a:pt x="356" y="2310"/>
                  </a:lnTo>
                  <a:lnTo>
                    <a:pt x="318" y="2267"/>
                  </a:lnTo>
                  <a:lnTo>
                    <a:pt x="282" y="2223"/>
                  </a:lnTo>
                  <a:lnTo>
                    <a:pt x="261" y="2197"/>
                  </a:lnTo>
                  <a:lnTo>
                    <a:pt x="242" y="2169"/>
                  </a:lnTo>
                  <a:lnTo>
                    <a:pt x="222" y="2142"/>
                  </a:lnTo>
                  <a:lnTo>
                    <a:pt x="203" y="2113"/>
                  </a:lnTo>
                  <a:lnTo>
                    <a:pt x="186" y="2084"/>
                  </a:lnTo>
                  <a:lnTo>
                    <a:pt x="170" y="2055"/>
                  </a:lnTo>
                  <a:lnTo>
                    <a:pt x="154" y="2025"/>
                  </a:lnTo>
                  <a:lnTo>
                    <a:pt x="139" y="1995"/>
                  </a:lnTo>
                  <a:lnTo>
                    <a:pt x="124" y="1964"/>
                  </a:lnTo>
                  <a:lnTo>
                    <a:pt x="110" y="1933"/>
                  </a:lnTo>
                  <a:lnTo>
                    <a:pt x="98" y="1902"/>
                  </a:lnTo>
                  <a:lnTo>
                    <a:pt x="86" y="1871"/>
                  </a:lnTo>
                  <a:lnTo>
                    <a:pt x="74" y="1839"/>
                  </a:lnTo>
                  <a:lnTo>
                    <a:pt x="64" y="1806"/>
                  </a:lnTo>
                  <a:lnTo>
                    <a:pt x="54" y="1774"/>
                  </a:lnTo>
                  <a:lnTo>
                    <a:pt x="45" y="1742"/>
                  </a:lnTo>
                  <a:lnTo>
                    <a:pt x="36" y="1710"/>
                  </a:lnTo>
                  <a:lnTo>
                    <a:pt x="30" y="1676"/>
                  </a:lnTo>
                  <a:lnTo>
                    <a:pt x="23" y="1643"/>
                  </a:lnTo>
                  <a:lnTo>
                    <a:pt x="17" y="1609"/>
                  </a:lnTo>
                  <a:lnTo>
                    <a:pt x="12" y="1576"/>
                  </a:lnTo>
                  <a:lnTo>
                    <a:pt x="9" y="1543"/>
                  </a:lnTo>
                  <a:lnTo>
                    <a:pt x="5" y="1509"/>
                  </a:lnTo>
                  <a:lnTo>
                    <a:pt x="3" y="1475"/>
                  </a:lnTo>
                  <a:lnTo>
                    <a:pt x="1" y="1441"/>
                  </a:lnTo>
                  <a:lnTo>
                    <a:pt x="0" y="1408"/>
                  </a:lnTo>
                  <a:lnTo>
                    <a:pt x="0" y="1373"/>
                  </a:lnTo>
                  <a:lnTo>
                    <a:pt x="1" y="1340"/>
                  </a:lnTo>
                  <a:lnTo>
                    <a:pt x="2" y="1305"/>
                  </a:lnTo>
                  <a:lnTo>
                    <a:pt x="4" y="1272"/>
                  </a:lnTo>
                  <a:lnTo>
                    <a:pt x="8" y="1238"/>
                  </a:lnTo>
                  <a:lnTo>
                    <a:pt x="12" y="1205"/>
                  </a:lnTo>
                  <a:lnTo>
                    <a:pt x="20" y="1149"/>
                  </a:lnTo>
                  <a:lnTo>
                    <a:pt x="32" y="1094"/>
                  </a:lnTo>
                  <a:lnTo>
                    <a:pt x="45" y="1039"/>
                  </a:lnTo>
                  <a:lnTo>
                    <a:pt x="59" y="985"/>
                  </a:lnTo>
                  <a:lnTo>
                    <a:pt x="77" y="932"/>
                  </a:lnTo>
                  <a:lnTo>
                    <a:pt x="96" y="879"/>
                  </a:lnTo>
                  <a:lnTo>
                    <a:pt x="118" y="827"/>
                  </a:lnTo>
                  <a:lnTo>
                    <a:pt x="142" y="775"/>
                  </a:lnTo>
                  <a:lnTo>
                    <a:pt x="168" y="726"/>
                  </a:lnTo>
                  <a:lnTo>
                    <a:pt x="195" y="676"/>
                  </a:lnTo>
                  <a:lnTo>
                    <a:pt x="210" y="652"/>
                  </a:lnTo>
                  <a:lnTo>
                    <a:pt x="227" y="628"/>
                  </a:lnTo>
                  <a:lnTo>
                    <a:pt x="242" y="604"/>
                  </a:lnTo>
                  <a:lnTo>
                    <a:pt x="258" y="581"/>
                  </a:lnTo>
                  <a:lnTo>
                    <a:pt x="275" y="557"/>
                  </a:lnTo>
                  <a:lnTo>
                    <a:pt x="292" y="534"/>
                  </a:lnTo>
                  <a:lnTo>
                    <a:pt x="311" y="513"/>
                  </a:lnTo>
                  <a:lnTo>
                    <a:pt x="328" y="491"/>
                  </a:lnTo>
                  <a:lnTo>
                    <a:pt x="347" y="469"/>
                  </a:lnTo>
                  <a:lnTo>
                    <a:pt x="367" y="447"/>
                  </a:lnTo>
                  <a:lnTo>
                    <a:pt x="387" y="426"/>
                  </a:lnTo>
                  <a:lnTo>
                    <a:pt x="406" y="405"/>
                  </a:lnTo>
                  <a:lnTo>
                    <a:pt x="406" y="405"/>
                  </a:lnTo>
                  <a:lnTo>
                    <a:pt x="432" y="381"/>
                  </a:lnTo>
                  <a:lnTo>
                    <a:pt x="457" y="357"/>
                  </a:lnTo>
                  <a:lnTo>
                    <a:pt x="482" y="334"/>
                  </a:lnTo>
                  <a:lnTo>
                    <a:pt x="509" y="312"/>
                  </a:lnTo>
                  <a:lnTo>
                    <a:pt x="535" y="290"/>
                  </a:lnTo>
                  <a:lnTo>
                    <a:pt x="563" y="269"/>
                  </a:lnTo>
                  <a:lnTo>
                    <a:pt x="589" y="250"/>
                  </a:lnTo>
                  <a:lnTo>
                    <a:pt x="617" y="230"/>
                  </a:lnTo>
                  <a:lnTo>
                    <a:pt x="646" y="212"/>
                  </a:lnTo>
                  <a:lnTo>
                    <a:pt x="674" y="195"/>
                  </a:lnTo>
                  <a:lnTo>
                    <a:pt x="702" y="177"/>
                  </a:lnTo>
                  <a:lnTo>
                    <a:pt x="732" y="161"/>
                  </a:lnTo>
                  <a:lnTo>
                    <a:pt x="761" y="146"/>
                  </a:lnTo>
                  <a:lnTo>
                    <a:pt x="791" y="131"/>
                  </a:lnTo>
                  <a:lnTo>
                    <a:pt x="821" y="117"/>
                  </a:lnTo>
                  <a:lnTo>
                    <a:pt x="852" y="104"/>
                  </a:lnTo>
                  <a:lnTo>
                    <a:pt x="883" y="91"/>
                  </a:lnTo>
                  <a:lnTo>
                    <a:pt x="914" y="79"/>
                  </a:lnTo>
                  <a:lnTo>
                    <a:pt x="945" y="69"/>
                  </a:lnTo>
                  <a:lnTo>
                    <a:pt x="978" y="59"/>
                  </a:lnTo>
                  <a:lnTo>
                    <a:pt x="1010" y="49"/>
                  </a:lnTo>
                  <a:lnTo>
                    <a:pt x="1043" y="41"/>
                  </a:lnTo>
                  <a:lnTo>
                    <a:pt x="1076" y="33"/>
                  </a:lnTo>
                  <a:lnTo>
                    <a:pt x="1109" y="26"/>
                  </a:lnTo>
                  <a:lnTo>
                    <a:pt x="1142" y="21"/>
                  </a:lnTo>
                  <a:lnTo>
                    <a:pt x="1177" y="15"/>
                  </a:lnTo>
                  <a:lnTo>
                    <a:pt x="1210" y="10"/>
                  </a:lnTo>
                  <a:lnTo>
                    <a:pt x="1245" y="7"/>
                  </a:lnTo>
                  <a:lnTo>
                    <a:pt x="1279" y="4"/>
                  </a:lnTo>
                  <a:lnTo>
                    <a:pt x="1315" y="2"/>
                  </a:lnTo>
                  <a:lnTo>
                    <a:pt x="1351" y="1"/>
                  </a:lnTo>
                  <a:lnTo>
                    <a:pt x="1387" y="0"/>
                  </a:lnTo>
                  <a:close/>
                  <a:moveTo>
                    <a:pt x="2327" y="446"/>
                  </a:moveTo>
                  <a:lnTo>
                    <a:pt x="2314" y="432"/>
                  </a:lnTo>
                  <a:lnTo>
                    <a:pt x="2319" y="447"/>
                  </a:lnTo>
                  <a:lnTo>
                    <a:pt x="2322" y="462"/>
                  </a:lnTo>
                  <a:lnTo>
                    <a:pt x="2325" y="477"/>
                  </a:lnTo>
                  <a:lnTo>
                    <a:pt x="2328" y="492"/>
                  </a:lnTo>
                  <a:lnTo>
                    <a:pt x="2352" y="511"/>
                  </a:lnTo>
                  <a:lnTo>
                    <a:pt x="2375" y="532"/>
                  </a:lnTo>
                  <a:lnTo>
                    <a:pt x="2398" y="553"/>
                  </a:lnTo>
                  <a:lnTo>
                    <a:pt x="2421" y="574"/>
                  </a:lnTo>
                  <a:lnTo>
                    <a:pt x="2443" y="596"/>
                  </a:lnTo>
                  <a:lnTo>
                    <a:pt x="2464" y="619"/>
                  </a:lnTo>
                  <a:lnTo>
                    <a:pt x="2484" y="642"/>
                  </a:lnTo>
                  <a:lnTo>
                    <a:pt x="2505" y="665"/>
                  </a:lnTo>
                  <a:lnTo>
                    <a:pt x="2486" y="636"/>
                  </a:lnTo>
                  <a:lnTo>
                    <a:pt x="2465" y="607"/>
                  </a:lnTo>
                  <a:lnTo>
                    <a:pt x="2444" y="578"/>
                  </a:lnTo>
                  <a:lnTo>
                    <a:pt x="2422" y="551"/>
                  </a:lnTo>
                  <a:lnTo>
                    <a:pt x="2399" y="523"/>
                  </a:lnTo>
                  <a:lnTo>
                    <a:pt x="2376" y="496"/>
                  </a:lnTo>
                  <a:lnTo>
                    <a:pt x="2352" y="470"/>
                  </a:lnTo>
                  <a:lnTo>
                    <a:pt x="2327" y="446"/>
                  </a:lnTo>
                  <a:close/>
                  <a:moveTo>
                    <a:pt x="2203" y="336"/>
                  </a:moveTo>
                  <a:lnTo>
                    <a:pt x="2181" y="320"/>
                  </a:lnTo>
                  <a:lnTo>
                    <a:pt x="2158" y="302"/>
                  </a:lnTo>
                  <a:lnTo>
                    <a:pt x="2134" y="284"/>
                  </a:lnTo>
                  <a:lnTo>
                    <a:pt x="2109" y="267"/>
                  </a:lnTo>
                  <a:lnTo>
                    <a:pt x="2084" y="250"/>
                  </a:lnTo>
                  <a:lnTo>
                    <a:pt x="2058" y="235"/>
                  </a:lnTo>
                  <a:lnTo>
                    <a:pt x="2033" y="222"/>
                  </a:lnTo>
                  <a:lnTo>
                    <a:pt x="2008" y="212"/>
                  </a:lnTo>
                  <a:lnTo>
                    <a:pt x="2018" y="223"/>
                  </a:lnTo>
                  <a:lnTo>
                    <a:pt x="2029" y="237"/>
                  </a:lnTo>
                  <a:lnTo>
                    <a:pt x="2039" y="251"/>
                  </a:lnTo>
                  <a:lnTo>
                    <a:pt x="2048" y="265"/>
                  </a:lnTo>
                  <a:lnTo>
                    <a:pt x="2055" y="280"/>
                  </a:lnTo>
                  <a:lnTo>
                    <a:pt x="2062" y="295"/>
                  </a:lnTo>
                  <a:lnTo>
                    <a:pt x="2067" y="310"/>
                  </a:lnTo>
                  <a:lnTo>
                    <a:pt x="2071" y="327"/>
                  </a:lnTo>
                  <a:lnTo>
                    <a:pt x="2097" y="340"/>
                  </a:lnTo>
                  <a:lnTo>
                    <a:pt x="2123" y="354"/>
                  </a:lnTo>
                  <a:lnTo>
                    <a:pt x="2148" y="369"/>
                  </a:lnTo>
                  <a:lnTo>
                    <a:pt x="2173" y="384"/>
                  </a:lnTo>
                  <a:lnTo>
                    <a:pt x="2199" y="400"/>
                  </a:lnTo>
                  <a:lnTo>
                    <a:pt x="2224" y="416"/>
                  </a:lnTo>
                  <a:lnTo>
                    <a:pt x="2248" y="432"/>
                  </a:lnTo>
                  <a:lnTo>
                    <a:pt x="2271" y="449"/>
                  </a:lnTo>
                  <a:lnTo>
                    <a:pt x="2266" y="434"/>
                  </a:lnTo>
                  <a:lnTo>
                    <a:pt x="2259" y="418"/>
                  </a:lnTo>
                  <a:lnTo>
                    <a:pt x="2252" y="403"/>
                  </a:lnTo>
                  <a:lnTo>
                    <a:pt x="2244" y="389"/>
                  </a:lnTo>
                  <a:lnTo>
                    <a:pt x="2234" y="375"/>
                  </a:lnTo>
                  <a:lnTo>
                    <a:pt x="2224" y="362"/>
                  </a:lnTo>
                  <a:lnTo>
                    <a:pt x="2214" y="349"/>
                  </a:lnTo>
                  <a:lnTo>
                    <a:pt x="2203" y="336"/>
                  </a:lnTo>
                  <a:close/>
                  <a:moveTo>
                    <a:pt x="740" y="223"/>
                  </a:moveTo>
                  <a:lnTo>
                    <a:pt x="702" y="244"/>
                  </a:lnTo>
                  <a:lnTo>
                    <a:pt x="663" y="266"/>
                  </a:lnTo>
                  <a:lnTo>
                    <a:pt x="645" y="278"/>
                  </a:lnTo>
                  <a:lnTo>
                    <a:pt x="625" y="290"/>
                  </a:lnTo>
                  <a:lnTo>
                    <a:pt x="607" y="303"/>
                  </a:lnTo>
                  <a:lnTo>
                    <a:pt x="589" y="316"/>
                  </a:lnTo>
                  <a:lnTo>
                    <a:pt x="572" y="329"/>
                  </a:lnTo>
                  <a:lnTo>
                    <a:pt x="556" y="344"/>
                  </a:lnTo>
                  <a:lnTo>
                    <a:pt x="541" y="359"/>
                  </a:lnTo>
                  <a:lnTo>
                    <a:pt x="526" y="377"/>
                  </a:lnTo>
                  <a:lnTo>
                    <a:pt x="513" y="394"/>
                  </a:lnTo>
                  <a:lnTo>
                    <a:pt x="503" y="412"/>
                  </a:lnTo>
                  <a:lnTo>
                    <a:pt x="493" y="432"/>
                  </a:lnTo>
                  <a:lnTo>
                    <a:pt x="486" y="453"/>
                  </a:lnTo>
                  <a:lnTo>
                    <a:pt x="509" y="435"/>
                  </a:lnTo>
                  <a:lnTo>
                    <a:pt x="534" y="419"/>
                  </a:lnTo>
                  <a:lnTo>
                    <a:pt x="558" y="402"/>
                  </a:lnTo>
                  <a:lnTo>
                    <a:pt x="584" y="387"/>
                  </a:lnTo>
                  <a:lnTo>
                    <a:pt x="609" y="371"/>
                  </a:lnTo>
                  <a:lnTo>
                    <a:pt x="634" y="356"/>
                  </a:lnTo>
                  <a:lnTo>
                    <a:pt x="660" y="342"/>
                  </a:lnTo>
                  <a:lnTo>
                    <a:pt x="686" y="328"/>
                  </a:lnTo>
                  <a:lnTo>
                    <a:pt x="690" y="313"/>
                  </a:lnTo>
                  <a:lnTo>
                    <a:pt x="694" y="299"/>
                  </a:lnTo>
                  <a:lnTo>
                    <a:pt x="700" y="286"/>
                  </a:lnTo>
                  <a:lnTo>
                    <a:pt x="707" y="272"/>
                  </a:lnTo>
                  <a:lnTo>
                    <a:pt x="714" y="259"/>
                  </a:lnTo>
                  <a:lnTo>
                    <a:pt x="722" y="246"/>
                  </a:lnTo>
                  <a:lnTo>
                    <a:pt x="731" y="235"/>
                  </a:lnTo>
                  <a:lnTo>
                    <a:pt x="740" y="223"/>
                  </a:lnTo>
                  <a:close/>
                  <a:moveTo>
                    <a:pt x="439" y="453"/>
                  </a:moveTo>
                  <a:lnTo>
                    <a:pt x="400" y="493"/>
                  </a:lnTo>
                  <a:lnTo>
                    <a:pt x="364" y="534"/>
                  </a:lnTo>
                  <a:lnTo>
                    <a:pt x="346" y="555"/>
                  </a:lnTo>
                  <a:lnTo>
                    <a:pt x="329" y="577"/>
                  </a:lnTo>
                  <a:lnTo>
                    <a:pt x="312" y="599"/>
                  </a:lnTo>
                  <a:lnTo>
                    <a:pt x="296" y="622"/>
                  </a:lnTo>
                  <a:lnTo>
                    <a:pt x="328" y="589"/>
                  </a:lnTo>
                  <a:lnTo>
                    <a:pt x="361" y="556"/>
                  </a:lnTo>
                  <a:lnTo>
                    <a:pt x="395" y="525"/>
                  </a:lnTo>
                  <a:lnTo>
                    <a:pt x="429" y="496"/>
                  </a:lnTo>
                  <a:lnTo>
                    <a:pt x="432" y="485"/>
                  </a:lnTo>
                  <a:lnTo>
                    <a:pt x="433" y="475"/>
                  </a:lnTo>
                  <a:lnTo>
                    <a:pt x="435" y="463"/>
                  </a:lnTo>
                  <a:lnTo>
                    <a:pt x="439" y="453"/>
                  </a:lnTo>
                  <a:close/>
                  <a:moveTo>
                    <a:pt x="57" y="1450"/>
                  </a:moveTo>
                  <a:lnTo>
                    <a:pt x="65" y="1478"/>
                  </a:lnTo>
                  <a:lnTo>
                    <a:pt x="74" y="1506"/>
                  </a:lnTo>
                  <a:lnTo>
                    <a:pt x="87" y="1531"/>
                  </a:lnTo>
                  <a:lnTo>
                    <a:pt x="100" y="1556"/>
                  </a:lnTo>
                  <a:lnTo>
                    <a:pt x="115" y="1581"/>
                  </a:lnTo>
                  <a:lnTo>
                    <a:pt x="131" y="1605"/>
                  </a:lnTo>
                  <a:lnTo>
                    <a:pt x="149" y="1627"/>
                  </a:lnTo>
                  <a:lnTo>
                    <a:pt x="168" y="1649"/>
                  </a:lnTo>
                  <a:lnTo>
                    <a:pt x="171" y="1620"/>
                  </a:lnTo>
                  <a:lnTo>
                    <a:pt x="175" y="1592"/>
                  </a:lnTo>
                  <a:lnTo>
                    <a:pt x="179" y="1563"/>
                  </a:lnTo>
                  <a:lnTo>
                    <a:pt x="184" y="1536"/>
                  </a:lnTo>
                  <a:lnTo>
                    <a:pt x="190" y="1508"/>
                  </a:lnTo>
                  <a:lnTo>
                    <a:pt x="195" y="1480"/>
                  </a:lnTo>
                  <a:lnTo>
                    <a:pt x="202" y="1453"/>
                  </a:lnTo>
                  <a:lnTo>
                    <a:pt x="210" y="1425"/>
                  </a:lnTo>
                  <a:lnTo>
                    <a:pt x="227" y="1371"/>
                  </a:lnTo>
                  <a:lnTo>
                    <a:pt x="245" y="1317"/>
                  </a:lnTo>
                  <a:lnTo>
                    <a:pt x="266" y="1264"/>
                  </a:lnTo>
                  <a:lnTo>
                    <a:pt x="288" y="1211"/>
                  </a:lnTo>
                  <a:lnTo>
                    <a:pt x="273" y="1197"/>
                  </a:lnTo>
                  <a:lnTo>
                    <a:pt x="259" y="1182"/>
                  </a:lnTo>
                  <a:lnTo>
                    <a:pt x="246" y="1167"/>
                  </a:lnTo>
                  <a:lnTo>
                    <a:pt x="233" y="1151"/>
                  </a:lnTo>
                  <a:lnTo>
                    <a:pt x="222" y="1135"/>
                  </a:lnTo>
                  <a:lnTo>
                    <a:pt x="210" y="1119"/>
                  </a:lnTo>
                  <a:lnTo>
                    <a:pt x="199" y="1101"/>
                  </a:lnTo>
                  <a:lnTo>
                    <a:pt x="190" y="1084"/>
                  </a:lnTo>
                  <a:lnTo>
                    <a:pt x="180" y="1067"/>
                  </a:lnTo>
                  <a:lnTo>
                    <a:pt x="171" y="1048"/>
                  </a:lnTo>
                  <a:lnTo>
                    <a:pt x="163" y="1030"/>
                  </a:lnTo>
                  <a:lnTo>
                    <a:pt x="156" y="1011"/>
                  </a:lnTo>
                  <a:lnTo>
                    <a:pt x="151" y="992"/>
                  </a:lnTo>
                  <a:lnTo>
                    <a:pt x="145" y="972"/>
                  </a:lnTo>
                  <a:lnTo>
                    <a:pt x="141" y="953"/>
                  </a:lnTo>
                  <a:lnTo>
                    <a:pt x="138" y="933"/>
                  </a:lnTo>
                  <a:lnTo>
                    <a:pt x="125" y="963"/>
                  </a:lnTo>
                  <a:lnTo>
                    <a:pt x="114" y="993"/>
                  </a:lnTo>
                  <a:lnTo>
                    <a:pt x="103" y="1024"/>
                  </a:lnTo>
                  <a:lnTo>
                    <a:pt x="94" y="1056"/>
                  </a:lnTo>
                  <a:lnTo>
                    <a:pt x="86" y="1089"/>
                  </a:lnTo>
                  <a:lnTo>
                    <a:pt x="79" y="1121"/>
                  </a:lnTo>
                  <a:lnTo>
                    <a:pt x="72" y="1154"/>
                  </a:lnTo>
                  <a:lnTo>
                    <a:pt x="68" y="1187"/>
                  </a:lnTo>
                  <a:lnTo>
                    <a:pt x="63" y="1220"/>
                  </a:lnTo>
                  <a:lnTo>
                    <a:pt x="59" y="1253"/>
                  </a:lnTo>
                  <a:lnTo>
                    <a:pt x="57" y="1287"/>
                  </a:lnTo>
                  <a:lnTo>
                    <a:pt x="56" y="1320"/>
                  </a:lnTo>
                  <a:lnTo>
                    <a:pt x="55" y="1354"/>
                  </a:lnTo>
                  <a:lnTo>
                    <a:pt x="55" y="1386"/>
                  </a:lnTo>
                  <a:lnTo>
                    <a:pt x="55" y="1418"/>
                  </a:lnTo>
                  <a:lnTo>
                    <a:pt x="57" y="1450"/>
                  </a:lnTo>
                  <a:close/>
                  <a:moveTo>
                    <a:pt x="71" y="1586"/>
                  </a:moveTo>
                  <a:lnTo>
                    <a:pt x="79" y="1636"/>
                  </a:lnTo>
                  <a:lnTo>
                    <a:pt x="91" y="1685"/>
                  </a:lnTo>
                  <a:lnTo>
                    <a:pt x="102" y="1734"/>
                  </a:lnTo>
                  <a:lnTo>
                    <a:pt x="117" y="1781"/>
                  </a:lnTo>
                  <a:lnTo>
                    <a:pt x="133" y="1828"/>
                  </a:lnTo>
                  <a:lnTo>
                    <a:pt x="151" y="1875"/>
                  </a:lnTo>
                  <a:lnTo>
                    <a:pt x="170" y="1922"/>
                  </a:lnTo>
                  <a:lnTo>
                    <a:pt x="192" y="1967"/>
                  </a:lnTo>
                  <a:lnTo>
                    <a:pt x="184" y="1934"/>
                  </a:lnTo>
                  <a:lnTo>
                    <a:pt x="178" y="1901"/>
                  </a:lnTo>
                  <a:lnTo>
                    <a:pt x="172" y="1869"/>
                  </a:lnTo>
                  <a:lnTo>
                    <a:pt x="169" y="1835"/>
                  </a:lnTo>
                  <a:lnTo>
                    <a:pt x="165" y="1802"/>
                  </a:lnTo>
                  <a:lnTo>
                    <a:pt x="164" y="1768"/>
                  </a:lnTo>
                  <a:lnTo>
                    <a:pt x="164" y="1735"/>
                  </a:lnTo>
                  <a:lnTo>
                    <a:pt x="164" y="1702"/>
                  </a:lnTo>
                  <a:lnTo>
                    <a:pt x="139" y="1675"/>
                  </a:lnTo>
                  <a:lnTo>
                    <a:pt x="114" y="1647"/>
                  </a:lnTo>
                  <a:lnTo>
                    <a:pt x="102" y="1632"/>
                  </a:lnTo>
                  <a:lnTo>
                    <a:pt x="92" y="1617"/>
                  </a:lnTo>
                  <a:lnTo>
                    <a:pt x="80" y="1602"/>
                  </a:lnTo>
                  <a:lnTo>
                    <a:pt x="71" y="1586"/>
                  </a:lnTo>
                  <a:close/>
                  <a:moveTo>
                    <a:pt x="965" y="2638"/>
                  </a:moveTo>
                  <a:lnTo>
                    <a:pt x="1016" y="2654"/>
                  </a:lnTo>
                  <a:lnTo>
                    <a:pt x="1065" y="2668"/>
                  </a:lnTo>
                  <a:lnTo>
                    <a:pt x="1117" y="2680"/>
                  </a:lnTo>
                  <a:lnTo>
                    <a:pt x="1168" y="2689"/>
                  </a:lnTo>
                  <a:lnTo>
                    <a:pt x="1220" y="2696"/>
                  </a:lnTo>
                  <a:lnTo>
                    <a:pt x="1271" y="2702"/>
                  </a:lnTo>
                  <a:lnTo>
                    <a:pt x="1323" y="2705"/>
                  </a:lnTo>
                  <a:lnTo>
                    <a:pt x="1375" y="2706"/>
                  </a:lnTo>
                  <a:lnTo>
                    <a:pt x="1375" y="2703"/>
                  </a:lnTo>
                  <a:lnTo>
                    <a:pt x="1324" y="2700"/>
                  </a:lnTo>
                  <a:lnTo>
                    <a:pt x="1273" y="2697"/>
                  </a:lnTo>
                  <a:lnTo>
                    <a:pt x="1222" y="2692"/>
                  </a:lnTo>
                  <a:lnTo>
                    <a:pt x="1171" y="2685"/>
                  </a:lnTo>
                  <a:lnTo>
                    <a:pt x="1120" y="2676"/>
                  </a:lnTo>
                  <a:lnTo>
                    <a:pt x="1070" y="2666"/>
                  </a:lnTo>
                  <a:lnTo>
                    <a:pt x="1020" y="2654"/>
                  </a:lnTo>
                  <a:lnTo>
                    <a:pt x="971" y="2640"/>
                  </a:lnTo>
                  <a:lnTo>
                    <a:pt x="971" y="2640"/>
                  </a:lnTo>
                  <a:lnTo>
                    <a:pt x="965" y="2638"/>
                  </a:lnTo>
                  <a:close/>
                  <a:moveTo>
                    <a:pt x="1414" y="2706"/>
                  </a:moveTo>
                  <a:lnTo>
                    <a:pt x="1437" y="2706"/>
                  </a:lnTo>
                  <a:lnTo>
                    <a:pt x="1460" y="2705"/>
                  </a:lnTo>
                  <a:lnTo>
                    <a:pt x="1483" y="2703"/>
                  </a:lnTo>
                  <a:lnTo>
                    <a:pt x="1505" y="2702"/>
                  </a:lnTo>
                  <a:lnTo>
                    <a:pt x="1528" y="2699"/>
                  </a:lnTo>
                  <a:lnTo>
                    <a:pt x="1551" y="2697"/>
                  </a:lnTo>
                  <a:lnTo>
                    <a:pt x="1573" y="2693"/>
                  </a:lnTo>
                  <a:lnTo>
                    <a:pt x="1595" y="2690"/>
                  </a:lnTo>
                  <a:lnTo>
                    <a:pt x="1573" y="2693"/>
                  </a:lnTo>
                  <a:lnTo>
                    <a:pt x="1550" y="2696"/>
                  </a:lnTo>
                  <a:lnTo>
                    <a:pt x="1527" y="2698"/>
                  </a:lnTo>
                  <a:lnTo>
                    <a:pt x="1505" y="2699"/>
                  </a:lnTo>
                  <a:lnTo>
                    <a:pt x="1482" y="2700"/>
                  </a:lnTo>
                  <a:lnTo>
                    <a:pt x="1459" y="2702"/>
                  </a:lnTo>
                  <a:lnTo>
                    <a:pt x="1437" y="2703"/>
                  </a:lnTo>
                  <a:lnTo>
                    <a:pt x="1414" y="2703"/>
                  </a:lnTo>
                  <a:lnTo>
                    <a:pt x="1414" y="2706"/>
                  </a:lnTo>
                  <a:close/>
                  <a:moveTo>
                    <a:pt x="2567" y="1991"/>
                  </a:moveTo>
                  <a:lnTo>
                    <a:pt x="2580" y="1968"/>
                  </a:lnTo>
                  <a:lnTo>
                    <a:pt x="2593" y="1942"/>
                  </a:lnTo>
                  <a:lnTo>
                    <a:pt x="2607" y="1916"/>
                  </a:lnTo>
                  <a:lnTo>
                    <a:pt x="2619" y="1888"/>
                  </a:lnTo>
                  <a:lnTo>
                    <a:pt x="2632" y="1861"/>
                  </a:lnTo>
                  <a:lnTo>
                    <a:pt x="2642" y="1833"/>
                  </a:lnTo>
                  <a:lnTo>
                    <a:pt x="2647" y="1819"/>
                  </a:lnTo>
                  <a:lnTo>
                    <a:pt x="2650" y="1806"/>
                  </a:lnTo>
                  <a:lnTo>
                    <a:pt x="2653" y="1794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0"/>
                  </a:lnTo>
                  <a:lnTo>
                    <a:pt x="2655" y="1780"/>
                  </a:lnTo>
                  <a:lnTo>
                    <a:pt x="2655" y="1780"/>
                  </a:lnTo>
                  <a:lnTo>
                    <a:pt x="2656" y="1770"/>
                  </a:lnTo>
                  <a:lnTo>
                    <a:pt x="2658" y="1770"/>
                  </a:lnTo>
                  <a:lnTo>
                    <a:pt x="2666" y="1743"/>
                  </a:lnTo>
                  <a:lnTo>
                    <a:pt x="2675" y="1717"/>
                  </a:lnTo>
                  <a:lnTo>
                    <a:pt x="2681" y="1689"/>
                  </a:lnTo>
                  <a:lnTo>
                    <a:pt x="2687" y="1662"/>
                  </a:lnTo>
                  <a:lnTo>
                    <a:pt x="2693" y="1635"/>
                  </a:lnTo>
                  <a:lnTo>
                    <a:pt x="2698" y="1608"/>
                  </a:lnTo>
                  <a:lnTo>
                    <a:pt x="2702" y="1581"/>
                  </a:lnTo>
                  <a:lnTo>
                    <a:pt x="2706" y="1553"/>
                  </a:lnTo>
                  <a:lnTo>
                    <a:pt x="2695" y="1572"/>
                  </a:lnTo>
                  <a:lnTo>
                    <a:pt x="2683" y="1592"/>
                  </a:lnTo>
                  <a:lnTo>
                    <a:pt x="2670" y="1611"/>
                  </a:lnTo>
                  <a:lnTo>
                    <a:pt x="2656" y="1629"/>
                  </a:lnTo>
                  <a:lnTo>
                    <a:pt x="2642" y="1646"/>
                  </a:lnTo>
                  <a:lnTo>
                    <a:pt x="2627" y="1662"/>
                  </a:lnTo>
                  <a:lnTo>
                    <a:pt x="2611" y="1678"/>
                  </a:lnTo>
                  <a:lnTo>
                    <a:pt x="2595" y="1695"/>
                  </a:lnTo>
                  <a:lnTo>
                    <a:pt x="2596" y="1734"/>
                  </a:lnTo>
                  <a:lnTo>
                    <a:pt x="2596" y="1774"/>
                  </a:lnTo>
                  <a:lnTo>
                    <a:pt x="2594" y="1813"/>
                  </a:lnTo>
                  <a:lnTo>
                    <a:pt x="2590" y="1852"/>
                  </a:lnTo>
                  <a:lnTo>
                    <a:pt x="2586" y="1892"/>
                  </a:lnTo>
                  <a:lnTo>
                    <a:pt x="2579" y="1931"/>
                  </a:lnTo>
                  <a:lnTo>
                    <a:pt x="2570" y="1970"/>
                  </a:lnTo>
                  <a:lnTo>
                    <a:pt x="2558" y="2008"/>
                  </a:lnTo>
                  <a:lnTo>
                    <a:pt x="2563" y="1998"/>
                  </a:lnTo>
                  <a:lnTo>
                    <a:pt x="2567" y="1991"/>
                  </a:lnTo>
                  <a:close/>
                  <a:moveTo>
                    <a:pt x="2717" y="1381"/>
                  </a:moveTo>
                  <a:lnTo>
                    <a:pt x="2717" y="1351"/>
                  </a:lnTo>
                  <a:lnTo>
                    <a:pt x="2716" y="1321"/>
                  </a:lnTo>
                  <a:lnTo>
                    <a:pt x="2715" y="1293"/>
                  </a:lnTo>
                  <a:lnTo>
                    <a:pt x="2713" y="1264"/>
                  </a:lnTo>
                  <a:lnTo>
                    <a:pt x="2709" y="1235"/>
                  </a:lnTo>
                  <a:lnTo>
                    <a:pt x="2706" y="1206"/>
                  </a:lnTo>
                  <a:lnTo>
                    <a:pt x="2701" y="1177"/>
                  </a:lnTo>
                  <a:lnTo>
                    <a:pt x="2695" y="1149"/>
                  </a:lnTo>
                  <a:lnTo>
                    <a:pt x="2690" y="1120"/>
                  </a:lnTo>
                  <a:lnTo>
                    <a:pt x="2683" y="1092"/>
                  </a:lnTo>
                  <a:lnTo>
                    <a:pt x="2676" y="1064"/>
                  </a:lnTo>
                  <a:lnTo>
                    <a:pt x="2666" y="1037"/>
                  </a:lnTo>
                  <a:lnTo>
                    <a:pt x="2657" y="1009"/>
                  </a:lnTo>
                  <a:lnTo>
                    <a:pt x="2648" y="981"/>
                  </a:lnTo>
                  <a:lnTo>
                    <a:pt x="2637" y="954"/>
                  </a:lnTo>
                  <a:lnTo>
                    <a:pt x="2625" y="926"/>
                  </a:lnTo>
                  <a:lnTo>
                    <a:pt x="2622" y="947"/>
                  </a:lnTo>
                  <a:lnTo>
                    <a:pt x="2617" y="968"/>
                  </a:lnTo>
                  <a:lnTo>
                    <a:pt x="2612" y="988"/>
                  </a:lnTo>
                  <a:lnTo>
                    <a:pt x="2605" y="1008"/>
                  </a:lnTo>
                  <a:lnTo>
                    <a:pt x="2599" y="1028"/>
                  </a:lnTo>
                  <a:lnTo>
                    <a:pt x="2590" y="1046"/>
                  </a:lnTo>
                  <a:lnTo>
                    <a:pt x="2582" y="1064"/>
                  </a:lnTo>
                  <a:lnTo>
                    <a:pt x="2572" y="1083"/>
                  </a:lnTo>
                  <a:lnTo>
                    <a:pt x="2563" y="1101"/>
                  </a:lnTo>
                  <a:lnTo>
                    <a:pt x="2551" y="1119"/>
                  </a:lnTo>
                  <a:lnTo>
                    <a:pt x="2540" y="1136"/>
                  </a:lnTo>
                  <a:lnTo>
                    <a:pt x="2527" y="1152"/>
                  </a:lnTo>
                  <a:lnTo>
                    <a:pt x="2514" y="1168"/>
                  </a:lnTo>
                  <a:lnTo>
                    <a:pt x="2501" y="1184"/>
                  </a:lnTo>
                  <a:lnTo>
                    <a:pt x="2487" y="1199"/>
                  </a:lnTo>
                  <a:lnTo>
                    <a:pt x="2472" y="1214"/>
                  </a:lnTo>
                  <a:lnTo>
                    <a:pt x="2494" y="1266"/>
                  </a:lnTo>
                  <a:lnTo>
                    <a:pt x="2514" y="1318"/>
                  </a:lnTo>
                  <a:lnTo>
                    <a:pt x="2532" y="1371"/>
                  </a:lnTo>
                  <a:lnTo>
                    <a:pt x="2548" y="1424"/>
                  </a:lnTo>
                  <a:lnTo>
                    <a:pt x="2563" y="1478"/>
                  </a:lnTo>
                  <a:lnTo>
                    <a:pt x="2574" y="1532"/>
                  </a:lnTo>
                  <a:lnTo>
                    <a:pt x="2580" y="1560"/>
                  </a:lnTo>
                  <a:lnTo>
                    <a:pt x="2584" y="1587"/>
                  </a:lnTo>
                  <a:lnTo>
                    <a:pt x="2588" y="1615"/>
                  </a:lnTo>
                  <a:lnTo>
                    <a:pt x="2590" y="1643"/>
                  </a:lnTo>
                  <a:lnTo>
                    <a:pt x="2603" y="1629"/>
                  </a:lnTo>
                  <a:lnTo>
                    <a:pt x="2616" y="1615"/>
                  </a:lnTo>
                  <a:lnTo>
                    <a:pt x="2627" y="1600"/>
                  </a:lnTo>
                  <a:lnTo>
                    <a:pt x="2639" y="1585"/>
                  </a:lnTo>
                  <a:lnTo>
                    <a:pt x="2649" y="1570"/>
                  </a:lnTo>
                  <a:lnTo>
                    <a:pt x="2658" y="1554"/>
                  </a:lnTo>
                  <a:lnTo>
                    <a:pt x="2668" y="1538"/>
                  </a:lnTo>
                  <a:lnTo>
                    <a:pt x="2677" y="1522"/>
                  </a:lnTo>
                  <a:lnTo>
                    <a:pt x="2684" y="1506"/>
                  </a:lnTo>
                  <a:lnTo>
                    <a:pt x="2692" y="1488"/>
                  </a:lnTo>
                  <a:lnTo>
                    <a:pt x="2698" y="1471"/>
                  </a:lnTo>
                  <a:lnTo>
                    <a:pt x="2703" y="1454"/>
                  </a:lnTo>
                  <a:lnTo>
                    <a:pt x="2708" y="1437"/>
                  </a:lnTo>
                  <a:lnTo>
                    <a:pt x="2711" y="1418"/>
                  </a:lnTo>
                  <a:lnTo>
                    <a:pt x="2715" y="1400"/>
                  </a:lnTo>
                  <a:lnTo>
                    <a:pt x="2717" y="1381"/>
                  </a:lnTo>
                  <a:close/>
                  <a:moveTo>
                    <a:pt x="1466" y="134"/>
                  </a:moveTo>
                  <a:lnTo>
                    <a:pt x="1474" y="135"/>
                  </a:lnTo>
                  <a:lnTo>
                    <a:pt x="1493" y="134"/>
                  </a:lnTo>
                  <a:lnTo>
                    <a:pt x="1516" y="131"/>
                  </a:lnTo>
                  <a:lnTo>
                    <a:pt x="1542" y="128"/>
                  </a:lnTo>
                  <a:lnTo>
                    <a:pt x="1594" y="122"/>
                  </a:lnTo>
                  <a:lnTo>
                    <a:pt x="1626" y="119"/>
                  </a:lnTo>
                  <a:lnTo>
                    <a:pt x="1616" y="113"/>
                  </a:lnTo>
                  <a:lnTo>
                    <a:pt x="1605" y="108"/>
                  </a:lnTo>
                  <a:lnTo>
                    <a:pt x="1595" y="105"/>
                  </a:lnTo>
                  <a:lnTo>
                    <a:pt x="1585" y="101"/>
                  </a:lnTo>
                  <a:lnTo>
                    <a:pt x="1574" y="99"/>
                  </a:lnTo>
                  <a:lnTo>
                    <a:pt x="1564" y="98"/>
                  </a:lnTo>
                  <a:lnTo>
                    <a:pt x="1554" y="97"/>
                  </a:lnTo>
                  <a:lnTo>
                    <a:pt x="1543" y="97"/>
                  </a:lnTo>
                  <a:lnTo>
                    <a:pt x="1533" y="98"/>
                  </a:lnTo>
                  <a:lnTo>
                    <a:pt x="1523" y="100"/>
                  </a:lnTo>
                  <a:lnTo>
                    <a:pt x="1513" y="104"/>
                  </a:lnTo>
                  <a:lnTo>
                    <a:pt x="1503" y="107"/>
                  </a:lnTo>
                  <a:lnTo>
                    <a:pt x="1494" y="112"/>
                  </a:lnTo>
                  <a:lnTo>
                    <a:pt x="1483" y="119"/>
                  </a:lnTo>
                  <a:lnTo>
                    <a:pt x="1474" y="125"/>
                  </a:lnTo>
                  <a:lnTo>
                    <a:pt x="1466" y="134"/>
                  </a:lnTo>
                  <a:close/>
                  <a:moveTo>
                    <a:pt x="1669" y="98"/>
                  </a:moveTo>
                  <a:lnTo>
                    <a:pt x="1683" y="106"/>
                  </a:lnTo>
                  <a:lnTo>
                    <a:pt x="1696" y="112"/>
                  </a:lnTo>
                  <a:lnTo>
                    <a:pt x="1710" y="115"/>
                  </a:lnTo>
                  <a:lnTo>
                    <a:pt x="1724" y="119"/>
                  </a:lnTo>
                  <a:lnTo>
                    <a:pt x="1753" y="121"/>
                  </a:lnTo>
                  <a:lnTo>
                    <a:pt x="1784" y="123"/>
                  </a:lnTo>
                  <a:lnTo>
                    <a:pt x="1755" y="116"/>
                  </a:lnTo>
                  <a:lnTo>
                    <a:pt x="1726" y="109"/>
                  </a:lnTo>
                  <a:lnTo>
                    <a:pt x="1698" y="104"/>
                  </a:lnTo>
                  <a:lnTo>
                    <a:pt x="1669" y="98"/>
                  </a:lnTo>
                  <a:close/>
                  <a:moveTo>
                    <a:pt x="1563" y="161"/>
                  </a:moveTo>
                  <a:lnTo>
                    <a:pt x="1600" y="166"/>
                  </a:lnTo>
                  <a:lnTo>
                    <a:pt x="1635" y="172"/>
                  </a:lnTo>
                  <a:lnTo>
                    <a:pt x="1671" y="180"/>
                  </a:lnTo>
                  <a:lnTo>
                    <a:pt x="1707" y="188"/>
                  </a:lnTo>
                  <a:lnTo>
                    <a:pt x="1701" y="178"/>
                  </a:lnTo>
                  <a:lnTo>
                    <a:pt x="1694" y="172"/>
                  </a:lnTo>
                  <a:lnTo>
                    <a:pt x="1687" y="165"/>
                  </a:lnTo>
                  <a:lnTo>
                    <a:pt x="1679" y="160"/>
                  </a:lnTo>
                  <a:lnTo>
                    <a:pt x="1671" y="157"/>
                  </a:lnTo>
                  <a:lnTo>
                    <a:pt x="1663" y="154"/>
                  </a:lnTo>
                  <a:lnTo>
                    <a:pt x="1654" y="153"/>
                  </a:lnTo>
                  <a:lnTo>
                    <a:pt x="1645" y="152"/>
                  </a:lnTo>
                  <a:lnTo>
                    <a:pt x="1604" y="155"/>
                  </a:lnTo>
                  <a:lnTo>
                    <a:pt x="1563" y="161"/>
                  </a:lnTo>
                  <a:close/>
                  <a:moveTo>
                    <a:pt x="1913" y="184"/>
                  </a:moveTo>
                  <a:lnTo>
                    <a:pt x="1891" y="180"/>
                  </a:lnTo>
                  <a:lnTo>
                    <a:pt x="1869" y="175"/>
                  </a:lnTo>
                  <a:lnTo>
                    <a:pt x="1846" y="170"/>
                  </a:lnTo>
                  <a:lnTo>
                    <a:pt x="1824" y="167"/>
                  </a:lnTo>
                  <a:lnTo>
                    <a:pt x="1802" y="165"/>
                  </a:lnTo>
                  <a:lnTo>
                    <a:pt x="1779" y="162"/>
                  </a:lnTo>
                  <a:lnTo>
                    <a:pt x="1756" y="160"/>
                  </a:lnTo>
                  <a:lnTo>
                    <a:pt x="1735" y="159"/>
                  </a:lnTo>
                  <a:lnTo>
                    <a:pt x="1740" y="168"/>
                  </a:lnTo>
                  <a:lnTo>
                    <a:pt x="1746" y="178"/>
                  </a:lnTo>
                  <a:lnTo>
                    <a:pt x="1751" y="190"/>
                  </a:lnTo>
                  <a:lnTo>
                    <a:pt x="1754" y="200"/>
                  </a:lnTo>
                  <a:lnTo>
                    <a:pt x="1789" y="211"/>
                  </a:lnTo>
                  <a:lnTo>
                    <a:pt x="1822" y="222"/>
                  </a:lnTo>
                  <a:lnTo>
                    <a:pt x="1857" y="234"/>
                  </a:lnTo>
                  <a:lnTo>
                    <a:pt x="1890" y="246"/>
                  </a:lnTo>
                  <a:lnTo>
                    <a:pt x="1925" y="259"/>
                  </a:lnTo>
                  <a:lnTo>
                    <a:pt x="1957" y="273"/>
                  </a:lnTo>
                  <a:lnTo>
                    <a:pt x="1990" y="288"/>
                  </a:lnTo>
                  <a:lnTo>
                    <a:pt x="2023" y="303"/>
                  </a:lnTo>
                  <a:lnTo>
                    <a:pt x="2014" y="284"/>
                  </a:lnTo>
                  <a:lnTo>
                    <a:pt x="2003" y="267"/>
                  </a:lnTo>
                  <a:lnTo>
                    <a:pt x="1990" y="251"/>
                  </a:lnTo>
                  <a:lnTo>
                    <a:pt x="1976" y="236"/>
                  </a:lnTo>
                  <a:lnTo>
                    <a:pt x="1963" y="221"/>
                  </a:lnTo>
                  <a:lnTo>
                    <a:pt x="1946" y="208"/>
                  </a:lnTo>
                  <a:lnTo>
                    <a:pt x="1930" y="196"/>
                  </a:lnTo>
                  <a:lnTo>
                    <a:pt x="1913" y="184"/>
                  </a:lnTo>
                  <a:close/>
                  <a:moveTo>
                    <a:pt x="1520" y="197"/>
                  </a:moveTo>
                  <a:lnTo>
                    <a:pt x="1521" y="199"/>
                  </a:lnTo>
                  <a:lnTo>
                    <a:pt x="1521" y="203"/>
                  </a:lnTo>
                  <a:lnTo>
                    <a:pt x="1543" y="212"/>
                  </a:lnTo>
                  <a:lnTo>
                    <a:pt x="1566" y="221"/>
                  </a:lnTo>
                  <a:lnTo>
                    <a:pt x="1588" y="231"/>
                  </a:lnTo>
                  <a:lnTo>
                    <a:pt x="1610" y="242"/>
                  </a:lnTo>
                  <a:lnTo>
                    <a:pt x="1652" y="264"/>
                  </a:lnTo>
                  <a:lnTo>
                    <a:pt x="1693" y="289"/>
                  </a:lnTo>
                  <a:lnTo>
                    <a:pt x="1699" y="282"/>
                  </a:lnTo>
                  <a:lnTo>
                    <a:pt x="1703" y="276"/>
                  </a:lnTo>
                  <a:lnTo>
                    <a:pt x="1707" y="269"/>
                  </a:lnTo>
                  <a:lnTo>
                    <a:pt x="1710" y="261"/>
                  </a:lnTo>
                  <a:lnTo>
                    <a:pt x="1714" y="254"/>
                  </a:lnTo>
                  <a:lnTo>
                    <a:pt x="1716" y="248"/>
                  </a:lnTo>
                  <a:lnTo>
                    <a:pt x="1717" y="240"/>
                  </a:lnTo>
                  <a:lnTo>
                    <a:pt x="1718" y="231"/>
                  </a:lnTo>
                  <a:lnTo>
                    <a:pt x="1694" y="225"/>
                  </a:lnTo>
                  <a:lnTo>
                    <a:pt x="1670" y="219"/>
                  </a:lnTo>
                  <a:lnTo>
                    <a:pt x="1645" y="213"/>
                  </a:lnTo>
                  <a:lnTo>
                    <a:pt x="1620" y="208"/>
                  </a:lnTo>
                  <a:lnTo>
                    <a:pt x="1595" y="204"/>
                  </a:lnTo>
                  <a:lnTo>
                    <a:pt x="1571" y="200"/>
                  </a:lnTo>
                  <a:lnTo>
                    <a:pt x="1546" y="198"/>
                  </a:lnTo>
                  <a:lnTo>
                    <a:pt x="1520" y="197"/>
                  </a:lnTo>
                  <a:close/>
                  <a:moveTo>
                    <a:pt x="2590" y="858"/>
                  </a:moveTo>
                  <a:lnTo>
                    <a:pt x="2578" y="836"/>
                  </a:lnTo>
                  <a:lnTo>
                    <a:pt x="2565" y="813"/>
                  </a:lnTo>
                  <a:lnTo>
                    <a:pt x="2551" y="793"/>
                  </a:lnTo>
                  <a:lnTo>
                    <a:pt x="2536" y="771"/>
                  </a:lnTo>
                  <a:lnTo>
                    <a:pt x="2521" y="750"/>
                  </a:lnTo>
                  <a:lnTo>
                    <a:pt x="2506" y="729"/>
                  </a:lnTo>
                  <a:lnTo>
                    <a:pt x="2491" y="710"/>
                  </a:lnTo>
                  <a:lnTo>
                    <a:pt x="2475" y="690"/>
                  </a:lnTo>
                  <a:lnTo>
                    <a:pt x="2441" y="651"/>
                  </a:lnTo>
                  <a:lnTo>
                    <a:pt x="2406" y="614"/>
                  </a:lnTo>
                  <a:lnTo>
                    <a:pt x="2369" y="578"/>
                  </a:lnTo>
                  <a:lnTo>
                    <a:pt x="2330" y="545"/>
                  </a:lnTo>
                  <a:lnTo>
                    <a:pt x="2329" y="562"/>
                  </a:lnTo>
                  <a:lnTo>
                    <a:pt x="2327" y="578"/>
                  </a:lnTo>
                  <a:lnTo>
                    <a:pt x="2323" y="594"/>
                  </a:lnTo>
                  <a:lnTo>
                    <a:pt x="2320" y="610"/>
                  </a:lnTo>
                  <a:lnTo>
                    <a:pt x="2314" y="627"/>
                  </a:lnTo>
                  <a:lnTo>
                    <a:pt x="2308" y="642"/>
                  </a:lnTo>
                  <a:lnTo>
                    <a:pt x="2301" y="658"/>
                  </a:lnTo>
                  <a:lnTo>
                    <a:pt x="2293" y="672"/>
                  </a:lnTo>
                  <a:lnTo>
                    <a:pt x="2285" y="687"/>
                  </a:lnTo>
                  <a:lnTo>
                    <a:pt x="2276" y="700"/>
                  </a:lnTo>
                  <a:lnTo>
                    <a:pt x="2267" y="714"/>
                  </a:lnTo>
                  <a:lnTo>
                    <a:pt x="2256" y="728"/>
                  </a:lnTo>
                  <a:lnTo>
                    <a:pt x="2246" y="741"/>
                  </a:lnTo>
                  <a:lnTo>
                    <a:pt x="2234" y="752"/>
                  </a:lnTo>
                  <a:lnTo>
                    <a:pt x="2223" y="765"/>
                  </a:lnTo>
                  <a:lnTo>
                    <a:pt x="2210" y="776"/>
                  </a:lnTo>
                  <a:lnTo>
                    <a:pt x="2246" y="824"/>
                  </a:lnTo>
                  <a:lnTo>
                    <a:pt x="2279" y="871"/>
                  </a:lnTo>
                  <a:lnTo>
                    <a:pt x="2312" y="920"/>
                  </a:lnTo>
                  <a:lnTo>
                    <a:pt x="2344" y="970"/>
                  </a:lnTo>
                  <a:lnTo>
                    <a:pt x="2374" y="1021"/>
                  </a:lnTo>
                  <a:lnTo>
                    <a:pt x="2403" y="1071"/>
                  </a:lnTo>
                  <a:lnTo>
                    <a:pt x="2429" y="1123"/>
                  </a:lnTo>
                  <a:lnTo>
                    <a:pt x="2455" y="1176"/>
                  </a:lnTo>
                  <a:lnTo>
                    <a:pt x="2471" y="1160"/>
                  </a:lnTo>
                  <a:lnTo>
                    <a:pt x="2484" y="1143"/>
                  </a:lnTo>
                  <a:lnTo>
                    <a:pt x="2498" y="1125"/>
                  </a:lnTo>
                  <a:lnTo>
                    <a:pt x="2512" y="1107"/>
                  </a:lnTo>
                  <a:lnTo>
                    <a:pt x="2524" y="1089"/>
                  </a:lnTo>
                  <a:lnTo>
                    <a:pt x="2535" y="1070"/>
                  </a:lnTo>
                  <a:lnTo>
                    <a:pt x="2546" y="1051"/>
                  </a:lnTo>
                  <a:lnTo>
                    <a:pt x="2555" y="1031"/>
                  </a:lnTo>
                  <a:lnTo>
                    <a:pt x="2563" y="1010"/>
                  </a:lnTo>
                  <a:lnTo>
                    <a:pt x="2570" y="990"/>
                  </a:lnTo>
                  <a:lnTo>
                    <a:pt x="2577" y="969"/>
                  </a:lnTo>
                  <a:lnTo>
                    <a:pt x="2581" y="947"/>
                  </a:lnTo>
                  <a:lnTo>
                    <a:pt x="2586" y="925"/>
                  </a:lnTo>
                  <a:lnTo>
                    <a:pt x="2588" y="903"/>
                  </a:lnTo>
                  <a:lnTo>
                    <a:pt x="2590" y="881"/>
                  </a:lnTo>
                  <a:lnTo>
                    <a:pt x="2590" y="858"/>
                  </a:lnTo>
                  <a:close/>
                  <a:moveTo>
                    <a:pt x="2284" y="507"/>
                  </a:moveTo>
                  <a:lnTo>
                    <a:pt x="2259" y="488"/>
                  </a:lnTo>
                  <a:lnTo>
                    <a:pt x="2233" y="470"/>
                  </a:lnTo>
                  <a:lnTo>
                    <a:pt x="2208" y="453"/>
                  </a:lnTo>
                  <a:lnTo>
                    <a:pt x="2181" y="435"/>
                  </a:lnTo>
                  <a:lnTo>
                    <a:pt x="2155" y="418"/>
                  </a:lnTo>
                  <a:lnTo>
                    <a:pt x="2128" y="403"/>
                  </a:lnTo>
                  <a:lnTo>
                    <a:pt x="2102" y="387"/>
                  </a:lnTo>
                  <a:lnTo>
                    <a:pt x="2074" y="372"/>
                  </a:lnTo>
                  <a:lnTo>
                    <a:pt x="2073" y="384"/>
                  </a:lnTo>
                  <a:lnTo>
                    <a:pt x="2072" y="395"/>
                  </a:lnTo>
                  <a:lnTo>
                    <a:pt x="2070" y="405"/>
                  </a:lnTo>
                  <a:lnTo>
                    <a:pt x="2066" y="417"/>
                  </a:lnTo>
                  <a:lnTo>
                    <a:pt x="2063" y="427"/>
                  </a:lnTo>
                  <a:lnTo>
                    <a:pt x="2058" y="438"/>
                  </a:lnTo>
                  <a:lnTo>
                    <a:pt x="2054" y="448"/>
                  </a:lnTo>
                  <a:lnTo>
                    <a:pt x="2049" y="458"/>
                  </a:lnTo>
                  <a:lnTo>
                    <a:pt x="2036" y="477"/>
                  </a:lnTo>
                  <a:lnTo>
                    <a:pt x="2024" y="495"/>
                  </a:lnTo>
                  <a:lnTo>
                    <a:pt x="2009" y="513"/>
                  </a:lnTo>
                  <a:lnTo>
                    <a:pt x="1993" y="529"/>
                  </a:lnTo>
                  <a:lnTo>
                    <a:pt x="2018" y="553"/>
                  </a:lnTo>
                  <a:lnTo>
                    <a:pt x="2042" y="579"/>
                  </a:lnTo>
                  <a:lnTo>
                    <a:pt x="2066" y="605"/>
                  </a:lnTo>
                  <a:lnTo>
                    <a:pt x="2090" y="631"/>
                  </a:lnTo>
                  <a:lnTo>
                    <a:pt x="2115" y="658"/>
                  </a:lnTo>
                  <a:lnTo>
                    <a:pt x="2138" y="685"/>
                  </a:lnTo>
                  <a:lnTo>
                    <a:pt x="2161" y="713"/>
                  </a:lnTo>
                  <a:lnTo>
                    <a:pt x="2183" y="741"/>
                  </a:lnTo>
                  <a:lnTo>
                    <a:pt x="2194" y="728"/>
                  </a:lnTo>
                  <a:lnTo>
                    <a:pt x="2206" y="716"/>
                  </a:lnTo>
                  <a:lnTo>
                    <a:pt x="2217" y="704"/>
                  </a:lnTo>
                  <a:lnTo>
                    <a:pt x="2228" y="691"/>
                  </a:lnTo>
                  <a:lnTo>
                    <a:pt x="2237" y="677"/>
                  </a:lnTo>
                  <a:lnTo>
                    <a:pt x="2246" y="663"/>
                  </a:lnTo>
                  <a:lnTo>
                    <a:pt x="2254" y="650"/>
                  </a:lnTo>
                  <a:lnTo>
                    <a:pt x="2261" y="635"/>
                  </a:lnTo>
                  <a:lnTo>
                    <a:pt x="2268" y="620"/>
                  </a:lnTo>
                  <a:lnTo>
                    <a:pt x="2274" y="605"/>
                  </a:lnTo>
                  <a:lnTo>
                    <a:pt x="2277" y="590"/>
                  </a:lnTo>
                  <a:lnTo>
                    <a:pt x="2281" y="574"/>
                  </a:lnTo>
                  <a:lnTo>
                    <a:pt x="2284" y="557"/>
                  </a:lnTo>
                  <a:lnTo>
                    <a:pt x="2285" y="541"/>
                  </a:lnTo>
                  <a:lnTo>
                    <a:pt x="2285" y="524"/>
                  </a:lnTo>
                  <a:lnTo>
                    <a:pt x="2284" y="507"/>
                  </a:lnTo>
                  <a:close/>
                  <a:moveTo>
                    <a:pt x="2035" y="352"/>
                  </a:moveTo>
                  <a:lnTo>
                    <a:pt x="2002" y="335"/>
                  </a:lnTo>
                  <a:lnTo>
                    <a:pt x="1967" y="320"/>
                  </a:lnTo>
                  <a:lnTo>
                    <a:pt x="1933" y="305"/>
                  </a:lnTo>
                  <a:lnTo>
                    <a:pt x="1898" y="291"/>
                  </a:lnTo>
                  <a:lnTo>
                    <a:pt x="1864" y="278"/>
                  </a:lnTo>
                  <a:lnTo>
                    <a:pt x="1828" y="265"/>
                  </a:lnTo>
                  <a:lnTo>
                    <a:pt x="1792" y="253"/>
                  </a:lnTo>
                  <a:lnTo>
                    <a:pt x="1756" y="242"/>
                  </a:lnTo>
                  <a:lnTo>
                    <a:pt x="1755" y="251"/>
                  </a:lnTo>
                  <a:lnTo>
                    <a:pt x="1753" y="260"/>
                  </a:lnTo>
                  <a:lnTo>
                    <a:pt x="1749" y="269"/>
                  </a:lnTo>
                  <a:lnTo>
                    <a:pt x="1746" y="278"/>
                  </a:lnTo>
                  <a:lnTo>
                    <a:pt x="1741" y="287"/>
                  </a:lnTo>
                  <a:lnTo>
                    <a:pt x="1737" y="295"/>
                  </a:lnTo>
                  <a:lnTo>
                    <a:pt x="1732" y="302"/>
                  </a:lnTo>
                  <a:lnTo>
                    <a:pt x="1726" y="310"/>
                  </a:lnTo>
                  <a:lnTo>
                    <a:pt x="1758" y="332"/>
                  </a:lnTo>
                  <a:lnTo>
                    <a:pt x="1789" y="354"/>
                  </a:lnTo>
                  <a:lnTo>
                    <a:pt x="1820" y="377"/>
                  </a:lnTo>
                  <a:lnTo>
                    <a:pt x="1850" y="401"/>
                  </a:lnTo>
                  <a:lnTo>
                    <a:pt x="1879" y="425"/>
                  </a:lnTo>
                  <a:lnTo>
                    <a:pt x="1908" y="449"/>
                  </a:lnTo>
                  <a:lnTo>
                    <a:pt x="1936" y="476"/>
                  </a:lnTo>
                  <a:lnTo>
                    <a:pt x="1964" y="501"/>
                  </a:lnTo>
                  <a:lnTo>
                    <a:pt x="1979" y="486"/>
                  </a:lnTo>
                  <a:lnTo>
                    <a:pt x="1994" y="470"/>
                  </a:lnTo>
                  <a:lnTo>
                    <a:pt x="2006" y="453"/>
                  </a:lnTo>
                  <a:lnTo>
                    <a:pt x="2017" y="434"/>
                  </a:lnTo>
                  <a:lnTo>
                    <a:pt x="2021" y="425"/>
                  </a:lnTo>
                  <a:lnTo>
                    <a:pt x="2026" y="416"/>
                  </a:lnTo>
                  <a:lnTo>
                    <a:pt x="2029" y="405"/>
                  </a:lnTo>
                  <a:lnTo>
                    <a:pt x="2032" y="395"/>
                  </a:lnTo>
                  <a:lnTo>
                    <a:pt x="2034" y="385"/>
                  </a:lnTo>
                  <a:lnTo>
                    <a:pt x="2035" y="374"/>
                  </a:lnTo>
                  <a:lnTo>
                    <a:pt x="2035" y="363"/>
                  </a:lnTo>
                  <a:lnTo>
                    <a:pt x="2035" y="352"/>
                  </a:lnTo>
                  <a:close/>
                  <a:moveTo>
                    <a:pt x="1511" y="241"/>
                  </a:moveTo>
                  <a:lnTo>
                    <a:pt x="1503" y="251"/>
                  </a:lnTo>
                  <a:lnTo>
                    <a:pt x="1495" y="259"/>
                  </a:lnTo>
                  <a:lnTo>
                    <a:pt x="1517" y="283"/>
                  </a:lnTo>
                  <a:lnTo>
                    <a:pt x="1538" y="309"/>
                  </a:lnTo>
                  <a:lnTo>
                    <a:pt x="1557" y="335"/>
                  </a:lnTo>
                  <a:lnTo>
                    <a:pt x="1577" y="360"/>
                  </a:lnTo>
                  <a:lnTo>
                    <a:pt x="1600" y="352"/>
                  </a:lnTo>
                  <a:lnTo>
                    <a:pt x="1622" y="342"/>
                  </a:lnTo>
                  <a:lnTo>
                    <a:pt x="1643" y="329"/>
                  </a:lnTo>
                  <a:lnTo>
                    <a:pt x="1664" y="317"/>
                  </a:lnTo>
                  <a:lnTo>
                    <a:pt x="1627" y="295"/>
                  </a:lnTo>
                  <a:lnTo>
                    <a:pt x="1589" y="275"/>
                  </a:lnTo>
                  <a:lnTo>
                    <a:pt x="1570" y="266"/>
                  </a:lnTo>
                  <a:lnTo>
                    <a:pt x="1550" y="257"/>
                  </a:lnTo>
                  <a:lnTo>
                    <a:pt x="1531" y="249"/>
                  </a:lnTo>
                  <a:lnTo>
                    <a:pt x="1511" y="241"/>
                  </a:lnTo>
                  <a:close/>
                  <a:moveTo>
                    <a:pt x="2372" y="2265"/>
                  </a:moveTo>
                  <a:lnTo>
                    <a:pt x="2381" y="2255"/>
                  </a:lnTo>
                  <a:lnTo>
                    <a:pt x="2389" y="2244"/>
                  </a:lnTo>
                  <a:lnTo>
                    <a:pt x="2397" y="2234"/>
                  </a:lnTo>
                  <a:lnTo>
                    <a:pt x="2405" y="2223"/>
                  </a:lnTo>
                  <a:lnTo>
                    <a:pt x="2384" y="2237"/>
                  </a:lnTo>
                  <a:lnTo>
                    <a:pt x="2362" y="2250"/>
                  </a:lnTo>
                  <a:lnTo>
                    <a:pt x="2340" y="2264"/>
                  </a:lnTo>
                  <a:lnTo>
                    <a:pt x="2319" y="2276"/>
                  </a:lnTo>
                  <a:lnTo>
                    <a:pt x="2274" y="2299"/>
                  </a:lnTo>
                  <a:lnTo>
                    <a:pt x="2229" y="2321"/>
                  </a:lnTo>
                  <a:lnTo>
                    <a:pt x="2181" y="2341"/>
                  </a:lnTo>
                  <a:lnTo>
                    <a:pt x="2134" y="2359"/>
                  </a:lnTo>
                  <a:lnTo>
                    <a:pt x="2087" y="2377"/>
                  </a:lnTo>
                  <a:lnTo>
                    <a:pt x="2039" y="2392"/>
                  </a:lnTo>
                  <a:lnTo>
                    <a:pt x="2031" y="2414"/>
                  </a:lnTo>
                  <a:lnTo>
                    <a:pt x="2021" y="2434"/>
                  </a:lnTo>
                  <a:lnTo>
                    <a:pt x="2012" y="2455"/>
                  </a:lnTo>
                  <a:lnTo>
                    <a:pt x="2003" y="2476"/>
                  </a:lnTo>
                  <a:lnTo>
                    <a:pt x="1991" y="2495"/>
                  </a:lnTo>
                  <a:lnTo>
                    <a:pt x="1980" y="2515"/>
                  </a:lnTo>
                  <a:lnTo>
                    <a:pt x="1968" y="2535"/>
                  </a:lnTo>
                  <a:lnTo>
                    <a:pt x="1956" y="2553"/>
                  </a:lnTo>
                  <a:lnTo>
                    <a:pt x="1984" y="2540"/>
                  </a:lnTo>
                  <a:lnTo>
                    <a:pt x="2013" y="2526"/>
                  </a:lnTo>
                  <a:lnTo>
                    <a:pt x="2042" y="2511"/>
                  </a:lnTo>
                  <a:lnTo>
                    <a:pt x="2070" y="2496"/>
                  </a:lnTo>
                  <a:lnTo>
                    <a:pt x="2097" y="2482"/>
                  </a:lnTo>
                  <a:lnTo>
                    <a:pt x="2125" y="2464"/>
                  </a:lnTo>
                  <a:lnTo>
                    <a:pt x="2152" y="2448"/>
                  </a:lnTo>
                  <a:lnTo>
                    <a:pt x="2178" y="2430"/>
                  </a:lnTo>
                  <a:lnTo>
                    <a:pt x="2205" y="2411"/>
                  </a:lnTo>
                  <a:lnTo>
                    <a:pt x="2230" y="2393"/>
                  </a:lnTo>
                  <a:lnTo>
                    <a:pt x="2255" y="2373"/>
                  </a:lnTo>
                  <a:lnTo>
                    <a:pt x="2279" y="2352"/>
                  </a:lnTo>
                  <a:lnTo>
                    <a:pt x="2304" y="2332"/>
                  </a:lnTo>
                  <a:lnTo>
                    <a:pt x="2327" y="2310"/>
                  </a:lnTo>
                  <a:lnTo>
                    <a:pt x="2350" y="2288"/>
                  </a:lnTo>
                  <a:lnTo>
                    <a:pt x="2372" y="2265"/>
                  </a:lnTo>
                  <a:close/>
                  <a:moveTo>
                    <a:pt x="2468" y="2124"/>
                  </a:moveTo>
                  <a:lnTo>
                    <a:pt x="2480" y="2101"/>
                  </a:lnTo>
                  <a:lnTo>
                    <a:pt x="2490" y="2077"/>
                  </a:lnTo>
                  <a:lnTo>
                    <a:pt x="2501" y="2054"/>
                  </a:lnTo>
                  <a:lnTo>
                    <a:pt x="2510" y="2030"/>
                  </a:lnTo>
                  <a:lnTo>
                    <a:pt x="2518" y="2006"/>
                  </a:lnTo>
                  <a:lnTo>
                    <a:pt x="2526" y="1981"/>
                  </a:lnTo>
                  <a:lnTo>
                    <a:pt x="2532" y="1956"/>
                  </a:lnTo>
                  <a:lnTo>
                    <a:pt x="2539" y="1932"/>
                  </a:lnTo>
                  <a:lnTo>
                    <a:pt x="2543" y="1907"/>
                  </a:lnTo>
                  <a:lnTo>
                    <a:pt x="2548" y="1881"/>
                  </a:lnTo>
                  <a:lnTo>
                    <a:pt x="2551" y="1856"/>
                  </a:lnTo>
                  <a:lnTo>
                    <a:pt x="2554" y="1831"/>
                  </a:lnTo>
                  <a:lnTo>
                    <a:pt x="2556" y="1805"/>
                  </a:lnTo>
                  <a:lnTo>
                    <a:pt x="2557" y="1779"/>
                  </a:lnTo>
                  <a:lnTo>
                    <a:pt x="2557" y="1753"/>
                  </a:lnTo>
                  <a:lnTo>
                    <a:pt x="2557" y="1728"/>
                  </a:lnTo>
                  <a:lnTo>
                    <a:pt x="2532" y="1748"/>
                  </a:lnTo>
                  <a:lnTo>
                    <a:pt x="2506" y="1766"/>
                  </a:lnTo>
                  <a:lnTo>
                    <a:pt x="2480" y="1784"/>
                  </a:lnTo>
                  <a:lnTo>
                    <a:pt x="2452" y="1802"/>
                  </a:lnTo>
                  <a:lnTo>
                    <a:pt x="2425" y="1818"/>
                  </a:lnTo>
                  <a:lnTo>
                    <a:pt x="2396" y="1833"/>
                  </a:lnTo>
                  <a:lnTo>
                    <a:pt x="2368" y="1848"/>
                  </a:lnTo>
                  <a:lnTo>
                    <a:pt x="2338" y="1862"/>
                  </a:lnTo>
                  <a:lnTo>
                    <a:pt x="2309" y="1875"/>
                  </a:lnTo>
                  <a:lnTo>
                    <a:pt x="2279" y="1888"/>
                  </a:lnTo>
                  <a:lnTo>
                    <a:pt x="2249" y="1900"/>
                  </a:lnTo>
                  <a:lnTo>
                    <a:pt x="2219" y="1911"/>
                  </a:lnTo>
                  <a:lnTo>
                    <a:pt x="2158" y="1932"/>
                  </a:lnTo>
                  <a:lnTo>
                    <a:pt x="2096" y="1950"/>
                  </a:lnTo>
                  <a:lnTo>
                    <a:pt x="2097" y="2000"/>
                  </a:lnTo>
                  <a:lnTo>
                    <a:pt x="2096" y="2049"/>
                  </a:lnTo>
                  <a:lnTo>
                    <a:pt x="2094" y="2100"/>
                  </a:lnTo>
                  <a:lnTo>
                    <a:pt x="2090" y="2150"/>
                  </a:lnTo>
                  <a:lnTo>
                    <a:pt x="2085" y="2199"/>
                  </a:lnTo>
                  <a:lnTo>
                    <a:pt x="2077" y="2249"/>
                  </a:lnTo>
                  <a:lnTo>
                    <a:pt x="2071" y="2274"/>
                  </a:lnTo>
                  <a:lnTo>
                    <a:pt x="2066" y="2298"/>
                  </a:lnTo>
                  <a:lnTo>
                    <a:pt x="2059" y="2323"/>
                  </a:lnTo>
                  <a:lnTo>
                    <a:pt x="2052" y="2347"/>
                  </a:lnTo>
                  <a:lnTo>
                    <a:pt x="2109" y="2327"/>
                  </a:lnTo>
                  <a:lnTo>
                    <a:pt x="2164" y="2306"/>
                  </a:lnTo>
                  <a:lnTo>
                    <a:pt x="2192" y="2295"/>
                  </a:lnTo>
                  <a:lnTo>
                    <a:pt x="2219" y="2282"/>
                  </a:lnTo>
                  <a:lnTo>
                    <a:pt x="2246" y="2271"/>
                  </a:lnTo>
                  <a:lnTo>
                    <a:pt x="2272" y="2257"/>
                  </a:lnTo>
                  <a:lnTo>
                    <a:pt x="2299" y="2243"/>
                  </a:lnTo>
                  <a:lnTo>
                    <a:pt x="2324" y="2228"/>
                  </a:lnTo>
                  <a:lnTo>
                    <a:pt x="2350" y="2213"/>
                  </a:lnTo>
                  <a:lnTo>
                    <a:pt x="2375" y="2197"/>
                  </a:lnTo>
                  <a:lnTo>
                    <a:pt x="2399" y="2180"/>
                  </a:lnTo>
                  <a:lnTo>
                    <a:pt x="2422" y="2162"/>
                  </a:lnTo>
                  <a:lnTo>
                    <a:pt x="2445" y="2144"/>
                  </a:lnTo>
                  <a:lnTo>
                    <a:pt x="2468" y="2124"/>
                  </a:lnTo>
                  <a:close/>
                  <a:moveTo>
                    <a:pt x="2555" y="1677"/>
                  </a:moveTo>
                  <a:lnTo>
                    <a:pt x="2552" y="1650"/>
                  </a:lnTo>
                  <a:lnTo>
                    <a:pt x="2549" y="1621"/>
                  </a:lnTo>
                  <a:lnTo>
                    <a:pt x="2546" y="1593"/>
                  </a:lnTo>
                  <a:lnTo>
                    <a:pt x="2541" y="1566"/>
                  </a:lnTo>
                  <a:lnTo>
                    <a:pt x="2536" y="1538"/>
                  </a:lnTo>
                  <a:lnTo>
                    <a:pt x="2531" y="1510"/>
                  </a:lnTo>
                  <a:lnTo>
                    <a:pt x="2524" y="1483"/>
                  </a:lnTo>
                  <a:lnTo>
                    <a:pt x="2517" y="1455"/>
                  </a:lnTo>
                  <a:lnTo>
                    <a:pt x="2501" y="1401"/>
                  </a:lnTo>
                  <a:lnTo>
                    <a:pt x="2483" y="1347"/>
                  </a:lnTo>
                  <a:lnTo>
                    <a:pt x="2464" y="1295"/>
                  </a:lnTo>
                  <a:lnTo>
                    <a:pt x="2442" y="1242"/>
                  </a:lnTo>
                  <a:lnTo>
                    <a:pt x="2420" y="1260"/>
                  </a:lnTo>
                  <a:lnTo>
                    <a:pt x="2397" y="1279"/>
                  </a:lnTo>
                  <a:lnTo>
                    <a:pt x="2373" y="1295"/>
                  </a:lnTo>
                  <a:lnTo>
                    <a:pt x="2349" y="1311"/>
                  </a:lnTo>
                  <a:lnTo>
                    <a:pt x="2324" y="1327"/>
                  </a:lnTo>
                  <a:lnTo>
                    <a:pt x="2299" y="1341"/>
                  </a:lnTo>
                  <a:lnTo>
                    <a:pt x="2274" y="1355"/>
                  </a:lnTo>
                  <a:lnTo>
                    <a:pt x="2247" y="1369"/>
                  </a:lnTo>
                  <a:lnTo>
                    <a:pt x="2221" y="1381"/>
                  </a:lnTo>
                  <a:lnTo>
                    <a:pt x="2194" y="1393"/>
                  </a:lnTo>
                  <a:lnTo>
                    <a:pt x="2168" y="1404"/>
                  </a:lnTo>
                  <a:lnTo>
                    <a:pt x="2140" y="1415"/>
                  </a:lnTo>
                  <a:lnTo>
                    <a:pt x="2086" y="1434"/>
                  </a:lnTo>
                  <a:lnTo>
                    <a:pt x="2031" y="1452"/>
                  </a:lnTo>
                  <a:lnTo>
                    <a:pt x="2043" y="1508"/>
                  </a:lnTo>
                  <a:lnTo>
                    <a:pt x="2054" y="1566"/>
                  </a:lnTo>
                  <a:lnTo>
                    <a:pt x="2064" y="1622"/>
                  </a:lnTo>
                  <a:lnTo>
                    <a:pt x="2073" y="1680"/>
                  </a:lnTo>
                  <a:lnTo>
                    <a:pt x="2080" y="1737"/>
                  </a:lnTo>
                  <a:lnTo>
                    <a:pt x="2087" y="1795"/>
                  </a:lnTo>
                  <a:lnTo>
                    <a:pt x="2092" y="1852"/>
                  </a:lnTo>
                  <a:lnTo>
                    <a:pt x="2095" y="1910"/>
                  </a:lnTo>
                  <a:lnTo>
                    <a:pt x="2157" y="1890"/>
                  </a:lnTo>
                  <a:lnTo>
                    <a:pt x="2218" y="1870"/>
                  </a:lnTo>
                  <a:lnTo>
                    <a:pt x="2248" y="1858"/>
                  </a:lnTo>
                  <a:lnTo>
                    <a:pt x="2278" y="1846"/>
                  </a:lnTo>
                  <a:lnTo>
                    <a:pt x="2308" y="1833"/>
                  </a:lnTo>
                  <a:lnTo>
                    <a:pt x="2338" y="1819"/>
                  </a:lnTo>
                  <a:lnTo>
                    <a:pt x="2367" y="1804"/>
                  </a:lnTo>
                  <a:lnTo>
                    <a:pt x="2396" y="1789"/>
                  </a:lnTo>
                  <a:lnTo>
                    <a:pt x="2425" y="1773"/>
                  </a:lnTo>
                  <a:lnTo>
                    <a:pt x="2452" y="1756"/>
                  </a:lnTo>
                  <a:lnTo>
                    <a:pt x="2479" y="1737"/>
                  </a:lnTo>
                  <a:lnTo>
                    <a:pt x="2505" y="1719"/>
                  </a:lnTo>
                  <a:lnTo>
                    <a:pt x="2531" y="1699"/>
                  </a:lnTo>
                  <a:lnTo>
                    <a:pt x="2555" y="1677"/>
                  </a:lnTo>
                  <a:close/>
                  <a:moveTo>
                    <a:pt x="2426" y="1205"/>
                  </a:moveTo>
                  <a:lnTo>
                    <a:pt x="2400" y="1152"/>
                  </a:lnTo>
                  <a:lnTo>
                    <a:pt x="2373" y="1099"/>
                  </a:lnTo>
                  <a:lnTo>
                    <a:pt x="2344" y="1047"/>
                  </a:lnTo>
                  <a:lnTo>
                    <a:pt x="2314" y="996"/>
                  </a:lnTo>
                  <a:lnTo>
                    <a:pt x="2283" y="947"/>
                  </a:lnTo>
                  <a:lnTo>
                    <a:pt x="2251" y="897"/>
                  </a:lnTo>
                  <a:lnTo>
                    <a:pt x="2216" y="849"/>
                  </a:lnTo>
                  <a:lnTo>
                    <a:pt x="2181" y="802"/>
                  </a:lnTo>
                  <a:lnTo>
                    <a:pt x="2164" y="816"/>
                  </a:lnTo>
                  <a:lnTo>
                    <a:pt x="2147" y="827"/>
                  </a:lnTo>
                  <a:lnTo>
                    <a:pt x="2130" y="840"/>
                  </a:lnTo>
                  <a:lnTo>
                    <a:pt x="2112" y="851"/>
                  </a:lnTo>
                  <a:lnTo>
                    <a:pt x="2075" y="872"/>
                  </a:lnTo>
                  <a:lnTo>
                    <a:pt x="2039" y="892"/>
                  </a:lnTo>
                  <a:lnTo>
                    <a:pt x="2001" y="910"/>
                  </a:lnTo>
                  <a:lnTo>
                    <a:pt x="1961" y="926"/>
                  </a:lnTo>
                  <a:lnTo>
                    <a:pt x="1921" y="941"/>
                  </a:lnTo>
                  <a:lnTo>
                    <a:pt x="1881" y="955"/>
                  </a:lnTo>
                  <a:lnTo>
                    <a:pt x="1902" y="1011"/>
                  </a:lnTo>
                  <a:lnTo>
                    <a:pt x="1922" y="1068"/>
                  </a:lnTo>
                  <a:lnTo>
                    <a:pt x="1941" y="1125"/>
                  </a:lnTo>
                  <a:lnTo>
                    <a:pt x="1959" y="1182"/>
                  </a:lnTo>
                  <a:lnTo>
                    <a:pt x="1976" y="1240"/>
                  </a:lnTo>
                  <a:lnTo>
                    <a:pt x="1993" y="1297"/>
                  </a:lnTo>
                  <a:lnTo>
                    <a:pt x="2008" y="1356"/>
                  </a:lnTo>
                  <a:lnTo>
                    <a:pt x="2023" y="1414"/>
                  </a:lnTo>
                  <a:lnTo>
                    <a:pt x="2077" y="1396"/>
                  </a:lnTo>
                  <a:lnTo>
                    <a:pt x="2130" y="1377"/>
                  </a:lnTo>
                  <a:lnTo>
                    <a:pt x="2157" y="1366"/>
                  </a:lnTo>
                  <a:lnTo>
                    <a:pt x="2184" y="1355"/>
                  </a:lnTo>
                  <a:lnTo>
                    <a:pt x="2209" y="1343"/>
                  </a:lnTo>
                  <a:lnTo>
                    <a:pt x="2236" y="1331"/>
                  </a:lnTo>
                  <a:lnTo>
                    <a:pt x="2261" y="1318"/>
                  </a:lnTo>
                  <a:lnTo>
                    <a:pt x="2286" y="1304"/>
                  </a:lnTo>
                  <a:lnTo>
                    <a:pt x="2311" y="1289"/>
                  </a:lnTo>
                  <a:lnTo>
                    <a:pt x="2335" y="1274"/>
                  </a:lnTo>
                  <a:lnTo>
                    <a:pt x="2358" y="1258"/>
                  </a:lnTo>
                  <a:lnTo>
                    <a:pt x="2381" y="1242"/>
                  </a:lnTo>
                  <a:lnTo>
                    <a:pt x="2404" y="1223"/>
                  </a:lnTo>
                  <a:lnTo>
                    <a:pt x="2426" y="1205"/>
                  </a:lnTo>
                  <a:close/>
                  <a:moveTo>
                    <a:pt x="2153" y="766"/>
                  </a:moveTo>
                  <a:lnTo>
                    <a:pt x="2131" y="738"/>
                  </a:lnTo>
                  <a:lnTo>
                    <a:pt x="2108" y="711"/>
                  </a:lnTo>
                  <a:lnTo>
                    <a:pt x="2085" y="683"/>
                  </a:lnTo>
                  <a:lnTo>
                    <a:pt x="2061" y="657"/>
                  </a:lnTo>
                  <a:lnTo>
                    <a:pt x="2037" y="630"/>
                  </a:lnTo>
                  <a:lnTo>
                    <a:pt x="2012" y="605"/>
                  </a:lnTo>
                  <a:lnTo>
                    <a:pt x="1988" y="578"/>
                  </a:lnTo>
                  <a:lnTo>
                    <a:pt x="1963" y="554"/>
                  </a:lnTo>
                  <a:lnTo>
                    <a:pt x="1938" y="571"/>
                  </a:lnTo>
                  <a:lnTo>
                    <a:pt x="1914" y="586"/>
                  </a:lnTo>
                  <a:lnTo>
                    <a:pt x="1888" y="601"/>
                  </a:lnTo>
                  <a:lnTo>
                    <a:pt x="1861" y="615"/>
                  </a:lnTo>
                  <a:lnTo>
                    <a:pt x="1835" y="627"/>
                  </a:lnTo>
                  <a:lnTo>
                    <a:pt x="1807" y="638"/>
                  </a:lnTo>
                  <a:lnTo>
                    <a:pt x="1779" y="649"/>
                  </a:lnTo>
                  <a:lnTo>
                    <a:pt x="1752" y="658"/>
                  </a:lnTo>
                  <a:lnTo>
                    <a:pt x="1767" y="689"/>
                  </a:lnTo>
                  <a:lnTo>
                    <a:pt x="1782" y="721"/>
                  </a:lnTo>
                  <a:lnTo>
                    <a:pt x="1797" y="752"/>
                  </a:lnTo>
                  <a:lnTo>
                    <a:pt x="1811" y="784"/>
                  </a:lnTo>
                  <a:lnTo>
                    <a:pt x="1826" y="816"/>
                  </a:lnTo>
                  <a:lnTo>
                    <a:pt x="1838" y="848"/>
                  </a:lnTo>
                  <a:lnTo>
                    <a:pt x="1852" y="880"/>
                  </a:lnTo>
                  <a:lnTo>
                    <a:pt x="1865" y="912"/>
                  </a:lnTo>
                  <a:lnTo>
                    <a:pt x="1903" y="900"/>
                  </a:lnTo>
                  <a:lnTo>
                    <a:pt x="1942" y="885"/>
                  </a:lnTo>
                  <a:lnTo>
                    <a:pt x="1979" y="870"/>
                  </a:lnTo>
                  <a:lnTo>
                    <a:pt x="2016" y="852"/>
                  </a:lnTo>
                  <a:lnTo>
                    <a:pt x="2051" y="833"/>
                  </a:lnTo>
                  <a:lnTo>
                    <a:pt x="2087" y="813"/>
                  </a:lnTo>
                  <a:lnTo>
                    <a:pt x="2120" y="790"/>
                  </a:lnTo>
                  <a:lnTo>
                    <a:pt x="2153" y="766"/>
                  </a:lnTo>
                  <a:close/>
                  <a:moveTo>
                    <a:pt x="1934" y="526"/>
                  </a:moveTo>
                  <a:lnTo>
                    <a:pt x="1906" y="501"/>
                  </a:lnTo>
                  <a:lnTo>
                    <a:pt x="1879" y="476"/>
                  </a:lnTo>
                  <a:lnTo>
                    <a:pt x="1850" y="451"/>
                  </a:lnTo>
                  <a:lnTo>
                    <a:pt x="1821" y="427"/>
                  </a:lnTo>
                  <a:lnTo>
                    <a:pt x="1791" y="403"/>
                  </a:lnTo>
                  <a:lnTo>
                    <a:pt x="1761" y="381"/>
                  </a:lnTo>
                  <a:lnTo>
                    <a:pt x="1730" y="359"/>
                  </a:lnTo>
                  <a:lnTo>
                    <a:pt x="1699" y="339"/>
                  </a:lnTo>
                  <a:lnTo>
                    <a:pt x="1687" y="347"/>
                  </a:lnTo>
                  <a:lnTo>
                    <a:pt x="1676" y="355"/>
                  </a:lnTo>
                  <a:lnTo>
                    <a:pt x="1664" y="363"/>
                  </a:lnTo>
                  <a:lnTo>
                    <a:pt x="1652" y="370"/>
                  </a:lnTo>
                  <a:lnTo>
                    <a:pt x="1626" y="382"/>
                  </a:lnTo>
                  <a:lnTo>
                    <a:pt x="1600" y="394"/>
                  </a:lnTo>
                  <a:lnTo>
                    <a:pt x="1618" y="422"/>
                  </a:lnTo>
                  <a:lnTo>
                    <a:pt x="1637" y="449"/>
                  </a:lnTo>
                  <a:lnTo>
                    <a:pt x="1654" y="478"/>
                  </a:lnTo>
                  <a:lnTo>
                    <a:pt x="1671" y="506"/>
                  </a:lnTo>
                  <a:lnTo>
                    <a:pt x="1687" y="534"/>
                  </a:lnTo>
                  <a:lnTo>
                    <a:pt x="1703" y="564"/>
                  </a:lnTo>
                  <a:lnTo>
                    <a:pt x="1720" y="593"/>
                  </a:lnTo>
                  <a:lnTo>
                    <a:pt x="1735" y="623"/>
                  </a:lnTo>
                  <a:lnTo>
                    <a:pt x="1761" y="614"/>
                  </a:lnTo>
                  <a:lnTo>
                    <a:pt x="1786" y="605"/>
                  </a:lnTo>
                  <a:lnTo>
                    <a:pt x="1813" y="594"/>
                  </a:lnTo>
                  <a:lnTo>
                    <a:pt x="1838" y="583"/>
                  </a:lnTo>
                  <a:lnTo>
                    <a:pt x="1864" y="570"/>
                  </a:lnTo>
                  <a:lnTo>
                    <a:pt x="1888" y="557"/>
                  </a:lnTo>
                  <a:lnTo>
                    <a:pt x="1911" y="543"/>
                  </a:lnTo>
                  <a:lnTo>
                    <a:pt x="1934" y="526"/>
                  </a:lnTo>
                  <a:close/>
                  <a:moveTo>
                    <a:pt x="1460" y="280"/>
                  </a:moveTo>
                  <a:lnTo>
                    <a:pt x="1450" y="284"/>
                  </a:lnTo>
                  <a:lnTo>
                    <a:pt x="1438" y="288"/>
                  </a:lnTo>
                  <a:lnTo>
                    <a:pt x="1426" y="291"/>
                  </a:lnTo>
                  <a:lnTo>
                    <a:pt x="1414" y="294"/>
                  </a:lnTo>
                  <a:lnTo>
                    <a:pt x="1414" y="392"/>
                  </a:lnTo>
                  <a:lnTo>
                    <a:pt x="1445" y="389"/>
                  </a:lnTo>
                  <a:lnTo>
                    <a:pt x="1476" y="386"/>
                  </a:lnTo>
                  <a:lnTo>
                    <a:pt x="1508" y="380"/>
                  </a:lnTo>
                  <a:lnTo>
                    <a:pt x="1538" y="373"/>
                  </a:lnTo>
                  <a:lnTo>
                    <a:pt x="1519" y="349"/>
                  </a:lnTo>
                  <a:lnTo>
                    <a:pt x="1501" y="326"/>
                  </a:lnTo>
                  <a:lnTo>
                    <a:pt x="1481" y="303"/>
                  </a:lnTo>
                  <a:lnTo>
                    <a:pt x="1460" y="280"/>
                  </a:lnTo>
                  <a:close/>
                  <a:moveTo>
                    <a:pt x="1880" y="2583"/>
                  </a:moveTo>
                  <a:lnTo>
                    <a:pt x="1897" y="2563"/>
                  </a:lnTo>
                  <a:lnTo>
                    <a:pt x="1914" y="2543"/>
                  </a:lnTo>
                  <a:lnTo>
                    <a:pt x="1929" y="2522"/>
                  </a:lnTo>
                  <a:lnTo>
                    <a:pt x="1944" y="2500"/>
                  </a:lnTo>
                  <a:lnTo>
                    <a:pt x="1958" y="2477"/>
                  </a:lnTo>
                  <a:lnTo>
                    <a:pt x="1970" y="2454"/>
                  </a:lnTo>
                  <a:lnTo>
                    <a:pt x="1981" y="2430"/>
                  </a:lnTo>
                  <a:lnTo>
                    <a:pt x="1991" y="2405"/>
                  </a:lnTo>
                  <a:lnTo>
                    <a:pt x="1957" y="2415"/>
                  </a:lnTo>
                  <a:lnTo>
                    <a:pt x="1921" y="2423"/>
                  </a:lnTo>
                  <a:lnTo>
                    <a:pt x="1885" y="2431"/>
                  </a:lnTo>
                  <a:lnTo>
                    <a:pt x="1850" y="2439"/>
                  </a:lnTo>
                  <a:lnTo>
                    <a:pt x="1814" y="2446"/>
                  </a:lnTo>
                  <a:lnTo>
                    <a:pt x="1777" y="2452"/>
                  </a:lnTo>
                  <a:lnTo>
                    <a:pt x="1741" y="2457"/>
                  </a:lnTo>
                  <a:lnTo>
                    <a:pt x="1706" y="2462"/>
                  </a:lnTo>
                  <a:lnTo>
                    <a:pt x="1633" y="2471"/>
                  </a:lnTo>
                  <a:lnTo>
                    <a:pt x="1561" y="2477"/>
                  </a:lnTo>
                  <a:lnTo>
                    <a:pt x="1487" y="2482"/>
                  </a:lnTo>
                  <a:lnTo>
                    <a:pt x="1414" y="2483"/>
                  </a:lnTo>
                  <a:lnTo>
                    <a:pt x="1414" y="2664"/>
                  </a:lnTo>
                  <a:lnTo>
                    <a:pt x="1444" y="2664"/>
                  </a:lnTo>
                  <a:lnTo>
                    <a:pt x="1473" y="2662"/>
                  </a:lnTo>
                  <a:lnTo>
                    <a:pt x="1503" y="2660"/>
                  </a:lnTo>
                  <a:lnTo>
                    <a:pt x="1533" y="2658"/>
                  </a:lnTo>
                  <a:lnTo>
                    <a:pt x="1562" y="2655"/>
                  </a:lnTo>
                  <a:lnTo>
                    <a:pt x="1592" y="2652"/>
                  </a:lnTo>
                  <a:lnTo>
                    <a:pt x="1620" y="2647"/>
                  </a:lnTo>
                  <a:lnTo>
                    <a:pt x="1650" y="2643"/>
                  </a:lnTo>
                  <a:lnTo>
                    <a:pt x="1679" y="2637"/>
                  </a:lnTo>
                  <a:lnTo>
                    <a:pt x="1708" y="2631"/>
                  </a:lnTo>
                  <a:lnTo>
                    <a:pt x="1737" y="2624"/>
                  </a:lnTo>
                  <a:lnTo>
                    <a:pt x="1766" y="2617"/>
                  </a:lnTo>
                  <a:lnTo>
                    <a:pt x="1794" y="2609"/>
                  </a:lnTo>
                  <a:lnTo>
                    <a:pt x="1823" y="2601"/>
                  </a:lnTo>
                  <a:lnTo>
                    <a:pt x="1851" y="2592"/>
                  </a:lnTo>
                  <a:lnTo>
                    <a:pt x="1880" y="2583"/>
                  </a:lnTo>
                  <a:close/>
                  <a:moveTo>
                    <a:pt x="2008" y="2361"/>
                  </a:moveTo>
                  <a:lnTo>
                    <a:pt x="2016" y="2336"/>
                  </a:lnTo>
                  <a:lnTo>
                    <a:pt x="2023" y="2312"/>
                  </a:lnTo>
                  <a:lnTo>
                    <a:pt x="2028" y="2287"/>
                  </a:lnTo>
                  <a:lnTo>
                    <a:pt x="2034" y="2263"/>
                  </a:lnTo>
                  <a:lnTo>
                    <a:pt x="2039" y="2237"/>
                  </a:lnTo>
                  <a:lnTo>
                    <a:pt x="2043" y="2213"/>
                  </a:lnTo>
                  <a:lnTo>
                    <a:pt x="2047" y="2188"/>
                  </a:lnTo>
                  <a:lnTo>
                    <a:pt x="2050" y="2162"/>
                  </a:lnTo>
                  <a:lnTo>
                    <a:pt x="2055" y="2112"/>
                  </a:lnTo>
                  <a:lnTo>
                    <a:pt x="2057" y="2062"/>
                  </a:lnTo>
                  <a:lnTo>
                    <a:pt x="2058" y="2011"/>
                  </a:lnTo>
                  <a:lnTo>
                    <a:pt x="2058" y="1961"/>
                  </a:lnTo>
                  <a:lnTo>
                    <a:pt x="2019" y="1971"/>
                  </a:lnTo>
                  <a:lnTo>
                    <a:pt x="1979" y="1980"/>
                  </a:lnTo>
                  <a:lnTo>
                    <a:pt x="1940" y="1988"/>
                  </a:lnTo>
                  <a:lnTo>
                    <a:pt x="1899" y="1996"/>
                  </a:lnTo>
                  <a:lnTo>
                    <a:pt x="1859" y="2005"/>
                  </a:lnTo>
                  <a:lnTo>
                    <a:pt x="1820" y="2010"/>
                  </a:lnTo>
                  <a:lnTo>
                    <a:pt x="1779" y="2017"/>
                  </a:lnTo>
                  <a:lnTo>
                    <a:pt x="1739" y="2022"/>
                  </a:lnTo>
                  <a:lnTo>
                    <a:pt x="1698" y="2028"/>
                  </a:lnTo>
                  <a:lnTo>
                    <a:pt x="1657" y="2031"/>
                  </a:lnTo>
                  <a:lnTo>
                    <a:pt x="1617" y="2034"/>
                  </a:lnTo>
                  <a:lnTo>
                    <a:pt x="1577" y="2038"/>
                  </a:lnTo>
                  <a:lnTo>
                    <a:pt x="1495" y="2043"/>
                  </a:lnTo>
                  <a:lnTo>
                    <a:pt x="1414" y="2045"/>
                  </a:lnTo>
                  <a:lnTo>
                    <a:pt x="1414" y="2443"/>
                  </a:lnTo>
                  <a:lnTo>
                    <a:pt x="1489" y="2442"/>
                  </a:lnTo>
                  <a:lnTo>
                    <a:pt x="1564" y="2438"/>
                  </a:lnTo>
                  <a:lnTo>
                    <a:pt x="1602" y="2434"/>
                  </a:lnTo>
                  <a:lnTo>
                    <a:pt x="1639" y="2431"/>
                  </a:lnTo>
                  <a:lnTo>
                    <a:pt x="1677" y="2426"/>
                  </a:lnTo>
                  <a:lnTo>
                    <a:pt x="1714" y="2422"/>
                  </a:lnTo>
                  <a:lnTo>
                    <a:pt x="1752" y="2417"/>
                  </a:lnTo>
                  <a:lnTo>
                    <a:pt x="1789" y="2410"/>
                  </a:lnTo>
                  <a:lnTo>
                    <a:pt x="1826" y="2403"/>
                  </a:lnTo>
                  <a:lnTo>
                    <a:pt x="1862" y="2396"/>
                  </a:lnTo>
                  <a:lnTo>
                    <a:pt x="1899" y="2388"/>
                  </a:lnTo>
                  <a:lnTo>
                    <a:pt x="1936" y="2380"/>
                  </a:lnTo>
                  <a:lnTo>
                    <a:pt x="1972" y="2370"/>
                  </a:lnTo>
                  <a:lnTo>
                    <a:pt x="2008" y="2361"/>
                  </a:lnTo>
                  <a:close/>
                  <a:moveTo>
                    <a:pt x="2057" y="1920"/>
                  </a:moveTo>
                  <a:lnTo>
                    <a:pt x="2054" y="1863"/>
                  </a:lnTo>
                  <a:lnTo>
                    <a:pt x="2049" y="1805"/>
                  </a:lnTo>
                  <a:lnTo>
                    <a:pt x="2043" y="1748"/>
                  </a:lnTo>
                  <a:lnTo>
                    <a:pt x="2035" y="1690"/>
                  </a:lnTo>
                  <a:lnTo>
                    <a:pt x="2026" y="1634"/>
                  </a:lnTo>
                  <a:lnTo>
                    <a:pt x="2017" y="1576"/>
                  </a:lnTo>
                  <a:lnTo>
                    <a:pt x="2005" y="1519"/>
                  </a:lnTo>
                  <a:lnTo>
                    <a:pt x="1994" y="1463"/>
                  </a:lnTo>
                  <a:lnTo>
                    <a:pt x="1958" y="1472"/>
                  </a:lnTo>
                  <a:lnTo>
                    <a:pt x="1922" y="1481"/>
                  </a:lnTo>
                  <a:lnTo>
                    <a:pt x="1888" y="1490"/>
                  </a:lnTo>
                  <a:lnTo>
                    <a:pt x="1851" y="1496"/>
                  </a:lnTo>
                  <a:lnTo>
                    <a:pt x="1815" y="1503"/>
                  </a:lnTo>
                  <a:lnTo>
                    <a:pt x="1779" y="1510"/>
                  </a:lnTo>
                  <a:lnTo>
                    <a:pt x="1743" y="1515"/>
                  </a:lnTo>
                  <a:lnTo>
                    <a:pt x="1707" y="1521"/>
                  </a:lnTo>
                  <a:lnTo>
                    <a:pt x="1633" y="1529"/>
                  </a:lnTo>
                  <a:lnTo>
                    <a:pt x="1561" y="1534"/>
                  </a:lnTo>
                  <a:lnTo>
                    <a:pt x="1487" y="1538"/>
                  </a:lnTo>
                  <a:lnTo>
                    <a:pt x="1414" y="1539"/>
                  </a:lnTo>
                  <a:lnTo>
                    <a:pt x="1414" y="2006"/>
                  </a:lnTo>
                  <a:lnTo>
                    <a:pt x="1496" y="2003"/>
                  </a:lnTo>
                  <a:lnTo>
                    <a:pt x="1577" y="1999"/>
                  </a:lnTo>
                  <a:lnTo>
                    <a:pt x="1617" y="1996"/>
                  </a:lnTo>
                  <a:lnTo>
                    <a:pt x="1657" y="1992"/>
                  </a:lnTo>
                  <a:lnTo>
                    <a:pt x="1698" y="1988"/>
                  </a:lnTo>
                  <a:lnTo>
                    <a:pt x="1738" y="1983"/>
                  </a:lnTo>
                  <a:lnTo>
                    <a:pt x="1778" y="1978"/>
                  </a:lnTo>
                  <a:lnTo>
                    <a:pt x="1819" y="1971"/>
                  </a:lnTo>
                  <a:lnTo>
                    <a:pt x="1859" y="1964"/>
                  </a:lnTo>
                  <a:lnTo>
                    <a:pt x="1898" y="1957"/>
                  </a:lnTo>
                  <a:lnTo>
                    <a:pt x="1938" y="1949"/>
                  </a:lnTo>
                  <a:lnTo>
                    <a:pt x="1978" y="1940"/>
                  </a:lnTo>
                  <a:lnTo>
                    <a:pt x="2018" y="1931"/>
                  </a:lnTo>
                  <a:lnTo>
                    <a:pt x="2057" y="1920"/>
                  </a:lnTo>
                  <a:close/>
                  <a:moveTo>
                    <a:pt x="1984" y="1425"/>
                  </a:moveTo>
                  <a:lnTo>
                    <a:pt x="1971" y="1366"/>
                  </a:lnTo>
                  <a:lnTo>
                    <a:pt x="1956" y="1309"/>
                  </a:lnTo>
                  <a:lnTo>
                    <a:pt x="1940" y="1251"/>
                  </a:lnTo>
                  <a:lnTo>
                    <a:pt x="1922" y="1193"/>
                  </a:lnTo>
                  <a:lnTo>
                    <a:pt x="1904" y="1136"/>
                  </a:lnTo>
                  <a:lnTo>
                    <a:pt x="1884" y="1079"/>
                  </a:lnTo>
                  <a:lnTo>
                    <a:pt x="1865" y="1023"/>
                  </a:lnTo>
                  <a:lnTo>
                    <a:pt x="1844" y="966"/>
                  </a:lnTo>
                  <a:lnTo>
                    <a:pt x="1791" y="981"/>
                  </a:lnTo>
                  <a:lnTo>
                    <a:pt x="1738" y="993"/>
                  </a:lnTo>
                  <a:lnTo>
                    <a:pt x="1685" y="1003"/>
                  </a:lnTo>
                  <a:lnTo>
                    <a:pt x="1631" y="1013"/>
                  </a:lnTo>
                  <a:lnTo>
                    <a:pt x="1577" y="1019"/>
                  </a:lnTo>
                  <a:lnTo>
                    <a:pt x="1523" y="1024"/>
                  </a:lnTo>
                  <a:lnTo>
                    <a:pt x="1468" y="1028"/>
                  </a:lnTo>
                  <a:lnTo>
                    <a:pt x="1414" y="1030"/>
                  </a:lnTo>
                  <a:lnTo>
                    <a:pt x="1414" y="1500"/>
                  </a:lnTo>
                  <a:lnTo>
                    <a:pt x="1487" y="1499"/>
                  </a:lnTo>
                  <a:lnTo>
                    <a:pt x="1558" y="1495"/>
                  </a:lnTo>
                  <a:lnTo>
                    <a:pt x="1630" y="1488"/>
                  </a:lnTo>
                  <a:lnTo>
                    <a:pt x="1702" y="1480"/>
                  </a:lnTo>
                  <a:lnTo>
                    <a:pt x="1738" y="1476"/>
                  </a:lnTo>
                  <a:lnTo>
                    <a:pt x="1774" y="1470"/>
                  </a:lnTo>
                  <a:lnTo>
                    <a:pt x="1808" y="1464"/>
                  </a:lnTo>
                  <a:lnTo>
                    <a:pt x="1844" y="1457"/>
                  </a:lnTo>
                  <a:lnTo>
                    <a:pt x="1880" y="1450"/>
                  </a:lnTo>
                  <a:lnTo>
                    <a:pt x="1914" y="1442"/>
                  </a:lnTo>
                  <a:lnTo>
                    <a:pt x="1950" y="1434"/>
                  </a:lnTo>
                  <a:lnTo>
                    <a:pt x="1984" y="1425"/>
                  </a:lnTo>
                  <a:close/>
                  <a:moveTo>
                    <a:pt x="1827" y="924"/>
                  </a:moveTo>
                  <a:lnTo>
                    <a:pt x="1814" y="892"/>
                  </a:lnTo>
                  <a:lnTo>
                    <a:pt x="1801" y="859"/>
                  </a:lnTo>
                  <a:lnTo>
                    <a:pt x="1787" y="827"/>
                  </a:lnTo>
                  <a:lnTo>
                    <a:pt x="1774" y="795"/>
                  </a:lnTo>
                  <a:lnTo>
                    <a:pt x="1759" y="764"/>
                  </a:lnTo>
                  <a:lnTo>
                    <a:pt x="1745" y="731"/>
                  </a:lnTo>
                  <a:lnTo>
                    <a:pt x="1730" y="700"/>
                  </a:lnTo>
                  <a:lnTo>
                    <a:pt x="1714" y="669"/>
                  </a:lnTo>
                  <a:lnTo>
                    <a:pt x="1677" y="678"/>
                  </a:lnTo>
                  <a:lnTo>
                    <a:pt x="1640" y="687"/>
                  </a:lnTo>
                  <a:lnTo>
                    <a:pt x="1603" y="693"/>
                  </a:lnTo>
                  <a:lnTo>
                    <a:pt x="1565" y="699"/>
                  </a:lnTo>
                  <a:lnTo>
                    <a:pt x="1528" y="704"/>
                  </a:lnTo>
                  <a:lnTo>
                    <a:pt x="1490" y="707"/>
                  </a:lnTo>
                  <a:lnTo>
                    <a:pt x="1452" y="711"/>
                  </a:lnTo>
                  <a:lnTo>
                    <a:pt x="1414" y="712"/>
                  </a:lnTo>
                  <a:lnTo>
                    <a:pt x="1414" y="984"/>
                  </a:lnTo>
                  <a:lnTo>
                    <a:pt x="1466" y="981"/>
                  </a:lnTo>
                  <a:lnTo>
                    <a:pt x="1519" y="978"/>
                  </a:lnTo>
                  <a:lnTo>
                    <a:pt x="1571" y="973"/>
                  </a:lnTo>
                  <a:lnTo>
                    <a:pt x="1623" y="966"/>
                  </a:lnTo>
                  <a:lnTo>
                    <a:pt x="1675" y="958"/>
                  </a:lnTo>
                  <a:lnTo>
                    <a:pt x="1725" y="949"/>
                  </a:lnTo>
                  <a:lnTo>
                    <a:pt x="1777" y="938"/>
                  </a:lnTo>
                  <a:lnTo>
                    <a:pt x="1827" y="924"/>
                  </a:lnTo>
                  <a:close/>
                  <a:moveTo>
                    <a:pt x="1696" y="634"/>
                  </a:moveTo>
                  <a:lnTo>
                    <a:pt x="1680" y="605"/>
                  </a:lnTo>
                  <a:lnTo>
                    <a:pt x="1665" y="576"/>
                  </a:lnTo>
                  <a:lnTo>
                    <a:pt x="1649" y="547"/>
                  </a:lnTo>
                  <a:lnTo>
                    <a:pt x="1633" y="518"/>
                  </a:lnTo>
                  <a:lnTo>
                    <a:pt x="1616" y="490"/>
                  </a:lnTo>
                  <a:lnTo>
                    <a:pt x="1599" y="462"/>
                  </a:lnTo>
                  <a:lnTo>
                    <a:pt x="1580" y="434"/>
                  </a:lnTo>
                  <a:lnTo>
                    <a:pt x="1562" y="407"/>
                  </a:lnTo>
                  <a:lnTo>
                    <a:pt x="1543" y="411"/>
                  </a:lnTo>
                  <a:lnTo>
                    <a:pt x="1525" y="416"/>
                  </a:lnTo>
                  <a:lnTo>
                    <a:pt x="1508" y="420"/>
                  </a:lnTo>
                  <a:lnTo>
                    <a:pt x="1489" y="423"/>
                  </a:lnTo>
                  <a:lnTo>
                    <a:pt x="1451" y="428"/>
                  </a:lnTo>
                  <a:lnTo>
                    <a:pt x="1414" y="431"/>
                  </a:lnTo>
                  <a:lnTo>
                    <a:pt x="1414" y="673"/>
                  </a:lnTo>
                  <a:lnTo>
                    <a:pt x="1450" y="672"/>
                  </a:lnTo>
                  <a:lnTo>
                    <a:pt x="1486" y="669"/>
                  </a:lnTo>
                  <a:lnTo>
                    <a:pt x="1521" y="666"/>
                  </a:lnTo>
                  <a:lnTo>
                    <a:pt x="1556" y="661"/>
                  </a:lnTo>
                  <a:lnTo>
                    <a:pt x="1592" y="657"/>
                  </a:lnTo>
                  <a:lnTo>
                    <a:pt x="1626" y="650"/>
                  </a:lnTo>
                  <a:lnTo>
                    <a:pt x="1662" y="643"/>
                  </a:lnTo>
                  <a:lnTo>
                    <a:pt x="1696" y="634"/>
                  </a:lnTo>
                  <a:close/>
                  <a:moveTo>
                    <a:pt x="1367" y="67"/>
                  </a:moveTo>
                  <a:lnTo>
                    <a:pt x="1342" y="68"/>
                  </a:lnTo>
                  <a:lnTo>
                    <a:pt x="1315" y="69"/>
                  </a:lnTo>
                  <a:lnTo>
                    <a:pt x="1289" y="71"/>
                  </a:lnTo>
                  <a:lnTo>
                    <a:pt x="1263" y="75"/>
                  </a:lnTo>
                  <a:lnTo>
                    <a:pt x="1282" y="83"/>
                  </a:lnTo>
                  <a:lnTo>
                    <a:pt x="1299" y="93"/>
                  </a:lnTo>
                  <a:lnTo>
                    <a:pt x="1308" y="99"/>
                  </a:lnTo>
                  <a:lnTo>
                    <a:pt x="1315" y="106"/>
                  </a:lnTo>
                  <a:lnTo>
                    <a:pt x="1322" y="113"/>
                  </a:lnTo>
                  <a:lnTo>
                    <a:pt x="1329" y="121"/>
                  </a:lnTo>
                  <a:lnTo>
                    <a:pt x="1338" y="120"/>
                  </a:lnTo>
                  <a:lnTo>
                    <a:pt x="1349" y="117"/>
                  </a:lnTo>
                  <a:lnTo>
                    <a:pt x="1358" y="116"/>
                  </a:lnTo>
                  <a:lnTo>
                    <a:pt x="1367" y="116"/>
                  </a:lnTo>
                  <a:lnTo>
                    <a:pt x="1367" y="67"/>
                  </a:lnTo>
                  <a:close/>
                  <a:moveTo>
                    <a:pt x="1180" y="97"/>
                  </a:moveTo>
                  <a:lnTo>
                    <a:pt x="1168" y="101"/>
                  </a:lnTo>
                  <a:lnTo>
                    <a:pt x="1155" y="106"/>
                  </a:lnTo>
                  <a:lnTo>
                    <a:pt x="1144" y="112"/>
                  </a:lnTo>
                  <a:lnTo>
                    <a:pt x="1131" y="119"/>
                  </a:lnTo>
                  <a:lnTo>
                    <a:pt x="1171" y="120"/>
                  </a:lnTo>
                  <a:lnTo>
                    <a:pt x="1210" y="123"/>
                  </a:lnTo>
                  <a:lnTo>
                    <a:pt x="1251" y="128"/>
                  </a:lnTo>
                  <a:lnTo>
                    <a:pt x="1290" y="135"/>
                  </a:lnTo>
                  <a:lnTo>
                    <a:pt x="1278" y="125"/>
                  </a:lnTo>
                  <a:lnTo>
                    <a:pt x="1266" y="117"/>
                  </a:lnTo>
                  <a:lnTo>
                    <a:pt x="1253" y="112"/>
                  </a:lnTo>
                  <a:lnTo>
                    <a:pt x="1238" y="107"/>
                  </a:lnTo>
                  <a:lnTo>
                    <a:pt x="1224" y="104"/>
                  </a:lnTo>
                  <a:lnTo>
                    <a:pt x="1209" y="100"/>
                  </a:lnTo>
                  <a:lnTo>
                    <a:pt x="1194" y="98"/>
                  </a:lnTo>
                  <a:lnTo>
                    <a:pt x="1180" y="97"/>
                  </a:lnTo>
                  <a:close/>
                  <a:moveTo>
                    <a:pt x="1088" y="98"/>
                  </a:moveTo>
                  <a:lnTo>
                    <a:pt x="1061" y="104"/>
                  </a:lnTo>
                  <a:lnTo>
                    <a:pt x="1033" y="109"/>
                  </a:lnTo>
                  <a:lnTo>
                    <a:pt x="1005" y="116"/>
                  </a:lnTo>
                  <a:lnTo>
                    <a:pt x="978" y="123"/>
                  </a:lnTo>
                  <a:lnTo>
                    <a:pt x="1009" y="121"/>
                  </a:lnTo>
                  <a:lnTo>
                    <a:pt x="1035" y="119"/>
                  </a:lnTo>
                  <a:lnTo>
                    <a:pt x="1048" y="115"/>
                  </a:lnTo>
                  <a:lnTo>
                    <a:pt x="1061" y="112"/>
                  </a:lnTo>
                  <a:lnTo>
                    <a:pt x="1074" y="106"/>
                  </a:lnTo>
                  <a:lnTo>
                    <a:pt x="1088" y="98"/>
                  </a:lnTo>
                  <a:close/>
                  <a:moveTo>
                    <a:pt x="1076" y="157"/>
                  </a:moveTo>
                  <a:lnTo>
                    <a:pt x="1069" y="163"/>
                  </a:lnTo>
                  <a:lnTo>
                    <a:pt x="1062" y="172"/>
                  </a:lnTo>
                  <a:lnTo>
                    <a:pt x="1056" y="180"/>
                  </a:lnTo>
                  <a:lnTo>
                    <a:pt x="1050" y="188"/>
                  </a:lnTo>
                  <a:lnTo>
                    <a:pt x="1086" y="180"/>
                  </a:lnTo>
                  <a:lnTo>
                    <a:pt x="1122" y="172"/>
                  </a:lnTo>
                  <a:lnTo>
                    <a:pt x="1157" y="166"/>
                  </a:lnTo>
                  <a:lnTo>
                    <a:pt x="1193" y="161"/>
                  </a:lnTo>
                  <a:lnTo>
                    <a:pt x="1163" y="159"/>
                  </a:lnTo>
                  <a:lnTo>
                    <a:pt x="1134" y="157"/>
                  </a:lnTo>
                  <a:lnTo>
                    <a:pt x="1106" y="157"/>
                  </a:lnTo>
                  <a:lnTo>
                    <a:pt x="1076" y="157"/>
                  </a:lnTo>
                  <a:close/>
                  <a:moveTo>
                    <a:pt x="1024" y="159"/>
                  </a:moveTo>
                  <a:lnTo>
                    <a:pt x="979" y="161"/>
                  </a:lnTo>
                  <a:lnTo>
                    <a:pt x="935" y="166"/>
                  </a:lnTo>
                  <a:lnTo>
                    <a:pt x="913" y="169"/>
                  </a:lnTo>
                  <a:lnTo>
                    <a:pt x="894" y="174"/>
                  </a:lnTo>
                  <a:lnTo>
                    <a:pt x="873" y="180"/>
                  </a:lnTo>
                  <a:lnTo>
                    <a:pt x="853" y="187"/>
                  </a:lnTo>
                  <a:lnTo>
                    <a:pt x="835" y="195"/>
                  </a:lnTo>
                  <a:lnTo>
                    <a:pt x="818" y="204"/>
                  </a:lnTo>
                  <a:lnTo>
                    <a:pt x="801" y="215"/>
                  </a:lnTo>
                  <a:lnTo>
                    <a:pt x="785" y="229"/>
                  </a:lnTo>
                  <a:lnTo>
                    <a:pt x="778" y="236"/>
                  </a:lnTo>
                  <a:lnTo>
                    <a:pt x="770" y="244"/>
                  </a:lnTo>
                  <a:lnTo>
                    <a:pt x="763" y="252"/>
                  </a:lnTo>
                  <a:lnTo>
                    <a:pt x="758" y="261"/>
                  </a:lnTo>
                  <a:lnTo>
                    <a:pt x="751" y="272"/>
                  </a:lnTo>
                  <a:lnTo>
                    <a:pt x="745" y="282"/>
                  </a:lnTo>
                  <a:lnTo>
                    <a:pt x="739" y="293"/>
                  </a:lnTo>
                  <a:lnTo>
                    <a:pt x="735" y="304"/>
                  </a:lnTo>
                  <a:lnTo>
                    <a:pt x="767" y="289"/>
                  </a:lnTo>
                  <a:lnTo>
                    <a:pt x="800" y="274"/>
                  </a:lnTo>
                  <a:lnTo>
                    <a:pt x="834" y="260"/>
                  </a:lnTo>
                  <a:lnTo>
                    <a:pt x="867" y="246"/>
                  </a:lnTo>
                  <a:lnTo>
                    <a:pt x="900" y="234"/>
                  </a:lnTo>
                  <a:lnTo>
                    <a:pt x="935" y="222"/>
                  </a:lnTo>
                  <a:lnTo>
                    <a:pt x="970" y="211"/>
                  </a:lnTo>
                  <a:lnTo>
                    <a:pt x="1004" y="200"/>
                  </a:lnTo>
                  <a:lnTo>
                    <a:pt x="1008" y="190"/>
                  </a:lnTo>
                  <a:lnTo>
                    <a:pt x="1012" y="178"/>
                  </a:lnTo>
                  <a:lnTo>
                    <a:pt x="1017" y="168"/>
                  </a:lnTo>
                  <a:lnTo>
                    <a:pt x="1024" y="159"/>
                  </a:lnTo>
                  <a:close/>
                  <a:moveTo>
                    <a:pt x="1040" y="231"/>
                  </a:moveTo>
                  <a:lnTo>
                    <a:pt x="1040" y="240"/>
                  </a:lnTo>
                  <a:lnTo>
                    <a:pt x="1041" y="246"/>
                  </a:lnTo>
                  <a:lnTo>
                    <a:pt x="1043" y="254"/>
                  </a:lnTo>
                  <a:lnTo>
                    <a:pt x="1047" y="261"/>
                  </a:lnTo>
                  <a:lnTo>
                    <a:pt x="1054" y="275"/>
                  </a:lnTo>
                  <a:lnTo>
                    <a:pt x="1063" y="288"/>
                  </a:lnTo>
                  <a:lnTo>
                    <a:pt x="1104" y="264"/>
                  </a:lnTo>
                  <a:lnTo>
                    <a:pt x="1148" y="241"/>
                  </a:lnTo>
                  <a:lnTo>
                    <a:pt x="1169" y="230"/>
                  </a:lnTo>
                  <a:lnTo>
                    <a:pt x="1192" y="220"/>
                  </a:lnTo>
                  <a:lnTo>
                    <a:pt x="1214" y="211"/>
                  </a:lnTo>
                  <a:lnTo>
                    <a:pt x="1237" y="203"/>
                  </a:lnTo>
                  <a:lnTo>
                    <a:pt x="1237" y="197"/>
                  </a:lnTo>
                  <a:lnTo>
                    <a:pt x="1211" y="198"/>
                  </a:lnTo>
                  <a:lnTo>
                    <a:pt x="1187" y="200"/>
                  </a:lnTo>
                  <a:lnTo>
                    <a:pt x="1162" y="204"/>
                  </a:lnTo>
                  <a:lnTo>
                    <a:pt x="1137" y="207"/>
                  </a:lnTo>
                  <a:lnTo>
                    <a:pt x="1112" y="213"/>
                  </a:lnTo>
                  <a:lnTo>
                    <a:pt x="1088" y="219"/>
                  </a:lnTo>
                  <a:lnTo>
                    <a:pt x="1063" y="225"/>
                  </a:lnTo>
                  <a:lnTo>
                    <a:pt x="1040" y="231"/>
                  </a:lnTo>
                  <a:close/>
                  <a:moveTo>
                    <a:pt x="1001" y="242"/>
                  </a:moveTo>
                  <a:lnTo>
                    <a:pt x="965" y="253"/>
                  </a:lnTo>
                  <a:lnTo>
                    <a:pt x="929" y="265"/>
                  </a:lnTo>
                  <a:lnTo>
                    <a:pt x="895" y="278"/>
                  </a:lnTo>
                  <a:lnTo>
                    <a:pt x="859" y="291"/>
                  </a:lnTo>
                  <a:lnTo>
                    <a:pt x="824" y="306"/>
                  </a:lnTo>
                  <a:lnTo>
                    <a:pt x="790" y="321"/>
                  </a:lnTo>
                  <a:lnTo>
                    <a:pt x="756" y="336"/>
                  </a:lnTo>
                  <a:lnTo>
                    <a:pt x="722" y="354"/>
                  </a:lnTo>
                  <a:lnTo>
                    <a:pt x="722" y="364"/>
                  </a:lnTo>
                  <a:lnTo>
                    <a:pt x="722" y="374"/>
                  </a:lnTo>
                  <a:lnTo>
                    <a:pt x="723" y="386"/>
                  </a:lnTo>
                  <a:lnTo>
                    <a:pt x="725" y="396"/>
                  </a:lnTo>
                  <a:lnTo>
                    <a:pt x="728" y="405"/>
                  </a:lnTo>
                  <a:lnTo>
                    <a:pt x="731" y="416"/>
                  </a:lnTo>
                  <a:lnTo>
                    <a:pt x="736" y="425"/>
                  </a:lnTo>
                  <a:lnTo>
                    <a:pt x="740" y="434"/>
                  </a:lnTo>
                  <a:lnTo>
                    <a:pt x="751" y="453"/>
                  </a:lnTo>
                  <a:lnTo>
                    <a:pt x="763" y="470"/>
                  </a:lnTo>
                  <a:lnTo>
                    <a:pt x="777" y="486"/>
                  </a:lnTo>
                  <a:lnTo>
                    <a:pt x="792" y="501"/>
                  </a:lnTo>
                  <a:lnTo>
                    <a:pt x="820" y="475"/>
                  </a:lnTo>
                  <a:lnTo>
                    <a:pt x="849" y="449"/>
                  </a:lnTo>
                  <a:lnTo>
                    <a:pt x="877" y="424"/>
                  </a:lnTo>
                  <a:lnTo>
                    <a:pt x="907" y="400"/>
                  </a:lnTo>
                  <a:lnTo>
                    <a:pt x="937" y="375"/>
                  </a:lnTo>
                  <a:lnTo>
                    <a:pt x="967" y="352"/>
                  </a:lnTo>
                  <a:lnTo>
                    <a:pt x="998" y="331"/>
                  </a:lnTo>
                  <a:lnTo>
                    <a:pt x="1031" y="309"/>
                  </a:lnTo>
                  <a:lnTo>
                    <a:pt x="1020" y="294"/>
                  </a:lnTo>
                  <a:lnTo>
                    <a:pt x="1011" y="278"/>
                  </a:lnTo>
                  <a:lnTo>
                    <a:pt x="1008" y="269"/>
                  </a:lnTo>
                  <a:lnTo>
                    <a:pt x="1005" y="260"/>
                  </a:lnTo>
                  <a:lnTo>
                    <a:pt x="1003" y="251"/>
                  </a:lnTo>
                  <a:lnTo>
                    <a:pt x="1001" y="242"/>
                  </a:lnTo>
                  <a:close/>
                  <a:moveTo>
                    <a:pt x="683" y="374"/>
                  </a:moveTo>
                  <a:lnTo>
                    <a:pt x="656" y="389"/>
                  </a:lnTo>
                  <a:lnTo>
                    <a:pt x="629" y="404"/>
                  </a:lnTo>
                  <a:lnTo>
                    <a:pt x="602" y="422"/>
                  </a:lnTo>
                  <a:lnTo>
                    <a:pt x="576" y="438"/>
                  </a:lnTo>
                  <a:lnTo>
                    <a:pt x="549" y="455"/>
                  </a:lnTo>
                  <a:lnTo>
                    <a:pt x="524" y="473"/>
                  </a:lnTo>
                  <a:lnTo>
                    <a:pt x="498" y="492"/>
                  </a:lnTo>
                  <a:lnTo>
                    <a:pt x="473" y="511"/>
                  </a:lnTo>
                  <a:lnTo>
                    <a:pt x="472" y="528"/>
                  </a:lnTo>
                  <a:lnTo>
                    <a:pt x="473" y="545"/>
                  </a:lnTo>
                  <a:lnTo>
                    <a:pt x="474" y="561"/>
                  </a:lnTo>
                  <a:lnTo>
                    <a:pt x="477" y="577"/>
                  </a:lnTo>
                  <a:lnTo>
                    <a:pt x="480" y="592"/>
                  </a:lnTo>
                  <a:lnTo>
                    <a:pt x="485" y="607"/>
                  </a:lnTo>
                  <a:lnTo>
                    <a:pt x="490" y="622"/>
                  </a:lnTo>
                  <a:lnTo>
                    <a:pt x="496" y="637"/>
                  </a:lnTo>
                  <a:lnTo>
                    <a:pt x="503" y="652"/>
                  </a:lnTo>
                  <a:lnTo>
                    <a:pt x="511" y="666"/>
                  </a:lnTo>
                  <a:lnTo>
                    <a:pt x="520" y="678"/>
                  </a:lnTo>
                  <a:lnTo>
                    <a:pt x="530" y="692"/>
                  </a:lnTo>
                  <a:lnTo>
                    <a:pt x="540" y="705"/>
                  </a:lnTo>
                  <a:lnTo>
                    <a:pt x="550" y="718"/>
                  </a:lnTo>
                  <a:lnTo>
                    <a:pt x="562" y="729"/>
                  </a:lnTo>
                  <a:lnTo>
                    <a:pt x="573" y="741"/>
                  </a:lnTo>
                  <a:lnTo>
                    <a:pt x="596" y="713"/>
                  </a:lnTo>
                  <a:lnTo>
                    <a:pt x="618" y="685"/>
                  </a:lnTo>
                  <a:lnTo>
                    <a:pt x="642" y="659"/>
                  </a:lnTo>
                  <a:lnTo>
                    <a:pt x="665" y="631"/>
                  </a:lnTo>
                  <a:lnTo>
                    <a:pt x="690" y="605"/>
                  </a:lnTo>
                  <a:lnTo>
                    <a:pt x="714" y="579"/>
                  </a:lnTo>
                  <a:lnTo>
                    <a:pt x="739" y="554"/>
                  </a:lnTo>
                  <a:lnTo>
                    <a:pt x="765" y="529"/>
                  </a:lnTo>
                  <a:lnTo>
                    <a:pt x="748" y="513"/>
                  </a:lnTo>
                  <a:lnTo>
                    <a:pt x="733" y="495"/>
                  </a:lnTo>
                  <a:lnTo>
                    <a:pt x="721" y="478"/>
                  </a:lnTo>
                  <a:lnTo>
                    <a:pt x="709" y="458"/>
                  </a:lnTo>
                  <a:lnTo>
                    <a:pt x="699" y="439"/>
                  </a:lnTo>
                  <a:lnTo>
                    <a:pt x="691" y="418"/>
                  </a:lnTo>
                  <a:lnTo>
                    <a:pt x="688" y="407"/>
                  </a:lnTo>
                  <a:lnTo>
                    <a:pt x="686" y="396"/>
                  </a:lnTo>
                  <a:lnTo>
                    <a:pt x="684" y="385"/>
                  </a:lnTo>
                  <a:lnTo>
                    <a:pt x="683" y="374"/>
                  </a:lnTo>
                  <a:close/>
                  <a:moveTo>
                    <a:pt x="427" y="549"/>
                  </a:moveTo>
                  <a:lnTo>
                    <a:pt x="389" y="583"/>
                  </a:lnTo>
                  <a:lnTo>
                    <a:pt x="353" y="619"/>
                  </a:lnTo>
                  <a:lnTo>
                    <a:pt x="318" y="655"/>
                  </a:lnTo>
                  <a:lnTo>
                    <a:pt x="285" y="695"/>
                  </a:lnTo>
                  <a:lnTo>
                    <a:pt x="269" y="714"/>
                  </a:lnTo>
                  <a:lnTo>
                    <a:pt x="253" y="735"/>
                  </a:lnTo>
                  <a:lnTo>
                    <a:pt x="238" y="756"/>
                  </a:lnTo>
                  <a:lnTo>
                    <a:pt x="224" y="776"/>
                  </a:lnTo>
                  <a:lnTo>
                    <a:pt x="210" y="797"/>
                  </a:lnTo>
                  <a:lnTo>
                    <a:pt x="197" y="819"/>
                  </a:lnTo>
                  <a:lnTo>
                    <a:pt x="184" y="841"/>
                  </a:lnTo>
                  <a:lnTo>
                    <a:pt x="171" y="864"/>
                  </a:lnTo>
                  <a:lnTo>
                    <a:pt x="172" y="886"/>
                  </a:lnTo>
                  <a:lnTo>
                    <a:pt x="174" y="908"/>
                  </a:lnTo>
                  <a:lnTo>
                    <a:pt x="177" y="928"/>
                  </a:lnTo>
                  <a:lnTo>
                    <a:pt x="180" y="950"/>
                  </a:lnTo>
                  <a:lnTo>
                    <a:pt x="185" y="971"/>
                  </a:lnTo>
                  <a:lnTo>
                    <a:pt x="192" y="992"/>
                  </a:lnTo>
                  <a:lnTo>
                    <a:pt x="199" y="1011"/>
                  </a:lnTo>
                  <a:lnTo>
                    <a:pt x="207" y="1031"/>
                  </a:lnTo>
                  <a:lnTo>
                    <a:pt x="216" y="1051"/>
                  </a:lnTo>
                  <a:lnTo>
                    <a:pt x="227" y="1070"/>
                  </a:lnTo>
                  <a:lnTo>
                    <a:pt x="237" y="1089"/>
                  </a:lnTo>
                  <a:lnTo>
                    <a:pt x="250" y="1106"/>
                  </a:lnTo>
                  <a:lnTo>
                    <a:pt x="262" y="1123"/>
                  </a:lnTo>
                  <a:lnTo>
                    <a:pt x="275" y="1140"/>
                  </a:lnTo>
                  <a:lnTo>
                    <a:pt x="290" y="1157"/>
                  </a:lnTo>
                  <a:lnTo>
                    <a:pt x="305" y="1173"/>
                  </a:lnTo>
                  <a:lnTo>
                    <a:pt x="329" y="1121"/>
                  </a:lnTo>
                  <a:lnTo>
                    <a:pt x="357" y="1069"/>
                  </a:lnTo>
                  <a:lnTo>
                    <a:pt x="384" y="1018"/>
                  </a:lnTo>
                  <a:lnTo>
                    <a:pt x="414" y="969"/>
                  </a:lnTo>
                  <a:lnTo>
                    <a:pt x="445" y="919"/>
                  </a:lnTo>
                  <a:lnTo>
                    <a:pt x="478" y="871"/>
                  </a:lnTo>
                  <a:lnTo>
                    <a:pt x="511" y="824"/>
                  </a:lnTo>
                  <a:lnTo>
                    <a:pt x="546" y="776"/>
                  </a:lnTo>
                  <a:lnTo>
                    <a:pt x="534" y="766"/>
                  </a:lnTo>
                  <a:lnTo>
                    <a:pt x="523" y="753"/>
                  </a:lnTo>
                  <a:lnTo>
                    <a:pt x="511" y="742"/>
                  </a:lnTo>
                  <a:lnTo>
                    <a:pt x="501" y="729"/>
                  </a:lnTo>
                  <a:lnTo>
                    <a:pt x="490" y="715"/>
                  </a:lnTo>
                  <a:lnTo>
                    <a:pt x="481" y="703"/>
                  </a:lnTo>
                  <a:lnTo>
                    <a:pt x="472" y="689"/>
                  </a:lnTo>
                  <a:lnTo>
                    <a:pt x="464" y="674"/>
                  </a:lnTo>
                  <a:lnTo>
                    <a:pt x="456" y="660"/>
                  </a:lnTo>
                  <a:lnTo>
                    <a:pt x="450" y="645"/>
                  </a:lnTo>
                  <a:lnTo>
                    <a:pt x="443" y="630"/>
                  </a:lnTo>
                  <a:lnTo>
                    <a:pt x="439" y="614"/>
                  </a:lnTo>
                  <a:lnTo>
                    <a:pt x="434" y="598"/>
                  </a:lnTo>
                  <a:lnTo>
                    <a:pt x="430" y="582"/>
                  </a:lnTo>
                  <a:lnTo>
                    <a:pt x="428" y="566"/>
                  </a:lnTo>
                  <a:lnTo>
                    <a:pt x="427" y="549"/>
                  </a:lnTo>
                  <a:close/>
                  <a:moveTo>
                    <a:pt x="1093" y="316"/>
                  </a:moveTo>
                  <a:lnTo>
                    <a:pt x="1112" y="329"/>
                  </a:lnTo>
                  <a:lnTo>
                    <a:pt x="1134" y="341"/>
                  </a:lnTo>
                  <a:lnTo>
                    <a:pt x="1156" y="351"/>
                  </a:lnTo>
                  <a:lnTo>
                    <a:pt x="1179" y="360"/>
                  </a:lnTo>
                  <a:lnTo>
                    <a:pt x="1199" y="334"/>
                  </a:lnTo>
                  <a:lnTo>
                    <a:pt x="1218" y="309"/>
                  </a:lnTo>
                  <a:lnTo>
                    <a:pt x="1240" y="283"/>
                  </a:lnTo>
                  <a:lnTo>
                    <a:pt x="1262" y="258"/>
                  </a:lnTo>
                  <a:lnTo>
                    <a:pt x="1253" y="250"/>
                  </a:lnTo>
                  <a:lnTo>
                    <a:pt x="1246" y="241"/>
                  </a:lnTo>
                  <a:lnTo>
                    <a:pt x="1226" y="248"/>
                  </a:lnTo>
                  <a:lnTo>
                    <a:pt x="1207" y="256"/>
                  </a:lnTo>
                  <a:lnTo>
                    <a:pt x="1187" y="265"/>
                  </a:lnTo>
                  <a:lnTo>
                    <a:pt x="1168" y="274"/>
                  </a:lnTo>
                  <a:lnTo>
                    <a:pt x="1130" y="294"/>
                  </a:lnTo>
                  <a:lnTo>
                    <a:pt x="1093" y="316"/>
                  </a:lnTo>
                  <a:close/>
                  <a:moveTo>
                    <a:pt x="1058" y="337"/>
                  </a:moveTo>
                  <a:lnTo>
                    <a:pt x="1027" y="358"/>
                  </a:lnTo>
                  <a:lnTo>
                    <a:pt x="996" y="380"/>
                  </a:lnTo>
                  <a:lnTo>
                    <a:pt x="965" y="403"/>
                  </a:lnTo>
                  <a:lnTo>
                    <a:pt x="936" y="426"/>
                  </a:lnTo>
                  <a:lnTo>
                    <a:pt x="906" y="450"/>
                  </a:lnTo>
                  <a:lnTo>
                    <a:pt x="877" y="476"/>
                  </a:lnTo>
                  <a:lnTo>
                    <a:pt x="850" y="501"/>
                  </a:lnTo>
                  <a:lnTo>
                    <a:pt x="822" y="526"/>
                  </a:lnTo>
                  <a:lnTo>
                    <a:pt x="844" y="543"/>
                  </a:lnTo>
                  <a:lnTo>
                    <a:pt x="868" y="557"/>
                  </a:lnTo>
                  <a:lnTo>
                    <a:pt x="892" y="570"/>
                  </a:lnTo>
                  <a:lnTo>
                    <a:pt x="918" y="583"/>
                  </a:lnTo>
                  <a:lnTo>
                    <a:pt x="943" y="594"/>
                  </a:lnTo>
                  <a:lnTo>
                    <a:pt x="968" y="605"/>
                  </a:lnTo>
                  <a:lnTo>
                    <a:pt x="995" y="614"/>
                  </a:lnTo>
                  <a:lnTo>
                    <a:pt x="1021" y="623"/>
                  </a:lnTo>
                  <a:lnTo>
                    <a:pt x="1036" y="593"/>
                  </a:lnTo>
                  <a:lnTo>
                    <a:pt x="1053" y="564"/>
                  </a:lnTo>
                  <a:lnTo>
                    <a:pt x="1069" y="534"/>
                  </a:lnTo>
                  <a:lnTo>
                    <a:pt x="1085" y="506"/>
                  </a:lnTo>
                  <a:lnTo>
                    <a:pt x="1102" y="477"/>
                  </a:lnTo>
                  <a:lnTo>
                    <a:pt x="1119" y="449"/>
                  </a:lnTo>
                  <a:lnTo>
                    <a:pt x="1138" y="422"/>
                  </a:lnTo>
                  <a:lnTo>
                    <a:pt x="1156" y="393"/>
                  </a:lnTo>
                  <a:lnTo>
                    <a:pt x="1130" y="382"/>
                  </a:lnTo>
                  <a:lnTo>
                    <a:pt x="1104" y="370"/>
                  </a:lnTo>
                  <a:lnTo>
                    <a:pt x="1093" y="363"/>
                  </a:lnTo>
                  <a:lnTo>
                    <a:pt x="1080" y="355"/>
                  </a:lnTo>
                  <a:lnTo>
                    <a:pt x="1069" y="347"/>
                  </a:lnTo>
                  <a:lnTo>
                    <a:pt x="1058" y="337"/>
                  </a:lnTo>
                  <a:close/>
                  <a:moveTo>
                    <a:pt x="793" y="554"/>
                  </a:moveTo>
                  <a:lnTo>
                    <a:pt x="768" y="579"/>
                  </a:lnTo>
                  <a:lnTo>
                    <a:pt x="744" y="605"/>
                  </a:lnTo>
                  <a:lnTo>
                    <a:pt x="720" y="631"/>
                  </a:lnTo>
                  <a:lnTo>
                    <a:pt x="695" y="658"/>
                  </a:lnTo>
                  <a:lnTo>
                    <a:pt x="671" y="684"/>
                  </a:lnTo>
                  <a:lnTo>
                    <a:pt x="648" y="711"/>
                  </a:lnTo>
                  <a:lnTo>
                    <a:pt x="625" y="738"/>
                  </a:lnTo>
                  <a:lnTo>
                    <a:pt x="603" y="766"/>
                  </a:lnTo>
                  <a:lnTo>
                    <a:pt x="618" y="779"/>
                  </a:lnTo>
                  <a:lnTo>
                    <a:pt x="635" y="791"/>
                  </a:lnTo>
                  <a:lnTo>
                    <a:pt x="652" y="803"/>
                  </a:lnTo>
                  <a:lnTo>
                    <a:pt x="669" y="813"/>
                  </a:lnTo>
                  <a:lnTo>
                    <a:pt x="703" y="834"/>
                  </a:lnTo>
                  <a:lnTo>
                    <a:pt x="740" y="854"/>
                  </a:lnTo>
                  <a:lnTo>
                    <a:pt x="777" y="871"/>
                  </a:lnTo>
                  <a:lnTo>
                    <a:pt x="814" y="886"/>
                  </a:lnTo>
                  <a:lnTo>
                    <a:pt x="852" y="900"/>
                  </a:lnTo>
                  <a:lnTo>
                    <a:pt x="891" y="912"/>
                  </a:lnTo>
                  <a:lnTo>
                    <a:pt x="904" y="880"/>
                  </a:lnTo>
                  <a:lnTo>
                    <a:pt x="917" y="848"/>
                  </a:lnTo>
                  <a:lnTo>
                    <a:pt x="930" y="817"/>
                  </a:lnTo>
                  <a:lnTo>
                    <a:pt x="944" y="784"/>
                  </a:lnTo>
                  <a:lnTo>
                    <a:pt x="959" y="752"/>
                  </a:lnTo>
                  <a:lnTo>
                    <a:pt x="973" y="721"/>
                  </a:lnTo>
                  <a:lnTo>
                    <a:pt x="988" y="689"/>
                  </a:lnTo>
                  <a:lnTo>
                    <a:pt x="1003" y="658"/>
                  </a:lnTo>
                  <a:lnTo>
                    <a:pt x="975" y="649"/>
                  </a:lnTo>
                  <a:lnTo>
                    <a:pt x="948" y="638"/>
                  </a:lnTo>
                  <a:lnTo>
                    <a:pt x="921" y="628"/>
                  </a:lnTo>
                  <a:lnTo>
                    <a:pt x="894" y="615"/>
                  </a:lnTo>
                  <a:lnTo>
                    <a:pt x="868" y="601"/>
                  </a:lnTo>
                  <a:lnTo>
                    <a:pt x="842" y="586"/>
                  </a:lnTo>
                  <a:lnTo>
                    <a:pt x="818" y="571"/>
                  </a:lnTo>
                  <a:lnTo>
                    <a:pt x="793" y="554"/>
                  </a:lnTo>
                  <a:close/>
                  <a:moveTo>
                    <a:pt x="576" y="803"/>
                  </a:moveTo>
                  <a:lnTo>
                    <a:pt x="540" y="849"/>
                  </a:lnTo>
                  <a:lnTo>
                    <a:pt x="506" y="897"/>
                  </a:lnTo>
                  <a:lnTo>
                    <a:pt x="474" y="946"/>
                  </a:lnTo>
                  <a:lnTo>
                    <a:pt x="443" y="995"/>
                  </a:lnTo>
                  <a:lnTo>
                    <a:pt x="414" y="1046"/>
                  </a:lnTo>
                  <a:lnTo>
                    <a:pt x="386" y="1097"/>
                  </a:lnTo>
                  <a:lnTo>
                    <a:pt x="359" y="1149"/>
                  </a:lnTo>
                  <a:lnTo>
                    <a:pt x="334" y="1202"/>
                  </a:lnTo>
                  <a:lnTo>
                    <a:pt x="356" y="1220"/>
                  </a:lnTo>
                  <a:lnTo>
                    <a:pt x="377" y="1237"/>
                  </a:lnTo>
                  <a:lnTo>
                    <a:pt x="400" y="1255"/>
                  </a:lnTo>
                  <a:lnTo>
                    <a:pt x="424" y="1271"/>
                  </a:lnTo>
                  <a:lnTo>
                    <a:pt x="448" y="1286"/>
                  </a:lnTo>
                  <a:lnTo>
                    <a:pt x="473" y="1301"/>
                  </a:lnTo>
                  <a:lnTo>
                    <a:pt x="497" y="1314"/>
                  </a:lnTo>
                  <a:lnTo>
                    <a:pt x="523" y="1327"/>
                  </a:lnTo>
                  <a:lnTo>
                    <a:pt x="549" y="1340"/>
                  </a:lnTo>
                  <a:lnTo>
                    <a:pt x="574" y="1351"/>
                  </a:lnTo>
                  <a:lnTo>
                    <a:pt x="601" y="1363"/>
                  </a:lnTo>
                  <a:lnTo>
                    <a:pt x="627" y="1373"/>
                  </a:lnTo>
                  <a:lnTo>
                    <a:pt x="680" y="1393"/>
                  </a:lnTo>
                  <a:lnTo>
                    <a:pt x="735" y="1410"/>
                  </a:lnTo>
                  <a:lnTo>
                    <a:pt x="748" y="1352"/>
                  </a:lnTo>
                  <a:lnTo>
                    <a:pt x="765" y="1295"/>
                  </a:lnTo>
                  <a:lnTo>
                    <a:pt x="781" y="1237"/>
                  </a:lnTo>
                  <a:lnTo>
                    <a:pt x="797" y="1181"/>
                  </a:lnTo>
                  <a:lnTo>
                    <a:pt x="815" y="1124"/>
                  </a:lnTo>
                  <a:lnTo>
                    <a:pt x="834" y="1068"/>
                  </a:lnTo>
                  <a:lnTo>
                    <a:pt x="853" y="1011"/>
                  </a:lnTo>
                  <a:lnTo>
                    <a:pt x="874" y="956"/>
                  </a:lnTo>
                  <a:lnTo>
                    <a:pt x="835" y="942"/>
                  </a:lnTo>
                  <a:lnTo>
                    <a:pt x="794" y="927"/>
                  </a:lnTo>
                  <a:lnTo>
                    <a:pt x="755" y="911"/>
                  </a:lnTo>
                  <a:lnTo>
                    <a:pt x="717" y="893"/>
                  </a:lnTo>
                  <a:lnTo>
                    <a:pt x="680" y="873"/>
                  </a:lnTo>
                  <a:lnTo>
                    <a:pt x="644" y="851"/>
                  </a:lnTo>
                  <a:lnTo>
                    <a:pt x="626" y="840"/>
                  </a:lnTo>
                  <a:lnTo>
                    <a:pt x="609" y="828"/>
                  </a:lnTo>
                  <a:lnTo>
                    <a:pt x="592" y="816"/>
                  </a:lnTo>
                  <a:lnTo>
                    <a:pt x="576" y="803"/>
                  </a:lnTo>
                  <a:close/>
                  <a:moveTo>
                    <a:pt x="318" y="1238"/>
                  </a:moveTo>
                  <a:lnTo>
                    <a:pt x="296" y="1293"/>
                  </a:lnTo>
                  <a:lnTo>
                    <a:pt x="276" y="1347"/>
                  </a:lnTo>
                  <a:lnTo>
                    <a:pt x="258" y="1401"/>
                  </a:lnTo>
                  <a:lnTo>
                    <a:pt x="242" y="1457"/>
                  </a:lnTo>
                  <a:lnTo>
                    <a:pt x="235" y="1485"/>
                  </a:lnTo>
                  <a:lnTo>
                    <a:pt x="229" y="1513"/>
                  </a:lnTo>
                  <a:lnTo>
                    <a:pt x="223" y="1541"/>
                  </a:lnTo>
                  <a:lnTo>
                    <a:pt x="217" y="1570"/>
                  </a:lnTo>
                  <a:lnTo>
                    <a:pt x="213" y="1598"/>
                  </a:lnTo>
                  <a:lnTo>
                    <a:pt x="209" y="1627"/>
                  </a:lnTo>
                  <a:lnTo>
                    <a:pt x="207" y="1655"/>
                  </a:lnTo>
                  <a:lnTo>
                    <a:pt x="205" y="1684"/>
                  </a:lnTo>
                  <a:lnTo>
                    <a:pt x="229" y="1706"/>
                  </a:lnTo>
                  <a:lnTo>
                    <a:pt x="254" y="1726"/>
                  </a:lnTo>
                  <a:lnTo>
                    <a:pt x="280" y="1745"/>
                  </a:lnTo>
                  <a:lnTo>
                    <a:pt x="306" y="1763"/>
                  </a:lnTo>
                  <a:lnTo>
                    <a:pt x="334" y="1780"/>
                  </a:lnTo>
                  <a:lnTo>
                    <a:pt x="361" y="1796"/>
                  </a:lnTo>
                  <a:lnTo>
                    <a:pt x="390" y="1812"/>
                  </a:lnTo>
                  <a:lnTo>
                    <a:pt x="419" y="1826"/>
                  </a:lnTo>
                  <a:lnTo>
                    <a:pt x="449" y="1840"/>
                  </a:lnTo>
                  <a:lnTo>
                    <a:pt x="479" y="1852"/>
                  </a:lnTo>
                  <a:lnTo>
                    <a:pt x="509" y="1865"/>
                  </a:lnTo>
                  <a:lnTo>
                    <a:pt x="539" y="1877"/>
                  </a:lnTo>
                  <a:lnTo>
                    <a:pt x="600" y="1897"/>
                  </a:lnTo>
                  <a:lnTo>
                    <a:pt x="661" y="1916"/>
                  </a:lnTo>
                  <a:lnTo>
                    <a:pt x="664" y="1857"/>
                  </a:lnTo>
                  <a:lnTo>
                    <a:pt x="669" y="1798"/>
                  </a:lnTo>
                  <a:lnTo>
                    <a:pt x="675" y="1740"/>
                  </a:lnTo>
                  <a:lnTo>
                    <a:pt x="683" y="1681"/>
                  </a:lnTo>
                  <a:lnTo>
                    <a:pt x="692" y="1622"/>
                  </a:lnTo>
                  <a:lnTo>
                    <a:pt x="702" y="1563"/>
                  </a:lnTo>
                  <a:lnTo>
                    <a:pt x="714" y="1506"/>
                  </a:lnTo>
                  <a:lnTo>
                    <a:pt x="727" y="1448"/>
                  </a:lnTo>
                  <a:lnTo>
                    <a:pt x="671" y="1431"/>
                  </a:lnTo>
                  <a:lnTo>
                    <a:pt x="617" y="1411"/>
                  </a:lnTo>
                  <a:lnTo>
                    <a:pt x="591" y="1400"/>
                  </a:lnTo>
                  <a:lnTo>
                    <a:pt x="563" y="1389"/>
                  </a:lnTo>
                  <a:lnTo>
                    <a:pt x="536" y="1377"/>
                  </a:lnTo>
                  <a:lnTo>
                    <a:pt x="511" y="1364"/>
                  </a:lnTo>
                  <a:lnTo>
                    <a:pt x="485" y="1351"/>
                  </a:lnTo>
                  <a:lnTo>
                    <a:pt x="459" y="1337"/>
                  </a:lnTo>
                  <a:lnTo>
                    <a:pt x="434" y="1322"/>
                  </a:lnTo>
                  <a:lnTo>
                    <a:pt x="410" y="1308"/>
                  </a:lnTo>
                  <a:lnTo>
                    <a:pt x="386" y="1291"/>
                  </a:lnTo>
                  <a:lnTo>
                    <a:pt x="362" y="1275"/>
                  </a:lnTo>
                  <a:lnTo>
                    <a:pt x="339" y="1257"/>
                  </a:lnTo>
                  <a:lnTo>
                    <a:pt x="318" y="1238"/>
                  </a:lnTo>
                  <a:close/>
                  <a:moveTo>
                    <a:pt x="202" y="1736"/>
                  </a:moveTo>
                  <a:lnTo>
                    <a:pt x="203" y="1761"/>
                  </a:lnTo>
                  <a:lnTo>
                    <a:pt x="203" y="1787"/>
                  </a:lnTo>
                  <a:lnTo>
                    <a:pt x="206" y="1812"/>
                  </a:lnTo>
                  <a:lnTo>
                    <a:pt x="208" y="1837"/>
                  </a:lnTo>
                  <a:lnTo>
                    <a:pt x="212" y="1863"/>
                  </a:lnTo>
                  <a:lnTo>
                    <a:pt x="215" y="1887"/>
                  </a:lnTo>
                  <a:lnTo>
                    <a:pt x="220" y="1912"/>
                  </a:lnTo>
                  <a:lnTo>
                    <a:pt x="225" y="1937"/>
                  </a:lnTo>
                  <a:lnTo>
                    <a:pt x="231" y="1962"/>
                  </a:lnTo>
                  <a:lnTo>
                    <a:pt x="238" y="1986"/>
                  </a:lnTo>
                  <a:lnTo>
                    <a:pt x="246" y="2010"/>
                  </a:lnTo>
                  <a:lnTo>
                    <a:pt x="254" y="2033"/>
                  </a:lnTo>
                  <a:lnTo>
                    <a:pt x="265" y="2058"/>
                  </a:lnTo>
                  <a:lnTo>
                    <a:pt x="275" y="2081"/>
                  </a:lnTo>
                  <a:lnTo>
                    <a:pt x="285" y="2104"/>
                  </a:lnTo>
                  <a:lnTo>
                    <a:pt x="297" y="2126"/>
                  </a:lnTo>
                  <a:lnTo>
                    <a:pt x="320" y="2145"/>
                  </a:lnTo>
                  <a:lnTo>
                    <a:pt x="342" y="2162"/>
                  </a:lnTo>
                  <a:lnTo>
                    <a:pt x="365" y="2181"/>
                  </a:lnTo>
                  <a:lnTo>
                    <a:pt x="389" y="2197"/>
                  </a:lnTo>
                  <a:lnTo>
                    <a:pt x="413" y="2213"/>
                  </a:lnTo>
                  <a:lnTo>
                    <a:pt x="439" y="2228"/>
                  </a:lnTo>
                  <a:lnTo>
                    <a:pt x="464" y="2243"/>
                  </a:lnTo>
                  <a:lnTo>
                    <a:pt x="489" y="2257"/>
                  </a:lnTo>
                  <a:lnTo>
                    <a:pt x="516" y="2270"/>
                  </a:lnTo>
                  <a:lnTo>
                    <a:pt x="542" y="2282"/>
                  </a:lnTo>
                  <a:lnTo>
                    <a:pt x="569" y="2294"/>
                  </a:lnTo>
                  <a:lnTo>
                    <a:pt x="595" y="2305"/>
                  </a:lnTo>
                  <a:lnTo>
                    <a:pt x="649" y="2326"/>
                  </a:lnTo>
                  <a:lnTo>
                    <a:pt x="705" y="2346"/>
                  </a:lnTo>
                  <a:lnTo>
                    <a:pt x="698" y="2321"/>
                  </a:lnTo>
                  <a:lnTo>
                    <a:pt x="692" y="2298"/>
                  </a:lnTo>
                  <a:lnTo>
                    <a:pt x="686" y="2274"/>
                  </a:lnTo>
                  <a:lnTo>
                    <a:pt x="682" y="2250"/>
                  </a:lnTo>
                  <a:lnTo>
                    <a:pt x="674" y="2202"/>
                  </a:lnTo>
                  <a:lnTo>
                    <a:pt x="667" y="2152"/>
                  </a:lnTo>
                  <a:lnTo>
                    <a:pt x="663" y="2104"/>
                  </a:lnTo>
                  <a:lnTo>
                    <a:pt x="661" y="2054"/>
                  </a:lnTo>
                  <a:lnTo>
                    <a:pt x="660" y="2006"/>
                  </a:lnTo>
                  <a:lnTo>
                    <a:pt x="660" y="1956"/>
                  </a:lnTo>
                  <a:lnTo>
                    <a:pt x="599" y="1938"/>
                  </a:lnTo>
                  <a:lnTo>
                    <a:pt x="539" y="1918"/>
                  </a:lnTo>
                  <a:lnTo>
                    <a:pt x="509" y="1907"/>
                  </a:lnTo>
                  <a:lnTo>
                    <a:pt x="479" y="1895"/>
                  </a:lnTo>
                  <a:lnTo>
                    <a:pt x="449" y="1882"/>
                  </a:lnTo>
                  <a:lnTo>
                    <a:pt x="419" y="1870"/>
                  </a:lnTo>
                  <a:lnTo>
                    <a:pt x="390" y="1856"/>
                  </a:lnTo>
                  <a:lnTo>
                    <a:pt x="362" y="1841"/>
                  </a:lnTo>
                  <a:lnTo>
                    <a:pt x="334" y="1826"/>
                  </a:lnTo>
                  <a:lnTo>
                    <a:pt x="306" y="1810"/>
                  </a:lnTo>
                  <a:lnTo>
                    <a:pt x="280" y="1793"/>
                  </a:lnTo>
                  <a:lnTo>
                    <a:pt x="253" y="1774"/>
                  </a:lnTo>
                  <a:lnTo>
                    <a:pt x="228" y="1756"/>
                  </a:lnTo>
                  <a:lnTo>
                    <a:pt x="202" y="1736"/>
                  </a:lnTo>
                  <a:close/>
                  <a:moveTo>
                    <a:pt x="377" y="2236"/>
                  </a:moveTo>
                  <a:lnTo>
                    <a:pt x="399" y="2259"/>
                  </a:lnTo>
                  <a:lnTo>
                    <a:pt x="422" y="2281"/>
                  </a:lnTo>
                  <a:lnTo>
                    <a:pt x="445" y="2303"/>
                  </a:lnTo>
                  <a:lnTo>
                    <a:pt x="470" y="2324"/>
                  </a:lnTo>
                  <a:lnTo>
                    <a:pt x="494" y="2344"/>
                  </a:lnTo>
                  <a:lnTo>
                    <a:pt x="518" y="2365"/>
                  </a:lnTo>
                  <a:lnTo>
                    <a:pt x="543" y="2384"/>
                  </a:lnTo>
                  <a:lnTo>
                    <a:pt x="570" y="2403"/>
                  </a:lnTo>
                  <a:lnTo>
                    <a:pt x="595" y="2420"/>
                  </a:lnTo>
                  <a:lnTo>
                    <a:pt x="622" y="2439"/>
                  </a:lnTo>
                  <a:lnTo>
                    <a:pt x="648" y="2455"/>
                  </a:lnTo>
                  <a:lnTo>
                    <a:pt x="676" y="2471"/>
                  </a:lnTo>
                  <a:lnTo>
                    <a:pt x="703" y="2487"/>
                  </a:lnTo>
                  <a:lnTo>
                    <a:pt x="732" y="2502"/>
                  </a:lnTo>
                  <a:lnTo>
                    <a:pt x="760" y="2516"/>
                  </a:lnTo>
                  <a:lnTo>
                    <a:pt x="789" y="2530"/>
                  </a:lnTo>
                  <a:lnTo>
                    <a:pt x="778" y="2514"/>
                  </a:lnTo>
                  <a:lnTo>
                    <a:pt x="768" y="2498"/>
                  </a:lnTo>
                  <a:lnTo>
                    <a:pt x="759" y="2480"/>
                  </a:lnTo>
                  <a:lnTo>
                    <a:pt x="750" y="2463"/>
                  </a:lnTo>
                  <a:lnTo>
                    <a:pt x="733" y="2427"/>
                  </a:lnTo>
                  <a:lnTo>
                    <a:pt x="720" y="2390"/>
                  </a:lnTo>
                  <a:lnTo>
                    <a:pt x="675" y="2377"/>
                  </a:lnTo>
                  <a:lnTo>
                    <a:pt x="631" y="2361"/>
                  </a:lnTo>
                  <a:lnTo>
                    <a:pt x="586" y="2344"/>
                  </a:lnTo>
                  <a:lnTo>
                    <a:pt x="543" y="2326"/>
                  </a:lnTo>
                  <a:lnTo>
                    <a:pt x="501" y="2305"/>
                  </a:lnTo>
                  <a:lnTo>
                    <a:pt x="458" y="2284"/>
                  </a:lnTo>
                  <a:lnTo>
                    <a:pt x="418" y="2261"/>
                  </a:lnTo>
                  <a:lnTo>
                    <a:pt x="377" y="2236"/>
                  </a:lnTo>
                  <a:close/>
                  <a:moveTo>
                    <a:pt x="1218" y="373"/>
                  </a:moveTo>
                  <a:lnTo>
                    <a:pt x="1238" y="378"/>
                  </a:lnTo>
                  <a:lnTo>
                    <a:pt x="1256" y="381"/>
                  </a:lnTo>
                  <a:lnTo>
                    <a:pt x="1276" y="385"/>
                  </a:lnTo>
                  <a:lnTo>
                    <a:pt x="1296" y="388"/>
                  </a:lnTo>
                  <a:lnTo>
                    <a:pt x="1316" y="389"/>
                  </a:lnTo>
                  <a:lnTo>
                    <a:pt x="1336" y="392"/>
                  </a:lnTo>
                  <a:lnTo>
                    <a:pt x="1355" y="393"/>
                  </a:lnTo>
                  <a:lnTo>
                    <a:pt x="1375" y="393"/>
                  </a:lnTo>
                  <a:lnTo>
                    <a:pt x="1375" y="296"/>
                  </a:lnTo>
                  <a:lnTo>
                    <a:pt x="1354" y="295"/>
                  </a:lnTo>
                  <a:lnTo>
                    <a:pt x="1335" y="291"/>
                  </a:lnTo>
                  <a:lnTo>
                    <a:pt x="1314" y="287"/>
                  </a:lnTo>
                  <a:lnTo>
                    <a:pt x="1296" y="280"/>
                  </a:lnTo>
                  <a:lnTo>
                    <a:pt x="1275" y="302"/>
                  </a:lnTo>
                  <a:lnTo>
                    <a:pt x="1255" y="325"/>
                  </a:lnTo>
                  <a:lnTo>
                    <a:pt x="1237" y="349"/>
                  </a:lnTo>
                  <a:lnTo>
                    <a:pt x="1218" y="373"/>
                  </a:lnTo>
                  <a:close/>
                  <a:moveTo>
                    <a:pt x="1194" y="407"/>
                  </a:moveTo>
                  <a:lnTo>
                    <a:pt x="1176" y="433"/>
                  </a:lnTo>
                  <a:lnTo>
                    <a:pt x="1157" y="462"/>
                  </a:lnTo>
                  <a:lnTo>
                    <a:pt x="1140" y="490"/>
                  </a:lnTo>
                  <a:lnTo>
                    <a:pt x="1123" y="518"/>
                  </a:lnTo>
                  <a:lnTo>
                    <a:pt x="1107" y="546"/>
                  </a:lnTo>
                  <a:lnTo>
                    <a:pt x="1091" y="575"/>
                  </a:lnTo>
                  <a:lnTo>
                    <a:pt x="1074" y="605"/>
                  </a:lnTo>
                  <a:lnTo>
                    <a:pt x="1059" y="634"/>
                  </a:lnTo>
                  <a:lnTo>
                    <a:pt x="1099" y="643"/>
                  </a:lnTo>
                  <a:lnTo>
                    <a:pt x="1138" y="652"/>
                  </a:lnTo>
                  <a:lnTo>
                    <a:pt x="1177" y="658"/>
                  </a:lnTo>
                  <a:lnTo>
                    <a:pt x="1216" y="663"/>
                  </a:lnTo>
                  <a:lnTo>
                    <a:pt x="1255" y="668"/>
                  </a:lnTo>
                  <a:lnTo>
                    <a:pt x="1296" y="670"/>
                  </a:lnTo>
                  <a:lnTo>
                    <a:pt x="1336" y="673"/>
                  </a:lnTo>
                  <a:lnTo>
                    <a:pt x="1375" y="674"/>
                  </a:lnTo>
                  <a:lnTo>
                    <a:pt x="1375" y="432"/>
                  </a:lnTo>
                  <a:lnTo>
                    <a:pt x="1352" y="431"/>
                  </a:lnTo>
                  <a:lnTo>
                    <a:pt x="1329" y="430"/>
                  </a:lnTo>
                  <a:lnTo>
                    <a:pt x="1307" y="428"/>
                  </a:lnTo>
                  <a:lnTo>
                    <a:pt x="1284" y="425"/>
                  </a:lnTo>
                  <a:lnTo>
                    <a:pt x="1261" y="422"/>
                  </a:lnTo>
                  <a:lnTo>
                    <a:pt x="1239" y="417"/>
                  </a:lnTo>
                  <a:lnTo>
                    <a:pt x="1216" y="412"/>
                  </a:lnTo>
                  <a:lnTo>
                    <a:pt x="1194" y="407"/>
                  </a:lnTo>
                  <a:close/>
                  <a:moveTo>
                    <a:pt x="1041" y="669"/>
                  </a:moveTo>
                  <a:lnTo>
                    <a:pt x="1026" y="700"/>
                  </a:lnTo>
                  <a:lnTo>
                    <a:pt x="1011" y="731"/>
                  </a:lnTo>
                  <a:lnTo>
                    <a:pt x="996" y="764"/>
                  </a:lnTo>
                  <a:lnTo>
                    <a:pt x="982" y="796"/>
                  </a:lnTo>
                  <a:lnTo>
                    <a:pt x="968" y="827"/>
                  </a:lnTo>
                  <a:lnTo>
                    <a:pt x="955" y="859"/>
                  </a:lnTo>
                  <a:lnTo>
                    <a:pt x="941" y="892"/>
                  </a:lnTo>
                  <a:lnTo>
                    <a:pt x="928" y="924"/>
                  </a:lnTo>
                  <a:lnTo>
                    <a:pt x="983" y="939"/>
                  </a:lnTo>
                  <a:lnTo>
                    <a:pt x="1039" y="950"/>
                  </a:lnTo>
                  <a:lnTo>
                    <a:pt x="1094" y="961"/>
                  </a:lnTo>
                  <a:lnTo>
                    <a:pt x="1149" y="969"/>
                  </a:lnTo>
                  <a:lnTo>
                    <a:pt x="1206" y="976"/>
                  </a:lnTo>
                  <a:lnTo>
                    <a:pt x="1262" y="980"/>
                  </a:lnTo>
                  <a:lnTo>
                    <a:pt x="1319" y="983"/>
                  </a:lnTo>
                  <a:lnTo>
                    <a:pt x="1375" y="984"/>
                  </a:lnTo>
                  <a:lnTo>
                    <a:pt x="1375" y="712"/>
                  </a:lnTo>
                  <a:lnTo>
                    <a:pt x="1335" y="712"/>
                  </a:lnTo>
                  <a:lnTo>
                    <a:pt x="1293" y="710"/>
                  </a:lnTo>
                  <a:lnTo>
                    <a:pt x="1253" y="706"/>
                  </a:lnTo>
                  <a:lnTo>
                    <a:pt x="1211" y="703"/>
                  </a:lnTo>
                  <a:lnTo>
                    <a:pt x="1168" y="696"/>
                  </a:lnTo>
                  <a:lnTo>
                    <a:pt x="1124" y="688"/>
                  </a:lnTo>
                  <a:lnTo>
                    <a:pt x="1081" y="678"/>
                  </a:lnTo>
                  <a:lnTo>
                    <a:pt x="1041" y="669"/>
                  </a:lnTo>
                  <a:close/>
                  <a:moveTo>
                    <a:pt x="912" y="968"/>
                  </a:moveTo>
                  <a:lnTo>
                    <a:pt x="891" y="1023"/>
                  </a:lnTo>
                  <a:lnTo>
                    <a:pt x="872" y="1079"/>
                  </a:lnTo>
                  <a:lnTo>
                    <a:pt x="852" y="1135"/>
                  </a:lnTo>
                  <a:lnTo>
                    <a:pt x="835" y="1192"/>
                  </a:lnTo>
                  <a:lnTo>
                    <a:pt x="818" y="1249"/>
                  </a:lnTo>
                  <a:lnTo>
                    <a:pt x="801" y="1306"/>
                  </a:lnTo>
                  <a:lnTo>
                    <a:pt x="786" y="1363"/>
                  </a:lnTo>
                  <a:lnTo>
                    <a:pt x="773" y="1422"/>
                  </a:lnTo>
                  <a:lnTo>
                    <a:pt x="808" y="1431"/>
                  </a:lnTo>
                  <a:lnTo>
                    <a:pt x="845" y="1440"/>
                  </a:lnTo>
                  <a:lnTo>
                    <a:pt x="883" y="1449"/>
                  </a:lnTo>
                  <a:lnTo>
                    <a:pt x="920" y="1456"/>
                  </a:lnTo>
                  <a:lnTo>
                    <a:pt x="958" y="1464"/>
                  </a:lnTo>
                  <a:lnTo>
                    <a:pt x="995" y="1470"/>
                  </a:lnTo>
                  <a:lnTo>
                    <a:pt x="1033" y="1476"/>
                  </a:lnTo>
                  <a:lnTo>
                    <a:pt x="1071" y="1481"/>
                  </a:lnTo>
                  <a:lnTo>
                    <a:pt x="1109" y="1486"/>
                  </a:lnTo>
                  <a:lnTo>
                    <a:pt x="1147" y="1490"/>
                  </a:lnTo>
                  <a:lnTo>
                    <a:pt x="1185" y="1493"/>
                  </a:lnTo>
                  <a:lnTo>
                    <a:pt x="1223" y="1495"/>
                  </a:lnTo>
                  <a:lnTo>
                    <a:pt x="1261" y="1498"/>
                  </a:lnTo>
                  <a:lnTo>
                    <a:pt x="1299" y="1500"/>
                  </a:lnTo>
                  <a:lnTo>
                    <a:pt x="1337" y="1500"/>
                  </a:lnTo>
                  <a:lnTo>
                    <a:pt x="1375" y="1501"/>
                  </a:lnTo>
                  <a:lnTo>
                    <a:pt x="1375" y="1030"/>
                  </a:lnTo>
                  <a:lnTo>
                    <a:pt x="1316" y="1029"/>
                  </a:lnTo>
                  <a:lnTo>
                    <a:pt x="1258" y="1026"/>
                  </a:lnTo>
                  <a:lnTo>
                    <a:pt x="1200" y="1022"/>
                  </a:lnTo>
                  <a:lnTo>
                    <a:pt x="1141" y="1015"/>
                  </a:lnTo>
                  <a:lnTo>
                    <a:pt x="1084" y="1006"/>
                  </a:lnTo>
                  <a:lnTo>
                    <a:pt x="1026" y="995"/>
                  </a:lnTo>
                  <a:lnTo>
                    <a:pt x="968" y="983"/>
                  </a:lnTo>
                  <a:lnTo>
                    <a:pt x="912" y="968"/>
                  </a:lnTo>
                  <a:close/>
                  <a:moveTo>
                    <a:pt x="763" y="1458"/>
                  </a:moveTo>
                  <a:lnTo>
                    <a:pt x="751" y="1517"/>
                  </a:lnTo>
                  <a:lnTo>
                    <a:pt x="740" y="1575"/>
                  </a:lnTo>
                  <a:lnTo>
                    <a:pt x="730" y="1632"/>
                  </a:lnTo>
                  <a:lnTo>
                    <a:pt x="721" y="1691"/>
                  </a:lnTo>
                  <a:lnTo>
                    <a:pt x="713" y="1750"/>
                  </a:lnTo>
                  <a:lnTo>
                    <a:pt x="707" y="1809"/>
                  </a:lnTo>
                  <a:lnTo>
                    <a:pt x="702" y="1867"/>
                  </a:lnTo>
                  <a:lnTo>
                    <a:pt x="700" y="1926"/>
                  </a:lnTo>
                  <a:lnTo>
                    <a:pt x="740" y="1937"/>
                  </a:lnTo>
                  <a:lnTo>
                    <a:pt x="782" y="1947"/>
                  </a:lnTo>
                  <a:lnTo>
                    <a:pt x="823" y="1955"/>
                  </a:lnTo>
                  <a:lnTo>
                    <a:pt x="866" y="1963"/>
                  </a:lnTo>
                  <a:lnTo>
                    <a:pt x="907" y="1971"/>
                  </a:lnTo>
                  <a:lnTo>
                    <a:pt x="950" y="1978"/>
                  </a:lnTo>
                  <a:lnTo>
                    <a:pt x="993" y="1984"/>
                  </a:lnTo>
                  <a:lnTo>
                    <a:pt x="1035" y="1988"/>
                  </a:lnTo>
                  <a:lnTo>
                    <a:pt x="1078" y="1993"/>
                  </a:lnTo>
                  <a:lnTo>
                    <a:pt x="1119" y="1996"/>
                  </a:lnTo>
                  <a:lnTo>
                    <a:pt x="1163" y="2000"/>
                  </a:lnTo>
                  <a:lnTo>
                    <a:pt x="1206" y="2002"/>
                  </a:lnTo>
                  <a:lnTo>
                    <a:pt x="1248" y="2005"/>
                  </a:lnTo>
                  <a:lnTo>
                    <a:pt x="1290" y="2006"/>
                  </a:lnTo>
                  <a:lnTo>
                    <a:pt x="1332" y="2007"/>
                  </a:lnTo>
                  <a:lnTo>
                    <a:pt x="1375" y="2007"/>
                  </a:lnTo>
                  <a:lnTo>
                    <a:pt x="1375" y="1539"/>
                  </a:lnTo>
                  <a:lnTo>
                    <a:pt x="1337" y="1539"/>
                  </a:lnTo>
                  <a:lnTo>
                    <a:pt x="1298" y="1538"/>
                  </a:lnTo>
                  <a:lnTo>
                    <a:pt x="1259" y="1537"/>
                  </a:lnTo>
                  <a:lnTo>
                    <a:pt x="1221" y="1534"/>
                  </a:lnTo>
                  <a:lnTo>
                    <a:pt x="1182" y="1531"/>
                  </a:lnTo>
                  <a:lnTo>
                    <a:pt x="1144" y="1528"/>
                  </a:lnTo>
                  <a:lnTo>
                    <a:pt x="1106" y="1524"/>
                  </a:lnTo>
                  <a:lnTo>
                    <a:pt x="1066" y="1518"/>
                  </a:lnTo>
                  <a:lnTo>
                    <a:pt x="1028" y="1514"/>
                  </a:lnTo>
                  <a:lnTo>
                    <a:pt x="990" y="1508"/>
                  </a:lnTo>
                  <a:lnTo>
                    <a:pt x="952" y="1501"/>
                  </a:lnTo>
                  <a:lnTo>
                    <a:pt x="914" y="1494"/>
                  </a:lnTo>
                  <a:lnTo>
                    <a:pt x="876" y="1486"/>
                  </a:lnTo>
                  <a:lnTo>
                    <a:pt x="838" y="1478"/>
                  </a:lnTo>
                  <a:lnTo>
                    <a:pt x="801" y="1469"/>
                  </a:lnTo>
                  <a:lnTo>
                    <a:pt x="763" y="1458"/>
                  </a:lnTo>
                  <a:close/>
                  <a:moveTo>
                    <a:pt x="699" y="1967"/>
                  </a:moveTo>
                  <a:lnTo>
                    <a:pt x="699" y="2016"/>
                  </a:lnTo>
                  <a:lnTo>
                    <a:pt x="700" y="2066"/>
                  </a:lnTo>
                  <a:lnTo>
                    <a:pt x="702" y="2115"/>
                  </a:lnTo>
                  <a:lnTo>
                    <a:pt x="708" y="2165"/>
                  </a:lnTo>
                  <a:lnTo>
                    <a:pt x="715" y="2214"/>
                  </a:lnTo>
                  <a:lnTo>
                    <a:pt x="724" y="2264"/>
                  </a:lnTo>
                  <a:lnTo>
                    <a:pt x="729" y="2288"/>
                  </a:lnTo>
                  <a:lnTo>
                    <a:pt x="736" y="2312"/>
                  </a:lnTo>
                  <a:lnTo>
                    <a:pt x="741" y="2335"/>
                  </a:lnTo>
                  <a:lnTo>
                    <a:pt x="750" y="2359"/>
                  </a:lnTo>
                  <a:lnTo>
                    <a:pt x="788" y="2370"/>
                  </a:lnTo>
                  <a:lnTo>
                    <a:pt x="826" y="2380"/>
                  </a:lnTo>
                  <a:lnTo>
                    <a:pt x="865" y="2389"/>
                  </a:lnTo>
                  <a:lnTo>
                    <a:pt x="903" y="2397"/>
                  </a:lnTo>
                  <a:lnTo>
                    <a:pt x="942" y="2405"/>
                  </a:lnTo>
                  <a:lnTo>
                    <a:pt x="981" y="2412"/>
                  </a:lnTo>
                  <a:lnTo>
                    <a:pt x="1020" y="2418"/>
                  </a:lnTo>
                  <a:lnTo>
                    <a:pt x="1059" y="2424"/>
                  </a:lnTo>
                  <a:lnTo>
                    <a:pt x="1099" y="2429"/>
                  </a:lnTo>
                  <a:lnTo>
                    <a:pt x="1138" y="2433"/>
                  </a:lnTo>
                  <a:lnTo>
                    <a:pt x="1178" y="2437"/>
                  </a:lnTo>
                  <a:lnTo>
                    <a:pt x="1217" y="2439"/>
                  </a:lnTo>
                  <a:lnTo>
                    <a:pt x="1256" y="2441"/>
                  </a:lnTo>
                  <a:lnTo>
                    <a:pt x="1297" y="2442"/>
                  </a:lnTo>
                  <a:lnTo>
                    <a:pt x="1336" y="2443"/>
                  </a:lnTo>
                  <a:lnTo>
                    <a:pt x="1375" y="2445"/>
                  </a:lnTo>
                  <a:lnTo>
                    <a:pt x="1375" y="2045"/>
                  </a:lnTo>
                  <a:lnTo>
                    <a:pt x="1332" y="2045"/>
                  </a:lnTo>
                  <a:lnTo>
                    <a:pt x="1290" y="2045"/>
                  </a:lnTo>
                  <a:lnTo>
                    <a:pt x="1247" y="2044"/>
                  </a:lnTo>
                  <a:lnTo>
                    <a:pt x="1205" y="2041"/>
                  </a:lnTo>
                  <a:lnTo>
                    <a:pt x="1162" y="2039"/>
                  </a:lnTo>
                  <a:lnTo>
                    <a:pt x="1119" y="2036"/>
                  </a:lnTo>
                  <a:lnTo>
                    <a:pt x="1077" y="2032"/>
                  </a:lnTo>
                  <a:lnTo>
                    <a:pt x="1034" y="2028"/>
                  </a:lnTo>
                  <a:lnTo>
                    <a:pt x="991" y="2023"/>
                  </a:lnTo>
                  <a:lnTo>
                    <a:pt x="950" y="2017"/>
                  </a:lnTo>
                  <a:lnTo>
                    <a:pt x="907" y="2010"/>
                  </a:lnTo>
                  <a:lnTo>
                    <a:pt x="865" y="2003"/>
                  </a:lnTo>
                  <a:lnTo>
                    <a:pt x="823" y="1995"/>
                  </a:lnTo>
                  <a:lnTo>
                    <a:pt x="782" y="1986"/>
                  </a:lnTo>
                  <a:lnTo>
                    <a:pt x="740" y="1977"/>
                  </a:lnTo>
                  <a:lnTo>
                    <a:pt x="699" y="1967"/>
                  </a:lnTo>
                  <a:close/>
                  <a:moveTo>
                    <a:pt x="767" y="2404"/>
                  </a:moveTo>
                  <a:lnTo>
                    <a:pt x="776" y="2426"/>
                  </a:lnTo>
                  <a:lnTo>
                    <a:pt x="785" y="2447"/>
                  </a:lnTo>
                  <a:lnTo>
                    <a:pt x="796" y="2468"/>
                  </a:lnTo>
                  <a:lnTo>
                    <a:pt x="807" y="2487"/>
                  </a:lnTo>
                  <a:lnTo>
                    <a:pt x="820" y="2507"/>
                  </a:lnTo>
                  <a:lnTo>
                    <a:pt x="832" y="2525"/>
                  </a:lnTo>
                  <a:lnTo>
                    <a:pt x="847" y="2544"/>
                  </a:lnTo>
                  <a:lnTo>
                    <a:pt x="862" y="2562"/>
                  </a:lnTo>
                  <a:lnTo>
                    <a:pt x="892" y="2574"/>
                  </a:lnTo>
                  <a:lnTo>
                    <a:pt x="923" y="2584"/>
                  </a:lnTo>
                  <a:lnTo>
                    <a:pt x="955" y="2594"/>
                  </a:lnTo>
                  <a:lnTo>
                    <a:pt x="987" y="2605"/>
                  </a:lnTo>
                  <a:lnTo>
                    <a:pt x="1018" y="2613"/>
                  </a:lnTo>
                  <a:lnTo>
                    <a:pt x="1050" y="2622"/>
                  </a:lnTo>
                  <a:lnTo>
                    <a:pt x="1081" y="2629"/>
                  </a:lnTo>
                  <a:lnTo>
                    <a:pt x="1114" y="2636"/>
                  </a:lnTo>
                  <a:lnTo>
                    <a:pt x="1146" y="2642"/>
                  </a:lnTo>
                  <a:lnTo>
                    <a:pt x="1179" y="2647"/>
                  </a:lnTo>
                  <a:lnTo>
                    <a:pt x="1211" y="2652"/>
                  </a:lnTo>
                  <a:lnTo>
                    <a:pt x="1244" y="2655"/>
                  </a:lnTo>
                  <a:lnTo>
                    <a:pt x="1277" y="2659"/>
                  </a:lnTo>
                  <a:lnTo>
                    <a:pt x="1309" y="2661"/>
                  </a:lnTo>
                  <a:lnTo>
                    <a:pt x="1343" y="2662"/>
                  </a:lnTo>
                  <a:lnTo>
                    <a:pt x="1375" y="2664"/>
                  </a:lnTo>
                  <a:lnTo>
                    <a:pt x="1375" y="2483"/>
                  </a:lnTo>
                  <a:lnTo>
                    <a:pt x="1299" y="2482"/>
                  </a:lnTo>
                  <a:lnTo>
                    <a:pt x="1222" y="2478"/>
                  </a:lnTo>
                  <a:lnTo>
                    <a:pt x="1183" y="2476"/>
                  </a:lnTo>
                  <a:lnTo>
                    <a:pt x="1145" y="2472"/>
                  </a:lnTo>
                  <a:lnTo>
                    <a:pt x="1107" y="2469"/>
                  </a:lnTo>
                  <a:lnTo>
                    <a:pt x="1069" y="2464"/>
                  </a:lnTo>
                  <a:lnTo>
                    <a:pt x="1029" y="2460"/>
                  </a:lnTo>
                  <a:lnTo>
                    <a:pt x="991" y="2454"/>
                  </a:lnTo>
                  <a:lnTo>
                    <a:pt x="953" y="2447"/>
                  </a:lnTo>
                  <a:lnTo>
                    <a:pt x="917" y="2440"/>
                  </a:lnTo>
                  <a:lnTo>
                    <a:pt x="879" y="2432"/>
                  </a:lnTo>
                  <a:lnTo>
                    <a:pt x="841" y="2424"/>
                  </a:lnTo>
                  <a:lnTo>
                    <a:pt x="804" y="2415"/>
                  </a:lnTo>
                  <a:lnTo>
                    <a:pt x="767" y="240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>
              <p:custDataLst>
                <p:tags r:id="rId2"/>
              </p:custDataLst>
            </p:nvPr>
          </p:nvSpPr>
          <p:spPr>
            <a:xfrm>
              <a:off x="2454533" y="4927004"/>
              <a:ext cx="107620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  <a:latin typeface="HY강B" panose="02030600000101010101" pitchFamily="18" charset="-127"/>
                  <a:ea typeface="HY강B" panose="02030600000101010101" pitchFamily="18" charset="-127"/>
                </a:rPr>
                <a:t>www.mslee.co.kr</a:t>
              </a:r>
              <a:endParaRPr lang="en-US" sz="1000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439075" y="3615030"/>
            <a:ext cx="4238513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복지분</a:t>
            </a:r>
            <a:r>
              <a:rPr lang="ko-KR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야</a:t>
            </a:r>
            <a:r>
              <a:rPr lang="ko-KR" alt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진단</a:t>
            </a:r>
            <a:endParaRPr lang="en-US" altLang="ko-KR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27" name="Picture 3" descr="C:\Users\assembly\Desktop\국감백서\책자표지\국회상징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90" y="5449354"/>
            <a:ext cx="285947" cy="28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632" y="303019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2015.9.11.(</a:t>
            </a:r>
            <a:r>
              <a:rPr lang="ko-KR" altLang="en-US" sz="9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보건복지부 국정감사</a:t>
            </a:r>
            <a:endParaRPr lang="ko-KR" altLang="en-US" sz="9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599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752128" y="3576211"/>
            <a:ext cx="7632847" cy="2333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55944" y="492560"/>
            <a:ext cx="8308926" cy="37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사회적 교통약자</a:t>
            </a:r>
            <a:r>
              <a:rPr lang="en-US" altLang="ko-KR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「장애인</a:t>
            </a:r>
            <a:r>
              <a:rPr lang="en-US" altLang="ko-KR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노인 보조기구 지원정책」 </a:t>
            </a: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</a:t>
            </a:r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19" y="1162898"/>
            <a:ext cx="8719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장애인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300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시대</a:t>
            </a:r>
            <a:r>
              <a:rPr lang="en-US" altLang="ko-KR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(‘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15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ko-KR" altLang="en-US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추정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en-US" altLang="ko-KR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장애등급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不판정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장애인 포함 경우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450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선진국 수준</a:t>
            </a:r>
            <a:r>
              <a:rPr lang="en-US" altLang="ko-KR" sz="12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2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인구 </a:t>
            </a:r>
            <a:r>
              <a:rPr lang="en-US" altLang="ko-KR" sz="12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10%) </a:t>
            </a:r>
            <a:endParaRPr lang="ko-KR" altLang="en-US" sz="1200" spc="-150" dirty="0">
              <a:solidFill>
                <a:srgbClr val="C00000"/>
              </a:solidFill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고령화사회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노인인구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662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시대</a:t>
            </a:r>
            <a:r>
              <a:rPr lang="en-US" altLang="ko-KR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(‘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15</a:t>
            </a:r>
            <a:r>
              <a:rPr lang="ko-KR" altLang="en-US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년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ko-KR" altLang="en-US" sz="12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 후 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2024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천만 시대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총 인구의 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20%</a:t>
            </a:r>
            <a:endParaRPr lang="ko-KR" altLang="en-US" sz="1600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우리나라 장애인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노인 보조기구의 산업구조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선진국에 비해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양적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질적으로 매우 취약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전동휠체어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전동스쿠터 국내제조업체수 합계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개 이내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국제경쟁력 없는 중소기업 수준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보조기구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A/S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업무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지자체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담당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센터 숫자도 태부족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복지부의 ‘</a:t>
            </a:r>
            <a:r>
              <a:rPr lang="ko-KR" altLang="en-US" sz="16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떠밀려가기式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’ 소극적 정책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-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정부차원의 선진복지정책에 비해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후진적 장애인 복지정책의 하나</a:t>
            </a:r>
          </a:p>
        </p:txBody>
      </p:sp>
      <p:sp>
        <p:nvSpPr>
          <p:cNvPr id="4" name="오른쪽 화살표 3"/>
          <p:cNvSpPr/>
          <p:nvPr/>
        </p:nvSpPr>
        <p:spPr>
          <a:xfrm>
            <a:off x="6552220" y="135638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52180" y="6129479"/>
            <a:ext cx="813789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현재 마련 중인 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「장애인 및 노인 </a:t>
            </a:r>
            <a:r>
              <a:rPr lang="ko-KR" altLang="en-US" sz="17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보조기구법</a:t>
            </a:r>
            <a:r>
              <a:rPr lang="en-US" altLang="ko-KR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정부안</a:t>
            </a:r>
            <a:r>
              <a:rPr lang="en-US" altLang="ko-KR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의 조속한 국회 제출 필요</a:t>
            </a:r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449415" y="6241135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3855672" y="170080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502395" y="206084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5393195" y="244238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5125244" y="280405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http://www.clker.com/cliparts/Y/b/r/I/6/n/plain-wheelchair-md.png">
            <a:hlinkClick r:id="rId2" tooltip="Download as SVG 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575" y="3770206"/>
            <a:ext cx="659680" cy="82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932185" y="3767247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전동휠체어 제조업체수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32185" y="4134145"/>
            <a:ext cx="3689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국내 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(730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수입업체 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(3,170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0462" y="4966442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전동스쿠터 제조업체수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32185" y="5330382"/>
            <a:ext cx="397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국내 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(1,693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수입업체 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(7,067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3645024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기준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2014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년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ko-KR" altLang="en-US" sz="11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pic>
        <p:nvPicPr>
          <p:cNvPr id="3074" name="Picture 2" descr="C:\Users\assembly\Desktop\그림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442" y="4966442"/>
            <a:ext cx="899947" cy="64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65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직사각형 80"/>
          <p:cNvSpPr/>
          <p:nvPr/>
        </p:nvSpPr>
        <p:spPr>
          <a:xfrm>
            <a:off x="683568" y="3701792"/>
            <a:ext cx="7632847" cy="2333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55944" y="238382"/>
            <a:ext cx="830892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23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親생부모</a:t>
            </a:r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찾고 싶은’ </a:t>
            </a:r>
            <a:r>
              <a:rPr lang="en-US" altLang="ko-KR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해외입양인 지원정책</a:t>
            </a:r>
            <a:r>
              <a:rPr lang="ko-KR" altLang="en-US" sz="2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19" y="908720"/>
            <a:ext cx="8719175" cy="2793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해외 입양아동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최근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년간 감소세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여전한 세계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6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위 </a:t>
            </a: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(‘14) </a:t>
            </a:r>
            <a:r>
              <a:rPr lang="en-US" altLang="ko-KR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풍선효과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국내시설 보육 中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지난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50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년간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해외입양인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여명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정체성 혼란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홀로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뿌리찾기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고난의 </a:t>
            </a:r>
            <a:r>
              <a:rPr lang="en-US" altLang="ko-KR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3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만리 행군 中 </a:t>
            </a:r>
          </a:p>
          <a:p>
            <a:pPr fontAlgn="base">
              <a:lnSpc>
                <a:spcPct val="150000"/>
              </a:lnSpc>
            </a:pPr>
            <a:endParaRPr lang="en-US" altLang="ko-KR" sz="16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 </a:t>
            </a:r>
            <a:r>
              <a:rPr lang="ko-KR" altLang="en-US" sz="16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국외 입양인 희망사항 </a:t>
            </a:r>
            <a:r>
              <a:rPr lang="en-US" altLang="ko-KR" sz="16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&gt; - </a:t>
            </a:r>
            <a:r>
              <a:rPr lang="ko-KR" altLang="en-US" sz="1400" b="1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보사연</a:t>
            </a:r>
            <a:r>
              <a:rPr lang="ko-KR" altLang="en-US" sz="14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연구용역 </a:t>
            </a:r>
            <a:r>
              <a:rPr lang="en-US" altLang="ko-KR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(2013)</a:t>
            </a:r>
            <a:endParaRPr lang="ko-KR" altLang="en-US" sz="1400" b="1" spc="-1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5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대부분의 해외 입양인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‘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親생부모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찾기’ 희망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(83%),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친생부모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찾기 시도’ 경험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(71%)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정부 지원 희망내용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모국방문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부모찾기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주선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입양인 단체지원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모국어연수 順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한국거주 입양인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문화적 차이와 차별시선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안정적인 정착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교육 등 위한 정보지원 부재 </a:t>
            </a:r>
          </a:p>
        </p:txBody>
      </p:sp>
      <p:sp>
        <p:nvSpPr>
          <p:cNvPr id="4" name="오른쪽 화살표 3"/>
          <p:cNvSpPr/>
          <p:nvPr/>
        </p:nvSpPr>
        <p:spPr>
          <a:xfrm>
            <a:off x="5829404" y="110300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55576" y="6227401"/>
            <a:ext cx="8137894" cy="462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정부 차원의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「입양인 지원 및 정보제공센터 설립</a:t>
            </a:r>
            <a:r>
              <a:rPr lang="en-US" altLang="ko-KR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예산편성」 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시급 필요</a:t>
            </a:r>
            <a:endParaRPr lang="ko-KR" altLang="en-US" sz="1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274319" y="6325324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6228184" y="1449063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78" name="차트 77"/>
          <p:cNvGraphicFramePr/>
          <p:nvPr>
            <p:extLst>
              <p:ext uri="{D42A27DB-BD31-4B8C-83A1-F6EECF244321}">
                <p14:modId xmlns:p14="http://schemas.microsoft.com/office/powerpoint/2010/main" val="2653907218"/>
              </p:ext>
            </p:extLst>
          </p:nvPr>
        </p:nvGraphicFramePr>
        <p:xfrm>
          <a:off x="806924" y="4049557"/>
          <a:ext cx="7265387" cy="192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0" name="Rectangle 1"/>
          <p:cNvSpPr/>
          <p:nvPr/>
        </p:nvSpPr>
        <p:spPr>
          <a:xfrm rot="16200000">
            <a:off x="158728" y="4760096"/>
            <a:ext cx="1609681" cy="55089"/>
          </a:xfrm>
          <a:prstGeom prst="rect">
            <a:avLst/>
          </a:prstGeom>
          <a:solidFill>
            <a:srgbClr val="0D65AC"/>
          </a:solidFill>
          <a:ln>
            <a:noFill/>
          </a:ln>
          <a:effectLst>
            <a:innerShdw dist="38100" dir="5400000">
              <a:prstClr val="black">
                <a:alpha val="2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043608" y="5293953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dirty="0" smtClean="0"/>
              <a:t>자료</a:t>
            </a:r>
            <a:r>
              <a:rPr lang="en-US" altLang="ko-KR" sz="900" dirty="0" smtClean="0"/>
              <a:t>: </a:t>
            </a:r>
            <a:r>
              <a:rPr lang="ko-KR" altLang="en-US" sz="900" dirty="0" smtClean="0"/>
              <a:t>보건복지부</a:t>
            </a:r>
            <a:endParaRPr lang="ko-KR" altLang="en-US" sz="900" dirty="0"/>
          </a:p>
        </p:txBody>
      </p:sp>
      <p:sp>
        <p:nvSpPr>
          <p:cNvPr id="82" name="TextBox 81"/>
          <p:cNvSpPr txBox="1"/>
          <p:nvPr/>
        </p:nvSpPr>
        <p:spPr>
          <a:xfrm>
            <a:off x="1331640" y="3896346"/>
            <a:ext cx="539343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연도별 입양아동 비율</a:t>
            </a:r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  </a:t>
            </a:r>
            <a:r>
              <a:rPr lang="en-US" altLang="ko-KR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단위</a:t>
            </a:r>
            <a:r>
              <a:rPr lang="en-US" altLang="ko-KR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명</a:t>
            </a:r>
            <a:r>
              <a:rPr lang="en-US" altLang="ko-KR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en-US" altLang="ko-KR" sz="10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454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2074311" y="3684646"/>
            <a:ext cx="6818169" cy="2333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8582" y="385800"/>
            <a:ext cx="83089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2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보육어린이집</a:t>
            </a:r>
            <a:r>
              <a:rPr lang="ko-KR" altLang="en-US" sz="22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유형별 </a:t>
            </a:r>
            <a:r>
              <a:rPr lang="en-US" altLang="ko-KR" sz="22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2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「보육</a:t>
            </a:r>
            <a:r>
              <a:rPr lang="en-US" altLang="ko-KR" sz="22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2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돌봄 인식 및 지원정책」 </a:t>
            </a:r>
            <a:r>
              <a:rPr lang="ko-KR" altLang="en-US" sz="22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3457" y="1056138"/>
            <a:ext cx="8719175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對국민 여론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영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유아 돌봄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보육문제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국가와 사회가 책임져야 한다’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사회적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합의 정착단계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전국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4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4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천여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어린이집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국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공립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6%,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민간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94%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민간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가정어린이집이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사실상 책임진 상황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국민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동일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보육어린이집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인식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정부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지원시설과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非지원시설로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구분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차별인식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차별지원 中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국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공립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어린이집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신축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보수 비용 및 교사인건비 지원 등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여유있고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안정적인 운영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유지관리 보장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민간어린이집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투자’만 허용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융자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대출금 상환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시설개보수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등 충당금 적립 ‘불법’ 규제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‘규제절벽’에 갇힌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민간</a:t>
            </a:r>
            <a:r>
              <a:rPr lang="en-US" altLang="ko-KR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가정어린이집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단체</a:t>
            </a:r>
            <a:r>
              <a:rPr lang="en-US" altLang="ko-KR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담당정책관 면담 요청’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“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격이 맞지 않는다” 장기거부 中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en-US" altLang="ko-KR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전국어린이집</a:t>
            </a:r>
            <a:r>
              <a:rPr lang="en-US" altLang="ko-KR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정부의 행정지시 업무</a:t>
            </a:r>
            <a:r>
              <a:rPr lang="en-US" altLang="ko-KR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일지 등</a:t>
            </a:r>
            <a:r>
              <a:rPr lang="en-US" altLang="ko-KR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에 시달려    「지침」으로 처벌도</a:t>
            </a:r>
            <a:endParaRPr lang="ko-KR" altLang="en-US" sz="15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6374838" y="125041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08162" y="6179268"/>
            <a:ext cx="843653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현 정부의 보육 국정철학</a:t>
            </a: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大選公約</a:t>
            </a: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을 반영한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7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 </a:t>
            </a:r>
            <a:r>
              <a:rPr lang="ko-KR" altLang="en-US" sz="1700" dirty="0" err="1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차별없는</a:t>
            </a:r>
            <a:r>
              <a:rPr lang="ko-KR" altLang="en-US" sz="17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7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어린이집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보육정책」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273678" y="6265649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4613044" y="157375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6265002" y="190621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5409593" y="226461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3098474" y="260117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5643366" y="294627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오른쪽 화살표 13"/>
          <p:cNvSpPr/>
          <p:nvPr/>
        </p:nvSpPr>
        <p:spPr>
          <a:xfrm>
            <a:off x="5548133" y="329300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Users\assembly\Desktop\2015083103252_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726" y="4203941"/>
            <a:ext cx="2942049" cy="176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06985" y="3834932"/>
            <a:ext cx="72728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err="1" smtClean="0">
                <a:latin typeface="Adobe 고딕 Std B" pitchFamily="34" charset="-127"/>
                <a:ea typeface="Adobe 고딕 Std B" pitchFamily="34" charset="-127"/>
              </a:rPr>
              <a:t>국공립어린이집</a:t>
            </a:r>
            <a:r>
              <a:rPr lang="ko-KR" altLang="en-US" sz="1400" dirty="0" smtClean="0">
                <a:latin typeface="Adobe 고딕 Std B" pitchFamily="34" charset="-127"/>
                <a:ea typeface="Adobe 고딕 Std B" pitchFamily="34" charset="-127"/>
              </a:rPr>
              <a:t>                                        </a:t>
            </a:r>
            <a:r>
              <a:rPr lang="en-US" altLang="ko-KR" sz="1400" dirty="0" smtClean="0">
                <a:latin typeface="Adobe 고딕 Std B" pitchFamily="34" charset="-127"/>
                <a:ea typeface="Adobe 고딕 Std B" pitchFamily="34" charset="-127"/>
              </a:rPr>
              <a:t>85</a:t>
            </a:r>
            <a:r>
              <a:rPr lang="ko-KR" altLang="en-US" sz="1400" dirty="0" smtClean="0">
                <a:latin typeface="Adobe 고딕 Std B" pitchFamily="34" charset="-127"/>
                <a:ea typeface="Adobe 고딕 Std B" pitchFamily="34" charset="-127"/>
              </a:rPr>
              <a:t>명 정원                                        </a:t>
            </a:r>
            <a:r>
              <a:rPr lang="ko-KR" altLang="en-US" sz="1400" dirty="0" err="1" smtClean="0">
                <a:latin typeface="Adobe 고딕 Std B" pitchFamily="34" charset="-127"/>
                <a:ea typeface="Adobe 고딕 Std B" pitchFamily="34" charset="-127"/>
              </a:rPr>
              <a:t>민간어린이집</a:t>
            </a:r>
            <a:endParaRPr lang="ko-KR" altLang="en-US" sz="1400" dirty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77114" y="4108270"/>
            <a:ext cx="11521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기준</a:t>
            </a:r>
            <a:r>
              <a:rPr lang="en-US" altLang="ko-KR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전국평균</a:t>
            </a:r>
            <a:r>
              <a:rPr lang="en-US" altLang="ko-KR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ko-KR" altLang="en-US" sz="9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9539" y="4184434"/>
            <a:ext cx="198923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▶ </a:t>
            </a:r>
            <a:r>
              <a:rPr lang="ko-KR" altLang="en-US" sz="1100" dirty="0" err="1" smtClean="0">
                <a:latin typeface="Adobe 고딕 Std B" pitchFamily="34" charset="-127"/>
                <a:ea typeface="Adobe 고딕 Std B" pitchFamily="34" charset="-127"/>
              </a:rPr>
              <a:t>보육료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 수입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100" dirty="0">
                <a:latin typeface="Adobe 고딕 Std B" pitchFamily="34" charset="-127"/>
                <a:ea typeface="Adobe 고딕 Std B" pitchFamily="34" charset="-127"/>
              </a:rPr>
              <a:t>▶ 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인건비 지원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100" dirty="0">
                <a:latin typeface="Adobe 고딕 Std B" pitchFamily="34" charset="-127"/>
                <a:ea typeface="Adobe 고딕 Std B" pitchFamily="34" charset="-127"/>
              </a:rPr>
              <a:t>▶ </a:t>
            </a:r>
            <a:r>
              <a:rPr lang="ko-KR" altLang="en-US" sz="1100" dirty="0" err="1" smtClean="0">
                <a:latin typeface="Adobe 고딕 Std B" pitchFamily="34" charset="-127"/>
                <a:ea typeface="Adobe 고딕 Std B" pitchFamily="34" charset="-127"/>
              </a:rPr>
              <a:t>기본보육료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100" dirty="0">
                <a:latin typeface="Adobe 고딕 Std B" pitchFamily="34" charset="-127"/>
                <a:ea typeface="Adobe 고딕 Std B" pitchFamily="34" charset="-127"/>
              </a:rPr>
              <a:t>▶ </a:t>
            </a:r>
            <a:r>
              <a:rPr lang="en-US" altLang="ko-KR" sz="1100" dirty="0" smtClean="0">
                <a:latin typeface="Adobe 고딕 Std B" pitchFamily="34" charset="-127"/>
                <a:ea typeface="Adobe 고딕 Std B" pitchFamily="34" charset="-127"/>
              </a:rPr>
              <a:t>1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인당 평균 보육비용</a:t>
            </a:r>
            <a:r>
              <a:rPr lang="en-US" altLang="ko-KR" sz="1100" dirty="0" smtClean="0">
                <a:latin typeface="Adobe 고딕 Std B" pitchFamily="34" charset="-127"/>
                <a:ea typeface="Adobe 고딕 Std B" pitchFamily="34" charset="-127"/>
              </a:rPr>
              <a:t>(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월</a:t>
            </a:r>
            <a:r>
              <a:rPr lang="en-US" altLang="ko-KR" sz="1100" dirty="0" smtClean="0">
                <a:latin typeface="Adobe 고딕 Std B" pitchFamily="34" charset="-127"/>
                <a:ea typeface="Adobe 고딕 Std B" pitchFamily="34" charset="-127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ko-KR" altLang="en-US" sz="1100" dirty="0">
                <a:latin typeface="Adobe 고딕 Std B" pitchFamily="34" charset="-127"/>
                <a:ea typeface="Adobe 고딕 Std B" pitchFamily="34" charset="-127"/>
              </a:rPr>
              <a:t>▶ 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초기설치비용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72282" y="4232659"/>
            <a:ext cx="198923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21,938,000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13,417,000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없음</a:t>
            </a:r>
            <a:endParaRPr lang="en-US" altLang="ko-KR" sz="1400" dirty="0" smtClean="0">
              <a:solidFill>
                <a:srgbClr val="C00000"/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415,941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국가예</a:t>
            </a:r>
            <a:r>
              <a:rPr lang="ko-KR" altLang="en-US" sz="1400" dirty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산</a:t>
            </a:r>
            <a:endParaRPr lang="en-US" altLang="ko-KR" dirty="0" smtClean="0">
              <a:solidFill>
                <a:srgbClr val="C00000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83399" y="4203941"/>
            <a:ext cx="198923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23,943,000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없음</a:t>
            </a:r>
            <a:endParaRPr lang="en-US" altLang="ko-KR" sz="1400" dirty="0">
              <a:solidFill>
                <a:srgbClr val="C00000"/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5,516,000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4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346,576</a:t>
            </a: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원</a:t>
            </a:r>
            <a:endParaRPr lang="en-US" altLang="ko-KR" sz="11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100" dirty="0" smtClean="0">
                <a:latin typeface="Adobe 고딕 Std B" pitchFamily="34" charset="-127"/>
                <a:ea typeface="Adobe 고딕 Std B" pitchFamily="34" charset="-127"/>
              </a:rPr>
              <a:t>민간자본</a:t>
            </a:r>
            <a:r>
              <a:rPr lang="ko-KR" altLang="en-US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7</a:t>
            </a:r>
            <a:r>
              <a:rPr lang="ko-KR" altLang="en-US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억</a:t>
            </a:r>
            <a:r>
              <a:rPr lang="en-US" altLang="ko-KR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~10</a:t>
            </a:r>
            <a:r>
              <a:rPr lang="ko-KR" altLang="en-US" sz="14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억</a:t>
            </a:r>
            <a:endParaRPr lang="en-US" altLang="ko-KR" sz="1400" dirty="0" smtClean="0">
              <a:solidFill>
                <a:srgbClr val="C00000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54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40" y="742945"/>
            <a:ext cx="830892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3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고령화사회</a:t>
            </a: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「노인건강보장관련법 체계성 문제」 </a:t>
            </a: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3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40" y="1484784"/>
            <a:ext cx="851405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노인복지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영역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소득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건강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환경 및 안전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여가 및 사회활동 등 ‘보장’으로 구분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항목별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지원형태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노인건강보장관련법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「노인복지법」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「장기요양보험법」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「치매관리법」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등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복지관련법의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한 영역</a:t>
            </a:r>
          </a:p>
          <a:p>
            <a:pPr fontAlgn="base">
              <a:lnSpc>
                <a:spcPct val="150000"/>
              </a:lnSpc>
            </a:pPr>
            <a:endParaRPr lang="en-US" altLang="ko-KR" sz="15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문제점</a:t>
            </a:r>
            <a:r>
              <a:rPr lang="en-US" altLang="ko-KR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 </a:t>
            </a:r>
            <a:endParaRPr lang="ko-KR" altLang="en-US" sz="1400" b="1" spc="-1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다양한 복지수요에 따라 개별입법 지속 제정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영역별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구분 모호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중복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개념 혼선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미비 발생</a:t>
            </a:r>
          </a:p>
          <a:p>
            <a:pPr fontAlgn="base">
              <a:lnSpc>
                <a:spcPct val="150000"/>
              </a:lnSpc>
            </a:pPr>
            <a:r>
              <a:rPr lang="en-US" altLang="ko-KR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1&gt; </a:t>
            </a:r>
            <a:r>
              <a:rPr lang="ko-KR" altLang="en-US" sz="13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요양보호사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관련 규정 모호 </a:t>
            </a:r>
            <a:r>
              <a:rPr lang="ko-KR" altLang="en-US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▶ 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급여 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지급근거 「장기요양보험법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」</a:t>
            </a:r>
            <a:r>
              <a:rPr lang="en-US" altLang="ko-KR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자격취득절차</a:t>
            </a:r>
            <a:r>
              <a:rPr lang="en-US" altLang="ko-KR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근거 「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노인복지법」</a:t>
            </a:r>
          </a:p>
          <a:p>
            <a:pPr fontAlgn="base">
              <a:lnSpc>
                <a:spcPct val="150000"/>
              </a:lnSpc>
            </a:pP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2&gt; 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치매등급 따른 교육규정 명시 혼선 </a:t>
            </a:r>
            <a:r>
              <a:rPr lang="ko-KR" altLang="en-US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‘치매’ 無규정 「노인복지법」</a:t>
            </a:r>
            <a:r>
              <a:rPr lang="en-US" altLang="ko-KR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300" spc="-150" dirty="0" err="1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요양보호사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 無규정 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「장기요양보험법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」</a:t>
            </a:r>
          </a:p>
          <a:p>
            <a:pPr fontAlgn="base">
              <a:lnSpc>
                <a:spcPct val="150000"/>
              </a:lnSpc>
            </a:pP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3&gt; 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「노인복지법」과 「치매관리법」간 체계관련성 미흡 </a:t>
            </a:r>
            <a:r>
              <a:rPr lang="ko-KR" altLang="en-US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「노인복지법」상 노인학대</a:t>
            </a:r>
            <a:r>
              <a:rPr lang="en-US" altLang="ko-KR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실종</a:t>
            </a:r>
            <a:r>
              <a:rPr lang="en-US" altLang="ko-KR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다수가 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치매노인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4&gt; 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동시 적용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준용 규정 미비 </a:t>
            </a:r>
            <a:r>
              <a:rPr lang="ko-KR" altLang="en-US" sz="13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「노인복지법」상 ‘노인의료복지시설’</a:t>
            </a:r>
            <a:r>
              <a:rPr lang="en-US" altLang="ko-KR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3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「장기요양보험법</a:t>
            </a:r>
            <a:r>
              <a:rPr lang="ko-KR" altLang="en-US" sz="13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」상 ‘장기요양기관’</a:t>
            </a:r>
          </a:p>
        </p:txBody>
      </p:sp>
      <p:sp>
        <p:nvSpPr>
          <p:cNvPr id="4" name="오른쪽 화살표 3"/>
          <p:cNvSpPr/>
          <p:nvPr/>
        </p:nvSpPr>
        <p:spPr>
          <a:xfrm>
            <a:off x="6808961" y="1653849"/>
            <a:ext cx="210942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65567" y="6147407"/>
            <a:ext cx="7912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관련법 간의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「영역별 구분 모호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중복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혼선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미비 사항」 </a:t>
            </a:r>
            <a:r>
              <a:rPr lang="en-US" altLang="ko-KR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조속 정비 필요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449415" y="6241135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6448921" y="2002402"/>
            <a:ext cx="210942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453254" y="3017099"/>
            <a:ext cx="210942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68882" y="19566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국정감사 정책백서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3" name="Picture 2" descr="C:\Users\assembly\Desktop\as_000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47" y="213384"/>
            <a:ext cx="263703" cy="26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ssembly\Desktop\w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29" y="4730895"/>
            <a:ext cx="1832246" cy="135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66421" y="4690490"/>
            <a:ext cx="133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smtClean="0">
                <a:latin typeface="Adobe 고딕 Std B" pitchFamily="34" charset="-127"/>
                <a:ea typeface="Adobe 고딕 Std B" pitchFamily="34" charset="-127"/>
              </a:rPr>
              <a:t>노인학대</a:t>
            </a:r>
            <a:endParaRPr lang="ko-KR" altLang="en-US" sz="120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66421" y="4982045"/>
            <a:ext cx="133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smtClean="0">
                <a:latin typeface="Adobe 고딕 Std B" pitchFamily="34" charset="-127"/>
                <a:ea typeface="Adobe 고딕 Std B" pitchFamily="34" charset="-127"/>
              </a:rPr>
              <a:t>노인치매</a:t>
            </a:r>
            <a:endParaRPr lang="ko-KR" altLang="en-US" sz="1200" dirty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0475" y="5236628"/>
            <a:ext cx="133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latin typeface="Adobe 고딕 Std B" pitchFamily="34" charset="-127"/>
                <a:ea typeface="Adobe 고딕 Std B" pitchFamily="34" charset="-127"/>
              </a:rPr>
              <a:t>건강문제</a:t>
            </a:r>
            <a:endParaRPr lang="ko-KR" altLang="en-US" sz="1200" dirty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1286" y="5513627"/>
            <a:ext cx="133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latin typeface="Adobe 고딕 Std B" pitchFamily="34" charset="-127"/>
                <a:ea typeface="Adobe 고딕 Std B" pitchFamily="34" charset="-127"/>
              </a:rPr>
              <a:t>노인빈곤</a:t>
            </a:r>
            <a:endParaRPr lang="ko-KR" altLang="en-US" sz="1200" dirty="0"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912" y="4564169"/>
            <a:ext cx="2663927" cy="162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10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945" y="492560"/>
            <a:ext cx="830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한국형 복지국가 모색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4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新사회적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위험 대책」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583" y="1227177"/>
            <a:ext cx="8719175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□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역대 정부 복지정책 추진관련 </a:t>
            </a:r>
            <a:r>
              <a:rPr lang="en-US" altLang="ko-KR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총론적 평가</a:t>
            </a:r>
            <a:endParaRPr lang="en-US" altLang="ko-KR" sz="16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5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압축 민주주의와 압축 경제성장 달성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「압축 복지제도 구축」 평가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복지정책의 추진과 지출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「비용」과 「부담」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「비효율」 인식 관행 여전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전통적 사회적 위험</a:t>
            </a:r>
            <a:r>
              <a:rPr lang="en-US" altLang="ko-KR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실업</a:t>
            </a:r>
            <a:r>
              <a:rPr lang="en-US" altLang="ko-KR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질병과 장애</a:t>
            </a:r>
            <a:r>
              <a:rPr lang="en-US" altLang="ko-KR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노령</a:t>
            </a:r>
            <a:r>
              <a:rPr lang="en-US" altLang="ko-KR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아동 등</a:t>
            </a:r>
            <a:r>
              <a:rPr lang="en-US" altLang="ko-KR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단기처방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현안수습에 치중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「</a:t>
            </a:r>
            <a:r>
              <a:rPr lang="ko-KR" altLang="en-US" sz="16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新사회적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 위험」의 본격 도래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</a:t>
            </a:r>
            <a:r>
              <a:rPr lang="ko-KR" altLang="en-US" sz="16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新복지국가의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정책수립과 실천」에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소극적</a:t>
            </a:r>
            <a:endParaRPr lang="ko-KR" altLang="en-US" sz="16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3129" y="5741135"/>
            <a:ext cx="711932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19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국민통합형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복지정책」 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전제하에 사회지출</a:t>
            </a:r>
            <a:r>
              <a:rPr lang="en-US" altLang="ko-KR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+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투자 병행의 </a:t>
            </a:r>
            <a:endParaRPr lang="en-US" altLang="ko-KR" sz="19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「지능적 복지국가</a:t>
            </a:r>
            <a:r>
              <a:rPr lang="en-US" altLang="ko-KR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19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intelligent welfare </a:t>
            </a:r>
            <a:r>
              <a:rPr lang="en-US" altLang="ko-KR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state)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 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추진 필요</a:t>
            </a:r>
            <a:endParaRPr lang="en-US" altLang="ko-KR" sz="1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783996" y="5877272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281230" y="1863502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3100924" y="225438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5937414" y="2616249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3796341" y="295377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632702"/>
              </p:ext>
            </p:extLst>
          </p:nvPr>
        </p:nvGraphicFramePr>
        <p:xfrm>
          <a:off x="349167" y="3789040"/>
          <a:ext cx="8447549" cy="181830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887316"/>
                <a:gridCol w="3222878"/>
                <a:gridCol w="3337355"/>
              </a:tblGrid>
              <a:tr h="2513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사회경제적 변화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新사회적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위험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新복지국가의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역할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00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인구 고령화</a:t>
                      </a:r>
                      <a:endParaRPr lang="ko-KR" altLang="en-US" sz="1200" b="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</a:t>
                      </a:r>
                      <a:r>
                        <a:rPr lang="en-US" altLang="ko-KR" sz="1200" b="0" kern="0" spc="0" baseline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취약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빈곤 노인 및 자발적 취약노인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사회적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지출차원의 노인서비스 강화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가족내 성역할의 변화</a:t>
                      </a:r>
                      <a:endParaRPr lang="ko-KR" altLang="en-US" sz="1200" b="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일과 </a:t>
                      </a:r>
                      <a:r>
                        <a:rPr lang="ko-KR" altLang="en-US" sz="1200" b="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가족內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책임의 균형잡기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특히 보육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사회적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투자차원의 보육서비스 확대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9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노동시장 변화</a:t>
                      </a:r>
                      <a:endParaRPr lang="ko-KR" altLang="en-US" sz="1200" b="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적절한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일자리 확보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유지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숙련기술 결여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확보한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숙련기술의 빠른 변화와 부식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民官협력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적극적 노동시장정책 추진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복지와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일자리 「혼합형 </a:t>
                      </a:r>
                      <a:r>
                        <a:rPr lang="ko-KR" altLang="en-US" sz="1200" b="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新직업교육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」 강화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5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복지국가의 변화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부적절하고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부족한 급여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특히 연금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불만족스런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복지급여 서비스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- </a:t>
                      </a:r>
                      <a:r>
                        <a:rPr lang="ko-KR" altLang="en-US" sz="1200" b="0" kern="0" spc="0" dirty="0" smtClean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사회적 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지출차원의 적절한 급여와 서비스체계의 직접제공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특히 </a:t>
                      </a:r>
                      <a:r>
                        <a:rPr lang="ko-KR" altLang="en-US" sz="1200" b="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취약층</a:t>
                      </a:r>
                      <a:r>
                        <a:rPr lang="en-US" altLang="ko-KR" sz="1200" b="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55945" y="3429000"/>
            <a:ext cx="83089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▼ 서구가 경험한 「</a:t>
            </a:r>
            <a:r>
              <a:rPr lang="ko-KR" altLang="en-US" sz="1300" b="1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新사회적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위험」과 「</a:t>
            </a:r>
            <a:r>
              <a:rPr lang="ko-KR" altLang="en-US" sz="1300" b="1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新복지국가의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역할모형」 </a:t>
            </a:r>
            <a:r>
              <a:rPr lang="en-US" altLang="ko-KR" sz="9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900" dirty="0">
                <a:latin typeface="휴먼고딕" panose="02010504000101010101" pitchFamily="2" charset="-127"/>
                <a:ea typeface="휴먼고딕" panose="02010504000101010101" pitchFamily="2" charset="-127"/>
              </a:rPr>
              <a:t>출처</a:t>
            </a:r>
            <a:r>
              <a:rPr lang="en-US" altLang="ko-KR" sz="9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Taylor-</a:t>
            </a:r>
            <a:r>
              <a:rPr lang="en-US" altLang="ko-KR" sz="90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Gooby</a:t>
            </a:r>
            <a:r>
              <a:rPr lang="en-US" altLang="ko-KR" sz="900" dirty="0">
                <a:latin typeface="휴먼고딕" panose="02010504000101010101" pitchFamily="2" charset="-127"/>
                <a:ea typeface="휴먼고딕" panose="02010504000101010101" pitchFamily="2" charset="-127"/>
              </a:rPr>
              <a:t>(2004) ; Huber and Stephens(2004</a:t>
            </a:r>
            <a:r>
              <a:rPr lang="en-US" altLang="ko-KR" sz="9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en-US" altLang="ko-KR" sz="13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067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943" y="751951"/>
            <a:ext cx="830892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여성이 선진국 만든다 </a:t>
            </a:r>
            <a:r>
              <a:rPr lang="en-US" altLang="ko-KR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3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高출산</a:t>
            </a:r>
            <a:r>
              <a:rPr lang="en-US" altLang="ko-KR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부모봉양 지원정책」 </a:t>
            </a: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제안</a:t>
            </a:r>
            <a:endParaRPr lang="ko-KR" altLang="en-US" sz="23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818" y="1422289"/>
            <a:ext cx="8719175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‘한국사회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일과 가정 양립정책이 중요하다’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OECD 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「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Closing the Gender </a:t>
            </a:r>
            <a:r>
              <a:rPr lang="en-US" altLang="ko-KR" sz="1400" spc="-150" dirty="0" err="1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Gap:Act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 Now(2012)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」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보고서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2000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이후 남성중심 교육에서 여성에 대한 교육투자 급증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OECD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국가 중 여성대졸자 비율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위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반면에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일자리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주택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결혼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출산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양육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가사노동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경력단절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부모부양 부담 등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spc="-15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사회</a:t>
            </a:r>
            <a:r>
              <a:rPr lang="ko-KR" altLang="en-US" sz="15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적</a:t>
            </a:r>
            <a:r>
              <a:rPr lang="ko-KR" altLang="en-US" sz="1500" spc="-15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절벽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절감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endParaRPr lang="ko-KR" altLang="en-US" sz="1500" spc="-15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정부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여성복지 지원정책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단기 </a:t>
            </a:r>
            <a:r>
              <a:rPr lang="ko-KR" altLang="en-US" sz="15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이슈별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부분 중심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‘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아이 낳고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잘 키우고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부모부양해서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愛國하라’</a:t>
            </a:r>
          </a:p>
          <a:p>
            <a:pPr fontAlgn="base">
              <a:lnSpc>
                <a:spcPct val="150000"/>
              </a:lnSpc>
            </a:pPr>
            <a:endParaRPr lang="en-US" altLang="ko-KR" sz="15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b="1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저출산</a:t>
            </a:r>
            <a:r>
              <a:rPr lang="ko-KR" altLang="en-US" sz="14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en-US" altLang="ko-KR" sz="14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 </a:t>
            </a:r>
            <a:r>
              <a:rPr lang="ko-KR" altLang="en-US" sz="14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고령화 문제 해결을 위한 혁신적 대책</a:t>
            </a:r>
            <a:r>
              <a:rPr lang="en-US" altLang="ko-KR" sz="14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&gt; </a:t>
            </a:r>
            <a:endParaRPr lang="ko-KR" altLang="en-US" sz="1400" b="1" spc="-1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‘임신에서 출산까지’ 全週期 비용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100%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국가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사회책임부담제도」 도입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‘부모부양 여성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주부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및 돌봄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가사전담 여성노인’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「국가이익 기여일자리 지원제도」 도입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‘노인부양 노인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老老케어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입양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가출아동 돌봄 여성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노인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)’,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「사회공헌 봉사일자리 지원제도」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도입</a:t>
            </a:r>
            <a:endParaRPr lang="ko-KR" altLang="en-US" sz="1500" spc="-15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4211959" y="1616569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74545" y="6177871"/>
            <a:ext cx="8195448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복지패러다임의 일대 전환 통해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「국가 사활적 중</a:t>
            </a:r>
            <a:r>
              <a:rPr lang="en-US" altLang="ko-KR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장기 현안 개선」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필요</a:t>
            </a:r>
            <a:endParaRPr lang="ko-KR" altLang="en-US" sz="1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17147" y="6287335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5358123" y="195165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7121387" y="227236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2627783" y="260827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68882" y="19566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국정감사 정책백서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2" name="Picture 2" descr="C:\Users\assembly\Desktop\as_000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47" y="213384"/>
            <a:ext cx="263703" cy="26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43" y="4587803"/>
            <a:ext cx="86963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6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city.yokohama.lg.jp/aoba/img/koreishogai/201502korei-houkatukea-gairyakuzu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803" y="2729469"/>
            <a:ext cx="4090356" cy="302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55944" y="492560"/>
            <a:ext cx="830892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일본 </a:t>
            </a:r>
            <a:r>
              <a:rPr lang="en-US" altLang="ko-KR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3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지역포괄케어시스템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및 센터 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도입</a:t>
            </a:r>
            <a:r>
              <a:rPr lang="ko-KR" altLang="en-US" sz="2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</a:t>
            </a:r>
            <a:r>
              <a:rPr lang="ko-KR" altLang="en-US" sz="2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300" dirty="0">
                <a:latin typeface="HY견고딕" panose="02030600000101010101" pitchFamily="18" charset="-127"/>
                <a:ea typeface="HY견고딕" panose="02030600000101010101" pitchFamily="18" charset="-127"/>
              </a:rPr>
              <a:t>적극 </a:t>
            </a:r>
            <a:r>
              <a:rPr lang="ko-KR" altLang="en-US" sz="23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검토</a:t>
            </a:r>
            <a:endParaRPr lang="ko-KR" altLang="en-US" sz="23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470" y="1268760"/>
            <a:ext cx="87191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일본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개호</a:t>
            </a:r>
            <a:r>
              <a:rPr lang="en-US" altLang="ko-KR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장기요양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보험제도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개혁 이후 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06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년 지역포괄지원시스템 추진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“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생활터전에서 죽음까지” 목표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치료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(Cure)·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주거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재활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복지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생활지원</a:t>
            </a:r>
            <a:r>
              <a:rPr lang="en-US" altLang="ko-KR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latin typeface="휴먼명조" panose="02010504000101010101" pitchFamily="2" charset="-127"/>
                <a:ea typeface="휴먼명조" panose="02010504000101010101" pitchFamily="2" charset="-127"/>
              </a:rPr>
              <a:t>개호서비스를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포괄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맞춤식으로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지원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</a:t>
            </a:r>
            <a:r>
              <a:rPr lang="ko-KR" altLang="en-US" sz="1500" spc="-15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지역포괄케어센터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」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설립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초기 지역間 불균형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유관 기관間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불연계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등 </a:t>
            </a:r>
            <a:r>
              <a:rPr lang="ko-KR" altLang="en-US" sz="1500" spc="-3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경험        </a:t>
            </a:r>
            <a:r>
              <a:rPr lang="ko-KR" altLang="en-US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시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정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촌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읍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면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동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대상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en-US" altLang="ko-KR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시행 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년째</a:t>
            </a:r>
            <a:r>
              <a:rPr lang="en-US" altLang="ko-KR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3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정착단계</a:t>
            </a:r>
            <a:r>
              <a:rPr lang="ko-KR" altLang="en-US" sz="1500" spc="-3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’ </a:t>
            </a:r>
            <a:endParaRPr lang="en-US" altLang="ko-KR" sz="1500" spc="-300" dirty="0" smtClean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500" spc="-30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 </a:t>
            </a:r>
            <a:r>
              <a:rPr lang="ko-KR" altLang="en-US" sz="1500" b="1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지역포괄케어의</a:t>
            </a:r>
            <a:r>
              <a:rPr lang="ko-KR" altLang="en-US" sz="1500" b="1" dirty="0">
                <a:latin typeface="휴먼고딕" panose="02010504000101010101" pitchFamily="2" charset="-127"/>
                <a:ea typeface="휴먼고딕" panose="02010504000101010101" pitchFamily="2" charset="-127"/>
              </a:rPr>
              <a:t> 성과 </a:t>
            </a:r>
            <a:r>
              <a:rPr lang="en-US" altLang="ko-KR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- </a:t>
            </a:r>
            <a:r>
              <a:rPr lang="ko-KR" altLang="en-US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일본 </a:t>
            </a:r>
            <a:r>
              <a:rPr lang="ko-KR" altLang="en-US" sz="1500" b="1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히로시마현</a:t>
            </a:r>
            <a:r>
              <a:rPr lang="ko-KR" altLang="en-US" sz="1500" b="1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500" b="1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오노미치市</a:t>
            </a:r>
            <a:r>
              <a:rPr lang="ko-KR" altLang="en-US" sz="1500" b="1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</a:p>
          <a:p>
            <a:pPr fontAlgn="base">
              <a:lnSpc>
                <a:spcPct val="150000"/>
              </a:lnSpc>
            </a:pPr>
            <a:endParaRPr lang="ko-KR" altLang="en-US" sz="1400" b="1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보건의료복지 통합 통한 일원화된 서비스 제공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와상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臥床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노인 감소 및 의료비 증가율 둔화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경제효과 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지역경제활성화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인구 감소 방지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지역 노후안심 삶의 터전 지속적인 제공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노인장기요양보험제도와의 일체화 </a:t>
            </a:r>
            <a:endParaRPr lang="en-US" altLang="ko-KR" sz="150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5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※ </a:t>
            </a:r>
            <a:r>
              <a:rPr lang="ko-KR" altLang="en-US" sz="12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지역포괄케어시스템은</a:t>
            </a:r>
            <a:r>
              <a:rPr lang="en-US" altLang="ko-KR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생활권역에서 대략 </a:t>
            </a:r>
            <a:r>
              <a:rPr lang="en-US" altLang="ko-KR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30</a:t>
            </a:r>
            <a:r>
              <a:rPr lang="ko-KR" altLang="en-US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분 이내에 </a:t>
            </a:r>
            <a:endParaRPr lang="en-US" altLang="ko-KR" sz="12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en-US" altLang="ko-KR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</a:t>
            </a:r>
            <a:r>
              <a:rPr lang="ko-KR" altLang="en-US" sz="1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필요한 서비스가 제공</a:t>
            </a:r>
            <a:endParaRPr lang="en-US" altLang="ko-KR" sz="12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8" name="오른쪽 화살표 7"/>
          <p:cNvSpPr/>
          <p:nvPr/>
        </p:nvSpPr>
        <p:spPr>
          <a:xfrm>
            <a:off x="5724127" y="143269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6245650" y="177650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4571999" y="210064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352302" y="6233787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60284" y="6147406"/>
            <a:ext cx="826003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고령화 시대 노인 의료비 부담 감소 위한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17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지역포괄케어시스템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도입 검토 필요</a:t>
            </a:r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081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6675" y="404664"/>
            <a:ext cx="83089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100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「家族해체」 부추기고 「家族멍에」 지우는 </a:t>
            </a:r>
            <a:r>
              <a:rPr lang="en-US" altLang="ko-KR" sz="2100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en-US" altLang="ko-KR" sz="2100" spc="-15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『</a:t>
            </a:r>
            <a:r>
              <a:rPr lang="ko-KR" altLang="en-US" sz="2100" spc="-150" dirty="0" err="1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기초생보제</a:t>
            </a:r>
            <a:r>
              <a:rPr lang="ko-KR" altLang="en-US" sz="2100" spc="-15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문제</a:t>
            </a:r>
            <a:r>
              <a:rPr lang="en-US" altLang="ko-KR" sz="2100" spc="-15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』</a:t>
            </a:r>
            <a:r>
              <a:rPr lang="ko-KR" altLang="en-US" sz="2100" spc="-15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1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100" spc="-1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7921" y="998446"/>
            <a:ext cx="8719175" cy="2793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新맞춤형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복지제도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기초수급자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진입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量적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확대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質적 축소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소득기준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月 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216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만→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422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만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 4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인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완화만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자녀의 부양거부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기피 관련규정 대폭 강화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부모자식간 관계</a:t>
            </a:r>
            <a:r>
              <a:rPr lang="en-US" altLang="ko-KR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사실상 단절 요구</a:t>
            </a:r>
            <a:endParaRPr lang="ko-KR" altLang="en-US" sz="15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- </a:t>
            </a:r>
            <a:r>
              <a:rPr lang="ko-KR" altLang="en-US" sz="12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입증서류 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= (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부모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소명서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통화기록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1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년치 입출금 내역 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자녀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부양기피 동의 및 사유서 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공무원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사실조사 및 지출실태 보고서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정부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全국민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연중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관리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슈퍼컴퓨터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/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통신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/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금융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/CCTV)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시대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부양기피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여부 파악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100%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가능</a:t>
            </a:r>
            <a:endParaRPr lang="en-US" altLang="ko-KR" sz="1500" spc="-150" dirty="0" smtClean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500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1500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 실</a:t>
            </a:r>
            <a:r>
              <a:rPr lang="en-US" altLang="ko-KR" sz="1500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국가적</a:t>
            </a:r>
            <a:r>
              <a:rPr lang="en-US" altLang="ko-KR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사회문화적</a:t>
            </a:r>
            <a:r>
              <a:rPr lang="en-US" altLang="ko-KR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경제적</a:t>
            </a:r>
            <a:r>
              <a:rPr lang="en-US" altLang="ko-KR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개인적 </a:t>
            </a:r>
            <a:r>
              <a:rPr lang="ko-KR" altLang="en-US" sz="1500" dirty="0">
                <a:latin typeface="HY견고딕" panose="02030600000101010101" pitchFamily="18" charset="-127"/>
                <a:ea typeface="HY견고딕" panose="02030600000101010101" pitchFamily="18" charset="-127"/>
              </a:rPr>
              <a:t>측면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IMF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이후 자녀의 부모에 대한 경제적 부양능력 저하 심화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소득취약계층 노인비율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56% 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한경연 ‘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13&gt;</a:t>
            </a:r>
            <a:endParaRPr lang="ko-KR" altLang="en-US" sz="1400" spc="-150" dirty="0">
              <a:solidFill>
                <a:srgbClr val="C00000"/>
              </a:solidFill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대다수 신청 포기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까다로운 절차와 자식 피해 등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동반자살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가족 살인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부모학대현상도 가중</a:t>
            </a:r>
            <a:endParaRPr lang="en-US" altLang="ko-KR" sz="1500" spc="-150" dirty="0" smtClean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3586" y="5741135"/>
            <a:ext cx="800929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네거티브 방식에 입각한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「도덕적 기준의 지나친 법제화 지양」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하고</a:t>
            </a:r>
            <a:r>
              <a:rPr lang="en-US" altLang="ko-KR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endParaRPr lang="en-US" altLang="ko-KR" sz="1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117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만 </a:t>
            </a:r>
            <a:r>
              <a:rPr lang="ko-KR" altLang="en-US" sz="19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비수급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빈곤층에 대한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en-US" altLang="ko-KR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100% </a:t>
            </a:r>
            <a:r>
              <a:rPr lang="ko-KR" altLang="en-US" sz="19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국가책임지원제도 수립」 </a:t>
            </a:r>
            <a:r>
              <a:rPr lang="ko-KR" altLang="en-US" sz="1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en-US" altLang="ko-KR" sz="1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457272" y="5864300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5553369" y="115821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4604302" y="149106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4988268" y="210669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오른쪽 화살표 13"/>
          <p:cNvSpPr/>
          <p:nvPr/>
        </p:nvSpPr>
        <p:spPr>
          <a:xfrm>
            <a:off x="5202389" y="315658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오른쪽 화살표 15"/>
          <p:cNvSpPr/>
          <p:nvPr/>
        </p:nvSpPr>
        <p:spPr>
          <a:xfrm>
            <a:off x="4712314" y="350100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87210" y="4547180"/>
            <a:ext cx="29949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>
                <a:latin typeface="Adobe 고딕 Std B" pitchFamily="34" charset="-127"/>
                <a:ea typeface="Adobe 고딕 Std B" pitchFamily="34" charset="-127"/>
              </a:rPr>
              <a:t>맞춤형 급여 소득 기준</a:t>
            </a:r>
            <a:endParaRPr lang="en-US" altLang="ko-KR" sz="14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/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(2015.7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월 시행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, 4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인 가구 기준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ko-KR" altLang="en-US" sz="11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682148" y="4120492"/>
            <a:ext cx="4346239" cy="13134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3859608" y="4286761"/>
            <a:ext cx="1410060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월 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211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만원 이하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859608" y="4633183"/>
            <a:ext cx="1410060" cy="288032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월 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168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만원 이하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3869331" y="4992159"/>
            <a:ext cx="1410060" cy="288032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월 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118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만원 이하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5445798" y="4286761"/>
            <a:ext cx="489006" cy="28803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교육</a:t>
            </a:r>
            <a:endParaRPr lang="ko-KR" altLang="en-US" sz="11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447333" y="4633183"/>
            <a:ext cx="489006" cy="28803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교육</a:t>
            </a:r>
            <a:endParaRPr lang="ko-KR" altLang="en-US" sz="11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5445798" y="4992159"/>
            <a:ext cx="489006" cy="28803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교육</a:t>
            </a:r>
            <a:endParaRPr lang="ko-KR" altLang="en-US" sz="11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6042816" y="4633184"/>
            <a:ext cx="489006" cy="288032"/>
          </a:xfrm>
          <a:prstGeom prst="round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교육</a:t>
            </a:r>
            <a:endParaRPr lang="ko-KR" altLang="en-US" sz="11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6042816" y="4992159"/>
            <a:ext cx="489006" cy="288032"/>
          </a:xfrm>
          <a:prstGeom prst="round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교육</a:t>
            </a:r>
            <a:endParaRPr lang="ko-KR" altLang="en-US" sz="11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6664953" y="4633183"/>
            <a:ext cx="489006" cy="288032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의료</a:t>
            </a:r>
            <a:endParaRPr lang="ko-KR" altLang="en-US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6664953" y="4992158"/>
            <a:ext cx="489006" cy="288032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의료</a:t>
            </a:r>
            <a:endParaRPr lang="ko-KR" altLang="en-US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7267536" y="4992159"/>
            <a:ext cx="489006" cy="288032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고딕" panose="02010504000101010101" pitchFamily="2" charset="-127"/>
                <a:ea typeface="휴먼고딕" panose="02010504000101010101" pitchFamily="2" charset="-127"/>
              </a:rPr>
              <a:t>생계</a:t>
            </a:r>
            <a:endParaRPr lang="ko-KR" altLang="en-US" sz="11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290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699389" y="3185093"/>
            <a:ext cx="7632847" cy="28750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45195" y="318119"/>
            <a:ext cx="830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복지사각지대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「제도권 밖 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빈곤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집단」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833" y="1018052"/>
            <a:ext cx="8719175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□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우리나라 복지제도의 특징과 문제점</a:t>
            </a:r>
            <a:endParaRPr lang="en-US" altLang="ko-KR" sz="16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5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高효과성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위한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低효율성의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‘잔여적 복지제도’의 지속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국가부담최소화 전략 때문</a:t>
            </a:r>
            <a:endParaRPr lang="ko-KR" altLang="en-US" sz="16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하향식 복지전달체계와 기업복지의 상대적 발달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사회적 통합 저해 및 불평등 야기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국민연금 잠재적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수급자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50%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미만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잠재적 사각지대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50%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이상 추정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자살률 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위와 유관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자영업자와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비정규직의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사회보험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가입률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정규직 근로자와 현격한 격차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빈곤의 증가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6185617"/>
            <a:ext cx="81369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국민연금</a:t>
            </a:r>
            <a:r>
              <a:rPr lang="en-US" altLang="ko-KR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건강보험 등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「복지사각지대 </a:t>
            </a:r>
            <a:r>
              <a:rPr lang="ko-KR" altLang="en-US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비수급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빈곤층 축소대책」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확대 필요</a:t>
            </a: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14583" y="6271998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5473216" y="167021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4849282" y="205075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6433458" y="240712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6793498" y="2759077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35966" y="3219777"/>
            <a:ext cx="83089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근로형태별 임금근로자의 </a:t>
            </a:r>
            <a:r>
              <a:rPr lang="ko-KR" altLang="en-US" sz="1300" b="1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사회보험가입률</a:t>
            </a:r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  </a:t>
            </a:r>
            <a:r>
              <a:rPr lang="en-US" altLang="ko-KR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단위</a:t>
            </a:r>
            <a:r>
              <a:rPr lang="en-US" altLang="ko-KR" sz="10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%)</a:t>
            </a:r>
            <a:endParaRPr lang="en-US" altLang="ko-KR" sz="10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graphicFrame>
        <p:nvGraphicFramePr>
          <p:cNvPr id="5" name="차트 4"/>
          <p:cNvGraphicFramePr/>
          <p:nvPr>
            <p:extLst>
              <p:ext uri="{D42A27DB-BD31-4B8C-83A1-F6EECF244321}">
                <p14:modId xmlns:p14="http://schemas.microsoft.com/office/powerpoint/2010/main" val="1070090974"/>
              </p:ext>
            </p:extLst>
          </p:nvPr>
        </p:nvGraphicFramePr>
        <p:xfrm>
          <a:off x="1098041" y="3614696"/>
          <a:ext cx="6984776" cy="2371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직사각형 12"/>
          <p:cNvSpPr/>
          <p:nvPr/>
        </p:nvSpPr>
        <p:spPr>
          <a:xfrm>
            <a:off x="5940152" y="3777096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자료</a:t>
            </a:r>
            <a:r>
              <a:rPr lang="en-US" altLang="ko-KR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통계청</a:t>
            </a:r>
            <a:r>
              <a:rPr lang="en-US" altLang="ko-KR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경제활동인구조사</a:t>
            </a:r>
            <a:endParaRPr lang="en-US" altLang="ko-KR" sz="1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/>
            <a:r>
              <a:rPr lang="en-US" altLang="ko-KR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2015.3 </a:t>
            </a:r>
            <a:r>
              <a:rPr lang="en-US" altLang="ko-KR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- </a:t>
            </a:r>
            <a:r>
              <a:rPr lang="ko-KR" altLang="en-US" sz="1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직장가입자 기준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5940152" y="3721616"/>
            <a:ext cx="2088232" cy="481316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42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3704194" y="2789032"/>
            <a:ext cx="2991720" cy="2963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306422" y="2789032"/>
            <a:ext cx="3293147" cy="2963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39719" y="434487"/>
            <a:ext cx="830892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복지사각지대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4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생계형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사고 방지 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긴급지원제도」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297" y="1045390"/>
            <a:ext cx="8719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송파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세모녀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사건 이후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연이은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생계형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극단선택사고 발생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복지제도의 ‘死角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事故지대’ 증명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‘극단선택’의 이유 대부분이 생계비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(36%)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실업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사업실패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돌봄과 간병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의료비 문제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順</a:t>
            </a:r>
            <a:r>
              <a:rPr lang="en-US" altLang="ko-KR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spc="-150" dirty="0" err="1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보사연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en-US" altLang="ko-KR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‘13)</a:t>
            </a:r>
            <a:endParaRPr lang="ko-KR" altLang="en-US" sz="1400" spc="-150" dirty="0">
              <a:solidFill>
                <a:srgbClr val="C00000"/>
              </a:solidFill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‘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생계형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’ 사건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사건 당사자 대부분이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근로능력자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(60.5</a:t>
            </a:r>
            <a:r>
              <a:rPr lang="en-US" altLang="ko-KR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%)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노인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(33.5%)</a:t>
            </a:r>
            <a:r>
              <a:rPr lang="en-US" altLang="ko-KR" sz="14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장애인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(16.2%),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아동</a:t>
            </a:r>
            <a:r>
              <a:rPr lang="en-US" altLang="ko-KR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(12.5%)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順</a:t>
            </a:r>
            <a:endParaRPr lang="ko-KR" altLang="en-US" sz="1500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문제 핵심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많은 사례가 제도적 영역 내 지원대상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‘정책적 대응의 불충분성’과 ‘정보부족’ 때문</a:t>
            </a:r>
          </a:p>
        </p:txBody>
      </p:sp>
      <p:sp>
        <p:nvSpPr>
          <p:cNvPr id="5" name="오른쪽 화살표 4"/>
          <p:cNvSpPr/>
          <p:nvPr/>
        </p:nvSpPr>
        <p:spPr>
          <a:xfrm>
            <a:off x="5231056" y="121347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62742" y="6100066"/>
            <a:ext cx="8273754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5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생계형</a:t>
            </a: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사고는 </a:t>
            </a:r>
            <a:r>
              <a:rPr lang="ko-KR" altLang="en-US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「잔여적 복지제도」</a:t>
            </a: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의 희생자 </a:t>
            </a:r>
            <a:r>
              <a:rPr lang="en-US" altLang="ko-KR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「현장중심 발굴</a:t>
            </a:r>
            <a:r>
              <a:rPr lang="en-US" altLang="ko-KR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지원 제도화」 </a:t>
            </a: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ko-KR" altLang="en-US" spc="-1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42748" y="6224479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031768" y="154619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4689073" y="2243982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3895186" y="188588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457" name="Picture 1" descr="C:\Users\assembly\Desktop\260570_209770_4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665" y="4252119"/>
            <a:ext cx="2241335" cy="149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차트 3"/>
          <p:cNvGraphicFramePr/>
          <p:nvPr>
            <p:extLst>
              <p:ext uri="{D42A27DB-BD31-4B8C-83A1-F6EECF244321}">
                <p14:modId xmlns:p14="http://schemas.microsoft.com/office/powerpoint/2010/main" val="1422468531"/>
              </p:ext>
            </p:extLst>
          </p:nvPr>
        </p:nvGraphicFramePr>
        <p:xfrm>
          <a:off x="306421" y="3259063"/>
          <a:ext cx="3293148" cy="2493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1250" y="2896335"/>
            <a:ext cx="28083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생필품 절도 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단위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건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  <a:endParaRPr lang="ko-KR" altLang="en-US" sz="1300" b="1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graphicFrame>
        <p:nvGraphicFramePr>
          <p:cNvPr id="14" name="차트 13"/>
          <p:cNvGraphicFramePr/>
          <p:nvPr>
            <p:extLst>
              <p:ext uri="{D42A27DB-BD31-4B8C-83A1-F6EECF244321}">
                <p14:modId xmlns:p14="http://schemas.microsoft.com/office/powerpoint/2010/main" val="4120650305"/>
              </p:ext>
            </p:extLst>
          </p:nvPr>
        </p:nvGraphicFramePr>
        <p:xfrm>
          <a:off x="3857106" y="3044755"/>
          <a:ext cx="2718314" cy="2662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785095" y="2898561"/>
            <a:ext cx="28083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&lt;100</a:t>
            </a:r>
            <a:r>
              <a:rPr lang="ko-KR" altLang="en-US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만원 이하 소형절도 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단위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건</a:t>
            </a:r>
            <a:r>
              <a:rPr lang="en-US" altLang="ko-KR" sz="11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en-US" altLang="ko-KR" sz="13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  <a:endParaRPr lang="ko-KR" altLang="en-US" sz="1300" b="1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73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3976463" y="4067777"/>
            <a:ext cx="4608512" cy="1453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58563" y="884017"/>
            <a:ext cx="845157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1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新복지사각지대</a:t>
            </a:r>
            <a:r>
              <a:rPr lang="ko-KR" altLang="en-US" sz="21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1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1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「다문화</a:t>
            </a:r>
            <a:r>
              <a:rPr lang="en-US" altLang="ko-KR" sz="21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1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북한이탈주민</a:t>
            </a:r>
            <a:r>
              <a:rPr lang="en-US" altLang="ko-KR" sz="21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1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사할린 귀국동포」 </a:t>
            </a:r>
            <a:r>
              <a:rPr lang="ko-KR" altLang="en-US" sz="21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ko-KR" altLang="en-US" sz="21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4674" y="1554355"/>
            <a:ext cx="8719175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결혼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이주 등 사유로 새로운 조국으로의 삶을 선택한 다문화 외국인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30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한국문화 적응절벽 상태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생활사회 아닌 집단거주지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임대주택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에 별도로 정착한 북한이탈주민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3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안정된 정착 곤란 상태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먼 타향에서 꿈에 그리던 고국 찾아 온 사할린 귀국동포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2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천여 명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고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그리워 ‘철새’된 新한국인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2000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新한국인들에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대한 복지정책은 초기 주거지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+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정착금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+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기초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생활금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(20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∼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40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만 원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 전부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-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법과 제도에 대한 혼란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문화와 환경에 대한 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不적응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기초생활에 대한 정보부족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‘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多重苦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’ 상황</a:t>
            </a:r>
          </a:p>
        </p:txBody>
      </p:sp>
      <p:sp>
        <p:nvSpPr>
          <p:cNvPr id="4" name="오른쪽 화살표 3"/>
          <p:cNvSpPr/>
          <p:nvPr/>
        </p:nvSpPr>
        <p:spPr>
          <a:xfrm>
            <a:off x="6536907" y="173222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97991" y="6147407"/>
            <a:ext cx="8260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「내국인과의 逆차별지원 불가원칙」 개선</a:t>
            </a:r>
            <a:r>
              <a:rPr lang="en-US" altLang="ko-KR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별도 </a:t>
            </a:r>
            <a:r>
              <a:rPr lang="ko-KR" altLang="en-US" sz="16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16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맞춤식</a:t>
            </a:r>
            <a:r>
              <a:rPr lang="ko-KR" altLang="en-US" sz="16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복지지원 확대</a:t>
            </a:r>
            <a:r>
              <a:rPr lang="en-US" altLang="ko-KR" sz="16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6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강화」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ko-KR" altLang="en-US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91626" y="6222246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6322506" y="205757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5882145" y="240103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68882" y="19566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국정감사 정책백서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3" name="Picture 2" descr="C:\Users\assembly\Desktop\as_000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47" y="213384"/>
            <a:ext cx="263703" cy="26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1192" y="3717032"/>
            <a:ext cx="3178648" cy="204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122611" y="4194138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한국문화에 적응하지 못하고</a:t>
            </a:r>
            <a:r>
              <a:rPr lang="en-US" altLang="ko-KR" sz="1600" dirty="0" smtClean="0">
                <a:latin typeface="Adobe 고딕 Std B" pitchFamily="34" charset="-127"/>
                <a:ea typeface="Adobe 고딕 Std B" pitchFamily="34" charset="-127"/>
              </a:rPr>
              <a:t>, </a:t>
            </a:r>
            <a:endParaRPr lang="en-US" altLang="ko-KR" sz="1600" dirty="0">
              <a:latin typeface="Adobe 고딕 Std B" pitchFamily="34" charset="-127"/>
              <a:ea typeface="Adobe 고딕 Std B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경제</a:t>
            </a:r>
            <a:r>
              <a:rPr lang="en-US" altLang="ko-KR" sz="1600" dirty="0" smtClean="0">
                <a:latin typeface="Adobe 고딕 Std B" pitchFamily="34" charset="-127"/>
                <a:ea typeface="Adobe 고딕 Std B" pitchFamily="34" charset="-127"/>
              </a:rPr>
              <a:t>·</a:t>
            </a: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복지 사각지대에 놓인</a:t>
            </a:r>
            <a:endParaRPr lang="en-US" altLang="ko-KR" sz="1600" dirty="0">
              <a:latin typeface="Adobe 고딕 Std B" pitchFamily="34" charset="-127"/>
              <a:ea typeface="Adobe 고딕 Std B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다문화</a:t>
            </a:r>
            <a:r>
              <a:rPr lang="en-US" altLang="ko-KR" sz="1600" dirty="0" smtClean="0">
                <a:latin typeface="Adobe 고딕 Std B" pitchFamily="34" charset="-127"/>
                <a:ea typeface="Adobe 고딕 Std B" pitchFamily="34" charset="-127"/>
              </a:rPr>
              <a:t>·</a:t>
            </a: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북한이탈주민</a:t>
            </a:r>
            <a:r>
              <a:rPr lang="en-US" altLang="ko-KR" sz="1600" dirty="0" smtClean="0">
                <a:latin typeface="Adobe 고딕 Std B" pitchFamily="34" charset="-127"/>
                <a:ea typeface="Adobe 고딕 Std B" pitchFamily="34" charset="-127"/>
              </a:rPr>
              <a:t>·</a:t>
            </a:r>
            <a:r>
              <a:rPr lang="ko-KR" altLang="en-US" sz="1600" dirty="0" smtClean="0">
                <a:latin typeface="Adobe 고딕 Std B" pitchFamily="34" charset="-127"/>
                <a:ea typeface="Adobe 고딕 Std B" pitchFamily="34" charset="-127"/>
              </a:rPr>
              <a:t>사할린 귀국동포</a:t>
            </a:r>
            <a:endParaRPr lang="ko-KR" altLang="en-US" sz="1600" dirty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46642" y="4164367"/>
            <a:ext cx="1707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dirty="0" smtClean="0">
                <a:solidFill>
                  <a:srgbClr val="C00000"/>
                </a:solidFill>
                <a:latin typeface="Adobe 고딕 Std B" pitchFamily="34" charset="-127"/>
                <a:ea typeface="Adobe 고딕 Std B" pitchFamily="34" charset="-127"/>
              </a:rPr>
              <a:t>33</a:t>
            </a: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만 여명</a:t>
            </a:r>
            <a:endParaRPr lang="ko-KR" altLang="en-US" sz="1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273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46" y="805766"/>
            <a:ext cx="8162500" cy="41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ko-KR" altLang="en-US" sz="2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장애와 차별 없는 </a:t>
            </a:r>
            <a:r>
              <a:rPr lang="ko-KR" altLang="en-US" sz="26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「장애인 등급제도」 </a:t>
            </a:r>
            <a:r>
              <a:rPr lang="ko-KR" altLang="en-US" sz="2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</a:t>
            </a: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4792" y="1580861"/>
            <a:ext cx="8719175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現 장애인정책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수정의 여지가 없는 완성된 계획’ 입장 </a:t>
            </a:r>
            <a:r>
              <a:rPr lang="ko-KR" altLang="en-US" sz="1500" b="1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b="1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b="1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국가발전단계 따른 정책 수정에 난색 </a:t>
            </a:r>
            <a:endParaRPr lang="ko-KR" altLang="en-US" sz="1500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現 장애인복지법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의학적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요소에만 중점을 두고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장애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’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를 정의 </a:t>
            </a:r>
            <a:r>
              <a:rPr lang="ko-KR" altLang="en-US" sz="1500" b="1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b="1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장애의 사회적 요소 </a:t>
            </a:r>
            <a:r>
              <a:rPr lang="ko-KR" altLang="en-US" sz="1500" b="1" spc="-15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不고려한</a:t>
            </a:r>
            <a:r>
              <a:rPr lang="ko-KR" altLang="en-US" sz="1500" b="1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b="1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한계</a:t>
            </a:r>
            <a:endParaRPr lang="en-US" altLang="ko-KR" sz="1500" b="1" spc="-150" dirty="0" smtClean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500" b="1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500" b="1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문제점</a:t>
            </a:r>
            <a:r>
              <a:rPr lang="en-US" altLang="ko-KR" sz="1500" b="1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장애인 등급제도의 내용 및 등급 판정절차와 결과’에 대한 차별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배타적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부정적 판정 의혹 많아</a:t>
            </a:r>
          </a:p>
          <a:p>
            <a:pPr fontAlgn="base">
              <a:lnSpc>
                <a:spcPct val="150000"/>
              </a:lnSpc>
            </a:pPr>
            <a:endParaRPr lang="en-US" altLang="ko-KR" sz="1400" spc="-15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1&gt;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지체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뇌병변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시각장애 경우 장애등급이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∼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6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등급까지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청각은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2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∼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6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등급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언어는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3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∼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4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등급  ▶ </a:t>
            </a:r>
            <a:r>
              <a:rPr lang="ko-KR" altLang="en-US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차별’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2&gt; 65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세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노인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신청자격 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不許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서비스 단절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장애인 활동지원제도 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不적용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요양보험 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적용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▶</a:t>
            </a:r>
            <a:r>
              <a:rPr lang="ko-KR" altLang="en-US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차별’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3&gt;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단순 유형별 장애등급 차등원칙만 적용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중복장애 합산 경우엔 ‘눈’과 ‘귀’는 예외 ▶ </a:t>
            </a:r>
            <a:r>
              <a:rPr lang="en-US" altLang="ko-KR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</a:t>
            </a:r>
            <a:r>
              <a:rPr lang="ko-KR" altLang="en-US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배타적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’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사례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4&gt;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「지체장애」 신규 장애판정 결과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(‘12</a:t>
            </a:r>
            <a:r>
              <a:rPr lang="ko-KR" altLang="en-US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∼’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14),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신청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14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만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6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천 건 중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6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만 건</a:t>
            </a:r>
            <a:r>
              <a:rPr lang="en-US" altLang="ko-KR" sz="12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(41%)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등급 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不부여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400" spc="-150" dirty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‘부정적 판정</a:t>
            </a:r>
            <a:r>
              <a:rPr lang="ko-KR" altLang="en-US" sz="1400" spc="-150" dirty="0" smtClean="0">
                <a:solidFill>
                  <a:srgbClr val="C00000"/>
                </a:solidFill>
                <a:latin typeface="휴먼고딕" panose="02010504000101010101" pitchFamily="2" charset="-127"/>
                <a:ea typeface="휴먼고딕" panose="02010504000101010101" pitchFamily="2" charset="-127"/>
              </a:rPr>
              <a:t>’</a:t>
            </a:r>
            <a:endParaRPr lang="ko-KR" altLang="en-US" sz="1400" spc="-150" dirty="0">
              <a:solidFill>
                <a:srgbClr val="C00000"/>
              </a:solidFill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5224693" y="174894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16783" y="5517232"/>
            <a:ext cx="813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장애등급제도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개선’과 ‘긍정적 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인식하의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장애판정 검증’ 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통해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「맞춤형 新지원 정책</a:t>
            </a:r>
            <a:r>
              <a:rPr lang="ko-KR" altLang="en-US" sz="20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추진 필요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361528" y="5677138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5723911" y="2081667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68882" y="195666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국정감사 정책백서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1" name="Picture 2" descr="C:\Users\assembly\Desktop\as_000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47" y="213384"/>
            <a:ext cx="263703" cy="26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06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FXkE2KQV02Jsd7hKvJVY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34fR4_wuUKxiXZCWCJKlA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2960</TotalTime>
  <Words>2111</Words>
  <Application>Microsoft Office PowerPoint</Application>
  <PresentationFormat>화면 슬라이드 쇼(4:3)</PresentationFormat>
  <Paragraphs>234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assembly</dc:creator>
  <cp:lastModifiedBy>assembly</cp:lastModifiedBy>
  <cp:revision>120</cp:revision>
  <cp:lastPrinted>2015-09-08T07:31:14Z</cp:lastPrinted>
  <dcterms:created xsi:type="dcterms:W3CDTF">2015-09-02T12:15:03Z</dcterms:created>
  <dcterms:modified xsi:type="dcterms:W3CDTF">2015-09-08T23:28:29Z</dcterms:modified>
</cp:coreProperties>
</file>