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306" r:id="rId3"/>
    <p:sldId id="307" r:id="rId4"/>
    <p:sldId id="308" r:id="rId5"/>
    <p:sldId id="295" r:id="rId6"/>
    <p:sldId id="296" r:id="rId7"/>
    <p:sldId id="301" r:id="rId8"/>
    <p:sldId id="305" r:id="rId9"/>
    <p:sldId id="300" r:id="rId10"/>
    <p:sldId id="297" r:id="rId11"/>
    <p:sldId id="302" r:id="rId1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CF35-81F3-4661-AE8A-C1D0CFC92E08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4122-D4D5-4F36-90FD-CE3A26B6DD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01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8192" y="2713340"/>
            <a:ext cx="72111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대한적십자사</a:t>
            </a:r>
            <a:r>
              <a:rPr lang="en-US" altLang="ko-KR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한국보건산업진흥원</a:t>
            </a:r>
            <a:endParaRPr lang="en-US" altLang="ko-KR" sz="32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대한결핵협회 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7933" y="1844824"/>
            <a:ext cx="6391698" cy="428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국민의 건강과 대한민국의 보건산업 발전을 위한</a:t>
            </a:r>
            <a:endParaRPr lang="en-US" altLang="ko-K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182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2015.9.17.(</a:t>
            </a:r>
            <a:r>
              <a:rPr lang="ko-KR" altLang="en-US" sz="9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국정감사 ②</a:t>
            </a:r>
            <a:endParaRPr lang="en-US" altLang="ko-KR" sz="9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5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47" y="566563"/>
            <a:ext cx="869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성과와 실적 위주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Global Leader Project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94" y="1235375"/>
            <a:ext cx="8782238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2007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년부터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「반기문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Project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청소년적십자 우수단원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UN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방문 등 국제연수행사 중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반기문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UN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사무총장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고교재학 중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1962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청소년 적십자 국제대회 참여 계기로 ‘외교관 꿈’ 실현에 착안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「적십자사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 대표성과사업으로 호평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칭찬받는 사업」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집행예산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8.7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여원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3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300" spc="-3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3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3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∼＇</a:t>
            </a:r>
            <a:r>
              <a:rPr lang="en-US" altLang="ko-KR" sz="1300" spc="-3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14)</a:t>
            </a:r>
            <a:endParaRPr lang="ko-KR" altLang="en-US" sz="1300" spc="-3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ko-KR" altLang="en-US" sz="1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「富者자녀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적십자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우수청소년단원」모집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형식은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공개선발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서민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소외계층 자녀 全無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연수비용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사실상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자비 부담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적십자사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인당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만원에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불과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연수비용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지원액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‘14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천만원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(1,800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)·‘13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천만원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(1,200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)·‘12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8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천만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(1,500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참가비 매년 인상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적십자사 지원액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동결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「지원 생색」만 내는 상황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그나마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적십자사가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지원하는 年 평균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1,300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만원 지원금 경우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본사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직원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 동행 경비로 지출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418" y="6171418"/>
            <a:ext cx="8687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「반복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국제연수행사」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지양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「장애인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취약계층 우수청년단원 포함」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개선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49798" y="626934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717442" y="207857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5367146" y="343910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012159" y="408717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843312" y="309803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60198" y="4879267"/>
            <a:ext cx="7128792" cy="86409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44274" y="5049705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Global  Leader  Project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73" y="503616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ssembly\Desktop\1_00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8528">
            <a:off x="6661296" y="4605800"/>
            <a:ext cx="1892375" cy="18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5100" y="5171096"/>
            <a:ext cx="1044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부자자녀 </a:t>
            </a:r>
            <a:r>
              <a:rPr lang="ko-KR" altLang="en-US" sz="105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</a:t>
            </a:r>
            <a:endParaRPr lang="en-US" altLang="ko-KR" sz="105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/>
            <a:r>
              <a:rPr lang="ko-KR" altLang="en-US" sz="105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모집</a:t>
            </a:r>
            <a:endParaRPr lang="ko-KR" altLang="en-US" sz="105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8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06403"/>
            <a:ext cx="7557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결핵 문제</a:t>
            </a:r>
            <a:r>
              <a:rPr lang="en-US" altLang="ko-KR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「새로운 인식」</a:t>
            </a:r>
            <a:r>
              <a:rPr lang="ko-KR" altLang="en-US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 대책 촉구</a:t>
            </a:r>
            <a:endParaRPr lang="ko-KR" altLang="en-US" sz="2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95" y="1945943"/>
            <a:ext cx="878223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매년 반복되는 국정감사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지적사항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국가기준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결핵 발생률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사망률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결핵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신환자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‘12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39,545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·‘13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36,089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·‘14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34,869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여전한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汚名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결핵관련 협회 자체 및 기금 등 예산 총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908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집행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홍보비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32.5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(5.2%)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 불과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대학생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SNS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조사단 결과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결핵 안다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- 93%”, 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결핵문제 심각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- 49%”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결핵 홍보사실 모름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- 54%”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가장 큰 문제는 높은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잠복감염율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집단시설 확대전파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높은 치료실패율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한국형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백신개발 실패도 한 몫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더욱 심각한 문제는 전국 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민간 결핵과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의원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3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곳에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불과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專門醫도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수익不보장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이유로 감소세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결핵 완치 위한 대책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①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예방 및 치료 위한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실효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정책 추진 필요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초기 발견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철저한 환자관리 및 지원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관리기반 강화 등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②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결핵퇴치 위한 정확한 정보전달 및 국민 관심과 동참을 유도하는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「홍보방안」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강화 추진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③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결핵환자 치료전달시스템 및 일선 공공 전문의 결핵관련 반복교육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 감염 최소화 대책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재점검 등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275856" y="21131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537618" y="38239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936605" y="497134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149788" y="31537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C:\Users\assembly\Desktop\2015 국정감사\PPT\1차 기관 로고\대한결핵협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0062"/>
            <a:ext cx="1158701" cy="2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7164288" y="245734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733966" y="27894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223318" y="35016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C:\Users\assembly\Desktop\1_000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2" y="493573"/>
            <a:ext cx="1049464" cy="11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67211" y="3260388"/>
            <a:ext cx="4232782" cy="997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3823" y="620688"/>
            <a:ext cx="869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적십자</a:t>
            </a:r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「간호대학」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관련 문제</a:t>
            </a:r>
            <a:endParaRPr lang="en-US" altLang="ko-KR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23" y="1268760"/>
            <a:ext cx="878223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제기된 내용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대한적십자사 소속 및 소유인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「적십자간호대학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(3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 일정한 협의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하에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년제 간호대학으로 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승격하기 위해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중앙대학교 재단 소유로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관련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학교 부지 및 시설 전체가 이전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2011.8.18.)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□ 관련 의문사항 및 해소해야 할 내용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사법적인 처리 별개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「사실여부」에 대한 현 적십자사 임원진의 입장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②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당시 적십자사 관련 임직원들의 역할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③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 시점에서 이번 사건이 제기된 이유와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배경</a:t>
            </a:r>
            <a:endParaRPr lang="en-US" altLang="ko-KR" sz="13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1026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7" y="4673217"/>
            <a:ext cx="27717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652393" y="3260387"/>
            <a:ext cx="4232782" cy="997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52393" y="3247462"/>
            <a:ext cx="4232782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④ </a:t>
            </a:r>
            <a:r>
              <a:rPr lang="ko-KR" altLang="en-US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 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상태에서 「간호전문대학」 관련 바람직한 해결방안</a:t>
            </a:r>
            <a:endParaRPr lang="en-US" altLang="ko-KR" sz="13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⑤ 「보건복지부」의 동의 또는 승인 여부와 사후 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적절한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감독 대책</a:t>
            </a:r>
            <a:endParaRPr lang="ko-KR" altLang="en-US" sz="13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47" y="4673218"/>
            <a:ext cx="2307096" cy="15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50" y="4673219"/>
            <a:ext cx="2382273" cy="158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99" y="601482"/>
            <a:ext cx="83718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「보건의료산업 일자리 확대방안 연구」 </a:t>
            </a:r>
            <a:r>
              <a:rPr lang="ko-KR" altLang="en-US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916" y="1268760"/>
            <a:ext cx="878223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보건사업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산업자체의 고용 및 생산 유발효과가 큰 사업으로 평가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신규 일자리 중 가장 큰 비중 차지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원격진료코디네이터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유전학상담전문가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의료일러스트레이터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등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신직업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100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중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44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차지</a:t>
            </a: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04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‘14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년까지 전체산업 고용규모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250</a:t>
            </a:r>
            <a:r>
              <a:rPr lang="ko-KR" altLang="en-US" sz="15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➝ 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559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만명으로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13.5%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증가에 그쳐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반면에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 및 사회복지서비스부문의 고용은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59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➝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170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만명으로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186.9%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로 대폭 증가</a:t>
            </a: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현재 고용직업분류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429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중 보건의료관련은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(5.4%)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불과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미국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경우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78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로 적극적 분류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치료 및 간호 분야의 직업들이 국내 직업에 비해 다양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그 직무의 범위와 수준이 세분화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514" y="6187693"/>
            <a:ext cx="857582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의약품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의료기기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화장품산업 분야 등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新일자리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확대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 대책 추진」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연구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0881" y="62740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725849" y="14485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" name="Picture 2" descr="C:\Users\assembly\Desktop\2015 국정감사\PPT\1차 기관 로고\보건산업진흥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6470"/>
            <a:ext cx="739025" cy="4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오른쪽 화살표 19"/>
          <p:cNvSpPr/>
          <p:nvPr/>
        </p:nvSpPr>
        <p:spPr>
          <a:xfrm>
            <a:off x="295956" y="25686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724936" y="30078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23084"/>
            <a:ext cx="2073548" cy="23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타원 8"/>
          <p:cNvSpPr/>
          <p:nvPr/>
        </p:nvSpPr>
        <p:spPr>
          <a:xfrm>
            <a:off x="3513915" y="4758612"/>
            <a:ext cx="10801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690117" y="4650905"/>
            <a:ext cx="1143744" cy="1211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74906" y="4957293"/>
            <a:ext cx="9970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2004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22,557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천명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442" y="4856777"/>
            <a:ext cx="9970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25,599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천명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8451" y="3845749"/>
            <a:ext cx="138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전체산업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13.5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%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증가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381231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보건의료산업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186.9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%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증가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588224" y="4957293"/>
            <a:ext cx="648072" cy="6827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7383362" y="4706848"/>
            <a:ext cx="1097293" cy="11560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433461" y="4884749"/>
            <a:ext cx="9970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1,693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천명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3713" y="5007304"/>
            <a:ext cx="99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2004</a:t>
            </a:r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en-US" altLang="ko-K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590</a:t>
            </a: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천명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3858486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보건의료관련 직종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 뿐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1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873" y="766680"/>
            <a:ext cx="6585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외국인환자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100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 시대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endParaRPr lang="en-US" altLang="ko-KR" sz="8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「불법브로커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섀도우닥터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실태」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881" y="2015134"/>
            <a:ext cx="8782238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외국인 환자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26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年 평균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35%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증가세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누적 해외환자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901,470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‘09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개국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’14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191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개국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.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중국인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7.9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러시아인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(3.1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 큰 폭으로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외국인환자 진료비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5,569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’13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3,934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42%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 누적 기준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천억 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인당 평균진료비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208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.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국적별로는 중국인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1,403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(25.2%)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차지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ko-KR" altLang="en-US" sz="1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정부의 외국인환자 유치업자 및 병원관리 정책 미흡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불법브로커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기승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병원 간 경쟁도 심화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외국인 환자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수도권 특정 병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의원 집중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쏠림 현상 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대리수술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의혹 및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무등록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의료기관도 가세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불법브로커 및 거래 의료기관에 대한 제재 및 처벌 부실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실태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파악조차 곤란한 상황 지속 중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의료사고 배상책임보험 가입 및 사전설명 의무부과 등 불성실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國格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손실 및 韓醫 불신」 가중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814" y="6096580"/>
            <a:ext cx="852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err="1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韓醫療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한류」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위해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「현장중심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실태조사」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후 정부차원의 대책 강구 추진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32681" y="609658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959977" y="21963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6" name="Picture 2" descr="C:\Users\assembly\Desktop\2015 국정감사\PPT\1차 기관 로고\보건산업진흥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6470"/>
            <a:ext cx="739025" cy="4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5775822" y="287630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698428" y="42304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4634804" y="45715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4995326" y="48925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5487790" y="52525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7" y="262636"/>
            <a:ext cx="1752150" cy="15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37556" y="4322005"/>
            <a:ext cx="5080225" cy="146073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3823" y="692696"/>
            <a:ext cx="869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회비 모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금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실태를 통해 본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「대한적십자사의 現 위상」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7" y="1484784"/>
            <a:ext cx="8782238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적십자사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수입의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대부분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대기업 등 자발적 특별회비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기부금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‘14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6,600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92.7%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평화와 봉사의 상징 「적십자사 위상 지표」는 국민참여도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일반회비 </a:t>
            </a:r>
            <a:r>
              <a:rPr lang="ko-KR" altLang="en-US" sz="16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납부율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7.3%,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매년 감소세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회비납부자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‘08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528</a:t>
            </a:r>
            <a:r>
              <a:rPr lang="ko-KR" altLang="en-US" sz="15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 ➝ ’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442</a:t>
            </a:r>
            <a:r>
              <a:rPr lang="ko-KR" altLang="en-US" sz="15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 (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약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16.2%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감소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endParaRPr lang="ko-KR" altLang="en-US" sz="15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감소사유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‘70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이상 모집대상 제외 및 「모금대행」 ➝ 「자율납부」로 방식 변경 때문’ 입장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회비 참여 경향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&gt;60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&gt;40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&gt;30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&gt;20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「젊은 층」 참여감소</a:t>
            </a:r>
            <a:r>
              <a:rPr lang="en-US" altLang="ko-KR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점유율 하락 두드러져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국내 기부참여 경향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40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&gt;50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&gt;30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&gt;60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&gt;20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 </a:t>
            </a:r>
            <a:r>
              <a:rPr lang="en-US" altLang="ko-KR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복지부 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 </a:t>
            </a:r>
            <a:r>
              <a:rPr lang="ko-KR" altLang="en-US" sz="12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나눔실태조사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▶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50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 기부문화 주도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2014 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고객만족도 조사결과</a:t>
            </a:r>
            <a:r>
              <a:rPr lang="en-US" altLang="ko-KR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</a:t>
            </a:r>
            <a:r>
              <a:rPr lang="ko-KR" altLang="en-US" sz="15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적십자 회비 사용 출처 및 내역 등 투명성 확보 미흡’ 지적과 有關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476" y="6073494"/>
            <a:ext cx="85878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「대한적십자사 위상 재정립」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「투명성 확대 강화」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통해 안정적 재원 확보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1773" y="61714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580112" y="203266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5796136" y="16581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560210" y="309631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58008"/>
            <a:ext cx="4980088" cy="138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1897"/>
            <a:ext cx="1421033" cy="1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95" y="721212"/>
            <a:ext cx="8694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전시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戰時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「비상 운영 체제」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확립</a:t>
            </a:r>
            <a:endParaRPr lang="en-US" altLang="ko-KR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95" y="1700808"/>
            <a:ext cx="8782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국가위기상황時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역할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무력충돌희생자 및 전상자 치료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구호사업 수행 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대한적십자사조직법 제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1.2</a:t>
            </a:r>
            <a:r>
              <a:rPr lang="ko-KR" altLang="en-US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항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을지훈련 내용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혈액원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피폭時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혈액검사기능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마비時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생물무기 공격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폭파時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대응훈련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실시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각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40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분간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 실제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현장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훈련 참여</a:t>
            </a:r>
          </a:p>
          <a:p>
            <a:pPr fontAlgn="base">
              <a:lnSpc>
                <a:spcPct val="150000"/>
              </a:lnSpc>
            </a:pPr>
            <a:endParaRPr lang="en-US" altLang="ko-KR" sz="1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en-US" altLang="ko-KR" sz="1500" b="1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국방부와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MOU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형태로 전시의료지원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「평시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혈액소요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판단」만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국가위기時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자동혈액지원시스템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국방부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 북한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도발시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위기 및 전시 혈액 원활공급 및 신속 지원 위한 방안 검토 요청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평시부터 냉동혈액 보관 및 지원 필요성에 대한 타당성 검증 등 유관기관 협의체 구성 추진 등 요청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북한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21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준전시상태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선포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국방부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전방부대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진돗개 ‘하나’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발령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비상근무체제 가동 미흡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82" y="5781419"/>
            <a:ext cx="8145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「전시의료 자동지원대책」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「비상시 근무태세 강화지침」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등 보완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11880" y="590242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313073" y="48220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297913" y="25431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3428695" y="37170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3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95" y="620688"/>
            <a:ext cx="86946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공공의료제고 차원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적십자병원 </a:t>
            </a:r>
            <a:r>
              <a:rPr lang="en-US" altLang="ko-KR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부실운영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대책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195" y="1369284"/>
            <a:ext cx="8782238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전국 「적십자병원」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지역거점공공병원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공공보건의료사업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軍의료보조기관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 기능 수행 중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서울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종합병원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통영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거창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이상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등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.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경인재활병원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요양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ko-KR" altLang="en-US" sz="1500" b="1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공익적 의료 제공 등 사유로 年 약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70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적자 발생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누적적자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840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14 6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기준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일반손익 현황을 보면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장례식장 운영기관은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흑자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공익적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손익은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6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병원 전부 적자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본부 포함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‘15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국고보조금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331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’15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37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‘14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절반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‘19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년이후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지원중단 방침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대구 적십자병원 ‘적자 누적’으로 폐원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년째 ‘도심 속의 심야유령건물화’ 상태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공익적 적자 누적 가중 속에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취약계층 위한 의료시설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장비 확충 예산 부족 심화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대책 보완 시급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377" y="6171418"/>
            <a:ext cx="852209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「적십자병원 특수기능 존속」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전제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근본적인 개선 대책 추진 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28923" y="628146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551613" y="28838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5184882" y="390059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631754" y="35350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7019968" y="42391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35435" y="543554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-288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25" y="4867033"/>
            <a:ext cx="1584176" cy="53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11968" y="543554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-191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35" y="4867033"/>
            <a:ext cx="1573224" cy="52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61" y="4888074"/>
            <a:ext cx="144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24706" y="543554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-129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47" y="4888073"/>
            <a:ext cx="144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07739" y="543023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-77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5" name="Picture 7" descr="C:\Users\assembly\Desktop\1_000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2" y="4639287"/>
            <a:ext cx="953817" cy="14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95" y="577196"/>
            <a:ext cx="8694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안전불감증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「불법 山岳안전교육과정 실태」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altLang="ko-KR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95" y="1369284"/>
            <a:ext cx="878223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매년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산악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조난자 구조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등산객 안전 봉사활동 목적으로 「산악안전교육과정」 양성 中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(‘12</a:t>
            </a:r>
            <a:r>
              <a:rPr lang="ko-KR" altLang="en-US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‘14)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246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13,528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양성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백만 원 집행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별도로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강습비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수십억 원 수령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숙박비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식비 및 생활비 별도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수령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과정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기초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강사과정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일간 실시 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교육기간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불법행위 및 안전수칙 위반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공고문 및 교재에 버젓이 「숙박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취사도구 준비」 안내도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취사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야영 행위 금지 위반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인화물질소지 적발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출입금지구역 출입위반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 등 불법 행위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빈번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안전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낙석 및 해빙기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위험시기 암벽교육 시행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교육강사 포함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수강생 안전장비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미착용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다반사</a:t>
            </a:r>
            <a:endParaRPr lang="en-US" altLang="ko-KR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산악안전교육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위촉 강사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대부분이 이른바 ‘산악인’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및 안전에 대한 전문성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부족 지적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긴급구조기관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·119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안전센터 요원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산림청 구조대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국립공원관리공단등산학교 등 전문인력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POOL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외면 의혹도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교육 교재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대한적십자사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년도 발행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舊책자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핵심교육 ‘심폐소생술’ 내용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(P.226)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오류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1773" y="61714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709411" y="48679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3955790" y="32488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383744" y="55387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700995" y="18871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_x201218944" descr="EMB000016dc020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7" y="3907385"/>
            <a:ext cx="863532" cy="4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201218304" descr="EMB000016dc02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76494"/>
            <a:ext cx="1824579" cy="4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19" y="3876494"/>
            <a:ext cx="1818940" cy="4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201195" y="1207050"/>
            <a:ext cx="8771055" cy="4802615"/>
            <a:chOff x="170769" y="1237318"/>
            <a:chExt cx="8771055" cy="4802615"/>
          </a:xfrm>
        </p:grpSpPr>
        <p:pic>
          <p:nvPicPr>
            <p:cNvPr id="18" name="_x201218944" descr="EMB000016dc020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69" y="1237318"/>
              <a:ext cx="8771055" cy="480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516216" y="5519072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&lt;</a:t>
              </a:r>
              <a:r>
                <a:rPr lang="ko-KR" altLang="en-US" sz="16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적십자 홈페이지</a:t>
              </a:r>
              <a:r>
                <a:rPr lang="en-US" altLang="ko-KR" sz="16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&gt;</a:t>
              </a:r>
              <a:endParaRPr lang="ko-KR" altLang="en-US" sz="16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64401" y="1207050"/>
            <a:ext cx="8507158" cy="3467886"/>
            <a:chOff x="323528" y="1556792"/>
            <a:chExt cx="7558579" cy="2419756"/>
          </a:xfrm>
        </p:grpSpPr>
        <p:pic>
          <p:nvPicPr>
            <p:cNvPr id="21" name="_x201218304" descr="EMB000016dc020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56792"/>
              <a:ext cx="7558579" cy="241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11560" y="3501008"/>
              <a:ext cx="2952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&lt;</a:t>
              </a:r>
              <a:r>
                <a:rPr lang="ko-KR" altLang="en-US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교재</a:t>
              </a:r>
              <a:r>
                <a:rPr lang="en-US" altLang="ko-KR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: </a:t>
              </a:r>
              <a:r>
                <a:rPr lang="ko-KR" altLang="en-US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산악안전법</a:t>
              </a:r>
              <a:r>
                <a:rPr lang="en-US" altLang="ko-KR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, </a:t>
              </a:r>
              <a:r>
                <a:rPr lang="ko-KR" altLang="en-US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대한적십자사</a:t>
              </a:r>
              <a:r>
                <a:rPr lang="en-US" altLang="ko-KR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&gt;</a:t>
              </a:r>
              <a:endPara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35385" y="1304878"/>
            <a:ext cx="8528765" cy="3272230"/>
            <a:chOff x="539552" y="1772816"/>
            <a:chExt cx="7163724" cy="2088232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72816"/>
              <a:ext cx="7163724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012160" y="3510880"/>
              <a:ext cx="1691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&lt;</a:t>
              </a:r>
              <a:r>
                <a:rPr lang="ko-KR" altLang="en-US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적십자 </a:t>
              </a:r>
              <a:r>
                <a:rPr lang="ko-KR" altLang="en-US" sz="1400" b="1" dirty="0" err="1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블로그</a:t>
              </a:r>
              <a:r>
                <a:rPr lang="en-US" altLang="ko-KR" sz="1400" b="1" dirty="0" smtClean="0">
                  <a:solidFill>
                    <a:srgbClr val="C00000"/>
                  </a:solidFill>
                  <a:latin typeface="휴먼고딕" panose="02010504000101010101" pitchFamily="2" charset="-127"/>
                  <a:ea typeface="휴먼고딕" panose="02010504000101010101" pitchFamily="2" charset="-127"/>
                </a:rPr>
                <a:t>&gt;</a:t>
              </a:r>
              <a:endPara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6377" y="6073494"/>
            <a:ext cx="8522092" cy="42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「각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교육과정 종합적 개선」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「국가긴급구조기관 위탁방안」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다각적 모색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3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95" y="577196"/>
            <a:ext cx="8694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안전불감증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「불법 山岳안전교육과정 실태」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altLang="ko-KR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95" y="1369284"/>
            <a:ext cx="878223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매년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산악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조난자 구조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등산객 안전 봉사활동 목적으로 「산악안전교육과정」 양성 中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3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(‘12</a:t>
            </a:r>
            <a:r>
              <a:rPr lang="ko-KR" altLang="en-US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3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‘14)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246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13,528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양성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백만 원 집행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별도로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강습비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수십억 원 수령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숙박비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식비 및 생활비 별도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수령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 과정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기초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강사과정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일간 실시 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교육기간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불법행위 및 안전수칙 위반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공고문 및 교재에 버젓이 「숙박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취사도구 준비」 안내도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취사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야영 행위 금지 위반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인화물질소지 적발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출입금지구역 출입위반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 등 불법 행위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빈번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안전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낙석 및 해빙기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위험시기 암벽교육 시행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교육강사 포함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수강생 안전장비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미착용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다반사</a:t>
            </a:r>
            <a:endParaRPr lang="en-US" altLang="ko-KR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산악안전교육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위촉 강사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대부분이 이른바 ‘산악인’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재난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및 안전에 대한 전문성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부족 지적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긴급구조기관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·119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안전센터 요원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산림청 구조대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국립공원관리공단등산학교 등 전문인력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POOL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외면 의혹도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교육 교재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대한적십자사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년도 발행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舊책자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핵심교육 ‘심폐소생술’ 내용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(P.226)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오류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377" y="6073494"/>
            <a:ext cx="8522092" cy="42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「각</a:t>
            </a:r>
            <a:r>
              <a:rPr lang="ko-KR" altLang="en-US" sz="17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교육과정 종합적 개선」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「국가긴급구조기관 위탁방안」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다각적 모색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81773" y="61714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709411" y="48679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assembly\Desktop\2015 국정감사\PPT\1차 기관 로고\gksrnrnqhr_00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2580"/>
            <a:ext cx="1139125" cy="1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3955790" y="32488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383744" y="55387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700995" y="18871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_x201218944" descr="EMB000016dc020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7" y="3907385"/>
            <a:ext cx="863532" cy="4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201218304" descr="EMB000016dc02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76494"/>
            <a:ext cx="1824579" cy="4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19" y="3876494"/>
            <a:ext cx="1818940" cy="4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1906</Words>
  <Application>Microsoft Office PowerPoint</Application>
  <PresentationFormat>화면 슬라이드 쇼(4:3)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208</cp:revision>
  <cp:lastPrinted>2015-09-16T01:32:40Z</cp:lastPrinted>
  <dcterms:created xsi:type="dcterms:W3CDTF">2015-09-02T12:15:03Z</dcterms:created>
  <dcterms:modified xsi:type="dcterms:W3CDTF">2015-09-16T01:32:46Z</dcterms:modified>
</cp:coreProperties>
</file>