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5" r:id="rId2"/>
    <p:sldId id="295" r:id="rId3"/>
    <p:sldId id="297" r:id="rId4"/>
    <p:sldId id="288" r:id="rId5"/>
    <p:sldId id="291" r:id="rId6"/>
    <p:sldId id="292" r:id="rId7"/>
    <p:sldId id="293" r:id="rId8"/>
    <p:sldId id="289" r:id="rId9"/>
    <p:sldId id="294" r:id="rId10"/>
    <p:sldId id="290" r:id="rId11"/>
    <p:sldId id="296" r:id="rId12"/>
    <p:sldId id="298" r:id="rId13"/>
    <p:sldId id="299" r:id="rId14"/>
    <p:sldId id="300" r:id="rId15"/>
    <p:sldId id="301" r:id="rId16"/>
    <p:sldId id="302" r:id="rId17"/>
    <p:sldId id="303" r:id="rId18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FCF35-81F3-4661-AE8A-C1D0CFC92E08}" type="datetimeFigureOut">
              <a:rPr lang="ko-KR" altLang="en-US" smtClean="0"/>
              <a:t>2015-09-14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C4122-D4D5-4F36-90FD-CE3A26B6DD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4011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7262F-FAAE-40B0-AC3A-49578BA7DBA7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8574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7262F-FAAE-40B0-AC3A-49578BA7DBA7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8574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7262F-FAAE-40B0-AC3A-49578BA7DBA7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8574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7304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7457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218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000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956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2015-09-14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275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2015-09-14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8471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2015-09-14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846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2015-09-14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3507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2015-09-14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0321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2015-09-14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5606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2206D-0AEB-4CD5-9069-376979FF9724}" type="datetimeFigureOut">
              <a:rPr lang="ko-KR" altLang="en-US" smtClean="0"/>
              <a:t>2015-09-14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817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463" cy="68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28192" y="2713340"/>
            <a:ext cx="721118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3200" dirty="0" smtClean="0">
                <a:solidFill>
                  <a:srgbClr val="0B538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사회보장정보원</a:t>
            </a:r>
            <a:r>
              <a:rPr lang="en-US" altLang="ko-KR" sz="3200" dirty="0" smtClean="0">
                <a:solidFill>
                  <a:srgbClr val="0B538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3200" dirty="0" smtClean="0">
                <a:solidFill>
                  <a:srgbClr val="0B538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한국노인인력개발원</a:t>
            </a:r>
            <a:endParaRPr lang="en-US" altLang="ko-KR" sz="3200" dirty="0" smtClean="0">
              <a:solidFill>
                <a:srgbClr val="0B538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3200" dirty="0" smtClean="0">
                <a:solidFill>
                  <a:srgbClr val="0B538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한국건강증진개발원 </a:t>
            </a:r>
            <a:r>
              <a:rPr lang="ko-KR" altLang="en-US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진단</a:t>
            </a:r>
            <a:endParaRPr 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6" name="Straight Connector 10"/>
          <p:cNvCxnSpPr/>
          <p:nvPr/>
        </p:nvCxnSpPr>
        <p:spPr>
          <a:xfrm flipH="1">
            <a:off x="1396043" y="2420888"/>
            <a:ext cx="6475478" cy="0"/>
          </a:xfrm>
          <a:prstGeom prst="line">
            <a:avLst/>
          </a:prstGeom>
          <a:ln w="3175">
            <a:solidFill>
              <a:schemeClr val="bg1">
                <a:lumMod val="75000"/>
                <a:alpha val="48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37933" y="1844824"/>
            <a:ext cx="6391698" cy="428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국민건강</a:t>
            </a:r>
            <a:r>
              <a:rPr lang="en-US" altLang="ko-K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행복한 노후를 위한 정보개발</a:t>
            </a:r>
            <a:endParaRPr lang="en-US" altLang="ko-KR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2739" y="5346427"/>
            <a:ext cx="26043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국회의원 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 명 수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4806" y="5773072"/>
            <a:ext cx="2160240" cy="253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6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6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충남 아산</a:t>
            </a:r>
            <a:r>
              <a:rPr lang="en-US" altLang="ko-KR" sz="16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5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새누리당</a:t>
            </a:r>
            <a:r>
              <a:rPr lang="en-US" altLang="ko-KR" sz="16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en-US" sz="165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11" name="Group 348"/>
          <p:cNvGrpSpPr/>
          <p:nvPr/>
        </p:nvGrpSpPr>
        <p:grpSpPr>
          <a:xfrm>
            <a:off x="178065" y="6370186"/>
            <a:ext cx="1453620" cy="288575"/>
            <a:chOff x="2077120" y="4859661"/>
            <a:chExt cx="1453620" cy="288575"/>
          </a:xfrm>
        </p:grpSpPr>
        <p:sp>
          <p:nvSpPr>
            <p:cNvPr id="12" name="Freeform 6"/>
            <p:cNvSpPr>
              <a:spLocks noEditPoints="1"/>
            </p:cNvSpPr>
            <p:nvPr>
              <p:custDataLst>
                <p:tags r:id="rId1"/>
              </p:custDataLst>
            </p:nvPr>
          </p:nvSpPr>
          <p:spPr bwMode="auto">
            <a:xfrm>
              <a:off x="2077120" y="4859661"/>
              <a:ext cx="290457" cy="288575"/>
            </a:xfrm>
            <a:custGeom>
              <a:avLst/>
              <a:gdLst>
                <a:gd name="T0" fmla="*/ 1285 w 2772"/>
                <a:gd name="T1" fmla="*/ 205 h 2759"/>
                <a:gd name="T2" fmla="*/ 1485 w 2772"/>
                <a:gd name="T3" fmla="*/ 195 h 2759"/>
                <a:gd name="T4" fmla="*/ 2533 w 2772"/>
                <a:gd name="T5" fmla="*/ 616 h 2759"/>
                <a:gd name="T6" fmla="*/ 2366 w 2772"/>
                <a:gd name="T7" fmla="*/ 2357 h 2759"/>
                <a:gd name="T8" fmla="*/ 1023 w 2772"/>
                <a:gd name="T9" fmla="*/ 2708 h 2759"/>
                <a:gd name="T10" fmla="*/ 45 w 2772"/>
                <a:gd name="T11" fmla="*/ 1742 h 2759"/>
                <a:gd name="T12" fmla="*/ 292 w 2772"/>
                <a:gd name="T13" fmla="*/ 534 h 2759"/>
                <a:gd name="T14" fmla="*/ 1142 w 2772"/>
                <a:gd name="T15" fmla="*/ 21 h 2759"/>
                <a:gd name="T16" fmla="*/ 2158 w 2772"/>
                <a:gd name="T17" fmla="*/ 302 h 2759"/>
                <a:gd name="T18" fmla="*/ 702 w 2772"/>
                <a:gd name="T19" fmla="*/ 244 h 2759"/>
                <a:gd name="T20" fmla="*/ 364 w 2772"/>
                <a:gd name="T21" fmla="*/ 534 h 2759"/>
                <a:gd name="T22" fmla="*/ 266 w 2772"/>
                <a:gd name="T23" fmla="*/ 1264 h 2759"/>
                <a:gd name="T24" fmla="*/ 55 w 2772"/>
                <a:gd name="T25" fmla="*/ 1418 h 2759"/>
                <a:gd name="T26" fmla="*/ 1323 w 2772"/>
                <a:gd name="T27" fmla="*/ 2705 h 2759"/>
                <a:gd name="T28" fmla="*/ 2580 w 2772"/>
                <a:gd name="T29" fmla="*/ 1968 h 2759"/>
                <a:gd name="T30" fmla="*/ 2611 w 2772"/>
                <a:gd name="T31" fmla="*/ 1678 h 2759"/>
                <a:gd name="T32" fmla="*/ 2605 w 2772"/>
                <a:gd name="T33" fmla="*/ 1008 h 2759"/>
                <a:gd name="T34" fmla="*/ 2692 w 2772"/>
                <a:gd name="T35" fmla="*/ 1488 h 2759"/>
                <a:gd name="T36" fmla="*/ 1696 w 2772"/>
                <a:gd name="T37" fmla="*/ 112 h 2759"/>
                <a:gd name="T38" fmla="*/ 1735 w 2772"/>
                <a:gd name="T39" fmla="*/ 159 h 2759"/>
                <a:gd name="T40" fmla="*/ 1707 w 2772"/>
                <a:gd name="T41" fmla="*/ 269 h 2759"/>
                <a:gd name="T42" fmla="*/ 2308 w 2772"/>
                <a:gd name="T43" fmla="*/ 642 h 2759"/>
                <a:gd name="T44" fmla="*/ 2588 w 2772"/>
                <a:gd name="T45" fmla="*/ 903 h 2759"/>
                <a:gd name="T46" fmla="*/ 2194 w 2772"/>
                <a:gd name="T47" fmla="*/ 728 h 2759"/>
                <a:gd name="T48" fmla="*/ 1726 w 2772"/>
                <a:gd name="T49" fmla="*/ 310 h 2759"/>
                <a:gd name="T50" fmla="*/ 1627 w 2772"/>
                <a:gd name="T51" fmla="*/ 295 h 2759"/>
                <a:gd name="T52" fmla="*/ 2070 w 2772"/>
                <a:gd name="T53" fmla="*/ 2496 h 2759"/>
                <a:gd name="T54" fmla="*/ 2480 w 2772"/>
                <a:gd name="T55" fmla="*/ 1784 h 2759"/>
                <a:gd name="T56" fmla="*/ 2399 w 2772"/>
                <a:gd name="T57" fmla="*/ 2180 h 2759"/>
                <a:gd name="T58" fmla="*/ 2054 w 2772"/>
                <a:gd name="T59" fmla="*/ 1566 h 2759"/>
                <a:gd name="T60" fmla="*/ 2130 w 2772"/>
                <a:gd name="T61" fmla="*/ 840 h 2759"/>
                <a:gd name="T62" fmla="*/ 2108 w 2772"/>
                <a:gd name="T63" fmla="*/ 711 h 2759"/>
                <a:gd name="T64" fmla="*/ 1906 w 2772"/>
                <a:gd name="T65" fmla="*/ 501 h 2759"/>
                <a:gd name="T66" fmla="*/ 1438 w 2772"/>
                <a:gd name="T67" fmla="*/ 288 h 2759"/>
                <a:gd name="T68" fmla="*/ 1414 w 2772"/>
                <a:gd name="T69" fmla="*/ 2483 h 2759"/>
                <a:gd name="T70" fmla="*/ 1979 w 2772"/>
                <a:gd name="T71" fmla="*/ 1980 h 2759"/>
                <a:gd name="T72" fmla="*/ 2035 w 2772"/>
                <a:gd name="T73" fmla="*/ 1690 h 2759"/>
                <a:gd name="T74" fmla="*/ 1984 w 2772"/>
                <a:gd name="T75" fmla="*/ 1425 h 2759"/>
                <a:gd name="T76" fmla="*/ 1801 w 2772"/>
                <a:gd name="T77" fmla="*/ 859 h 2759"/>
                <a:gd name="T78" fmla="*/ 1562 w 2772"/>
                <a:gd name="T79" fmla="*/ 407 h 2759"/>
                <a:gd name="T80" fmla="*/ 1180 w 2772"/>
                <a:gd name="T81" fmla="*/ 97 h 2759"/>
                <a:gd name="T82" fmla="*/ 1050 w 2772"/>
                <a:gd name="T83" fmla="*/ 188 h 2759"/>
                <a:gd name="T84" fmla="*/ 900 w 2772"/>
                <a:gd name="T85" fmla="*/ 234 h 2759"/>
                <a:gd name="T86" fmla="*/ 929 w 2772"/>
                <a:gd name="T87" fmla="*/ 265 h 2759"/>
                <a:gd name="T88" fmla="*/ 1001 w 2772"/>
                <a:gd name="T89" fmla="*/ 242 h 2759"/>
                <a:gd name="T90" fmla="*/ 739 w 2772"/>
                <a:gd name="T91" fmla="*/ 554 h 2759"/>
                <a:gd name="T92" fmla="*/ 207 w 2772"/>
                <a:gd name="T93" fmla="*/ 1031 h 2759"/>
                <a:gd name="T94" fmla="*/ 427 w 2772"/>
                <a:gd name="T95" fmla="*/ 549 h 2759"/>
                <a:gd name="T96" fmla="*/ 968 w 2772"/>
                <a:gd name="T97" fmla="*/ 605 h 2759"/>
                <a:gd name="T98" fmla="*/ 777 w 2772"/>
                <a:gd name="T99" fmla="*/ 871 h 2759"/>
                <a:gd name="T100" fmla="*/ 424 w 2772"/>
                <a:gd name="T101" fmla="*/ 1271 h 2759"/>
                <a:gd name="T102" fmla="*/ 258 w 2772"/>
                <a:gd name="T103" fmla="*/ 1401 h 2759"/>
                <a:gd name="T104" fmla="*/ 671 w 2772"/>
                <a:gd name="T105" fmla="*/ 1431 h 2759"/>
                <a:gd name="T106" fmla="*/ 342 w 2772"/>
                <a:gd name="T107" fmla="*/ 2162 h 2759"/>
                <a:gd name="T108" fmla="*/ 306 w 2772"/>
                <a:gd name="T109" fmla="*/ 1810 h 2759"/>
                <a:gd name="T110" fmla="*/ 501 w 2772"/>
                <a:gd name="T111" fmla="*/ 2305 h 2759"/>
                <a:gd name="T112" fmla="*/ 1138 w 2772"/>
                <a:gd name="T113" fmla="*/ 652 h 2759"/>
                <a:gd name="T114" fmla="*/ 1375 w 2772"/>
                <a:gd name="T115" fmla="*/ 984 h 2759"/>
                <a:gd name="T116" fmla="*/ 1299 w 2772"/>
                <a:gd name="T117" fmla="*/ 1500 h 2759"/>
                <a:gd name="T118" fmla="*/ 1206 w 2772"/>
                <a:gd name="T119" fmla="*/ 2002 h 2759"/>
                <a:gd name="T120" fmla="*/ 750 w 2772"/>
                <a:gd name="T121" fmla="*/ 2359 h 2759"/>
                <a:gd name="T122" fmla="*/ 740 w 2772"/>
                <a:gd name="T123" fmla="*/ 1977 h 2759"/>
                <a:gd name="T124" fmla="*/ 1107 w 2772"/>
                <a:gd name="T125" fmla="*/ 2469 h 2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72" h="2759">
                  <a:moveTo>
                    <a:pt x="1406" y="117"/>
                  </a:moveTo>
                  <a:lnTo>
                    <a:pt x="1417" y="119"/>
                  </a:lnTo>
                  <a:lnTo>
                    <a:pt x="1427" y="121"/>
                  </a:lnTo>
                  <a:lnTo>
                    <a:pt x="1433" y="113"/>
                  </a:lnTo>
                  <a:lnTo>
                    <a:pt x="1440" y="106"/>
                  </a:lnTo>
                  <a:lnTo>
                    <a:pt x="1447" y="99"/>
                  </a:lnTo>
                  <a:lnTo>
                    <a:pt x="1455" y="93"/>
                  </a:lnTo>
                  <a:lnTo>
                    <a:pt x="1472" y="83"/>
                  </a:lnTo>
                  <a:lnTo>
                    <a:pt x="1489" y="74"/>
                  </a:lnTo>
                  <a:lnTo>
                    <a:pt x="1468" y="71"/>
                  </a:lnTo>
                  <a:lnTo>
                    <a:pt x="1448" y="69"/>
                  </a:lnTo>
                  <a:lnTo>
                    <a:pt x="1427" y="68"/>
                  </a:lnTo>
                  <a:lnTo>
                    <a:pt x="1406" y="68"/>
                  </a:lnTo>
                  <a:lnTo>
                    <a:pt x="1406" y="117"/>
                  </a:lnTo>
                  <a:close/>
                  <a:moveTo>
                    <a:pt x="1387" y="147"/>
                  </a:moveTo>
                  <a:lnTo>
                    <a:pt x="1375" y="147"/>
                  </a:lnTo>
                  <a:lnTo>
                    <a:pt x="1365" y="148"/>
                  </a:lnTo>
                  <a:lnTo>
                    <a:pt x="1354" y="150"/>
                  </a:lnTo>
                  <a:lnTo>
                    <a:pt x="1344" y="152"/>
                  </a:lnTo>
                  <a:lnTo>
                    <a:pt x="1336" y="154"/>
                  </a:lnTo>
                  <a:lnTo>
                    <a:pt x="1328" y="157"/>
                  </a:lnTo>
                  <a:lnTo>
                    <a:pt x="1320" y="160"/>
                  </a:lnTo>
                  <a:lnTo>
                    <a:pt x="1313" y="163"/>
                  </a:lnTo>
                  <a:lnTo>
                    <a:pt x="1307" y="167"/>
                  </a:lnTo>
                  <a:lnTo>
                    <a:pt x="1301" y="172"/>
                  </a:lnTo>
                  <a:lnTo>
                    <a:pt x="1297" y="176"/>
                  </a:lnTo>
                  <a:lnTo>
                    <a:pt x="1293" y="181"/>
                  </a:lnTo>
                  <a:lnTo>
                    <a:pt x="1290" y="185"/>
                  </a:lnTo>
                  <a:lnTo>
                    <a:pt x="1288" y="190"/>
                  </a:lnTo>
                  <a:lnTo>
                    <a:pt x="1286" y="195"/>
                  </a:lnTo>
                  <a:lnTo>
                    <a:pt x="1285" y="199"/>
                  </a:lnTo>
                  <a:lnTo>
                    <a:pt x="1285" y="205"/>
                  </a:lnTo>
                  <a:lnTo>
                    <a:pt x="1286" y="210"/>
                  </a:lnTo>
                  <a:lnTo>
                    <a:pt x="1288" y="214"/>
                  </a:lnTo>
                  <a:lnTo>
                    <a:pt x="1290" y="219"/>
                  </a:lnTo>
                  <a:lnTo>
                    <a:pt x="1293" y="223"/>
                  </a:lnTo>
                  <a:lnTo>
                    <a:pt x="1297" y="228"/>
                  </a:lnTo>
                  <a:lnTo>
                    <a:pt x="1301" y="231"/>
                  </a:lnTo>
                  <a:lnTo>
                    <a:pt x="1307" y="236"/>
                  </a:lnTo>
                  <a:lnTo>
                    <a:pt x="1314" y="240"/>
                  </a:lnTo>
                  <a:lnTo>
                    <a:pt x="1321" y="242"/>
                  </a:lnTo>
                  <a:lnTo>
                    <a:pt x="1329" y="245"/>
                  </a:lnTo>
                  <a:lnTo>
                    <a:pt x="1338" y="248"/>
                  </a:lnTo>
                  <a:lnTo>
                    <a:pt x="1349" y="249"/>
                  </a:lnTo>
                  <a:lnTo>
                    <a:pt x="1359" y="251"/>
                  </a:lnTo>
                  <a:lnTo>
                    <a:pt x="1372" y="251"/>
                  </a:lnTo>
                  <a:lnTo>
                    <a:pt x="1384" y="251"/>
                  </a:lnTo>
                  <a:lnTo>
                    <a:pt x="1397" y="251"/>
                  </a:lnTo>
                  <a:lnTo>
                    <a:pt x="1408" y="250"/>
                  </a:lnTo>
                  <a:lnTo>
                    <a:pt x="1419" y="249"/>
                  </a:lnTo>
                  <a:lnTo>
                    <a:pt x="1429" y="246"/>
                  </a:lnTo>
                  <a:lnTo>
                    <a:pt x="1438" y="244"/>
                  </a:lnTo>
                  <a:lnTo>
                    <a:pt x="1448" y="242"/>
                  </a:lnTo>
                  <a:lnTo>
                    <a:pt x="1455" y="238"/>
                  </a:lnTo>
                  <a:lnTo>
                    <a:pt x="1461" y="235"/>
                  </a:lnTo>
                  <a:lnTo>
                    <a:pt x="1467" y="230"/>
                  </a:lnTo>
                  <a:lnTo>
                    <a:pt x="1472" y="227"/>
                  </a:lnTo>
                  <a:lnTo>
                    <a:pt x="1476" y="222"/>
                  </a:lnTo>
                  <a:lnTo>
                    <a:pt x="1480" y="218"/>
                  </a:lnTo>
                  <a:lnTo>
                    <a:pt x="1482" y="213"/>
                  </a:lnTo>
                  <a:lnTo>
                    <a:pt x="1485" y="208"/>
                  </a:lnTo>
                  <a:lnTo>
                    <a:pt x="1486" y="204"/>
                  </a:lnTo>
                  <a:lnTo>
                    <a:pt x="1486" y="199"/>
                  </a:lnTo>
                  <a:lnTo>
                    <a:pt x="1485" y="195"/>
                  </a:lnTo>
                  <a:lnTo>
                    <a:pt x="1483" y="189"/>
                  </a:lnTo>
                  <a:lnTo>
                    <a:pt x="1481" y="184"/>
                  </a:lnTo>
                  <a:lnTo>
                    <a:pt x="1479" y="180"/>
                  </a:lnTo>
                  <a:lnTo>
                    <a:pt x="1475" y="175"/>
                  </a:lnTo>
                  <a:lnTo>
                    <a:pt x="1471" y="172"/>
                  </a:lnTo>
                  <a:lnTo>
                    <a:pt x="1465" y="167"/>
                  </a:lnTo>
                  <a:lnTo>
                    <a:pt x="1459" y="163"/>
                  </a:lnTo>
                  <a:lnTo>
                    <a:pt x="1452" y="160"/>
                  </a:lnTo>
                  <a:lnTo>
                    <a:pt x="1445" y="157"/>
                  </a:lnTo>
                  <a:lnTo>
                    <a:pt x="1437" y="154"/>
                  </a:lnTo>
                  <a:lnTo>
                    <a:pt x="1429" y="152"/>
                  </a:lnTo>
                  <a:lnTo>
                    <a:pt x="1419" y="150"/>
                  </a:lnTo>
                  <a:lnTo>
                    <a:pt x="1408" y="148"/>
                  </a:lnTo>
                  <a:lnTo>
                    <a:pt x="1398" y="147"/>
                  </a:lnTo>
                  <a:lnTo>
                    <a:pt x="1387" y="147"/>
                  </a:lnTo>
                  <a:close/>
                  <a:moveTo>
                    <a:pt x="1387" y="0"/>
                  </a:moveTo>
                  <a:lnTo>
                    <a:pt x="1476" y="3"/>
                  </a:lnTo>
                  <a:lnTo>
                    <a:pt x="1565" y="11"/>
                  </a:lnTo>
                  <a:lnTo>
                    <a:pt x="1652" y="26"/>
                  </a:lnTo>
                  <a:lnTo>
                    <a:pt x="1736" y="46"/>
                  </a:lnTo>
                  <a:lnTo>
                    <a:pt x="1817" y="70"/>
                  </a:lnTo>
                  <a:lnTo>
                    <a:pt x="1898" y="99"/>
                  </a:lnTo>
                  <a:lnTo>
                    <a:pt x="1975" y="134"/>
                  </a:lnTo>
                  <a:lnTo>
                    <a:pt x="2050" y="172"/>
                  </a:lnTo>
                  <a:lnTo>
                    <a:pt x="2122" y="214"/>
                  </a:lnTo>
                  <a:lnTo>
                    <a:pt x="2191" y="261"/>
                  </a:lnTo>
                  <a:lnTo>
                    <a:pt x="2256" y="312"/>
                  </a:lnTo>
                  <a:lnTo>
                    <a:pt x="2319" y="366"/>
                  </a:lnTo>
                  <a:lnTo>
                    <a:pt x="2377" y="424"/>
                  </a:lnTo>
                  <a:lnTo>
                    <a:pt x="2433" y="485"/>
                  </a:lnTo>
                  <a:lnTo>
                    <a:pt x="2484" y="549"/>
                  </a:lnTo>
                  <a:lnTo>
                    <a:pt x="2533" y="616"/>
                  </a:lnTo>
                  <a:lnTo>
                    <a:pt x="2577" y="685"/>
                  </a:lnTo>
                  <a:lnTo>
                    <a:pt x="2617" y="758"/>
                  </a:lnTo>
                  <a:lnTo>
                    <a:pt x="2653" y="832"/>
                  </a:lnTo>
                  <a:lnTo>
                    <a:pt x="2684" y="908"/>
                  </a:lnTo>
                  <a:lnTo>
                    <a:pt x="2711" y="986"/>
                  </a:lnTo>
                  <a:lnTo>
                    <a:pt x="2733" y="1066"/>
                  </a:lnTo>
                  <a:lnTo>
                    <a:pt x="2751" y="1147"/>
                  </a:lnTo>
                  <a:lnTo>
                    <a:pt x="2763" y="1229"/>
                  </a:lnTo>
                  <a:lnTo>
                    <a:pt x="2770" y="1313"/>
                  </a:lnTo>
                  <a:lnTo>
                    <a:pt x="2772" y="1397"/>
                  </a:lnTo>
                  <a:lnTo>
                    <a:pt x="2769" y="1483"/>
                  </a:lnTo>
                  <a:lnTo>
                    <a:pt x="2761" y="1568"/>
                  </a:lnTo>
                  <a:lnTo>
                    <a:pt x="2746" y="1653"/>
                  </a:lnTo>
                  <a:lnTo>
                    <a:pt x="2726" y="1738"/>
                  </a:lnTo>
                  <a:lnTo>
                    <a:pt x="2700" y="1824"/>
                  </a:lnTo>
                  <a:lnTo>
                    <a:pt x="2668" y="1909"/>
                  </a:lnTo>
                  <a:lnTo>
                    <a:pt x="2654" y="1940"/>
                  </a:lnTo>
                  <a:lnTo>
                    <a:pt x="2640" y="1971"/>
                  </a:lnTo>
                  <a:lnTo>
                    <a:pt x="2625" y="2002"/>
                  </a:lnTo>
                  <a:lnTo>
                    <a:pt x="2609" y="2032"/>
                  </a:lnTo>
                  <a:lnTo>
                    <a:pt x="2593" y="2062"/>
                  </a:lnTo>
                  <a:lnTo>
                    <a:pt x="2575" y="2091"/>
                  </a:lnTo>
                  <a:lnTo>
                    <a:pt x="2557" y="2120"/>
                  </a:lnTo>
                  <a:lnTo>
                    <a:pt x="2539" y="2149"/>
                  </a:lnTo>
                  <a:lnTo>
                    <a:pt x="2519" y="2176"/>
                  </a:lnTo>
                  <a:lnTo>
                    <a:pt x="2499" y="2204"/>
                  </a:lnTo>
                  <a:lnTo>
                    <a:pt x="2479" y="2230"/>
                  </a:lnTo>
                  <a:lnTo>
                    <a:pt x="2457" y="2257"/>
                  </a:lnTo>
                  <a:lnTo>
                    <a:pt x="2435" y="2283"/>
                  </a:lnTo>
                  <a:lnTo>
                    <a:pt x="2412" y="2309"/>
                  </a:lnTo>
                  <a:lnTo>
                    <a:pt x="2389" y="2333"/>
                  </a:lnTo>
                  <a:lnTo>
                    <a:pt x="2366" y="2357"/>
                  </a:lnTo>
                  <a:lnTo>
                    <a:pt x="2342" y="2381"/>
                  </a:lnTo>
                  <a:lnTo>
                    <a:pt x="2316" y="2404"/>
                  </a:lnTo>
                  <a:lnTo>
                    <a:pt x="2291" y="2426"/>
                  </a:lnTo>
                  <a:lnTo>
                    <a:pt x="2264" y="2448"/>
                  </a:lnTo>
                  <a:lnTo>
                    <a:pt x="2238" y="2470"/>
                  </a:lnTo>
                  <a:lnTo>
                    <a:pt x="2211" y="2490"/>
                  </a:lnTo>
                  <a:lnTo>
                    <a:pt x="2184" y="2510"/>
                  </a:lnTo>
                  <a:lnTo>
                    <a:pt x="2156" y="2529"/>
                  </a:lnTo>
                  <a:lnTo>
                    <a:pt x="2127" y="2547"/>
                  </a:lnTo>
                  <a:lnTo>
                    <a:pt x="2099" y="2566"/>
                  </a:lnTo>
                  <a:lnTo>
                    <a:pt x="2069" y="2583"/>
                  </a:lnTo>
                  <a:lnTo>
                    <a:pt x="2039" y="2599"/>
                  </a:lnTo>
                  <a:lnTo>
                    <a:pt x="2009" y="2615"/>
                  </a:lnTo>
                  <a:lnTo>
                    <a:pt x="1978" y="2630"/>
                  </a:lnTo>
                  <a:lnTo>
                    <a:pt x="1946" y="2644"/>
                  </a:lnTo>
                  <a:lnTo>
                    <a:pt x="1915" y="2658"/>
                  </a:lnTo>
                  <a:lnTo>
                    <a:pt x="1861" y="2679"/>
                  </a:lnTo>
                  <a:lnTo>
                    <a:pt x="1806" y="2697"/>
                  </a:lnTo>
                  <a:lnTo>
                    <a:pt x="1751" y="2713"/>
                  </a:lnTo>
                  <a:lnTo>
                    <a:pt x="1694" y="2727"/>
                  </a:lnTo>
                  <a:lnTo>
                    <a:pt x="1638" y="2738"/>
                  </a:lnTo>
                  <a:lnTo>
                    <a:pt x="1582" y="2748"/>
                  </a:lnTo>
                  <a:lnTo>
                    <a:pt x="1526" y="2753"/>
                  </a:lnTo>
                  <a:lnTo>
                    <a:pt x="1468" y="2758"/>
                  </a:lnTo>
                  <a:lnTo>
                    <a:pt x="1412" y="2759"/>
                  </a:lnTo>
                  <a:lnTo>
                    <a:pt x="1355" y="2759"/>
                  </a:lnTo>
                  <a:lnTo>
                    <a:pt x="1299" y="2756"/>
                  </a:lnTo>
                  <a:lnTo>
                    <a:pt x="1244" y="2751"/>
                  </a:lnTo>
                  <a:lnTo>
                    <a:pt x="1187" y="2744"/>
                  </a:lnTo>
                  <a:lnTo>
                    <a:pt x="1132" y="2734"/>
                  </a:lnTo>
                  <a:lnTo>
                    <a:pt x="1077" y="2722"/>
                  </a:lnTo>
                  <a:lnTo>
                    <a:pt x="1023" y="2708"/>
                  </a:lnTo>
                  <a:lnTo>
                    <a:pt x="968" y="2693"/>
                  </a:lnTo>
                  <a:lnTo>
                    <a:pt x="915" y="2675"/>
                  </a:lnTo>
                  <a:lnTo>
                    <a:pt x="864" y="2655"/>
                  </a:lnTo>
                  <a:lnTo>
                    <a:pt x="812" y="2634"/>
                  </a:lnTo>
                  <a:lnTo>
                    <a:pt x="761" y="2609"/>
                  </a:lnTo>
                  <a:lnTo>
                    <a:pt x="710" y="2583"/>
                  </a:lnTo>
                  <a:lnTo>
                    <a:pt x="662" y="2555"/>
                  </a:lnTo>
                  <a:lnTo>
                    <a:pt x="615" y="2526"/>
                  </a:lnTo>
                  <a:lnTo>
                    <a:pt x="568" y="2494"/>
                  </a:lnTo>
                  <a:lnTo>
                    <a:pt x="523" y="2461"/>
                  </a:lnTo>
                  <a:lnTo>
                    <a:pt x="479" y="2426"/>
                  </a:lnTo>
                  <a:lnTo>
                    <a:pt x="436" y="2388"/>
                  </a:lnTo>
                  <a:lnTo>
                    <a:pt x="396" y="2350"/>
                  </a:lnTo>
                  <a:lnTo>
                    <a:pt x="356" y="2310"/>
                  </a:lnTo>
                  <a:lnTo>
                    <a:pt x="318" y="2267"/>
                  </a:lnTo>
                  <a:lnTo>
                    <a:pt x="282" y="2223"/>
                  </a:lnTo>
                  <a:lnTo>
                    <a:pt x="261" y="2197"/>
                  </a:lnTo>
                  <a:lnTo>
                    <a:pt x="242" y="2169"/>
                  </a:lnTo>
                  <a:lnTo>
                    <a:pt x="222" y="2142"/>
                  </a:lnTo>
                  <a:lnTo>
                    <a:pt x="203" y="2113"/>
                  </a:lnTo>
                  <a:lnTo>
                    <a:pt x="186" y="2084"/>
                  </a:lnTo>
                  <a:lnTo>
                    <a:pt x="170" y="2055"/>
                  </a:lnTo>
                  <a:lnTo>
                    <a:pt x="154" y="2025"/>
                  </a:lnTo>
                  <a:lnTo>
                    <a:pt x="139" y="1995"/>
                  </a:lnTo>
                  <a:lnTo>
                    <a:pt x="124" y="1964"/>
                  </a:lnTo>
                  <a:lnTo>
                    <a:pt x="110" y="1933"/>
                  </a:lnTo>
                  <a:lnTo>
                    <a:pt x="98" y="1902"/>
                  </a:lnTo>
                  <a:lnTo>
                    <a:pt x="86" y="1871"/>
                  </a:lnTo>
                  <a:lnTo>
                    <a:pt x="74" y="1839"/>
                  </a:lnTo>
                  <a:lnTo>
                    <a:pt x="64" y="1806"/>
                  </a:lnTo>
                  <a:lnTo>
                    <a:pt x="54" y="1774"/>
                  </a:lnTo>
                  <a:lnTo>
                    <a:pt x="45" y="1742"/>
                  </a:lnTo>
                  <a:lnTo>
                    <a:pt x="36" y="1710"/>
                  </a:lnTo>
                  <a:lnTo>
                    <a:pt x="30" y="1676"/>
                  </a:lnTo>
                  <a:lnTo>
                    <a:pt x="23" y="1643"/>
                  </a:lnTo>
                  <a:lnTo>
                    <a:pt x="17" y="1609"/>
                  </a:lnTo>
                  <a:lnTo>
                    <a:pt x="12" y="1576"/>
                  </a:lnTo>
                  <a:lnTo>
                    <a:pt x="9" y="1543"/>
                  </a:lnTo>
                  <a:lnTo>
                    <a:pt x="5" y="1509"/>
                  </a:lnTo>
                  <a:lnTo>
                    <a:pt x="3" y="1475"/>
                  </a:lnTo>
                  <a:lnTo>
                    <a:pt x="1" y="1441"/>
                  </a:lnTo>
                  <a:lnTo>
                    <a:pt x="0" y="1408"/>
                  </a:lnTo>
                  <a:lnTo>
                    <a:pt x="0" y="1373"/>
                  </a:lnTo>
                  <a:lnTo>
                    <a:pt x="1" y="1340"/>
                  </a:lnTo>
                  <a:lnTo>
                    <a:pt x="2" y="1305"/>
                  </a:lnTo>
                  <a:lnTo>
                    <a:pt x="4" y="1272"/>
                  </a:lnTo>
                  <a:lnTo>
                    <a:pt x="8" y="1238"/>
                  </a:lnTo>
                  <a:lnTo>
                    <a:pt x="12" y="1205"/>
                  </a:lnTo>
                  <a:lnTo>
                    <a:pt x="20" y="1149"/>
                  </a:lnTo>
                  <a:lnTo>
                    <a:pt x="32" y="1094"/>
                  </a:lnTo>
                  <a:lnTo>
                    <a:pt x="45" y="1039"/>
                  </a:lnTo>
                  <a:lnTo>
                    <a:pt x="59" y="985"/>
                  </a:lnTo>
                  <a:lnTo>
                    <a:pt x="77" y="932"/>
                  </a:lnTo>
                  <a:lnTo>
                    <a:pt x="96" y="879"/>
                  </a:lnTo>
                  <a:lnTo>
                    <a:pt x="118" y="827"/>
                  </a:lnTo>
                  <a:lnTo>
                    <a:pt x="142" y="775"/>
                  </a:lnTo>
                  <a:lnTo>
                    <a:pt x="168" y="726"/>
                  </a:lnTo>
                  <a:lnTo>
                    <a:pt x="195" y="676"/>
                  </a:lnTo>
                  <a:lnTo>
                    <a:pt x="210" y="652"/>
                  </a:lnTo>
                  <a:lnTo>
                    <a:pt x="227" y="628"/>
                  </a:lnTo>
                  <a:lnTo>
                    <a:pt x="242" y="604"/>
                  </a:lnTo>
                  <a:lnTo>
                    <a:pt x="258" y="581"/>
                  </a:lnTo>
                  <a:lnTo>
                    <a:pt x="275" y="557"/>
                  </a:lnTo>
                  <a:lnTo>
                    <a:pt x="292" y="534"/>
                  </a:lnTo>
                  <a:lnTo>
                    <a:pt x="311" y="513"/>
                  </a:lnTo>
                  <a:lnTo>
                    <a:pt x="328" y="491"/>
                  </a:lnTo>
                  <a:lnTo>
                    <a:pt x="347" y="469"/>
                  </a:lnTo>
                  <a:lnTo>
                    <a:pt x="367" y="447"/>
                  </a:lnTo>
                  <a:lnTo>
                    <a:pt x="387" y="426"/>
                  </a:lnTo>
                  <a:lnTo>
                    <a:pt x="406" y="405"/>
                  </a:lnTo>
                  <a:lnTo>
                    <a:pt x="406" y="405"/>
                  </a:lnTo>
                  <a:lnTo>
                    <a:pt x="432" y="381"/>
                  </a:lnTo>
                  <a:lnTo>
                    <a:pt x="457" y="357"/>
                  </a:lnTo>
                  <a:lnTo>
                    <a:pt x="482" y="334"/>
                  </a:lnTo>
                  <a:lnTo>
                    <a:pt x="509" y="312"/>
                  </a:lnTo>
                  <a:lnTo>
                    <a:pt x="535" y="290"/>
                  </a:lnTo>
                  <a:lnTo>
                    <a:pt x="563" y="269"/>
                  </a:lnTo>
                  <a:lnTo>
                    <a:pt x="589" y="250"/>
                  </a:lnTo>
                  <a:lnTo>
                    <a:pt x="617" y="230"/>
                  </a:lnTo>
                  <a:lnTo>
                    <a:pt x="646" y="212"/>
                  </a:lnTo>
                  <a:lnTo>
                    <a:pt x="674" y="195"/>
                  </a:lnTo>
                  <a:lnTo>
                    <a:pt x="702" y="177"/>
                  </a:lnTo>
                  <a:lnTo>
                    <a:pt x="732" y="161"/>
                  </a:lnTo>
                  <a:lnTo>
                    <a:pt x="761" y="146"/>
                  </a:lnTo>
                  <a:lnTo>
                    <a:pt x="791" y="131"/>
                  </a:lnTo>
                  <a:lnTo>
                    <a:pt x="821" y="117"/>
                  </a:lnTo>
                  <a:lnTo>
                    <a:pt x="852" y="104"/>
                  </a:lnTo>
                  <a:lnTo>
                    <a:pt x="883" y="91"/>
                  </a:lnTo>
                  <a:lnTo>
                    <a:pt x="914" y="79"/>
                  </a:lnTo>
                  <a:lnTo>
                    <a:pt x="945" y="69"/>
                  </a:lnTo>
                  <a:lnTo>
                    <a:pt x="978" y="59"/>
                  </a:lnTo>
                  <a:lnTo>
                    <a:pt x="1010" y="49"/>
                  </a:lnTo>
                  <a:lnTo>
                    <a:pt x="1043" y="41"/>
                  </a:lnTo>
                  <a:lnTo>
                    <a:pt x="1076" y="33"/>
                  </a:lnTo>
                  <a:lnTo>
                    <a:pt x="1109" y="26"/>
                  </a:lnTo>
                  <a:lnTo>
                    <a:pt x="1142" y="21"/>
                  </a:lnTo>
                  <a:lnTo>
                    <a:pt x="1177" y="15"/>
                  </a:lnTo>
                  <a:lnTo>
                    <a:pt x="1210" y="10"/>
                  </a:lnTo>
                  <a:lnTo>
                    <a:pt x="1245" y="7"/>
                  </a:lnTo>
                  <a:lnTo>
                    <a:pt x="1279" y="4"/>
                  </a:lnTo>
                  <a:lnTo>
                    <a:pt x="1315" y="2"/>
                  </a:lnTo>
                  <a:lnTo>
                    <a:pt x="1351" y="1"/>
                  </a:lnTo>
                  <a:lnTo>
                    <a:pt x="1387" y="0"/>
                  </a:lnTo>
                  <a:close/>
                  <a:moveTo>
                    <a:pt x="2327" y="446"/>
                  </a:moveTo>
                  <a:lnTo>
                    <a:pt x="2314" y="432"/>
                  </a:lnTo>
                  <a:lnTo>
                    <a:pt x="2319" y="447"/>
                  </a:lnTo>
                  <a:lnTo>
                    <a:pt x="2322" y="462"/>
                  </a:lnTo>
                  <a:lnTo>
                    <a:pt x="2325" y="477"/>
                  </a:lnTo>
                  <a:lnTo>
                    <a:pt x="2328" y="492"/>
                  </a:lnTo>
                  <a:lnTo>
                    <a:pt x="2352" y="511"/>
                  </a:lnTo>
                  <a:lnTo>
                    <a:pt x="2375" y="532"/>
                  </a:lnTo>
                  <a:lnTo>
                    <a:pt x="2398" y="553"/>
                  </a:lnTo>
                  <a:lnTo>
                    <a:pt x="2421" y="574"/>
                  </a:lnTo>
                  <a:lnTo>
                    <a:pt x="2443" y="596"/>
                  </a:lnTo>
                  <a:lnTo>
                    <a:pt x="2464" y="619"/>
                  </a:lnTo>
                  <a:lnTo>
                    <a:pt x="2484" y="642"/>
                  </a:lnTo>
                  <a:lnTo>
                    <a:pt x="2505" y="665"/>
                  </a:lnTo>
                  <a:lnTo>
                    <a:pt x="2486" y="636"/>
                  </a:lnTo>
                  <a:lnTo>
                    <a:pt x="2465" y="607"/>
                  </a:lnTo>
                  <a:lnTo>
                    <a:pt x="2444" y="578"/>
                  </a:lnTo>
                  <a:lnTo>
                    <a:pt x="2422" y="551"/>
                  </a:lnTo>
                  <a:lnTo>
                    <a:pt x="2399" y="523"/>
                  </a:lnTo>
                  <a:lnTo>
                    <a:pt x="2376" y="496"/>
                  </a:lnTo>
                  <a:lnTo>
                    <a:pt x="2352" y="470"/>
                  </a:lnTo>
                  <a:lnTo>
                    <a:pt x="2327" y="446"/>
                  </a:lnTo>
                  <a:close/>
                  <a:moveTo>
                    <a:pt x="2203" y="336"/>
                  </a:moveTo>
                  <a:lnTo>
                    <a:pt x="2181" y="320"/>
                  </a:lnTo>
                  <a:lnTo>
                    <a:pt x="2158" y="302"/>
                  </a:lnTo>
                  <a:lnTo>
                    <a:pt x="2134" y="284"/>
                  </a:lnTo>
                  <a:lnTo>
                    <a:pt x="2109" y="267"/>
                  </a:lnTo>
                  <a:lnTo>
                    <a:pt x="2084" y="250"/>
                  </a:lnTo>
                  <a:lnTo>
                    <a:pt x="2058" y="235"/>
                  </a:lnTo>
                  <a:lnTo>
                    <a:pt x="2033" y="222"/>
                  </a:lnTo>
                  <a:lnTo>
                    <a:pt x="2008" y="212"/>
                  </a:lnTo>
                  <a:lnTo>
                    <a:pt x="2018" y="223"/>
                  </a:lnTo>
                  <a:lnTo>
                    <a:pt x="2029" y="237"/>
                  </a:lnTo>
                  <a:lnTo>
                    <a:pt x="2039" y="251"/>
                  </a:lnTo>
                  <a:lnTo>
                    <a:pt x="2048" y="265"/>
                  </a:lnTo>
                  <a:lnTo>
                    <a:pt x="2055" y="280"/>
                  </a:lnTo>
                  <a:lnTo>
                    <a:pt x="2062" y="295"/>
                  </a:lnTo>
                  <a:lnTo>
                    <a:pt x="2067" y="310"/>
                  </a:lnTo>
                  <a:lnTo>
                    <a:pt x="2071" y="327"/>
                  </a:lnTo>
                  <a:lnTo>
                    <a:pt x="2097" y="340"/>
                  </a:lnTo>
                  <a:lnTo>
                    <a:pt x="2123" y="354"/>
                  </a:lnTo>
                  <a:lnTo>
                    <a:pt x="2148" y="369"/>
                  </a:lnTo>
                  <a:lnTo>
                    <a:pt x="2173" y="384"/>
                  </a:lnTo>
                  <a:lnTo>
                    <a:pt x="2199" y="400"/>
                  </a:lnTo>
                  <a:lnTo>
                    <a:pt x="2224" y="416"/>
                  </a:lnTo>
                  <a:lnTo>
                    <a:pt x="2248" y="432"/>
                  </a:lnTo>
                  <a:lnTo>
                    <a:pt x="2271" y="449"/>
                  </a:lnTo>
                  <a:lnTo>
                    <a:pt x="2266" y="434"/>
                  </a:lnTo>
                  <a:lnTo>
                    <a:pt x="2259" y="418"/>
                  </a:lnTo>
                  <a:lnTo>
                    <a:pt x="2252" y="403"/>
                  </a:lnTo>
                  <a:lnTo>
                    <a:pt x="2244" y="389"/>
                  </a:lnTo>
                  <a:lnTo>
                    <a:pt x="2234" y="375"/>
                  </a:lnTo>
                  <a:lnTo>
                    <a:pt x="2224" y="362"/>
                  </a:lnTo>
                  <a:lnTo>
                    <a:pt x="2214" y="349"/>
                  </a:lnTo>
                  <a:lnTo>
                    <a:pt x="2203" y="336"/>
                  </a:lnTo>
                  <a:close/>
                  <a:moveTo>
                    <a:pt x="740" y="223"/>
                  </a:moveTo>
                  <a:lnTo>
                    <a:pt x="702" y="244"/>
                  </a:lnTo>
                  <a:lnTo>
                    <a:pt x="663" y="266"/>
                  </a:lnTo>
                  <a:lnTo>
                    <a:pt x="645" y="278"/>
                  </a:lnTo>
                  <a:lnTo>
                    <a:pt x="625" y="290"/>
                  </a:lnTo>
                  <a:lnTo>
                    <a:pt x="607" y="303"/>
                  </a:lnTo>
                  <a:lnTo>
                    <a:pt x="589" y="316"/>
                  </a:lnTo>
                  <a:lnTo>
                    <a:pt x="572" y="329"/>
                  </a:lnTo>
                  <a:lnTo>
                    <a:pt x="556" y="344"/>
                  </a:lnTo>
                  <a:lnTo>
                    <a:pt x="541" y="359"/>
                  </a:lnTo>
                  <a:lnTo>
                    <a:pt x="526" y="377"/>
                  </a:lnTo>
                  <a:lnTo>
                    <a:pt x="513" y="394"/>
                  </a:lnTo>
                  <a:lnTo>
                    <a:pt x="503" y="412"/>
                  </a:lnTo>
                  <a:lnTo>
                    <a:pt x="493" y="432"/>
                  </a:lnTo>
                  <a:lnTo>
                    <a:pt x="486" y="453"/>
                  </a:lnTo>
                  <a:lnTo>
                    <a:pt x="509" y="435"/>
                  </a:lnTo>
                  <a:lnTo>
                    <a:pt x="534" y="419"/>
                  </a:lnTo>
                  <a:lnTo>
                    <a:pt x="558" y="402"/>
                  </a:lnTo>
                  <a:lnTo>
                    <a:pt x="584" y="387"/>
                  </a:lnTo>
                  <a:lnTo>
                    <a:pt x="609" y="371"/>
                  </a:lnTo>
                  <a:lnTo>
                    <a:pt x="634" y="356"/>
                  </a:lnTo>
                  <a:lnTo>
                    <a:pt x="660" y="342"/>
                  </a:lnTo>
                  <a:lnTo>
                    <a:pt x="686" y="328"/>
                  </a:lnTo>
                  <a:lnTo>
                    <a:pt x="690" y="313"/>
                  </a:lnTo>
                  <a:lnTo>
                    <a:pt x="694" y="299"/>
                  </a:lnTo>
                  <a:lnTo>
                    <a:pt x="700" y="286"/>
                  </a:lnTo>
                  <a:lnTo>
                    <a:pt x="707" y="272"/>
                  </a:lnTo>
                  <a:lnTo>
                    <a:pt x="714" y="259"/>
                  </a:lnTo>
                  <a:lnTo>
                    <a:pt x="722" y="246"/>
                  </a:lnTo>
                  <a:lnTo>
                    <a:pt x="731" y="235"/>
                  </a:lnTo>
                  <a:lnTo>
                    <a:pt x="740" y="223"/>
                  </a:lnTo>
                  <a:close/>
                  <a:moveTo>
                    <a:pt x="439" y="453"/>
                  </a:moveTo>
                  <a:lnTo>
                    <a:pt x="400" y="493"/>
                  </a:lnTo>
                  <a:lnTo>
                    <a:pt x="364" y="534"/>
                  </a:lnTo>
                  <a:lnTo>
                    <a:pt x="346" y="555"/>
                  </a:lnTo>
                  <a:lnTo>
                    <a:pt x="329" y="577"/>
                  </a:lnTo>
                  <a:lnTo>
                    <a:pt x="312" y="599"/>
                  </a:lnTo>
                  <a:lnTo>
                    <a:pt x="296" y="622"/>
                  </a:lnTo>
                  <a:lnTo>
                    <a:pt x="328" y="589"/>
                  </a:lnTo>
                  <a:lnTo>
                    <a:pt x="361" y="556"/>
                  </a:lnTo>
                  <a:lnTo>
                    <a:pt x="395" y="525"/>
                  </a:lnTo>
                  <a:lnTo>
                    <a:pt x="429" y="496"/>
                  </a:lnTo>
                  <a:lnTo>
                    <a:pt x="432" y="485"/>
                  </a:lnTo>
                  <a:lnTo>
                    <a:pt x="433" y="475"/>
                  </a:lnTo>
                  <a:lnTo>
                    <a:pt x="435" y="463"/>
                  </a:lnTo>
                  <a:lnTo>
                    <a:pt x="439" y="453"/>
                  </a:lnTo>
                  <a:close/>
                  <a:moveTo>
                    <a:pt x="57" y="1450"/>
                  </a:moveTo>
                  <a:lnTo>
                    <a:pt x="65" y="1478"/>
                  </a:lnTo>
                  <a:lnTo>
                    <a:pt x="74" y="1506"/>
                  </a:lnTo>
                  <a:lnTo>
                    <a:pt x="87" y="1531"/>
                  </a:lnTo>
                  <a:lnTo>
                    <a:pt x="100" y="1556"/>
                  </a:lnTo>
                  <a:lnTo>
                    <a:pt x="115" y="1581"/>
                  </a:lnTo>
                  <a:lnTo>
                    <a:pt x="131" y="1605"/>
                  </a:lnTo>
                  <a:lnTo>
                    <a:pt x="149" y="1627"/>
                  </a:lnTo>
                  <a:lnTo>
                    <a:pt x="168" y="1649"/>
                  </a:lnTo>
                  <a:lnTo>
                    <a:pt x="171" y="1620"/>
                  </a:lnTo>
                  <a:lnTo>
                    <a:pt x="175" y="1592"/>
                  </a:lnTo>
                  <a:lnTo>
                    <a:pt x="179" y="1563"/>
                  </a:lnTo>
                  <a:lnTo>
                    <a:pt x="184" y="1536"/>
                  </a:lnTo>
                  <a:lnTo>
                    <a:pt x="190" y="1508"/>
                  </a:lnTo>
                  <a:lnTo>
                    <a:pt x="195" y="1480"/>
                  </a:lnTo>
                  <a:lnTo>
                    <a:pt x="202" y="1453"/>
                  </a:lnTo>
                  <a:lnTo>
                    <a:pt x="210" y="1425"/>
                  </a:lnTo>
                  <a:lnTo>
                    <a:pt x="227" y="1371"/>
                  </a:lnTo>
                  <a:lnTo>
                    <a:pt x="245" y="1317"/>
                  </a:lnTo>
                  <a:lnTo>
                    <a:pt x="266" y="1264"/>
                  </a:lnTo>
                  <a:lnTo>
                    <a:pt x="288" y="1211"/>
                  </a:lnTo>
                  <a:lnTo>
                    <a:pt x="273" y="1197"/>
                  </a:lnTo>
                  <a:lnTo>
                    <a:pt x="259" y="1182"/>
                  </a:lnTo>
                  <a:lnTo>
                    <a:pt x="246" y="1167"/>
                  </a:lnTo>
                  <a:lnTo>
                    <a:pt x="233" y="1151"/>
                  </a:lnTo>
                  <a:lnTo>
                    <a:pt x="222" y="1135"/>
                  </a:lnTo>
                  <a:lnTo>
                    <a:pt x="210" y="1119"/>
                  </a:lnTo>
                  <a:lnTo>
                    <a:pt x="199" y="1101"/>
                  </a:lnTo>
                  <a:lnTo>
                    <a:pt x="190" y="1084"/>
                  </a:lnTo>
                  <a:lnTo>
                    <a:pt x="180" y="1067"/>
                  </a:lnTo>
                  <a:lnTo>
                    <a:pt x="171" y="1048"/>
                  </a:lnTo>
                  <a:lnTo>
                    <a:pt x="163" y="1030"/>
                  </a:lnTo>
                  <a:lnTo>
                    <a:pt x="156" y="1011"/>
                  </a:lnTo>
                  <a:lnTo>
                    <a:pt x="151" y="992"/>
                  </a:lnTo>
                  <a:lnTo>
                    <a:pt x="145" y="972"/>
                  </a:lnTo>
                  <a:lnTo>
                    <a:pt x="141" y="953"/>
                  </a:lnTo>
                  <a:lnTo>
                    <a:pt x="138" y="933"/>
                  </a:lnTo>
                  <a:lnTo>
                    <a:pt x="125" y="963"/>
                  </a:lnTo>
                  <a:lnTo>
                    <a:pt x="114" y="993"/>
                  </a:lnTo>
                  <a:lnTo>
                    <a:pt x="103" y="1024"/>
                  </a:lnTo>
                  <a:lnTo>
                    <a:pt x="94" y="1056"/>
                  </a:lnTo>
                  <a:lnTo>
                    <a:pt x="86" y="1089"/>
                  </a:lnTo>
                  <a:lnTo>
                    <a:pt x="79" y="1121"/>
                  </a:lnTo>
                  <a:lnTo>
                    <a:pt x="72" y="1154"/>
                  </a:lnTo>
                  <a:lnTo>
                    <a:pt x="68" y="1187"/>
                  </a:lnTo>
                  <a:lnTo>
                    <a:pt x="63" y="1220"/>
                  </a:lnTo>
                  <a:lnTo>
                    <a:pt x="59" y="1253"/>
                  </a:lnTo>
                  <a:lnTo>
                    <a:pt x="57" y="1287"/>
                  </a:lnTo>
                  <a:lnTo>
                    <a:pt x="56" y="1320"/>
                  </a:lnTo>
                  <a:lnTo>
                    <a:pt x="55" y="1354"/>
                  </a:lnTo>
                  <a:lnTo>
                    <a:pt x="55" y="1386"/>
                  </a:lnTo>
                  <a:lnTo>
                    <a:pt x="55" y="1418"/>
                  </a:lnTo>
                  <a:lnTo>
                    <a:pt x="57" y="1450"/>
                  </a:lnTo>
                  <a:close/>
                  <a:moveTo>
                    <a:pt x="71" y="1586"/>
                  </a:moveTo>
                  <a:lnTo>
                    <a:pt x="79" y="1636"/>
                  </a:lnTo>
                  <a:lnTo>
                    <a:pt x="91" y="1685"/>
                  </a:lnTo>
                  <a:lnTo>
                    <a:pt x="102" y="1734"/>
                  </a:lnTo>
                  <a:lnTo>
                    <a:pt x="117" y="1781"/>
                  </a:lnTo>
                  <a:lnTo>
                    <a:pt x="133" y="1828"/>
                  </a:lnTo>
                  <a:lnTo>
                    <a:pt x="151" y="1875"/>
                  </a:lnTo>
                  <a:lnTo>
                    <a:pt x="170" y="1922"/>
                  </a:lnTo>
                  <a:lnTo>
                    <a:pt x="192" y="1967"/>
                  </a:lnTo>
                  <a:lnTo>
                    <a:pt x="184" y="1934"/>
                  </a:lnTo>
                  <a:lnTo>
                    <a:pt x="178" y="1901"/>
                  </a:lnTo>
                  <a:lnTo>
                    <a:pt x="172" y="1869"/>
                  </a:lnTo>
                  <a:lnTo>
                    <a:pt x="169" y="1835"/>
                  </a:lnTo>
                  <a:lnTo>
                    <a:pt x="165" y="1802"/>
                  </a:lnTo>
                  <a:lnTo>
                    <a:pt x="164" y="1768"/>
                  </a:lnTo>
                  <a:lnTo>
                    <a:pt x="164" y="1735"/>
                  </a:lnTo>
                  <a:lnTo>
                    <a:pt x="164" y="1702"/>
                  </a:lnTo>
                  <a:lnTo>
                    <a:pt x="139" y="1675"/>
                  </a:lnTo>
                  <a:lnTo>
                    <a:pt x="114" y="1647"/>
                  </a:lnTo>
                  <a:lnTo>
                    <a:pt x="102" y="1632"/>
                  </a:lnTo>
                  <a:lnTo>
                    <a:pt x="92" y="1617"/>
                  </a:lnTo>
                  <a:lnTo>
                    <a:pt x="80" y="1602"/>
                  </a:lnTo>
                  <a:lnTo>
                    <a:pt x="71" y="1586"/>
                  </a:lnTo>
                  <a:close/>
                  <a:moveTo>
                    <a:pt x="965" y="2638"/>
                  </a:moveTo>
                  <a:lnTo>
                    <a:pt x="1016" y="2654"/>
                  </a:lnTo>
                  <a:lnTo>
                    <a:pt x="1065" y="2668"/>
                  </a:lnTo>
                  <a:lnTo>
                    <a:pt x="1117" y="2680"/>
                  </a:lnTo>
                  <a:lnTo>
                    <a:pt x="1168" y="2689"/>
                  </a:lnTo>
                  <a:lnTo>
                    <a:pt x="1220" y="2696"/>
                  </a:lnTo>
                  <a:lnTo>
                    <a:pt x="1271" y="2702"/>
                  </a:lnTo>
                  <a:lnTo>
                    <a:pt x="1323" y="2705"/>
                  </a:lnTo>
                  <a:lnTo>
                    <a:pt x="1375" y="2706"/>
                  </a:lnTo>
                  <a:lnTo>
                    <a:pt x="1375" y="2703"/>
                  </a:lnTo>
                  <a:lnTo>
                    <a:pt x="1324" y="2700"/>
                  </a:lnTo>
                  <a:lnTo>
                    <a:pt x="1273" y="2697"/>
                  </a:lnTo>
                  <a:lnTo>
                    <a:pt x="1222" y="2692"/>
                  </a:lnTo>
                  <a:lnTo>
                    <a:pt x="1171" y="2685"/>
                  </a:lnTo>
                  <a:lnTo>
                    <a:pt x="1120" y="2676"/>
                  </a:lnTo>
                  <a:lnTo>
                    <a:pt x="1070" y="2666"/>
                  </a:lnTo>
                  <a:lnTo>
                    <a:pt x="1020" y="2654"/>
                  </a:lnTo>
                  <a:lnTo>
                    <a:pt x="971" y="2640"/>
                  </a:lnTo>
                  <a:lnTo>
                    <a:pt x="971" y="2640"/>
                  </a:lnTo>
                  <a:lnTo>
                    <a:pt x="965" y="2638"/>
                  </a:lnTo>
                  <a:close/>
                  <a:moveTo>
                    <a:pt x="1414" y="2706"/>
                  </a:moveTo>
                  <a:lnTo>
                    <a:pt x="1437" y="2706"/>
                  </a:lnTo>
                  <a:lnTo>
                    <a:pt x="1460" y="2705"/>
                  </a:lnTo>
                  <a:lnTo>
                    <a:pt x="1483" y="2703"/>
                  </a:lnTo>
                  <a:lnTo>
                    <a:pt x="1505" y="2702"/>
                  </a:lnTo>
                  <a:lnTo>
                    <a:pt x="1528" y="2699"/>
                  </a:lnTo>
                  <a:lnTo>
                    <a:pt x="1551" y="2697"/>
                  </a:lnTo>
                  <a:lnTo>
                    <a:pt x="1573" y="2693"/>
                  </a:lnTo>
                  <a:lnTo>
                    <a:pt x="1595" y="2690"/>
                  </a:lnTo>
                  <a:lnTo>
                    <a:pt x="1573" y="2693"/>
                  </a:lnTo>
                  <a:lnTo>
                    <a:pt x="1550" y="2696"/>
                  </a:lnTo>
                  <a:lnTo>
                    <a:pt x="1527" y="2698"/>
                  </a:lnTo>
                  <a:lnTo>
                    <a:pt x="1505" y="2699"/>
                  </a:lnTo>
                  <a:lnTo>
                    <a:pt x="1482" y="2700"/>
                  </a:lnTo>
                  <a:lnTo>
                    <a:pt x="1459" y="2702"/>
                  </a:lnTo>
                  <a:lnTo>
                    <a:pt x="1437" y="2703"/>
                  </a:lnTo>
                  <a:lnTo>
                    <a:pt x="1414" y="2703"/>
                  </a:lnTo>
                  <a:lnTo>
                    <a:pt x="1414" y="2706"/>
                  </a:lnTo>
                  <a:close/>
                  <a:moveTo>
                    <a:pt x="2567" y="1991"/>
                  </a:moveTo>
                  <a:lnTo>
                    <a:pt x="2580" y="1968"/>
                  </a:lnTo>
                  <a:lnTo>
                    <a:pt x="2593" y="1942"/>
                  </a:lnTo>
                  <a:lnTo>
                    <a:pt x="2607" y="1916"/>
                  </a:lnTo>
                  <a:lnTo>
                    <a:pt x="2619" y="1888"/>
                  </a:lnTo>
                  <a:lnTo>
                    <a:pt x="2632" y="1861"/>
                  </a:lnTo>
                  <a:lnTo>
                    <a:pt x="2642" y="1833"/>
                  </a:lnTo>
                  <a:lnTo>
                    <a:pt x="2647" y="1819"/>
                  </a:lnTo>
                  <a:lnTo>
                    <a:pt x="2650" y="1806"/>
                  </a:lnTo>
                  <a:lnTo>
                    <a:pt x="2653" y="1794"/>
                  </a:lnTo>
                  <a:lnTo>
                    <a:pt x="2655" y="1781"/>
                  </a:lnTo>
                  <a:lnTo>
                    <a:pt x="2655" y="1781"/>
                  </a:lnTo>
                  <a:lnTo>
                    <a:pt x="2655" y="1781"/>
                  </a:lnTo>
                  <a:lnTo>
                    <a:pt x="2655" y="1781"/>
                  </a:lnTo>
                  <a:lnTo>
                    <a:pt x="2655" y="1780"/>
                  </a:lnTo>
                  <a:lnTo>
                    <a:pt x="2655" y="1780"/>
                  </a:lnTo>
                  <a:lnTo>
                    <a:pt x="2655" y="1780"/>
                  </a:lnTo>
                  <a:lnTo>
                    <a:pt x="2656" y="1770"/>
                  </a:lnTo>
                  <a:lnTo>
                    <a:pt x="2658" y="1770"/>
                  </a:lnTo>
                  <a:lnTo>
                    <a:pt x="2666" y="1743"/>
                  </a:lnTo>
                  <a:lnTo>
                    <a:pt x="2675" y="1717"/>
                  </a:lnTo>
                  <a:lnTo>
                    <a:pt x="2681" y="1689"/>
                  </a:lnTo>
                  <a:lnTo>
                    <a:pt x="2687" y="1662"/>
                  </a:lnTo>
                  <a:lnTo>
                    <a:pt x="2693" y="1635"/>
                  </a:lnTo>
                  <a:lnTo>
                    <a:pt x="2698" y="1608"/>
                  </a:lnTo>
                  <a:lnTo>
                    <a:pt x="2702" y="1581"/>
                  </a:lnTo>
                  <a:lnTo>
                    <a:pt x="2706" y="1553"/>
                  </a:lnTo>
                  <a:lnTo>
                    <a:pt x="2695" y="1572"/>
                  </a:lnTo>
                  <a:lnTo>
                    <a:pt x="2683" y="1592"/>
                  </a:lnTo>
                  <a:lnTo>
                    <a:pt x="2670" y="1611"/>
                  </a:lnTo>
                  <a:lnTo>
                    <a:pt x="2656" y="1629"/>
                  </a:lnTo>
                  <a:lnTo>
                    <a:pt x="2642" y="1646"/>
                  </a:lnTo>
                  <a:lnTo>
                    <a:pt x="2627" y="1662"/>
                  </a:lnTo>
                  <a:lnTo>
                    <a:pt x="2611" y="1678"/>
                  </a:lnTo>
                  <a:lnTo>
                    <a:pt x="2595" y="1695"/>
                  </a:lnTo>
                  <a:lnTo>
                    <a:pt x="2596" y="1734"/>
                  </a:lnTo>
                  <a:lnTo>
                    <a:pt x="2596" y="1774"/>
                  </a:lnTo>
                  <a:lnTo>
                    <a:pt x="2594" y="1813"/>
                  </a:lnTo>
                  <a:lnTo>
                    <a:pt x="2590" y="1852"/>
                  </a:lnTo>
                  <a:lnTo>
                    <a:pt x="2586" y="1892"/>
                  </a:lnTo>
                  <a:lnTo>
                    <a:pt x="2579" y="1931"/>
                  </a:lnTo>
                  <a:lnTo>
                    <a:pt x="2570" y="1970"/>
                  </a:lnTo>
                  <a:lnTo>
                    <a:pt x="2558" y="2008"/>
                  </a:lnTo>
                  <a:lnTo>
                    <a:pt x="2563" y="1998"/>
                  </a:lnTo>
                  <a:lnTo>
                    <a:pt x="2567" y="1991"/>
                  </a:lnTo>
                  <a:close/>
                  <a:moveTo>
                    <a:pt x="2717" y="1381"/>
                  </a:moveTo>
                  <a:lnTo>
                    <a:pt x="2717" y="1351"/>
                  </a:lnTo>
                  <a:lnTo>
                    <a:pt x="2716" y="1321"/>
                  </a:lnTo>
                  <a:lnTo>
                    <a:pt x="2715" y="1293"/>
                  </a:lnTo>
                  <a:lnTo>
                    <a:pt x="2713" y="1264"/>
                  </a:lnTo>
                  <a:lnTo>
                    <a:pt x="2709" y="1235"/>
                  </a:lnTo>
                  <a:lnTo>
                    <a:pt x="2706" y="1206"/>
                  </a:lnTo>
                  <a:lnTo>
                    <a:pt x="2701" y="1177"/>
                  </a:lnTo>
                  <a:lnTo>
                    <a:pt x="2695" y="1149"/>
                  </a:lnTo>
                  <a:lnTo>
                    <a:pt x="2690" y="1120"/>
                  </a:lnTo>
                  <a:lnTo>
                    <a:pt x="2683" y="1092"/>
                  </a:lnTo>
                  <a:lnTo>
                    <a:pt x="2676" y="1064"/>
                  </a:lnTo>
                  <a:lnTo>
                    <a:pt x="2666" y="1037"/>
                  </a:lnTo>
                  <a:lnTo>
                    <a:pt x="2657" y="1009"/>
                  </a:lnTo>
                  <a:lnTo>
                    <a:pt x="2648" y="981"/>
                  </a:lnTo>
                  <a:lnTo>
                    <a:pt x="2637" y="954"/>
                  </a:lnTo>
                  <a:lnTo>
                    <a:pt x="2625" y="926"/>
                  </a:lnTo>
                  <a:lnTo>
                    <a:pt x="2622" y="947"/>
                  </a:lnTo>
                  <a:lnTo>
                    <a:pt x="2617" y="968"/>
                  </a:lnTo>
                  <a:lnTo>
                    <a:pt x="2612" y="988"/>
                  </a:lnTo>
                  <a:lnTo>
                    <a:pt x="2605" y="1008"/>
                  </a:lnTo>
                  <a:lnTo>
                    <a:pt x="2599" y="1028"/>
                  </a:lnTo>
                  <a:lnTo>
                    <a:pt x="2590" y="1046"/>
                  </a:lnTo>
                  <a:lnTo>
                    <a:pt x="2582" y="1064"/>
                  </a:lnTo>
                  <a:lnTo>
                    <a:pt x="2572" y="1083"/>
                  </a:lnTo>
                  <a:lnTo>
                    <a:pt x="2563" y="1101"/>
                  </a:lnTo>
                  <a:lnTo>
                    <a:pt x="2551" y="1119"/>
                  </a:lnTo>
                  <a:lnTo>
                    <a:pt x="2540" y="1136"/>
                  </a:lnTo>
                  <a:lnTo>
                    <a:pt x="2527" y="1152"/>
                  </a:lnTo>
                  <a:lnTo>
                    <a:pt x="2514" y="1168"/>
                  </a:lnTo>
                  <a:lnTo>
                    <a:pt x="2501" y="1184"/>
                  </a:lnTo>
                  <a:lnTo>
                    <a:pt x="2487" y="1199"/>
                  </a:lnTo>
                  <a:lnTo>
                    <a:pt x="2472" y="1214"/>
                  </a:lnTo>
                  <a:lnTo>
                    <a:pt x="2494" y="1266"/>
                  </a:lnTo>
                  <a:lnTo>
                    <a:pt x="2514" y="1318"/>
                  </a:lnTo>
                  <a:lnTo>
                    <a:pt x="2532" y="1371"/>
                  </a:lnTo>
                  <a:lnTo>
                    <a:pt x="2548" y="1424"/>
                  </a:lnTo>
                  <a:lnTo>
                    <a:pt x="2563" y="1478"/>
                  </a:lnTo>
                  <a:lnTo>
                    <a:pt x="2574" y="1532"/>
                  </a:lnTo>
                  <a:lnTo>
                    <a:pt x="2580" y="1560"/>
                  </a:lnTo>
                  <a:lnTo>
                    <a:pt x="2584" y="1587"/>
                  </a:lnTo>
                  <a:lnTo>
                    <a:pt x="2588" y="1615"/>
                  </a:lnTo>
                  <a:lnTo>
                    <a:pt x="2590" y="1643"/>
                  </a:lnTo>
                  <a:lnTo>
                    <a:pt x="2603" y="1629"/>
                  </a:lnTo>
                  <a:lnTo>
                    <a:pt x="2616" y="1615"/>
                  </a:lnTo>
                  <a:lnTo>
                    <a:pt x="2627" y="1600"/>
                  </a:lnTo>
                  <a:lnTo>
                    <a:pt x="2639" y="1585"/>
                  </a:lnTo>
                  <a:lnTo>
                    <a:pt x="2649" y="1570"/>
                  </a:lnTo>
                  <a:lnTo>
                    <a:pt x="2658" y="1554"/>
                  </a:lnTo>
                  <a:lnTo>
                    <a:pt x="2668" y="1538"/>
                  </a:lnTo>
                  <a:lnTo>
                    <a:pt x="2677" y="1522"/>
                  </a:lnTo>
                  <a:lnTo>
                    <a:pt x="2684" y="1506"/>
                  </a:lnTo>
                  <a:lnTo>
                    <a:pt x="2692" y="1488"/>
                  </a:lnTo>
                  <a:lnTo>
                    <a:pt x="2698" y="1471"/>
                  </a:lnTo>
                  <a:lnTo>
                    <a:pt x="2703" y="1454"/>
                  </a:lnTo>
                  <a:lnTo>
                    <a:pt x="2708" y="1437"/>
                  </a:lnTo>
                  <a:lnTo>
                    <a:pt x="2711" y="1418"/>
                  </a:lnTo>
                  <a:lnTo>
                    <a:pt x="2715" y="1400"/>
                  </a:lnTo>
                  <a:lnTo>
                    <a:pt x="2717" y="1381"/>
                  </a:lnTo>
                  <a:close/>
                  <a:moveTo>
                    <a:pt x="1466" y="134"/>
                  </a:moveTo>
                  <a:lnTo>
                    <a:pt x="1474" y="135"/>
                  </a:lnTo>
                  <a:lnTo>
                    <a:pt x="1493" y="134"/>
                  </a:lnTo>
                  <a:lnTo>
                    <a:pt x="1516" y="131"/>
                  </a:lnTo>
                  <a:lnTo>
                    <a:pt x="1542" y="128"/>
                  </a:lnTo>
                  <a:lnTo>
                    <a:pt x="1594" y="122"/>
                  </a:lnTo>
                  <a:lnTo>
                    <a:pt x="1626" y="119"/>
                  </a:lnTo>
                  <a:lnTo>
                    <a:pt x="1616" y="113"/>
                  </a:lnTo>
                  <a:lnTo>
                    <a:pt x="1605" y="108"/>
                  </a:lnTo>
                  <a:lnTo>
                    <a:pt x="1595" y="105"/>
                  </a:lnTo>
                  <a:lnTo>
                    <a:pt x="1585" y="101"/>
                  </a:lnTo>
                  <a:lnTo>
                    <a:pt x="1574" y="99"/>
                  </a:lnTo>
                  <a:lnTo>
                    <a:pt x="1564" y="98"/>
                  </a:lnTo>
                  <a:lnTo>
                    <a:pt x="1554" y="97"/>
                  </a:lnTo>
                  <a:lnTo>
                    <a:pt x="1543" y="97"/>
                  </a:lnTo>
                  <a:lnTo>
                    <a:pt x="1533" y="98"/>
                  </a:lnTo>
                  <a:lnTo>
                    <a:pt x="1523" y="100"/>
                  </a:lnTo>
                  <a:lnTo>
                    <a:pt x="1513" y="104"/>
                  </a:lnTo>
                  <a:lnTo>
                    <a:pt x="1503" y="107"/>
                  </a:lnTo>
                  <a:lnTo>
                    <a:pt x="1494" y="112"/>
                  </a:lnTo>
                  <a:lnTo>
                    <a:pt x="1483" y="119"/>
                  </a:lnTo>
                  <a:lnTo>
                    <a:pt x="1474" y="125"/>
                  </a:lnTo>
                  <a:lnTo>
                    <a:pt x="1466" y="134"/>
                  </a:lnTo>
                  <a:close/>
                  <a:moveTo>
                    <a:pt x="1669" y="98"/>
                  </a:moveTo>
                  <a:lnTo>
                    <a:pt x="1683" y="106"/>
                  </a:lnTo>
                  <a:lnTo>
                    <a:pt x="1696" y="112"/>
                  </a:lnTo>
                  <a:lnTo>
                    <a:pt x="1710" y="115"/>
                  </a:lnTo>
                  <a:lnTo>
                    <a:pt x="1724" y="119"/>
                  </a:lnTo>
                  <a:lnTo>
                    <a:pt x="1753" y="121"/>
                  </a:lnTo>
                  <a:lnTo>
                    <a:pt x="1784" y="123"/>
                  </a:lnTo>
                  <a:lnTo>
                    <a:pt x="1755" y="116"/>
                  </a:lnTo>
                  <a:lnTo>
                    <a:pt x="1726" y="109"/>
                  </a:lnTo>
                  <a:lnTo>
                    <a:pt x="1698" y="104"/>
                  </a:lnTo>
                  <a:lnTo>
                    <a:pt x="1669" y="98"/>
                  </a:lnTo>
                  <a:close/>
                  <a:moveTo>
                    <a:pt x="1563" y="161"/>
                  </a:moveTo>
                  <a:lnTo>
                    <a:pt x="1600" y="166"/>
                  </a:lnTo>
                  <a:lnTo>
                    <a:pt x="1635" y="172"/>
                  </a:lnTo>
                  <a:lnTo>
                    <a:pt x="1671" y="180"/>
                  </a:lnTo>
                  <a:lnTo>
                    <a:pt x="1707" y="188"/>
                  </a:lnTo>
                  <a:lnTo>
                    <a:pt x="1701" y="178"/>
                  </a:lnTo>
                  <a:lnTo>
                    <a:pt x="1694" y="172"/>
                  </a:lnTo>
                  <a:lnTo>
                    <a:pt x="1687" y="165"/>
                  </a:lnTo>
                  <a:lnTo>
                    <a:pt x="1679" y="160"/>
                  </a:lnTo>
                  <a:lnTo>
                    <a:pt x="1671" y="157"/>
                  </a:lnTo>
                  <a:lnTo>
                    <a:pt x="1663" y="154"/>
                  </a:lnTo>
                  <a:lnTo>
                    <a:pt x="1654" y="153"/>
                  </a:lnTo>
                  <a:lnTo>
                    <a:pt x="1645" y="152"/>
                  </a:lnTo>
                  <a:lnTo>
                    <a:pt x="1604" y="155"/>
                  </a:lnTo>
                  <a:lnTo>
                    <a:pt x="1563" y="161"/>
                  </a:lnTo>
                  <a:close/>
                  <a:moveTo>
                    <a:pt x="1913" y="184"/>
                  </a:moveTo>
                  <a:lnTo>
                    <a:pt x="1891" y="180"/>
                  </a:lnTo>
                  <a:lnTo>
                    <a:pt x="1869" y="175"/>
                  </a:lnTo>
                  <a:lnTo>
                    <a:pt x="1846" y="170"/>
                  </a:lnTo>
                  <a:lnTo>
                    <a:pt x="1824" y="167"/>
                  </a:lnTo>
                  <a:lnTo>
                    <a:pt x="1802" y="165"/>
                  </a:lnTo>
                  <a:lnTo>
                    <a:pt x="1779" y="162"/>
                  </a:lnTo>
                  <a:lnTo>
                    <a:pt x="1756" y="160"/>
                  </a:lnTo>
                  <a:lnTo>
                    <a:pt x="1735" y="159"/>
                  </a:lnTo>
                  <a:lnTo>
                    <a:pt x="1740" y="168"/>
                  </a:lnTo>
                  <a:lnTo>
                    <a:pt x="1746" y="178"/>
                  </a:lnTo>
                  <a:lnTo>
                    <a:pt x="1751" y="190"/>
                  </a:lnTo>
                  <a:lnTo>
                    <a:pt x="1754" y="200"/>
                  </a:lnTo>
                  <a:lnTo>
                    <a:pt x="1789" y="211"/>
                  </a:lnTo>
                  <a:lnTo>
                    <a:pt x="1822" y="222"/>
                  </a:lnTo>
                  <a:lnTo>
                    <a:pt x="1857" y="234"/>
                  </a:lnTo>
                  <a:lnTo>
                    <a:pt x="1890" y="246"/>
                  </a:lnTo>
                  <a:lnTo>
                    <a:pt x="1925" y="259"/>
                  </a:lnTo>
                  <a:lnTo>
                    <a:pt x="1957" y="273"/>
                  </a:lnTo>
                  <a:lnTo>
                    <a:pt x="1990" y="288"/>
                  </a:lnTo>
                  <a:lnTo>
                    <a:pt x="2023" y="303"/>
                  </a:lnTo>
                  <a:lnTo>
                    <a:pt x="2014" y="284"/>
                  </a:lnTo>
                  <a:lnTo>
                    <a:pt x="2003" y="267"/>
                  </a:lnTo>
                  <a:lnTo>
                    <a:pt x="1990" y="251"/>
                  </a:lnTo>
                  <a:lnTo>
                    <a:pt x="1976" y="236"/>
                  </a:lnTo>
                  <a:lnTo>
                    <a:pt x="1963" y="221"/>
                  </a:lnTo>
                  <a:lnTo>
                    <a:pt x="1946" y="208"/>
                  </a:lnTo>
                  <a:lnTo>
                    <a:pt x="1930" y="196"/>
                  </a:lnTo>
                  <a:lnTo>
                    <a:pt x="1913" y="184"/>
                  </a:lnTo>
                  <a:close/>
                  <a:moveTo>
                    <a:pt x="1520" y="197"/>
                  </a:moveTo>
                  <a:lnTo>
                    <a:pt x="1521" y="199"/>
                  </a:lnTo>
                  <a:lnTo>
                    <a:pt x="1521" y="203"/>
                  </a:lnTo>
                  <a:lnTo>
                    <a:pt x="1543" y="212"/>
                  </a:lnTo>
                  <a:lnTo>
                    <a:pt x="1566" y="221"/>
                  </a:lnTo>
                  <a:lnTo>
                    <a:pt x="1588" y="231"/>
                  </a:lnTo>
                  <a:lnTo>
                    <a:pt x="1610" y="242"/>
                  </a:lnTo>
                  <a:lnTo>
                    <a:pt x="1652" y="264"/>
                  </a:lnTo>
                  <a:lnTo>
                    <a:pt x="1693" y="289"/>
                  </a:lnTo>
                  <a:lnTo>
                    <a:pt x="1699" y="282"/>
                  </a:lnTo>
                  <a:lnTo>
                    <a:pt x="1703" y="276"/>
                  </a:lnTo>
                  <a:lnTo>
                    <a:pt x="1707" y="269"/>
                  </a:lnTo>
                  <a:lnTo>
                    <a:pt x="1710" y="261"/>
                  </a:lnTo>
                  <a:lnTo>
                    <a:pt x="1714" y="254"/>
                  </a:lnTo>
                  <a:lnTo>
                    <a:pt x="1716" y="248"/>
                  </a:lnTo>
                  <a:lnTo>
                    <a:pt x="1717" y="240"/>
                  </a:lnTo>
                  <a:lnTo>
                    <a:pt x="1718" y="231"/>
                  </a:lnTo>
                  <a:lnTo>
                    <a:pt x="1694" y="225"/>
                  </a:lnTo>
                  <a:lnTo>
                    <a:pt x="1670" y="219"/>
                  </a:lnTo>
                  <a:lnTo>
                    <a:pt x="1645" y="213"/>
                  </a:lnTo>
                  <a:lnTo>
                    <a:pt x="1620" y="208"/>
                  </a:lnTo>
                  <a:lnTo>
                    <a:pt x="1595" y="204"/>
                  </a:lnTo>
                  <a:lnTo>
                    <a:pt x="1571" y="200"/>
                  </a:lnTo>
                  <a:lnTo>
                    <a:pt x="1546" y="198"/>
                  </a:lnTo>
                  <a:lnTo>
                    <a:pt x="1520" y="197"/>
                  </a:lnTo>
                  <a:close/>
                  <a:moveTo>
                    <a:pt x="2590" y="858"/>
                  </a:moveTo>
                  <a:lnTo>
                    <a:pt x="2578" y="836"/>
                  </a:lnTo>
                  <a:lnTo>
                    <a:pt x="2565" y="813"/>
                  </a:lnTo>
                  <a:lnTo>
                    <a:pt x="2551" y="793"/>
                  </a:lnTo>
                  <a:lnTo>
                    <a:pt x="2536" y="771"/>
                  </a:lnTo>
                  <a:lnTo>
                    <a:pt x="2521" y="750"/>
                  </a:lnTo>
                  <a:lnTo>
                    <a:pt x="2506" y="729"/>
                  </a:lnTo>
                  <a:lnTo>
                    <a:pt x="2491" y="710"/>
                  </a:lnTo>
                  <a:lnTo>
                    <a:pt x="2475" y="690"/>
                  </a:lnTo>
                  <a:lnTo>
                    <a:pt x="2441" y="651"/>
                  </a:lnTo>
                  <a:lnTo>
                    <a:pt x="2406" y="614"/>
                  </a:lnTo>
                  <a:lnTo>
                    <a:pt x="2369" y="578"/>
                  </a:lnTo>
                  <a:lnTo>
                    <a:pt x="2330" y="545"/>
                  </a:lnTo>
                  <a:lnTo>
                    <a:pt x="2329" y="562"/>
                  </a:lnTo>
                  <a:lnTo>
                    <a:pt x="2327" y="578"/>
                  </a:lnTo>
                  <a:lnTo>
                    <a:pt x="2323" y="594"/>
                  </a:lnTo>
                  <a:lnTo>
                    <a:pt x="2320" y="610"/>
                  </a:lnTo>
                  <a:lnTo>
                    <a:pt x="2314" y="627"/>
                  </a:lnTo>
                  <a:lnTo>
                    <a:pt x="2308" y="642"/>
                  </a:lnTo>
                  <a:lnTo>
                    <a:pt x="2301" y="658"/>
                  </a:lnTo>
                  <a:lnTo>
                    <a:pt x="2293" y="672"/>
                  </a:lnTo>
                  <a:lnTo>
                    <a:pt x="2285" y="687"/>
                  </a:lnTo>
                  <a:lnTo>
                    <a:pt x="2276" y="700"/>
                  </a:lnTo>
                  <a:lnTo>
                    <a:pt x="2267" y="714"/>
                  </a:lnTo>
                  <a:lnTo>
                    <a:pt x="2256" y="728"/>
                  </a:lnTo>
                  <a:lnTo>
                    <a:pt x="2246" y="741"/>
                  </a:lnTo>
                  <a:lnTo>
                    <a:pt x="2234" y="752"/>
                  </a:lnTo>
                  <a:lnTo>
                    <a:pt x="2223" y="765"/>
                  </a:lnTo>
                  <a:lnTo>
                    <a:pt x="2210" y="776"/>
                  </a:lnTo>
                  <a:lnTo>
                    <a:pt x="2246" y="824"/>
                  </a:lnTo>
                  <a:lnTo>
                    <a:pt x="2279" y="871"/>
                  </a:lnTo>
                  <a:lnTo>
                    <a:pt x="2312" y="920"/>
                  </a:lnTo>
                  <a:lnTo>
                    <a:pt x="2344" y="970"/>
                  </a:lnTo>
                  <a:lnTo>
                    <a:pt x="2374" y="1021"/>
                  </a:lnTo>
                  <a:lnTo>
                    <a:pt x="2403" y="1071"/>
                  </a:lnTo>
                  <a:lnTo>
                    <a:pt x="2429" y="1123"/>
                  </a:lnTo>
                  <a:lnTo>
                    <a:pt x="2455" y="1176"/>
                  </a:lnTo>
                  <a:lnTo>
                    <a:pt x="2471" y="1160"/>
                  </a:lnTo>
                  <a:lnTo>
                    <a:pt x="2484" y="1143"/>
                  </a:lnTo>
                  <a:lnTo>
                    <a:pt x="2498" y="1125"/>
                  </a:lnTo>
                  <a:lnTo>
                    <a:pt x="2512" y="1107"/>
                  </a:lnTo>
                  <a:lnTo>
                    <a:pt x="2524" y="1089"/>
                  </a:lnTo>
                  <a:lnTo>
                    <a:pt x="2535" y="1070"/>
                  </a:lnTo>
                  <a:lnTo>
                    <a:pt x="2546" y="1051"/>
                  </a:lnTo>
                  <a:lnTo>
                    <a:pt x="2555" y="1031"/>
                  </a:lnTo>
                  <a:lnTo>
                    <a:pt x="2563" y="1010"/>
                  </a:lnTo>
                  <a:lnTo>
                    <a:pt x="2570" y="990"/>
                  </a:lnTo>
                  <a:lnTo>
                    <a:pt x="2577" y="969"/>
                  </a:lnTo>
                  <a:lnTo>
                    <a:pt x="2581" y="947"/>
                  </a:lnTo>
                  <a:lnTo>
                    <a:pt x="2586" y="925"/>
                  </a:lnTo>
                  <a:lnTo>
                    <a:pt x="2588" y="903"/>
                  </a:lnTo>
                  <a:lnTo>
                    <a:pt x="2590" y="881"/>
                  </a:lnTo>
                  <a:lnTo>
                    <a:pt x="2590" y="858"/>
                  </a:lnTo>
                  <a:close/>
                  <a:moveTo>
                    <a:pt x="2284" y="507"/>
                  </a:moveTo>
                  <a:lnTo>
                    <a:pt x="2259" y="488"/>
                  </a:lnTo>
                  <a:lnTo>
                    <a:pt x="2233" y="470"/>
                  </a:lnTo>
                  <a:lnTo>
                    <a:pt x="2208" y="453"/>
                  </a:lnTo>
                  <a:lnTo>
                    <a:pt x="2181" y="435"/>
                  </a:lnTo>
                  <a:lnTo>
                    <a:pt x="2155" y="418"/>
                  </a:lnTo>
                  <a:lnTo>
                    <a:pt x="2128" y="403"/>
                  </a:lnTo>
                  <a:lnTo>
                    <a:pt x="2102" y="387"/>
                  </a:lnTo>
                  <a:lnTo>
                    <a:pt x="2074" y="372"/>
                  </a:lnTo>
                  <a:lnTo>
                    <a:pt x="2073" y="384"/>
                  </a:lnTo>
                  <a:lnTo>
                    <a:pt x="2072" y="395"/>
                  </a:lnTo>
                  <a:lnTo>
                    <a:pt x="2070" y="405"/>
                  </a:lnTo>
                  <a:lnTo>
                    <a:pt x="2066" y="417"/>
                  </a:lnTo>
                  <a:lnTo>
                    <a:pt x="2063" y="427"/>
                  </a:lnTo>
                  <a:lnTo>
                    <a:pt x="2058" y="438"/>
                  </a:lnTo>
                  <a:lnTo>
                    <a:pt x="2054" y="448"/>
                  </a:lnTo>
                  <a:lnTo>
                    <a:pt x="2049" y="458"/>
                  </a:lnTo>
                  <a:lnTo>
                    <a:pt x="2036" y="477"/>
                  </a:lnTo>
                  <a:lnTo>
                    <a:pt x="2024" y="495"/>
                  </a:lnTo>
                  <a:lnTo>
                    <a:pt x="2009" y="513"/>
                  </a:lnTo>
                  <a:lnTo>
                    <a:pt x="1993" y="529"/>
                  </a:lnTo>
                  <a:lnTo>
                    <a:pt x="2018" y="553"/>
                  </a:lnTo>
                  <a:lnTo>
                    <a:pt x="2042" y="579"/>
                  </a:lnTo>
                  <a:lnTo>
                    <a:pt x="2066" y="605"/>
                  </a:lnTo>
                  <a:lnTo>
                    <a:pt x="2090" y="631"/>
                  </a:lnTo>
                  <a:lnTo>
                    <a:pt x="2115" y="658"/>
                  </a:lnTo>
                  <a:lnTo>
                    <a:pt x="2138" y="685"/>
                  </a:lnTo>
                  <a:lnTo>
                    <a:pt x="2161" y="713"/>
                  </a:lnTo>
                  <a:lnTo>
                    <a:pt x="2183" y="741"/>
                  </a:lnTo>
                  <a:lnTo>
                    <a:pt x="2194" y="728"/>
                  </a:lnTo>
                  <a:lnTo>
                    <a:pt x="2206" y="716"/>
                  </a:lnTo>
                  <a:lnTo>
                    <a:pt x="2217" y="704"/>
                  </a:lnTo>
                  <a:lnTo>
                    <a:pt x="2228" y="691"/>
                  </a:lnTo>
                  <a:lnTo>
                    <a:pt x="2237" y="677"/>
                  </a:lnTo>
                  <a:lnTo>
                    <a:pt x="2246" y="663"/>
                  </a:lnTo>
                  <a:lnTo>
                    <a:pt x="2254" y="650"/>
                  </a:lnTo>
                  <a:lnTo>
                    <a:pt x="2261" y="635"/>
                  </a:lnTo>
                  <a:lnTo>
                    <a:pt x="2268" y="620"/>
                  </a:lnTo>
                  <a:lnTo>
                    <a:pt x="2274" y="605"/>
                  </a:lnTo>
                  <a:lnTo>
                    <a:pt x="2277" y="590"/>
                  </a:lnTo>
                  <a:lnTo>
                    <a:pt x="2281" y="574"/>
                  </a:lnTo>
                  <a:lnTo>
                    <a:pt x="2284" y="557"/>
                  </a:lnTo>
                  <a:lnTo>
                    <a:pt x="2285" y="541"/>
                  </a:lnTo>
                  <a:lnTo>
                    <a:pt x="2285" y="524"/>
                  </a:lnTo>
                  <a:lnTo>
                    <a:pt x="2284" y="507"/>
                  </a:lnTo>
                  <a:close/>
                  <a:moveTo>
                    <a:pt x="2035" y="352"/>
                  </a:moveTo>
                  <a:lnTo>
                    <a:pt x="2002" y="335"/>
                  </a:lnTo>
                  <a:lnTo>
                    <a:pt x="1967" y="320"/>
                  </a:lnTo>
                  <a:lnTo>
                    <a:pt x="1933" y="305"/>
                  </a:lnTo>
                  <a:lnTo>
                    <a:pt x="1898" y="291"/>
                  </a:lnTo>
                  <a:lnTo>
                    <a:pt x="1864" y="278"/>
                  </a:lnTo>
                  <a:lnTo>
                    <a:pt x="1828" y="265"/>
                  </a:lnTo>
                  <a:lnTo>
                    <a:pt x="1792" y="253"/>
                  </a:lnTo>
                  <a:lnTo>
                    <a:pt x="1756" y="242"/>
                  </a:lnTo>
                  <a:lnTo>
                    <a:pt x="1755" y="251"/>
                  </a:lnTo>
                  <a:lnTo>
                    <a:pt x="1753" y="260"/>
                  </a:lnTo>
                  <a:lnTo>
                    <a:pt x="1749" y="269"/>
                  </a:lnTo>
                  <a:lnTo>
                    <a:pt x="1746" y="278"/>
                  </a:lnTo>
                  <a:lnTo>
                    <a:pt x="1741" y="287"/>
                  </a:lnTo>
                  <a:lnTo>
                    <a:pt x="1737" y="295"/>
                  </a:lnTo>
                  <a:lnTo>
                    <a:pt x="1732" y="302"/>
                  </a:lnTo>
                  <a:lnTo>
                    <a:pt x="1726" y="310"/>
                  </a:lnTo>
                  <a:lnTo>
                    <a:pt x="1758" y="332"/>
                  </a:lnTo>
                  <a:lnTo>
                    <a:pt x="1789" y="354"/>
                  </a:lnTo>
                  <a:lnTo>
                    <a:pt x="1820" y="377"/>
                  </a:lnTo>
                  <a:lnTo>
                    <a:pt x="1850" y="401"/>
                  </a:lnTo>
                  <a:lnTo>
                    <a:pt x="1879" y="425"/>
                  </a:lnTo>
                  <a:lnTo>
                    <a:pt x="1908" y="449"/>
                  </a:lnTo>
                  <a:lnTo>
                    <a:pt x="1936" y="476"/>
                  </a:lnTo>
                  <a:lnTo>
                    <a:pt x="1964" y="501"/>
                  </a:lnTo>
                  <a:lnTo>
                    <a:pt x="1979" y="486"/>
                  </a:lnTo>
                  <a:lnTo>
                    <a:pt x="1994" y="470"/>
                  </a:lnTo>
                  <a:lnTo>
                    <a:pt x="2006" y="453"/>
                  </a:lnTo>
                  <a:lnTo>
                    <a:pt x="2017" y="434"/>
                  </a:lnTo>
                  <a:lnTo>
                    <a:pt x="2021" y="425"/>
                  </a:lnTo>
                  <a:lnTo>
                    <a:pt x="2026" y="416"/>
                  </a:lnTo>
                  <a:lnTo>
                    <a:pt x="2029" y="405"/>
                  </a:lnTo>
                  <a:lnTo>
                    <a:pt x="2032" y="395"/>
                  </a:lnTo>
                  <a:lnTo>
                    <a:pt x="2034" y="385"/>
                  </a:lnTo>
                  <a:lnTo>
                    <a:pt x="2035" y="374"/>
                  </a:lnTo>
                  <a:lnTo>
                    <a:pt x="2035" y="363"/>
                  </a:lnTo>
                  <a:lnTo>
                    <a:pt x="2035" y="352"/>
                  </a:lnTo>
                  <a:close/>
                  <a:moveTo>
                    <a:pt x="1511" y="241"/>
                  </a:moveTo>
                  <a:lnTo>
                    <a:pt x="1503" y="251"/>
                  </a:lnTo>
                  <a:lnTo>
                    <a:pt x="1495" y="259"/>
                  </a:lnTo>
                  <a:lnTo>
                    <a:pt x="1517" y="283"/>
                  </a:lnTo>
                  <a:lnTo>
                    <a:pt x="1538" y="309"/>
                  </a:lnTo>
                  <a:lnTo>
                    <a:pt x="1557" y="335"/>
                  </a:lnTo>
                  <a:lnTo>
                    <a:pt x="1577" y="360"/>
                  </a:lnTo>
                  <a:lnTo>
                    <a:pt x="1600" y="352"/>
                  </a:lnTo>
                  <a:lnTo>
                    <a:pt x="1622" y="342"/>
                  </a:lnTo>
                  <a:lnTo>
                    <a:pt x="1643" y="329"/>
                  </a:lnTo>
                  <a:lnTo>
                    <a:pt x="1664" y="317"/>
                  </a:lnTo>
                  <a:lnTo>
                    <a:pt x="1627" y="295"/>
                  </a:lnTo>
                  <a:lnTo>
                    <a:pt x="1589" y="275"/>
                  </a:lnTo>
                  <a:lnTo>
                    <a:pt x="1570" y="266"/>
                  </a:lnTo>
                  <a:lnTo>
                    <a:pt x="1550" y="257"/>
                  </a:lnTo>
                  <a:lnTo>
                    <a:pt x="1531" y="249"/>
                  </a:lnTo>
                  <a:lnTo>
                    <a:pt x="1511" y="241"/>
                  </a:lnTo>
                  <a:close/>
                  <a:moveTo>
                    <a:pt x="2372" y="2265"/>
                  </a:moveTo>
                  <a:lnTo>
                    <a:pt x="2381" y="2255"/>
                  </a:lnTo>
                  <a:lnTo>
                    <a:pt x="2389" y="2244"/>
                  </a:lnTo>
                  <a:lnTo>
                    <a:pt x="2397" y="2234"/>
                  </a:lnTo>
                  <a:lnTo>
                    <a:pt x="2405" y="2223"/>
                  </a:lnTo>
                  <a:lnTo>
                    <a:pt x="2384" y="2237"/>
                  </a:lnTo>
                  <a:lnTo>
                    <a:pt x="2362" y="2250"/>
                  </a:lnTo>
                  <a:lnTo>
                    <a:pt x="2340" y="2264"/>
                  </a:lnTo>
                  <a:lnTo>
                    <a:pt x="2319" y="2276"/>
                  </a:lnTo>
                  <a:lnTo>
                    <a:pt x="2274" y="2299"/>
                  </a:lnTo>
                  <a:lnTo>
                    <a:pt x="2229" y="2321"/>
                  </a:lnTo>
                  <a:lnTo>
                    <a:pt x="2181" y="2341"/>
                  </a:lnTo>
                  <a:lnTo>
                    <a:pt x="2134" y="2359"/>
                  </a:lnTo>
                  <a:lnTo>
                    <a:pt x="2087" y="2377"/>
                  </a:lnTo>
                  <a:lnTo>
                    <a:pt x="2039" y="2392"/>
                  </a:lnTo>
                  <a:lnTo>
                    <a:pt x="2031" y="2414"/>
                  </a:lnTo>
                  <a:lnTo>
                    <a:pt x="2021" y="2434"/>
                  </a:lnTo>
                  <a:lnTo>
                    <a:pt x="2012" y="2455"/>
                  </a:lnTo>
                  <a:lnTo>
                    <a:pt x="2003" y="2476"/>
                  </a:lnTo>
                  <a:lnTo>
                    <a:pt x="1991" y="2495"/>
                  </a:lnTo>
                  <a:lnTo>
                    <a:pt x="1980" y="2515"/>
                  </a:lnTo>
                  <a:lnTo>
                    <a:pt x="1968" y="2535"/>
                  </a:lnTo>
                  <a:lnTo>
                    <a:pt x="1956" y="2553"/>
                  </a:lnTo>
                  <a:lnTo>
                    <a:pt x="1984" y="2540"/>
                  </a:lnTo>
                  <a:lnTo>
                    <a:pt x="2013" y="2526"/>
                  </a:lnTo>
                  <a:lnTo>
                    <a:pt x="2042" y="2511"/>
                  </a:lnTo>
                  <a:lnTo>
                    <a:pt x="2070" y="2496"/>
                  </a:lnTo>
                  <a:lnTo>
                    <a:pt x="2097" y="2482"/>
                  </a:lnTo>
                  <a:lnTo>
                    <a:pt x="2125" y="2464"/>
                  </a:lnTo>
                  <a:lnTo>
                    <a:pt x="2152" y="2448"/>
                  </a:lnTo>
                  <a:lnTo>
                    <a:pt x="2178" y="2430"/>
                  </a:lnTo>
                  <a:lnTo>
                    <a:pt x="2205" y="2411"/>
                  </a:lnTo>
                  <a:lnTo>
                    <a:pt x="2230" y="2393"/>
                  </a:lnTo>
                  <a:lnTo>
                    <a:pt x="2255" y="2373"/>
                  </a:lnTo>
                  <a:lnTo>
                    <a:pt x="2279" y="2352"/>
                  </a:lnTo>
                  <a:lnTo>
                    <a:pt x="2304" y="2332"/>
                  </a:lnTo>
                  <a:lnTo>
                    <a:pt x="2327" y="2310"/>
                  </a:lnTo>
                  <a:lnTo>
                    <a:pt x="2350" y="2288"/>
                  </a:lnTo>
                  <a:lnTo>
                    <a:pt x="2372" y="2265"/>
                  </a:lnTo>
                  <a:close/>
                  <a:moveTo>
                    <a:pt x="2468" y="2124"/>
                  </a:moveTo>
                  <a:lnTo>
                    <a:pt x="2480" y="2101"/>
                  </a:lnTo>
                  <a:lnTo>
                    <a:pt x="2490" y="2077"/>
                  </a:lnTo>
                  <a:lnTo>
                    <a:pt x="2501" y="2054"/>
                  </a:lnTo>
                  <a:lnTo>
                    <a:pt x="2510" y="2030"/>
                  </a:lnTo>
                  <a:lnTo>
                    <a:pt x="2518" y="2006"/>
                  </a:lnTo>
                  <a:lnTo>
                    <a:pt x="2526" y="1981"/>
                  </a:lnTo>
                  <a:lnTo>
                    <a:pt x="2532" y="1956"/>
                  </a:lnTo>
                  <a:lnTo>
                    <a:pt x="2539" y="1932"/>
                  </a:lnTo>
                  <a:lnTo>
                    <a:pt x="2543" y="1907"/>
                  </a:lnTo>
                  <a:lnTo>
                    <a:pt x="2548" y="1881"/>
                  </a:lnTo>
                  <a:lnTo>
                    <a:pt x="2551" y="1856"/>
                  </a:lnTo>
                  <a:lnTo>
                    <a:pt x="2554" y="1831"/>
                  </a:lnTo>
                  <a:lnTo>
                    <a:pt x="2556" y="1805"/>
                  </a:lnTo>
                  <a:lnTo>
                    <a:pt x="2557" y="1779"/>
                  </a:lnTo>
                  <a:lnTo>
                    <a:pt x="2557" y="1753"/>
                  </a:lnTo>
                  <a:lnTo>
                    <a:pt x="2557" y="1728"/>
                  </a:lnTo>
                  <a:lnTo>
                    <a:pt x="2532" y="1748"/>
                  </a:lnTo>
                  <a:lnTo>
                    <a:pt x="2506" y="1766"/>
                  </a:lnTo>
                  <a:lnTo>
                    <a:pt x="2480" y="1784"/>
                  </a:lnTo>
                  <a:lnTo>
                    <a:pt x="2452" y="1802"/>
                  </a:lnTo>
                  <a:lnTo>
                    <a:pt x="2425" y="1818"/>
                  </a:lnTo>
                  <a:lnTo>
                    <a:pt x="2396" y="1833"/>
                  </a:lnTo>
                  <a:lnTo>
                    <a:pt x="2368" y="1848"/>
                  </a:lnTo>
                  <a:lnTo>
                    <a:pt x="2338" y="1862"/>
                  </a:lnTo>
                  <a:lnTo>
                    <a:pt x="2309" y="1875"/>
                  </a:lnTo>
                  <a:lnTo>
                    <a:pt x="2279" y="1888"/>
                  </a:lnTo>
                  <a:lnTo>
                    <a:pt x="2249" y="1900"/>
                  </a:lnTo>
                  <a:lnTo>
                    <a:pt x="2219" y="1911"/>
                  </a:lnTo>
                  <a:lnTo>
                    <a:pt x="2158" y="1932"/>
                  </a:lnTo>
                  <a:lnTo>
                    <a:pt x="2096" y="1950"/>
                  </a:lnTo>
                  <a:lnTo>
                    <a:pt x="2097" y="2000"/>
                  </a:lnTo>
                  <a:lnTo>
                    <a:pt x="2096" y="2049"/>
                  </a:lnTo>
                  <a:lnTo>
                    <a:pt x="2094" y="2100"/>
                  </a:lnTo>
                  <a:lnTo>
                    <a:pt x="2090" y="2150"/>
                  </a:lnTo>
                  <a:lnTo>
                    <a:pt x="2085" y="2199"/>
                  </a:lnTo>
                  <a:lnTo>
                    <a:pt x="2077" y="2249"/>
                  </a:lnTo>
                  <a:lnTo>
                    <a:pt x="2071" y="2274"/>
                  </a:lnTo>
                  <a:lnTo>
                    <a:pt x="2066" y="2298"/>
                  </a:lnTo>
                  <a:lnTo>
                    <a:pt x="2059" y="2323"/>
                  </a:lnTo>
                  <a:lnTo>
                    <a:pt x="2052" y="2347"/>
                  </a:lnTo>
                  <a:lnTo>
                    <a:pt x="2109" y="2327"/>
                  </a:lnTo>
                  <a:lnTo>
                    <a:pt x="2164" y="2306"/>
                  </a:lnTo>
                  <a:lnTo>
                    <a:pt x="2192" y="2295"/>
                  </a:lnTo>
                  <a:lnTo>
                    <a:pt x="2219" y="2282"/>
                  </a:lnTo>
                  <a:lnTo>
                    <a:pt x="2246" y="2271"/>
                  </a:lnTo>
                  <a:lnTo>
                    <a:pt x="2272" y="2257"/>
                  </a:lnTo>
                  <a:lnTo>
                    <a:pt x="2299" y="2243"/>
                  </a:lnTo>
                  <a:lnTo>
                    <a:pt x="2324" y="2228"/>
                  </a:lnTo>
                  <a:lnTo>
                    <a:pt x="2350" y="2213"/>
                  </a:lnTo>
                  <a:lnTo>
                    <a:pt x="2375" y="2197"/>
                  </a:lnTo>
                  <a:lnTo>
                    <a:pt x="2399" y="2180"/>
                  </a:lnTo>
                  <a:lnTo>
                    <a:pt x="2422" y="2162"/>
                  </a:lnTo>
                  <a:lnTo>
                    <a:pt x="2445" y="2144"/>
                  </a:lnTo>
                  <a:lnTo>
                    <a:pt x="2468" y="2124"/>
                  </a:lnTo>
                  <a:close/>
                  <a:moveTo>
                    <a:pt x="2555" y="1677"/>
                  </a:moveTo>
                  <a:lnTo>
                    <a:pt x="2552" y="1650"/>
                  </a:lnTo>
                  <a:lnTo>
                    <a:pt x="2549" y="1621"/>
                  </a:lnTo>
                  <a:lnTo>
                    <a:pt x="2546" y="1593"/>
                  </a:lnTo>
                  <a:lnTo>
                    <a:pt x="2541" y="1566"/>
                  </a:lnTo>
                  <a:lnTo>
                    <a:pt x="2536" y="1538"/>
                  </a:lnTo>
                  <a:lnTo>
                    <a:pt x="2531" y="1510"/>
                  </a:lnTo>
                  <a:lnTo>
                    <a:pt x="2524" y="1483"/>
                  </a:lnTo>
                  <a:lnTo>
                    <a:pt x="2517" y="1455"/>
                  </a:lnTo>
                  <a:lnTo>
                    <a:pt x="2501" y="1401"/>
                  </a:lnTo>
                  <a:lnTo>
                    <a:pt x="2483" y="1347"/>
                  </a:lnTo>
                  <a:lnTo>
                    <a:pt x="2464" y="1295"/>
                  </a:lnTo>
                  <a:lnTo>
                    <a:pt x="2442" y="1242"/>
                  </a:lnTo>
                  <a:lnTo>
                    <a:pt x="2420" y="1260"/>
                  </a:lnTo>
                  <a:lnTo>
                    <a:pt x="2397" y="1279"/>
                  </a:lnTo>
                  <a:lnTo>
                    <a:pt x="2373" y="1295"/>
                  </a:lnTo>
                  <a:lnTo>
                    <a:pt x="2349" y="1311"/>
                  </a:lnTo>
                  <a:lnTo>
                    <a:pt x="2324" y="1327"/>
                  </a:lnTo>
                  <a:lnTo>
                    <a:pt x="2299" y="1341"/>
                  </a:lnTo>
                  <a:lnTo>
                    <a:pt x="2274" y="1355"/>
                  </a:lnTo>
                  <a:lnTo>
                    <a:pt x="2247" y="1369"/>
                  </a:lnTo>
                  <a:lnTo>
                    <a:pt x="2221" y="1381"/>
                  </a:lnTo>
                  <a:lnTo>
                    <a:pt x="2194" y="1393"/>
                  </a:lnTo>
                  <a:lnTo>
                    <a:pt x="2168" y="1404"/>
                  </a:lnTo>
                  <a:lnTo>
                    <a:pt x="2140" y="1415"/>
                  </a:lnTo>
                  <a:lnTo>
                    <a:pt x="2086" y="1434"/>
                  </a:lnTo>
                  <a:lnTo>
                    <a:pt x="2031" y="1452"/>
                  </a:lnTo>
                  <a:lnTo>
                    <a:pt x="2043" y="1508"/>
                  </a:lnTo>
                  <a:lnTo>
                    <a:pt x="2054" y="1566"/>
                  </a:lnTo>
                  <a:lnTo>
                    <a:pt x="2064" y="1622"/>
                  </a:lnTo>
                  <a:lnTo>
                    <a:pt x="2073" y="1680"/>
                  </a:lnTo>
                  <a:lnTo>
                    <a:pt x="2080" y="1737"/>
                  </a:lnTo>
                  <a:lnTo>
                    <a:pt x="2087" y="1795"/>
                  </a:lnTo>
                  <a:lnTo>
                    <a:pt x="2092" y="1852"/>
                  </a:lnTo>
                  <a:lnTo>
                    <a:pt x="2095" y="1910"/>
                  </a:lnTo>
                  <a:lnTo>
                    <a:pt x="2157" y="1890"/>
                  </a:lnTo>
                  <a:lnTo>
                    <a:pt x="2218" y="1870"/>
                  </a:lnTo>
                  <a:lnTo>
                    <a:pt x="2248" y="1858"/>
                  </a:lnTo>
                  <a:lnTo>
                    <a:pt x="2278" y="1846"/>
                  </a:lnTo>
                  <a:lnTo>
                    <a:pt x="2308" y="1833"/>
                  </a:lnTo>
                  <a:lnTo>
                    <a:pt x="2338" y="1819"/>
                  </a:lnTo>
                  <a:lnTo>
                    <a:pt x="2367" y="1804"/>
                  </a:lnTo>
                  <a:lnTo>
                    <a:pt x="2396" y="1789"/>
                  </a:lnTo>
                  <a:lnTo>
                    <a:pt x="2425" y="1773"/>
                  </a:lnTo>
                  <a:lnTo>
                    <a:pt x="2452" y="1756"/>
                  </a:lnTo>
                  <a:lnTo>
                    <a:pt x="2479" y="1737"/>
                  </a:lnTo>
                  <a:lnTo>
                    <a:pt x="2505" y="1719"/>
                  </a:lnTo>
                  <a:lnTo>
                    <a:pt x="2531" y="1699"/>
                  </a:lnTo>
                  <a:lnTo>
                    <a:pt x="2555" y="1677"/>
                  </a:lnTo>
                  <a:close/>
                  <a:moveTo>
                    <a:pt x="2426" y="1205"/>
                  </a:moveTo>
                  <a:lnTo>
                    <a:pt x="2400" y="1152"/>
                  </a:lnTo>
                  <a:lnTo>
                    <a:pt x="2373" y="1099"/>
                  </a:lnTo>
                  <a:lnTo>
                    <a:pt x="2344" y="1047"/>
                  </a:lnTo>
                  <a:lnTo>
                    <a:pt x="2314" y="996"/>
                  </a:lnTo>
                  <a:lnTo>
                    <a:pt x="2283" y="947"/>
                  </a:lnTo>
                  <a:lnTo>
                    <a:pt x="2251" y="897"/>
                  </a:lnTo>
                  <a:lnTo>
                    <a:pt x="2216" y="849"/>
                  </a:lnTo>
                  <a:lnTo>
                    <a:pt x="2181" y="802"/>
                  </a:lnTo>
                  <a:lnTo>
                    <a:pt x="2164" y="816"/>
                  </a:lnTo>
                  <a:lnTo>
                    <a:pt x="2147" y="827"/>
                  </a:lnTo>
                  <a:lnTo>
                    <a:pt x="2130" y="840"/>
                  </a:lnTo>
                  <a:lnTo>
                    <a:pt x="2112" y="851"/>
                  </a:lnTo>
                  <a:lnTo>
                    <a:pt x="2075" y="872"/>
                  </a:lnTo>
                  <a:lnTo>
                    <a:pt x="2039" y="892"/>
                  </a:lnTo>
                  <a:lnTo>
                    <a:pt x="2001" y="910"/>
                  </a:lnTo>
                  <a:lnTo>
                    <a:pt x="1961" y="926"/>
                  </a:lnTo>
                  <a:lnTo>
                    <a:pt x="1921" y="941"/>
                  </a:lnTo>
                  <a:lnTo>
                    <a:pt x="1881" y="955"/>
                  </a:lnTo>
                  <a:lnTo>
                    <a:pt x="1902" y="1011"/>
                  </a:lnTo>
                  <a:lnTo>
                    <a:pt x="1922" y="1068"/>
                  </a:lnTo>
                  <a:lnTo>
                    <a:pt x="1941" y="1125"/>
                  </a:lnTo>
                  <a:lnTo>
                    <a:pt x="1959" y="1182"/>
                  </a:lnTo>
                  <a:lnTo>
                    <a:pt x="1976" y="1240"/>
                  </a:lnTo>
                  <a:lnTo>
                    <a:pt x="1993" y="1297"/>
                  </a:lnTo>
                  <a:lnTo>
                    <a:pt x="2008" y="1356"/>
                  </a:lnTo>
                  <a:lnTo>
                    <a:pt x="2023" y="1414"/>
                  </a:lnTo>
                  <a:lnTo>
                    <a:pt x="2077" y="1396"/>
                  </a:lnTo>
                  <a:lnTo>
                    <a:pt x="2130" y="1377"/>
                  </a:lnTo>
                  <a:lnTo>
                    <a:pt x="2157" y="1366"/>
                  </a:lnTo>
                  <a:lnTo>
                    <a:pt x="2184" y="1355"/>
                  </a:lnTo>
                  <a:lnTo>
                    <a:pt x="2209" y="1343"/>
                  </a:lnTo>
                  <a:lnTo>
                    <a:pt x="2236" y="1331"/>
                  </a:lnTo>
                  <a:lnTo>
                    <a:pt x="2261" y="1318"/>
                  </a:lnTo>
                  <a:lnTo>
                    <a:pt x="2286" y="1304"/>
                  </a:lnTo>
                  <a:lnTo>
                    <a:pt x="2311" y="1289"/>
                  </a:lnTo>
                  <a:lnTo>
                    <a:pt x="2335" y="1274"/>
                  </a:lnTo>
                  <a:lnTo>
                    <a:pt x="2358" y="1258"/>
                  </a:lnTo>
                  <a:lnTo>
                    <a:pt x="2381" y="1242"/>
                  </a:lnTo>
                  <a:lnTo>
                    <a:pt x="2404" y="1223"/>
                  </a:lnTo>
                  <a:lnTo>
                    <a:pt x="2426" y="1205"/>
                  </a:lnTo>
                  <a:close/>
                  <a:moveTo>
                    <a:pt x="2153" y="766"/>
                  </a:moveTo>
                  <a:lnTo>
                    <a:pt x="2131" y="738"/>
                  </a:lnTo>
                  <a:lnTo>
                    <a:pt x="2108" y="711"/>
                  </a:lnTo>
                  <a:lnTo>
                    <a:pt x="2085" y="683"/>
                  </a:lnTo>
                  <a:lnTo>
                    <a:pt x="2061" y="657"/>
                  </a:lnTo>
                  <a:lnTo>
                    <a:pt x="2037" y="630"/>
                  </a:lnTo>
                  <a:lnTo>
                    <a:pt x="2012" y="605"/>
                  </a:lnTo>
                  <a:lnTo>
                    <a:pt x="1988" y="578"/>
                  </a:lnTo>
                  <a:lnTo>
                    <a:pt x="1963" y="554"/>
                  </a:lnTo>
                  <a:lnTo>
                    <a:pt x="1938" y="571"/>
                  </a:lnTo>
                  <a:lnTo>
                    <a:pt x="1914" y="586"/>
                  </a:lnTo>
                  <a:lnTo>
                    <a:pt x="1888" y="601"/>
                  </a:lnTo>
                  <a:lnTo>
                    <a:pt x="1861" y="615"/>
                  </a:lnTo>
                  <a:lnTo>
                    <a:pt x="1835" y="627"/>
                  </a:lnTo>
                  <a:lnTo>
                    <a:pt x="1807" y="638"/>
                  </a:lnTo>
                  <a:lnTo>
                    <a:pt x="1779" y="649"/>
                  </a:lnTo>
                  <a:lnTo>
                    <a:pt x="1752" y="658"/>
                  </a:lnTo>
                  <a:lnTo>
                    <a:pt x="1767" y="689"/>
                  </a:lnTo>
                  <a:lnTo>
                    <a:pt x="1782" y="721"/>
                  </a:lnTo>
                  <a:lnTo>
                    <a:pt x="1797" y="752"/>
                  </a:lnTo>
                  <a:lnTo>
                    <a:pt x="1811" y="784"/>
                  </a:lnTo>
                  <a:lnTo>
                    <a:pt x="1826" y="816"/>
                  </a:lnTo>
                  <a:lnTo>
                    <a:pt x="1838" y="848"/>
                  </a:lnTo>
                  <a:lnTo>
                    <a:pt x="1852" y="880"/>
                  </a:lnTo>
                  <a:lnTo>
                    <a:pt x="1865" y="912"/>
                  </a:lnTo>
                  <a:lnTo>
                    <a:pt x="1903" y="900"/>
                  </a:lnTo>
                  <a:lnTo>
                    <a:pt x="1942" y="885"/>
                  </a:lnTo>
                  <a:lnTo>
                    <a:pt x="1979" y="870"/>
                  </a:lnTo>
                  <a:lnTo>
                    <a:pt x="2016" y="852"/>
                  </a:lnTo>
                  <a:lnTo>
                    <a:pt x="2051" y="833"/>
                  </a:lnTo>
                  <a:lnTo>
                    <a:pt x="2087" y="813"/>
                  </a:lnTo>
                  <a:lnTo>
                    <a:pt x="2120" y="790"/>
                  </a:lnTo>
                  <a:lnTo>
                    <a:pt x="2153" y="766"/>
                  </a:lnTo>
                  <a:close/>
                  <a:moveTo>
                    <a:pt x="1934" y="526"/>
                  </a:moveTo>
                  <a:lnTo>
                    <a:pt x="1906" y="501"/>
                  </a:lnTo>
                  <a:lnTo>
                    <a:pt x="1879" y="476"/>
                  </a:lnTo>
                  <a:lnTo>
                    <a:pt x="1850" y="451"/>
                  </a:lnTo>
                  <a:lnTo>
                    <a:pt x="1821" y="427"/>
                  </a:lnTo>
                  <a:lnTo>
                    <a:pt x="1791" y="403"/>
                  </a:lnTo>
                  <a:lnTo>
                    <a:pt x="1761" y="381"/>
                  </a:lnTo>
                  <a:lnTo>
                    <a:pt x="1730" y="359"/>
                  </a:lnTo>
                  <a:lnTo>
                    <a:pt x="1699" y="339"/>
                  </a:lnTo>
                  <a:lnTo>
                    <a:pt x="1687" y="347"/>
                  </a:lnTo>
                  <a:lnTo>
                    <a:pt x="1676" y="355"/>
                  </a:lnTo>
                  <a:lnTo>
                    <a:pt x="1664" y="363"/>
                  </a:lnTo>
                  <a:lnTo>
                    <a:pt x="1652" y="370"/>
                  </a:lnTo>
                  <a:lnTo>
                    <a:pt x="1626" y="382"/>
                  </a:lnTo>
                  <a:lnTo>
                    <a:pt x="1600" y="394"/>
                  </a:lnTo>
                  <a:lnTo>
                    <a:pt x="1618" y="422"/>
                  </a:lnTo>
                  <a:lnTo>
                    <a:pt x="1637" y="449"/>
                  </a:lnTo>
                  <a:lnTo>
                    <a:pt x="1654" y="478"/>
                  </a:lnTo>
                  <a:lnTo>
                    <a:pt x="1671" y="506"/>
                  </a:lnTo>
                  <a:lnTo>
                    <a:pt x="1687" y="534"/>
                  </a:lnTo>
                  <a:lnTo>
                    <a:pt x="1703" y="564"/>
                  </a:lnTo>
                  <a:lnTo>
                    <a:pt x="1720" y="593"/>
                  </a:lnTo>
                  <a:lnTo>
                    <a:pt x="1735" y="623"/>
                  </a:lnTo>
                  <a:lnTo>
                    <a:pt x="1761" y="614"/>
                  </a:lnTo>
                  <a:lnTo>
                    <a:pt x="1786" y="605"/>
                  </a:lnTo>
                  <a:lnTo>
                    <a:pt x="1813" y="594"/>
                  </a:lnTo>
                  <a:lnTo>
                    <a:pt x="1838" y="583"/>
                  </a:lnTo>
                  <a:lnTo>
                    <a:pt x="1864" y="570"/>
                  </a:lnTo>
                  <a:lnTo>
                    <a:pt x="1888" y="557"/>
                  </a:lnTo>
                  <a:lnTo>
                    <a:pt x="1911" y="543"/>
                  </a:lnTo>
                  <a:lnTo>
                    <a:pt x="1934" y="526"/>
                  </a:lnTo>
                  <a:close/>
                  <a:moveTo>
                    <a:pt x="1460" y="280"/>
                  </a:moveTo>
                  <a:lnTo>
                    <a:pt x="1450" y="284"/>
                  </a:lnTo>
                  <a:lnTo>
                    <a:pt x="1438" y="288"/>
                  </a:lnTo>
                  <a:lnTo>
                    <a:pt x="1426" y="291"/>
                  </a:lnTo>
                  <a:lnTo>
                    <a:pt x="1414" y="294"/>
                  </a:lnTo>
                  <a:lnTo>
                    <a:pt x="1414" y="392"/>
                  </a:lnTo>
                  <a:lnTo>
                    <a:pt x="1445" y="389"/>
                  </a:lnTo>
                  <a:lnTo>
                    <a:pt x="1476" y="386"/>
                  </a:lnTo>
                  <a:lnTo>
                    <a:pt x="1508" y="380"/>
                  </a:lnTo>
                  <a:lnTo>
                    <a:pt x="1538" y="373"/>
                  </a:lnTo>
                  <a:lnTo>
                    <a:pt x="1519" y="349"/>
                  </a:lnTo>
                  <a:lnTo>
                    <a:pt x="1501" y="326"/>
                  </a:lnTo>
                  <a:lnTo>
                    <a:pt x="1481" y="303"/>
                  </a:lnTo>
                  <a:lnTo>
                    <a:pt x="1460" y="280"/>
                  </a:lnTo>
                  <a:close/>
                  <a:moveTo>
                    <a:pt x="1880" y="2583"/>
                  </a:moveTo>
                  <a:lnTo>
                    <a:pt x="1897" y="2563"/>
                  </a:lnTo>
                  <a:lnTo>
                    <a:pt x="1914" y="2543"/>
                  </a:lnTo>
                  <a:lnTo>
                    <a:pt x="1929" y="2522"/>
                  </a:lnTo>
                  <a:lnTo>
                    <a:pt x="1944" y="2500"/>
                  </a:lnTo>
                  <a:lnTo>
                    <a:pt x="1958" y="2477"/>
                  </a:lnTo>
                  <a:lnTo>
                    <a:pt x="1970" y="2454"/>
                  </a:lnTo>
                  <a:lnTo>
                    <a:pt x="1981" y="2430"/>
                  </a:lnTo>
                  <a:lnTo>
                    <a:pt x="1991" y="2405"/>
                  </a:lnTo>
                  <a:lnTo>
                    <a:pt x="1957" y="2415"/>
                  </a:lnTo>
                  <a:lnTo>
                    <a:pt x="1921" y="2423"/>
                  </a:lnTo>
                  <a:lnTo>
                    <a:pt x="1885" y="2431"/>
                  </a:lnTo>
                  <a:lnTo>
                    <a:pt x="1850" y="2439"/>
                  </a:lnTo>
                  <a:lnTo>
                    <a:pt x="1814" y="2446"/>
                  </a:lnTo>
                  <a:lnTo>
                    <a:pt x="1777" y="2452"/>
                  </a:lnTo>
                  <a:lnTo>
                    <a:pt x="1741" y="2457"/>
                  </a:lnTo>
                  <a:lnTo>
                    <a:pt x="1706" y="2462"/>
                  </a:lnTo>
                  <a:lnTo>
                    <a:pt x="1633" y="2471"/>
                  </a:lnTo>
                  <a:lnTo>
                    <a:pt x="1561" y="2477"/>
                  </a:lnTo>
                  <a:lnTo>
                    <a:pt x="1487" y="2482"/>
                  </a:lnTo>
                  <a:lnTo>
                    <a:pt x="1414" y="2483"/>
                  </a:lnTo>
                  <a:lnTo>
                    <a:pt x="1414" y="2664"/>
                  </a:lnTo>
                  <a:lnTo>
                    <a:pt x="1444" y="2664"/>
                  </a:lnTo>
                  <a:lnTo>
                    <a:pt x="1473" y="2662"/>
                  </a:lnTo>
                  <a:lnTo>
                    <a:pt x="1503" y="2660"/>
                  </a:lnTo>
                  <a:lnTo>
                    <a:pt x="1533" y="2658"/>
                  </a:lnTo>
                  <a:lnTo>
                    <a:pt x="1562" y="2655"/>
                  </a:lnTo>
                  <a:lnTo>
                    <a:pt x="1592" y="2652"/>
                  </a:lnTo>
                  <a:lnTo>
                    <a:pt x="1620" y="2647"/>
                  </a:lnTo>
                  <a:lnTo>
                    <a:pt x="1650" y="2643"/>
                  </a:lnTo>
                  <a:lnTo>
                    <a:pt x="1679" y="2637"/>
                  </a:lnTo>
                  <a:lnTo>
                    <a:pt x="1708" y="2631"/>
                  </a:lnTo>
                  <a:lnTo>
                    <a:pt x="1737" y="2624"/>
                  </a:lnTo>
                  <a:lnTo>
                    <a:pt x="1766" y="2617"/>
                  </a:lnTo>
                  <a:lnTo>
                    <a:pt x="1794" y="2609"/>
                  </a:lnTo>
                  <a:lnTo>
                    <a:pt x="1823" y="2601"/>
                  </a:lnTo>
                  <a:lnTo>
                    <a:pt x="1851" y="2592"/>
                  </a:lnTo>
                  <a:lnTo>
                    <a:pt x="1880" y="2583"/>
                  </a:lnTo>
                  <a:close/>
                  <a:moveTo>
                    <a:pt x="2008" y="2361"/>
                  </a:moveTo>
                  <a:lnTo>
                    <a:pt x="2016" y="2336"/>
                  </a:lnTo>
                  <a:lnTo>
                    <a:pt x="2023" y="2312"/>
                  </a:lnTo>
                  <a:lnTo>
                    <a:pt x="2028" y="2287"/>
                  </a:lnTo>
                  <a:lnTo>
                    <a:pt x="2034" y="2263"/>
                  </a:lnTo>
                  <a:lnTo>
                    <a:pt x="2039" y="2237"/>
                  </a:lnTo>
                  <a:lnTo>
                    <a:pt x="2043" y="2213"/>
                  </a:lnTo>
                  <a:lnTo>
                    <a:pt x="2047" y="2188"/>
                  </a:lnTo>
                  <a:lnTo>
                    <a:pt x="2050" y="2162"/>
                  </a:lnTo>
                  <a:lnTo>
                    <a:pt x="2055" y="2112"/>
                  </a:lnTo>
                  <a:lnTo>
                    <a:pt x="2057" y="2062"/>
                  </a:lnTo>
                  <a:lnTo>
                    <a:pt x="2058" y="2011"/>
                  </a:lnTo>
                  <a:lnTo>
                    <a:pt x="2058" y="1961"/>
                  </a:lnTo>
                  <a:lnTo>
                    <a:pt x="2019" y="1971"/>
                  </a:lnTo>
                  <a:lnTo>
                    <a:pt x="1979" y="1980"/>
                  </a:lnTo>
                  <a:lnTo>
                    <a:pt x="1940" y="1988"/>
                  </a:lnTo>
                  <a:lnTo>
                    <a:pt x="1899" y="1996"/>
                  </a:lnTo>
                  <a:lnTo>
                    <a:pt x="1859" y="2005"/>
                  </a:lnTo>
                  <a:lnTo>
                    <a:pt x="1820" y="2010"/>
                  </a:lnTo>
                  <a:lnTo>
                    <a:pt x="1779" y="2017"/>
                  </a:lnTo>
                  <a:lnTo>
                    <a:pt x="1739" y="2022"/>
                  </a:lnTo>
                  <a:lnTo>
                    <a:pt x="1698" y="2028"/>
                  </a:lnTo>
                  <a:lnTo>
                    <a:pt x="1657" y="2031"/>
                  </a:lnTo>
                  <a:lnTo>
                    <a:pt x="1617" y="2034"/>
                  </a:lnTo>
                  <a:lnTo>
                    <a:pt x="1577" y="2038"/>
                  </a:lnTo>
                  <a:lnTo>
                    <a:pt x="1495" y="2043"/>
                  </a:lnTo>
                  <a:lnTo>
                    <a:pt x="1414" y="2045"/>
                  </a:lnTo>
                  <a:lnTo>
                    <a:pt x="1414" y="2443"/>
                  </a:lnTo>
                  <a:lnTo>
                    <a:pt x="1489" y="2442"/>
                  </a:lnTo>
                  <a:lnTo>
                    <a:pt x="1564" y="2438"/>
                  </a:lnTo>
                  <a:lnTo>
                    <a:pt x="1602" y="2434"/>
                  </a:lnTo>
                  <a:lnTo>
                    <a:pt x="1639" y="2431"/>
                  </a:lnTo>
                  <a:lnTo>
                    <a:pt x="1677" y="2426"/>
                  </a:lnTo>
                  <a:lnTo>
                    <a:pt x="1714" y="2422"/>
                  </a:lnTo>
                  <a:lnTo>
                    <a:pt x="1752" y="2417"/>
                  </a:lnTo>
                  <a:lnTo>
                    <a:pt x="1789" y="2410"/>
                  </a:lnTo>
                  <a:lnTo>
                    <a:pt x="1826" y="2403"/>
                  </a:lnTo>
                  <a:lnTo>
                    <a:pt x="1862" y="2396"/>
                  </a:lnTo>
                  <a:lnTo>
                    <a:pt x="1899" y="2388"/>
                  </a:lnTo>
                  <a:lnTo>
                    <a:pt x="1936" y="2380"/>
                  </a:lnTo>
                  <a:lnTo>
                    <a:pt x="1972" y="2370"/>
                  </a:lnTo>
                  <a:lnTo>
                    <a:pt x="2008" y="2361"/>
                  </a:lnTo>
                  <a:close/>
                  <a:moveTo>
                    <a:pt x="2057" y="1920"/>
                  </a:moveTo>
                  <a:lnTo>
                    <a:pt x="2054" y="1863"/>
                  </a:lnTo>
                  <a:lnTo>
                    <a:pt x="2049" y="1805"/>
                  </a:lnTo>
                  <a:lnTo>
                    <a:pt x="2043" y="1748"/>
                  </a:lnTo>
                  <a:lnTo>
                    <a:pt x="2035" y="1690"/>
                  </a:lnTo>
                  <a:lnTo>
                    <a:pt x="2026" y="1634"/>
                  </a:lnTo>
                  <a:lnTo>
                    <a:pt x="2017" y="1576"/>
                  </a:lnTo>
                  <a:lnTo>
                    <a:pt x="2005" y="1519"/>
                  </a:lnTo>
                  <a:lnTo>
                    <a:pt x="1994" y="1463"/>
                  </a:lnTo>
                  <a:lnTo>
                    <a:pt x="1958" y="1472"/>
                  </a:lnTo>
                  <a:lnTo>
                    <a:pt x="1922" y="1481"/>
                  </a:lnTo>
                  <a:lnTo>
                    <a:pt x="1888" y="1490"/>
                  </a:lnTo>
                  <a:lnTo>
                    <a:pt x="1851" y="1496"/>
                  </a:lnTo>
                  <a:lnTo>
                    <a:pt x="1815" y="1503"/>
                  </a:lnTo>
                  <a:lnTo>
                    <a:pt x="1779" y="1510"/>
                  </a:lnTo>
                  <a:lnTo>
                    <a:pt x="1743" y="1515"/>
                  </a:lnTo>
                  <a:lnTo>
                    <a:pt x="1707" y="1521"/>
                  </a:lnTo>
                  <a:lnTo>
                    <a:pt x="1633" y="1529"/>
                  </a:lnTo>
                  <a:lnTo>
                    <a:pt x="1561" y="1534"/>
                  </a:lnTo>
                  <a:lnTo>
                    <a:pt x="1487" y="1538"/>
                  </a:lnTo>
                  <a:lnTo>
                    <a:pt x="1414" y="1539"/>
                  </a:lnTo>
                  <a:lnTo>
                    <a:pt x="1414" y="2006"/>
                  </a:lnTo>
                  <a:lnTo>
                    <a:pt x="1496" y="2003"/>
                  </a:lnTo>
                  <a:lnTo>
                    <a:pt x="1577" y="1999"/>
                  </a:lnTo>
                  <a:lnTo>
                    <a:pt x="1617" y="1996"/>
                  </a:lnTo>
                  <a:lnTo>
                    <a:pt x="1657" y="1992"/>
                  </a:lnTo>
                  <a:lnTo>
                    <a:pt x="1698" y="1988"/>
                  </a:lnTo>
                  <a:lnTo>
                    <a:pt x="1738" y="1983"/>
                  </a:lnTo>
                  <a:lnTo>
                    <a:pt x="1778" y="1978"/>
                  </a:lnTo>
                  <a:lnTo>
                    <a:pt x="1819" y="1971"/>
                  </a:lnTo>
                  <a:lnTo>
                    <a:pt x="1859" y="1964"/>
                  </a:lnTo>
                  <a:lnTo>
                    <a:pt x="1898" y="1957"/>
                  </a:lnTo>
                  <a:lnTo>
                    <a:pt x="1938" y="1949"/>
                  </a:lnTo>
                  <a:lnTo>
                    <a:pt x="1978" y="1940"/>
                  </a:lnTo>
                  <a:lnTo>
                    <a:pt x="2018" y="1931"/>
                  </a:lnTo>
                  <a:lnTo>
                    <a:pt x="2057" y="1920"/>
                  </a:lnTo>
                  <a:close/>
                  <a:moveTo>
                    <a:pt x="1984" y="1425"/>
                  </a:moveTo>
                  <a:lnTo>
                    <a:pt x="1971" y="1366"/>
                  </a:lnTo>
                  <a:lnTo>
                    <a:pt x="1956" y="1309"/>
                  </a:lnTo>
                  <a:lnTo>
                    <a:pt x="1940" y="1251"/>
                  </a:lnTo>
                  <a:lnTo>
                    <a:pt x="1922" y="1193"/>
                  </a:lnTo>
                  <a:lnTo>
                    <a:pt x="1904" y="1136"/>
                  </a:lnTo>
                  <a:lnTo>
                    <a:pt x="1884" y="1079"/>
                  </a:lnTo>
                  <a:lnTo>
                    <a:pt x="1865" y="1023"/>
                  </a:lnTo>
                  <a:lnTo>
                    <a:pt x="1844" y="966"/>
                  </a:lnTo>
                  <a:lnTo>
                    <a:pt x="1791" y="981"/>
                  </a:lnTo>
                  <a:lnTo>
                    <a:pt x="1738" y="993"/>
                  </a:lnTo>
                  <a:lnTo>
                    <a:pt x="1685" y="1003"/>
                  </a:lnTo>
                  <a:lnTo>
                    <a:pt x="1631" y="1013"/>
                  </a:lnTo>
                  <a:lnTo>
                    <a:pt x="1577" y="1019"/>
                  </a:lnTo>
                  <a:lnTo>
                    <a:pt x="1523" y="1024"/>
                  </a:lnTo>
                  <a:lnTo>
                    <a:pt x="1468" y="1028"/>
                  </a:lnTo>
                  <a:lnTo>
                    <a:pt x="1414" y="1030"/>
                  </a:lnTo>
                  <a:lnTo>
                    <a:pt x="1414" y="1500"/>
                  </a:lnTo>
                  <a:lnTo>
                    <a:pt x="1487" y="1499"/>
                  </a:lnTo>
                  <a:lnTo>
                    <a:pt x="1558" y="1495"/>
                  </a:lnTo>
                  <a:lnTo>
                    <a:pt x="1630" y="1488"/>
                  </a:lnTo>
                  <a:lnTo>
                    <a:pt x="1702" y="1480"/>
                  </a:lnTo>
                  <a:lnTo>
                    <a:pt x="1738" y="1476"/>
                  </a:lnTo>
                  <a:lnTo>
                    <a:pt x="1774" y="1470"/>
                  </a:lnTo>
                  <a:lnTo>
                    <a:pt x="1808" y="1464"/>
                  </a:lnTo>
                  <a:lnTo>
                    <a:pt x="1844" y="1457"/>
                  </a:lnTo>
                  <a:lnTo>
                    <a:pt x="1880" y="1450"/>
                  </a:lnTo>
                  <a:lnTo>
                    <a:pt x="1914" y="1442"/>
                  </a:lnTo>
                  <a:lnTo>
                    <a:pt x="1950" y="1434"/>
                  </a:lnTo>
                  <a:lnTo>
                    <a:pt x="1984" y="1425"/>
                  </a:lnTo>
                  <a:close/>
                  <a:moveTo>
                    <a:pt x="1827" y="924"/>
                  </a:moveTo>
                  <a:lnTo>
                    <a:pt x="1814" y="892"/>
                  </a:lnTo>
                  <a:lnTo>
                    <a:pt x="1801" y="859"/>
                  </a:lnTo>
                  <a:lnTo>
                    <a:pt x="1787" y="827"/>
                  </a:lnTo>
                  <a:lnTo>
                    <a:pt x="1774" y="795"/>
                  </a:lnTo>
                  <a:lnTo>
                    <a:pt x="1759" y="764"/>
                  </a:lnTo>
                  <a:lnTo>
                    <a:pt x="1745" y="731"/>
                  </a:lnTo>
                  <a:lnTo>
                    <a:pt x="1730" y="700"/>
                  </a:lnTo>
                  <a:lnTo>
                    <a:pt x="1714" y="669"/>
                  </a:lnTo>
                  <a:lnTo>
                    <a:pt x="1677" y="678"/>
                  </a:lnTo>
                  <a:lnTo>
                    <a:pt x="1640" y="687"/>
                  </a:lnTo>
                  <a:lnTo>
                    <a:pt x="1603" y="693"/>
                  </a:lnTo>
                  <a:lnTo>
                    <a:pt x="1565" y="699"/>
                  </a:lnTo>
                  <a:lnTo>
                    <a:pt x="1528" y="704"/>
                  </a:lnTo>
                  <a:lnTo>
                    <a:pt x="1490" y="707"/>
                  </a:lnTo>
                  <a:lnTo>
                    <a:pt x="1452" y="711"/>
                  </a:lnTo>
                  <a:lnTo>
                    <a:pt x="1414" y="712"/>
                  </a:lnTo>
                  <a:lnTo>
                    <a:pt x="1414" y="984"/>
                  </a:lnTo>
                  <a:lnTo>
                    <a:pt x="1466" y="981"/>
                  </a:lnTo>
                  <a:lnTo>
                    <a:pt x="1519" y="978"/>
                  </a:lnTo>
                  <a:lnTo>
                    <a:pt x="1571" y="973"/>
                  </a:lnTo>
                  <a:lnTo>
                    <a:pt x="1623" y="966"/>
                  </a:lnTo>
                  <a:lnTo>
                    <a:pt x="1675" y="958"/>
                  </a:lnTo>
                  <a:lnTo>
                    <a:pt x="1725" y="949"/>
                  </a:lnTo>
                  <a:lnTo>
                    <a:pt x="1777" y="938"/>
                  </a:lnTo>
                  <a:lnTo>
                    <a:pt x="1827" y="924"/>
                  </a:lnTo>
                  <a:close/>
                  <a:moveTo>
                    <a:pt x="1696" y="634"/>
                  </a:moveTo>
                  <a:lnTo>
                    <a:pt x="1680" y="605"/>
                  </a:lnTo>
                  <a:lnTo>
                    <a:pt x="1665" y="576"/>
                  </a:lnTo>
                  <a:lnTo>
                    <a:pt x="1649" y="547"/>
                  </a:lnTo>
                  <a:lnTo>
                    <a:pt x="1633" y="518"/>
                  </a:lnTo>
                  <a:lnTo>
                    <a:pt x="1616" y="490"/>
                  </a:lnTo>
                  <a:lnTo>
                    <a:pt x="1599" y="462"/>
                  </a:lnTo>
                  <a:lnTo>
                    <a:pt x="1580" y="434"/>
                  </a:lnTo>
                  <a:lnTo>
                    <a:pt x="1562" y="407"/>
                  </a:lnTo>
                  <a:lnTo>
                    <a:pt x="1543" y="411"/>
                  </a:lnTo>
                  <a:lnTo>
                    <a:pt x="1525" y="416"/>
                  </a:lnTo>
                  <a:lnTo>
                    <a:pt x="1508" y="420"/>
                  </a:lnTo>
                  <a:lnTo>
                    <a:pt x="1489" y="423"/>
                  </a:lnTo>
                  <a:lnTo>
                    <a:pt x="1451" y="428"/>
                  </a:lnTo>
                  <a:lnTo>
                    <a:pt x="1414" y="431"/>
                  </a:lnTo>
                  <a:lnTo>
                    <a:pt x="1414" y="673"/>
                  </a:lnTo>
                  <a:lnTo>
                    <a:pt x="1450" y="672"/>
                  </a:lnTo>
                  <a:lnTo>
                    <a:pt x="1486" y="669"/>
                  </a:lnTo>
                  <a:lnTo>
                    <a:pt x="1521" y="666"/>
                  </a:lnTo>
                  <a:lnTo>
                    <a:pt x="1556" y="661"/>
                  </a:lnTo>
                  <a:lnTo>
                    <a:pt x="1592" y="657"/>
                  </a:lnTo>
                  <a:lnTo>
                    <a:pt x="1626" y="650"/>
                  </a:lnTo>
                  <a:lnTo>
                    <a:pt x="1662" y="643"/>
                  </a:lnTo>
                  <a:lnTo>
                    <a:pt x="1696" y="634"/>
                  </a:lnTo>
                  <a:close/>
                  <a:moveTo>
                    <a:pt x="1367" y="67"/>
                  </a:moveTo>
                  <a:lnTo>
                    <a:pt x="1342" y="68"/>
                  </a:lnTo>
                  <a:lnTo>
                    <a:pt x="1315" y="69"/>
                  </a:lnTo>
                  <a:lnTo>
                    <a:pt x="1289" y="71"/>
                  </a:lnTo>
                  <a:lnTo>
                    <a:pt x="1263" y="75"/>
                  </a:lnTo>
                  <a:lnTo>
                    <a:pt x="1282" y="83"/>
                  </a:lnTo>
                  <a:lnTo>
                    <a:pt x="1299" y="93"/>
                  </a:lnTo>
                  <a:lnTo>
                    <a:pt x="1308" y="99"/>
                  </a:lnTo>
                  <a:lnTo>
                    <a:pt x="1315" y="106"/>
                  </a:lnTo>
                  <a:lnTo>
                    <a:pt x="1322" y="113"/>
                  </a:lnTo>
                  <a:lnTo>
                    <a:pt x="1329" y="121"/>
                  </a:lnTo>
                  <a:lnTo>
                    <a:pt x="1338" y="120"/>
                  </a:lnTo>
                  <a:lnTo>
                    <a:pt x="1349" y="117"/>
                  </a:lnTo>
                  <a:lnTo>
                    <a:pt x="1358" y="116"/>
                  </a:lnTo>
                  <a:lnTo>
                    <a:pt x="1367" y="116"/>
                  </a:lnTo>
                  <a:lnTo>
                    <a:pt x="1367" y="67"/>
                  </a:lnTo>
                  <a:close/>
                  <a:moveTo>
                    <a:pt x="1180" y="97"/>
                  </a:moveTo>
                  <a:lnTo>
                    <a:pt x="1168" y="101"/>
                  </a:lnTo>
                  <a:lnTo>
                    <a:pt x="1155" y="106"/>
                  </a:lnTo>
                  <a:lnTo>
                    <a:pt x="1144" y="112"/>
                  </a:lnTo>
                  <a:lnTo>
                    <a:pt x="1131" y="119"/>
                  </a:lnTo>
                  <a:lnTo>
                    <a:pt x="1171" y="120"/>
                  </a:lnTo>
                  <a:lnTo>
                    <a:pt x="1210" y="123"/>
                  </a:lnTo>
                  <a:lnTo>
                    <a:pt x="1251" y="128"/>
                  </a:lnTo>
                  <a:lnTo>
                    <a:pt x="1290" y="135"/>
                  </a:lnTo>
                  <a:lnTo>
                    <a:pt x="1278" y="125"/>
                  </a:lnTo>
                  <a:lnTo>
                    <a:pt x="1266" y="117"/>
                  </a:lnTo>
                  <a:lnTo>
                    <a:pt x="1253" y="112"/>
                  </a:lnTo>
                  <a:lnTo>
                    <a:pt x="1238" y="107"/>
                  </a:lnTo>
                  <a:lnTo>
                    <a:pt x="1224" y="104"/>
                  </a:lnTo>
                  <a:lnTo>
                    <a:pt x="1209" y="100"/>
                  </a:lnTo>
                  <a:lnTo>
                    <a:pt x="1194" y="98"/>
                  </a:lnTo>
                  <a:lnTo>
                    <a:pt x="1180" y="97"/>
                  </a:lnTo>
                  <a:close/>
                  <a:moveTo>
                    <a:pt x="1088" y="98"/>
                  </a:moveTo>
                  <a:lnTo>
                    <a:pt x="1061" y="104"/>
                  </a:lnTo>
                  <a:lnTo>
                    <a:pt x="1033" y="109"/>
                  </a:lnTo>
                  <a:lnTo>
                    <a:pt x="1005" y="116"/>
                  </a:lnTo>
                  <a:lnTo>
                    <a:pt x="978" y="123"/>
                  </a:lnTo>
                  <a:lnTo>
                    <a:pt x="1009" y="121"/>
                  </a:lnTo>
                  <a:lnTo>
                    <a:pt x="1035" y="119"/>
                  </a:lnTo>
                  <a:lnTo>
                    <a:pt x="1048" y="115"/>
                  </a:lnTo>
                  <a:lnTo>
                    <a:pt x="1061" y="112"/>
                  </a:lnTo>
                  <a:lnTo>
                    <a:pt x="1074" y="106"/>
                  </a:lnTo>
                  <a:lnTo>
                    <a:pt x="1088" y="98"/>
                  </a:lnTo>
                  <a:close/>
                  <a:moveTo>
                    <a:pt x="1076" y="157"/>
                  </a:moveTo>
                  <a:lnTo>
                    <a:pt x="1069" y="163"/>
                  </a:lnTo>
                  <a:lnTo>
                    <a:pt x="1062" y="172"/>
                  </a:lnTo>
                  <a:lnTo>
                    <a:pt x="1056" y="180"/>
                  </a:lnTo>
                  <a:lnTo>
                    <a:pt x="1050" y="188"/>
                  </a:lnTo>
                  <a:lnTo>
                    <a:pt x="1086" y="180"/>
                  </a:lnTo>
                  <a:lnTo>
                    <a:pt x="1122" y="172"/>
                  </a:lnTo>
                  <a:lnTo>
                    <a:pt x="1157" y="166"/>
                  </a:lnTo>
                  <a:lnTo>
                    <a:pt x="1193" y="161"/>
                  </a:lnTo>
                  <a:lnTo>
                    <a:pt x="1163" y="159"/>
                  </a:lnTo>
                  <a:lnTo>
                    <a:pt x="1134" y="157"/>
                  </a:lnTo>
                  <a:lnTo>
                    <a:pt x="1106" y="157"/>
                  </a:lnTo>
                  <a:lnTo>
                    <a:pt x="1076" y="157"/>
                  </a:lnTo>
                  <a:close/>
                  <a:moveTo>
                    <a:pt x="1024" y="159"/>
                  </a:moveTo>
                  <a:lnTo>
                    <a:pt x="979" y="161"/>
                  </a:lnTo>
                  <a:lnTo>
                    <a:pt x="935" y="166"/>
                  </a:lnTo>
                  <a:lnTo>
                    <a:pt x="913" y="169"/>
                  </a:lnTo>
                  <a:lnTo>
                    <a:pt x="894" y="174"/>
                  </a:lnTo>
                  <a:lnTo>
                    <a:pt x="873" y="180"/>
                  </a:lnTo>
                  <a:lnTo>
                    <a:pt x="853" y="187"/>
                  </a:lnTo>
                  <a:lnTo>
                    <a:pt x="835" y="195"/>
                  </a:lnTo>
                  <a:lnTo>
                    <a:pt x="818" y="204"/>
                  </a:lnTo>
                  <a:lnTo>
                    <a:pt x="801" y="215"/>
                  </a:lnTo>
                  <a:lnTo>
                    <a:pt x="785" y="229"/>
                  </a:lnTo>
                  <a:lnTo>
                    <a:pt x="778" y="236"/>
                  </a:lnTo>
                  <a:lnTo>
                    <a:pt x="770" y="244"/>
                  </a:lnTo>
                  <a:lnTo>
                    <a:pt x="763" y="252"/>
                  </a:lnTo>
                  <a:lnTo>
                    <a:pt x="758" y="261"/>
                  </a:lnTo>
                  <a:lnTo>
                    <a:pt x="751" y="272"/>
                  </a:lnTo>
                  <a:lnTo>
                    <a:pt x="745" y="282"/>
                  </a:lnTo>
                  <a:lnTo>
                    <a:pt x="739" y="293"/>
                  </a:lnTo>
                  <a:lnTo>
                    <a:pt x="735" y="304"/>
                  </a:lnTo>
                  <a:lnTo>
                    <a:pt x="767" y="289"/>
                  </a:lnTo>
                  <a:lnTo>
                    <a:pt x="800" y="274"/>
                  </a:lnTo>
                  <a:lnTo>
                    <a:pt x="834" y="260"/>
                  </a:lnTo>
                  <a:lnTo>
                    <a:pt x="867" y="246"/>
                  </a:lnTo>
                  <a:lnTo>
                    <a:pt x="900" y="234"/>
                  </a:lnTo>
                  <a:lnTo>
                    <a:pt x="935" y="222"/>
                  </a:lnTo>
                  <a:lnTo>
                    <a:pt x="970" y="211"/>
                  </a:lnTo>
                  <a:lnTo>
                    <a:pt x="1004" y="200"/>
                  </a:lnTo>
                  <a:lnTo>
                    <a:pt x="1008" y="190"/>
                  </a:lnTo>
                  <a:lnTo>
                    <a:pt x="1012" y="178"/>
                  </a:lnTo>
                  <a:lnTo>
                    <a:pt x="1017" y="168"/>
                  </a:lnTo>
                  <a:lnTo>
                    <a:pt x="1024" y="159"/>
                  </a:lnTo>
                  <a:close/>
                  <a:moveTo>
                    <a:pt x="1040" y="231"/>
                  </a:moveTo>
                  <a:lnTo>
                    <a:pt x="1040" y="240"/>
                  </a:lnTo>
                  <a:lnTo>
                    <a:pt x="1041" y="246"/>
                  </a:lnTo>
                  <a:lnTo>
                    <a:pt x="1043" y="254"/>
                  </a:lnTo>
                  <a:lnTo>
                    <a:pt x="1047" y="261"/>
                  </a:lnTo>
                  <a:lnTo>
                    <a:pt x="1054" y="275"/>
                  </a:lnTo>
                  <a:lnTo>
                    <a:pt x="1063" y="288"/>
                  </a:lnTo>
                  <a:lnTo>
                    <a:pt x="1104" y="264"/>
                  </a:lnTo>
                  <a:lnTo>
                    <a:pt x="1148" y="241"/>
                  </a:lnTo>
                  <a:lnTo>
                    <a:pt x="1169" y="230"/>
                  </a:lnTo>
                  <a:lnTo>
                    <a:pt x="1192" y="220"/>
                  </a:lnTo>
                  <a:lnTo>
                    <a:pt x="1214" y="211"/>
                  </a:lnTo>
                  <a:lnTo>
                    <a:pt x="1237" y="203"/>
                  </a:lnTo>
                  <a:lnTo>
                    <a:pt x="1237" y="197"/>
                  </a:lnTo>
                  <a:lnTo>
                    <a:pt x="1211" y="198"/>
                  </a:lnTo>
                  <a:lnTo>
                    <a:pt x="1187" y="200"/>
                  </a:lnTo>
                  <a:lnTo>
                    <a:pt x="1162" y="204"/>
                  </a:lnTo>
                  <a:lnTo>
                    <a:pt x="1137" y="207"/>
                  </a:lnTo>
                  <a:lnTo>
                    <a:pt x="1112" y="213"/>
                  </a:lnTo>
                  <a:lnTo>
                    <a:pt x="1088" y="219"/>
                  </a:lnTo>
                  <a:lnTo>
                    <a:pt x="1063" y="225"/>
                  </a:lnTo>
                  <a:lnTo>
                    <a:pt x="1040" y="231"/>
                  </a:lnTo>
                  <a:close/>
                  <a:moveTo>
                    <a:pt x="1001" y="242"/>
                  </a:moveTo>
                  <a:lnTo>
                    <a:pt x="965" y="253"/>
                  </a:lnTo>
                  <a:lnTo>
                    <a:pt x="929" y="265"/>
                  </a:lnTo>
                  <a:lnTo>
                    <a:pt x="895" y="278"/>
                  </a:lnTo>
                  <a:lnTo>
                    <a:pt x="859" y="291"/>
                  </a:lnTo>
                  <a:lnTo>
                    <a:pt x="824" y="306"/>
                  </a:lnTo>
                  <a:lnTo>
                    <a:pt x="790" y="321"/>
                  </a:lnTo>
                  <a:lnTo>
                    <a:pt x="756" y="336"/>
                  </a:lnTo>
                  <a:lnTo>
                    <a:pt x="722" y="354"/>
                  </a:lnTo>
                  <a:lnTo>
                    <a:pt x="722" y="364"/>
                  </a:lnTo>
                  <a:lnTo>
                    <a:pt x="722" y="374"/>
                  </a:lnTo>
                  <a:lnTo>
                    <a:pt x="723" y="386"/>
                  </a:lnTo>
                  <a:lnTo>
                    <a:pt x="725" y="396"/>
                  </a:lnTo>
                  <a:lnTo>
                    <a:pt x="728" y="405"/>
                  </a:lnTo>
                  <a:lnTo>
                    <a:pt x="731" y="416"/>
                  </a:lnTo>
                  <a:lnTo>
                    <a:pt x="736" y="425"/>
                  </a:lnTo>
                  <a:lnTo>
                    <a:pt x="740" y="434"/>
                  </a:lnTo>
                  <a:lnTo>
                    <a:pt x="751" y="453"/>
                  </a:lnTo>
                  <a:lnTo>
                    <a:pt x="763" y="470"/>
                  </a:lnTo>
                  <a:lnTo>
                    <a:pt x="777" y="486"/>
                  </a:lnTo>
                  <a:lnTo>
                    <a:pt x="792" y="501"/>
                  </a:lnTo>
                  <a:lnTo>
                    <a:pt x="820" y="475"/>
                  </a:lnTo>
                  <a:lnTo>
                    <a:pt x="849" y="449"/>
                  </a:lnTo>
                  <a:lnTo>
                    <a:pt x="877" y="424"/>
                  </a:lnTo>
                  <a:lnTo>
                    <a:pt x="907" y="400"/>
                  </a:lnTo>
                  <a:lnTo>
                    <a:pt x="937" y="375"/>
                  </a:lnTo>
                  <a:lnTo>
                    <a:pt x="967" y="352"/>
                  </a:lnTo>
                  <a:lnTo>
                    <a:pt x="998" y="331"/>
                  </a:lnTo>
                  <a:lnTo>
                    <a:pt x="1031" y="309"/>
                  </a:lnTo>
                  <a:lnTo>
                    <a:pt x="1020" y="294"/>
                  </a:lnTo>
                  <a:lnTo>
                    <a:pt x="1011" y="278"/>
                  </a:lnTo>
                  <a:lnTo>
                    <a:pt x="1008" y="269"/>
                  </a:lnTo>
                  <a:lnTo>
                    <a:pt x="1005" y="260"/>
                  </a:lnTo>
                  <a:lnTo>
                    <a:pt x="1003" y="251"/>
                  </a:lnTo>
                  <a:lnTo>
                    <a:pt x="1001" y="242"/>
                  </a:lnTo>
                  <a:close/>
                  <a:moveTo>
                    <a:pt x="683" y="374"/>
                  </a:moveTo>
                  <a:lnTo>
                    <a:pt x="656" y="389"/>
                  </a:lnTo>
                  <a:lnTo>
                    <a:pt x="629" y="404"/>
                  </a:lnTo>
                  <a:lnTo>
                    <a:pt x="602" y="422"/>
                  </a:lnTo>
                  <a:lnTo>
                    <a:pt x="576" y="438"/>
                  </a:lnTo>
                  <a:lnTo>
                    <a:pt x="549" y="455"/>
                  </a:lnTo>
                  <a:lnTo>
                    <a:pt x="524" y="473"/>
                  </a:lnTo>
                  <a:lnTo>
                    <a:pt x="498" y="492"/>
                  </a:lnTo>
                  <a:lnTo>
                    <a:pt x="473" y="511"/>
                  </a:lnTo>
                  <a:lnTo>
                    <a:pt x="472" y="528"/>
                  </a:lnTo>
                  <a:lnTo>
                    <a:pt x="473" y="545"/>
                  </a:lnTo>
                  <a:lnTo>
                    <a:pt x="474" y="561"/>
                  </a:lnTo>
                  <a:lnTo>
                    <a:pt x="477" y="577"/>
                  </a:lnTo>
                  <a:lnTo>
                    <a:pt x="480" y="592"/>
                  </a:lnTo>
                  <a:lnTo>
                    <a:pt x="485" y="607"/>
                  </a:lnTo>
                  <a:lnTo>
                    <a:pt x="490" y="622"/>
                  </a:lnTo>
                  <a:lnTo>
                    <a:pt x="496" y="637"/>
                  </a:lnTo>
                  <a:lnTo>
                    <a:pt x="503" y="652"/>
                  </a:lnTo>
                  <a:lnTo>
                    <a:pt x="511" y="666"/>
                  </a:lnTo>
                  <a:lnTo>
                    <a:pt x="520" y="678"/>
                  </a:lnTo>
                  <a:lnTo>
                    <a:pt x="530" y="692"/>
                  </a:lnTo>
                  <a:lnTo>
                    <a:pt x="540" y="705"/>
                  </a:lnTo>
                  <a:lnTo>
                    <a:pt x="550" y="718"/>
                  </a:lnTo>
                  <a:lnTo>
                    <a:pt x="562" y="729"/>
                  </a:lnTo>
                  <a:lnTo>
                    <a:pt x="573" y="741"/>
                  </a:lnTo>
                  <a:lnTo>
                    <a:pt x="596" y="713"/>
                  </a:lnTo>
                  <a:lnTo>
                    <a:pt x="618" y="685"/>
                  </a:lnTo>
                  <a:lnTo>
                    <a:pt x="642" y="659"/>
                  </a:lnTo>
                  <a:lnTo>
                    <a:pt x="665" y="631"/>
                  </a:lnTo>
                  <a:lnTo>
                    <a:pt x="690" y="605"/>
                  </a:lnTo>
                  <a:lnTo>
                    <a:pt x="714" y="579"/>
                  </a:lnTo>
                  <a:lnTo>
                    <a:pt x="739" y="554"/>
                  </a:lnTo>
                  <a:lnTo>
                    <a:pt x="765" y="529"/>
                  </a:lnTo>
                  <a:lnTo>
                    <a:pt x="748" y="513"/>
                  </a:lnTo>
                  <a:lnTo>
                    <a:pt x="733" y="495"/>
                  </a:lnTo>
                  <a:lnTo>
                    <a:pt x="721" y="478"/>
                  </a:lnTo>
                  <a:lnTo>
                    <a:pt x="709" y="458"/>
                  </a:lnTo>
                  <a:lnTo>
                    <a:pt x="699" y="439"/>
                  </a:lnTo>
                  <a:lnTo>
                    <a:pt x="691" y="418"/>
                  </a:lnTo>
                  <a:lnTo>
                    <a:pt x="688" y="407"/>
                  </a:lnTo>
                  <a:lnTo>
                    <a:pt x="686" y="396"/>
                  </a:lnTo>
                  <a:lnTo>
                    <a:pt x="684" y="385"/>
                  </a:lnTo>
                  <a:lnTo>
                    <a:pt x="683" y="374"/>
                  </a:lnTo>
                  <a:close/>
                  <a:moveTo>
                    <a:pt x="427" y="549"/>
                  </a:moveTo>
                  <a:lnTo>
                    <a:pt x="389" y="583"/>
                  </a:lnTo>
                  <a:lnTo>
                    <a:pt x="353" y="619"/>
                  </a:lnTo>
                  <a:lnTo>
                    <a:pt x="318" y="655"/>
                  </a:lnTo>
                  <a:lnTo>
                    <a:pt x="285" y="695"/>
                  </a:lnTo>
                  <a:lnTo>
                    <a:pt x="269" y="714"/>
                  </a:lnTo>
                  <a:lnTo>
                    <a:pt x="253" y="735"/>
                  </a:lnTo>
                  <a:lnTo>
                    <a:pt x="238" y="756"/>
                  </a:lnTo>
                  <a:lnTo>
                    <a:pt x="224" y="776"/>
                  </a:lnTo>
                  <a:lnTo>
                    <a:pt x="210" y="797"/>
                  </a:lnTo>
                  <a:lnTo>
                    <a:pt x="197" y="819"/>
                  </a:lnTo>
                  <a:lnTo>
                    <a:pt x="184" y="841"/>
                  </a:lnTo>
                  <a:lnTo>
                    <a:pt x="171" y="864"/>
                  </a:lnTo>
                  <a:lnTo>
                    <a:pt x="172" y="886"/>
                  </a:lnTo>
                  <a:lnTo>
                    <a:pt x="174" y="908"/>
                  </a:lnTo>
                  <a:lnTo>
                    <a:pt x="177" y="928"/>
                  </a:lnTo>
                  <a:lnTo>
                    <a:pt x="180" y="950"/>
                  </a:lnTo>
                  <a:lnTo>
                    <a:pt x="185" y="971"/>
                  </a:lnTo>
                  <a:lnTo>
                    <a:pt x="192" y="992"/>
                  </a:lnTo>
                  <a:lnTo>
                    <a:pt x="199" y="1011"/>
                  </a:lnTo>
                  <a:lnTo>
                    <a:pt x="207" y="1031"/>
                  </a:lnTo>
                  <a:lnTo>
                    <a:pt x="216" y="1051"/>
                  </a:lnTo>
                  <a:lnTo>
                    <a:pt x="227" y="1070"/>
                  </a:lnTo>
                  <a:lnTo>
                    <a:pt x="237" y="1089"/>
                  </a:lnTo>
                  <a:lnTo>
                    <a:pt x="250" y="1106"/>
                  </a:lnTo>
                  <a:lnTo>
                    <a:pt x="262" y="1123"/>
                  </a:lnTo>
                  <a:lnTo>
                    <a:pt x="275" y="1140"/>
                  </a:lnTo>
                  <a:lnTo>
                    <a:pt x="290" y="1157"/>
                  </a:lnTo>
                  <a:lnTo>
                    <a:pt x="305" y="1173"/>
                  </a:lnTo>
                  <a:lnTo>
                    <a:pt x="329" y="1121"/>
                  </a:lnTo>
                  <a:lnTo>
                    <a:pt x="357" y="1069"/>
                  </a:lnTo>
                  <a:lnTo>
                    <a:pt x="384" y="1018"/>
                  </a:lnTo>
                  <a:lnTo>
                    <a:pt x="414" y="969"/>
                  </a:lnTo>
                  <a:lnTo>
                    <a:pt x="445" y="919"/>
                  </a:lnTo>
                  <a:lnTo>
                    <a:pt x="478" y="871"/>
                  </a:lnTo>
                  <a:lnTo>
                    <a:pt x="511" y="824"/>
                  </a:lnTo>
                  <a:lnTo>
                    <a:pt x="546" y="776"/>
                  </a:lnTo>
                  <a:lnTo>
                    <a:pt x="534" y="766"/>
                  </a:lnTo>
                  <a:lnTo>
                    <a:pt x="523" y="753"/>
                  </a:lnTo>
                  <a:lnTo>
                    <a:pt x="511" y="742"/>
                  </a:lnTo>
                  <a:lnTo>
                    <a:pt x="501" y="729"/>
                  </a:lnTo>
                  <a:lnTo>
                    <a:pt x="490" y="715"/>
                  </a:lnTo>
                  <a:lnTo>
                    <a:pt x="481" y="703"/>
                  </a:lnTo>
                  <a:lnTo>
                    <a:pt x="472" y="689"/>
                  </a:lnTo>
                  <a:lnTo>
                    <a:pt x="464" y="674"/>
                  </a:lnTo>
                  <a:lnTo>
                    <a:pt x="456" y="660"/>
                  </a:lnTo>
                  <a:lnTo>
                    <a:pt x="450" y="645"/>
                  </a:lnTo>
                  <a:lnTo>
                    <a:pt x="443" y="630"/>
                  </a:lnTo>
                  <a:lnTo>
                    <a:pt x="439" y="614"/>
                  </a:lnTo>
                  <a:lnTo>
                    <a:pt x="434" y="598"/>
                  </a:lnTo>
                  <a:lnTo>
                    <a:pt x="430" y="582"/>
                  </a:lnTo>
                  <a:lnTo>
                    <a:pt x="428" y="566"/>
                  </a:lnTo>
                  <a:lnTo>
                    <a:pt x="427" y="549"/>
                  </a:lnTo>
                  <a:close/>
                  <a:moveTo>
                    <a:pt x="1093" y="316"/>
                  </a:moveTo>
                  <a:lnTo>
                    <a:pt x="1112" y="329"/>
                  </a:lnTo>
                  <a:lnTo>
                    <a:pt x="1134" y="341"/>
                  </a:lnTo>
                  <a:lnTo>
                    <a:pt x="1156" y="351"/>
                  </a:lnTo>
                  <a:lnTo>
                    <a:pt x="1179" y="360"/>
                  </a:lnTo>
                  <a:lnTo>
                    <a:pt x="1199" y="334"/>
                  </a:lnTo>
                  <a:lnTo>
                    <a:pt x="1218" y="309"/>
                  </a:lnTo>
                  <a:lnTo>
                    <a:pt x="1240" y="283"/>
                  </a:lnTo>
                  <a:lnTo>
                    <a:pt x="1262" y="258"/>
                  </a:lnTo>
                  <a:lnTo>
                    <a:pt x="1253" y="250"/>
                  </a:lnTo>
                  <a:lnTo>
                    <a:pt x="1246" y="241"/>
                  </a:lnTo>
                  <a:lnTo>
                    <a:pt x="1226" y="248"/>
                  </a:lnTo>
                  <a:lnTo>
                    <a:pt x="1207" y="256"/>
                  </a:lnTo>
                  <a:lnTo>
                    <a:pt x="1187" y="265"/>
                  </a:lnTo>
                  <a:lnTo>
                    <a:pt x="1168" y="274"/>
                  </a:lnTo>
                  <a:lnTo>
                    <a:pt x="1130" y="294"/>
                  </a:lnTo>
                  <a:lnTo>
                    <a:pt x="1093" y="316"/>
                  </a:lnTo>
                  <a:close/>
                  <a:moveTo>
                    <a:pt x="1058" y="337"/>
                  </a:moveTo>
                  <a:lnTo>
                    <a:pt x="1027" y="358"/>
                  </a:lnTo>
                  <a:lnTo>
                    <a:pt x="996" y="380"/>
                  </a:lnTo>
                  <a:lnTo>
                    <a:pt x="965" y="403"/>
                  </a:lnTo>
                  <a:lnTo>
                    <a:pt x="936" y="426"/>
                  </a:lnTo>
                  <a:lnTo>
                    <a:pt x="906" y="450"/>
                  </a:lnTo>
                  <a:lnTo>
                    <a:pt x="877" y="476"/>
                  </a:lnTo>
                  <a:lnTo>
                    <a:pt x="850" y="501"/>
                  </a:lnTo>
                  <a:lnTo>
                    <a:pt x="822" y="526"/>
                  </a:lnTo>
                  <a:lnTo>
                    <a:pt x="844" y="543"/>
                  </a:lnTo>
                  <a:lnTo>
                    <a:pt x="868" y="557"/>
                  </a:lnTo>
                  <a:lnTo>
                    <a:pt x="892" y="570"/>
                  </a:lnTo>
                  <a:lnTo>
                    <a:pt x="918" y="583"/>
                  </a:lnTo>
                  <a:lnTo>
                    <a:pt x="943" y="594"/>
                  </a:lnTo>
                  <a:lnTo>
                    <a:pt x="968" y="605"/>
                  </a:lnTo>
                  <a:lnTo>
                    <a:pt x="995" y="614"/>
                  </a:lnTo>
                  <a:lnTo>
                    <a:pt x="1021" y="623"/>
                  </a:lnTo>
                  <a:lnTo>
                    <a:pt x="1036" y="593"/>
                  </a:lnTo>
                  <a:lnTo>
                    <a:pt x="1053" y="564"/>
                  </a:lnTo>
                  <a:lnTo>
                    <a:pt x="1069" y="534"/>
                  </a:lnTo>
                  <a:lnTo>
                    <a:pt x="1085" y="506"/>
                  </a:lnTo>
                  <a:lnTo>
                    <a:pt x="1102" y="477"/>
                  </a:lnTo>
                  <a:lnTo>
                    <a:pt x="1119" y="449"/>
                  </a:lnTo>
                  <a:lnTo>
                    <a:pt x="1138" y="422"/>
                  </a:lnTo>
                  <a:lnTo>
                    <a:pt x="1156" y="393"/>
                  </a:lnTo>
                  <a:lnTo>
                    <a:pt x="1130" y="382"/>
                  </a:lnTo>
                  <a:lnTo>
                    <a:pt x="1104" y="370"/>
                  </a:lnTo>
                  <a:lnTo>
                    <a:pt x="1093" y="363"/>
                  </a:lnTo>
                  <a:lnTo>
                    <a:pt x="1080" y="355"/>
                  </a:lnTo>
                  <a:lnTo>
                    <a:pt x="1069" y="347"/>
                  </a:lnTo>
                  <a:lnTo>
                    <a:pt x="1058" y="337"/>
                  </a:lnTo>
                  <a:close/>
                  <a:moveTo>
                    <a:pt x="793" y="554"/>
                  </a:moveTo>
                  <a:lnTo>
                    <a:pt x="768" y="579"/>
                  </a:lnTo>
                  <a:lnTo>
                    <a:pt x="744" y="605"/>
                  </a:lnTo>
                  <a:lnTo>
                    <a:pt x="720" y="631"/>
                  </a:lnTo>
                  <a:lnTo>
                    <a:pt x="695" y="658"/>
                  </a:lnTo>
                  <a:lnTo>
                    <a:pt x="671" y="684"/>
                  </a:lnTo>
                  <a:lnTo>
                    <a:pt x="648" y="711"/>
                  </a:lnTo>
                  <a:lnTo>
                    <a:pt x="625" y="738"/>
                  </a:lnTo>
                  <a:lnTo>
                    <a:pt x="603" y="766"/>
                  </a:lnTo>
                  <a:lnTo>
                    <a:pt x="618" y="779"/>
                  </a:lnTo>
                  <a:lnTo>
                    <a:pt x="635" y="791"/>
                  </a:lnTo>
                  <a:lnTo>
                    <a:pt x="652" y="803"/>
                  </a:lnTo>
                  <a:lnTo>
                    <a:pt x="669" y="813"/>
                  </a:lnTo>
                  <a:lnTo>
                    <a:pt x="703" y="834"/>
                  </a:lnTo>
                  <a:lnTo>
                    <a:pt x="740" y="854"/>
                  </a:lnTo>
                  <a:lnTo>
                    <a:pt x="777" y="871"/>
                  </a:lnTo>
                  <a:lnTo>
                    <a:pt x="814" y="886"/>
                  </a:lnTo>
                  <a:lnTo>
                    <a:pt x="852" y="900"/>
                  </a:lnTo>
                  <a:lnTo>
                    <a:pt x="891" y="912"/>
                  </a:lnTo>
                  <a:lnTo>
                    <a:pt x="904" y="880"/>
                  </a:lnTo>
                  <a:lnTo>
                    <a:pt x="917" y="848"/>
                  </a:lnTo>
                  <a:lnTo>
                    <a:pt x="930" y="817"/>
                  </a:lnTo>
                  <a:lnTo>
                    <a:pt x="944" y="784"/>
                  </a:lnTo>
                  <a:lnTo>
                    <a:pt x="959" y="752"/>
                  </a:lnTo>
                  <a:lnTo>
                    <a:pt x="973" y="721"/>
                  </a:lnTo>
                  <a:lnTo>
                    <a:pt x="988" y="689"/>
                  </a:lnTo>
                  <a:lnTo>
                    <a:pt x="1003" y="658"/>
                  </a:lnTo>
                  <a:lnTo>
                    <a:pt x="975" y="649"/>
                  </a:lnTo>
                  <a:lnTo>
                    <a:pt x="948" y="638"/>
                  </a:lnTo>
                  <a:lnTo>
                    <a:pt x="921" y="628"/>
                  </a:lnTo>
                  <a:lnTo>
                    <a:pt x="894" y="615"/>
                  </a:lnTo>
                  <a:lnTo>
                    <a:pt x="868" y="601"/>
                  </a:lnTo>
                  <a:lnTo>
                    <a:pt x="842" y="586"/>
                  </a:lnTo>
                  <a:lnTo>
                    <a:pt x="818" y="571"/>
                  </a:lnTo>
                  <a:lnTo>
                    <a:pt x="793" y="554"/>
                  </a:lnTo>
                  <a:close/>
                  <a:moveTo>
                    <a:pt x="576" y="803"/>
                  </a:moveTo>
                  <a:lnTo>
                    <a:pt x="540" y="849"/>
                  </a:lnTo>
                  <a:lnTo>
                    <a:pt x="506" y="897"/>
                  </a:lnTo>
                  <a:lnTo>
                    <a:pt x="474" y="946"/>
                  </a:lnTo>
                  <a:lnTo>
                    <a:pt x="443" y="995"/>
                  </a:lnTo>
                  <a:lnTo>
                    <a:pt x="414" y="1046"/>
                  </a:lnTo>
                  <a:lnTo>
                    <a:pt x="386" y="1097"/>
                  </a:lnTo>
                  <a:lnTo>
                    <a:pt x="359" y="1149"/>
                  </a:lnTo>
                  <a:lnTo>
                    <a:pt x="334" y="1202"/>
                  </a:lnTo>
                  <a:lnTo>
                    <a:pt x="356" y="1220"/>
                  </a:lnTo>
                  <a:lnTo>
                    <a:pt x="377" y="1237"/>
                  </a:lnTo>
                  <a:lnTo>
                    <a:pt x="400" y="1255"/>
                  </a:lnTo>
                  <a:lnTo>
                    <a:pt x="424" y="1271"/>
                  </a:lnTo>
                  <a:lnTo>
                    <a:pt x="448" y="1286"/>
                  </a:lnTo>
                  <a:lnTo>
                    <a:pt x="473" y="1301"/>
                  </a:lnTo>
                  <a:lnTo>
                    <a:pt x="497" y="1314"/>
                  </a:lnTo>
                  <a:lnTo>
                    <a:pt x="523" y="1327"/>
                  </a:lnTo>
                  <a:lnTo>
                    <a:pt x="549" y="1340"/>
                  </a:lnTo>
                  <a:lnTo>
                    <a:pt x="574" y="1351"/>
                  </a:lnTo>
                  <a:lnTo>
                    <a:pt x="601" y="1363"/>
                  </a:lnTo>
                  <a:lnTo>
                    <a:pt x="627" y="1373"/>
                  </a:lnTo>
                  <a:lnTo>
                    <a:pt x="680" y="1393"/>
                  </a:lnTo>
                  <a:lnTo>
                    <a:pt x="735" y="1410"/>
                  </a:lnTo>
                  <a:lnTo>
                    <a:pt x="748" y="1352"/>
                  </a:lnTo>
                  <a:lnTo>
                    <a:pt x="765" y="1295"/>
                  </a:lnTo>
                  <a:lnTo>
                    <a:pt x="781" y="1237"/>
                  </a:lnTo>
                  <a:lnTo>
                    <a:pt x="797" y="1181"/>
                  </a:lnTo>
                  <a:lnTo>
                    <a:pt x="815" y="1124"/>
                  </a:lnTo>
                  <a:lnTo>
                    <a:pt x="834" y="1068"/>
                  </a:lnTo>
                  <a:lnTo>
                    <a:pt x="853" y="1011"/>
                  </a:lnTo>
                  <a:lnTo>
                    <a:pt x="874" y="956"/>
                  </a:lnTo>
                  <a:lnTo>
                    <a:pt x="835" y="942"/>
                  </a:lnTo>
                  <a:lnTo>
                    <a:pt x="794" y="927"/>
                  </a:lnTo>
                  <a:lnTo>
                    <a:pt x="755" y="911"/>
                  </a:lnTo>
                  <a:lnTo>
                    <a:pt x="717" y="893"/>
                  </a:lnTo>
                  <a:lnTo>
                    <a:pt x="680" y="873"/>
                  </a:lnTo>
                  <a:lnTo>
                    <a:pt x="644" y="851"/>
                  </a:lnTo>
                  <a:lnTo>
                    <a:pt x="626" y="840"/>
                  </a:lnTo>
                  <a:lnTo>
                    <a:pt x="609" y="828"/>
                  </a:lnTo>
                  <a:lnTo>
                    <a:pt x="592" y="816"/>
                  </a:lnTo>
                  <a:lnTo>
                    <a:pt x="576" y="803"/>
                  </a:lnTo>
                  <a:close/>
                  <a:moveTo>
                    <a:pt x="318" y="1238"/>
                  </a:moveTo>
                  <a:lnTo>
                    <a:pt x="296" y="1293"/>
                  </a:lnTo>
                  <a:lnTo>
                    <a:pt x="276" y="1347"/>
                  </a:lnTo>
                  <a:lnTo>
                    <a:pt x="258" y="1401"/>
                  </a:lnTo>
                  <a:lnTo>
                    <a:pt x="242" y="1457"/>
                  </a:lnTo>
                  <a:lnTo>
                    <a:pt x="235" y="1485"/>
                  </a:lnTo>
                  <a:lnTo>
                    <a:pt x="229" y="1513"/>
                  </a:lnTo>
                  <a:lnTo>
                    <a:pt x="223" y="1541"/>
                  </a:lnTo>
                  <a:lnTo>
                    <a:pt x="217" y="1570"/>
                  </a:lnTo>
                  <a:lnTo>
                    <a:pt x="213" y="1598"/>
                  </a:lnTo>
                  <a:lnTo>
                    <a:pt x="209" y="1627"/>
                  </a:lnTo>
                  <a:lnTo>
                    <a:pt x="207" y="1655"/>
                  </a:lnTo>
                  <a:lnTo>
                    <a:pt x="205" y="1684"/>
                  </a:lnTo>
                  <a:lnTo>
                    <a:pt x="229" y="1706"/>
                  </a:lnTo>
                  <a:lnTo>
                    <a:pt x="254" y="1726"/>
                  </a:lnTo>
                  <a:lnTo>
                    <a:pt x="280" y="1745"/>
                  </a:lnTo>
                  <a:lnTo>
                    <a:pt x="306" y="1763"/>
                  </a:lnTo>
                  <a:lnTo>
                    <a:pt x="334" y="1780"/>
                  </a:lnTo>
                  <a:lnTo>
                    <a:pt x="361" y="1796"/>
                  </a:lnTo>
                  <a:lnTo>
                    <a:pt x="390" y="1812"/>
                  </a:lnTo>
                  <a:lnTo>
                    <a:pt x="419" y="1826"/>
                  </a:lnTo>
                  <a:lnTo>
                    <a:pt x="449" y="1840"/>
                  </a:lnTo>
                  <a:lnTo>
                    <a:pt x="479" y="1852"/>
                  </a:lnTo>
                  <a:lnTo>
                    <a:pt x="509" y="1865"/>
                  </a:lnTo>
                  <a:lnTo>
                    <a:pt x="539" y="1877"/>
                  </a:lnTo>
                  <a:lnTo>
                    <a:pt x="600" y="1897"/>
                  </a:lnTo>
                  <a:lnTo>
                    <a:pt x="661" y="1916"/>
                  </a:lnTo>
                  <a:lnTo>
                    <a:pt x="664" y="1857"/>
                  </a:lnTo>
                  <a:lnTo>
                    <a:pt x="669" y="1798"/>
                  </a:lnTo>
                  <a:lnTo>
                    <a:pt x="675" y="1740"/>
                  </a:lnTo>
                  <a:lnTo>
                    <a:pt x="683" y="1681"/>
                  </a:lnTo>
                  <a:lnTo>
                    <a:pt x="692" y="1622"/>
                  </a:lnTo>
                  <a:lnTo>
                    <a:pt x="702" y="1563"/>
                  </a:lnTo>
                  <a:lnTo>
                    <a:pt x="714" y="1506"/>
                  </a:lnTo>
                  <a:lnTo>
                    <a:pt x="727" y="1448"/>
                  </a:lnTo>
                  <a:lnTo>
                    <a:pt x="671" y="1431"/>
                  </a:lnTo>
                  <a:lnTo>
                    <a:pt x="617" y="1411"/>
                  </a:lnTo>
                  <a:lnTo>
                    <a:pt x="591" y="1400"/>
                  </a:lnTo>
                  <a:lnTo>
                    <a:pt x="563" y="1389"/>
                  </a:lnTo>
                  <a:lnTo>
                    <a:pt x="536" y="1377"/>
                  </a:lnTo>
                  <a:lnTo>
                    <a:pt x="511" y="1364"/>
                  </a:lnTo>
                  <a:lnTo>
                    <a:pt x="485" y="1351"/>
                  </a:lnTo>
                  <a:lnTo>
                    <a:pt x="459" y="1337"/>
                  </a:lnTo>
                  <a:lnTo>
                    <a:pt x="434" y="1322"/>
                  </a:lnTo>
                  <a:lnTo>
                    <a:pt x="410" y="1308"/>
                  </a:lnTo>
                  <a:lnTo>
                    <a:pt x="386" y="1291"/>
                  </a:lnTo>
                  <a:lnTo>
                    <a:pt x="362" y="1275"/>
                  </a:lnTo>
                  <a:lnTo>
                    <a:pt x="339" y="1257"/>
                  </a:lnTo>
                  <a:lnTo>
                    <a:pt x="318" y="1238"/>
                  </a:lnTo>
                  <a:close/>
                  <a:moveTo>
                    <a:pt x="202" y="1736"/>
                  </a:moveTo>
                  <a:lnTo>
                    <a:pt x="203" y="1761"/>
                  </a:lnTo>
                  <a:lnTo>
                    <a:pt x="203" y="1787"/>
                  </a:lnTo>
                  <a:lnTo>
                    <a:pt x="206" y="1812"/>
                  </a:lnTo>
                  <a:lnTo>
                    <a:pt x="208" y="1837"/>
                  </a:lnTo>
                  <a:lnTo>
                    <a:pt x="212" y="1863"/>
                  </a:lnTo>
                  <a:lnTo>
                    <a:pt x="215" y="1887"/>
                  </a:lnTo>
                  <a:lnTo>
                    <a:pt x="220" y="1912"/>
                  </a:lnTo>
                  <a:lnTo>
                    <a:pt x="225" y="1937"/>
                  </a:lnTo>
                  <a:lnTo>
                    <a:pt x="231" y="1962"/>
                  </a:lnTo>
                  <a:lnTo>
                    <a:pt x="238" y="1986"/>
                  </a:lnTo>
                  <a:lnTo>
                    <a:pt x="246" y="2010"/>
                  </a:lnTo>
                  <a:lnTo>
                    <a:pt x="254" y="2033"/>
                  </a:lnTo>
                  <a:lnTo>
                    <a:pt x="265" y="2058"/>
                  </a:lnTo>
                  <a:lnTo>
                    <a:pt x="275" y="2081"/>
                  </a:lnTo>
                  <a:lnTo>
                    <a:pt x="285" y="2104"/>
                  </a:lnTo>
                  <a:lnTo>
                    <a:pt x="297" y="2126"/>
                  </a:lnTo>
                  <a:lnTo>
                    <a:pt x="320" y="2145"/>
                  </a:lnTo>
                  <a:lnTo>
                    <a:pt x="342" y="2162"/>
                  </a:lnTo>
                  <a:lnTo>
                    <a:pt x="365" y="2181"/>
                  </a:lnTo>
                  <a:lnTo>
                    <a:pt x="389" y="2197"/>
                  </a:lnTo>
                  <a:lnTo>
                    <a:pt x="413" y="2213"/>
                  </a:lnTo>
                  <a:lnTo>
                    <a:pt x="439" y="2228"/>
                  </a:lnTo>
                  <a:lnTo>
                    <a:pt x="464" y="2243"/>
                  </a:lnTo>
                  <a:lnTo>
                    <a:pt x="489" y="2257"/>
                  </a:lnTo>
                  <a:lnTo>
                    <a:pt x="516" y="2270"/>
                  </a:lnTo>
                  <a:lnTo>
                    <a:pt x="542" y="2282"/>
                  </a:lnTo>
                  <a:lnTo>
                    <a:pt x="569" y="2294"/>
                  </a:lnTo>
                  <a:lnTo>
                    <a:pt x="595" y="2305"/>
                  </a:lnTo>
                  <a:lnTo>
                    <a:pt x="649" y="2326"/>
                  </a:lnTo>
                  <a:lnTo>
                    <a:pt x="705" y="2346"/>
                  </a:lnTo>
                  <a:lnTo>
                    <a:pt x="698" y="2321"/>
                  </a:lnTo>
                  <a:lnTo>
                    <a:pt x="692" y="2298"/>
                  </a:lnTo>
                  <a:lnTo>
                    <a:pt x="686" y="2274"/>
                  </a:lnTo>
                  <a:lnTo>
                    <a:pt x="682" y="2250"/>
                  </a:lnTo>
                  <a:lnTo>
                    <a:pt x="674" y="2202"/>
                  </a:lnTo>
                  <a:lnTo>
                    <a:pt x="667" y="2152"/>
                  </a:lnTo>
                  <a:lnTo>
                    <a:pt x="663" y="2104"/>
                  </a:lnTo>
                  <a:lnTo>
                    <a:pt x="661" y="2054"/>
                  </a:lnTo>
                  <a:lnTo>
                    <a:pt x="660" y="2006"/>
                  </a:lnTo>
                  <a:lnTo>
                    <a:pt x="660" y="1956"/>
                  </a:lnTo>
                  <a:lnTo>
                    <a:pt x="599" y="1938"/>
                  </a:lnTo>
                  <a:lnTo>
                    <a:pt x="539" y="1918"/>
                  </a:lnTo>
                  <a:lnTo>
                    <a:pt x="509" y="1907"/>
                  </a:lnTo>
                  <a:lnTo>
                    <a:pt x="479" y="1895"/>
                  </a:lnTo>
                  <a:lnTo>
                    <a:pt x="449" y="1882"/>
                  </a:lnTo>
                  <a:lnTo>
                    <a:pt x="419" y="1870"/>
                  </a:lnTo>
                  <a:lnTo>
                    <a:pt x="390" y="1856"/>
                  </a:lnTo>
                  <a:lnTo>
                    <a:pt x="362" y="1841"/>
                  </a:lnTo>
                  <a:lnTo>
                    <a:pt x="334" y="1826"/>
                  </a:lnTo>
                  <a:lnTo>
                    <a:pt x="306" y="1810"/>
                  </a:lnTo>
                  <a:lnTo>
                    <a:pt x="280" y="1793"/>
                  </a:lnTo>
                  <a:lnTo>
                    <a:pt x="253" y="1774"/>
                  </a:lnTo>
                  <a:lnTo>
                    <a:pt x="228" y="1756"/>
                  </a:lnTo>
                  <a:lnTo>
                    <a:pt x="202" y="1736"/>
                  </a:lnTo>
                  <a:close/>
                  <a:moveTo>
                    <a:pt x="377" y="2236"/>
                  </a:moveTo>
                  <a:lnTo>
                    <a:pt x="399" y="2259"/>
                  </a:lnTo>
                  <a:lnTo>
                    <a:pt x="422" y="2281"/>
                  </a:lnTo>
                  <a:lnTo>
                    <a:pt x="445" y="2303"/>
                  </a:lnTo>
                  <a:lnTo>
                    <a:pt x="470" y="2324"/>
                  </a:lnTo>
                  <a:lnTo>
                    <a:pt x="494" y="2344"/>
                  </a:lnTo>
                  <a:lnTo>
                    <a:pt x="518" y="2365"/>
                  </a:lnTo>
                  <a:lnTo>
                    <a:pt x="543" y="2384"/>
                  </a:lnTo>
                  <a:lnTo>
                    <a:pt x="570" y="2403"/>
                  </a:lnTo>
                  <a:lnTo>
                    <a:pt x="595" y="2420"/>
                  </a:lnTo>
                  <a:lnTo>
                    <a:pt x="622" y="2439"/>
                  </a:lnTo>
                  <a:lnTo>
                    <a:pt x="648" y="2455"/>
                  </a:lnTo>
                  <a:lnTo>
                    <a:pt x="676" y="2471"/>
                  </a:lnTo>
                  <a:lnTo>
                    <a:pt x="703" y="2487"/>
                  </a:lnTo>
                  <a:lnTo>
                    <a:pt x="732" y="2502"/>
                  </a:lnTo>
                  <a:lnTo>
                    <a:pt x="760" y="2516"/>
                  </a:lnTo>
                  <a:lnTo>
                    <a:pt x="789" y="2530"/>
                  </a:lnTo>
                  <a:lnTo>
                    <a:pt x="778" y="2514"/>
                  </a:lnTo>
                  <a:lnTo>
                    <a:pt x="768" y="2498"/>
                  </a:lnTo>
                  <a:lnTo>
                    <a:pt x="759" y="2480"/>
                  </a:lnTo>
                  <a:lnTo>
                    <a:pt x="750" y="2463"/>
                  </a:lnTo>
                  <a:lnTo>
                    <a:pt x="733" y="2427"/>
                  </a:lnTo>
                  <a:lnTo>
                    <a:pt x="720" y="2390"/>
                  </a:lnTo>
                  <a:lnTo>
                    <a:pt x="675" y="2377"/>
                  </a:lnTo>
                  <a:lnTo>
                    <a:pt x="631" y="2361"/>
                  </a:lnTo>
                  <a:lnTo>
                    <a:pt x="586" y="2344"/>
                  </a:lnTo>
                  <a:lnTo>
                    <a:pt x="543" y="2326"/>
                  </a:lnTo>
                  <a:lnTo>
                    <a:pt x="501" y="2305"/>
                  </a:lnTo>
                  <a:lnTo>
                    <a:pt x="458" y="2284"/>
                  </a:lnTo>
                  <a:lnTo>
                    <a:pt x="418" y="2261"/>
                  </a:lnTo>
                  <a:lnTo>
                    <a:pt x="377" y="2236"/>
                  </a:lnTo>
                  <a:close/>
                  <a:moveTo>
                    <a:pt x="1218" y="373"/>
                  </a:moveTo>
                  <a:lnTo>
                    <a:pt x="1238" y="378"/>
                  </a:lnTo>
                  <a:lnTo>
                    <a:pt x="1256" y="381"/>
                  </a:lnTo>
                  <a:lnTo>
                    <a:pt x="1276" y="385"/>
                  </a:lnTo>
                  <a:lnTo>
                    <a:pt x="1296" y="388"/>
                  </a:lnTo>
                  <a:lnTo>
                    <a:pt x="1316" y="389"/>
                  </a:lnTo>
                  <a:lnTo>
                    <a:pt x="1336" y="392"/>
                  </a:lnTo>
                  <a:lnTo>
                    <a:pt x="1355" y="393"/>
                  </a:lnTo>
                  <a:lnTo>
                    <a:pt x="1375" y="393"/>
                  </a:lnTo>
                  <a:lnTo>
                    <a:pt x="1375" y="296"/>
                  </a:lnTo>
                  <a:lnTo>
                    <a:pt x="1354" y="295"/>
                  </a:lnTo>
                  <a:lnTo>
                    <a:pt x="1335" y="291"/>
                  </a:lnTo>
                  <a:lnTo>
                    <a:pt x="1314" y="287"/>
                  </a:lnTo>
                  <a:lnTo>
                    <a:pt x="1296" y="280"/>
                  </a:lnTo>
                  <a:lnTo>
                    <a:pt x="1275" y="302"/>
                  </a:lnTo>
                  <a:lnTo>
                    <a:pt x="1255" y="325"/>
                  </a:lnTo>
                  <a:lnTo>
                    <a:pt x="1237" y="349"/>
                  </a:lnTo>
                  <a:lnTo>
                    <a:pt x="1218" y="373"/>
                  </a:lnTo>
                  <a:close/>
                  <a:moveTo>
                    <a:pt x="1194" y="407"/>
                  </a:moveTo>
                  <a:lnTo>
                    <a:pt x="1176" y="433"/>
                  </a:lnTo>
                  <a:lnTo>
                    <a:pt x="1157" y="462"/>
                  </a:lnTo>
                  <a:lnTo>
                    <a:pt x="1140" y="490"/>
                  </a:lnTo>
                  <a:lnTo>
                    <a:pt x="1123" y="518"/>
                  </a:lnTo>
                  <a:lnTo>
                    <a:pt x="1107" y="546"/>
                  </a:lnTo>
                  <a:lnTo>
                    <a:pt x="1091" y="575"/>
                  </a:lnTo>
                  <a:lnTo>
                    <a:pt x="1074" y="605"/>
                  </a:lnTo>
                  <a:lnTo>
                    <a:pt x="1059" y="634"/>
                  </a:lnTo>
                  <a:lnTo>
                    <a:pt x="1099" y="643"/>
                  </a:lnTo>
                  <a:lnTo>
                    <a:pt x="1138" y="652"/>
                  </a:lnTo>
                  <a:lnTo>
                    <a:pt x="1177" y="658"/>
                  </a:lnTo>
                  <a:lnTo>
                    <a:pt x="1216" y="663"/>
                  </a:lnTo>
                  <a:lnTo>
                    <a:pt x="1255" y="668"/>
                  </a:lnTo>
                  <a:lnTo>
                    <a:pt x="1296" y="670"/>
                  </a:lnTo>
                  <a:lnTo>
                    <a:pt x="1336" y="673"/>
                  </a:lnTo>
                  <a:lnTo>
                    <a:pt x="1375" y="674"/>
                  </a:lnTo>
                  <a:lnTo>
                    <a:pt x="1375" y="432"/>
                  </a:lnTo>
                  <a:lnTo>
                    <a:pt x="1352" y="431"/>
                  </a:lnTo>
                  <a:lnTo>
                    <a:pt x="1329" y="430"/>
                  </a:lnTo>
                  <a:lnTo>
                    <a:pt x="1307" y="428"/>
                  </a:lnTo>
                  <a:lnTo>
                    <a:pt x="1284" y="425"/>
                  </a:lnTo>
                  <a:lnTo>
                    <a:pt x="1261" y="422"/>
                  </a:lnTo>
                  <a:lnTo>
                    <a:pt x="1239" y="417"/>
                  </a:lnTo>
                  <a:lnTo>
                    <a:pt x="1216" y="412"/>
                  </a:lnTo>
                  <a:lnTo>
                    <a:pt x="1194" y="407"/>
                  </a:lnTo>
                  <a:close/>
                  <a:moveTo>
                    <a:pt x="1041" y="669"/>
                  </a:moveTo>
                  <a:lnTo>
                    <a:pt x="1026" y="700"/>
                  </a:lnTo>
                  <a:lnTo>
                    <a:pt x="1011" y="731"/>
                  </a:lnTo>
                  <a:lnTo>
                    <a:pt x="996" y="764"/>
                  </a:lnTo>
                  <a:lnTo>
                    <a:pt x="982" y="796"/>
                  </a:lnTo>
                  <a:lnTo>
                    <a:pt x="968" y="827"/>
                  </a:lnTo>
                  <a:lnTo>
                    <a:pt x="955" y="859"/>
                  </a:lnTo>
                  <a:lnTo>
                    <a:pt x="941" y="892"/>
                  </a:lnTo>
                  <a:lnTo>
                    <a:pt x="928" y="924"/>
                  </a:lnTo>
                  <a:lnTo>
                    <a:pt x="983" y="939"/>
                  </a:lnTo>
                  <a:lnTo>
                    <a:pt x="1039" y="950"/>
                  </a:lnTo>
                  <a:lnTo>
                    <a:pt x="1094" y="961"/>
                  </a:lnTo>
                  <a:lnTo>
                    <a:pt x="1149" y="969"/>
                  </a:lnTo>
                  <a:lnTo>
                    <a:pt x="1206" y="976"/>
                  </a:lnTo>
                  <a:lnTo>
                    <a:pt x="1262" y="980"/>
                  </a:lnTo>
                  <a:lnTo>
                    <a:pt x="1319" y="983"/>
                  </a:lnTo>
                  <a:lnTo>
                    <a:pt x="1375" y="984"/>
                  </a:lnTo>
                  <a:lnTo>
                    <a:pt x="1375" y="712"/>
                  </a:lnTo>
                  <a:lnTo>
                    <a:pt x="1335" y="712"/>
                  </a:lnTo>
                  <a:lnTo>
                    <a:pt x="1293" y="710"/>
                  </a:lnTo>
                  <a:lnTo>
                    <a:pt x="1253" y="706"/>
                  </a:lnTo>
                  <a:lnTo>
                    <a:pt x="1211" y="703"/>
                  </a:lnTo>
                  <a:lnTo>
                    <a:pt x="1168" y="696"/>
                  </a:lnTo>
                  <a:lnTo>
                    <a:pt x="1124" y="688"/>
                  </a:lnTo>
                  <a:lnTo>
                    <a:pt x="1081" y="678"/>
                  </a:lnTo>
                  <a:lnTo>
                    <a:pt x="1041" y="669"/>
                  </a:lnTo>
                  <a:close/>
                  <a:moveTo>
                    <a:pt x="912" y="968"/>
                  </a:moveTo>
                  <a:lnTo>
                    <a:pt x="891" y="1023"/>
                  </a:lnTo>
                  <a:lnTo>
                    <a:pt x="872" y="1079"/>
                  </a:lnTo>
                  <a:lnTo>
                    <a:pt x="852" y="1135"/>
                  </a:lnTo>
                  <a:lnTo>
                    <a:pt x="835" y="1192"/>
                  </a:lnTo>
                  <a:lnTo>
                    <a:pt x="818" y="1249"/>
                  </a:lnTo>
                  <a:lnTo>
                    <a:pt x="801" y="1306"/>
                  </a:lnTo>
                  <a:lnTo>
                    <a:pt x="786" y="1363"/>
                  </a:lnTo>
                  <a:lnTo>
                    <a:pt x="773" y="1422"/>
                  </a:lnTo>
                  <a:lnTo>
                    <a:pt x="808" y="1431"/>
                  </a:lnTo>
                  <a:lnTo>
                    <a:pt x="845" y="1440"/>
                  </a:lnTo>
                  <a:lnTo>
                    <a:pt x="883" y="1449"/>
                  </a:lnTo>
                  <a:lnTo>
                    <a:pt x="920" y="1456"/>
                  </a:lnTo>
                  <a:lnTo>
                    <a:pt x="958" y="1464"/>
                  </a:lnTo>
                  <a:lnTo>
                    <a:pt x="995" y="1470"/>
                  </a:lnTo>
                  <a:lnTo>
                    <a:pt x="1033" y="1476"/>
                  </a:lnTo>
                  <a:lnTo>
                    <a:pt x="1071" y="1481"/>
                  </a:lnTo>
                  <a:lnTo>
                    <a:pt x="1109" y="1486"/>
                  </a:lnTo>
                  <a:lnTo>
                    <a:pt x="1147" y="1490"/>
                  </a:lnTo>
                  <a:lnTo>
                    <a:pt x="1185" y="1493"/>
                  </a:lnTo>
                  <a:lnTo>
                    <a:pt x="1223" y="1495"/>
                  </a:lnTo>
                  <a:lnTo>
                    <a:pt x="1261" y="1498"/>
                  </a:lnTo>
                  <a:lnTo>
                    <a:pt x="1299" y="1500"/>
                  </a:lnTo>
                  <a:lnTo>
                    <a:pt x="1337" y="1500"/>
                  </a:lnTo>
                  <a:lnTo>
                    <a:pt x="1375" y="1501"/>
                  </a:lnTo>
                  <a:lnTo>
                    <a:pt x="1375" y="1030"/>
                  </a:lnTo>
                  <a:lnTo>
                    <a:pt x="1316" y="1029"/>
                  </a:lnTo>
                  <a:lnTo>
                    <a:pt x="1258" y="1026"/>
                  </a:lnTo>
                  <a:lnTo>
                    <a:pt x="1200" y="1022"/>
                  </a:lnTo>
                  <a:lnTo>
                    <a:pt x="1141" y="1015"/>
                  </a:lnTo>
                  <a:lnTo>
                    <a:pt x="1084" y="1006"/>
                  </a:lnTo>
                  <a:lnTo>
                    <a:pt x="1026" y="995"/>
                  </a:lnTo>
                  <a:lnTo>
                    <a:pt x="968" y="983"/>
                  </a:lnTo>
                  <a:lnTo>
                    <a:pt x="912" y="968"/>
                  </a:lnTo>
                  <a:close/>
                  <a:moveTo>
                    <a:pt x="763" y="1458"/>
                  </a:moveTo>
                  <a:lnTo>
                    <a:pt x="751" y="1517"/>
                  </a:lnTo>
                  <a:lnTo>
                    <a:pt x="740" y="1575"/>
                  </a:lnTo>
                  <a:lnTo>
                    <a:pt x="730" y="1632"/>
                  </a:lnTo>
                  <a:lnTo>
                    <a:pt x="721" y="1691"/>
                  </a:lnTo>
                  <a:lnTo>
                    <a:pt x="713" y="1750"/>
                  </a:lnTo>
                  <a:lnTo>
                    <a:pt x="707" y="1809"/>
                  </a:lnTo>
                  <a:lnTo>
                    <a:pt x="702" y="1867"/>
                  </a:lnTo>
                  <a:lnTo>
                    <a:pt x="700" y="1926"/>
                  </a:lnTo>
                  <a:lnTo>
                    <a:pt x="740" y="1937"/>
                  </a:lnTo>
                  <a:lnTo>
                    <a:pt x="782" y="1947"/>
                  </a:lnTo>
                  <a:lnTo>
                    <a:pt x="823" y="1955"/>
                  </a:lnTo>
                  <a:lnTo>
                    <a:pt x="866" y="1963"/>
                  </a:lnTo>
                  <a:lnTo>
                    <a:pt x="907" y="1971"/>
                  </a:lnTo>
                  <a:lnTo>
                    <a:pt x="950" y="1978"/>
                  </a:lnTo>
                  <a:lnTo>
                    <a:pt x="993" y="1984"/>
                  </a:lnTo>
                  <a:lnTo>
                    <a:pt x="1035" y="1988"/>
                  </a:lnTo>
                  <a:lnTo>
                    <a:pt x="1078" y="1993"/>
                  </a:lnTo>
                  <a:lnTo>
                    <a:pt x="1119" y="1996"/>
                  </a:lnTo>
                  <a:lnTo>
                    <a:pt x="1163" y="2000"/>
                  </a:lnTo>
                  <a:lnTo>
                    <a:pt x="1206" y="2002"/>
                  </a:lnTo>
                  <a:lnTo>
                    <a:pt x="1248" y="2005"/>
                  </a:lnTo>
                  <a:lnTo>
                    <a:pt x="1290" y="2006"/>
                  </a:lnTo>
                  <a:lnTo>
                    <a:pt x="1332" y="2007"/>
                  </a:lnTo>
                  <a:lnTo>
                    <a:pt x="1375" y="2007"/>
                  </a:lnTo>
                  <a:lnTo>
                    <a:pt x="1375" y="1539"/>
                  </a:lnTo>
                  <a:lnTo>
                    <a:pt x="1337" y="1539"/>
                  </a:lnTo>
                  <a:lnTo>
                    <a:pt x="1298" y="1538"/>
                  </a:lnTo>
                  <a:lnTo>
                    <a:pt x="1259" y="1537"/>
                  </a:lnTo>
                  <a:lnTo>
                    <a:pt x="1221" y="1534"/>
                  </a:lnTo>
                  <a:lnTo>
                    <a:pt x="1182" y="1531"/>
                  </a:lnTo>
                  <a:lnTo>
                    <a:pt x="1144" y="1528"/>
                  </a:lnTo>
                  <a:lnTo>
                    <a:pt x="1106" y="1524"/>
                  </a:lnTo>
                  <a:lnTo>
                    <a:pt x="1066" y="1518"/>
                  </a:lnTo>
                  <a:lnTo>
                    <a:pt x="1028" y="1514"/>
                  </a:lnTo>
                  <a:lnTo>
                    <a:pt x="990" y="1508"/>
                  </a:lnTo>
                  <a:lnTo>
                    <a:pt x="952" y="1501"/>
                  </a:lnTo>
                  <a:lnTo>
                    <a:pt x="914" y="1494"/>
                  </a:lnTo>
                  <a:lnTo>
                    <a:pt x="876" y="1486"/>
                  </a:lnTo>
                  <a:lnTo>
                    <a:pt x="838" y="1478"/>
                  </a:lnTo>
                  <a:lnTo>
                    <a:pt x="801" y="1469"/>
                  </a:lnTo>
                  <a:lnTo>
                    <a:pt x="763" y="1458"/>
                  </a:lnTo>
                  <a:close/>
                  <a:moveTo>
                    <a:pt x="699" y="1967"/>
                  </a:moveTo>
                  <a:lnTo>
                    <a:pt x="699" y="2016"/>
                  </a:lnTo>
                  <a:lnTo>
                    <a:pt x="700" y="2066"/>
                  </a:lnTo>
                  <a:lnTo>
                    <a:pt x="702" y="2115"/>
                  </a:lnTo>
                  <a:lnTo>
                    <a:pt x="708" y="2165"/>
                  </a:lnTo>
                  <a:lnTo>
                    <a:pt x="715" y="2214"/>
                  </a:lnTo>
                  <a:lnTo>
                    <a:pt x="724" y="2264"/>
                  </a:lnTo>
                  <a:lnTo>
                    <a:pt x="729" y="2288"/>
                  </a:lnTo>
                  <a:lnTo>
                    <a:pt x="736" y="2312"/>
                  </a:lnTo>
                  <a:lnTo>
                    <a:pt x="741" y="2335"/>
                  </a:lnTo>
                  <a:lnTo>
                    <a:pt x="750" y="2359"/>
                  </a:lnTo>
                  <a:lnTo>
                    <a:pt x="788" y="2370"/>
                  </a:lnTo>
                  <a:lnTo>
                    <a:pt x="826" y="2380"/>
                  </a:lnTo>
                  <a:lnTo>
                    <a:pt x="865" y="2389"/>
                  </a:lnTo>
                  <a:lnTo>
                    <a:pt x="903" y="2397"/>
                  </a:lnTo>
                  <a:lnTo>
                    <a:pt x="942" y="2405"/>
                  </a:lnTo>
                  <a:lnTo>
                    <a:pt x="981" y="2412"/>
                  </a:lnTo>
                  <a:lnTo>
                    <a:pt x="1020" y="2418"/>
                  </a:lnTo>
                  <a:lnTo>
                    <a:pt x="1059" y="2424"/>
                  </a:lnTo>
                  <a:lnTo>
                    <a:pt x="1099" y="2429"/>
                  </a:lnTo>
                  <a:lnTo>
                    <a:pt x="1138" y="2433"/>
                  </a:lnTo>
                  <a:lnTo>
                    <a:pt x="1178" y="2437"/>
                  </a:lnTo>
                  <a:lnTo>
                    <a:pt x="1217" y="2439"/>
                  </a:lnTo>
                  <a:lnTo>
                    <a:pt x="1256" y="2441"/>
                  </a:lnTo>
                  <a:lnTo>
                    <a:pt x="1297" y="2442"/>
                  </a:lnTo>
                  <a:lnTo>
                    <a:pt x="1336" y="2443"/>
                  </a:lnTo>
                  <a:lnTo>
                    <a:pt x="1375" y="2445"/>
                  </a:lnTo>
                  <a:lnTo>
                    <a:pt x="1375" y="2045"/>
                  </a:lnTo>
                  <a:lnTo>
                    <a:pt x="1332" y="2045"/>
                  </a:lnTo>
                  <a:lnTo>
                    <a:pt x="1290" y="2045"/>
                  </a:lnTo>
                  <a:lnTo>
                    <a:pt x="1247" y="2044"/>
                  </a:lnTo>
                  <a:lnTo>
                    <a:pt x="1205" y="2041"/>
                  </a:lnTo>
                  <a:lnTo>
                    <a:pt x="1162" y="2039"/>
                  </a:lnTo>
                  <a:lnTo>
                    <a:pt x="1119" y="2036"/>
                  </a:lnTo>
                  <a:lnTo>
                    <a:pt x="1077" y="2032"/>
                  </a:lnTo>
                  <a:lnTo>
                    <a:pt x="1034" y="2028"/>
                  </a:lnTo>
                  <a:lnTo>
                    <a:pt x="991" y="2023"/>
                  </a:lnTo>
                  <a:lnTo>
                    <a:pt x="950" y="2017"/>
                  </a:lnTo>
                  <a:lnTo>
                    <a:pt x="907" y="2010"/>
                  </a:lnTo>
                  <a:lnTo>
                    <a:pt x="865" y="2003"/>
                  </a:lnTo>
                  <a:lnTo>
                    <a:pt x="823" y="1995"/>
                  </a:lnTo>
                  <a:lnTo>
                    <a:pt x="782" y="1986"/>
                  </a:lnTo>
                  <a:lnTo>
                    <a:pt x="740" y="1977"/>
                  </a:lnTo>
                  <a:lnTo>
                    <a:pt x="699" y="1967"/>
                  </a:lnTo>
                  <a:close/>
                  <a:moveTo>
                    <a:pt x="767" y="2404"/>
                  </a:moveTo>
                  <a:lnTo>
                    <a:pt x="776" y="2426"/>
                  </a:lnTo>
                  <a:lnTo>
                    <a:pt x="785" y="2447"/>
                  </a:lnTo>
                  <a:lnTo>
                    <a:pt x="796" y="2468"/>
                  </a:lnTo>
                  <a:lnTo>
                    <a:pt x="807" y="2487"/>
                  </a:lnTo>
                  <a:lnTo>
                    <a:pt x="820" y="2507"/>
                  </a:lnTo>
                  <a:lnTo>
                    <a:pt x="832" y="2525"/>
                  </a:lnTo>
                  <a:lnTo>
                    <a:pt x="847" y="2544"/>
                  </a:lnTo>
                  <a:lnTo>
                    <a:pt x="862" y="2562"/>
                  </a:lnTo>
                  <a:lnTo>
                    <a:pt x="892" y="2574"/>
                  </a:lnTo>
                  <a:lnTo>
                    <a:pt x="923" y="2584"/>
                  </a:lnTo>
                  <a:lnTo>
                    <a:pt x="955" y="2594"/>
                  </a:lnTo>
                  <a:lnTo>
                    <a:pt x="987" y="2605"/>
                  </a:lnTo>
                  <a:lnTo>
                    <a:pt x="1018" y="2613"/>
                  </a:lnTo>
                  <a:lnTo>
                    <a:pt x="1050" y="2622"/>
                  </a:lnTo>
                  <a:lnTo>
                    <a:pt x="1081" y="2629"/>
                  </a:lnTo>
                  <a:lnTo>
                    <a:pt x="1114" y="2636"/>
                  </a:lnTo>
                  <a:lnTo>
                    <a:pt x="1146" y="2642"/>
                  </a:lnTo>
                  <a:lnTo>
                    <a:pt x="1179" y="2647"/>
                  </a:lnTo>
                  <a:lnTo>
                    <a:pt x="1211" y="2652"/>
                  </a:lnTo>
                  <a:lnTo>
                    <a:pt x="1244" y="2655"/>
                  </a:lnTo>
                  <a:lnTo>
                    <a:pt x="1277" y="2659"/>
                  </a:lnTo>
                  <a:lnTo>
                    <a:pt x="1309" y="2661"/>
                  </a:lnTo>
                  <a:lnTo>
                    <a:pt x="1343" y="2662"/>
                  </a:lnTo>
                  <a:lnTo>
                    <a:pt x="1375" y="2664"/>
                  </a:lnTo>
                  <a:lnTo>
                    <a:pt x="1375" y="2483"/>
                  </a:lnTo>
                  <a:lnTo>
                    <a:pt x="1299" y="2482"/>
                  </a:lnTo>
                  <a:lnTo>
                    <a:pt x="1222" y="2478"/>
                  </a:lnTo>
                  <a:lnTo>
                    <a:pt x="1183" y="2476"/>
                  </a:lnTo>
                  <a:lnTo>
                    <a:pt x="1145" y="2472"/>
                  </a:lnTo>
                  <a:lnTo>
                    <a:pt x="1107" y="2469"/>
                  </a:lnTo>
                  <a:lnTo>
                    <a:pt x="1069" y="2464"/>
                  </a:lnTo>
                  <a:lnTo>
                    <a:pt x="1029" y="2460"/>
                  </a:lnTo>
                  <a:lnTo>
                    <a:pt x="991" y="2454"/>
                  </a:lnTo>
                  <a:lnTo>
                    <a:pt x="953" y="2447"/>
                  </a:lnTo>
                  <a:lnTo>
                    <a:pt x="917" y="2440"/>
                  </a:lnTo>
                  <a:lnTo>
                    <a:pt x="879" y="2432"/>
                  </a:lnTo>
                  <a:lnTo>
                    <a:pt x="841" y="2424"/>
                  </a:lnTo>
                  <a:lnTo>
                    <a:pt x="804" y="2415"/>
                  </a:lnTo>
                  <a:lnTo>
                    <a:pt x="767" y="24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>
              <p:custDataLst>
                <p:tags r:id="rId2"/>
              </p:custDataLst>
            </p:nvPr>
          </p:nvSpPr>
          <p:spPr>
            <a:xfrm>
              <a:off x="2454533" y="4927004"/>
              <a:ext cx="107620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www.mslee.co.kr</a:t>
              </a:r>
              <a:endParaRPr lang="en-US" sz="1000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pic>
        <p:nvPicPr>
          <p:cNvPr id="1027" name="Picture 3" descr="C:\Users\assembly\Desktop\국감백서\책자표지\국회상징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990" y="5449354"/>
            <a:ext cx="285947" cy="28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632" y="303019"/>
            <a:ext cx="1610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2015.9.15.(</a:t>
            </a:r>
            <a:r>
              <a:rPr lang="ko-KR" altLang="en-US" sz="9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화</a:t>
            </a:r>
            <a:r>
              <a:rPr lang="en-US" altLang="ko-KR" sz="9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9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국정감사</a:t>
            </a:r>
            <a:endParaRPr lang="en-US" altLang="ko-KR" sz="900" dirty="0" smtClean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358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657" y="692696"/>
            <a:ext cx="83089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반복되는 새로운 출발 </a:t>
            </a:r>
            <a:r>
              <a:rPr lang="en-US" altLang="ko-KR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건강증진개발원」 진단</a:t>
            </a:r>
            <a:endParaRPr lang="ko-KR" altLang="en-US" sz="2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625" y="1300491"/>
            <a:ext cx="8635194" cy="334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「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국민건강증진법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」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근거 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–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국민건강 증진의 효율적이고 체계적인 정책개발과 지원 목적으로 설립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「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건강증진기금평가단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(‘98.1)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」➝「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건강증진기금사업지원단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(‘01.3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」➝「건강증진사업지원단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(‘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05.2)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」 </a:t>
            </a:r>
            <a:endParaRPr lang="en-US" altLang="ko-KR" sz="15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➝ 「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한국건강증진재단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(‘11.1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」 ➝ 「한국건강증진개발원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(‘14.7)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」 으로 현재에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이름</a:t>
            </a:r>
            <a:endParaRPr lang="en-US" altLang="ko-KR" sz="15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600" spc="-15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b="1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 </a:t>
            </a:r>
            <a:r>
              <a:rPr lang="ko-KR" altLang="en-US" sz="1500" b="1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문 제 점 </a:t>
            </a:r>
            <a:r>
              <a:rPr lang="en-US" altLang="ko-KR" sz="1500" b="1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&gt; </a:t>
            </a:r>
            <a:r>
              <a:rPr lang="en-US" altLang="ko-KR" sz="15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- </a:t>
            </a:r>
            <a:r>
              <a:rPr lang="en-US" altLang="ko-KR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‘</a:t>
            </a:r>
            <a:r>
              <a:rPr lang="ko-KR" altLang="en-US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국민건강증진 실현</a:t>
            </a:r>
            <a:r>
              <a:rPr lang="en-US" altLang="ko-KR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’</a:t>
            </a:r>
            <a:r>
              <a:rPr lang="ko-KR" altLang="en-US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목표 추진 관련 일관성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안전성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지속성 등 훼손</a:t>
            </a:r>
          </a:p>
          <a:p>
            <a:pPr fontAlgn="base">
              <a:lnSpc>
                <a:spcPct val="150000"/>
              </a:lnSpc>
            </a:pPr>
            <a:endParaRPr lang="en-US" altLang="ko-KR" sz="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기관명칭의 변화 만큼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국민건강증진 정책개발 및 지원사업 뚜렷한 실적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아직 미흡평가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○‘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국민건강증진’이라는 예방적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R&amp;D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사업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홍보사업 등 지속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추진 불구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예산집행 성과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가시화 부족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복지부의 적극적인 지원 하에 매년 지속적인 조직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예산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정원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확대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국민건강 증진 체감도는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미흡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‘예방치료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’ 중요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비만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고혈압 등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합병성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만성질환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치매 등 노인질환 개선사업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지난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5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년간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부족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0424" y="6156969"/>
            <a:ext cx="83028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새로운 비전과 추진전략 수립 체계화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실질적인 </a:t>
            </a:r>
            <a:r>
              <a:rPr lang="en-US" altLang="ko-KR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‘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국민건강 기여사업</a:t>
            </a:r>
            <a:r>
              <a:rPr lang="en-US" altLang="ko-KR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’ 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추진</a:t>
            </a:r>
            <a:endParaRPr lang="ko-KR" altLang="en-US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468481" y="6254892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Picture 2" descr="C:\Users\assembly\Desktop\2015 국정감사\PPT\1차 기관 로고\한국건강증진개발원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18" y="116632"/>
            <a:ext cx="1223158" cy="35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오른쪽 화살표 7"/>
          <p:cNvSpPr/>
          <p:nvPr/>
        </p:nvSpPr>
        <p:spPr>
          <a:xfrm>
            <a:off x="6329439" y="330244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>
            <a:off x="6238657" y="364104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6068343" y="401157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7193535" y="435613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27460"/>
            <a:ext cx="3448820" cy="134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236" y="4921619"/>
            <a:ext cx="3636824" cy="117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assembly\Desktop\a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30" y="4900711"/>
            <a:ext cx="1174254" cy="116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87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410388" y="4578349"/>
            <a:ext cx="8375196" cy="13709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76657" y="692696"/>
            <a:ext cx="83089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「국민건강증진</a:t>
            </a:r>
            <a:r>
              <a:rPr lang="en-US" altLang="ko-KR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6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체감성</a:t>
            </a:r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향상 방안 수립」 </a:t>
            </a:r>
            <a:r>
              <a:rPr lang="ko-KR" altLang="en-US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ko-KR" altLang="en-US" sz="2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382" y="1412776"/>
            <a:ext cx="8635194" cy="3023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WHO, “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당신의 건강상태는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?”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조사 결과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&lt;‘13&gt;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한국인 ‘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35%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’만이 ‘매우 좋음 또는 좋음’ 답변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OECD &lt;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더 나은 삶 지수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(The Better Life Index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)&gt;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건강분야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34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개국 중 우리나라 </a:t>
            </a:r>
            <a:r>
              <a:rPr lang="en-US" altLang="ko-KR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33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위‘최하위’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&lt;‘13.5&gt;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통계청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&lt;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건강평가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&gt;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조사결과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48.3%’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가 “좋다”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도시민 ‘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49.7</a:t>
            </a:r>
            <a:r>
              <a:rPr lang="en-US" altLang="ko-KR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%’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농어촌 </a:t>
            </a:r>
            <a:r>
              <a:rPr lang="en-US" altLang="ko-KR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‘43.7%’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&lt;‘14&gt;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600" spc="-15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 </a:t>
            </a:r>
            <a:r>
              <a:rPr lang="ko-KR" altLang="en-US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우리 국민들의 건강관리 및 인식관련 문제점 </a:t>
            </a:r>
            <a:r>
              <a:rPr lang="en-US" altLang="ko-KR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  <a:endParaRPr lang="ko-KR" altLang="en-US" sz="15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개인건강 관리에 대한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인식도는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높음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건강유지 및 증진에 대한 상대적인 자신감 부족 문제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힐링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웰빙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등 건강에 대한 높은 관심과 비용 지출 증대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평소 보다 ‘퇴직 이후 집중’ 문제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20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∼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30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대 중심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다이어트 등 지나친 건강관리 및 투자 급증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건강한 신체기준에 대한 혼선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혼란문제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768" y="6171486"/>
            <a:ext cx="8460432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단순 건강홍보 지양</a:t>
            </a:r>
            <a:r>
              <a:rPr lang="en-US" altLang="ko-KR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연령</a:t>
            </a:r>
            <a:r>
              <a:rPr lang="en-US" altLang="ko-KR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7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신체기준별</a:t>
            </a: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‘</a:t>
            </a:r>
            <a:r>
              <a:rPr lang="ko-KR" altLang="en-US" sz="17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맞춤식</a:t>
            </a:r>
            <a:r>
              <a:rPr lang="ko-KR" altLang="en-US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건강증진</a:t>
            </a:r>
            <a:r>
              <a:rPr lang="en-US" altLang="ko-KR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자신감 향상</a:t>
            </a:r>
            <a:r>
              <a:rPr lang="en-US" altLang="ko-KR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’</a:t>
            </a: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제시 필요</a:t>
            </a:r>
            <a:endParaRPr lang="ko-KR" altLang="en-US" sz="17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256635" y="6255272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Picture 2" descr="C:\Users\assembly\Desktop\2015 국정감사\PPT\1차 기관 로고\한국건강증진개발원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18" y="116632"/>
            <a:ext cx="1223158" cy="35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오른쪽 화살표 7"/>
          <p:cNvSpPr/>
          <p:nvPr/>
        </p:nvSpPr>
        <p:spPr>
          <a:xfrm>
            <a:off x="4523108" y="157119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>
            <a:off x="5010945" y="191683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2915816" y="226490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3635896" y="344177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 화살표 11"/>
          <p:cNvSpPr/>
          <p:nvPr/>
        </p:nvSpPr>
        <p:spPr>
          <a:xfrm>
            <a:off x="5076056" y="378904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5300768" y="414908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11589" y="4653134"/>
            <a:ext cx="3641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Self-reported health (</a:t>
            </a:r>
            <a:r>
              <a:rPr lang="ko-KR" altLang="en-US" sz="12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자기 보고 건강상태</a:t>
            </a:r>
            <a:r>
              <a:rPr lang="en-US" altLang="ko-KR" sz="12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endParaRPr lang="ko-KR" altLang="en-US" sz="12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85184"/>
            <a:ext cx="64807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269" y="5085184"/>
            <a:ext cx="64807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155" y="5085184"/>
            <a:ext cx="64807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8" y="5085184"/>
            <a:ext cx="64807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328" y="5085184"/>
            <a:ext cx="64807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273" y="5085184"/>
            <a:ext cx="64807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780" y="5085184"/>
            <a:ext cx="64807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085184"/>
            <a:ext cx="64807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82811"/>
            <a:ext cx="64807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2811"/>
            <a:ext cx="64807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264" y="5661248"/>
            <a:ext cx="7953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1. </a:t>
            </a:r>
            <a:r>
              <a:rPr lang="ko-KR" altLang="en-US" sz="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뉴질랜드       </a:t>
            </a:r>
            <a:r>
              <a:rPr lang="en-US" altLang="ko-KR" sz="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2. </a:t>
            </a:r>
            <a:r>
              <a:rPr lang="ko-KR" altLang="en-US" sz="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캐나다        </a:t>
            </a:r>
            <a:r>
              <a:rPr lang="en-US" altLang="ko-KR" sz="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3. </a:t>
            </a:r>
            <a:r>
              <a:rPr lang="ko-KR" altLang="en-US" sz="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미국       </a:t>
            </a:r>
            <a:r>
              <a:rPr lang="en-US" altLang="ko-KR" sz="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9.</a:t>
            </a:r>
            <a:r>
              <a:rPr lang="ko-KR" altLang="en-US" sz="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아이슬란드      </a:t>
            </a:r>
            <a:r>
              <a:rPr lang="en-US" altLang="ko-KR" sz="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12. </a:t>
            </a:r>
            <a:r>
              <a:rPr lang="ko-KR" altLang="en-US" sz="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영국        </a:t>
            </a:r>
            <a:r>
              <a:rPr lang="en-US" altLang="ko-KR" sz="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21. </a:t>
            </a:r>
            <a:r>
              <a:rPr lang="ko-KR" altLang="en-US" sz="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멕시코       </a:t>
            </a:r>
            <a:r>
              <a:rPr lang="en-US" altLang="ko-KR" sz="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28. </a:t>
            </a:r>
            <a:r>
              <a:rPr lang="ko-KR" altLang="en-US" sz="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칠레     </a:t>
            </a:r>
            <a:r>
              <a:rPr lang="en-US" altLang="ko-KR" sz="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31. </a:t>
            </a:r>
            <a:r>
              <a:rPr lang="ko-KR" altLang="en-US" sz="9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에스토니아</a:t>
            </a:r>
            <a:r>
              <a:rPr lang="ko-KR" altLang="en-US" sz="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</a:t>
            </a:r>
            <a:r>
              <a:rPr lang="en-US" altLang="ko-KR" sz="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33. </a:t>
            </a:r>
            <a:r>
              <a:rPr lang="ko-KR" altLang="en-US" sz="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한국         </a:t>
            </a:r>
            <a:r>
              <a:rPr lang="en-US" altLang="ko-KR" sz="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34. </a:t>
            </a:r>
            <a:r>
              <a:rPr lang="ko-KR" altLang="en-US" sz="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일본   </a:t>
            </a:r>
            <a:endParaRPr lang="ko-KR" altLang="en-US" sz="9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3676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657" y="692696"/>
            <a:ext cx="83089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「활발한 금연</a:t>
            </a:r>
            <a:r>
              <a:rPr lang="en-US" altLang="ko-KR" sz="21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비만연구 </a:t>
            </a:r>
            <a:r>
              <a:rPr lang="en-US" altLang="ko-KR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높은 흡연</a:t>
            </a:r>
            <a:r>
              <a:rPr lang="en-US" altLang="ko-KR" sz="21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10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비만율</a:t>
            </a:r>
            <a:r>
              <a:rPr lang="en-US" altLang="ko-KR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사업실효성」 </a:t>
            </a:r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ko-KR" altLang="en-US" sz="21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382" y="1412776"/>
            <a:ext cx="863519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담뱃값 인상 이후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흡연율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여전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흡연율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감소 발표 정부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내년 담배소비관련 </a:t>
            </a:r>
            <a:r>
              <a:rPr lang="ko-KR" altLang="en-US" sz="15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稅수익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1.1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조원 증가 예상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최근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3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년간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(‘11-’13)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비만 유병률 평균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31.5%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남자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36.3%,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여자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26.7% -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남자가 많이 높아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연령별 유병률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–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남자는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30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세∼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39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세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(47.1%),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여자는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60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세∼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69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세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(42.7%)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가 가장 높아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개발원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최근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5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년간 비만 관련 연구수행건수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10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건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영유아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아동 관련연구만도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3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건이나 수행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개발원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지난 몇 년간 최대역점사업은 흡연문제 및 금연 예방사업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올해만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91.4</a:t>
            </a:r>
            <a:r>
              <a:rPr lang="ko-KR" altLang="en-US" sz="150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억원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예산집행</a:t>
            </a:r>
          </a:p>
          <a:p>
            <a:pPr fontAlgn="base">
              <a:lnSpc>
                <a:spcPct val="150000"/>
              </a:lnSpc>
            </a:pP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- </a:t>
            </a:r>
            <a:r>
              <a:rPr lang="ko-KR" altLang="en-US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주요사업의 하나가 비만예방사업</a:t>
            </a:r>
            <a:r>
              <a:rPr lang="en-US" altLang="ko-KR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500" spc="-15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비만율은</a:t>
            </a:r>
            <a:r>
              <a:rPr lang="ko-KR" altLang="en-US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 여전히 상승세 </a:t>
            </a:r>
            <a:r>
              <a:rPr lang="ko-KR" altLang="en-US" sz="15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   </a:t>
            </a:r>
            <a:r>
              <a:rPr lang="ko-KR" altLang="en-US" sz="150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단순연구 </a:t>
            </a:r>
            <a:r>
              <a:rPr lang="ko-KR" altLang="en-US" sz="1500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수행</a:t>
            </a:r>
            <a:r>
              <a:rPr lang="en-US" altLang="ko-KR" sz="150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? </a:t>
            </a:r>
            <a:r>
              <a:rPr lang="ko-KR" altLang="en-US" sz="150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정책 </a:t>
            </a:r>
            <a:r>
              <a:rPr lang="ko-KR" altLang="en-US" sz="1500" dirty="0" err="1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未반영</a:t>
            </a:r>
            <a:endParaRPr lang="ko-KR" altLang="en-US" sz="1500" dirty="0">
              <a:solidFill>
                <a:srgbClr val="C00000"/>
              </a:solidFill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5768" y="6171486"/>
            <a:ext cx="8460432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17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多예산</a:t>
            </a:r>
            <a:r>
              <a:rPr lang="ko-KR" altLang="en-US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투입 </a:t>
            </a:r>
            <a:r>
              <a:rPr lang="en-US" altLang="ko-KR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금연예방사업」</a:t>
            </a:r>
            <a:r>
              <a:rPr lang="en-US" altLang="ko-KR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17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多연구</a:t>
            </a:r>
            <a:r>
              <a:rPr lang="ko-KR" altLang="en-US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비만예방사업」</a:t>
            </a: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의 실효성 재검토 보완</a:t>
            </a:r>
            <a:endParaRPr lang="ko-KR" altLang="en-US" sz="17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256635" y="6255272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Picture 2" descr="C:\Users\assembly\Desktop\2015 국정감사\PPT\1차 기관 로고\한국건강증진개발원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18" y="116632"/>
            <a:ext cx="1223158" cy="35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오른쪽 화살표 7"/>
          <p:cNvSpPr/>
          <p:nvPr/>
        </p:nvSpPr>
        <p:spPr>
          <a:xfrm>
            <a:off x="3124639" y="158397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>
            <a:off x="4283968" y="191683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4539095" y="261682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 화살표 11"/>
          <p:cNvSpPr/>
          <p:nvPr/>
        </p:nvSpPr>
        <p:spPr>
          <a:xfrm>
            <a:off x="5872523" y="295919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5283087" y="328498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42" name="Picture 2" descr="C:\Users\assembly\Desktop\2015 국정감사\PPT\아이템\asf_000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79" y="3880600"/>
            <a:ext cx="1665782" cy="187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ssembly\Desktop\2015 국정감사\PPT\아이템\asf_0000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597" y="3830420"/>
            <a:ext cx="1505629" cy="197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ssembly\Desktop\2015 국정감사\PPT\아이템\asf_00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523" y="3898665"/>
            <a:ext cx="1579797" cy="183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134090" y="4461902"/>
            <a:ext cx="1360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음주율</a:t>
            </a:r>
            <a:endParaRPr lang="en-US" altLang="ko-KR" sz="16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60.1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%</a:t>
            </a:r>
            <a:endParaRPr lang="ko-KR" altLang="en-US" sz="1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6379" y="4461902"/>
            <a:ext cx="1360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흡연율</a:t>
            </a:r>
            <a:endParaRPr lang="en-US" altLang="ko-KR" sz="16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24.1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%</a:t>
            </a:r>
            <a:endParaRPr lang="ko-KR" altLang="en-US" sz="1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8667" y="4449673"/>
            <a:ext cx="1360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비만율</a:t>
            </a:r>
            <a:endParaRPr lang="en-US" altLang="ko-KR" sz="16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31.4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%</a:t>
            </a:r>
            <a:endParaRPr lang="ko-KR" altLang="en-US" sz="1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965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4435" y="899350"/>
            <a:ext cx="79926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5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베이비부머세대의</a:t>
            </a:r>
            <a:r>
              <a:rPr lang="ko-KR" altLang="en-US" sz="25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「정신건강」향상방안 </a:t>
            </a:r>
            <a:r>
              <a:rPr lang="ko-KR" altLang="en-US" sz="2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대책 강구</a:t>
            </a:r>
            <a:endParaRPr lang="ko-KR" altLang="en-US" sz="25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971" y="1684682"/>
            <a:ext cx="8757818" cy="3993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특별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한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인구집단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베이비부머세대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경제형편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건강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노후대비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부양부담 등 全분야에서 삶의 질 악화 </a:t>
            </a:r>
          </a:p>
          <a:p>
            <a:pPr fontAlgn="base">
              <a:lnSpc>
                <a:spcPct val="150000"/>
              </a:lnSpc>
            </a:pPr>
            <a:endParaRPr lang="en-US" altLang="ko-KR" sz="15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 </a:t>
            </a:r>
            <a:r>
              <a:rPr lang="ko-KR" altLang="en-US" sz="1500" b="1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베이비부머세대가</a:t>
            </a:r>
            <a:r>
              <a:rPr lang="ko-KR" altLang="en-US" sz="15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 직면한 </a:t>
            </a:r>
            <a:r>
              <a:rPr lang="ko-KR" altLang="en-US" sz="15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‘</a:t>
            </a:r>
            <a:r>
              <a:rPr lang="en-US" altLang="ko-KR" sz="15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7</a:t>
            </a:r>
            <a:r>
              <a:rPr lang="ko-KR" altLang="en-US" sz="15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重苦’ </a:t>
            </a:r>
            <a:r>
              <a:rPr lang="ko-KR" altLang="en-US" sz="15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실태 </a:t>
            </a:r>
            <a:r>
              <a:rPr lang="en-US" altLang="ko-KR" sz="15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&gt; -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서울대 노화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고령사회연구소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2015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보고서 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ko-KR" altLang="en-US" sz="500" spc="-15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①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2010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이후 실질소득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정체 또는 감소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월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평균근로소득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255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만원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&lt;‘10&gt;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➝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249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만원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&lt;’14&gt;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으로 하락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② 학생 등 자식 부양부담 증가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자녀교육에 월 평균소득의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33.5%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지출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-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전체가구 평균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13.6%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③ 실업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취업난에 빠진 독립성인 자녀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분가자녀 등 경제적 지원도 증가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8.8%&lt;‘13&gt;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➝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14.7%&lt;‘15&gt;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④ 실업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취업난에 빠진 독립성인 자녀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분가자녀 경제적 지원도 증가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8.8%&lt;‘13&gt;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➝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14.7%&lt;‘15&gt;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⑤ 부모 생존비율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(‘10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61.3%, ’14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48.8%)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은 하락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간병비율은 증가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8.6%&lt;‘13&gt;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➝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12.5%&lt;‘15&gt;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⑥ ‘노후준비’는 소득 감소와 부양부담 증가로 포기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‘노후준비 됐다’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8.4%&lt;‘10&gt;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➝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6.1%&lt;‘14&gt;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하락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-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국민연금 </a:t>
            </a:r>
            <a:r>
              <a:rPr lang="ko-KR" altLang="en-US" sz="1400" spc="-15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가입률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 하락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(84.6%&lt;‘10&gt;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➝ 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74.1%&lt;‘14&gt;) 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▶ </a:t>
            </a:r>
            <a:r>
              <a:rPr lang="ko-KR" altLang="en-US" sz="1400" spc="-150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‘국민</a:t>
            </a:r>
            <a:r>
              <a:rPr lang="en-US" altLang="ko-KR" sz="1400" spc="-150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spc="-150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퇴직</a:t>
            </a:r>
            <a:r>
              <a:rPr lang="en-US" altLang="ko-KR" sz="1400" spc="-150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spc="-150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개인연금 모두 갖췄다’ </a:t>
            </a:r>
            <a:r>
              <a:rPr lang="en-US" altLang="ko-KR" sz="1400" spc="-150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11.8%</a:t>
            </a:r>
            <a:r>
              <a:rPr lang="ko-KR" altLang="en-US" sz="1400" spc="-150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에 불과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⑦ 건강상태도 급격히 악화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‘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신체와 정신 모두 건강’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(59.4%&lt;‘10&gt;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➝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48.6%&lt;‘14&gt;)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우울증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비율도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20.7%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6047" y="6171486"/>
            <a:ext cx="8579543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「孝 문화 간직 마지막 세대 </a:t>
            </a:r>
            <a:r>
              <a:rPr lang="en-US" altLang="ko-KR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정부차원의</a:t>
            </a:r>
            <a:r>
              <a:rPr lang="en-US" altLang="ko-KR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정신건강 향상 지원대책」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적극추진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396914" y="6269408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Picture 2" descr="C:\Users\assembly\Desktop\2015 국정감사\PPT\1차 기관 로고\한국건강증진개발원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18" y="116632"/>
            <a:ext cx="1223158" cy="35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오른쪽 화살표 7"/>
          <p:cNvSpPr/>
          <p:nvPr/>
        </p:nvSpPr>
        <p:spPr>
          <a:xfrm>
            <a:off x="3220758" y="185097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3679180" y="2994151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 화살표 11"/>
          <p:cNvSpPr/>
          <p:nvPr/>
        </p:nvSpPr>
        <p:spPr>
          <a:xfrm>
            <a:off x="2888914" y="333192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6147233" y="368711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오른쪽 화살표 14"/>
          <p:cNvSpPr/>
          <p:nvPr/>
        </p:nvSpPr>
        <p:spPr>
          <a:xfrm>
            <a:off x="5904329" y="400803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>
            <a:off x="5898852" y="434856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>
            <a:off x="4661561" y="470901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오른쪽 화살표 17"/>
          <p:cNvSpPr/>
          <p:nvPr/>
        </p:nvSpPr>
        <p:spPr>
          <a:xfrm>
            <a:off x="6963861" y="535709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218" name="Picture 2" descr="C:\Users\assembly\Desktop\2014 국정감사\피피티(PPT)\아이템\그림ㄴ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86" y="467324"/>
            <a:ext cx="993922" cy="107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23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657" y="692696"/>
            <a:ext cx="8308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저출산시대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「청소년 자살방지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지원대책 연구」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실태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382" y="1412776"/>
            <a:ext cx="8635194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지난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10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년간 우리나라 청소년들의 자살률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스트레스 인지율 등 추이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OECD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기준 여전히 최상위권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지난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3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년간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(‘11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년∼’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13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청소년 자살사망자수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44,493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명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女청소년보다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男청소년이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2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배 이상 많아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-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2011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년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15,906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명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2012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년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14,160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명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2013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년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14,427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명 ➝ 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男女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공히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15-19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세 사이 청소년이 자살 많아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자살의 최대원인은 학업스트레스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학업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스트레스 지수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50.5%, UNICEF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조사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29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개국 중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위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&lt;‘13&gt;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개발원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지난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11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년간 정책연구성과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499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건 자랑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‘청소년 정신건강’ 관련 연구는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6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건에 불과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657" y="6171486"/>
            <a:ext cx="85795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관련부처와의 긴밀한 협력 하에 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「청소년 정신건강 증진 및 지원대책 강</a:t>
            </a:r>
            <a:r>
              <a:rPr lang="ko-KR" altLang="en-US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필요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140045" y="6269408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Picture 2" descr="C:\Users\assembly\Desktop\2015 국정감사\PPT\1차 기관 로고\한국건강증진개발원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18" y="116632"/>
            <a:ext cx="1223158" cy="35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오른쪽 화살표 7"/>
          <p:cNvSpPr/>
          <p:nvPr/>
        </p:nvSpPr>
        <p:spPr>
          <a:xfrm>
            <a:off x="6031447" y="158397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>
            <a:off x="5261687" y="193772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3291171" y="256857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 화살표 11"/>
          <p:cNvSpPr/>
          <p:nvPr/>
        </p:nvSpPr>
        <p:spPr>
          <a:xfrm>
            <a:off x="4283968" y="292306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6" y="3382550"/>
            <a:ext cx="4210375" cy="26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428" y="3435183"/>
            <a:ext cx="4083912" cy="273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49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188" y="764704"/>
            <a:ext cx="836452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2900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100</a:t>
            </a:r>
            <a:r>
              <a:rPr lang="ko-KR" altLang="en-US" sz="2900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세 장수 시대 </a:t>
            </a:r>
            <a:r>
              <a:rPr lang="ko-KR" altLang="en-US" sz="3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2900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국민건강 증진</a:t>
            </a:r>
            <a:r>
              <a:rPr lang="ko-KR" altLang="en-US" sz="2900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900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대책</a:t>
            </a:r>
            <a:r>
              <a:rPr lang="ko-KR" altLang="en-US" sz="3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</a:t>
            </a:r>
            <a:r>
              <a:rPr lang="ko-KR" altLang="en-US" sz="2900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900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강구</a:t>
            </a:r>
            <a:endParaRPr lang="en-US" sz="2900" spc="-15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865" y="1628800"/>
            <a:ext cx="858055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□ 현황 및 문제점</a:t>
            </a:r>
            <a:endParaRPr lang="en-US" altLang="ko-KR" sz="1500" b="1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건강증진관련 각 분야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기구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영역별 개별적인 노력 경주 중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분산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혼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란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혼선양상 혼재 </a:t>
            </a:r>
            <a:endParaRPr lang="en-US" altLang="ko-KR" sz="16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정부차원의 건강증진 대책은 아직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병원 입원 이후 질병치료에 집중</a:t>
            </a:r>
            <a:endParaRPr lang="en-US" altLang="ko-KR" sz="1600" spc="-15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3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최근</a:t>
            </a:r>
            <a:r>
              <a:rPr lang="en-US" altLang="ko-KR" sz="1600" spc="-3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3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건강관련 신문</a:t>
            </a:r>
            <a:r>
              <a:rPr lang="en-US" altLang="ko-KR" sz="1600" spc="-3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3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방송프로 증대 이후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건강관심도 제고와 함께</a:t>
            </a:r>
            <a:r>
              <a:rPr lang="ko-KR" altLang="en-US" sz="1600" spc="-3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「</a:t>
            </a:r>
            <a:r>
              <a:rPr lang="ko-KR" altLang="en-US" sz="1600" spc="-3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건강염려증</a:t>
            </a:r>
            <a:r>
              <a:rPr lang="ko-KR" altLang="en-US" sz="1600" spc="-3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」등 부작용도 일부 발생 </a:t>
            </a:r>
            <a:endParaRPr lang="en-US" altLang="ko-KR" sz="1600" spc="-3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6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□ 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개선 및 보완대책 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무병장수 시대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건강정책연구중심 센터화</a:t>
            </a:r>
            <a:endParaRPr lang="en-US" altLang="ko-KR" sz="15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5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① 보건복지부와 건강증진개발원의「국민건강관리기능」강화 촉진 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② 정부차원의 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초고령화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시대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100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세 시대 대비한「중장기적 비전과 전략수립」추진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③ 개인 이기적 차원 아닌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「건강한 국가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사회차원」공동노력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세계적 장수국가 지향</a:t>
            </a:r>
            <a:endParaRPr lang="en-US" altLang="ko-KR" sz="16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pic>
        <p:nvPicPr>
          <p:cNvPr id="6" name="Picture 2" descr="C:\Users\assembly\Desktop\2015 국정감사\PPT\1차 기관 로고\한국건강증진개발원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18" y="116632"/>
            <a:ext cx="1223158" cy="35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440" y="5589240"/>
            <a:ext cx="69913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18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8612" y="680542"/>
            <a:ext cx="8364527" cy="44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8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2900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건강증진관리기금</a:t>
            </a:r>
            <a:r>
              <a:rPr lang="ko-KR" altLang="en-US" sz="28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8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 </a:t>
            </a:r>
            <a:r>
              <a:rPr lang="ko-KR" altLang="en-US" sz="2900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의  합리적 운용</a:t>
            </a:r>
            <a:endParaRPr lang="en-US" sz="2900" spc="-15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189" y="1390055"/>
            <a:ext cx="8653632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□ 현황 및 문제점</a:t>
            </a:r>
            <a:endParaRPr lang="en-US" altLang="ko-KR" sz="1500" b="1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담뱃값 인상 등 관련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건강증진관리기금의 규모 증가추세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포괄적 건강관리 목적에 사용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담뱃값 관련 금연활동에 부분적 활용 치중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보건복지부 등의 수요와 요구에 따라 피동적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소극적 집행에 치중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특별회계를 통해 정부차원에서 별도 설정한 취지와 목적달성 미흡</a:t>
            </a:r>
            <a:endParaRPr lang="en-US" altLang="ko-KR" sz="160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6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□ 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개선 및 보완대책 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무병장수 시대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건강정책연구중심 센터화</a:t>
            </a:r>
            <a:endParaRPr lang="en-US" altLang="ko-KR" sz="15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5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① 건강증진관리기금 운용의 합리성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목적성 제고를 위한 중장기 대책 모색 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②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금연활동 등 제원 조성 목적에 보다 충실하되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경직적 지출구조의 개선방안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건강보험료 등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강구</a:t>
            </a:r>
            <a:endParaRPr lang="en-US" altLang="ko-KR" sz="16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③ 건강증진 목적 관련 다양한 활용방안 강구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국제적 교류포함</a:t>
            </a:r>
            <a:endParaRPr lang="en-US" altLang="ko-KR" sz="16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</a:t>
            </a:r>
            <a:r>
              <a:rPr lang="en-US" altLang="ko-KR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예</a:t>
            </a:r>
            <a:r>
              <a:rPr lang="en-US" altLang="ko-KR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) </a:t>
            </a:r>
            <a:r>
              <a:rPr lang="ko-KR" altLang="en-US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건강관련 남북교류와 북한동포 돕기 위한 일정률 별도 재원조성 등 </a:t>
            </a:r>
            <a:endParaRPr lang="en-US" altLang="ko-KR" sz="15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461244" y="314198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Picture 2" descr="C:\Users\assembly\Desktop\2015 국정감사\PPT\1차 기관 로고\한국건강증진개발원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18" y="116632"/>
            <a:ext cx="1223158" cy="35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ssembly\Desktop\1_0000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430" y="5147493"/>
            <a:ext cx="1954696" cy="170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15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959" y="812013"/>
            <a:ext cx="8364527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노인인력개발의</a:t>
            </a:r>
            <a:r>
              <a:rPr lang="ko-KR" altLang="en-US" sz="28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「영역과 범위」지속확대</a:t>
            </a:r>
            <a:endParaRPr lang="en-US" sz="2900" spc="-15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933" y="1484784"/>
            <a:ext cx="8580552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□ 현황 및 문제점</a:t>
            </a:r>
            <a:endParaRPr lang="en-US" altLang="ko-KR" sz="1500" b="1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노인인력개발의 영역과 대상 설정에 한계</a:t>
            </a:r>
            <a:endParaRPr lang="en-US" altLang="ko-KR" sz="160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노인 일자리 지속 창출 위한 재원 마련에도 제약</a:t>
            </a:r>
            <a:endParaRPr lang="en-US" altLang="ko-KR" sz="160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「노인」의 특성상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새로운 개발대안 마련이나 설정에 어려움</a:t>
            </a:r>
            <a:endParaRPr lang="en-US" altLang="ko-KR" sz="160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6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□ 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개선 및 보완대책 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무병장수 시대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건강정책연구중심 센터화</a:t>
            </a:r>
            <a:endParaRPr lang="en-US" altLang="ko-KR" sz="15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5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① 경노당 중심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「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노노케어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老老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Care)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」 등 노인인력 활용분야 모색</a:t>
            </a:r>
            <a:endParaRPr lang="en-US" altLang="ko-KR" sz="16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(</a:t>
            </a:r>
            <a:r>
              <a:rPr lang="ko-KR" altLang="en-US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예</a:t>
            </a:r>
            <a:r>
              <a:rPr lang="en-US" altLang="ko-KR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) </a:t>
            </a:r>
            <a:r>
              <a:rPr lang="ko-KR" altLang="en-US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경노당 노인건강 마시지</a:t>
            </a:r>
            <a:r>
              <a:rPr lang="en-US" altLang="ko-KR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경노당 식사음식 마련</a:t>
            </a:r>
            <a:r>
              <a:rPr lang="en-US" altLang="ko-KR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경노당 취미생활 지도 등</a:t>
            </a:r>
            <a:endParaRPr lang="en-US" altLang="ko-KR" sz="15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②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지방행정의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각종「지도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단속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점검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감독」 등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일반관리상 단순업무 참여기회 확대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③ 거주지역 인근 기업체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학교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공공시설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공기업 등 일반지원기능 수행토록 연계</a:t>
            </a:r>
            <a:endParaRPr lang="en-US" altLang="ko-KR" sz="16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(</a:t>
            </a:r>
            <a:r>
              <a:rPr lang="ko-KR" altLang="en-US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예</a:t>
            </a:r>
            <a:r>
              <a:rPr lang="en-US" altLang="ko-KR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) 6·25 </a:t>
            </a:r>
            <a:r>
              <a:rPr lang="ko-KR" altLang="en-US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참전용사 학교에서 안보강의</a:t>
            </a:r>
            <a:r>
              <a:rPr lang="en-US" altLang="ko-KR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기업체 공공시설에서의 청소</a:t>
            </a:r>
            <a:r>
              <a:rPr lang="en-US" altLang="ko-KR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경비용역 등 참여</a:t>
            </a:r>
            <a:endParaRPr lang="en-US" altLang="ko-KR" sz="15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④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금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전적 보장이 없는「자원봉사활동」기회 부여 등 일반 사회활동 참여기회도 확대 </a:t>
            </a:r>
            <a:endParaRPr lang="ko-KR" altLang="en-US" sz="16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pic>
        <p:nvPicPr>
          <p:cNvPr id="7" name="Picture 4" descr="C:\Users\assembly\Desktop\2015 국정감사\PPT\1차 기관 로고\kordi_logo_c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487" y="188640"/>
            <a:ext cx="1593998" cy="37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ssembly\Desktop\1_000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51685"/>
            <a:ext cx="2392263" cy="257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47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481" y="692696"/>
            <a:ext cx="8308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새로운 출발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명실상부한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사회보장정보원」 진단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247" y="1484784"/>
            <a:ext cx="8782238" cy="257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‘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09. 12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「보건복지정보개발원」 출범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– IT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강국에 걸맞은 보건의료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복지 정보시스템 제공 목적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‘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15. 7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「사회보장정보원」 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새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출발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복지사각지대 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해소 위한 정보지원 역할 강화 목적</a:t>
            </a:r>
          </a:p>
          <a:p>
            <a:pPr fontAlgn="base"/>
            <a:endParaRPr lang="en-US" altLang="ko-KR" sz="16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b="1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 </a:t>
            </a:r>
            <a:r>
              <a:rPr lang="ko-KR" altLang="en-US" sz="1500" b="1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 제 점 </a:t>
            </a:r>
            <a:r>
              <a:rPr lang="en-US" altLang="ko-KR" sz="1500" b="1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 </a:t>
            </a:r>
            <a:r>
              <a:rPr lang="en-US" altLang="ko-KR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- </a:t>
            </a:r>
            <a:r>
              <a:rPr lang="ko-KR" altLang="en-US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전략목표 및 핵심과제 수행 실태</a:t>
            </a:r>
            <a:r>
              <a:rPr lang="en-US" altLang="ko-KR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기존 문제점 답습</a:t>
            </a:r>
            <a:endParaRPr lang="ko-KR" altLang="en-US" sz="15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500" b="1" spc="-15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사회보장정보 통합시스템 및 운영체계 관리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전산시스템 오류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정보제공 부실 사례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발생</a:t>
            </a:r>
            <a:endParaRPr lang="en-US" altLang="ko-KR" sz="150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정보시스템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운영관련기관이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보건의료복지 수급 현장 민원 접수 업무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대다수 답변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‘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복지부에 건의 중’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사회보장 정책지원 강화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취약계층 대상자 발굴 및 지원 확대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실제 현장 가시화에는 한계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819" y="5917500"/>
            <a:ext cx="83865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새</a:t>
            </a:r>
            <a:r>
              <a:rPr lang="ko-KR" altLang="en-US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출발과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슬로건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‘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고객 감동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’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에 걸맞은 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시스템 재확립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과 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실질적인 쇄신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필요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197841" y="6015424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Picture 3" descr="C:\Users\assembly\Desktop\2015 국정감사\PPT\1차 기관 로고\ad_000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89930"/>
            <a:ext cx="1113773" cy="29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오른쪽 화살표 18"/>
          <p:cNvSpPr/>
          <p:nvPr/>
        </p:nvSpPr>
        <p:spPr>
          <a:xfrm>
            <a:off x="4022814" y="308648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5911101" y="342895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 화살표 11"/>
          <p:cNvSpPr/>
          <p:nvPr/>
        </p:nvSpPr>
        <p:spPr>
          <a:xfrm>
            <a:off x="5404493" y="376429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4022814" y="202200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85166"/>
            <a:ext cx="1187288" cy="136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748" y="4355551"/>
            <a:ext cx="1489504" cy="137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391" y="4320256"/>
            <a:ext cx="1281950" cy="137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725" y="4337367"/>
            <a:ext cx="1281950" cy="137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299448"/>
            <a:ext cx="1334313" cy="142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07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309932" y="3361125"/>
            <a:ext cx="8641553" cy="23001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76657" y="692696"/>
            <a:ext cx="83089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매년 반복되는 </a:t>
            </a:r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26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부적정</a:t>
            </a:r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수급 악순환」 </a:t>
            </a:r>
            <a:r>
              <a:rPr lang="ko-KR" altLang="en-US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개선</a:t>
            </a:r>
            <a:endParaRPr lang="ko-KR" altLang="en-US" sz="2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247" y="1419672"/>
            <a:ext cx="8782238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사회보장정보원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복지급여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제공 간 발생한 </a:t>
            </a:r>
            <a:r>
              <a:rPr lang="ko-KR" altLang="en-US" sz="15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부적정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수급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과오 </a:t>
            </a:r>
            <a:r>
              <a:rPr lang="ko-KR" altLang="en-US" sz="15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지급금에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대한 환수시스템 운영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최근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3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년간 ‘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부적정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수급’ 환수 대상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113,051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건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(411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억 원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환수 </a:t>
            </a:r>
            <a:r>
              <a:rPr lang="ko-KR" altLang="en-US" sz="15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미납액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177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억 원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(43.2%) 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과오지급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’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환수 대상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82,962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건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223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억 원 적발 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환수 </a:t>
            </a:r>
            <a:r>
              <a:rPr lang="ko-KR" altLang="en-US" sz="15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미납액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63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억 원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-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총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240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억 </a:t>
            </a:r>
            <a:r>
              <a:rPr lang="ko-KR" altLang="en-US" sz="15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여원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&lt;‘15.6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現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&gt;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‘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부적정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수급’ 환수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미납액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177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억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여원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’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과오지급‘ 환수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미납액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63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억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원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총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240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억 </a:t>
            </a:r>
            <a:r>
              <a:rPr lang="ko-KR" altLang="en-US" sz="15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여원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&lt;‘15.6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現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&gt;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‘환수 책임’은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지자체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원인 제공’은 최초 </a:t>
            </a:r>
            <a:r>
              <a:rPr lang="ko-KR" altLang="en-US" sz="15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부적정한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정보나 부실한 자료를 제공한 사회보장정보원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5741135"/>
            <a:ext cx="830526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9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지자체의</a:t>
            </a: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‘</a:t>
            </a:r>
            <a:r>
              <a:rPr lang="ko-KR" altLang="en-US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수급자격 및 급여수준 적정 결정 업무</a:t>
            </a:r>
            <a:r>
              <a:rPr lang="en-US" altLang="ko-KR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’</a:t>
            </a: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에 차질 없도록</a:t>
            </a:r>
            <a:endParaRPr lang="en-US" altLang="ko-KR" sz="19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고용노동부</a:t>
            </a:r>
            <a:r>
              <a:rPr lang="en-US" altLang="ko-KR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국세청 등 관련 부처로부터 </a:t>
            </a:r>
            <a:r>
              <a:rPr lang="ko-KR" altLang="en-US" sz="19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빅데이터차원</a:t>
            </a:r>
            <a:r>
              <a:rPr lang="ko-KR" altLang="en-US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정보관리 </a:t>
            </a: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시급 </a:t>
            </a:r>
            <a:endParaRPr lang="ko-KR" altLang="en-US" sz="19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309932" y="5857417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5133801" y="192372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Picture 3" descr="C:\Users\assembly\Desktop\2015 국정감사\PPT\1차 기관 로고\ad_000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89930"/>
            <a:ext cx="1113773" cy="29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오른쪽 화살표 16"/>
          <p:cNvSpPr/>
          <p:nvPr/>
        </p:nvSpPr>
        <p:spPr>
          <a:xfrm>
            <a:off x="4356149" y="226634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오른쪽 화살표 17"/>
          <p:cNvSpPr/>
          <p:nvPr/>
        </p:nvSpPr>
        <p:spPr>
          <a:xfrm>
            <a:off x="6578860" y="262462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오른쪽 화살표 18"/>
          <p:cNvSpPr/>
          <p:nvPr/>
        </p:nvSpPr>
        <p:spPr>
          <a:xfrm>
            <a:off x="2532373" y="2970901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2" name="Picture 4" descr="C:\Users\assembly\Desktop\ad_000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41" y="3565532"/>
            <a:ext cx="6638923" cy="195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ssembly\Desktop\ad_000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872" y="3385731"/>
            <a:ext cx="1778795" cy="215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2408" y="4164552"/>
            <a:ext cx="188272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113,051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건</a:t>
            </a:r>
            <a:endParaRPr lang="en-US" altLang="ko-KR" sz="16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(411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억 원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1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7677" y="3682674"/>
            <a:ext cx="3922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&lt;</a:t>
            </a:r>
            <a:r>
              <a:rPr lang="ko-KR" altLang="en-US" sz="1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부적정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수급 환수 대상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&gt; </a:t>
            </a:r>
            <a:r>
              <a:rPr lang="en-US" altLang="ko-KR" sz="11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1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최근</a:t>
            </a:r>
            <a:r>
              <a:rPr lang="en-US" altLang="ko-KR" sz="11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3</a:t>
            </a:r>
            <a:r>
              <a:rPr lang="ko-KR" altLang="en-US" sz="11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년간</a:t>
            </a:r>
            <a:r>
              <a:rPr lang="en-US" altLang="ko-KR" sz="11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endParaRPr lang="ko-KR" altLang="en-US" sz="11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cxnSp>
        <p:nvCxnSpPr>
          <p:cNvPr id="25" name="직선 연결선 24"/>
          <p:cNvCxnSpPr/>
          <p:nvPr/>
        </p:nvCxnSpPr>
        <p:spPr>
          <a:xfrm>
            <a:off x="1900996" y="4004403"/>
            <a:ext cx="3007210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오른쪽 화살표 19"/>
          <p:cNvSpPr/>
          <p:nvPr/>
        </p:nvSpPr>
        <p:spPr>
          <a:xfrm>
            <a:off x="1792984" y="159228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62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657" y="692696"/>
            <a:ext cx="83089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알고도 적발 못하는 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「사회서비스</a:t>
            </a:r>
            <a:r>
              <a:rPr lang="en-US" altLang="ko-KR" sz="22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2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전자바우처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부정 결제」 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ko-KR" altLang="en-US" sz="2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247" y="1419672"/>
            <a:ext cx="8891590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「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전자바우처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」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-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인터넷 통해 지불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정산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부정사용방지 등 복지서비스의 품질관리를 위한 시스템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최근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3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년간 「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사회서비스전자바우처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」 ‘부정의심결제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’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170,903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건’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실제 적발건수 </a:t>
            </a:r>
            <a:r>
              <a:rPr lang="en-US" altLang="ko-KR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51,249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건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(29.9%) 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‘부정결제’ 적발을 위한 보건복지부 및 사회보장정보원 현장점검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en-US" altLang="ko-KR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3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년간 단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11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건으로 미흡</a:t>
            </a:r>
            <a:endParaRPr lang="ko-KR" altLang="en-US" sz="15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부정결제 사전차단을 위한 ‘청구비용사전심사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’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부정결제의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5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대 유형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연속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일괄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중복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심야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예외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에 </a:t>
            </a:r>
            <a:endParaRPr lang="en-US" altLang="ko-KR" sz="150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대한 원천차단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‘불가’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5899" y="5759494"/>
            <a:ext cx="85212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‘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청구비용사전심사</a:t>
            </a:r>
            <a:r>
              <a:rPr lang="en-US" altLang="ko-KR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’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의 시스템 기능 강화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확대운영을 통한 사전방지대책 마련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309932" y="5857417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6156176" y="192372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Picture 3" descr="C:\Users\assembly\Desktop\2015 국정감사\PPT\1차 기관 로고\ad_000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89930"/>
            <a:ext cx="1113773" cy="29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오른쪽 화살표 16"/>
          <p:cNvSpPr/>
          <p:nvPr/>
        </p:nvSpPr>
        <p:spPr>
          <a:xfrm>
            <a:off x="5868144" y="227448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오른쪽 화살표 17"/>
          <p:cNvSpPr/>
          <p:nvPr/>
        </p:nvSpPr>
        <p:spPr>
          <a:xfrm>
            <a:off x="4344646" y="2627141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755575" y="6169667"/>
            <a:ext cx="830526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정기적 현장점검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조사 활성화를 위한 </a:t>
            </a:r>
            <a:r>
              <a:rPr lang="ko-KR" altLang="en-US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법적근거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및 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모니터링 강화대책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마련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1" name="오른쪽 화살표 20"/>
          <p:cNvSpPr/>
          <p:nvPr/>
        </p:nvSpPr>
        <p:spPr>
          <a:xfrm>
            <a:off x="313584" y="6267590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194" name="Picture 2" descr="C:\Users\assembly\Desktop\13515598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373" y="3140968"/>
            <a:ext cx="3810000" cy="25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40358" y="4581128"/>
            <a:ext cx="1183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부정적발</a:t>
            </a:r>
            <a:endParaRPr lang="en-US" altLang="ko-KR" sz="1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51,249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건</a:t>
            </a:r>
            <a:endParaRPr lang="ko-KR" altLang="en-US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48264" y="4073296"/>
            <a:ext cx="11835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현장점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검</a:t>
            </a:r>
            <a:endParaRPr lang="en-US" altLang="ko-KR" sz="16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11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건</a:t>
            </a:r>
            <a:endParaRPr lang="ko-KR" altLang="en-US" sz="1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8196" name="Picture 4" descr="C:\Users\assembly\Desktop\2015 국정감사\PPT\아이템\2015011000211_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373" y="3016607"/>
            <a:ext cx="2390612" cy="299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69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657" y="692696"/>
            <a:ext cx="83089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200" dirty="0">
                <a:latin typeface="HY견고딕" panose="02030600000101010101" pitchFamily="18" charset="-127"/>
                <a:ea typeface="HY견고딕" panose="02030600000101010101" pitchFamily="18" charset="-127"/>
              </a:rPr>
              <a:t>代行이 ‘代行’ 남발 </a:t>
            </a:r>
            <a:r>
              <a:rPr lang="ko-KR" altLang="en-US" sz="22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22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再외주용역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2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및 </a:t>
            </a:r>
            <a:r>
              <a:rPr lang="ko-KR" altLang="en-US" sz="2200" dirty="0" err="1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보안성</a:t>
            </a:r>
            <a:r>
              <a:rPr lang="ko-KR" altLang="en-US" sz="22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不在실태</a:t>
            </a:r>
            <a:r>
              <a:rPr lang="ko-KR" altLang="en-US" sz="22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200" dirty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247" y="1484784"/>
            <a:ext cx="8782238" cy="293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主업무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–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정부로부터 일체의 보건의료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복지 정보시스템 구축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유지관리 업무를 전문 대행하는 것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평상시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유사시를 막론하고 정보통신 보안관련 일체 사항에 대해 ‘有備無患’ 원칙 적용이 중요</a:t>
            </a:r>
          </a:p>
          <a:p>
            <a:pPr fontAlgn="base">
              <a:lnSpc>
                <a:spcPct val="150000"/>
              </a:lnSpc>
            </a:pPr>
            <a:endParaRPr lang="en-US" altLang="ko-KR" sz="16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b="1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 </a:t>
            </a:r>
            <a:r>
              <a:rPr lang="ko-KR" altLang="en-US" sz="1500" b="1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 제 점 </a:t>
            </a:r>
            <a:r>
              <a:rPr lang="en-US" altLang="ko-KR" sz="1500" b="1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  <a:endParaRPr lang="ko-KR" altLang="en-US" sz="1500" b="1" spc="-15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① </a:t>
            </a:r>
            <a:r>
              <a:rPr lang="ko-KR" altLang="en-US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최근 </a:t>
            </a:r>
            <a:r>
              <a:rPr lang="en-US" altLang="ko-KR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3</a:t>
            </a:r>
            <a:r>
              <a:rPr lang="ko-KR" altLang="en-US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년간 정보통신망 신설</a:t>
            </a:r>
            <a:r>
              <a:rPr lang="en-US" altLang="ko-KR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유지</a:t>
            </a:r>
            <a:r>
              <a:rPr lang="en-US" altLang="ko-KR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보수사업</a:t>
            </a:r>
            <a:r>
              <a:rPr lang="en-US" altLang="ko-KR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단순기능향상 등 외주발주 </a:t>
            </a:r>
            <a:r>
              <a:rPr lang="en-US" altLang="ko-KR" sz="15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44</a:t>
            </a:r>
            <a:r>
              <a:rPr lang="ko-KR" altLang="en-US" sz="15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건      </a:t>
            </a:r>
            <a:r>
              <a:rPr lang="ko-KR" altLang="en-US" sz="1500" spc="-150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사유는 ‘</a:t>
            </a:r>
            <a:r>
              <a:rPr lang="ko-KR" altLang="en-US" sz="1500" spc="-150" dirty="0" err="1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無전문성</a:t>
            </a:r>
            <a:r>
              <a:rPr lang="ko-KR" altLang="en-US" sz="1500" spc="-150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’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② </a:t>
            </a:r>
            <a:r>
              <a:rPr lang="ko-KR" altLang="en-US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외주발주 </a:t>
            </a:r>
            <a:r>
              <a:rPr lang="en-US" altLang="ko-KR" sz="15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44</a:t>
            </a:r>
            <a:r>
              <a:rPr lang="ko-KR" altLang="en-US" sz="15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건 </a:t>
            </a:r>
            <a:r>
              <a:rPr lang="ko-KR" altLang="en-US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중 유지</a:t>
            </a:r>
            <a:r>
              <a:rPr lang="en-US" altLang="ko-KR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보수사업 등 </a:t>
            </a:r>
            <a:r>
              <a:rPr lang="en-US" altLang="ko-KR" sz="15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26</a:t>
            </a:r>
            <a:r>
              <a:rPr lang="ko-KR" altLang="en-US" sz="15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건 </a:t>
            </a:r>
            <a:r>
              <a:rPr lang="ko-KR" altLang="en-US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‘</a:t>
            </a:r>
            <a:r>
              <a:rPr lang="ko-KR" altLang="en-US" sz="1500" spc="-15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보안성</a:t>
            </a:r>
            <a:r>
              <a:rPr lang="ko-KR" altLang="en-US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 검토 불이행’ </a:t>
            </a:r>
            <a:r>
              <a:rPr lang="ko-KR" altLang="en-US" sz="15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개인정보 </a:t>
            </a:r>
            <a:r>
              <a:rPr lang="ko-KR" altLang="en-US" sz="1500" spc="-150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보호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 차질 불가피</a:t>
            </a:r>
            <a:endParaRPr lang="ko-KR" altLang="en-US" sz="1500" spc="-150" dirty="0">
              <a:solidFill>
                <a:srgbClr val="C00000"/>
              </a:solidFill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③ </a:t>
            </a:r>
            <a:r>
              <a:rPr lang="ko-KR" altLang="en-US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보건복지부 및 국정원</a:t>
            </a:r>
            <a:r>
              <a:rPr lang="en-US" altLang="ko-KR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‘</a:t>
            </a:r>
            <a:r>
              <a:rPr lang="ko-KR" altLang="en-US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모든 정보화 사업</a:t>
            </a:r>
            <a:r>
              <a:rPr lang="en-US" altLang="ko-KR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500" spc="-15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보안성</a:t>
            </a:r>
            <a:r>
              <a:rPr lang="ko-KR" altLang="en-US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 검토대상’ </a:t>
            </a:r>
            <a:r>
              <a:rPr lang="ko-KR" altLang="en-US" sz="15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사회보장정보원 </a:t>
            </a:r>
            <a:r>
              <a:rPr lang="ko-KR" altLang="en-US" sz="1500" spc="-150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‘검토대상 아니다’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④ </a:t>
            </a:r>
            <a:r>
              <a:rPr lang="ko-KR" altLang="en-US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홈페이지 관리</a:t>
            </a:r>
            <a:r>
              <a:rPr lang="en-US" altLang="ko-KR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전자 및 </a:t>
            </a:r>
            <a:r>
              <a:rPr lang="ko-KR" altLang="en-US" sz="1500" spc="-15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콜센터</a:t>
            </a:r>
            <a:r>
              <a:rPr lang="ko-KR" altLang="en-US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 민원 등 개인정보에 민감한 업무 </a:t>
            </a:r>
            <a:r>
              <a:rPr lang="ko-KR" altLang="en-US" sz="15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   </a:t>
            </a:r>
            <a:r>
              <a:rPr lang="ko-KR" altLang="en-US" sz="1500" spc="-300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민간용역업체 통해 </a:t>
            </a:r>
            <a:r>
              <a:rPr lang="ko-KR" altLang="en-US" sz="1500" spc="-30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처리</a:t>
            </a:r>
            <a:r>
              <a:rPr lang="en-US" altLang="ko-KR" sz="1500" spc="-30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,  </a:t>
            </a:r>
            <a:r>
              <a:rPr lang="ko-KR" altLang="en-US" sz="1500" spc="-30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자체검토  미흡 </a:t>
            </a:r>
            <a:endParaRPr lang="ko-KR" altLang="en-US" sz="1500" spc="-300" dirty="0">
              <a:solidFill>
                <a:srgbClr val="C00000"/>
              </a:solidFill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8561" y="6018134"/>
            <a:ext cx="83052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對국민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「민원업무 직접처리」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및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20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보안성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검토지침」등 </a:t>
            </a:r>
            <a:r>
              <a:rPr lang="ko-KR" altLang="en-US" sz="20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준수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필요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462917" y="6134416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Picture 3" descr="C:\Users\assembly\Desktop\2015 국정감사\PPT\1차 기관 로고\ad_000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89930"/>
            <a:ext cx="1113773" cy="29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오른쪽 화살표 18"/>
          <p:cNvSpPr/>
          <p:nvPr/>
        </p:nvSpPr>
        <p:spPr>
          <a:xfrm>
            <a:off x="6676589" y="308821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5724128" y="343712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 화살표 11"/>
          <p:cNvSpPr/>
          <p:nvPr/>
        </p:nvSpPr>
        <p:spPr>
          <a:xfrm>
            <a:off x="5387888" y="378542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오른쪽 화살표 13"/>
          <p:cNvSpPr/>
          <p:nvPr/>
        </p:nvSpPr>
        <p:spPr>
          <a:xfrm>
            <a:off x="5637967" y="413671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7236645" y="4843260"/>
            <a:ext cx="892101" cy="889000"/>
            <a:chOff x="638559" y="4836139"/>
            <a:chExt cx="892101" cy="889000"/>
          </a:xfrm>
        </p:grpSpPr>
        <p:grpSp>
          <p:nvGrpSpPr>
            <p:cNvPr id="21" name="Group 99"/>
            <p:cNvGrpSpPr/>
            <p:nvPr/>
          </p:nvGrpSpPr>
          <p:grpSpPr>
            <a:xfrm>
              <a:off x="638559" y="4836139"/>
              <a:ext cx="889000" cy="889000"/>
              <a:chOff x="4125686" y="3585029"/>
              <a:chExt cx="889000" cy="889000"/>
            </a:xfrm>
          </p:grpSpPr>
          <p:sp>
            <p:nvSpPr>
              <p:cNvPr id="22" name="Oval 74"/>
              <p:cNvSpPr/>
              <p:nvPr/>
            </p:nvSpPr>
            <p:spPr>
              <a:xfrm>
                <a:off x="4125686" y="3585029"/>
                <a:ext cx="889000" cy="889000"/>
              </a:xfrm>
              <a:prstGeom prst="ellipse">
                <a:avLst/>
              </a:prstGeom>
              <a:solidFill>
                <a:srgbClr val="F0B71F"/>
              </a:solidFill>
              <a:ln>
                <a:noFill/>
              </a:ln>
              <a:effectLst>
                <a:innerShdw dist="38100" dir="5400000">
                  <a:prstClr val="black">
                    <a:alpha val="2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/>
                <a:endParaRPr lang="en-US" sz="12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23" name="Group 83"/>
              <p:cNvGrpSpPr/>
              <p:nvPr/>
            </p:nvGrpSpPr>
            <p:grpSpPr>
              <a:xfrm>
                <a:off x="4264238" y="3843807"/>
                <a:ext cx="615524" cy="334803"/>
                <a:chOff x="412750" y="3843338"/>
                <a:chExt cx="379413" cy="206375"/>
              </a:xfrm>
              <a:solidFill>
                <a:schemeClr val="bg1"/>
              </a:solidFill>
            </p:grpSpPr>
            <p:sp>
              <p:nvSpPr>
                <p:cNvPr id="24" name="Freeform 235"/>
                <p:cNvSpPr>
                  <a:spLocks/>
                </p:cNvSpPr>
                <p:nvPr/>
              </p:nvSpPr>
              <p:spPr bwMode="auto">
                <a:xfrm>
                  <a:off x="495300" y="3843338"/>
                  <a:ext cx="215900" cy="206375"/>
                </a:xfrm>
                <a:custGeom>
                  <a:avLst/>
                  <a:gdLst>
                    <a:gd name="T0" fmla="*/ 363 w 681"/>
                    <a:gd name="T1" fmla="*/ 1 h 649"/>
                    <a:gd name="T2" fmla="*/ 394 w 681"/>
                    <a:gd name="T3" fmla="*/ 8 h 649"/>
                    <a:gd name="T4" fmla="*/ 419 w 681"/>
                    <a:gd name="T5" fmla="*/ 26 h 649"/>
                    <a:gd name="T6" fmla="*/ 454 w 681"/>
                    <a:gd name="T7" fmla="*/ 70 h 649"/>
                    <a:gd name="T8" fmla="*/ 468 w 681"/>
                    <a:gd name="T9" fmla="*/ 101 h 649"/>
                    <a:gd name="T10" fmla="*/ 472 w 681"/>
                    <a:gd name="T11" fmla="*/ 126 h 649"/>
                    <a:gd name="T12" fmla="*/ 471 w 681"/>
                    <a:gd name="T13" fmla="*/ 153 h 649"/>
                    <a:gd name="T14" fmla="*/ 461 w 681"/>
                    <a:gd name="T15" fmla="*/ 213 h 649"/>
                    <a:gd name="T16" fmla="*/ 471 w 681"/>
                    <a:gd name="T17" fmla="*/ 210 h 649"/>
                    <a:gd name="T18" fmla="*/ 479 w 681"/>
                    <a:gd name="T19" fmla="*/ 215 h 649"/>
                    <a:gd name="T20" fmla="*/ 472 w 681"/>
                    <a:gd name="T21" fmla="*/ 275 h 649"/>
                    <a:gd name="T22" fmla="*/ 463 w 681"/>
                    <a:gd name="T23" fmla="*/ 306 h 649"/>
                    <a:gd name="T24" fmla="*/ 458 w 681"/>
                    <a:gd name="T25" fmla="*/ 312 h 649"/>
                    <a:gd name="T26" fmla="*/ 447 w 681"/>
                    <a:gd name="T27" fmla="*/ 316 h 649"/>
                    <a:gd name="T28" fmla="*/ 442 w 681"/>
                    <a:gd name="T29" fmla="*/ 351 h 649"/>
                    <a:gd name="T30" fmla="*/ 423 w 681"/>
                    <a:gd name="T31" fmla="*/ 379 h 649"/>
                    <a:gd name="T32" fmla="*/ 434 w 681"/>
                    <a:gd name="T33" fmla="*/ 397 h 649"/>
                    <a:gd name="T34" fmla="*/ 439 w 681"/>
                    <a:gd name="T35" fmla="*/ 417 h 649"/>
                    <a:gd name="T36" fmla="*/ 463 w 681"/>
                    <a:gd name="T37" fmla="*/ 437 h 649"/>
                    <a:gd name="T38" fmla="*/ 529 w 681"/>
                    <a:gd name="T39" fmla="*/ 466 h 649"/>
                    <a:gd name="T40" fmla="*/ 612 w 681"/>
                    <a:gd name="T41" fmla="*/ 501 h 649"/>
                    <a:gd name="T42" fmla="*/ 661 w 681"/>
                    <a:gd name="T43" fmla="*/ 529 h 649"/>
                    <a:gd name="T44" fmla="*/ 678 w 681"/>
                    <a:gd name="T45" fmla="*/ 549 h 649"/>
                    <a:gd name="T46" fmla="*/ 680 w 681"/>
                    <a:gd name="T47" fmla="*/ 575 h 649"/>
                    <a:gd name="T48" fmla="*/ 678 w 681"/>
                    <a:gd name="T49" fmla="*/ 629 h 649"/>
                    <a:gd name="T50" fmla="*/ 340 w 681"/>
                    <a:gd name="T51" fmla="*/ 649 h 649"/>
                    <a:gd name="T52" fmla="*/ 4 w 681"/>
                    <a:gd name="T53" fmla="*/ 629 h 649"/>
                    <a:gd name="T54" fmla="*/ 1 w 681"/>
                    <a:gd name="T55" fmla="*/ 575 h 649"/>
                    <a:gd name="T56" fmla="*/ 4 w 681"/>
                    <a:gd name="T57" fmla="*/ 549 h 649"/>
                    <a:gd name="T58" fmla="*/ 21 w 681"/>
                    <a:gd name="T59" fmla="*/ 529 h 649"/>
                    <a:gd name="T60" fmla="*/ 69 w 681"/>
                    <a:gd name="T61" fmla="*/ 501 h 649"/>
                    <a:gd name="T62" fmla="*/ 153 w 681"/>
                    <a:gd name="T63" fmla="*/ 466 h 649"/>
                    <a:gd name="T64" fmla="*/ 218 w 681"/>
                    <a:gd name="T65" fmla="*/ 437 h 649"/>
                    <a:gd name="T66" fmla="*/ 242 w 681"/>
                    <a:gd name="T67" fmla="*/ 417 h 649"/>
                    <a:gd name="T68" fmla="*/ 248 w 681"/>
                    <a:gd name="T69" fmla="*/ 397 h 649"/>
                    <a:gd name="T70" fmla="*/ 259 w 681"/>
                    <a:gd name="T71" fmla="*/ 379 h 649"/>
                    <a:gd name="T72" fmla="*/ 240 w 681"/>
                    <a:gd name="T73" fmla="*/ 351 h 649"/>
                    <a:gd name="T74" fmla="*/ 234 w 681"/>
                    <a:gd name="T75" fmla="*/ 316 h 649"/>
                    <a:gd name="T76" fmla="*/ 224 w 681"/>
                    <a:gd name="T77" fmla="*/ 312 h 649"/>
                    <a:gd name="T78" fmla="*/ 218 w 681"/>
                    <a:gd name="T79" fmla="*/ 306 h 649"/>
                    <a:gd name="T80" fmla="*/ 209 w 681"/>
                    <a:gd name="T81" fmla="*/ 275 h 649"/>
                    <a:gd name="T82" fmla="*/ 201 w 681"/>
                    <a:gd name="T83" fmla="*/ 216 h 649"/>
                    <a:gd name="T84" fmla="*/ 207 w 681"/>
                    <a:gd name="T85" fmla="*/ 210 h 649"/>
                    <a:gd name="T86" fmla="*/ 213 w 681"/>
                    <a:gd name="T87" fmla="*/ 204 h 649"/>
                    <a:gd name="T88" fmla="*/ 201 w 681"/>
                    <a:gd name="T89" fmla="*/ 164 h 649"/>
                    <a:gd name="T90" fmla="*/ 203 w 681"/>
                    <a:gd name="T91" fmla="*/ 102 h 649"/>
                    <a:gd name="T92" fmla="*/ 211 w 681"/>
                    <a:gd name="T93" fmla="*/ 65 h 649"/>
                    <a:gd name="T94" fmla="*/ 220 w 681"/>
                    <a:gd name="T95" fmla="*/ 44 h 649"/>
                    <a:gd name="T96" fmla="*/ 235 w 681"/>
                    <a:gd name="T97" fmla="*/ 35 h 649"/>
                    <a:gd name="T98" fmla="*/ 248 w 681"/>
                    <a:gd name="T99" fmla="*/ 36 h 649"/>
                    <a:gd name="T100" fmla="*/ 261 w 681"/>
                    <a:gd name="T101" fmla="*/ 26 h 649"/>
                    <a:gd name="T102" fmla="*/ 287 w 681"/>
                    <a:gd name="T103" fmla="*/ 8 h 649"/>
                    <a:gd name="T104" fmla="*/ 319 w 681"/>
                    <a:gd name="T105" fmla="*/ 1 h 6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681" h="649">
                      <a:moveTo>
                        <a:pt x="340" y="0"/>
                      </a:moveTo>
                      <a:lnTo>
                        <a:pt x="351" y="0"/>
                      </a:lnTo>
                      <a:lnTo>
                        <a:pt x="363" y="1"/>
                      </a:lnTo>
                      <a:lnTo>
                        <a:pt x="373" y="3"/>
                      </a:lnTo>
                      <a:lnTo>
                        <a:pt x="384" y="5"/>
                      </a:lnTo>
                      <a:lnTo>
                        <a:pt x="394" y="8"/>
                      </a:lnTo>
                      <a:lnTo>
                        <a:pt x="403" y="13"/>
                      </a:lnTo>
                      <a:lnTo>
                        <a:pt x="412" y="18"/>
                      </a:lnTo>
                      <a:lnTo>
                        <a:pt x="419" y="26"/>
                      </a:lnTo>
                      <a:lnTo>
                        <a:pt x="433" y="41"/>
                      </a:lnTo>
                      <a:lnTo>
                        <a:pt x="445" y="56"/>
                      </a:lnTo>
                      <a:lnTo>
                        <a:pt x="454" y="70"/>
                      </a:lnTo>
                      <a:lnTo>
                        <a:pt x="462" y="85"/>
                      </a:lnTo>
                      <a:lnTo>
                        <a:pt x="465" y="93"/>
                      </a:lnTo>
                      <a:lnTo>
                        <a:pt x="468" y="101"/>
                      </a:lnTo>
                      <a:lnTo>
                        <a:pt x="470" y="109"/>
                      </a:lnTo>
                      <a:lnTo>
                        <a:pt x="471" y="117"/>
                      </a:lnTo>
                      <a:lnTo>
                        <a:pt x="472" y="126"/>
                      </a:lnTo>
                      <a:lnTo>
                        <a:pt x="472" y="134"/>
                      </a:lnTo>
                      <a:lnTo>
                        <a:pt x="472" y="144"/>
                      </a:lnTo>
                      <a:lnTo>
                        <a:pt x="471" y="153"/>
                      </a:lnTo>
                      <a:lnTo>
                        <a:pt x="467" y="184"/>
                      </a:lnTo>
                      <a:lnTo>
                        <a:pt x="463" y="204"/>
                      </a:lnTo>
                      <a:lnTo>
                        <a:pt x="461" y="213"/>
                      </a:lnTo>
                      <a:lnTo>
                        <a:pt x="461" y="215"/>
                      </a:lnTo>
                      <a:lnTo>
                        <a:pt x="464" y="214"/>
                      </a:lnTo>
                      <a:lnTo>
                        <a:pt x="471" y="210"/>
                      </a:lnTo>
                      <a:lnTo>
                        <a:pt x="474" y="210"/>
                      </a:lnTo>
                      <a:lnTo>
                        <a:pt x="477" y="211"/>
                      </a:lnTo>
                      <a:lnTo>
                        <a:pt x="479" y="215"/>
                      </a:lnTo>
                      <a:lnTo>
                        <a:pt x="480" y="220"/>
                      </a:lnTo>
                      <a:lnTo>
                        <a:pt x="477" y="244"/>
                      </a:lnTo>
                      <a:lnTo>
                        <a:pt x="472" y="275"/>
                      </a:lnTo>
                      <a:lnTo>
                        <a:pt x="469" y="289"/>
                      </a:lnTo>
                      <a:lnTo>
                        <a:pt x="465" y="302"/>
                      </a:lnTo>
                      <a:lnTo>
                        <a:pt x="463" y="306"/>
                      </a:lnTo>
                      <a:lnTo>
                        <a:pt x="462" y="310"/>
                      </a:lnTo>
                      <a:lnTo>
                        <a:pt x="460" y="312"/>
                      </a:lnTo>
                      <a:lnTo>
                        <a:pt x="458" y="312"/>
                      </a:lnTo>
                      <a:lnTo>
                        <a:pt x="450" y="310"/>
                      </a:lnTo>
                      <a:lnTo>
                        <a:pt x="449" y="310"/>
                      </a:lnTo>
                      <a:lnTo>
                        <a:pt x="447" y="316"/>
                      </a:lnTo>
                      <a:lnTo>
                        <a:pt x="445" y="333"/>
                      </a:lnTo>
                      <a:lnTo>
                        <a:pt x="444" y="342"/>
                      </a:lnTo>
                      <a:lnTo>
                        <a:pt x="442" y="351"/>
                      </a:lnTo>
                      <a:lnTo>
                        <a:pt x="438" y="359"/>
                      </a:lnTo>
                      <a:lnTo>
                        <a:pt x="435" y="365"/>
                      </a:lnTo>
                      <a:lnTo>
                        <a:pt x="423" y="379"/>
                      </a:lnTo>
                      <a:lnTo>
                        <a:pt x="418" y="383"/>
                      </a:lnTo>
                      <a:lnTo>
                        <a:pt x="417" y="398"/>
                      </a:lnTo>
                      <a:lnTo>
                        <a:pt x="434" y="397"/>
                      </a:lnTo>
                      <a:lnTo>
                        <a:pt x="434" y="401"/>
                      </a:lnTo>
                      <a:lnTo>
                        <a:pt x="436" y="411"/>
                      </a:lnTo>
                      <a:lnTo>
                        <a:pt x="439" y="417"/>
                      </a:lnTo>
                      <a:lnTo>
                        <a:pt x="445" y="424"/>
                      </a:lnTo>
                      <a:lnTo>
                        <a:pt x="453" y="432"/>
                      </a:lnTo>
                      <a:lnTo>
                        <a:pt x="463" y="437"/>
                      </a:lnTo>
                      <a:lnTo>
                        <a:pt x="479" y="445"/>
                      </a:lnTo>
                      <a:lnTo>
                        <a:pt x="502" y="454"/>
                      </a:lnTo>
                      <a:lnTo>
                        <a:pt x="529" y="466"/>
                      </a:lnTo>
                      <a:lnTo>
                        <a:pt x="557" y="477"/>
                      </a:lnTo>
                      <a:lnTo>
                        <a:pt x="585" y="489"/>
                      </a:lnTo>
                      <a:lnTo>
                        <a:pt x="612" y="501"/>
                      </a:lnTo>
                      <a:lnTo>
                        <a:pt x="634" y="512"/>
                      </a:lnTo>
                      <a:lnTo>
                        <a:pt x="651" y="521"/>
                      </a:lnTo>
                      <a:lnTo>
                        <a:pt x="661" y="529"/>
                      </a:lnTo>
                      <a:lnTo>
                        <a:pt x="669" y="536"/>
                      </a:lnTo>
                      <a:lnTo>
                        <a:pt x="674" y="542"/>
                      </a:lnTo>
                      <a:lnTo>
                        <a:pt x="678" y="549"/>
                      </a:lnTo>
                      <a:lnTo>
                        <a:pt x="680" y="557"/>
                      </a:lnTo>
                      <a:lnTo>
                        <a:pt x="681" y="565"/>
                      </a:lnTo>
                      <a:lnTo>
                        <a:pt x="680" y="575"/>
                      </a:lnTo>
                      <a:lnTo>
                        <a:pt x="680" y="588"/>
                      </a:lnTo>
                      <a:lnTo>
                        <a:pt x="679" y="611"/>
                      </a:lnTo>
                      <a:lnTo>
                        <a:pt x="678" y="629"/>
                      </a:lnTo>
                      <a:lnTo>
                        <a:pt x="678" y="641"/>
                      </a:lnTo>
                      <a:lnTo>
                        <a:pt x="678" y="645"/>
                      </a:lnTo>
                      <a:lnTo>
                        <a:pt x="340" y="649"/>
                      </a:lnTo>
                      <a:lnTo>
                        <a:pt x="4" y="645"/>
                      </a:lnTo>
                      <a:lnTo>
                        <a:pt x="4" y="641"/>
                      </a:lnTo>
                      <a:lnTo>
                        <a:pt x="4" y="629"/>
                      </a:lnTo>
                      <a:lnTo>
                        <a:pt x="2" y="611"/>
                      </a:lnTo>
                      <a:lnTo>
                        <a:pt x="1" y="588"/>
                      </a:lnTo>
                      <a:lnTo>
                        <a:pt x="1" y="575"/>
                      </a:lnTo>
                      <a:lnTo>
                        <a:pt x="0" y="565"/>
                      </a:lnTo>
                      <a:lnTo>
                        <a:pt x="1" y="557"/>
                      </a:lnTo>
                      <a:lnTo>
                        <a:pt x="4" y="549"/>
                      </a:lnTo>
                      <a:lnTo>
                        <a:pt x="7" y="542"/>
                      </a:lnTo>
                      <a:lnTo>
                        <a:pt x="13" y="536"/>
                      </a:lnTo>
                      <a:lnTo>
                        <a:pt x="21" y="529"/>
                      </a:lnTo>
                      <a:lnTo>
                        <a:pt x="31" y="521"/>
                      </a:lnTo>
                      <a:lnTo>
                        <a:pt x="48" y="512"/>
                      </a:lnTo>
                      <a:lnTo>
                        <a:pt x="69" y="501"/>
                      </a:lnTo>
                      <a:lnTo>
                        <a:pt x="96" y="489"/>
                      </a:lnTo>
                      <a:lnTo>
                        <a:pt x="124" y="477"/>
                      </a:lnTo>
                      <a:lnTo>
                        <a:pt x="153" y="466"/>
                      </a:lnTo>
                      <a:lnTo>
                        <a:pt x="180" y="454"/>
                      </a:lnTo>
                      <a:lnTo>
                        <a:pt x="202" y="445"/>
                      </a:lnTo>
                      <a:lnTo>
                        <a:pt x="218" y="437"/>
                      </a:lnTo>
                      <a:lnTo>
                        <a:pt x="228" y="432"/>
                      </a:lnTo>
                      <a:lnTo>
                        <a:pt x="236" y="424"/>
                      </a:lnTo>
                      <a:lnTo>
                        <a:pt x="242" y="417"/>
                      </a:lnTo>
                      <a:lnTo>
                        <a:pt x="245" y="411"/>
                      </a:lnTo>
                      <a:lnTo>
                        <a:pt x="248" y="401"/>
                      </a:lnTo>
                      <a:lnTo>
                        <a:pt x="248" y="397"/>
                      </a:lnTo>
                      <a:lnTo>
                        <a:pt x="264" y="398"/>
                      </a:lnTo>
                      <a:lnTo>
                        <a:pt x="263" y="383"/>
                      </a:lnTo>
                      <a:lnTo>
                        <a:pt x="259" y="379"/>
                      </a:lnTo>
                      <a:lnTo>
                        <a:pt x="246" y="365"/>
                      </a:lnTo>
                      <a:lnTo>
                        <a:pt x="243" y="359"/>
                      </a:lnTo>
                      <a:lnTo>
                        <a:pt x="240" y="351"/>
                      </a:lnTo>
                      <a:lnTo>
                        <a:pt x="237" y="342"/>
                      </a:lnTo>
                      <a:lnTo>
                        <a:pt x="236" y="333"/>
                      </a:lnTo>
                      <a:lnTo>
                        <a:pt x="234" y="316"/>
                      </a:lnTo>
                      <a:lnTo>
                        <a:pt x="233" y="310"/>
                      </a:lnTo>
                      <a:lnTo>
                        <a:pt x="232" y="310"/>
                      </a:lnTo>
                      <a:lnTo>
                        <a:pt x="224" y="312"/>
                      </a:lnTo>
                      <a:lnTo>
                        <a:pt x="222" y="312"/>
                      </a:lnTo>
                      <a:lnTo>
                        <a:pt x="219" y="310"/>
                      </a:lnTo>
                      <a:lnTo>
                        <a:pt x="218" y="306"/>
                      </a:lnTo>
                      <a:lnTo>
                        <a:pt x="216" y="302"/>
                      </a:lnTo>
                      <a:lnTo>
                        <a:pt x="213" y="289"/>
                      </a:lnTo>
                      <a:lnTo>
                        <a:pt x="209" y="275"/>
                      </a:lnTo>
                      <a:lnTo>
                        <a:pt x="205" y="244"/>
                      </a:lnTo>
                      <a:lnTo>
                        <a:pt x="201" y="220"/>
                      </a:lnTo>
                      <a:lnTo>
                        <a:pt x="201" y="216"/>
                      </a:lnTo>
                      <a:lnTo>
                        <a:pt x="202" y="213"/>
                      </a:lnTo>
                      <a:lnTo>
                        <a:pt x="205" y="211"/>
                      </a:lnTo>
                      <a:lnTo>
                        <a:pt x="207" y="210"/>
                      </a:lnTo>
                      <a:lnTo>
                        <a:pt x="213" y="210"/>
                      </a:lnTo>
                      <a:lnTo>
                        <a:pt x="217" y="213"/>
                      </a:lnTo>
                      <a:lnTo>
                        <a:pt x="213" y="204"/>
                      </a:lnTo>
                      <a:lnTo>
                        <a:pt x="207" y="192"/>
                      </a:lnTo>
                      <a:lnTo>
                        <a:pt x="203" y="181"/>
                      </a:lnTo>
                      <a:lnTo>
                        <a:pt x="201" y="164"/>
                      </a:lnTo>
                      <a:lnTo>
                        <a:pt x="201" y="145"/>
                      </a:lnTo>
                      <a:lnTo>
                        <a:pt x="201" y="123"/>
                      </a:lnTo>
                      <a:lnTo>
                        <a:pt x="203" y="102"/>
                      </a:lnTo>
                      <a:lnTo>
                        <a:pt x="207" y="82"/>
                      </a:lnTo>
                      <a:lnTo>
                        <a:pt x="209" y="73"/>
                      </a:lnTo>
                      <a:lnTo>
                        <a:pt x="211" y="65"/>
                      </a:lnTo>
                      <a:lnTo>
                        <a:pt x="214" y="57"/>
                      </a:lnTo>
                      <a:lnTo>
                        <a:pt x="217" y="50"/>
                      </a:lnTo>
                      <a:lnTo>
                        <a:pt x="220" y="44"/>
                      </a:lnTo>
                      <a:lnTo>
                        <a:pt x="225" y="40"/>
                      </a:lnTo>
                      <a:lnTo>
                        <a:pt x="229" y="36"/>
                      </a:lnTo>
                      <a:lnTo>
                        <a:pt x="235" y="35"/>
                      </a:lnTo>
                      <a:lnTo>
                        <a:pt x="240" y="34"/>
                      </a:lnTo>
                      <a:lnTo>
                        <a:pt x="243" y="35"/>
                      </a:lnTo>
                      <a:lnTo>
                        <a:pt x="248" y="36"/>
                      </a:lnTo>
                      <a:lnTo>
                        <a:pt x="251" y="38"/>
                      </a:lnTo>
                      <a:lnTo>
                        <a:pt x="257" y="32"/>
                      </a:lnTo>
                      <a:lnTo>
                        <a:pt x="261" y="26"/>
                      </a:lnTo>
                      <a:lnTo>
                        <a:pt x="269" y="18"/>
                      </a:lnTo>
                      <a:lnTo>
                        <a:pt x="278" y="13"/>
                      </a:lnTo>
                      <a:lnTo>
                        <a:pt x="287" y="8"/>
                      </a:lnTo>
                      <a:lnTo>
                        <a:pt x="297" y="5"/>
                      </a:lnTo>
                      <a:lnTo>
                        <a:pt x="307" y="3"/>
                      </a:lnTo>
                      <a:lnTo>
                        <a:pt x="319" y="1"/>
                      </a:lnTo>
                      <a:lnTo>
                        <a:pt x="330" y="0"/>
                      </a:lnTo>
                      <a:lnTo>
                        <a:pt x="3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reeform 236"/>
                <p:cNvSpPr>
                  <a:spLocks/>
                </p:cNvSpPr>
                <p:nvPr/>
              </p:nvSpPr>
              <p:spPr bwMode="auto">
                <a:xfrm>
                  <a:off x="658813" y="3871913"/>
                  <a:ext cx="133350" cy="147638"/>
                </a:xfrm>
                <a:custGeom>
                  <a:avLst/>
                  <a:gdLst>
                    <a:gd name="T0" fmla="*/ 189 w 417"/>
                    <a:gd name="T1" fmla="*/ 1 h 466"/>
                    <a:gd name="T2" fmla="*/ 212 w 417"/>
                    <a:gd name="T3" fmla="*/ 5 h 466"/>
                    <a:gd name="T4" fmla="*/ 230 w 417"/>
                    <a:gd name="T5" fmla="*/ 18 h 466"/>
                    <a:gd name="T6" fmla="*/ 254 w 417"/>
                    <a:gd name="T7" fmla="*/ 50 h 466"/>
                    <a:gd name="T8" fmla="*/ 267 w 417"/>
                    <a:gd name="T9" fmla="*/ 83 h 466"/>
                    <a:gd name="T10" fmla="*/ 264 w 417"/>
                    <a:gd name="T11" fmla="*/ 133 h 466"/>
                    <a:gd name="T12" fmla="*/ 259 w 417"/>
                    <a:gd name="T13" fmla="*/ 154 h 466"/>
                    <a:gd name="T14" fmla="*/ 269 w 417"/>
                    <a:gd name="T15" fmla="*/ 151 h 466"/>
                    <a:gd name="T16" fmla="*/ 273 w 417"/>
                    <a:gd name="T17" fmla="*/ 159 h 466"/>
                    <a:gd name="T18" fmla="*/ 265 w 417"/>
                    <a:gd name="T19" fmla="*/ 209 h 466"/>
                    <a:gd name="T20" fmla="*/ 260 w 417"/>
                    <a:gd name="T21" fmla="*/ 223 h 466"/>
                    <a:gd name="T22" fmla="*/ 251 w 417"/>
                    <a:gd name="T23" fmla="*/ 223 h 466"/>
                    <a:gd name="T24" fmla="*/ 248 w 417"/>
                    <a:gd name="T25" fmla="*/ 240 h 466"/>
                    <a:gd name="T26" fmla="*/ 243 w 417"/>
                    <a:gd name="T27" fmla="*/ 259 h 466"/>
                    <a:gd name="T28" fmla="*/ 228 w 417"/>
                    <a:gd name="T29" fmla="*/ 275 h 466"/>
                    <a:gd name="T30" fmla="*/ 240 w 417"/>
                    <a:gd name="T31" fmla="*/ 289 h 466"/>
                    <a:gd name="T32" fmla="*/ 248 w 417"/>
                    <a:gd name="T33" fmla="*/ 306 h 466"/>
                    <a:gd name="T34" fmla="*/ 288 w 417"/>
                    <a:gd name="T35" fmla="*/ 327 h 466"/>
                    <a:gd name="T36" fmla="*/ 367 w 417"/>
                    <a:gd name="T37" fmla="*/ 361 h 466"/>
                    <a:gd name="T38" fmla="*/ 404 w 417"/>
                    <a:gd name="T39" fmla="*/ 380 h 466"/>
                    <a:gd name="T40" fmla="*/ 416 w 417"/>
                    <a:gd name="T41" fmla="*/ 395 h 466"/>
                    <a:gd name="T42" fmla="*/ 417 w 417"/>
                    <a:gd name="T43" fmla="*/ 414 h 466"/>
                    <a:gd name="T44" fmla="*/ 416 w 417"/>
                    <a:gd name="T45" fmla="*/ 454 h 466"/>
                    <a:gd name="T46" fmla="*/ 209 w 417"/>
                    <a:gd name="T47" fmla="*/ 466 h 466"/>
                    <a:gd name="T48" fmla="*/ 205 w 417"/>
                    <a:gd name="T49" fmla="*/ 452 h 466"/>
                    <a:gd name="T50" fmla="*/ 180 w 417"/>
                    <a:gd name="T51" fmla="*/ 430 h 466"/>
                    <a:gd name="T52" fmla="*/ 120 w 417"/>
                    <a:gd name="T53" fmla="*/ 401 h 466"/>
                    <a:gd name="T54" fmla="*/ 41 w 417"/>
                    <a:gd name="T55" fmla="*/ 368 h 466"/>
                    <a:gd name="T56" fmla="*/ 25 w 417"/>
                    <a:gd name="T57" fmla="*/ 340 h 466"/>
                    <a:gd name="T58" fmla="*/ 84 w 417"/>
                    <a:gd name="T59" fmla="*/ 315 h 466"/>
                    <a:gd name="T60" fmla="*/ 101 w 417"/>
                    <a:gd name="T61" fmla="*/ 300 h 466"/>
                    <a:gd name="T62" fmla="*/ 105 w 417"/>
                    <a:gd name="T63" fmla="*/ 285 h 466"/>
                    <a:gd name="T64" fmla="*/ 113 w 417"/>
                    <a:gd name="T65" fmla="*/ 272 h 466"/>
                    <a:gd name="T66" fmla="*/ 100 w 417"/>
                    <a:gd name="T67" fmla="*/ 254 h 466"/>
                    <a:gd name="T68" fmla="*/ 95 w 417"/>
                    <a:gd name="T69" fmla="*/ 228 h 466"/>
                    <a:gd name="T70" fmla="*/ 88 w 417"/>
                    <a:gd name="T71" fmla="*/ 224 h 466"/>
                    <a:gd name="T72" fmla="*/ 84 w 417"/>
                    <a:gd name="T73" fmla="*/ 221 h 466"/>
                    <a:gd name="T74" fmla="*/ 78 w 417"/>
                    <a:gd name="T75" fmla="*/ 198 h 466"/>
                    <a:gd name="T76" fmla="*/ 73 w 417"/>
                    <a:gd name="T77" fmla="*/ 155 h 466"/>
                    <a:gd name="T78" fmla="*/ 76 w 417"/>
                    <a:gd name="T79" fmla="*/ 151 h 466"/>
                    <a:gd name="T80" fmla="*/ 81 w 417"/>
                    <a:gd name="T81" fmla="*/ 146 h 466"/>
                    <a:gd name="T82" fmla="*/ 73 w 417"/>
                    <a:gd name="T83" fmla="*/ 118 h 466"/>
                    <a:gd name="T84" fmla="*/ 74 w 417"/>
                    <a:gd name="T85" fmla="*/ 73 h 466"/>
                    <a:gd name="T86" fmla="*/ 83 w 417"/>
                    <a:gd name="T87" fmla="*/ 36 h 466"/>
                    <a:gd name="T88" fmla="*/ 93 w 417"/>
                    <a:gd name="T89" fmla="*/ 26 h 466"/>
                    <a:gd name="T90" fmla="*/ 108 w 417"/>
                    <a:gd name="T91" fmla="*/ 27 h 466"/>
                    <a:gd name="T92" fmla="*/ 121 w 417"/>
                    <a:gd name="T93" fmla="*/ 13 h 466"/>
                    <a:gd name="T94" fmla="*/ 142 w 417"/>
                    <a:gd name="T95" fmla="*/ 3 h 466"/>
                    <a:gd name="T96" fmla="*/ 165 w 417"/>
                    <a:gd name="T97" fmla="*/ 0 h 4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17" h="466">
                      <a:moveTo>
                        <a:pt x="173" y="0"/>
                      </a:moveTo>
                      <a:lnTo>
                        <a:pt x="181" y="0"/>
                      </a:lnTo>
                      <a:lnTo>
                        <a:pt x="189" y="1"/>
                      </a:lnTo>
                      <a:lnTo>
                        <a:pt x="196" y="2"/>
                      </a:lnTo>
                      <a:lnTo>
                        <a:pt x="204" y="3"/>
                      </a:lnTo>
                      <a:lnTo>
                        <a:pt x="212" y="5"/>
                      </a:lnTo>
                      <a:lnTo>
                        <a:pt x="218" y="9"/>
                      </a:lnTo>
                      <a:lnTo>
                        <a:pt x="224" y="13"/>
                      </a:lnTo>
                      <a:lnTo>
                        <a:pt x="230" y="18"/>
                      </a:lnTo>
                      <a:lnTo>
                        <a:pt x="240" y="29"/>
                      </a:lnTo>
                      <a:lnTo>
                        <a:pt x="248" y="39"/>
                      </a:lnTo>
                      <a:lnTo>
                        <a:pt x="254" y="50"/>
                      </a:lnTo>
                      <a:lnTo>
                        <a:pt x="260" y="61"/>
                      </a:lnTo>
                      <a:lnTo>
                        <a:pt x="265" y="72"/>
                      </a:lnTo>
                      <a:lnTo>
                        <a:pt x="267" y="83"/>
                      </a:lnTo>
                      <a:lnTo>
                        <a:pt x="268" y="96"/>
                      </a:lnTo>
                      <a:lnTo>
                        <a:pt x="267" y="109"/>
                      </a:lnTo>
                      <a:lnTo>
                        <a:pt x="264" y="133"/>
                      </a:lnTo>
                      <a:lnTo>
                        <a:pt x="261" y="146"/>
                      </a:lnTo>
                      <a:lnTo>
                        <a:pt x="260" y="153"/>
                      </a:lnTo>
                      <a:lnTo>
                        <a:pt x="259" y="154"/>
                      </a:lnTo>
                      <a:lnTo>
                        <a:pt x="261" y="153"/>
                      </a:lnTo>
                      <a:lnTo>
                        <a:pt x="266" y="151"/>
                      </a:lnTo>
                      <a:lnTo>
                        <a:pt x="269" y="151"/>
                      </a:lnTo>
                      <a:lnTo>
                        <a:pt x="271" y="152"/>
                      </a:lnTo>
                      <a:lnTo>
                        <a:pt x="273" y="154"/>
                      </a:lnTo>
                      <a:lnTo>
                        <a:pt x="273" y="159"/>
                      </a:lnTo>
                      <a:lnTo>
                        <a:pt x="271" y="176"/>
                      </a:lnTo>
                      <a:lnTo>
                        <a:pt x="267" y="198"/>
                      </a:lnTo>
                      <a:lnTo>
                        <a:pt x="265" y="209"/>
                      </a:lnTo>
                      <a:lnTo>
                        <a:pt x="262" y="218"/>
                      </a:lnTo>
                      <a:lnTo>
                        <a:pt x="261" y="221"/>
                      </a:lnTo>
                      <a:lnTo>
                        <a:pt x="260" y="223"/>
                      </a:lnTo>
                      <a:lnTo>
                        <a:pt x="259" y="224"/>
                      </a:lnTo>
                      <a:lnTo>
                        <a:pt x="257" y="224"/>
                      </a:lnTo>
                      <a:lnTo>
                        <a:pt x="251" y="223"/>
                      </a:lnTo>
                      <a:lnTo>
                        <a:pt x="250" y="222"/>
                      </a:lnTo>
                      <a:lnTo>
                        <a:pt x="250" y="228"/>
                      </a:lnTo>
                      <a:lnTo>
                        <a:pt x="248" y="240"/>
                      </a:lnTo>
                      <a:lnTo>
                        <a:pt x="247" y="247"/>
                      </a:lnTo>
                      <a:lnTo>
                        <a:pt x="245" y="254"/>
                      </a:lnTo>
                      <a:lnTo>
                        <a:pt x="243" y="259"/>
                      </a:lnTo>
                      <a:lnTo>
                        <a:pt x="241" y="263"/>
                      </a:lnTo>
                      <a:lnTo>
                        <a:pt x="232" y="272"/>
                      </a:lnTo>
                      <a:lnTo>
                        <a:pt x="228" y="275"/>
                      </a:lnTo>
                      <a:lnTo>
                        <a:pt x="227" y="286"/>
                      </a:lnTo>
                      <a:lnTo>
                        <a:pt x="240" y="285"/>
                      </a:lnTo>
                      <a:lnTo>
                        <a:pt x="240" y="289"/>
                      </a:lnTo>
                      <a:lnTo>
                        <a:pt x="241" y="295"/>
                      </a:lnTo>
                      <a:lnTo>
                        <a:pt x="244" y="300"/>
                      </a:lnTo>
                      <a:lnTo>
                        <a:pt x="248" y="306"/>
                      </a:lnTo>
                      <a:lnTo>
                        <a:pt x="253" y="310"/>
                      </a:lnTo>
                      <a:lnTo>
                        <a:pt x="261" y="315"/>
                      </a:lnTo>
                      <a:lnTo>
                        <a:pt x="288" y="327"/>
                      </a:lnTo>
                      <a:lnTo>
                        <a:pt x="328" y="343"/>
                      </a:lnTo>
                      <a:lnTo>
                        <a:pt x="349" y="352"/>
                      </a:lnTo>
                      <a:lnTo>
                        <a:pt x="367" y="361"/>
                      </a:lnTo>
                      <a:lnTo>
                        <a:pt x="384" y="368"/>
                      </a:lnTo>
                      <a:lnTo>
                        <a:pt x="396" y="375"/>
                      </a:lnTo>
                      <a:lnTo>
                        <a:pt x="404" y="380"/>
                      </a:lnTo>
                      <a:lnTo>
                        <a:pt x="409" y="386"/>
                      </a:lnTo>
                      <a:lnTo>
                        <a:pt x="413" y="390"/>
                      </a:lnTo>
                      <a:lnTo>
                        <a:pt x="416" y="395"/>
                      </a:lnTo>
                      <a:lnTo>
                        <a:pt x="417" y="401"/>
                      </a:lnTo>
                      <a:lnTo>
                        <a:pt x="417" y="407"/>
                      </a:lnTo>
                      <a:lnTo>
                        <a:pt x="417" y="414"/>
                      </a:lnTo>
                      <a:lnTo>
                        <a:pt x="417" y="423"/>
                      </a:lnTo>
                      <a:lnTo>
                        <a:pt x="416" y="440"/>
                      </a:lnTo>
                      <a:lnTo>
                        <a:pt x="416" y="454"/>
                      </a:lnTo>
                      <a:lnTo>
                        <a:pt x="416" y="462"/>
                      </a:lnTo>
                      <a:lnTo>
                        <a:pt x="415" y="464"/>
                      </a:lnTo>
                      <a:lnTo>
                        <a:pt x="209" y="466"/>
                      </a:lnTo>
                      <a:lnTo>
                        <a:pt x="208" y="462"/>
                      </a:lnTo>
                      <a:lnTo>
                        <a:pt x="207" y="457"/>
                      </a:lnTo>
                      <a:lnTo>
                        <a:pt x="205" y="452"/>
                      </a:lnTo>
                      <a:lnTo>
                        <a:pt x="201" y="448"/>
                      </a:lnTo>
                      <a:lnTo>
                        <a:pt x="192" y="439"/>
                      </a:lnTo>
                      <a:lnTo>
                        <a:pt x="180" y="430"/>
                      </a:lnTo>
                      <a:lnTo>
                        <a:pt x="165" y="421"/>
                      </a:lnTo>
                      <a:lnTo>
                        <a:pt x="145" y="412"/>
                      </a:lnTo>
                      <a:lnTo>
                        <a:pt x="120" y="401"/>
                      </a:lnTo>
                      <a:lnTo>
                        <a:pt x="94" y="389"/>
                      </a:lnTo>
                      <a:lnTo>
                        <a:pt x="67" y="378"/>
                      </a:lnTo>
                      <a:lnTo>
                        <a:pt x="41" y="368"/>
                      </a:lnTo>
                      <a:lnTo>
                        <a:pt x="18" y="359"/>
                      </a:lnTo>
                      <a:lnTo>
                        <a:pt x="0" y="351"/>
                      </a:lnTo>
                      <a:lnTo>
                        <a:pt x="25" y="340"/>
                      </a:lnTo>
                      <a:lnTo>
                        <a:pt x="49" y="331"/>
                      </a:lnTo>
                      <a:lnTo>
                        <a:pt x="69" y="321"/>
                      </a:lnTo>
                      <a:lnTo>
                        <a:pt x="84" y="315"/>
                      </a:lnTo>
                      <a:lnTo>
                        <a:pt x="92" y="310"/>
                      </a:lnTo>
                      <a:lnTo>
                        <a:pt x="98" y="306"/>
                      </a:lnTo>
                      <a:lnTo>
                        <a:pt x="101" y="300"/>
                      </a:lnTo>
                      <a:lnTo>
                        <a:pt x="104" y="295"/>
                      </a:lnTo>
                      <a:lnTo>
                        <a:pt x="105" y="289"/>
                      </a:lnTo>
                      <a:lnTo>
                        <a:pt x="105" y="285"/>
                      </a:lnTo>
                      <a:lnTo>
                        <a:pt x="118" y="286"/>
                      </a:lnTo>
                      <a:lnTo>
                        <a:pt x="117" y="275"/>
                      </a:lnTo>
                      <a:lnTo>
                        <a:pt x="113" y="272"/>
                      </a:lnTo>
                      <a:lnTo>
                        <a:pt x="105" y="263"/>
                      </a:lnTo>
                      <a:lnTo>
                        <a:pt x="102" y="259"/>
                      </a:lnTo>
                      <a:lnTo>
                        <a:pt x="100" y="254"/>
                      </a:lnTo>
                      <a:lnTo>
                        <a:pt x="99" y="247"/>
                      </a:lnTo>
                      <a:lnTo>
                        <a:pt x="98" y="240"/>
                      </a:lnTo>
                      <a:lnTo>
                        <a:pt x="95" y="228"/>
                      </a:lnTo>
                      <a:lnTo>
                        <a:pt x="95" y="222"/>
                      </a:lnTo>
                      <a:lnTo>
                        <a:pt x="94" y="223"/>
                      </a:lnTo>
                      <a:lnTo>
                        <a:pt x="88" y="224"/>
                      </a:lnTo>
                      <a:lnTo>
                        <a:pt x="87" y="224"/>
                      </a:lnTo>
                      <a:lnTo>
                        <a:pt x="85" y="223"/>
                      </a:lnTo>
                      <a:lnTo>
                        <a:pt x="84" y="221"/>
                      </a:lnTo>
                      <a:lnTo>
                        <a:pt x="83" y="218"/>
                      </a:lnTo>
                      <a:lnTo>
                        <a:pt x="81" y="209"/>
                      </a:lnTo>
                      <a:lnTo>
                        <a:pt x="78" y="198"/>
                      </a:lnTo>
                      <a:lnTo>
                        <a:pt x="74" y="176"/>
                      </a:lnTo>
                      <a:lnTo>
                        <a:pt x="73" y="159"/>
                      </a:lnTo>
                      <a:lnTo>
                        <a:pt x="73" y="155"/>
                      </a:lnTo>
                      <a:lnTo>
                        <a:pt x="74" y="153"/>
                      </a:lnTo>
                      <a:lnTo>
                        <a:pt x="75" y="152"/>
                      </a:lnTo>
                      <a:lnTo>
                        <a:pt x="76" y="151"/>
                      </a:lnTo>
                      <a:lnTo>
                        <a:pt x="79" y="151"/>
                      </a:lnTo>
                      <a:lnTo>
                        <a:pt x="84" y="153"/>
                      </a:lnTo>
                      <a:lnTo>
                        <a:pt x="81" y="146"/>
                      </a:lnTo>
                      <a:lnTo>
                        <a:pt x="76" y="139"/>
                      </a:lnTo>
                      <a:lnTo>
                        <a:pt x="74" y="129"/>
                      </a:lnTo>
                      <a:lnTo>
                        <a:pt x="73" y="118"/>
                      </a:lnTo>
                      <a:lnTo>
                        <a:pt x="72" y="105"/>
                      </a:lnTo>
                      <a:lnTo>
                        <a:pt x="73" y="89"/>
                      </a:lnTo>
                      <a:lnTo>
                        <a:pt x="74" y="73"/>
                      </a:lnTo>
                      <a:lnTo>
                        <a:pt x="76" y="58"/>
                      </a:lnTo>
                      <a:lnTo>
                        <a:pt x="79" y="46"/>
                      </a:lnTo>
                      <a:lnTo>
                        <a:pt x="83" y="36"/>
                      </a:lnTo>
                      <a:lnTo>
                        <a:pt x="86" y="31"/>
                      </a:lnTo>
                      <a:lnTo>
                        <a:pt x="90" y="28"/>
                      </a:lnTo>
                      <a:lnTo>
                        <a:pt x="93" y="26"/>
                      </a:lnTo>
                      <a:lnTo>
                        <a:pt x="96" y="24"/>
                      </a:lnTo>
                      <a:lnTo>
                        <a:pt x="102" y="24"/>
                      </a:lnTo>
                      <a:lnTo>
                        <a:pt x="108" y="27"/>
                      </a:lnTo>
                      <a:lnTo>
                        <a:pt x="112" y="22"/>
                      </a:lnTo>
                      <a:lnTo>
                        <a:pt x="116" y="18"/>
                      </a:lnTo>
                      <a:lnTo>
                        <a:pt x="121" y="13"/>
                      </a:lnTo>
                      <a:lnTo>
                        <a:pt x="128" y="9"/>
                      </a:lnTo>
                      <a:lnTo>
                        <a:pt x="135" y="5"/>
                      </a:lnTo>
                      <a:lnTo>
                        <a:pt x="142" y="3"/>
                      </a:lnTo>
                      <a:lnTo>
                        <a:pt x="149" y="2"/>
                      </a:lnTo>
                      <a:lnTo>
                        <a:pt x="157" y="1"/>
                      </a:lnTo>
                      <a:lnTo>
                        <a:pt x="165" y="0"/>
                      </a:lnTo>
                      <a:lnTo>
                        <a:pt x="17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 237"/>
                <p:cNvSpPr>
                  <a:spLocks/>
                </p:cNvSpPr>
                <p:nvPr/>
              </p:nvSpPr>
              <p:spPr bwMode="auto">
                <a:xfrm>
                  <a:off x="412750" y="3871913"/>
                  <a:ext cx="131763" cy="147638"/>
                </a:xfrm>
                <a:custGeom>
                  <a:avLst/>
                  <a:gdLst>
                    <a:gd name="T0" fmla="*/ 230 w 417"/>
                    <a:gd name="T1" fmla="*/ 1 h 466"/>
                    <a:gd name="T2" fmla="*/ 207 w 417"/>
                    <a:gd name="T3" fmla="*/ 5 h 466"/>
                    <a:gd name="T4" fmla="*/ 188 w 417"/>
                    <a:gd name="T5" fmla="*/ 18 h 466"/>
                    <a:gd name="T6" fmla="*/ 163 w 417"/>
                    <a:gd name="T7" fmla="*/ 50 h 466"/>
                    <a:gd name="T8" fmla="*/ 151 w 417"/>
                    <a:gd name="T9" fmla="*/ 83 h 466"/>
                    <a:gd name="T10" fmla="*/ 154 w 417"/>
                    <a:gd name="T11" fmla="*/ 133 h 466"/>
                    <a:gd name="T12" fmla="*/ 159 w 417"/>
                    <a:gd name="T13" fmla="*/ 154 h 466"/>
                    <a:gd name="T14" fmla="*/ 150 w 417"/>
                    <a:gd name="T15" fmla="*/ 151 h 466"/>
                    <a:gd name="T16" fmla="*/ 145 w 417"/>
                    <a:gd name="T17" fmla="*/ 159 h 466"/>
                    <a:gd name="T18" fmla="*/ 153 w 417"/>
                    <a:gd name="T19" fmla="*/ 209 h 466"/>
                    <a:gd name="T20" fmla="*/ 159 w 417"/>
                    <a:gd name="T21" fmla="*/ 223 h 466"/>
                    <a:gd name="T22" fmla="*/ 166 w 417"/>
                    <a:gd name="T23" fmla="*/ 223 h 466"/>
                    <a:gd name="T24" fmla="*/ 170 w 417"/>
                    <a:gd name="T25" fmla="*/ 240 h 466"/>
                    <a:gd name="T26" fmla="*/ 176 w 417"/>
                    <a:gd name="T27" fmla="*/ 259 h 466"/>
                    <a:gd name="T28" fmla="*/ 189 w 417"/>
                    <a:gd name="T29" fmla="*/ 275 h 466"/>
                    <a:gd name="T30" fmla="*/ 179 w 417"/>
                    <a:gd name="T31" fmla="*/ 289 h 466"/>
                    <a:gd name="T32" fmla="*/ 170 w 417"/>
                    <a:gd name="T33" fmla="*/ 306 h 466"/>
                    <a:gd name="T34" fmla="*/ 129 w 417"/>
                    <a:gd name="T35" fmla="*/ 327 h 466"/>
                    <a:gd name="T36" fmla="*/ 50 w 417"/>
                    <a:gd name="T37" fmla="*/ 361 h 466"/>
                    <a:gd name="T38" fmla="*/ 15 w 417"/>
                    <a:gd name="T39" fmla="*/ 380 h 466"/>
                    <a:gd name="T40" fmla="*/ 3 w 417"/>
                    <a:gd name="T41" fmla="*/ 395 h 466"/>
                    <a:gd name="T42" fmla="*/ 0 w 417"/>
                    <a:gd name="T43" fmla="*/ 414 h 466"/>
                    <a:gd name="T44" fmla="*/ 3 w 417"/>
                    <a:gd name="T45" fmla="*/ 454 h 466"/>
                    <a:gd name="T46" fmla="*/ 208 w 417"/>
                    <a:gd name="T47" fmla="*/ 466 h 466"/>
                    <a:gd name="T48" fmla="*/ 214 w 417"/>
                    <a:gd name="T49" fmla="*/ 452 h 466"/>
                    <a:gd name="T50" fmla="*/ 239 w 417"/>
                    <a:gd name="T51" fmla="*/ 430 h 466"/>
                    <a:gd name="T52" fmla="*/ 297 w 417"/>
                    <a:gd name="T53" fmla="*/ 401 h 466"/>
                    <a:gd name="T54" fmla="*/ 377 w 417"/>
                    <a:gd name="T55" fmla="*/ 368 h 466"/>
                    <a:gd name="T56" fmla="*/ 392 w 417"/>
                    <a:gd name="T57" fmla="*/ 340 h 466"/>
                    <a:gd name="T58" fmla="*/ 334 w 417"/>
                    <a:gd name="T59" fmla="*/ 315 h 466"/>
                    <a:gd name="T60" fmla="*/ 317 w 417"/>
                    <a:gd name="T61" fmla="*/ 300 h 466"/>
                    <a:gd name="T62" fmla="*/ 312 w 417"/>
                    <a:gd name="T63" fmla="*/ 285 h 466"/>
                    <a:gd name="T64" fmla="*/ 304 w 417"/>
                    <a:gd name="T65" fmla="*/ 272 h 466"/>
                    <a:gd name="T66" fmla="*/ 318 w 417"/>
                    <a:gd name="T67" fmla="*/ 254 h 466"/>
                    <a:gd name="T68" fmla="*/ 322 w 417"/>
                    <a:gd name="T69" fmla="*/ 228 h 466"/>
                    <a:gd name="T70" fmla="*/ 330 w 417"/>
                    <a:gd name="T71" fmla="*/ 224 h 466"/>
                    <a:gd name="T72" fmla="*/ 334 w 417"/>
                    <a:gd name="T73" fmla="*/ 221 h 466"/>
                    <a:gd name="T74" fmla="*/ 340 w 417"/>
                    <a:gd name="T75" fmla="*/ 198 h 466"/>
                    <a:gd name="T76" fmla="*/ 346 w 417"/>
                    <a:gd name="T77" fmla="*/ 155 h 466"/>
                    <a:gd name="T78" fmla="*/ 342 w 417"/>
                    <a:gd name="T79" fmla="*/ 151 h 466"/>
                    <a:gd name="T80" fmla="*/ 338 w 417"/>
                    <a:gd name="T81" fmla="*/ 146 h 466"/>
                    <a:gd name="T82" fmla="*/ 346 w 417"/>
                    <a:gd name="T83" fmla="*/ 118 h 466"/>
                    <a:gd name="T84" fmla="*/ 344 w 417"/>
                    <a:gd name="T85" fmla="*/ 73 h 466"/>
                    <a:gd name="T86" fmla="*/ 335 w 417"/>
                    <a:gd name="T87" fmla="*/ 36 h 466"/>
                    <a:gd name="T88" fmla="*/ 326 w 417"/>
                    <a:gd name="T89" fmla="*/ 26 h 466"/>
                    <a:gd name="T90" fmla="*/ 310 w 417"/>
                    <a:gd name="T91" fmla="*/ 27 h 466"/>
                    <a:gd name="T92" fmla="*/ 296 w 417"/>
                    <a:gd name="T93" fmla="*/ 13 h 466"/>
                    <a:gd name="T94" fmla="*/ 277 w 417"/>
                    <a:gd name="T95" fmla="*/ 3 h 466"/>
                    <a:gd name="T96" fmla="*/ 253 w 417"/>
                    <a:gd name="T97" fmla="*/ 0 h 4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17" h="466">
                      <a:moveTo>
                        <a:pt x="246" y="0"/>
                      </a:moveTo>
                      <a:lnTo>
                        <a:pt x="238" y="0"/>
                      </a:lnTo>
                      <a:lnTo>
                        <a:pt x="230" y="1"/>
                      </a:lnTo>
                      <a:lnTo>
                        <a:pt x="222" y="2"/>
                      </a:lnTo>
                      <a:lnTo>
                        <a:pt x="214" y="3"/>
                      </a:lnTo>
                      <a:lnTo>
                        <a:pt x="207" y="5"/>
                      </a:lnTo>
                      <a:lnTo>
                        <a:pt x="200" y="9"/>
                      </a:lnTo>
                      <a:lnTo>
                        <a:pt x="194" y="13"/>
                      </a:lnTo>
                      <a:lnTo>
                        <a:pt x="188" y="18"/>
                      </a:lnTo>
                      <a:lnTo>
                        <a:pt x="179" y="29"/>
                      </a:lnTo>
                      <a:lnTo>
                        <a:pt x="170" y="39"/>
                      </a:lnTo>
                      <a:lnTo>
                        <a:pt x="163" y="50"/>
                      </a:lnTo>
                      <a:lnTo>
                        <a:pt x="157" y="61"/>
                      </a:lnTo>
                      <a:lnTo>
                        <a:pt x="154" y="72"/>
                      </a:lnTo>
                      <a:lnTo>
                        <a:pt x="151" y="83"/>
                      </a:lnTo>
                      <a:lnTo>
                        <a:pt x="151" y="96"/>
                      </a:lnTo>
                      <a:lnTo>
                        <a:pt x="151" y="109"/>
                      </a:lnTo>
                      <a:lnTo>
                        <a:pt x="154" y="133"/>
                      </a:lnTo>
                      <a:lnTo>
                        <a:pt x="157" y="146"/>
                      </a:lnTo>
                      <a:lnTo>
                        <a:pt x="159" y="153"/>
                      </a:lnTo>
                      <a:lnTo>
                        <a:pt x="159" y="154"/>
                      </a:lnTo>
                      <a:lnTo>
                        <a:pt x="156" y="153"/>
                      </a:lnTo>
                      <a:lnTo>
                        <a:pt x="152" y="151"/>
                      </a:lnTo>
                      <a:lnTo>
                        <a:pt x="150" y="151"/>
                      </a:lnTo>
                      <a:lnTo>
                        <a:pt x="147" y="152"/>
                      </a:lnTo>
                      <a:lnTo>
                        <a:pt x="145" y="154"/>
                      </a:lnTo>
                      <a:lnTo>
                        <a:pt x="145" y="159"/>
                      </a:lnTo>
                      <a:lnTo>
                        <a:pt x="147" y="176"/>
                      </a:lnTo>
                      <a:lnTo>
                        <a:pt x="151" y="198"/>
                      </a:lnTo>
                      <a:lnTo>
                        <a:pt x="153" y="209"/>
                      </a:lnTo>
                      <a:lnTo>
                        <a:pt x="155" y="218"/>
                      </a:lnTo>
                      <a:lnTo>
                        <a:pt x="157" y="221"/>
                      </a:lnTo>
                      <a:lnTo>
                        <a:pt x="159" y="223"/>
                      </a:lnTo>
                      <a:lnTo>
                        <a:pt x="160" y="224"/>
                      </a:lnTo>
                      <a:lnTo>
                        <a:pt x="161" y="224"/>
                      </a:lnTo>
                      <a:lnTo>
                        <a:pt x="166" y="223"/>
                      </a:lnTo>
                      <a:lnTo>
                        <a:pt x="168" y="222"/>
                      </a:lnTo>
                      <a:lnTo>
                        <a:pt x="169" y="228"/>
                      </a:lnTo>
                      <a:lnTo>
                        <a:pt x="170" y="240"/>
                      </a:lnTo>
                      <a:lnTo>
                        <a:pt x="171" y="247"/>
                      </a:lnTo>
                      <a:lnTo>
                        <a:pt x="173" y="254"/>
                      </a:lnTo>
                      <a:lnTo>
                        <a:pt x="176" y="259"/>
                      </a:lnTo>
                      <a:lnTo>
                        <a:pt x="178" y="263"/>
                      </a:lnTo>
                      <a:lnTo>
                        <a:pt x="187" y="272"/>
                      </a:lnTo>
                      <a:lnTo>
                        <a:pt x="189" y="275"/>
                      </a:lnTo>
                      <a:lnTo>
                        <a:pt x="190" y="286"/>
                      </a:lnTo>
                      <a:lnTo>
                        <a:pt x="179" y="285"/>
                      </a:lnTo>
                      <a:lnTo>
                        <a:pt x="179" y="289"/>
                      </a:lnTo>
                      <a:lnTo>
                        <a:pt x="177" y="295"/>
                      </a:lnTo>
                      <a:lnTo>
                        <a:pt x="174" y="300"/>
                      </a:lnTo>
                      <a:lnTo>
                        <a:pt x="170" y="306"/>
                      </a:lnTo>
                      <a:lnTo>
                        <a:pt x="164" y="310"/>
                      </a:lnTo>
                      <a:lnTo>
                        <a:pt x="157" y="315"/>
                      </a:lnTo>
                      <a:lnTo>
                        <a:pt x="129" y="327"/>
                      </a:lnTo>
                      <a:lnTo>
                        <a:pt x="90" y="343"/>
                      </a:lnTo>
                      <a:lnTo>
                        <a:pt x="69" y="352"/>
                      </a:lnTo>
                      <a:lnTo>
                        <a:pt x="50" y="361"/>
                      </a:lnTo>
                      <a:lnTo>
                        <a:pt x="34" y="368"/>
                      </a:lnTo>
                      <a:lnTo>
                        <a:pt x="22" y="375"/>
                      </a:lnTo>
                      <a:lnTo>
                        <a:pt x="15" y="380"/>
                      </a:lnTo>
                      <a:lnTo>
                        <a:pt x="10" y="386"/>
                      </a:lnTo>
                      <a:lnTo>
                        <a:pt x="5" y="390"/>
                      </a:lnTo>
                      <a:lnTo>
                        <a:pt x="3" y="395"/>
                      </a:lnTo>
                      <a:lnTo>
                        <a:pt x="2" y="401"/>
                      </a:lnTo>
                      <a:lnTo>
                        <a:pt x="0" y="407"/>
                      </a:lnTo>
                      <a:lnTo>
                        <a:pt x="0" y="414"/>
                      </a:lnTo>
                      <a:lnTo>
                        <a:pt x="0" y="423"/>
                      </a:lnTo>
                      <a:lnTo>
                        <a:pt x="2" y="440"/>
                      </a:lnTo>
                      <a:lnTo>
                        <a:pt x="3" y="454"/>
                      </a:lnTo>
                      <a:lnTo>
                        <a:pt x="3" y="462"/>
                      </a:lnTo>
                      <a:lnTo>
                        <a:pt x="3" y="464"/>
                      </a:lnTo>
                      <a:lnTo>
                        <a:pt x="208" y="466"/>
                      </a:lnTo>
                      <a:lnTo>
                        <a:pt x="209" y="462"/>
                      </a:lnTo>
                      <a:lnTo>
                        <a:pt x="212" y="457"/>
                      </a:lnTo>
                      <a:lnTo>
                        <a:pt x="214" y="452"/>
                      </a:lnTo>
                      <a:lnTo>
                        <a:pt x="216" y="448"/>
                      </a:lnTo>
                      <a:lnTo>
                        <a:pt x="225" y="439"/>
                      </a:lnTo>
                      <a:lnTo>
                        <a:pt x="239" y="430"/>
                      </a:lnTo>
                      <a:lnTo>
                        <a:pt x="253" y="421"/>
                      </a:lnTo>
                      <a:lnTo>
                        <a:pt x="274" y="412"/>
                      </a:lnTo>
                      <a:lnTo>
                        <a:pt x="297" y="401"/>
                      </a:lnTo>
                      <a:lnTo>
                        <a:pt x="325" y="389"/>
                      </a:lnTo>
                      <a:lnTo>
                        <a:pt x="351" y="378"/>
                      </a:lnTo>
                      <a:lnTo>
                        <a:pt x="377" y="368"/>
                      </a:lnTo>
                      <a:lnTo>
                        <a:pt x="399" y="359"/>
                      </a:lnTo>
                      <a:lnTo>
                        <a:pt x="417" y="351"/>
                      </a:lnTo>
                      <a:lnTo>
                        <a:pt x="392" y="340"/>
                      </a:lnTo>
                      <a:lnTo>
                        <a:pt x="369" y="331"/>
                      </a:lnTo>
                      <a:lnTo>
                        <a:pt x="348" y="321"/>
                      </a:lnTo>
                      <a:lnTo>
                        <a:pt x="334" y="315"/>
                      </a:lnTo>
                      <a:lnTo>
                        <a:pt x="326" y="310"/>
                      </a:lnTo>
                      <a:lnTo>
                        <a:pt x="320" y="306"/>
                      </a:lnTo>
                      <a:lnTo>
                        <a:pt x="317" y="300"/>
                      </a:lnTo>
                      <a:lnTo>
                        <a:pt x="314" y="295"/>
                      </a:lnTo>
                      <a:lnTo>
                        <a:pt x="312" y="289"/>
                      </a:lnTo>
                      <a:lnTo>
                        <a:pt x="312" y="285"/>
                      </a:lnTo>
                      <a:lnTo>
                        <a:pt x="301" y="286"/>
                      </a:lnTo>
                      <a:lnTo>
                        <a:pt x="302" y="275"/>
                      </a:lnTo>
                      <a:lnTo>
                        <a:pt x="304" y="272"/>
                      </a:lnTo>
                      <a:lnTo>
                        <a:pt x="313" y="263"/>
                      </a:lnTo>
                      <a:lnTo>
                        <a:pt x="316" y="259"/>
                      </a:lnTo>
                      <a:lnTo>
                        <a:pt x="318" y="254"/>
                      </a:lnTo>
                      <a:lnTo>
                        <a:pt x="320" y="247"/>
                      </a:lnTo>
                      <a:lnTo>
                        <a:pt x="321" y="240"/>
                      </a:lnTo>
                      <a:lnTo>
                        <a:pt x="322" y="228"/>
                      </a:lnTo>
                      <a:lnTo>
                        <a:pt x="323" y="222"/>
                      </a:lnTo>
                      <a:lnTo>
                        <a:pt x="323" y="223"/>
                      </a:lnTo>
                      <a:lnTo>
                        <a:pt x="330" y="224"/>
                      </a:lnTo>
                      <a:lnTo>
                        <a:pt x="331" y="224"/>
                      </a:lnTo>
                      <a:lnTo>
                        <a:pt x="332" y="223"/>
                      </a:lnTo>
                      <a:lnTo>
                        <a:pt x="334" y="221"/>
                      </a:lnTo>
                      <a:lnTo>
                        <a:pt x="335" y="218"/>
                      </a:lnTo>
                      <a:lnTo>
                        <a:pt x="338" y="209"/>
                      </a:lnTo>
                      <a:lnTo>
                        <a:pt x="340" y="198"/>
                      </a:lnTo>
                      <a:lnTo>
                        <a:pt x="344" y="176"/>
                      </a:lnTo>
                      <a:lnTo>
                        <a:pt x="346" y="159"/>
                      </a:lnTo>
                      <a:lnTo>
                        <a:pt x="346" y="155"/>
                      </a:lnTo>
                      <a:lnTo>
                        <a:pt x="345" y="153"/>
                      </a:lnTo>
                      <a:lnTo>
                        <a:pt x="344" y="152"/>
                      </a:lnTo>
                      <a:lnTo>
                        <a:pt x="342" y="151"/>
                      </a:lnTo>
                      <a:lnTo>
                        <a:pt x="338" y="151"/>
                      </a:lnTo>
                      <a:lnTo>
                        <a:pt x="335" y="153"/>
                      </a:lnTo>
                      <a:lnTo>
                        <a:pt x="338" y="146"/>
                      </a:lnTo>
                      <a:lnTo>
                        <a:pt x="342" y="139"/>
                      </a:lnTo>
                      <a:lnTo>
                        <a:pt x="344" y="129"/>
                      </a:lnTo>
                      <a:lnTo>
                        <a:pt x="346" y="118"/>
                      </a:lnTo>
                      <a:lnTo>
                        <a:pt x="346" y="105"/>
                      </a:lnTo>
                      <a:lnTo>
                        <a:pt x="346" y="89"/>
                      </a:lnTo>
                      <a:lnTo>
                        <a:pt x="344" y="73"/>
                      </a:lnTo>
                      <a:lnTo>
                        <a:pt x="342" y="58"/>
                      </a:lnTo>
                      <a:lnTo>
                        <a:pt x="339" y="46"/>
                      </a:lnTo>
                      <a:lnTo>
                        <a:pt x="335" y="36"/>
                      </a:lnTo>
                      <a:lnTo>
                        <a:pt x="331" y="31"/>
                      </a:lnTo>
                      <a:lnTo>
                        <a:pt x="329" y="28"/>
                      </a:lnTo>
                      <a:lnTo>
                        <a:pt x="326" y="26"/>
                      </a:lnTo>
                      <a:lnTo>
                        <a:pt x="322" y="24"/>
                      </a:lnTo>
                      <a:lnTo>
                        <a:pt x="316" y="24"/>
                      </a:lnTo>
                      <a:lnTo>
                        <a:pt x="310" y="27"/>
                      </a:lnTo>
                      <a:lnTo>
                        <a:pt x="307" y="22"/>
                      </a:lnTo>
                      <a:lnTo>
                        <a:pt x="302" y="18"/>
                      </a:lnTo>
                      <a:lnTo>
                        <a:pt x="296" y="13"/>
                      </a:lnTo>
                      <a:lnTo>
                        <a:pt x="291" y="9"/>
                      </a:lnTo>
                      <a:lnTo>
                        <a:pt x="284" y="5"/>
                      </a:lnTo>
                      <a:lnTo>
                        <a:pt x="277" y="3"/>
                      </a:lnTo>
                      <a:lnTo>
                        <a:pt x="269" y="2"/>
                      </a:lnTo>
                      <a:lnTo>
                        <a:pt x="261" y="1"/>
                      </a:lnTo>
                      <a:lnTo>
                        <a:pt x="253" y="0"/>
                      </a:lnTo>
                      <a:lnTo>
                        <a:pt x="24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>
            <a:xfrm>
              <a:off x="641660" y="5403473"/>
              <a:ext cx="889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외부용역</a:t>
              </a:r>
              <a:endParaRPr lang="ko-KR" altLang="en-US" sz="10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218" y="4805953"/>
            <a:ext cx="936104" cy="101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오른쪽 화살표 4"/>
          <p:cNvSpPr/>
          <p:nvPr/>
        </p:nvSpPr>
        <p:spPr>
          <a:xfrm>
            <a:off x="4500341" y="5066082"/>
            <a:ext cx="560851" cy="40212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위 탁</a:t>
            </a:r>
            <a:endParaRPr lang="ko-KR" alt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7" name="오른쪽 화살표 36"/>
          <p:cNvSpPr/>
          <p:nvPr/>
        </p:nvSpPr>
        <p:spPr>
          <a:xfrm>
            <a:off x="6458519" y="5066082"/>
            <a:ext cx="560851" cy="40212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위 탁</a:t>
            </a:r>
            <a:endParaRPr lang="ko-KR" alt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748307" y="4864519"/>
            <a:ext cx="2205249" cy="9607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971835" y="5021727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정부 사업을</a:t>
            </a:r>
            <a:endParaRPr lang="en-US" altLang="ko-KR" sz="1200" b="1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algn="ctr"/>
            <a:r>
              <a:rPr lang="ko-KR" altLang="en-US" sz="1200" b="1" dirty="0" err="1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재위탁</a:t>
            </a:r>
            <a:r>
              <a:rPr lang="ko-KR" altLang="en-US" sz="12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하는 정보원의 업무처리 시스템</a:t>
            </a:r>
            <a:endParaRPr lang="ko-KR" altLang="en-US" sz="12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3881" y="2838971"/>
            <a:ext cx="13674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05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정보화사업</a:t>
            </a:r>
            <a:r>
              <a:rPr lang="en-US" altLang="ko-KR" sz="10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endParaRPr lang="ko-KR" altLang="en-US" sz="105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329" y="4843260"/>
            <a:ext cx="1257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46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481" y="692696"/>
            <a:ext cx="83089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「장애인</a:t>
            </a:r>
            <a:r>
              <a:rPr lang="en-US" altLang="ko-KR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노인 </a:t>
            </a:r>
            <a:r>
              <a:rPr lang="en-US" altLang="ko-KR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e-</a:t>
            </a:r>
            <a:r>
              <a:rPr lang="ko-KR" altLang="en-US" sz="26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응급알리미</a:t>
            </a:r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」부실  </a:t>
            </a:r>
            <a:r>
              <a:rPr lang="ko-KR" altLang="en-US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ko-KR" altLang="en-US" sz="2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247" y="1484784"/>
            <a:ext cx="878223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e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응급알리미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시스템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–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독거노인 및 장애인 宅內 대상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화재 등 유사시 구급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구호 요청 시스템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노인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80,150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개소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(7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년간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장애인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2,121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개소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(3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년간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설비 및 시스템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설치      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총 예산 </a:t>
            </a:r>
            <a:r>
              <a:rPr lang="en-US" altLang="ko-KR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266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억 원 </a:t>
            </a:r>
            <a:r>
              <a:rPr lang="ko-KR" altLang="en-US" sz="16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집행</a:t>
            </a:r>
            <a:endParaRPr lang="en-US" altLang="ko-KR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/>
            <a:endParaRPr lang="en-US" altLang="ko-KR" sz="16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b="1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 </a:t>
            </a:r>
            <a:r>
              <a:rPr lang="ko-KR" altLang="en-US" sz="1500" b="1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 제 점 </a:t>
            </a:r>
            <a:r>
              <a:rPr lang="en-US" altLang="ko-KR" sz="1500" b="1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  <a:endParaRPr lang="ko-KR" altLang="en-US" sz="1500" b="1" spc="-15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① 최근 </a:t>
            </a:r>
            <a:r>
              <a:rPr lang="en-US" altLang="ko-KR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3</a:t>
            </a:r>
            <a:r>
              <a:rPr lang="ko-KR" altLang="en-US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년간 독거노인 </a:t>
            </a:r>
            <a:r>
              <a:rPr lang="en-US" altLang="ko-KR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e</a:t>
            </a:r>
            <a:r>
              <a:rPr lang="ko-KR" altLang="en-US" sz="1500" spc="-15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응급알리미</a:t>
            </a:r>
            <a:r>
              <a:rPr lang="ko-KR" altLang="en-US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 작동 건수 </a:t>
            </a:r>
            <a:r>
              <a:rPr lang="en-US" altLang="ko-KR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54,397</a:t>
            </a:r>
            <a:r>
              <a:rPr lang="ko-KR" altLang="en-US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건 中 응급상황 </a:t>
            </a:r>
            <a:r>
              <a:rPr lang="en-US" altLang="ko-KR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6,802</a:t>
            </a:r>
            <a:r>
              <a:rPr lang="ko-KR" altLang="en-US" sz="15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건 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응급 </a:t>
            </a:r>
            <a:r>
              <a:rPr lang="ko-KR" altLang="en-US" sz="1500" spc="-150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외 상황 </a:t>
            </a:r>
            <a:r>
              <a:rPr lang="en-US" altLang="ko-KR" sz="1500" spc="-150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87.5%</a:t>
            </a:r>
            <a:endParaRPr lang="ko-KR" altLang="en-US" sz="1500" spc="-150" dirty="0">
              <a:solidFill>
                <a:srgbClr val="C00000"/>
              </a:solidFill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② 장애인 </a:t>
            </a:r>
            <a:r>
              <a:rPr lang="en-US" altLang="ko-KR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e</a:t>
            </a:r>
            <a:r>
              <a:rPr lang="ko-KR" altLang="en-US" sz="1500" spc="-15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응급알리미</a:t>
            </a:r>
            <a:r>
              <a:rPr lang="ko-KR" altLang="en-US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 작동 건수 </a:t>
            </a:r>
            <a:r>
              <a:rPr lang="en-US" altLang="ko-KR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4,420</a:t>
            </a:r>
            <a:r>
              <a:rPr lang="ko-KR" altLang="en-US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건 中 실제응급 상황 </a:t>
            </a:r>
            <a:r>
              <a:rPr lang="en-US" altLang="ko-KR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438</a:t>
            </a:r>
            <a:r>
              <a:rPr lang="ko-KR" altLang="en-US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건 </a:t>
            </a:r>
            <a:r>
              <a:rPr lang="ko-KR" altLang="en-US" sz="15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   </a:t>
            </a:r>
            <a:r>
              <a:rPr lang="ko-KR" altLang="en-US" sz="1500" spc="-150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응급 외 상황 </a:t>
            </a:r>
            <a:r>
              <a:rPr lang="en-US" altLang="ko-KR" sz="1500" spc="-150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90.1%</a:t>
            </a:r>
            <a:endParaRPr lang="ko-KR" altLang="en-US" sz="1500" spc="-150" dirty="0">
              <a:solidFill>
                <a:srgbClr val="C00000"/>
              </a:solidFill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③ 오작동 원인 </a:t>
            </a:r>
            <a:r>
              <a:rPr lang="en-US" altLang="ko-KR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- </a:t>
            </a:r>
            <a:r>
              <a:rPr lang="ko-KR" altLang="en-US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상당수가 담배연기</a:t>
            </a:r>
            <a:r>
              <a:rPr lang="en-US" altLang="ko-KR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난방용 장작연기</a:t>
            </a:r>
            <a:r>
              <a:rPr lang="en-US" altLang="ko-KR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살충제 살포 등 </a:t>
            </a:r>
            <a:r>
              <a:rPr lang="ko-KR" altLang="en-US" sz="15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   </a:t>
            </a:r>
            <a:r>
              <a:rPr lang="ko-KR" altLang="en-US" sz="1500" spc="-150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수년간 기술적 개선 ‘방치’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④ 오작동 등에 대한 사후관리</a:t>
            </a:r>
            <a:r>
              <a:rPr lang="en-US" altLang="ko-KR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(A/S </a:t>
            </a:r>
            <a:r>
              <a:rPr lang="ko-KR" altLang="en-US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등</a:t>
            </a:r>
            <a:r>
              <a:rPr lang="en-US" altLang="ko-KR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) - </a:t>
            </a:r>
            <a:r>
              <a:rPr lang="ko-KR" altLang="en-US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독거노인 </a:t>
            </a:r>
            <a:r>
              <a:rPr lang="en-US" altLang="ko-KR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10,969</a:t>
            </a:r>
            <a:r>
              <a:rPr lang="ko-KR" altLang="en-US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건</a:t>
            </a:r>
            <a:r>
              <a:rPr lang="en-US" altLang="ko-KR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장애인 </a:t>
            </a:r>
            <a:r>
              <a:rPr lang="en-US" altLang="ko-KR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1,488</a:t>
            </a:r>
            <a:r>
              <a:rPr lang="ko-KR" altLang="en-US" sz="15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건만 점검      </a:t>
            </a:r>
            <a:r>
              <a:rPr lang="ko-KR" altLang="en-US" sz="1500" spc="-150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사후관리도 ‘부실’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74" y="6018134"/>
            <a:ext cx="84762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「취약계층 </a:t>
            </a:r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e-</a:t>
            </a:r>
            <a:r>
              <a:rPr lang="ko-KR" altLang="en-US" sz="20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응급알리미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에 대한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재점검 및 기술개선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조기 완료 필요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336944" y="6134416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Picture 3" descr="C:\Users\assembly\Desktop\2015 국정감사\PPT\1차 기관 로고\ad_000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89930"/>
            <a:ext cx="1113773" cy="29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오른쪽 화살표 18"/>
          <p:cNvSpPr/>
          <p:nvPr/>
        </p:nvSpPr>
        <p:spPr>
          <a:xfrm>
            <a:off x="6348303" y="297344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5524839" y="3310889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 화살표 11"/>
          <p:cNvSpPr/>
          <p:nvPr/>
        </p:nvSpPr>
        <p:spPr>
          <a:xfrm>
            <a:off x="5956887" y="3645539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오른쪽 화살표 13"/>
          <p:cNvSpPr/>
          <p:nvPr/>
        </p:nvSpPr>
        <p:spPr>
          <a:xfrm>
            <a:off x="6682895" y="399154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6300192" y="2022001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020" y="4460627"/>
            <a:ext cx="1617582" cy="140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31568" y="4702715"/>
            <a:ext cx="11239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64068" y="4679200"/>
            <a:ext cx="3079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오작동으로 인한</a:t>
            </a:r>
            <a:endParaRPr lang="en-US" altLang="ko-KR" sz="16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응급 외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상황 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출동이  </a:t>
            </a:r>
            <a:r>
              <a:rPr lang="en-US" altLang="ko-KR" sz="20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90%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083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247" y="1484784"/>
            <a:ext cx="8782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노인인구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650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만 시대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(‘15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en-US" altLang="ko-KR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10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 후 총 인구의 </a:t>
            </a:r>
            <a:r>
              <a:rPr lang="en-US" altLang="ko-KR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20%, 1</a:t>
            </a:r>
            <a:r>
              <a:rPr lang="ko-KR" altLang="en-US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천만 시대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노인일자리 예산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조원 시대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한정된 예산 이유로 양적 확대 지향</a:t>
            </a:r>
            <a:r>
              <a:rPr lang="en-US" altLang="ko-KR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양질의 일자리 창출 불가능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노인 의료비 지출 지속적 증가 및 고비용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저효율의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구조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en-US" altLang="ko-KR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13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17.5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조 원</a:t>
            </a:r>
            <a:r>
              <a:rPr lang="en-US" altLang="ko-KR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‘15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20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조 원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노인복지정책의 변화 요구 급증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en-US" altLang="ko-KR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Health Care 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중심에서 </a:t>
            </a:r>
            <a:r>
              <a:rPr lang="en-US" altLang="ko-KR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Active Aging 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중심으로 변화 중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노인복지법 제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23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조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노인사회참여지원의 ‘선언적 규정’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지침만으로 ‘일자리 창출과 지원’</a:t>
            </a:r>
          </a:p>
        </p:txBody>
      </p:sp>
      <p:sp>
        <p:nvSpPr>
          <p:cNvPr id="13" name="오른쪽 화살표 12"/>
          <p:cNvSpPr/>
          <p:nvPr/>
        </p:nvSpPr>
        <p:spPr>
          <a:xfrm>
            <a:off x="3479701" y="165585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>
            <a:off x="3002424" y="201501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오른쪽 화살표 17"/>
          <p:cNvSpPr/>
          <p:nvPr/>
        </p:nvSpPr>
        <p:spPr>
          <a:xfrm>
            <a:off x="5508104" y="238916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오른쪽 화살표 18"/>
          <p:cNvSpPr/>
          <p:nvPr/>
        </p:nvSpPr>
        <p:spPr>
          <a:xfrm>
            <a:off x="3292638" y="2766761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Picture 4" descr="C:\Users\assembly\Desktop\2015 국정감사\PPT\1차 기관 로고\kordi_logo_c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487" y="188640"/>
            <a:ext cx="1593998" cy="37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오른쪽 화살표 10"/>
          <p:cNvSpPr/>
          <p:nvPr/>
        </p:nvSpPr>
        <p:spPr>
          <a:xfrm>
            <a:off x="5345013" y="313769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86483" y="6154953"/>
            <a:ext cx="8581339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부처間 연계</a:t>
            </a:r>
            <a:r>
              <a:rPr lang="en-US" altLang="ko-KR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정부차원의 노인 일자리 창출</a:t>
            </a:r>
            <a:r>
              <a:rPr lang="en-US" altLang="ko-KR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활성화 </a:t>
            </a: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위한 법적 근거 등 촉진</a:t>
            </a:r>
            <a:endParaRPr lang="ko-KR" altLang="en-US" sz="19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오른쪽 화살표 13"/>
          <p:cNvSpPr/>
          <p:nvPr/>
        </p:nvSpPr>
        <p:spPr>
          <a:xfrm>
            <a:off x="261346" y="6264417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76657" y="692696"/>
            <a:ext cx="83089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「노인 사회참여 활성화 및 지원」기능 촉진</a:t>
            </a:r>
            <a:endParaRPr lang="ko-KR" altLang="en-US" sz="2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304549" y="3658411"/>
            <a:ext cx="4782352" cy="2165593"/>
            <a:chOff x="1304549" y="3658411"/>
            <a:chExt cx="4782352" cy="2165593"/>
          </a:xfrm>
        </p:grpSpPr>
        <p:pic>
          <p:nvPicPr>
            <p:cNvPr id="7170" name="Picture 2" descr="C:\Users\assembly\Desktop\htm_2012020801241010101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549" y="3658411"/>
              <a:ext cx="4782352" cy="2165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 rot="1222240">
              <a:off x="3723656" y="3970672"/>
              <a:ext cx="47727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b="1" dirty="0" smtClean="0">
                  <a:latin typeface="휴먼고딕" panose="02010504000101010101" pitchFamily="2" charset="-127"/>
                  <a:ea typeface="휴먼고딕" panose="02010504000101010101" pitchFamily="2" charset="-127"/>
                </a:rPr>
                <a:t>지침</a:t>
              </a:r>
              <a:endParaRPr lang="ko-KR" altLang="en-US" sz="1000" b="1" dirty="0">
                <a:latin typeface="휴먼고딕" panose="02010504000101010101" pitchFamily="2" charset="-127"/>
                <a:ea typeface="휴먼고딕" panose="02010504000101010101" pitchFamily="2" charset="-127"/>
              </a:endParaRPr>
            </a:p>
          </p:txBody>
        </p:sp>
      </p:grpSp>
      <p:pic>
        <p:nvPicPr>
          <p:cNvPr id="7172" name="Picture 4" descr="C:\Users\assembly\Desktop\asd_000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33056"/>
            <a:ext cx="964458" cy="198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58100" y="4741207"/>
            <a:ext cx="12335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노인인구</a:t>
            </a:r>
            <a:endParaRPr lang="en-US" altLang="ko-KR" sz="1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650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</a:t>
            </a:r>
            <a:endParaRPr lang="ko-KR" altLang="en-US" sz="20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344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247" y="1484784"/>
            <a:ext cx="8782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국민 기대수명 증가로 인한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노인들의 제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3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기 인생기간 연장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퇴직 후 인생 </a:t>
            </a:r>
            <a:r>
              <a:rPr lang="en-US" altLang="ko-KR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30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 시대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내년부터 생산가능인구의 지속 감소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산업경쟁력 연착륙 위한 노인인력활용 중요성 증대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정부차원의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기초노령수급권자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대상 사회참여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공익복지형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일자리 年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8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만개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月 </a:t>
            </a:r>
            <a:r>
              <a:rPr lang="en-US" altLang="ko-KR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20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만원 이하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노인 일자리 창출과 지원의 뚜렷한 한계 노출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낮은 단계의 노동</a:t>
            </a:r>
            <a:r>
              <a:rPr lang="en-US" altLang="ko-KR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상대적 저임금</a:t>
            </a:r>
            <a:r>
              <a:rPr lang="en-US" altLang="ko-KR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비효과적 사업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4253" y="6154953"/>
            <a:ext cx="8581339" cy="46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9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시혜성</a:t>
            </a: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단순 도입 지양</a:t>
            </a:r>
            <a:r>
              <a:rPr lang="en-US" altLang="ko-KR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「현장 중심 </a:t>
            </a:r>
            <a:r>
              <a:rPr lang="ko-KR" altLang="en-US" sz="19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맞춤형 </a:t>
            </a:r>
            <a:r>
              <a:rPr lang="ko-KR" altLang="en-US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일자리시스템」확립과 추진</a:t>
            </a:r>
            <a:endParaRPr lang="ko-KR" altLang="en-US" sz="19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565120" y="6264417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6205872" y="166379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>
            <a:off x="3673624" y="202001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오른쪽 화살표 17"/>
          <p:cNvSpPr/>
          <p:nvPr/>
        </p:nvSpPr>
        <p:spPr>
          <a:xfrm>
            <a:off x="6948264" y="238916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오른쪽 화살표 18"/>
          <p:cNvSpPr/>
          <p:nvPr/>
        </p:nvSpPr>
        <p:spPr>
          <a:xfrm>
            <a:off x="4469294" y="274856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Picture 4" descr="C:\Users\assembly\Desktop\2015 국정감사\PPT\1차 기관 로고\kordi_logo_c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487" y="188640"/>
            <a:ext cx="1593998" cy="37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65342" y="764704"/>
            <a:ext cx="83900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5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「선진국 </a:t>
            </a:r>
            <a:r>
              <a:rPr lang="ko-KR" altLang="en-US" sz="25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型</a:t>
            </a:r>
            <a:r>
              <a:rPr lang="ko-KR" altLang="en-US" sz="25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5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sz="25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노인 사회참여</a:t>
            </a:r>
            <a:r>
              <a:rPr lang="en-US" altLang="ko-KR" sz="25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5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일자리</a:t>
            </a:r>
            <a:r>
              <a:rPr lang="en-US" altLang="ko-KR" sz="25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25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제</a:t>
            </a:r>
            <a:r>
              <a:rPr lang="ko-KR" altLang="en-US" sz="25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도</a:t>
            </a:r>
            <a:r>
              <a:rPr lang="ko-KR" altLang="en-US" sz="25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 </a:t>
            </a:r>
            <a:r>
              <a:rPr lang="ko-KR" altLang="en-US" sz="2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도입 검토</a:t>
            </a:r>
            <a:endParaRPr lang="ko-KR" altLang="en-US" sz="25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383423"/>
              </p:ext>
            </p:extLst>
          </p:nvPr>
        </p:nvGraphicFramePr>
        <p:xfrm>
          <a:off x="354493" y="3861048"/>
          <a:ext cx="8465979" cy="1872207"/>
        </p:xfrm>
        <a:graphic>
          <a:graphicData uri="http://schemas.openxmlformats.org/drawingml/2006/table">
            <a:tbl>
              <a:tblPr/>
              <a:tblGrid>
                <a:gridCol w="833131"/>
                <a:gridCol w="1440160"/>
                <a:gridCol w="1224136"/>
                <a:gridCol w="1368152"/>
                <a:gridCol w="1728192"/>
                <a:gridCol w="1872208"/>
              </a:tblGrid>
              <a:tr h="254233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주요 특징</a:t>
                      </a:r>
                    </a:p>
                  </a:txBody>
                  <a:tcPr marL="57303" marR="57303" marT="15843" marB="1584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미국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</a:t>
                      </a: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Experience Corps)</a:t>
                      </a:r>
                    </a:p>
                  </a:txBody>
                  <a:tcPr marL="57303" marR="57303" marT="15843" marB="1584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일본 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실버인재센터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57303" marR="57303" marT="15843" marB="1584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영국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</a:t>
                      </a: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RSVP)</a:t>
                      </a:r>
                    </a:p>
                  </a:txBody>
                  <a:tcPr marL="57303" marR="57303" marT="15843" marB="1584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독일</a:t>
                      </a:r>
                    </a:p>
                  </a:txBody>
                  <a:tcPr marL="57303" marR="57303" marT="15843" marB="1584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42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활동적 노후</a:t>
                      </a:r>
                    </a:p>
                  </a:txBody>
                  <a:tcPr marL="57303" marR="57303" marT="15843" marB="1584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전 세대 자원봉사</a:t>
                      </a:r>
                    </a:p>
                  </a:txBody>
                  <a:tcPr marL="57303" marR="57303" marT="15843" marB="1584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대상</a:t>
                      </a:r>
                    </a:p>
                  </a:txBody>
                  <a:tcPr marL="57303" marR="57303" marT="15843" marB="1584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9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50</a:t>
                      </a:r>
                      <a:r>
                        <a:rPr lang="ko-KR" altLang="en-US" sz="1100" kern="0" spc="-9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세이상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9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</a:t>
                      </a:r>
                      <a:r>
                        <a:rPr lang="ko-KR" altLang="en-US" sz="1100" kern="0" spc="-9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평균 연령 </a:t>
                      </a:r>
                      <a:r>
                        <a:rPr lang="en-US" altLang="ko-KR" sz="1100" kern="0" spc="-9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67</a:t>
                      </a:r>
                      <a:r>
                        <a:rPr lang="ko-KR" altLang="en-US" sz="1100" kern="0" spc="-9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세</a:t>
                      </a:r>
                      <a:r>
                        <a:rPr lang="en-US" altLang="ko-KR" sz="1100" kern="0" spc="-9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</a:t>
                      </a:r>
                      <a:endParaRPr lang="ko-KR" altLang="en-US" sz="1100" kern="0" spc="-9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57303" marR="57303" marT="15843" marB="1584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60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세 이상</a:t>
                      </a:r>
                    </a:p>
                  </a:txBody>
                  <a:tcPr marL="57303" marR="57303" marT="15843" marB="1584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50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세 이상</a:t>
                      </a:r>
                    </a:p>
                  </a:txBody>
                  <a:tcPr marL="57303" marR="57303" marT="15843" marB="1584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60~75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세</a:t>
                      </a:r>
                    </a:p>
                  </a:txBody>
                  <a:tcPr marL="57303" marR="57303" marT="15843" marB="1584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제한無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참여자 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52%, 55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세 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57303" marR="57303" marT="15843" marB="1584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568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주된 활동</a:t>
                      </a:r>
                    </a:p>
                  </a:txBody>
                  <a:tcPr marL="57303" marR="57303" marT="15843" marB="1584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o-KR" altLang="en-US" sz="1100" kern="0" spc="-110" dirty="0" smtClean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아동 </a:t>
                      </a:r>
                      <a:r>
                        <a:rPr lang="ko-KR" altLang="en-US" sz="1100" kern="0" spc="-11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학습능력 및 자신감 향상 기여</a:t>
                      </a:r>
                      <a:r>
                        <a:rPr lang="ko-KR" altLang="en-US" sz="1100" kern="0" spc="-1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 </a:t>
                      </a:r>
                      <a:endParaRPr lang="en-US" altLang="ko-KR" sz="1100" kern="0" spc="-10" dirty="0" smtClean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100" kern="0" spc="-10" baseline="0" dirty="0" smtClean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  </a:t>
                      </a:r>
                      <a:r>
                        <a:rPr lang="en-US" altLang="ko-KR" sz="1100" kern="0" spc="-110" dirty="0" smtClean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</a:t>
                      </a:r>
                      <a:r>
                        <a:rPr lang="ko-KR" altLang="en-US" sz="1100" kern="0" spc="-11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읽기쓰기 지도</a:t>
                      </a:r>
                      <a:r>
                        <a:rPr lang="en-US" altLang="ko-KR" sz="1100" kern="0" spc="-11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, </a:t>
                      </a:r>
                      <a:r>
                        <a:rPr lang="ko-KR" altLang="en-US" sz="1100" kern="0" spc="-110" dirty="0" err="1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멘토</a:t>
                      </a:r>
                      <a:r>
                        <a:rPr lang="en-US" altLang="ko-KR" sz="1100" kern="0" spc="-11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 </a:t>
                      </a:r>
                      <a:endParaRPr lang="ko-KR" altLang="en-US" sz="1100" kern="0" spc="-11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57303" marR="57303" marT="15843" marB="1584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- </a:t>
                      </a: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기술</a:t>
                      </a:r>
                      <a:r>
                        <a:rPr lang="en-US" altLang="ko-KR" sz="1100" kern="0" spc="-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</a:t>
                      </a: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번역</a:t>
                      </a:r>
                      <a:r>
                        <a:rPr lang="en-US" altLang="ko-KR" sz="1100" kern="0" spc="-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·</a:t>
                      </a: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통역</a:t>
                      </a:r>
                      <a:r>
                        <a:rPr lang="en-US" altLang="ko-KR" sz="1100" kern="0" spc="-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- </a:t>
                      </a: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기능 전수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- </a:t>
                      </a: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관리 경험 교육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- </a:t>
                      </a: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자문 서비스 등</a:t>
                      </a:r>
                    </a:p>
                  </a:txBody>
                  <a:tcPr marL="57303" marR="57303" marT="15843" marB="1584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1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- </a:t>
                      </a:r>
                      <a:r>
                        <a:rPr lang="ko-KR" altLang="en-US" sz="1100" kern="0" spc="-1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기술</a:t>
                      </a:r>
                      <a:r>
                        <a:rPr lang="en-US" altLang="ko-KR" sz="1100" kern="0" spc="-1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, </a:t>
                      </a:r>
                      <a:r>
                        <a:rPr lang="ko-KR" altLang="en-US" sz="1100" kern="0" spc="-1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환경</a:t>
                      </a:r>
                      <a:r>
                        <a:rPr lang="en-US" altLang="ko-KR" sz="1100" kern="0" spc="-1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, </a:t>
                      </a:r>
                      <a:r>
                        <a:rPr lang="ko-KR" altLang="en-US" sz="1100" kern="0" spc="-1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보건</a:t>
                      </a:r>
                      <a:r>
                        <a:rPr lang="en-US" altLang="ko-KR" sz="1100" kern="0" spc="-1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, </a:t>
                      </a:r>
                      <a:r>
                        <a:rPr lang="ko-KR" altLang="en-US" sz="1100" kern="0" spc="-150" dirty="0" smtClean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사회복지</a:t>
                      </a:r>
                      <a:r>
                        <a:rPr lang="en-US" altLang="ko-KR" sz="1100" kern="0" spc="-1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, </a:t>
                      </a:r>
                      <a:r>
                        <a:rPr lang="ko-KR" altLang="en-US" sz="1100" kern="0" spc="-1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국제</a:t>
                      </a:r>
                      <a:r>
                        <a:rPr lang="en-US" altLang="ko-KR" sz="1100" kern="0" spc="-150" dirty="0" smtClean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,</a:t>
                      </a:r>
                      <a:r>
                        <a:rPr lang="ko-KR" altLang="en-US" sz="1100" kern="0" spc="-150" baseline="0" dirty="0" smtClean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 </a:t>
                      </a:r>
                      <a:r>
                        <a:rPr lang="ko-KR" altLang="en-US" sz="1100" kern="0" spc="-150" dirty="0" smtClean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문화유산 </a:t>
                      </a:r>
                      <a:r>
                        <a:rPr lang="ko-KR" altLang="en-US" sz="1100" kern="0" spc="-1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보존</a:t>
                      </a:r>
                      <a:r>
                        <a:rPr lang="en-US" altLang="ko-KR" sz="1100" kern="0" spc="-1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, </a:t>
                      </a:r>
                      <a:r>
                        <a:rPr lang="ko-KR" altLang="en-US" sz="1100" kern="0" spc="-150" dirty="0" smtClean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재소자 </a:t>
                      </a:r>
                      <a:r>
                        <a:rPr lang="ko-KR" altLang="en-US" sz="1100" kern="0" spc="-1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교육 등</a:t>
                      </a:r>
                    </a:p>
                  </a:txBody>
                  <a:tcPr marL="57303" marR="57303" marT="15843" marB="1584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9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- </a:t>
                      </a:r>
                      <a:r>
                        <a:rPr lang="ko-KR" altLang="en-US" sz="1100" kern="0" spc="-90" dirty="0" err="1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이웃돌봄서비스</a:t>
                      </a:r>
                      <a:endParaRPr lang="ko-KR" altLang="en-US" sz="1100" kern="0" spc="-9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1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- </a:t>
                      </a:r>
                      <a:r>
                        <a:rPr lang="ko-KR" altLang="en-US" sz="1100" kern="0" spc="-1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주거환경</a:t>
                      </a:r>
                      <a:r>
                        <a:rPr lang="en-US" altLang="ko-KR" sz="1100" kern="0" spc="-1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, </a:t>
                      </a:r>
                      <a:r>
                        <a:rPr lang="ko-KR" altLang="en-US" sz="1100" kern="0" spc="-1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교육</a:t>
                      </a:r>
                      <a:r>
                        <a:rPr lang="en-US" altLang="ko-KR" sz="1100" kern="0" spc="-1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, </a:t>
                      </a:r>
                      <a:r>
                        <a:rPr lang="ko-KR" altLang="en-US" sz="1100" kern="0" spc="-150" dirty="0" smtClean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문화</a:t>
                      </a:r>
                      <a:r>
                        <a:rPr lang="en-US" altLang="ko-KR" sz="1100" kern="0" spc="-1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, </a:t>
                      </a:r>
                      <a:r>
                        <a:rPr lang="ko-KR" altLang="en-US" sz="1100" kern="0" spc="-1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노인 인프라 구축</a:t>
                      </a:r>
                      <a:r>
                        <a:rPr lang="en-US" altLang="ko-KR" sz="1100" kern="0" spc="-1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, </a:t>
                      </a:r>
                      <a:r>
                        <a:rPr lang="ko-KR" altLang="en-US" sz="1100" kern="0" spc="-1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건강증진 등</a:t>
                      </a:r>
                    </a:p>
                  </a:txBody>
                  <a:tcPr marL="57303" marR="57303" marT="15843" marB="1584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11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- </a:t>
                      </a:r>
                      <a:r>
                        <a:rPr lang="ko-KR" altLang="en-US" sz="1100" kern="0" spc="-110" dirty="0" err="1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돌봄서비스</a:t>
                      </a:r>
                      <a:r>
                        <a:rPr lang="ko-KR" altLang="en-US" sz="1100" kern="0" spc="-11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 조언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1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- </a:t>
                      </a:r>
                      <a:r>
                        <a:rPr lang="ko-KR" altLang="en-US" sz="1100" kern="0" spc="-1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컨설팅</a:t>
                      </a:r>
                      <a:r>
                        <a:rPr lang="en-US" altLang="ko-KR" sz="1100" kern="0" spc="-1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, </a:t>
                      </a:r>
                      <a:r>
                        <a:rPr lang="ko-KR" altLang="en-US" sz="1100" kern="0" spc="-150" dirty="0" err="1" smtClean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직업멘토링</a:t>
                      </a:r>
                      <a:r>
                        <a:rPr lang="en-US" altLang="ko-KR" sz="1100" kern="0" spc="-150" dirty="0" smtClean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,</a:t>
                      </a:r>
                      <a:r>
                        <a:rPr lang="ko-KR" altLang="en-US" sz="1100" kern="0" spc="-150" baseline="0" dirty="0" smtClean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 </a:t>
                      </a:r>
                      <a:r>
                        <a:rPr lang="ko-KR" altLang="en-US" sz="1100" kern="0" spc="-150" dirty="0" smtClean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학교 </a:t>
                      </a:r>
                      <a:r>
                        <a:rPr lang="ko-KR" altLang="en-US" sz="1100" kern="0" spc="-1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시니어 파트너</a:t>
                      </a:r>
                      <a:r>
                        <a:rPr lang="en-US" altLang="ko-KR" sz="1100" kern="0" spc="-1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, </a:t>
                      </a:r>
                      <a:r>
                        <a:rPr lang="ko-KR" altLang="en-US" sz="1100" kern="0" spc="-150" dirty="0" smtClean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방문 </a:t>
                      </a:r>
                      <a:r>
                        <a:rPr lang="ko-KR" altLang="en-US" sz="1100" kern="0" spc="-1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치료 및 간호</a:t>
                      </a:r>
                    </a:p>
                  </a:txBody>
                  <a:tcPr marL="57303" marR="57303" marT="15843" marB="1584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54958" y="3438872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해외 선진국</a:t>
            </a: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정부 유료지원 </a:t>
            </a: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– 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노인 사회참여</a:t>
            </a: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/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자원봉사</a:t>
            </a: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일자리</a:t>
            </a: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) 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프로그램</a:t>
            </a: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  <a:endParaRPr lang="ko-KR" altLang="en-US" sz="14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430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0059" y="1419672"/>
            <a:ext cx="8782238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정부와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지자체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제공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노인 사회활동지원사업 일자리 총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33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만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7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천개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총 예산 </a:t>
            </a:r>
            <a:r>
              <a:rPr lang="en-US" altLang="ko-KR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6,187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억 원 </a:t>
            </a:r>
            <a:r>
              <a:rPr lang="en-US" altLang="ko-KR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&lt;‘15&gt;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취업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창업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경력유지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공익활동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재능나눔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자원봉사 활동 등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연중 </a:t>
            </a:r>
            <a:r>
              <a:rPr lang="en-US" altLang="ko-KR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5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∼</a:t>
            </a:r>
            <a:r>
              <a:rPr lang="en-US" altLang="ko-KR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12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개월</a:t>
            </a:r>
            <a:r>
              <a:rPr lang="en-US" altLang="ko-KR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月 평균 </a:t>
            </a:r>
            <a:r>
              <a:rPr lang="en-US" altLang="ko-KR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15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만 원</a:t>
            </a:r>
          </a:p>
          <a:p>
            <a:pPr fontAlgn="base">
              <a:lnSpc>
                <a:spcPct val="150000"/>
              </a:lnSpc>
            </a:pPr>
            <a:endParaRPr lang="en-US" altLang="ko-KR" sz="5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정부의 사업성과 분석은 일자리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336,431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&lt;‘14&gt;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정부 발표</a:t>
            </a:r>
            <a:r>
              <a:rPr lang="en-US" altLang="ko-KR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공식 취업률 자료에 성실하게 포함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문제는 정부의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공익형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복지형 노인 일자리에 대해서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근로기준법상 ‘근로자’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적용대상 포함</a:t>
            </a:r>
            <a:endParaRPr lang="ko-KR" altLang="en-US" sz="1600" spc="-15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927" y="6154952"/>
            <a:ext cx="824755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9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공익복지형</a:t>
            </a:r>
            <a:r>
              <a:rPr lang="ko-KR" altLang="en-US" sz="19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지원사업의</a:t>
            </a:r>
            <a:r>
              <a:rPr lang="ko-KR" altLang="en-US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900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근로기준법 적용 부처간 대상배제 및 관련 지원책 강화</a:t>
            </a:r>
            <a:endParaRPr lang="ko-KR" altLang="en-US" sz="1900" spc="-15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268537" y="6264417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6126056" y="159868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>
            <a:off x="5652932" y="195490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오른쪽 화살표 17"/>
          <p:cNvSpPr/>
          <p:nvPr/>
        </p:nvSpPr>
        <p:spPr>
          <a:xfrm>
            <a:off x="4687232" y="245057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Picture 4" descr="C:\Users\assembly\Desktop\2015 국정감사\PPT\1차 기관 로고\kordi_logo_c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487" y="188640"/>
            <a:ext cx="1593998" cy="37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5024" y="764704"/>
            <a:ext cx="83900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5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「노인 사회참여</a:t>
            </a:r>
            <a:r>
              <a:rPr lang="en-US" altLang="ko-KR" sz="25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5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일자리</a:t>
            </a:r>
            <a:r>
              <a:rPr lang="en-US" altLang="ko-KR" sz="25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25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月</a:t>
            </a:r>
            <a:r>
              <a:rPr lang="en-US" altLang="ko-KR" sz="25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20</a:t>
            </a:r>
            <a:r>
              <a:rPr lang="ko-KR" altLang="en-US" sz="25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만원↓ </a:t>
            </a:r>
            <a:r>
              <a:rPr lang="en-US" altLang="ko-KR" sz="25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=</a:t>
            </a:r>
            <a:r>
              <a:rPr lang="ko-KR" altLang="en-US" sz="25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근로자</a:t>
            </a:r>
            <a:r>
              <a:rPr lang="en-US" altLang="ko-KR" sz="25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  <a:r>
              <a:rPr lang="ko-KR" altLang="en-US" sz="25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 </a:t>
            </a:r>
            <a:r>
              <a:rPr lang="ko-KR" altLang="en-US" sz="2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ko-KR" altLang="en-US" sz="25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01" y="3356992"/>
            <a:ext cx="8238353" cy="250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04579" y="3789040"/>
            <a:ext cx="576064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노인이 살기 좋은 나라 </a:t>
            </a:r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60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위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하위권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(2015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년 기준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96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개국 中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</a:p>
          <a:p>
            <a:endParaRPr lang="en-US" altLang="ko-KR" sz="16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노년층의 </a:t>
            </a:r>
            <a:r>
              <a:rPr lang="ko-KR" altLang="en-US" sz="16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빈곤율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48.5%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(2015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년 기준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OECD 1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위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endParaRPr lang="en-US" altLang="ko-KR" sz="16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endParaRPr lang="en-US" altLang="ko-KR" sz="16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정부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10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년 동안 </a:t>
            </a:r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20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만원 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짜리 일자리만 양성</a:t>
            </a:r>
            <a:endParaRPr lang="ko-KR" altLang="en-US" sz="16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7087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FXkE2KQV02Jsd7hKvJVY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34fR4_wuUKxiXZCWCJKlA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3289</TotalTime>
  <Words>2474</Words>
  <Application>Microsoft Office PowerPoint</Application>
  <PresentationFormat>화면 슬라이드 쇼(4:3)</PresentationFormat>
  <Paragraphs>229</Paragraphs>
  <Slides>17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assembly</dc:creator>
  <cp:lastModifiedBy>assembly</cp:lastModifiedBy>
  <cp:revision>175</cp:revision>
  <cp:lastPrinted>2015-09-13T11:05:34Z</cp:lastPrinted>
  <dcterms:created xsi:type="dcterms:W3CDTF">2015-09-02T12:15:03Z</dcterms:created>
  <dcterms:modified xsi:type="dcterms:W3CDTF">2015-09-14T10:49:55Z</dcterms:modified>
</cp:coreProperties>
</file>