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81" r:id="rId3"/>
    <p:sldId id="291" r:id="rId4"/>
    <p:sldId id="275" r:id="rId5"/>
    <p:sldId id="276" r:id="rId6"/>
    <p:sldId id="277" r:id="rId7"/>
    <p:sldId id="288" r:id="rId8"/>
    <p:sldId id="290" r:id="rId9"/>
    <p:sldId id="292" r:id="rId10"/>
    <p:sldId id="285" r:id="rId11"/>
    <p:sldId id="279" r:id="rId12"/>
    <p:sldId id="280" r:id="rId13"/>
    <p:sldId id="282" r:id="rId14"/>
    <p:sldId id="283" r:id="rId15"/>
    <p:sldId id="286" r:id="rId16"/>
    <p:sldId id="278" r:id="rId17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4F788B2A-6697-4118-A694-CE461749B152}" type="datetimeFigureOut">
              <a:rPr lang="ko-KR" altLang="en-US" smtClean="0"/>
              <a:t>2015-10-04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88D81DB0-7BAD-45FC-95E6-5C8ADEE29E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732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81DB0-7BAD-45FC-95E6-5C8ADEE29EA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8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30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45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18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0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56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75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47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46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50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032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60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206D-0AEB-4CD5-9069-376979FF9724}" type="datetimeFigureOut">
              <a:rPr lang="ko-KR" altLang="en-US" smtClean="0"/>
              <a:t>2015-10-04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17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463" cy="68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1374" y="2708919"/>
            <a:ext cx="734481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국민의 행복한 삶에 공헌하는</a:t>
            </a:r>
            <a:endParaRPr lang="en-US" sz="4400" dirty="0">
              <a:solidFill>
                <a:srgbClr val="0B538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6" name="Straight Connector 10"/>
          <p:cNvCxnSpPr/>
          <p:nvPr/>
        </p:nvCxnSpPr>
        <p:spPr>
          <a:xfrm flipH="1">
            <a:off x="1396043" y="2420888"/>
            <a:ext cx="6475478" cy="0"/>
          </a:xfrm>
          <a:prstGeom prst="line">
            <a:avLst/>
          </a:prstGeom>
          <a:ln w="3175">
            <a:solidFill>
              <a:schemeClr val="bg1">
                <a:lumMod val="75000"/>
                <a:alpha val="4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96590" y="1697795"/>
            <a:ext cx="5396433" cy="5457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100</a:t>
            </a:r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세시대 국민 행복 파트너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2739" y="5346427"/>
            <a:ext cx="26043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국회의원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 명 수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4806" y="5773072"/>
            <a:ext cx="2160240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충남 아산</a:t>
            </a:r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5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새누리당</a:t>
            </a:r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sz="16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1" name="Group 348"/>
          <p:cNvGrpSpPr/>
          <p:nvPr/>
        </p:nvGrpSpPr>
        <p:grpSpPr>
          <a:xfrm>
            <a:off x="178065" y="6370186"/>
            <a:ext cx="1453620" cy="288575"/>
            <a:chOff x="2077120" y="4859661"/>
            <a:chExt cx="1453620" cy="288575"/>
          </a:xfrm>
        </p:grpSpPr>
        <p:sp>
          <p:nvSpPr>
            <p:cNvPr id="12" name="Freeform 6"/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2077120" y="4859661"/>
              <a:ext cx="290457" cy="288575"/>
            </a:xfrm>
            <a:custGeom>
              <a:avLst/>
              <a:gdLst>
                <a:gd name="T0" fmla="*/ 1285 w 2772"/>
                <a:gd name="T1" fmla="*/ 205 h 2759"/>
                <a:gd name="T2" fmla="*/ 1485 w 2772"/>
                <a:gd name="T3" fmla="*/ 195 h 2759"/>
                <a:gd name="T4" fmla="*/ 2533 w 2772"/>
                <a:gd name="T5" fmla="*/ 616 h 2759"/>
                <a:gd name="T6" fmla="*/ 2366 w 2772"/>
                <a:gd name="T7" fmla="*/ 2357 h 2759"/>
                <a:gd name="T8" fmla="*/ 1023 w 2772"/>
                <a:gd name="T9" fmla="*/ 2708 h 2759"/>
                <a:gd name="T10" fmla="*/ 45 w 2772"/>
                <a:gd name="T11" fmla="*/ 1742 h 2759"/>
                <a:gd name="T12" fmla="*/ 292 w 2772"/>
                <a:gd name="T13" fmla="*/ 534 h 2759"/>
                <a:gd name="T14" fmla="*/ 1142 w 2772"/>
                <a:gd name="T15" fmla="*/ 21 h 2759"/>
                <a:gd name="T16" fmla="*/ 2158 w 2772"/>
                <a:gd name="T17" fmla="*/ 302 h 2759"/>
                <a:gd name="T18" fmla="*/ 702 w 2772"/>
                <a:gd name="T19" fmla="*/ 244 h 2759"/>
                <a:gd name="T20" fmla="*/ 364 w 2772"/>
                <a:gd name="T21" fmla="*/ 534 h 2759"/>
                <a:gd name="T22" fmla="*/ 266 w 2772"/>
                <a:gd name="T23" fmla="*/ 1264 h 2759"/>
                <a:gd name="T24" fmla="*/ 55 w 2772"/>
                <a:gd name="T25" fmla="*/ 1418 h 2759"/>
                <a:gd name="T26" fmla="*/ 1323 w 2772"/>
                <a:gd name="T27" fmla="*/ 2705 h 2759"/>
                <a:gd name="T28" fmla="*/ 2580 w 2772"/>
                <a:gd name="T29" fmla="*/ 1968 h 2759"/>
                <a:gd name="T30" fmla="*/ 2611 w 2772"/>
                <a:gd name="T31" fmla="*/ 1678 h 2759"/>
                <a:gd name="T32" fmla="*/ 2605 w 2772"/>
                <a:gd name="T33" fmla="*/ 1008 h 2759"/>
                <a:gd name="T34" fmla="*/ 2692 w 2772"/>
                <a:gd name="T35" fmla="*/ 1488 h 2759"/>
                <a:gd name="T36" fmla="*/ 1696 w 2772"/>
                <a:gd name="T37" fmla="*/ 112 h 2759"/>
                <a:gd name="T38" fmla="*/ 1735 w 2772"/>
                <a:gd name="T39" fmla="*/ 159 h 2759"/>
                <a:gd name="T40" fmla="*/ 1707 w 2772"/>
                <a:gd name="T41" fmla="*/ 269 h 2759"/>
                <a:gd name="T42" fmla="*/ 2308 w 2772"/>
                <a:gd name="T43" fmla="*/ 642 h 2759"/>
                <a:gd name="T44" fmla="*/ 2588 w 2772"/>
                <a:gd name="T45" fmla="*/ 903 h 2759"/>
                <a:gd name="T46" fmla="*/ 2194 w 2772"/>
                <a:gd name="T47" fmla="*/ 728 h 2759"/>
                <a:gd name="T48" fmla="*/ 1726 w 2772"/>
                <a:gd name="T49" fmla="*/ 310 h 2759"/>
                <a:gd name="T50" fmla="*/ 1627 w 2772"/>
                <a:gd name="T51" fmla="*/ 295 h 2759"/>
                <a:gd name="T52" fmla="*/ 2070 w 2772"/>
                <a:gd name="T53" fmla="*/ 2496 h 2759"/>
                <a:gd name="T54" fmla="*/ 2480 w 2772"/>
                <a:gd name="T55" fmla="*/ 1784 h 2759"/>
                <a:gd name="T56" fmla="*/ 2399 w 2772"/>
                <a:gd name="T57" fmla="*/ 2180 h 2759"/>
                <a:gd name="T58" fmla="*/ 2054 w 2772"/>
                <a:gd name="T59" fmla="*/ 1566 h 2759"/>
                <a:gd name="T60" fmla="*/ 2130 w 2772"/>
                <a:gd name="T61" fmla="*/ 840 h 2759"/>
                <a:gd name="T62" fmla="*/ 2108 w 2772"/>
                <a:gd name="T63" fmla="*/ 711 h 2759"/>
                <a:gd name="T64" fmla="*/ 1906 w 2772"/>
                <a:gd name="T65" fmla="*/ 501 h 2759"/>
                <a:gd name="T66" fmla="*/ 1438 w 2772"/>
                <a:gd name="T67" fmla="*/ 288 h 2759"/>
                <a:gd name="T68" fmla="*/ 1414 w 2772"/>
                <a:gd name="T69" fmla="*/ 2483 h 2759"/>
                <a:gd name="T70" fmla="*/ 1979 w 2772"/>
                <a:gd name="T71" fmla="*/ 1980 h 2759"/>
                <a:gd name="T72" fmla="*/ 2035 w 2772"/>
                <a:gd name="T73" fmla="*/ 1690 h 2759"/>
                <a:gd name="T74" fmla="*/ 1984 w 2772"/>
                <a:gd name="T75" fmla="*/ 1425 h 2759"/>
                <a:gd name="T76" fmla="*/ 1801 w 2772"/>
                <a:gd name="T77" fmla="*/ 859 h 2759"/>
                <a:gd name="T78" fmla="*/ 1562 w 2772"/>
                <a:gd name="T79" fmla="*/ 407 h 2759"/>
                <a:gd name="T80" fmla="*/ 1180 w 2772"/>
                <a:gd name="T81" fmla="*/ 97 h 2759"/>
                <a:gd name="T82" fmla="*/ 1050 w 2772"/>
                <a:gd name="T83" fmla="*/ 188 h 2759"/>
                <a:gd name="T84" fmla="*/ 900 w 2772"/>
                <a:gd name="T85" fmla="*/ 234 h 2759"/>
                <a:gd name="T86" fmla="*/ 929 w 2772"/>
                <a:gd name="T87" fmla="*/ 265 h 2759"/>
                <a:gd name="T88" fmla="*/ 1001 w 2772"/>
                <a:gd name="T89" fmla="*/ 242 h 2759"/>
                <a:gd name="T90" fmla="*/ 739 w 2772"/>
                <a:gd name="T91" fmla="*/ 554 h 2759"/>
                <a:gd name="T92" fmla="*/ 207 w 2772"/>
                <a:gd name="T93" fmla="*/ 1031 h 2759"/>
                <a:gd name="T94" fmla="*/ 427 w 2772"/>
                <a:gd name="T95" fmla="*/ 549 h 2759"/>
                <a:gd name="T96" fmla="*/ 968 w 2772"/>
                <a:gd name="T97" fmla="*/ 605 h 2759"/>
                <a:gd name="T98" fmla="*/ 777 w 2772"/>
                <a:gd name="T99" fmla="*/ 871 h 2759"/>
                <a:gd name="T100" fmla="*/ 424 w 2772"/>
                <a:gd name="T101" fmla="*/ 1271 h 2759"/>
                <a:gd name="T102" fmla="*/ 258 w 2772"/>
                <a:gd name="T103" fmla="*/ 1401 h 2759"/>
                <a:gd name="T104" fmla="*/ 671 w 2772"/>
                <a:gd name="T105" fmla="*/ 1431 h 2759"/>
                <a:gd name="T106" fmla="*/ 342 w 2772"/>
                <a:gd name="T107" fmla="*/ 2162 h 2759"/>
                <a:gd name="T108" fmla="*/ 306 w 2772"/>
                <a:gd name="T109" fmla="*/ 1810 h 2759"/>
                <a:gd name="T110" fmla="*/ 501 w 2772"/>
                <a:gd name="T111" fmla="*/ 2305 h 2759"/>
                <a:gd name="T112" fmla="*/ 1138 w 2772"/>
                <a:gd name="T113" fmla="*/ 652 h 2759"/>
                <a:gd name="T114" fmla="*/ 1375 w 2772"/>
                <a:gd name="T115" fmla="*/ 984 h 2759"/>
                <a:gd name="T116" fmla="*/ 1299 w 2772"/>
                <a:gd name="T117" fmla="*/ 1500 h 2759"/>
                <a:gd name="T118" fmla="*/ 1206 w 2772"/>
                <a:gd name="T119" fmla="*/ 2002 h 2759"/>
                <a:gd name="T120" fmla="*/ 750 w 2772"/>
                <a:gd name="T121" fmla="*/ 2359 h 2759"/>
                <a:gd name="T122" fmla="*/ 740 w 2772"/>
                <a:gd name="T123" fmla="*/ 1977 h 2759"/>
                <a:gd name="T124" fmla="*/ 1107 w 2772"/>
                <a:gd name="T125" fmla="*/ 2469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2" h="2759">
                  <a:moveTo>
                    <a:pt x="1406" y="117"/>
                  </a:moveTo>
                  <a:lnTo>
                    <a:pt x="1417" y="119"/>
                  </a:lnTo>
                  <a:lnTo>
                    <a:pt x="1427" y="121"/>
                  </a:lnTo>
                  <a:lnTo>
                    <a:pt x="1433" y="113"/>
                  </a:lnTo>
                  <a:lnTo>
                    <a:pt x="1440" y="106"/>
                  </a:lnTo>
                  <a:lnTo>
                    <a:pt x="1447" y="99"/>
                  </a:lnTo>
                  <a:lnTo>
                    <a:pt x="1455" y="93"/>
                  </a:lnTo>
                  <a:lnTo>
                    <a:pt x="1472" y="83"/>
                  </a:lnTo>
                  <a:lnTo>
                    <a:pt x="1489" y="74"/>
                  </a:lnTo>
                  <a:lnTo>
                    <a:pt x="1468" y="71"/>
                  </a:lnTo>
                  <a:lnTo>
                    <a:pt x="1448" y="69"/>
                  </a:lnTo>
                  <a:lnTo>
                    <a:pt x="1427" y="68"/>
                  </a:lnTo>
                  <a:lnTo>
                    <a:pt x="1406" y="68"/>
                  </a:lnTo>
                  <a:lnTo>
                    <a:pt x="1406" y="117"/>
                  </a:lnTo>
                  <a:close/>
                  <a:moveTo>
                    <a:pt x="1387" y="147"/>
                  </a:moveTo>
                  <a:lnTo>
                    <a:pt x="1375" y="147"/>
                  </a:lnTo>
                  <a:lnTo>
                    <a:pt x="1365" y="148"/>
                  </a:lnTo>
                  <a:lnTo>
                    <a:pt x="1354" y="150"/>
                  </a:lnTo>
                  <a:lnTo>
                    <a:pt x="1344" y="152"/>
                  </a:lnTo>
                  <a:lnTo>
                    <a:pt x="1336" y="154"/>
                  </a:lnTo>
                  <a:lnTo>
                    <a:pt x="1328" y="157"/>
                  </a:lnTo>
                  <a:lnTo>
                    <a:pt x="1320" y="160"/>
                  </a:lnTo>
                  <a:lnTo>
                    <a:pt x="1313" y="163"/>
                  </a:lnTo>
                  <a:lnTo>
                    <a:pt x="1307" y="167"/>
                  </a:lnTo>
                  <a:lnTo>
                    <a:pt x="1301" y="172"/>
                  </a:lnTo>
                  <a:lnTo>
                    <a:pt x="1297" y="176"/>
                  </a:lnTo>
                  <a:lnTo>
                    <a:pt x="1293" y="181"/>
                  </a:lnTo>
                  <a:lnTo>
                    <a:pt x="1290" y="185"/>
                  </a:lnTo>
                  <a:lnTo>
                    <a:pt x="1288" y="190"/>
                  </a:lnTo>
                  <a:lnTo>
                    <a:pt x="1286" y="195"/>
                  </a:lnTo>
                  <a:lnTo>
                    <a:pt x="1285" y="199"/>
                  </a:lnTo>
                  <a:lnTo>
                    <a:pt x="1285" y="205"/>
                  </a:lnTo>
                  <a:lnTo>
                    <a:pt x="1286" y="210"/>
                  </a:lnTo>
                  <a:lnTo>
                    <a:pt x="1288" y="214"/>
                  </a:lnTo>
                  <a:lnTo>
                    <a:pt x="1290" y="219"/>
                  </a:lnTo>
                  <a:lnTo>
                    <a:pt x="1293" y="223"/>
                  </a:lnTo>
                  <a:lnTo>
                    <a:pt x="1297" y="228"/>
                  </a:lnTo>
                  <a:lnTo>
                    <a:pt x="1301" y="231"/>
                  </a:lnTo>
                  <a:lnTo>
                    <a:pt x="1307" y="236"/>
                  </a:lnTo>
                  <a:lnTo>
                    <a:pt x="1314" y="240"/>
                  </a:lnTo>
                  <a:lnTo>
                    <a:pt x="1321" y="242"/>
                  </a:lnTo>
                  <a:lnTo>
                    <a:pt x="1329" y="245"/>
                  </a:lnTo>
                  <a:lnTo>
                    <a:pt x="1338" y="248"/>
                  </a:lnTo>
                  <a:lnTo>
                    <a:pt x="1349" y="249"/>
                  </a:lnTo>
                  <a:lnTo>
                    <a:pt x="1359" y="251"/>
                  </a:lnTo>
                  <a:lnTo>
                    <a:pt x="1372" y="251"/>
                  </a:lnTo>
                  <a:lnTo>
                    <a:pt x="1384" y="251"/>
                  </a:lnTo>
                  <a:lnTo>
                    <a:pt x="1397" y="251"/>
                  </a:lnTo>
                  <a:lnTo>
                    <a:pt x="1408" y="250"/>
                  </a:lnTo>
                  <a:lnTo>
                    <a:pt x="1419" y="249"/>
                  </a:lnTo>
                  <a:lnTo>
                    <a:pt x="1429" y="246"/>
                  </a:lnTo>
                  <a:lnTo>
                    <a:pt x="1438" y="244"/>
                  </a:lnTo>
                  <a:lnTo>
                    <a:pt x="1448" y="242"/>
                  </a:lnTo>
                  <a:lnTo>
                    <a:pt x="1455" y="238"/>
                  </a:lnTo>
                  <a:lnTo>
                    <a:pt x="1461" y="235"/>
                  </a:lnTo>
                  <a:lnTo>
                    <a:pt x="1467" y="230"/>
                  </a:lnTo>
                  <a:lnTo>
                    <a:pt x="1472" y="227"/>
                  </a:lnTo>
                  <a:lnTo>
                    <a:pt x="1476" y="222"/>
                  </a:lnTo>
                  <a:lnTo>
                    <a:pt x="1480" y="218"/>
                  </a:lnTo>
                  <a:lnTo>
                    <a:pt x="1482" y="213"/>
                  </a:lnTo>
                  <a:lnTo>
                    <a:pt x="1485" y="208"/>
                  </a:lnTo>
                  <a:lnTo>
                    <a:pt x="1486" y="204"/>
                  </a:lnTo>
                  <a:lnTo>
                    <a:pt x="1486" y="199"/>
                  </a:lnTo>
                  <a:lnTo>
                    <a:pt x="1485" y="195"/>
                  </a:lnTo>
                  <a:lnTo>
                    <a:pt x="1483" y="189"/>
                  </a:lnTo>
                  <a:lnTo>
                    <a:pt x="1481" y="184"/>
                  </a:lnTo>
                  <a:lnTo>
                    <a:pt x="1479" y="180"/>
                  </a:lnTo>
                  <a:lnTo>
                    <a:pt x="1475" y="175"/>
                  </a:lnTo>
                  <a:lnTo>
                    <a:pt x="1471" y="172"/>
                  </a:lnTo>
                  <a:lnTo>
                    <a:pt x="1465" y="167"/>
                  </a:lnTo>
                  <a:lnTo>
                    <a:pt x="1459" y="163"/>
                  </a:lnTo>
                  <a:lnTo>
                    <a:pt x="1452" y="160"/>
                  </a:lnTo>
                  <a:lnTo>
                    <a:pt x="1445" y="157"/>
                  </a:lnTo>
                  <a:lnTo>
                    <a:pt x="1437" y="154"/>
                  </a:lnTo>
                  <a:lnTo>
                    <a:pt x="1429" y="152"/>
                  </a:lnTo>
                  <a:lnTo>
                    <a:pt x="1419" y="150"/>
                  </a:lnTo>
                  <a:lnTo>
                    <a:pt x="1408" y="148"/>
                  </a:lnTo>
                  <a:lnTo>
                    <a:pt x="1398" y="147"/>
                  </a:lnTo>
                  <a:lnTo>
                    <a:pt x="1387" y="147"/>
                  </a:lnTo>
                  <a:close/>
                  <a:moveTo>
                    <a:pt x="1387" y="0"/>
                  </a:moveTo>
                  <a:lnTo>
                    <a:pt x="1476" y="3"/>
                  </a:lnTo>
                  <a:lnTo>
                    <a:pt x="1565" y="11"/>
                  </a:lnTo>
                  <a:lnTo>
                    <a:pt x="1652" y="26"/>
                  </a:lnTo>
                  <a:lnTo>
                    <a:pt x="1736" y="46"/>
                  </a:lnTo>
                  <a:lnTo>
                    <a:pt x="1817" y="70"/>
                  </a:lnTo>
                  <a:lnTo>
                    <a:pt x="1898" y="99"/>
                  </a:lnTo>
                  <a:lnTo>
                    <a:pt x="1975" y="134"/>
                  </a:lnTo>
                  <a:lnTo>
                    <a:pt x="2050" y="172"/>
                  </a:lnTo>
                  <a:lnTo>
                    <a:pt x="2122" y="214"/>
                  </a:lnTo>
                  <a:lnTo>
                    <a:pt x="2191" y="261"/>
                  </a:lnTo>
                  <a:lnTo>
                    <a:pt x="2256" y="312"/>
                  </a:lnTo>
                  <a:lnTo>
                    <a:pt x="2319" y="366"/>
                  </a:lnTo>
                  <a:lnTo>
                    <a:pt x="2377" y="424"/>
                  </a:lnTo>
                  <a:lnTo>
                    <a:pt x="2433" y="485"/>
                  </a:lnTo>
                  <a:lnTo>
                    <a:pt x="2484" y="549"/>
                  </a:lnTo>
                  <a:lnTo>
                    <a:pt x="2533" y="616"/>
                  </a:lnTo>
                  <a:lnTo>
                    <a:pt x="2577" y="685"/>
                  </a:lnTo>
                  <a:lnTo>
                    <a:pt x="2617" y="758"/>
                  </a:lnTo>
                  <a:lnTo>
                    <a:pt x="2653" y="832"/>
                  </a:lnTo>
                  <a:lnTo>
                    <a:pt x="2684" y="908"/>
                  </a:lnTo>
                  <a:lnTo>
                    <a:pt x="2711" y="986"/>
                  </a:lnTo>
                  <a:lnTo>
                    <a:pt x="2733" y="1066"/>
                  </a:lnTo>
                  <a:lnTo>
                    <a:pt x="2751" y="1147"/>
                  </a:lnTo>
                  <a:lnTo>
                    <a:pt x="2763" y="1229"/>
                  </a:lnTo>
                  <a:lnTo>
                    <a:pt x="2770" y="1313"/>
                  </a:lnTo>
                  <a:lnTo>
                    <a:pt x="2772" y="1397"/>
                  </a:lnTo>
                  <a:lnTo>
                    <a:pt x="2769" y="1483"/>
                  </a:lnTo>
                  <a:lnTo>
                    <a:pt x="2761" y="1568"/>
                  </a:lnTo>
                  <a:lnTo>
                    <a:pt x="2746" y="1653"/>
                  </a:lnTo>
                  <a:lnTo>
                    <a:pt x="2726" y="1738"/>
                  </a:lnTo>
                  <a:lnTo>
                    <a:pt x="2700" y="1824"/>
                  </a:lnTo>
                  <a:lnTo>
                    <a:pt x="2668" y="1909"/>
                  </a:lnTo>
                  <a:lnTo>
                    <a:pt x="2654" y="1940"/>
                  </a:lnTo>
                  <a:lnTo>
                    <a:pt x="2640" y="1971"/>
                  </a:lnTo>
                  <a:lnTo>
                    <a:pt x="2625" y="2002"/>
                  </a:lnTo>
                  <a:lnTo>
                    <a:pt x="2609" y="2032"/>
                  </a:lnTo>
                  <a:lnTo>
                    <a:pt x="2593" y="2062"/>
                  </a:lnTo>
                  <a:lnTo>
                    <a:pt x="2575" y="2091"/>
                  </a:lnTo>
                  <a:lnTo>
                    <a:pt x="2557" y="2120"/>
                  </a:lnTo>
                  <a:lnTo>
                    <a:pt x="2539" y="2149"/>
                  </a:lnTo>
                  <a:lnTo>
                    <a:pt x="2519" y="2176"/>
                  </a:lnTo>
                  <a:lnTo>
                    <a:pt x="2499" y="2204"/>
                  </a:lnTo>
                  <a:lnTo>
                    <a:pt x="2479" y="2230"/>
                  </a:lnTo>
                  <a:lnTo>
                    <a:pt x="2457" y="2257"/>
                  </a:lnTo>
                  <a:lnTo>
                    <a:pt x="2435" y="2283"/>
                  </a:lnTo>
                  <a:lnTo>
                    <a:pt x="2412" y="2309"/>
                  </a:lnTo>
                  <a:lnTo>
                    <a:pt x="2389" y="2333"/>
                  </a:lnTo>
                  <a:lnTo>
                    <a:pt x="2366" y="2357"/>
                  </a:lnTo>
                  <a:lnTo>
                    <a:pt x="2342" y="2381"/>
                  </a:lnTo>
                  <a:lnTo>
                    <a:pt x="2316" y="2404"/>
                  </a:lnTo>
                  <a:lnTo>
                    <a:pt x="2291" y="2426"/>
                  </a:lnTo>
                  <a:lnTo>
                    <a:pt x="2264" y="2448"/>
                  </a:lnTo>
                  <a:lnTo>
                    <a:pt x="2238" y="2470"/>
                  </a:lnTo>
                  <a:lnTo>
                    <a:pt x="2211" y="2490"/>
                  </a:lnTo>
                  <a:lnTo>
                    <a:pt x="2184" y="2510"/>
                  </a:lnTo>
                  <a:lnTo>
                    <a:pt x="2156" y="2529"/>
                  </a:lnTo>
                  <a:lnTo>
                    <a:pt x="2127" y="2547"/>
                  </a:lnTo>
                  <a:lnTo>
                    <a:pt x="2099" y="2566"/>
                  </a:lnTo>
                  <a:lnTo>
                    <a:pt x="2069" y="2583"/>
                  </a:lnTo>
                  <a:lnTo>
                    <a:pt x="2039" y="2599"/>
                  </a:lnTo>
                  <a:lnTo>
                    <a:pt x="2009" y="2615"/>
                  </a:lnTo>
                  <a:lnTo>
                    <a:pt x="1978" y="2630"/>
                  </a:lnTo>
                  <a:lnTo>
                    <a:pt x="1946" y="2644"/>
                  </a:lnTo>
                  <a:lnTo>
                    <a:pt x="1915" y="2658"/>
                  </a:lnTo>
                  <a:lnTo>
                    <a:pt x="1861" y="2679"/>
                  </a:lnTo>
                  <a:lnTo>
                    <a:pt x="1806" y="2697"/>
                  </a:lnTo>
                  <a:lnTo>
                    <a:pt x="1751" y="2713"/>
                  </a:lnTo>
                  <a:lnTo>
                    <a:pt x="1694" y="2727"/>
                  </a:lnTo>
                  <a:lnTo>
                    <a:pt x="1638" y="2738"/>
                  </a:lnTo>
                  <a:lnTo>
                    <a:pt x="1582" y="2748"/>
                  </a:lnTo>
                  <a:lnTo>
                    <a:pt x="1526" y="2753"/>
                  </a:lnTo>
                  <a:lnTo>
                    <a:pt x="1468" y="2758"/>
                  </a:lnTo>
                  <a:lnTo>
                    <a:pt x="1412" y="2759"/>
                  </a:lnTo>
                  <a:lnTo>
                    <a:pt x="1355" y="2759"/>
                  </a:lnTo>
                  <a:lnTo>
                    <a:pt x="1299" y="2756"/>
                  </a:lnTo>
                  <a:lnTo>
                    <a:pt x="1244" y="2751"/>
                  </a:lnTo>
                  <a:lnTo>
                    <a:pt x="1187" y="2744"/>
                  </a:lnTo>
                  <a:lnTo>
                    <a:pt x="1132" y="2734"/>
                  </a:lnTo>
                  <a:lnTo>
                    <a:pt x="1077" y="2722"/>
                  </a:lnTo>
                  <a:lnTo>
                    <a:pt x="1023" y="2708"/>
                  </a:lnTo>
                  <a:lnTo>
                    <a:pt x="968" y="2693"/>
                  </a:lnTo>
                  <a:lnTo>
                    <a:pt x="915" y="2675"/>
                  </a:lnTo>
                  <a:lnTo>
                    <a:pt x="864" y="2655"/>
                  </a:lnTo>
                  <a:lnTo>
                    <a:pt x="812" y="2634"/>
                  </a:lnTo>
                  <a:lnTo>
                    <a:pt x="761" y="2609"/>
                  </a:lnTo>
                  <a:lnTo>
                    <a:pt x="710" y="2583"/>
                  </a:lnTo>
                  <a:lnTo>
                    <a:pt x="662" y="2555"/>
                  </a:lnTo>
                  <a:lnTo>
                    <a:pt x="615" y="2526"/>
                  </a:lnTo>
                  <a:lnTo>
                    <a:pt x="568" y="2494"/>
                  </a:lnTo>
                  <a:lnTo>
                    <a:pt x="523" y="2461"/>
                  </a:lnTo>
                  <a:lnTo>
                    <a:pt x="479" y="2426"/>
                  </a:lnTo>
                  <a:lnTo>
                    <a:pt x="436" y="2388"/>
                  </a:lnTo>
                  <a:lnTo>
                    <a:pt x="396" y="2350"/>
                  </a:lnTo>
                  <a:lnTo>
                    <a:pt x="356" y="2310"/>
                  </a:lnTo>
                  <a:lnTo>
                    <a:pt x="318" y="2267"/>
                  </a:lnTo>
                  <a:lnTo>
                    <a:pt x="282" y="2223"/>
                  </a:lnTo>
                  <a:lnTo>
                    <a:pt x="261" y="2197"/>
                  </a:lnTo>
                  <a:lnTo>
                    <a:pt x="242" y="2169"/>
                  </a:lnTo>
                  <a:lnTo>
                    <a:pt x="222" y="2142"/>
                  </a:lnTo>
                  <a:lnTo>
                    <a:pt x="203" y="2113"/>
                  </a:lnTo>
                  <a:lnTo>
                    <a:pt x="186" y="2084"/>
                  </a:lnTo>
                  <a:lnTo>
                    <a:pt x="170" y="2055"/>
                  </a:lnTo>
                  <a:lnTo>
                    <a:pt x="154" y="2025"/>
                  </a:lnTo>
                  <a:lnTo>
                    <a:pt x="139" y="1995"/>
                  </a:lnTo>
                  <a:lnTo>
                    <a:pt x="124" y="1964"/>
                  </a:lnTo>
                  <a:lnTo>
                    <a:pt x="110" y="1933"/>
                  </a:lnTo>
                  <a:lnTo>
                    <a:pt x="98" y="1902"/>
                  </a:lnTo>
                  <a:lnTo>
                    <a:pt x="86" y="1871"/>
                  </a:lnTo>
                  <a:lnTo>
                    <a:pt x="74" y="1839"/>
                  </a:lnTo>
                  <a:lnTo>
                    <a:pt x="64" y="1806"/>
                  </a:lnTo>
                  <a:lnTo>
                    <a:pt x="54" y="1774"/>
                  </a:lnTo>
                  <a:lnTo>
                    <a:pt x="45" y="1742"/>
                  </a:lnTo>
                  <a:lnTo>
                    <a:pt x="36" y="1710"/>
                  </a:lnTo>
                  <a:lnTo>
                    <a:pt x="30" y="1676"/>
                  </a:lnTo>
                  <a:lnTo>
                    <a:pt x="23" y="1643"/>
                  </a:lnTo>
                  <a:lnTo>
                    <a:pt x="17" y="1609"/>
                  </a:lnTo>
                  <a:lnTo>
                    <a:pt x="12" y="1576"/>
                  </a:lnTo>
                  <a:lnTo>
                    <a:pt x="9" y="1543"/>
                  </a:lnTo>
                  <a:lnTo>
                    <a:pt x="5" y="1509"/>
                  </a:lnTo>
                  <a:lnTo>
                    <a:pt x="3" y="1475"/>
                  </a:lnTo>
                  <a:lnTo>
                    <a:pt x="1" y="1441"/>
                  </a:lnTo>
                  <a:lnTo>
                    <a:pt x="0" y="1408"/>
                  </a:lnTo>
                  <a:lnTo>
                    <a:pt x="0" y="1373"/>
                  </a:lnTo>
                  <a:lnTo>
                    <a:pt x="1" y="1340"/>
                  </a:lnTo>
                  <a:lnTo>
                    <a:pt x="2" y="1305"/>
                  </a:lnTo>
                  <a:lnTo>
                    <a:pt x="4" y="1272"/>
                  </a:lnTo>
                  <a:lnTo>
                    <a:pt x="8" y="1238"/>
                  </a:lnTo>
                  <a:lnTo>
                    <a:pt x="12" y="1205"/>
                  </a:lnTo>
                  <a:lnTo>
                    <a:pt x="20" y="1149"/>
                  </a:lnTo>
                  <a:lnTo>
                    <a:pt x="32" y="1094"/>
                  </a:lnTo>
                  <a:lnTo>
                    <a:pt x="45" y="1039"/>
                  </a:lnTo>
                  <a:lnTo>
                    <a:pt x="59" y="985"/>
                  </a:lnTo>
                  <a:lnTo>
                    <a:pt x="77" y="932"/>
                  </a:lnTo>
                  <a:lnTo>
                    <a:pt x="96" y="879"/>
                  </a:lnTo>
                  <a:lnTo>
                    <a:pt x="118" y="827"/>
                  </a:lnTo>
                  <a:lnTo>
                    <a:pt x="142" y="775"/>
                  </a:lnTo>
                  <a:lnTo>
                    <a:pt x="168" y="726"/>
                  </a:lnTo>
                  <a:lnTo>
                    <a:pt x="195" y="676"/>
                  </a:lnTo>
                  <a:lnTo>
                    <a:pt x="210" y="652"/>
                  </a:lnTo>
                  <a:lnTo>
                    <a:pt x="227" y="628"/>
                  </a:lnTo>
                  <a:lnTo>
                    <a:pt x="242" y="604"/>
                  </a:lnTo>
                  <a:lnTo>
                    <a:pt x="258" y="581"/>
                  </a:lnTo>
                  <a:lnTo>
                    <a:pt x="275" y="557"/>
                  </a:lnTo>
                  <a:lnTo>
                    <a:pt x="292" y="534"/>
                  </a:lnTo>
                  <a:lnTo>
                    <a:pt x="311" y="513"/>
                  </a:lnTo>
                  <a:lnTo>
                    <a:pt x="328" y="491"/>
                  </a:lnTo>
                  <a:lnTo>
                    <a:pt x="347" y="469"/>
                  </a:lnTo>
                  <a:lnTo>
                    <a:pt x="367" y="447"/>
                  </a:lnTo>
                  <a:lnTo>
                    <a:pt x="387" y="426"/>
                  </a:lnTo>
                  <a:lnTo>
                    <a:pt x="406" y="405"/>
                  </a:lnTo>
                  <a:lnTo>
                    <a:pt x="406" y="405"/>
                  </a:lnTo>
                  <a:lnTo>
                    <a:pt x="432" y="381"/>
                  </a:lnTo>
                  <a:lnTo>
                    <a:pt x="457" y="357"/>
                  </a:lnTo>
                  <a:lnTo>
                    <a:pt x="482" y="334"/>
                  </a:lnTo>
                  <a:lnTo>
                    <a:pt x="509" y="312"/>
                  </a:lnTo>
                  <a:lnTo>
                    <a:pt x="535" y="290"/>
                  </a:lnTo>
                  <a:lnTo>
                    <a:pt x="563" y="269"/>
                  </a:lnTo>
                  <a:lnTo>
                    <a:pt x="589" y="250"/>
                  </a:lnTo>
                  <a:lnTo>
                    <a:pt x="617" y="230"/>
                  </a:lnTo>
                  <a:lnTo>
                    <a:pt x="646" y="212"/>
                  </a:lnTo>
                  <a:lnTo>
                    <a:pt x="674" y="195"/>
                  </a:lnTo>
                  <a:lnTo>
                    <a:pt x="702" y="177"/>
                  </a:lnTo>
                  <a:lnTo>
                    <a:pt x="732" y="161"/>
                  </a:lnTo>
                  <a:lnTo>
                    <a:pt x="761" y="146"/>
                  </a:lnTo>
                  <a:lnTo>
                    <a:pt x="791" y="131"/>
                  </a:lnTo>
                  <a:lnTo>
                    <a:pt x="821" y="117"/>
                  </a:lnTo>
                  <a:lnTo>
                    <a:pt x="852" y="104"/>
                  </a:lnTo>
                  <a:lnTo>
                    <a:pt x="883" y="91"/>
                  </a:lnTo>
                  <a:lnTo>
                    <a:pt x="914" y="79"/>
                  </a:lnTo>
                  <a:lnTo>
                    <a:pt x="945" y="69"/>
                  </a:lnTo>
                  <a:lnTo>
                    <a:pt x="978" y="59"/>
                  </a:lnTo>
                  <a:lnTo>
                    <a:pt x="1010" y="49"/>
                  </a:lnTo>
                  <a:lnTo>
                    <a:pt x="1043" y="41"/>
                  </a:lnTo>
                  <a:lnTo>
                    <a:pt x="1076" y="33"/>
                  </a:lnTo>
                  <a:lnTo>
                    <a:pt x="1109" y="26"/>
                  </a:lnTo>
                  <a:lnTo>
                    <a:pt x="1142" y="21"/>
                  </a:lnTo>
                  <a:lnTo>
                    <a:pt x="1177" y="15"/>
                  </a:lnTo>
                  <a:lnTo>
                    <a:pt x="1210" y="10"/>
                  </a:lnTo>
                  <a:lnTo>
                    <a:pt x="1245" y="7"/>
                  </a:lnTo>
                  <a:lnTo>
                    <a:pt x="1279" y="4"/>
                  </a:lnTo>
                  <a:lnTo>
                    <a:pt x="1315" y="2"/>
                  </a:lnTo>
                  <a:lnTo>
                    <a:pt x="1351" y="1"/>
                  </a:lnTo>
                  <a:lnTo>
                    <a:pt x="1387" y="0"/>
                  </a:lnTo>
                  <a:close/>
                  <a:moveTo>
                    <a:pt x="2327" y="446"/>
                  </a:moveTo>
                  <a:lnTo>
                    <a:pt x="2314" y="432"/>
                  </a:lnTo>
                  <a:lnTo>
                    <a:pt x="2319" y="447"/>
                  </a:lnTo>
                  <a:lnTo>
                    <a:pt x="2322" y="462"/>
                  </a:lnTo>
                  <a:lnTo>
                    <a:pt x="2325" y="477"/>
                  </a:lnTo>
                  <a:lnTo>
                    <a:pt x="2328" y="492"/>
                  </a:lnTo>
                  <a:lnTo>
                    <a:pt x="2352" y="511"/>
                  </a:lnTo>
                  <a:lnTo>
                    <a:pt x="2375" y="532"/>
                  </a:lnTo>
                  <a:lnTo>
                    <a:pt x="2398" y="553"/>
                  </a:lnTo>
                  <a:lnTo>
                    <a:pt x="2421" y="574"/>
                  </a:lnTo>
                  <a:lnTo>
                    <a:pt x="2443" y="596"/>
                  </a:lnTo>
                  <a:lnTo>
                    <a:pt x="2464" y="619"/>
                  </a:lnTo>
                  <a:lnTo>
                    <a:pt x="2484" y="642"/>
                  </a:lnTo>
                  <a:lnTo>
                    <a:pt x="2505" y="665"/>
                  </a:lnTo>
                  <a:lnTo>
                    <a:pt x="2486" y="636"/>
                  </a:lnTo>
                  <a:lnTo>
                    <a:pt x="2465" y="607"/>
                  </a:lnTo>
                  <a:lnTo>
                    <a:pt x="2444" y="578"/>
                  </a:lnTo>
                  <a:lnTo>
                    <a:pt x="2422" y="551"/>
                  </a:lnTo>
                  <a:lnTo>
                    <a:pt x="2399" y="523"/>
                  </a:lnTo>
                  <a:lnTo>
                    <a:pt x="2376" y="496"/>
                  </a:lnTo>
                  <a:lnTo>
                    <a:pt x="2352" y="470"/>
                  </a:lnTo>
                  <a:lnTo>
                    <a:pt x="2327" y="446"/>
                  </a:lnTo>
                  <a:close/>
                  <a:moveTo>
                    <a:pt x="2203" y="336"/>
                  </a:moveTo>
                  <a:lnTo>
                    <a:pt x="2181" y="320"/>
                  </a:lnTo>
                  <a:lnTo>
                    <a:pt x="2158" y="302"/>
                  </a:lnTo>
                  <a:lnTo>
                    <a:pt x="2134" y="284"/>
                  </a:lnTo>
                  <a:lnTo>
                    <a:pt x="2109" y="267"/>
                  </a:lnTo>
                  <a:lnTo>
                    <a:pt x="2084" y="250"/>
                  </a:lnTo>
                  <a:lnTo>
                    <a:pt x="2058" y="235"/>
                  </a:lnTo>
                  <a:lnTo>
                    <a:pt x="2033" y="222"/>
                  </a:lnTo>
                  <a:lnTo>
                    <a:pt x="2008" y="212"/>
                  </a:lnTo>
                  <a:lnTo>
                    <a:pt x="2018" y="223"/>
                  </a:lnTo>
                  <a:lnTo>
                    <a:pt x="2029" y="237"/>
                  </a:lnTo>
                  <a:lnTo>
                    <a:pt x="2039" y="251"/>
                  </a:lnTo>
                  <a:lnTo>
                    <a:pt x="2048" y="265"/>
                  </a:lnTo>
                  <a:lnTo>
                    <a:pt x="2055" y="280"/>
                  </a:lnTo>
                  <a:lnTo>
                    <a:pt x="2062" y="295"/>
                  </a:lnTo>
                  <a:lnTo>
                    <a:pt x="2067" y="310"/>
                  </a:lnTo>
                  <a:lnTo>
                    <a:pt x="2071" y="327"/>
                  </a:lnTo>
                  <a:lnTo>
                    <a:pt x="2097" y="340"/>
                  </a:lnTo>
                  <a:lnTo>
                    <a:pt x="2123" y="354"/>
                  </a:lnTo>
                  <a:lnTo>
                    <a:pt x="2148" y="369"/>
                  </a:lnTo>
                  <a:lnTo>
                    <a:pt x="2173" y="384"/>
                  </a:lnTo>
                  <a:lnTo>
                    <a:pt x="2199" y="400"/>
                  </a:lnTo>
                  <a:lnTo>
                    <a:pt x="2224" y="416"/>
                  </a:lnTo>
                  <a:lnTo>
                    <a:pt x="2248" y="432"/>
                  </a:lnTo>
                  <a:lnTo>
                    <a:pt x="2271" y="449"/>
                  </a:lnTo>
                  <a:lnTo>
                    <a:pt x="2266" y="434"/>
                  </a:lnTo>
                  <a:lnTo>
                    <a:pt x="2259" y="418"/>
                  </a:lnTo>
                  <a:lnTo>
                    <a:pt x="2252" y="403"/>
                  </a:lnTo>
                  <a:lnTo>
                    <a:pt x="2244" y="389"/>
                  </a:lnTo>
                  <a:lnTo>
                    <a:pt x="2234" y="375"/>
                  </a:lnTo>
                  <a:lnTo>
                    <a:pt x="2224" y="362"/>
                  </a:lnTo>
                  <a:lnTo>
                    <a:pt x="2214" y="349"/>
                  </a:lnTo>
                  <a:lnTo>
                    <a:pt x="2203" y="336"/>
                  </a:lnTo>
                  <a:close/>
                  <a:moveTo>
                    <a:pt x="740" y="223"/>
                  </a:moveTo>
                  <a:lnTo>
                    <a:pt x="702" y="244"/>
                  </a:lnTo>
                  <a:lnTo>
                    <a:pt x="663" y="266"/>
                  </a:lnTo>
                  <a:lnTo>
                    <a:pt x="645" y="278"/>
                  </a:lnTo>
                  <a:lnTo>
                    <a:pt x="625" y="290"/>
                  </a:lnTo>
                  <a:lnTo>
                    <a:pt x="607" y="303"/>
                  </a:lnTo>
                  <a:lnTo>
                    <a:pt x="589" y="316"/>
                  </a:lnTo>
                  <a:lnTo>
                    <a:pt x="572" y="329"/>
                  </a:lnTo>
                  <a:lnTo>
                    <a:pt x="556" y="344"/>
                  </a:lnTo>
                  <a:lnTo>
                    <a:pt x="541" y="359"/>
                  </a:lnTo>
                  <a:lnTo>
                    <a:pt x="526" y="377"/>
                  </a:lnTo>
                  <a:lnTo>
                    <a:pt x="513" y="394"/>
                  </a:lnTo>
                  <a:lnTo>
                    <a:pt x="503" y="412"/>
                  </a:lnTo>
                  <a:lnTo>
                    <a:pt x="493" y="432"/>
                  </a:lnTo>
                  <a:lnTo>
                    <a:pt x="486" y="453"/>
                  </a:lnTo>
                  <a:lnTo>
                    <a:pt x="509" y="435"/>
                  </a:lnTo>
                  <a:lnTo>
                    <a:pt x="534" y="419"/>
                  </a:lnTo>
                  <a:lnTo>
                    <a:pt x="558" y="402"/>
                  </a:lnTo>
                  <a:lnTo>
                    <a:pt x="584" y="387"/>
                  </a:lnTo>
                  <a:lnTo>
                    <a:pt x="609" y="371"/>
                  </a:lnTo>
                  <a:lnTo>
                    <a:pt x="634" y="356"/>
                  </a:lnTo>
                  <a:lnTo>
                    <a:pt x="660" y="342"/>
                  </a:lnTo>
                  <a:lnTo>
                    <a:pt x="686" y="328"/>
                  </a:lnTo>
                  <a:lnTo>
                    <a:pt x="690" y="313"/>
                  </a:lnTo>
                  <a:lnTo>
                    <a:pt x="694" y="299"/>
                  </a:lnTo>
                  <a:lnTo>
                    <a:pt x="700" y="286"/>
                  </a:lnTo>
                  <a:lnTo>
                    <a:pt x="707" y="272"/>
                  </a:lnTo>
                  <a:lnTo>
                    <a:pt x="714" y="259"/>
                  </a:lnTo>
                  <a:lnTo>
                    <a:pt x="722" y="246"/>
                  </a:lnTo>
                  <a:lnTo>
                    <a:pt x="731" y="235"/>
                  </a:lnTo>
                  <a:lnTo>
                    <a:pt x="740" y="223"/>
                  </a:lnTo>
                  <a:close/>
                  <a:moveTo>
                    <a:pt x="439" y="453"/>
                  </a:moveTo>
                  <a:lnTo>
                    <a:pt x="400" y="493"/>
                  </a:lnTo>
                  <a:lnTo>
                    <a:pt x="364" y="534"/>
                  </a:lnTo>
                  <a:lnTo>
                    <a:pt x="346" y="555"/>
                  </a:lnTo>
                  <a:lnTo>
                    <a:pt x="329" y="577"/>
                  </a:lnTo>
                  <a:lnTo>
                    <a:pt x="312" y="599"/>
                  </a:lnTo>
                  <a:lnTo>
                    <a:pt x="296" y="622"/>
                  </a:lnTo>
                  <a:lnTo>
                    <a:pt x="328" y="589"/>
                  </a:lnTo>
                  <a:lnTo>
                    <a:pt x="361" y="556"/>
                  </a:lnTo>
                  <a:lnTo>
                    <a:pt x="395" y="525"/>
                  </a:lnTo>
                  <a:lnTo>
                    <a:pt x="429" y="496"/>
                  </a:lnTo>
                  <a:lnTo>
                    <a:pt x="432" y="485"/>
                  </a:lnTo>
                  <a:lnTo>
                    <a:pt x="433" y="475"/>
                  </a:lnTo>
                  <a:lnTo>
                    <a:pt x="435" y="463"/>
                  </a:lnTo>
                  <a:lnTo>
                    <a:pt x="439" y="453"/>
                  </a:lnTo>
                  <a:close/>
                  <a:moveTo>
                    <a:pt x="57" y="1450"/>
                  </a:moveTo>
                  <a:lnTo>
                    <a:pt x="65" y="1478"/>
                  </a:lnTo>
                  <a:lnTo>
                    <a:pt x="74" y="1506"/>
                  </a:lnTo>
                  <a:lnTo>
                    <a:pt x="87" y="1531"/>
                  </a:lnTo>
                  <a:lnTo>
                    <a:pt x="100" y="1556"/>
                  </a:lnTo>
                  <a:lnTo>
                    <a:pt x="115" y="1581"/>
                  </a:lnTo>
                  <a:lnTo>
                    <a:pt x="131" y="1605"/>
                  </a:lnTo>
                  <a:lnTo>
                    <a:pt x="149" y="1627"/>
                  </a:lnTo>
                  <a:lnTo>
                    <a:pt x="168" y="1649"/>
                  </a:lnTo>
                  <a:lnTo>
                    <a:pt x="171" y="1620"/>
                  </a:lnTo>
                  <a:lnTo>
                    <a:pt x="175" y="1592"/>
                  </a:lnTo>
                  <a:lnTo>
                    <a:pt x="179" y="1563"/>
                  </a:lnTo>
                  <a:lnTo>
                    <a:pt x="184" y="1536"/>
                  </a:lnTo>
                  <a:lnTo>
                    <a:pt x="190" y="1508"/>
                  </a:lnTo>
                  <a:lnTo>
                    <a:pt x="195" y="1480"/>
                  </a:lnTo>
                  <a:lnTo>
                    <a:pt x="202" y="1453"/>
                  </a:lnTo>
                  <a:lnTo>
                    <a:pt x="210" y="1425"/>
                  </a:lnTo>
                  <a:lnTo>
                    <a:pt x="227" y="1371"/>
                  </a:lnTo>
                  <a:lnTo>
                    <a:pt x="245" y="1317"/>
                  </a:lnTo>
                  <a:lnTo>
                    <a:pt x="266" y="1264"/>
                  </a:lnTo>
                  <a:lnTo>
                    <a:pt x="288" y="1211"/>
                  </a:lnTo>
                  <a:lnTo>
                    <a:pt x="273" y="1197"/>
                  </a:lnTo>
                  <a:lnTo>
                    <a:pt x="259" y="1182"/>
                  </a:lnTo>
                  <a:lnTo>
                    <a:pt x="246" y="1167"/>
                  </a:lnTo>
                  <a:lnTo>
                    <a:pt x="233" y="1151"/>
                  </a:lnTo>
                  <a:lnTo>
                    <a:pt x="222" y="1135"/>
                  </a:lnTo>
                  <a:lnTo>
                    <a:pt x="210" y="1119"/>
                  </a:lnTo>
                  <a:lnTo>
                    <a:pt x="199" y="1101"/>
                  </a:lnTo>
                  <a:lnTo>
                    <a:pt x="190" y="1084"/>
                  </a:lnTo>
                  <a:lnTo>
                    <a:pt x="180" y="1067"/>
                  </a:lnTo>
                  <a:lnTo>
                    <a:pt x="171" y="1048"/>
                  </a:lnTo>
                  <a:lnTo>
                    <a:pt x="163" y="1030"/>
                  </a:lnTo>
                  <a:lnTo>
                    <a:pt x="156" y="1011"/>
                  </a:lnTo>
                  <a:lnTo>
                    <a:pt x="151" y="992"/>
                  </a:lnTo>
                  <a:lnTo>
                    <a:pt x="145" y="972"/>
                  </a:lnTo>
                  <a:lnTo>
                    <a:pt x="141" y="953"/>
                  </a:lnTo>
                  <a:lnTo>
                    <a:pt x="138" y="933"/>
                  </a:lnTo>
                  <a:lnTo>
                    <a:pt x="125" y="963"/>
                  </a:lnTo>
                  <a:lnTo>
                    <a:pt x="114" y="993"/>
                  </a:lnTo>
                  <a:lnTo>
                    <a:pt x="103" y="1024"/>
                  </a:lnTo>
                  <a:lnTo>
                    <a:pt x="94" y="1056"/>
                  </a:lnTo>
                  <a:lnTo>
                    <a:pt x="86" y="1089"/>
                  </a:lnTo>
                  <a:lnTo>
                    <a:pt x="79" y="1121"/>
                  </a:lnTo>
                  <a:lnTo>
                    <a:pt x="72" y="1154"/>
                  </a:lnTo>
                  <a:lnTo>
                    <a:pt x="68" y="1187"/>
                  </a:lnTo>
                  <a:lnTo>
                    <a:pt x="63" y="1220"/>
                  </a:lnTo>
                  <a:lnTo>
                    <a:pt x="59" y="1253"/>
                  </a:lnTo>
                  <a:lnTo>
                    <a:pt x="57" y="1287"/>
                  </a:lnTo>
                  <a:lnTo>
                    <a:pt x="56" y="1320"/>
                  </a:lnTo>
                  <a:lnTo>
                    <a:pt x="55" y="1354"/>
                  </a:lnTo>
                  <a:lnTo>
                    <a:pt x="55" y="1386"/>
                  </a:lnTo>
                  <a:lnTo>
                    <a:pt x="55" y="1418"/>
                  </a:lnTo>
                  <a:lnTo>
                    <a:pt x="57" y="1450"/>
                  </a:lnTo>
                  <a:close/>
                  <a:moveTo>
                    <a:pt x="71" y="1586"/>
                  </a:moveTo>
                  <a:lnTo>
                    <a:pt x="79" y="1636"/>
                  </a:lnTo>
                  <a:lnTo>
                    <a:pt x="91" y="1685"/>
                  </a:lnTo>
                  <a:lnTo>
                    <a:pt x="102" y="1734"/>
                  </a:lnTo>
                  <a:lnTo>
                    <a:pt x="117" y="1781"/>
                  </a:lnTo>
                  <a:lnTo>
                    <a:pt x="133" y="1828"/>
                  </a:lnTo>
                  <a:lnTo>
                    <a:pt x="151" y="1875"/>
                  </a:lnTo>
                  <a:lnTo>
                    <a:pt x="170" y="1922"/>
                  </a:lnTo>
                  <a:lnTo>
                    <a:pt x="192" y="1967"/>
                  </a:lnTo>
                  <a:lnTo>
                    <a:pt x="184" y="1934"/>
                  </a:lnTo>
                  <a:lnTo>
                    <a:pt x="178" y="1901"/>
                  </a:lnTo>
                  <a:lnTo>
                    <a:pt x="172" y="1869"/>
                  </a:lnTo>
                  <a:lnTo>
                    <a:pt x="169" y="1835"/>
                  </a:lnTo>
                  <a:lnTo>
                    <a:pt x="165" y="1802"/>
                  </a:lnTo>
                  <a:lnTo>
                    <a:pt x="164" y="1768"/>
                  </a:lnTo>
                  <a:lnTo>
                    <a:pt x="164" y="1735"/>
                  </a:lnTo>
                  <a:lnTo>
                    <a:pt x="164" y="1702"/>
                  </a:lnTo>
                  <a:lnTo>
                    <a:pt x="139" y="1675"/>
                  </a:lnTo>
                  <a:lnTo>
                    <a:pt x="114" y="1647"/>
                  </a:lnTo>
                  <a:lnTo>
                    <a:pt x="102" y="1632"/>
                  </a:lnTo>
                  <a:lnTo>
                    <a:pt x="92" y="1617"/>
                  </a:lnTo>
                  <a:lnTo>
                    <a:pt x="80" y="1602"/>
                  </a:lnTo>
                  <a:lnTo>
                    <a:pt x="71" y="1586"/>
                  </a:lnTo>
                  <a:close/>
                  <a:moveTo>
                    <a:pt x="965" y="2638"/>
                  </a:moveTo>
                  <a:lnTo>
                    <a:pt x="1016" y="2654"/>
                  </a:lnTo>
                  <a:lnTo>
                    <a:pt x="1065" y="2668"/>
                  </a:lnTo>
                  <a:lnTo>
                    <a:pt x="1117" y="2680"/>
                  </a:lnTo>
                  <a:lnTo>
                    <a:pt x="1168" y="2689"/>
                  </a:lnTo>
                  <a:lnTo>
                    <a:pt x="1220" y="2696"/>
                  </a:lnTo>
                  <a:lnTo>
                    <a:pt x="1271" y="2702"/>
                  </a:lnTo>
                  <a:lnTo>
                    <a:pt x="1323" y="2705"/>
                  </a:lnTo>
                  <a:lnTo>
                    <a:pt x="1375" y="2706"/>
                  </a:lnTo>
                  <a:lnTo>
                    <a:pt x="1375" y="2703"/>
                  </a:lnTo>
                  <a:lnTo>
                    <a:pt x="1324" y="2700"/>
                  </a:lnTo>
                  <a:lnTo>
                    <a:pt x="1273" y="2697"/>
                  </a:lnTo>
                  <a:lnTo>
                    <a:pt x="1222" y="2692"/>
                  </a:lnTo>
                  <a:lnTo>
                    <a:pt x="1171" y="2685"/>
                  </a:lnTo>
                  <a:lnTo>
                    <a:pt x="1120" y="2676"/>
                  </a:lnTo>
                  <a:lnTo>
                    <a:pt x="1070" y="2666"/>
                  </a:lnTo>
                  <a:lnTo>
                    <a:pt x="1020" y="2654"/>
                  </a:lnTo>
                  <a:lnTo>
                    <a:pt x="971" y="2640"/>
                  </a:lnTo>
                  <a:lnTo>
                    <a:pt x="971" y="2640"/>
                  </a:lnTo>
                  <a:lnTo>
                    <a:pt x="965" y="2638"/>
                  </a:lnTo>
                  <a:close/>
                  <a:moveTo>
                    <a:pt x="1414" y="2706"/>
                  </a:moveTo>
                  <a:lnTo>
                    <a:pt x="1437" y="2706"/>
                  </a:lnTo>
                  <a:lnTo>
                    <a:pt x="1460" y="2705"/>
                  </a:lnTo>
                  <a:lnTo>
                    <a:pt x="1483" y="2703"/>
                  </a:lnTo>
                  <a:lnTo>
                    <a:pt x="1505" y="2702"/>
                  </a:lnTo>
                  <a:lnTo>
                    <a:pt x="1528" y="2699"/>
                  </a:lnTo>
                  <a:lnTo>
                    <a:pt x="1551" y="2697"/>
                  </a:lnTo>
                  <a:lnTo>
                    <a:pt x="1573" y="2693"/>
                  </a:lnTo>
                  <a:lnTo>
                    <a:pt x="1595" y="2690"/>
                  </a:lnTo>
                  <a:lnTo>
                    <a:pt x="1573" y="2693"/>
                  </a:lnTo>
                  <a:lnTo>
                    <a:pt x="1550" y="2696"/>
                  </a:lnTo>
                  <a:lnTo>
                    <a:pt x="1527" y="2698"/>
                  </a:lnTo>
                  <a:lnTo>
                    <a:pt x="1505" y="2699"/>
                  </a:lnTo>
                  <a:lnTo>
                    <a:pt x="1482" y="2700"/>
                  </a:lnTo>
                  <a:lnTo>
                    <a:pt x="1459" y="2702"/>
                  </a:lnTo>
                  <a:lnTo>
                    <a:pt x="1437" y="2703"/>
                  </a:lnTo>
                  <a:lnTo>
                    <a:pt x="1414" y="2703"/>
                  </a:lnTo>
                  <a:lnTo>
                    <a:pt x="1414" y="2706"/>
                  </a:lnTo>
                  <a:close/>
                  <a:moveTo>
                    <a:pt x="2567" y="1991"/>
                  </a:moveTo>
                  <a:lnTo>
                    <a:pt x="2580" y="1968"/>
                  </a:lnTo>
                  <a:lnTo>
                    <a:pt x="2593" y="1942"/>
                  </a:lnTo>
                  <a:lnTo>
                    <a:pt x="2607" y="1916"/>
                  </a:lnTo>
                  <a:lnTo>
                    <a:pt x="2619" y="1888"/>
                  </a:lnTo>
                  <a:lnTo>
                    <a:pt x="2632" y="1861"/>
                  </a:lnTo>
                  <a:lnTo>
                    <a:pt x="2642" y="1833"/>
                  </a:lnTo>
                  <a:lnTo>
                    <a:pt x="2647" y="1819"/>
                  </a:lnTo>
                  <a:lnTo>
                    <a:pt x="2650" y="1806"/>
                  </a:lnTo>
                  <a:lnTo>
                    <a:pt x="2653" y="1794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6" y="1770"/>
                  </a:lnTo>
                  <a:lnTo>
                    <a:pt x="2658" y="1770"/>
                  </a:lnTo>
                  <a:lnTo>
                    <a:pt x="2666" y="1743"/>
                  </a:lnTo>
                  <a:lnTo>
                    <a:pt x="2675" y="1717"/>
                  </a:lnTo>
                  <a:lnTo>
                    <a:pt x="2681" y="1689"/>
                  </a:lnTo>
                  <a:lnTo>
                    <a:pt x="2687" y="1662"/>
                  </a:lnTo>
                  <a:lnTo>
                    <a:pt x="2693" y="1635"/>
                  </a:lnTo>
                  <a:lnTo>
                    <a:pt x="2698" y="1608"/>
                  </a:lnTo>
                  <a:lnTo>
                    <a:pt x="2702" y="1581"/>
                  </a:lnTo>
                  <a:lnTo>
                    <a:pt x="2706" y="1553"/>
                  </a:lnTo>
                  <a:lnTo>
                    <a:pt x="2695" y="1572"/>
                  </a:lnTo>
                  <a:lnTo>
                    <a:pt x="2683" y="1592"/>
                  </a:lnTo>
                  <a:lnTo>
                    <a:pt x="2670" y="1611"/>
                  </a:lnTo>
                  <a:lnTo>
                    <a:pt x="2656" y="1629"/>
                  </a:lnTo>
                  <a:lnTo>
                    <a:pt x="2642" y="1646"/>
                  </a:lnTo>
                  <a:lnTo>
                    <a:pt x="2627" y="1662"/>
                  </a:lnTo>
                  <a:lnTo>
                    <a:pt x="2611" y="1678"/>
                  </a:lnTo>
                  <a:lnTo>
                    <a:pt x="2595" y="1695"/>
                  </a:lnTo>
                  <a:lnTo>
                    <a:pt x="2596" y="1734"/>
                  </a:lnTo>
                  <a:lnTo>
                    <a:pt x="2596" y="1774"/>
                  </a:lnTo>
                  <a:lnTo>
                    <a:pt x="2594" y="1813"/>
                  </a:lnTo>
                  <a:lnTo>
                    <a:pt x="2590" y="1852"/>
                  </a:lnTo>
                  <a:lnTo>
                    <a:pt x="2586" y="1892"/>
                  </a:lnTo>
                  <a:lnTo>
                    <a:pt x="2579" y="1931"/>
                  </a:lnTo>
                  <a:lnTo>
                    <a:pt x="2570" y="1970"/>
                  </a:lnTo>
                  <a:lnTo>
                    <a:pt x="2558" y="2008"/>
                  </a:lnTo>
                  <a:lnTo>
                    <a:pt x="2563" y="1998"/>
                  </a:lnTo>
                  <a:lnTo>
                    <a:pt x="2567" y="1991"/>
                  </a:lnTo>
                  <a:close/>
                  <a:moveTo>
                    <a:pt x="2717" y="1381"/>
                  </a:moveTo>
                  <a:lnTo>
                    <a:pt x="2717" y="1351"/>
                  </a:lnTo>
                  <a:lnTo>
                    <a:pt x="2716" y="1321"/>
                  </a:lnTo>
                  <a:lnTo>
                    <a:pt x="2715" y="1293"/>
                  </a:lnTo>
                  <a:lnTo>
                    <a:pt x="2713" y="1264"/>
                  </a:lnTo>
                  <a:lnTo>
                    <a:pt x="2709" y="1235"/>
                  </a:lnTo>
                  <a:lnTo>
                    <a:pt x="2706" y="1206"/>
                  </a:lnTo>
                  <a:lnTo>
                    <a:pt x="2701" y="1177"/>
                  </a:lnTo>
                  <a:lnTo>
                    <a:pt x="2695" y="1149"/>
                  </a:lnTo>
                  <a:lnTo>
                    <a:pt x="2690" y="1120"/>
                  </a:lnTo>
                  <a:lnTo>
                    <a:pt x="2683" y="1092"/>
                  </a:lnTo>
                  <a:lnTo>
                    <a:pt x="2676" y="1064"/>
                  </a:lnTo>
                  <a:lnTo>
                    <a:pt x="2666" y="1037"/>
                  </a:lnTo>
                  <a:lnTo>
                    <a:pt x="2657" y="1009"/>
                  </a:lnTo>
                  <a:lnTo>
                    <a:pt x="2648" y="981"/>
                  </a:lnTo>
                  <a:lnTo>
                    <a:pt x="2637" y="954"/>
                  </a:lnTo>
                  <a:lnTo>
                    <a:pt x="2625" y="926"/>
                  </a:lnTo>
                  <a:lnTo>
                    <a:pt x="2622" y="947"/>
                  </a:lnTo>
                  <a:lnTo>
                    <a:pt x="2617" y="968"/>
                  </a:lnTo>
                  <a:lnTo>
                    <a:pt x="2612" y="988"/>
                  </a:lnTo>
                  <a:lnTo>
                    <a:pt x="2605" y="1008"/>
                  </a:lnTo>
                  <a:lnTo>
                    <a:pt x="2599" y="1028"/>
                  </a:lnTo>
                  <a:lnTo>
                    <a:pt x="2590" y="1046"/>
                  </a:lnTo>
                  <a:lnTo>
                    <a:pt x="2582" y="1064"/>
                  </a:lnTo>
                  <a:lnTo>
                    <a:pt x="2572" y="1083"/>
                  </a:lnTo>
                  <a:lnTo>
                    <a:pt x="2563" y="1101"/>
                  </a:lnTo>
                  <a:lnTo>
                    <a:pt x="2551" y="1119"/>
                  </a:lnTo>
                  <a:lnTo>
                    <a:pt x="2540" y="1136"/>
                  </a:lnTo>
                  <a:lnTo>
                    <a:pt x="2527" y="1152"/>
                  </a:lnTo>
                  <a:lnTo>
                    <a:pt x="2514" y="1168"/>
                  </a:lnTo>
                  <a:lnTo>
                    <a:pt x="2501" y="1184"/>
                  </a:lnTo>
                  <a:lnTo>
                    <a:pt x="2487" y="1199"/>
                  </a:lnTo>
                  <a:lnTo>
                    <a:pt x="2472" y="1214"/>
                  </a:lnTo>
                  <a:lnTo>
                    <a:pt x="2494" y="1266"/>
                  </a:lnTo>
                  <a:lnTo>
                    <a:pt x="2514" y="1318"/>
                  </a:lnTo>
                  <a:lnTo>
                    <a:pt x="2532" y="1371"/>
                  </a:lnTo>
                  <a:lnTo>
                    <a:pt x="2548" y="1424"/>
                  </a:lnTo>
                  <a:lnTo>
                    <a:pt x="2563" y="1478"/>
                  </a:lnTo>
                  <a:lnTo>
                    <a:pt x="2574" y="1532"/>
                  </a:lnTo>
                  <a:lnTo>
                    <a:pt x="2580" y="1560"/>
                  </a:lnTo>
                  <a:lnTo>
                    <a:pt x="2584" y="1587"/>
                  </a:lnTo>
                  <a:lnTo>
                    <a:pt x="2588" y="1615"/>
                  </a:lnTo>
                  <a:lnTo>
                    <a:pt x="2590" y="1643"/>
                  </a:lnTo>
                  <a:lnTo>
                    <a:pt x="2603" y="1629"/>
                  </a:lnTo>
                  <a:lnTo>
                    <a:pt x="2616" y="1615"/>
                  </a:lnTo>
                  <a:lnTo>
                    <a:pt x="2627" y="1600"/>
                  </a:lnTo>
                  <a:lnTo>
                    <a:pt x="2639" y="1585"/>
                  </a:lnTo>
                  <a:lnTo>
                    <a:pt x="2649" y="1570"/>
                  </a:lnTo>
                  <a:lnTo>
                    <a:pt x="2658" y="1554"/>
                  </a:lnTo>
                  <a:lnTo>
                    <a:pt x="2668" y="1538"/>
                  </a:lnTo>
                  <a:lnTo>
                    <a:pt x="2677" y="1522"/>
                  </a:lnTo>
                  <a:lnTo>
                    <a:pt x="2684" y="1506"/>
                  </a:lnTo>
                  <a:lnTo>
                    <a:pt x="2692" y="1488"/>
                  </a:lnTo>
                  <a:lnTo>
                    <a:pt x="2698" y="1471"/>
                  </a:lnTo>
                  <a:lnTo>
                    <a:pt x="2703" y="1454"/>
                  </a:lnTo>
                  <a:lnTo>
                    <a:pt x="2708" y="1437"/>
                  </a:lnTo>
                  <a:lnTo>
                    <a:pt x="2711" y="1418"/>
                  </a:lnTo>
                  <a:lnTo>
                    <a:pt x="2715" y="1400"/>
                  </a:lnTo>
                  <a:lnTo>
                    <a:pt x="2717" y="1381"/>
                  </a:lnTo>
                  <a:close/>
                  <a:moveTo>
                    <a:pt x="1466" y="134"/>
                  </a:moveTo>
                  <a:lnTo>
                    <a:pt x="1474" y="135"/>
                  </a:lnTo>
                  <a:lnTo>
                    <a:pt x="1493" y="134"/>
                  </a:lnTo>
                  <a:lnTo>
                    <a:pt x="1516" y="131"/>
                  </a:lnTo>
                  <a:lnTo>
                    <a:pt x="1542" y="128"/>
                  </a:lnTo>
                  <a:lnTo>
                    <a:pt x="1594" y="122"/>
                  </a:lnTo>
                  <a:lnTo>
                    <a:pt x="1626" y="119"/>
                  </a:lnTo>
                  <a:lnTo>
                    <a:pt x="1616" y="113"/>
                  </a:lnTo>
                  <a:lnTo>
                    <a:pt x="1605" y="108"/>
                  </a:lnTo>
                  <a:lnTo>
                    <a:pt x="1595" y="105"/>
                  </a:lnTo>
                  <a:lnTo>
                    <a:pt x="1585" y="101"/>
                  </a:lnTo>
                  <a:lnTo>
                    <a:pt x="1574" y="99"/>
                  </a:lnTo>
                  <a:lnTo>
                    <a:pt x="1564" y="98"/>
                  </a:lnTo>
                  <a:lnTo>
                    <a:pt x="1554" y="97"/>
                  </a:lnTo>
                  <a:lnTo>
                    <a:pt x="1543" y="97"/>
                  </a:lnTo>
                  <a:lnTo>
                    <a:pt x="1533" y="98"/>
                  </a:lnTo>
                  <a:lnTo>
                    <a:pt x="1523" y="100"/>
                  </a:lnTo>
                  <a:lnTo>
                    <a:pt x="1513" y="104"/>
                  </a:lnTo>
                  <a:lnTo>
                    <a:pt x="1503" y="107"/>
                  </a:lnTo>
                  <a:lnTo>
                    <a:pt x="1494" y="112"/>
                  </a:lnTo>
                  <a:lnTo>
                    <a:pt x="1483" y="119"/>
                  </a:lnTo>
                  <a:lnTo>
                    <a:pt x="1474" y="125"/>
                  </a:lnTo>
                  <a:lnTo>
                    <a:pt x="1466" y="134"/>
                  </a:lnTo>
                  <a:close/>
                  <a:moveTo>
                    <a:pt x="1669" y="98"/>
                  </a:moveTo>
                  <a:lnTo>
                    <a:pt x="1683" y="106"/>
                  </a:lnTo>
                  <a:lnTo>
                    <a:pt x="1696" y="112"/>
                  </a:lnTo>
                  <a:lnTo>
                    <a:pt x="1710" y="115"/>
                  </a:lnTo>
                  <a:lnTo>
                    <a:pt x="1724" y="119"/>
                  </a:lnTo>
                  <a:lnTo>
                    <a:pt x="1753" y="121"/>
                  </a:lnTo>
                  <a:lnTo>
                    <a:pt x="1784" y="123"/>
                  </a:lnTo>
                  <a:lnTo>
                    <a:pt x="1755" y="116"/>
                  </a:lnTo>
                  <a:lnTo>
                    <a:pt x="1726" y="109"/>
                  </a:lnTo>
                  <a:lnTo>
                    <a:pt x="1698" y="104"/>
                  </a:lnTo>
                  <a:lnTo>
                    <a:pt x="1669" y="98"/>
                  </a:lnTo>
                  <a:close/>
                  <a:moveTo>
                    <a:pt x="1563" y="161"/>
                  </a:moveTo>
                  <a:lnTo>
                    <a:pt x="1600" y="166"/>
                  </a:lnTo>
                  <a:lnTo>
                    <a:pt x="1635" y="172"/>
                  </a:lnTo>
                  <a:lnTo>
                    <a:pt x="1671" y="180"/>
                  </a:lnTo>
                  <a:lnTo>
                    <a:pt x="1707" y="188"/>
                  </a:lnTo>
                  <a:lnTo>
                    <a:pt x="1701" y="178"/>
                  </a:lnTo>
                  <a:lnTo>
                    <a:pt x="1694" y="172"/>
                  </a:lnTo>
                  <a:lnTo>
                    <a:pt x="1687" y="165"/>
                  </a:lnTo>
                  <a:lnTo>
                    <a:pt x="1679" y="160"/>
                  </a:lnTo>
                  <a:lnTo>
                    <a:pt x="1671" y="157"/>
                  </a:lnTo>
                  <a:lnTo>
                    <a:pt x="1663" y="154"/>
                  </a:lnTo>
                  <a:lnTo>
                    <a:pt x="1654" y="153"/>
                  </a:lnTo>
                  <a:lnTo>
                    <a:pt x="1645" y="152"/>
                  </a:lnTo>
                  <a:lnTo>
                    <a:pt x="1604" y="155"/>
                  </a:lnTo>
                  <a:lnTo>
                    <a:pt x="1563" y="161"/>
                  </a:lnTo>
                  <a:close/>
                  <a:moveTo>
                    <a:pt x="1913" y="184"/>
                  </a:moveTo>
                  <a:lnTo>
                    <a:pt x="1891" y="180"/>
                  </a:lnTo>
                  <a:lnTo>
                    <a:pt x="1869" y="175"/>
                  </a:lnTo>
                  <a:lnTo>
                    <a:pt x="1846" y="170"/>
                  </a:lnTo>
                  <a:lnTo>
                    <a:pt x="1824" y="167"/>
                  </a:lnTo>
                  <a:lnTo>
                    <a:pt x="1802" y="165"/>
                  </a:lnTo>
                  <a:lnTo>
                    <a:pt x="1779" y="162"/>
                  </a:lnTo>
                  <a:lnTo>
                    <a:pt x="1756" y="160"/>
                  </a:lnTo>
                  <a:lnTo>
                    <a:pt x="1735" y="159"/>
                  </a:lnTo>
                  <a:lnTo>
                    <a:pt x="1740" y="168"/>
                  </a:lnTo>
                  <a:lnTo>
                    <a:pt x="1746" y="178"/>
                  </a:lnTo>
                  <a:lnTo>
                    <a:pt x="1751" y="190"/>
                  </a:lnTo>
                  <a:lnTo>
                    <a:pt x="1754" y="200"/>
                  </a:lnTo>
                  <a:lnTo>
                    <a:pt x="1789" y="211"/>
                  </a:lnTo>
                  <a:lnTo>
                    <a:pt x="1822" y="222"/>
                  </a:lnTo>
                  <a:lnTo>
                    <a:pt x="1857" y="234"/>
                  </a:lnTo>
                  <a:lnTo>
                    <a:pt x="1890" y="246"/>
                  </a:lnTo>
                  <a:lnTo>
                    <a:pt x="1925" y="259"/>
                  </a:lnTo>
                  <a:lnTo>
                    <a:pt x="1957" y="273"/>
                  </a:lnTo>
                  <a:lnTo>
                    <a:pt x="1990" y="288"/>
                  </a:lnTo>
                  <a:lnTo>
                    <a:pt x="2023" y="303"/>
                  </a:lnTo>
                  <a:lnTo>
                    <a:pt x="2014" y="284"/>
                  </a:lnTo>
                  <a:lnTo>
                    <a:pt x="2003" y="267"/>
                  </a:lnTo>
                  <a:lnTo>
                    <a:pt x="1990" y="251"/>
                  </a:lnTo>
                  <a:lnTo>
                    <a:pt x="1976" y="236"/>
                  </a:lnTo>
                  <a:lnTo>
                    <a:pt x="1963" y="221"/>
                  </a:lnTo>
                  <a:lnTo>
                    <a:pt x="1946" y="208"/>
                  </a:lnTo>
                  <a:lnTo>
                    <a:pt x="1930" y="196"/>
                  </a:lnTo>
                  <a:lnTo>
                    <a:pt x="1913" y="184"/>
                  </a:lnTo>
                  <a:close/>
                  <a:moveTo>
                    <a:pt x="1520" y="197"/>
                  </a:moveTo>
                  <a:lnTo>
                    <a:pt x="1521" y="199"/>
                  </a:lnTo>
                  <a:lnTo>
                    <a:pt x="1521" y="203"/>
                  </a:lnTo>
                  <a:lnTo>
                    <a:pt x="1543" y="212"/>
                  </a:lnTo>
                  <a:lnTo>
                    <a:pt x="1566" y="221"/>
                  </a:lnTo>
                  <a:lnTo>
                    <a:pt x="1588" y="231"/>
                  </a:lnTo>
                  <a:lnTo>
                    <a:pt x="1610" y="242"/>
                  </a:lnTo>
                  <a:lnTo>
                    <a:pt x="1652" y="264"/>
                  </a:lnTo>
                  <a:lnTo>
                    <a:pt x="1693" y="289"/>
                  </a:lnTo>
                  <a:lnTo>
                    <a:pt x="1699" y="282"/>
                  </a:lnTo>
                  <a:lnTo>
                    <a:pt x="1703" y="276"/>
                  </a:lnTo>
                  <a:lnTo>
                    <a:pt x="1707" y="269"/>
                  </a:lnTo>
                  <a:lnTo>
                    <a:pt x="1710" y="261"/>
                  </a:lnTo>
                  <a:lnTo>
                    <a:pt x="1714" y="254"/>
                  </a:lnTo>
                  <a:lnTo>
                    <a:pt x="1716" y="248"/>
                  </a:lnTo>
                  <a:lnTo>
                    <a:pt x="1717" y="240"/>
                  </a:lnTo>
                  <a:lnTo>
                    <a:pt x="1718" y="231"/>
                  </a:lnTo>
                  <a:lnTo>
                    <a:pt x="1694" y="225"/>
                  </a:lnTo>
                  <a:lnTo>
                    <a:pt x="1670" y="219"/>
                  </a:lnTo>
                  <a:lnTo>
                    <a:pt x="1645" y="213"/>
                  </a:lnTo>
                  <a:lnTo>
                    <a:pt x="1620" y="208"/>
                  </a:lnTo>
                  <a:lnTo>
                    <a:pt x="1595" y="204"/>
                  </a:lnTo>
                  <a:lnTo>
                    <a:pt x="1571" y="200"/>
                  </a:lnTo>
                  <a:lnTo>
                    <a:pt x="1546" y="198"/>
                  </a:lnTo>
                  <a:lnTo>
                    <a:pt x="1520" y="197"/>
                  </a:lnTo>
                  <a:close/>
                  <a:moveTo>
                    <a:pt x="2590" y="858"/>
                  </a:moveTo>
                  <a:lnTo>
                    <a:pt x="2578" y="836"/>
                  </a:lnTo>
                  <a:lnTo>
                    <a:pt x="2565" y="813"/>
                  </a:lnTo>
                  <a:lnTo>
                    <a:pt x="2551" y="793"/>
                  </a:lnTo>
                  <a:lnTo>
                    <a:pt x="2536" y="771"/>
                  </a:lnTo>
                  <a:lnTo>
                    <a:pt x="2521" y="750"/>
                  </a:lnTo>
                  <a:lnTo>
                    <a:pt x="2506" y="729"/>
                  </a:lnTo>
                  <a:lnTo>
                    <a:pt x="2491" y="710"/>
                  </a:lnTo>
                  <a:lnTo>
                    <a:pt x="2475" y="690"/>
                  </a:lnTo>
                  <a:lnTo>
                    <a:pt x="2441" y="651"/>
                  </a:lnTo>
                  <a:lnTo>
                    <a:pt x="2406" y="614"/>
                  </a:lnTo>
                  <a:lnTo>
                    <a:pt x="2369" y="578"/>
                  </a:lnTo>
                  <a:lnTo>
                    <a:pt x="2330" y="545"/>
                  </a:lnTo>
                  <a:lnTo>
                    <a:pt x="2329" y="562"/>
                  </a:lnTo>
                  <a:lnTo>
                    <a:pt x="2327" y="578"/>
                  </a:lnTo>
                  <a:lnTo>
                    <a:pt x="2323" y="594"/>
                  </a:lnTo>
                  <a:lnTo>
                    <a:pt x="2320" y="610"/>
                  </a:lnTo>
                  <a:lnTo>
                    <a:pt x="2314" y="627"/>
                  </a:lnTo>
                  <a:lnTo>
                    <a:pt x="2308" y="642"/>
                  </a:lnTo>
                  <a:lnTo>
                    <a:pt x="2301" y="658"/>
                  </a:lnTo>
                  <a:lnTo>
                    <a:pt x="2293" y="672"/>
                  </a:lnTo>
                  <a:lnTo>
                    <a:pt x="2285" y="687"/>
                  </a:lnTo>
                  <a:lnTo>
                    <a:pt x="2276" y="700"/>
                  </a:lnTo>
                  <a:lnTo>
                    <a:pt x="2267" y="714"/>
                  </a:lnTo>
                  <a:lnTo>
                    <a:pt x="2256" y="728"/>
                  </a:lnTo>
                  <a:lnTo>
                    <a:pt x="2246" y="741"/>
                  </a:lnTo>
                  <a:lnTo>
                    <a:pt x="2234" y="752"/>
                  </a:lnTo>
                  <a:lnTo>
                    <a:pt x="2223" y="765"/>
                  </a:lnTo>
                  <a:lnTo>
                    <a:pt x="2210" y="776"/>
                  </a:lnTo>
                  <a:lnTo>
                    <a:pt x="2246" y="824"/>
                  </a:lnTo>
                  <a:lnTo>
                    <a:pt x="2279" y="871"/>
                  </a:lnTo>
                  <a:lnTo>
                    <a:pt x="2312" y="920"/>
                  </a:lnTo>
                  <a:lnTo>
                    <a:pt x="2344" y="970"/>
                  </a:lnTo>
                  <a:lnTo>
                    <a:pt x="2374" y="1021"/>
                  </a:lnTo>
                  <a:lnTo>
                    <a:pt x="2403" y="1071"/>
                  </a:lnTo>
                  <a:lnTo>
                    <a:pt x="2429" y="1123"/>
                  </a:lnTo>
                  <a:lnTo>
                    <a:pt x="2455" y="1176"/>
                  </a:lnTo>
                  <a:lnTo>
                    <a:pt x="2471" y="1160"/>
                  </a:lnTo>
                  <a:lnTo>
                    <a:pt x="2484" y="1143"/>
                  </a:lnTo>
                  <a:lnTo>
                    <a:pt x="2498" y="1125"/>
                  </a:lnTo>
                  <a:lnTo>
                    <a:pt x="2512" y="1107"/>
                  </a:lnTo>
                  <a:lnTo>
                    <a:pt x="2524" y="1089"/>
                  </a:lnTo>
                  <a:lnTo>
                    <a:pt x="2535" y="1070"/>
                  </a:lnTo>
                  <a:lnTo>
                    <a:pt x="2546" y="1051"/>
                  </a:lnTo>
                  <a:lnTo>
                    <a:pt x="2555" y="1031"/>
                  </a:lnTo>
                  <a:lnTo>
                    <a:pt x="2563" y="1010"/>
                  </a:lnTo>
                  <a:lnTo>
                    <a:pt x="2570" y="990"/>
                  </a:lnTo>
                  <a:lnTo>
                    <a:pt x="2577" y="969"/>
                  </a:lnTo>
                  <a:lnTo>
                    <a:pt x="2581" y="947"/>
                  </a:lnTo>
                  <a:lnTo>
                    <a:pt x="2586" y="925"/>
                  </a:lnTo>
                  <a:lnTo>
                    <a:pt x="2588" y="903"/>
                  </a:lnTo>
                  <a:lnTo>
                    <a:pt x="2590" y="881"/>
                  </a:lnTo>
                  <a:lnTo>
                    <a:pt x="2590" y="858"/>
                  </a:lnTo>
                  <a:close/>
                  <a:moveTo>
                    <a:pt x="2284" y="507"/>
                  </a:moveTo>
                  <a:lnTo>
                    <a:pt x="2259" y="488"/>
                  </a:lnTo>
                  <a:lnTo>
                    <a:pt x="2233" y="470"/>
                  </a:lnTo>
                  <a:lnTo>
                    <a:pt x="2208" y="453"/>
                  </a:lnTo>
                  <a:lnTo>
                    <a:pt x="2181" y="435"/>
                  </a:lnTo>
                  <a:lnTo>
                    <a:pt x="2155" y="418"/>
                  </a:lnTo>
                  <a:lnTo>
                    <a:pt x="2128" y="403"/>
                  </a:lnTo>
                  <a:lnTo>
                    <a:pt x="2102" y="387"/>
                  </a:lnTo>
                  <a:lnTo>
                    <a:pt x="2074" y="372"/>
                  </a:lnTo>
                  <a:lnTo>
                    <a:pt x="2073" y="384"/>
                  </a:lnTo>
                  <a:lnTo>
                    <a:pt x="2072" y="395"/>
                  </a:lnTo>
                  <a:lnTo>
                    <a:pt x="2070" y="405"/>
                  </a:lnTo>
                  <a:lnTo>
                    <a:pt x="2066" y="417"/>
                  </a:lnTo>
                  <a:lnTo>
                    <a:pt x="2063" y="427"/>
                  </a:lnTo>
                  <a:lnTo>
                    <a:pt x="2058" y="438"/>
                  </a:lnTo>
                  <a:lnTo>
                    <a:pt x="2054" y="448"/>
                  </a:lnTo>
                  <a:lnTo>
                    <a:pt x="2049" y="458"/>
                  </a:lnTo>
                  <a:lnTo>
                    <a:pt x="2036" y="477"/>
                  </a:lnTo>
                  <a:lnTo>
                    <a:pt x="2024" y="495"/>
                  </a:lnTo>
                  <a:lnTo>
                    <a:pt x="2009" y="513"/>
                  </a:lnTo>
                  <a:lnTo>
                    <a:pt x="1993" y="529"/>
                  </a:lnTo>
                  <a:lnTo>
                    <a:pt x="2018" y="553"/>
                  </a:lnTo>
                  <a:lnTo>
                    <a:pt x="2042" y="579"/>
                  </a:lnTo>
                  <a:lnTo>
                    <a:pt x="2066" y="605"/>
                  </a:lnTo>
                  <a:lnTo>
                    <a:pt x="2090" y="631"/>
                  </a:lnTo>
                  <a:lnTo>
                    <a:pt x="2115" y="658"/>
                  </a:lnTo>
                  <a:lnTo>
                    <a:pt x="2138" y="685"/>
                  </a:lnTo>
                  <a:lnTo>
                    <a:pt x="2161" y="713"/>
                  </a:lnTo>
                  <a:lnTo>
                    <a:pt x="2183" y="741"/>
                  </a:lnTo>
                  <a:lnTo>
                    <a:pt x="2194" y="728"/>
                  </a:lnTo>
                  <a:lnTo>
                    <a:pt x="2206" y="716"/>
                  </a:lnTo>
                  <a:lnTo>
                    <a:pt x="2217" y="704"/>
                  </a:lnTo>
                  <a:lnTo>
                    <a:pt x="2228" y="691"/>
                  </a:lnTo>
                  <a:lnTo>
                    <a:pt x="2237" y="677"/>
                  </a:lnTo>
                  <a:lnTo>
                    <a:pt x="2246" y="663"/>
                  </a:lnTo>
                  <a:lnTo>
                    <a:pt x="2254" y="650"/>
                  </a:lnTo>
                  <a:lnTo>
                    <a:pt x="2261" y="635"/>
                  </a:lnTo>
                  <a:lnTo>
                    <a:pt x="2268" y="620"/>
                  </a:lnTo>
                  <a:lnTo>
                    <a:pt x="2274" y="605"/>
                  </a:lnTo>
                  <a:lnTo>
                    <a:pt x="2277" y="590"/>
                  </a:lnTo>
                  <a:lnTo>
                    <a:pt x="2281" y="574"/>
                  </a:lnTo>
                  <a:lnTo>
                    <a:pt x="2284" y="557"/>
                  </a:lnTo>
                  <a:lnTo>
                    <a:pt x="2285" y="541"/>
                  </a:lnTo>
                  <a:lnTo>
                    <a:pt x="2285" y="524"/>
                  </a:lnTo>
                  <a:lnTo>
                    <a:pt x="2284" y="507"/>
                  </a:lnTo>
                  <a:close/>
                  <a:moveTo>
                    <a:pt x="2035" y="352"/>
                  </a:moveTo>
                  <a:lnTo>
                    <a:pt x="2002" y="335"/>
                  </a:lnTo>
                  <a:lnTo>
                    <a:pt x="1967" y="320"/>
                  </a:lnTo>
                  <a:lnTo>
                    <a:pt x="1933" y="305"/>
                  </a:lnTo>
                  <a:lnTo>
                    <a:pt x="1898" y="291"/>
                  </a:lnTo>
                  <a:lnTo>
                    <a:pt x="1864" y="278"/>
                  </a:lnTo>
                  <a:lnTo>
                    <a:pt x="1828" y="265"/>
                  </a:lnTo>
                  <a:lnTo>
                    <a:pt x="1792" y="253"/>
                  </a:lnTo>
                  <a:lnTo>
                    <a:pt x="1756" y="242"/>
                  </a:lnTo>
                  <a:lnTo>
                    <a:pt x="1755" y="251"/>
                  </a:lnTo>
                  <a:lnTo>
                    <a:pt x="1753" y="260"/>
                  </a:lnTo>
                  <a:lnTo>
                    <a:pt x="1749" y="269"/>
                  </a:lnTo>
                  <a:lnTo>
                    <a:pt x="1746" y="278"/>
                  </a:lnTo>
                  <a:lnTo>
                    <a:pt x="1741" y="287"/>
                  </a:lnTo>
                  <a:lnTo>
                    <a:pt x="1737" y="295"/>
                  </a:lnTo>
                  <a:lnTo>
                    <a:pt x="1732" y="302"/>
                  </a:lnTo>
                  <a:lnTo>
                    <a:pt x="1726" y="310"/>
                  </a:lnTo>
                  <a:lnTo>
                    <a:pt x="1758" y="332"/>
                  </a:lnTo>
                  <a:lnTo>
                    <a:pt x="1789" y="354"/>
                  </a:lnTo>
                  <a:lnTo>
                    <a:pt x="1820" y="377"/>
                  </a:lnTo>
                  <a:lnTo>
                    <a:pt x="1850" y="401"/>
                  </a:lnTo>
                  <a:lnTo>
                    <a:pt x="1879" y="425"/>
                  </a:lnTo>
                  <a:lnTo>
                    <a:pt x="1908" y="449"/>
                  </a:lnTo>
                  <a:lnTo>
                    <a:pt x="1936" y="476"/>
                  </a:lnTo>
                  <a:lnTo>
                    <a:pt x="1964" y="501"/>
                  </a:lnTo>
                  <a:lnTo>
                    <a:pt x="1979" y="486"/>
                  </a:lnTo>
                  <a:lnTo>
                    <a:pt x="1994" y="470"/>
                  </a:lnTo>
                  <a:lnTo>
                    <a:pt x="2006" y="453"/>
                  </a:lnTo>
                  <a:lnTo>
                    <a:pt x="2017" y="434"/>
                  </a:lnTo>
                  <a:lnTo>
                    <a:pt x="2021" y="425"/>
                  </a:lnTo>
                  <a:lnTo>
                    <a:pt x="2026" y="416"/>
                  </a:lnTo>
                  <a:lnTo>
                    <a:pt x="2029" y="405"/>
                  </a:lnTo>
                  <a:lnTo>
                    <a:pt x="2032" y="395"/>
                  </a:lnTo>
                  <a:lnTo>
                    <a:pt x="2034" y="385"/>
                  </a:lnTo>
                  <a:lnTo>
                    <a:pt x="2035" y="374"/>
                  </a:lnTo>
                  <a:lnTo>
                    <a:pt x="2035" y="363"/>
                  </a:lnTo>
                  <a:lnTo>
                    <a:pt x="2035" y="352"/>
                  </a:lnTo>
                  <a:close/>
                  <a:moveTo>
                    <a:pt x="1511" y="241"/>
                  </a:moveTo>
                  <a:lnTo>
                    <a:pt x="1503" y="251"/>
                  </a:lnTo>
                  <a:lnTo>
                    <a:pt x="1495" y="259"/>
                  </a:lnTo>
                  <a:lnTo>
                    <a:pt x="1517" y="283"/>
                  </a:lnTo>
                  <a:lnTo>
                    <a:pt x="1538" y="309"/>
                  </a:lnTo>
                  <a:lnTo>
                    <a:pt x="1557" y="335"/>
                  </a:lnTo>
                  <a:lnTo>
                    <a:pt x="1577" y="360"/>
                  </a:lnTo>
                  <a:lnTo>
                    <a:pt x="1600" y="352"/>
                  </a:lnTo>
                  <a:lnTo>
                    <a:pt x="1622" y="342"/>
                  </a:lnTo>
                  <a:lnTo>
                    <a:pt x="1643" y="329"/>
                  </a:lnTo>
                  <a:lnTo>
                    <a:pt x="1664" y="317"/>
                  </a:lnTo>
                  <a:lnTo>
                    <a:pt x="1627" y="295"/>
                  </a:lnTo>
                  <a:lnTo>
                    <a:pt x="1589" y="275"/>
                  </a:lnTo>
                  <a:lnTo>
                    <a:pt x="1570" y="266"/>
                  </a:lnTo>
                  <a:lnTo>
                    <a:pt x="1550" y="257"/>
                  </a:lnTo>
                  <a:lnTo>
                    <a:pt x="1531" y="249"/>
                  </a:lnTo>
                  <a:lnTo>
                    <a:pt x="1511" y="241"/>
                  </a:lnTo>
                  <a:close/>
                  <a:moveTo>
                    <a:pt x="2372" y="2265"/>
                  </a:moveTo>
                  <a:lnTo>
                    <a:pt x="2381" y="2255"/>
                  </a:lnTo>
                  <a:lnTo>
                    <a:pt x="2389" y="2244"/>
                  </a:lnTo>
                  <a:lnTo>
                    <a:pt x="2397" y="2234"/>
                  </a:lnTo>
                  <a:lnTo>
                    <a:pt x="2405" y="2223"/>
                  </a:lnTo>
                  <a:lnTo>
                    <a:pt x="2384" y="2237"/>
                  </a:lnTo>
                  <a:lnTo>
                    <a:pt x="2362" y="2250"/>
                  </a:lnTo>
                  <a:lnTo>
                    <a:pt x="2340" y="2264"/>
                  </a:lnTo>
                  <a:lnTo>
                    <a:pt x="2319" y="2276"/>
                  </a:lnTo>
                  <a:lnTo>
                    <a:pt x="2274" y="2299"/>
                  </a:lnTo>
                  <a:lnTo>
                    <a:pt x="2229" y="2321"/>
                  </a:lnTo>
                  <a:lnTo>
                    <a:pt x="2181" y="2341"/>
                  </a:lnTo>
                  <a:lnTo>
                    <a:pt x="2134" y="2359"/>
                  </a:lnTo>
                  <a:lnTo>
                    <a:pt x="2087" y="2377"/>
                  </a:lnTo>
                  <a:lnTo>
                    <a:pt x="2039" y="2392"/>
                  </a:lnTo>
                  <a:lnTo>
                    <a:pt x="2031" y="2414"/>
                  </a:lnTo>
                  <a:lnTo>
                    <a:pt x="2021" y="2434"/>
                  </a:lnTo>
                  <a:lnTo>
                    <a:pt x="2012" y="2455"/>
                  </a:lnTo>
                  <a:lnTo>
                    <a:pt x="2003" y="2476"/>
                  </a:lnTo>
                  <a:lnTo>
                    <a:pt x="1991" y="2495"/>
                  </a:lnTo>
                  <a:lnTo>
                    <a:pt x="1980" y="2515"/>
                  </a:lnTo>
                  <a:lnTo>
                    <a:pt x="1968" y="2535"/>
                  </a:lnTo>
                  <a:lnTo>
                    <a:pt x="1956" y="2553"/>
                  </a:lnTo>
                  <a:lnTo>
                    <a:pt x="1984" y="2540"/>
                  </a:lnTo>
                  <a:lnTo>
                    <a:pt x="2013" y="2526"/>
                  </a:lnTo>
                  <a:lnTo>
                    <a:pt x="2042" y="2511"/>
                  </a:lnTo>
                  <a:lnTo>
                    <a:pt x="2070" y="2496"/>
                  </a:lnTo>
                  <a:lnTo>
                    <a:pt x="2097" y="2482"/>
                  </a:lnTo>
                  <a:lnTo>
                    <a:pt x="2125" y="2464"/>
                  </a:lnTo>
                  <a:lnTo>
                    <a:pt x="2152" y="2448"/>
                  </a:lnTo>
                  <a:lnTo>
                    <a:pt x="2178" y="2430"/>
                  </a:lnTo>
                  <a:lnTo>
                    <a:pt x="2205" y="2411"/>
                  </a:lnTo>
                  <a:lnTo>
                    <a:pt x="2230" y="2393"/>
                  </a:lnTo>
                  <a:lnTo>
                    <a:pt x="2255" y="2373"/>
                  </a:lnTo>
                  <a:lnTo>
                    <a:pt x="2279" y="2352"/>
                  </a:lnTo>
                  <a:lnTo>
                    <a:pt x="2304" y="2332"/>
                  </a:lnTo>
                  <a:lnTo>
                    <a:pt x="2327" y="2310"/>
                  </a:lnTo>
                  <a:lnTo>
                    <a:pt x="2350" y="2288"/>
                  </a:lnTo>
                  <a:lnTo>
                    <a:pt x="2372" y="2265"/>
                  </a:lnTo>
                  <a:close/>
                  <a:moveTo>
                    <a:pt x="2468" y="2124"/>
                  </a:moveTo>
                  <a:lnTo>
                    <a:pt x="2480" y="2101"/>
                  </a:lnTo>
                  <a:lnTo>
                    <a:pt x="2490" y="2077"/>
                  </a:lnTo>
                  <a:lnTo>
                    <a:pt x="2501" y="2054"/>
                  </a:lnTo>
                  <a:lnTo>
                    <a:pt x="2510" y="2030"/>
                  </a:lnTo>
                  <a:lnTo>
                    <a:pt x="2518" y="2006"/>
                  </a:lnTo>
                  <a:lnTo>
                    <a:pt x="2526" y="1981"/>
                  </a:lnTo>
                  <a:lnTo>
                    <a:pt x="2532" y="1956"/>
                  </a:lnTo>
                  <a:lnTo>
                    <a:pt x="2539" y="1932"/>
                  </a:lnTo>
                  <a:lnTo>
                    <a:pt x="2543" y="1907"/>
                  </a:lnTo>
                  <a:lnTo>
                    <a:pt x="2548" y="1881"/>
                  </a:lnTo>
                  <a:lnTo>
                    <a:pt x="2551" y="1856"/>
                  </a:lnTo>
                  <a:lnTo>
                    <a:pt x="2554" y="1831"/>
                  </a:lnTo>
                  <a:lnTo>
                    <a:pt x="2556" y="1805"/>
                  </a:lnTo>
                  <a:lnTo>
                    <a:pt x="2557" y="1779"/>
                  </a:lnTo>
                  <a:lnTo>
                    <a:pt x="2557" y="1753"/>
                  </a:lnTo>
                  <a:lnTo>
                    <a:pt x="2557" y="1728"/>
                  </a:lnTo>
                  <a:lnTo>
                    <a:pt x="2532" y="1748"/>
                  </a:lnTo>
                  <a:lnTo>
                    <a:pt x="2506" y="1766"/>
                  </a:lnTo>
                  <a:lnTo>
                    <a:pt x="2480" y="1784"/>
                  </a:lnTo>
                  <a:lnTo>
                    <a:pt x="2452" y="1802"/>
                  </a:lnTo>
                  <a:lnTo>
                    <a:pt x="2425" y="1818"/>
                  </a:lnTo>
                  <a:lnTo>
                    <a:pt x="2396" y="1833"/>
                  </a:lnTo>
                  <a:lnTo>
                    <a:pt x="2368" y="1848"/>
                  </a:lnTo>
                  <a:lnTo>
                    <a:pt x="2338" y="1862"/>
                  </a:lnTo>
                  <a:lnTo>
                    <a:pt x="2309" y="1875"/>
                  </a:lnTo>
                  <a:lnTo>
                    <a:pt x="2279" y="1888"/>
                  </a:lnTo>
                  <a:lnTo>
                    <a:pt x="2249" y="1900"/>
                  </a:lnTo>
                  <a:lnTo>
                    <a:pt x="2219" y="1911"/>
                  </a:lnTo>
                  <a:lnTo>
                    <a:pt x="2158" y="1932"/>
                  </a:lnTo>
                  <a:lnTo>
                    <a:pt x="2096" y="1950"/>
                  </a:lnTo>
                  <a:lnTo>
                    <a:pt x="2097" y="2000"/>
                  </a:lnTo>
                  <a:lnTo>
                    <a:pt x="2096" y="2049"/>
                  </a:lnTo>
                  <a:lnTo>
                    <a:pt x="2094" y="2100"/>
                  </a:lnTo>
                  <a:lnTo>
                    <a:pt x="2090" y="2150"/>
                  </a:lnTo>
                  <a:lnTo>
                    <a:pt x="2085" y="2199"/>
                  </a:lnTo>
                  <a:lnTo>
                    <a:pt x="2077" y="2249"/>
                  </a:lnTo>
                  <a:lnTo>
                    <a:pt x="2071" y="2274"/>
                  </a:lnTo>
                  <a:lnTo>
                    <a:pt x="2066" y="2298"/>
                  </a:lnTo>
                  <a:lnTo>
                    <a:pt x="2059" y="2323"/>
                  </a:lnTo>
                  <a:lnTo>
                    <a:pt x="2052" y="2347"/>
                  </a:lnTo>
                  <a:lnTo>
                    <a:pt x="2109" y="2327"/>
                  </a:lnTo>
                  <a:lnTo>
                    <a:pt x="2164" y="2306"/>
                  </a:lnTo>
                  <a:lnTo>
                    <a:pt x="2192" y="2295"/>
                  </a:lnTo>
                  <a:lnTo>
                    <a:pt x="2219" y="2282"/>
                  </a:lnTo>
                  <a:lnTo>
                    <a:pt x="2246" y="2271"/>
                  </a:lnTo>
                  <a:lnTo>
                    <a:pt x="2272" y="2257"/>
                  </a:lnTo>
                  <a:lnTo>
                    <a:pt x="2299" y="2243"/>
                  </a:lnTo>
                  <a:lnTo>
                    <a:pt x="2324" y="2228"/>
                  </a:lnTo>
                  <a:lnTo>
                    <a:pt x="2350" y="2213"/>
                  </a:lnTo>
                  <a:lnTo>
                    <a:pt x="2375" y="2197"/>
                  </a:lnTo>
                  <a:lnTo>
                    <a:pt x="2399" y="2180"/>
                  </a:lnTo>
                  <a:lnTo>
                    <a:pt x="2422" y="2162"/>
                  </a:lnTo>
                  <a:lnTo>
                    <a:pt x="2445" y="2144"/>
                  </a:lnTo>
                  <a:lnTo>
                    <a:pt x="2468" y="2124"/>
                  </a:lnTo>
                  <a:close/>
                  <a:moveTo>
                    <a:pt x="2555" y="1677"/>
                  </a:moveTo>
                  <a:lnTo>
                    <a:pt x="2552" y="1650"/>
                  </a:lnTo>
                  <a:lnTo>
                    <a:pt x="2549" y="1621"/>
                  </a:lnTo>
                  <a:lnTo>
                    <a:pt x="2546" y="1593"/>
                  </a:lnTo>
                  <a:lnTo>
                    <a:pt x="2541" y="1566"/>
                  </a:lnTo>
                  <a:lnTo>
                    <a:pt x="2536" y="1538"/>
                  </a:lnTo>
                  <a:lnTo>
                    <a:pt x="2531" y="1510"/>
                  </a:lnTo>
                  <a:lnTo>
                    <a:pt x="2524" y="1483"/>
                  </a:lnTo>
                  <a:lnTo>
                    <a:pt x="2517" y="1455"/>
                  </a:lnTo>
                  <a:lnTo>
                    <a:pt x="2501" y="1401"/>
                  </a:lnTo>
                  <a:lnTo>
                    <a:pt x="2483" y="1347"/>
                  </a:lnTo>
                  <a:lnTo>
                    <a:pt x="2464" y="1295"/>
                  </a:lnTo>
                  <a:lnTo>
                    <a:pt x="2442" y="1242"/>
                  </a:lnTo>
                  <a:lnTo>
                    <a:pt x="2420" y="1260"/>
                  </a:lnTo>
                  <a:lnTo>
                    <a:pt x="2397" y="1279"/>
                  </a:lnTo>
                  <a:lnTo>
                    <a:pt x="2373" y="1295"/>
                  </a:lnTo>
                  <a:lnTo>
                    <a:pt x="2349" y="1311"/>
                  </a:lnTo>
                  <a:lnTo>
                    <a:pt x="2324" y="1327"/>
                  </a:lnTo>
                  <a:lnTo>
                    <a:pt x="2299" y="1341"/>
                  </a:lnTo>
                  <a:lnTo>
                    <a:pt x="2274" y="1355"/>
                  </a:lnTo>
                  <a:lnTo>
                    <a:pt x="2247" y="1369"/>
                  </a:lnTo>
                  <a:lnTo>
                    <a:pt x="2221" y="1381"/>
                  </a:lnTo>
                  <a:lnTo>
                    <a:pt x="2194" y="1393"/>
                  </a:lnTo>
                  <a:lnTo>
                    <a:pt x="2168" y="1404"/>
                  </a:lnTo>
                  <a:lnTo>
                    <a:pt x="2140" y="1415"/>
                  </a:lnTo>
                  <a:lnTo>
                    <a:pt x="2086" y="1434"/>
                  </a:lnTo>
                  <a:lnTo>
                    <a:pt x="2031" y="1452"/>
                  </a:lnTo>
                  <a:lnTo>
                    <a:pt x="2043" y="1508"/>
                  </a:lnTo>
                  <a:lnTo>
                    <a:pt x="2054" y="1566"/>
                  </a:lnTo>
                  <a:lnTo>
                    <a:pt x="2064" y="1622"/>
                  </a:lnTo>
                  <a:lnTo>
                    <a:pt x="2073" y="1680"/>
                  </a:lnTo>
                  <a:lnTo>
                    <a:pt x="2080" y="1737"/>
                  </a:lnTo>
                  <a:lnTo>
                    <a:pt x="2087" y="1795"/>
                  </a:lnTo>
                  <a:lnTo>
                    <a:pt x="2092" y="1852"/>
                  </a:lnTo>
                  <a:lnTo>
                    <a:pt x="2095" y="1910"/>
                  </a:lnTo>
                  <a:lnTo>
                    <a:pt x="2157" y="1890"/>
                  </a:lnTo>
                  <a:lnTo>
                    <a:pt x="2218" y="1870"/>
                  </a:lnTo>
                  <a:lnTo>
                    <a:pt x="2248" y="1858"/>
                  </a:lnTo>
                  <a:lnTo>
                    <a:pt x="2278" y="1846"/>
                  </a:lnTo>
                  <a:lnTo>
                    <a:pt x="2308" y="1833"/>
                  </a:lnTo>
                  <a:lnTo>
                    <a:pt x="2338" y="1819"/>
                  </a:lnTo>
                  <a:lnTo>
                    <a:pt x="2367" y="1804"/>
                  </a:lnTo>
                  <a:lnTo>
                    <a:pt x="2396" y="1789"/>
                  </a:lnTo>
                  <a:lnTo>
                    <a:pt x="2425" y="1773"/>
                  </a:lnTo>
                  <a:lnTo>
                    <a:pt x="2452" y="1756"/>
                  </a:lnTo>
                  <a:lnTo>
                    <a:pt x="2479" y="1737"/>
                  </a:lnTo>
                  <a:lnTo>
                    <a:pt x="2505" y="1719"/>
                  </a:lnTo>
                  <a:lnTo>
                    <a:pt x="2531" y="1699"/>
                  </a:lnTo>
                  <a:lnTo>
                    <a:pt x="2555" y="1677"/>
                  </a:lnTo>
                  <a:close/>
                  <a:moveTo>
                    <a:pt x="2426" y="1205"/>
                  </a:moveTo>
                  <a:lnTo>
                    <a:pt x="2400" y="1152"/>
                  </a:lnTo>
                  <a:lnTo>
                    <a:pt x="2373" y="1099"/>
                  </a:lnTo>
                  <a:lnTo>
                    <a:pt x="2344" y="1047"/>
                  </a:lnTo>
                  <a:lnTo>
                    <a:pt x="2314" y="996"/>
                  </a:lnTo>
                  <a:lnTo>
                    <a:pt x="2283" y="947"/>
                  </a:lnTo>
                  <a:lnTo>
                    <a:pt x="2251" y="897"/>
                  </a:lnTo>
                  <a:lnTo>
                    <a:pt x="2216" y="849"/>
                  </a:lnTo>
                  <a:lnTo>
                    <a:pt x="2181" y="802"/>
                  </a:lnTo>
                  <a:lnTo>
                    <a:pt x="2164" y="816"/>
                  </a:lnTo>
                  <a:lnTo>
                    <a:pt x="2147" y="827"/>
                  </a:lnTo>
                  <a:lnTo>
                    <a:pt x="2130" y="840"/>
                  </a:lnTo>
                  <a:lnTo>
                    <a:pt x="2112" y="851"/>
                  </a:lnTo>
                  <a:lnTo>
                    <a:pt x="2075" y="872"/>
                  </a:lnTo>
                  <a:lnTo>
                    <a:pt x="2039" y="892"/>
                  </a:lnTo>
                  <a:lnTo>
                    <a:pt x="2001" y="910"/>
                  </a:lnTo>
                  <a:lnTo>
                    <a:pt x="1961" y="926"/>
                  </a:lnTo>
                  <a:lnTo>
                    <a:pt x="1921" y="941"/>
                  </a:lnTo>
                  <a:lnTo>
                    <a:pt x="1881" y="955"/>
                  </a:lnTo>
                  <a:lnTo>
                    <a:pt x="1902" y="1011"/>
                  </a:lnTo>
                  <a:lnTo>
                    <a:pt x="1922" y="1068"/>
                  </a:lnTo>
                  <a:lnTo>
                    <a:pt x="1941" y="1125"/>
                  </a:lnTo>
                  <a:lnTo>
                    <a:pt x="1959" y="1182"/>
                  </a:lnTo>
                  <a:lnTo>
                    <a:pt x="1976" y="1240"/>
                  </a:lnTo>
                  <a:lnTo>
                    <a:pt x="1993" y="1297"/>
                  </a:lnTo>
                  <a:lnTo>
                    <a:pt x="2008" y="1356"/>
                  </a:lnTo>
                  <a:lnTo>
                    <a:pt x="2023" y="1414"/>
                  </a:lnTo>
                  <a:lnTo>
                    <a:pt x="2077" y="1396"/>
                  </a:lnTo>
                  <a:lnTo>
                    <a:pt x="2130" y="1377"/>
                  </a:lnTo>
                  <a:lnTo>
                    <a:pt x="2157" y="1366"/>
                  </a:lnTo>
                  <a:lnTo>
                    <a:pt x="2184" y="1355"/>
                  </a:lnTo>
                  <a:lnTo>
                    <a:pt x="2209" y="1343"/>
                  </a:lnTo>
                  <a:lnTo>
                    <a:pt x="2236" y="1331"/>
                  </a:lnTo>
                  <a:lnTo>
                    <a:pt x="2261" y="1318"/>
                  </a:lnTo>
                  <a:lnTo>
                    <a:pt x="2286" y="1304"/>
                  </a:lnTo>
                  <a:lnTo>
                    <a:pt x="2311" y="1289"/>
                  </a:lnTo>
                  <a:lnTo>
                    <a:pt x="2335" y="1274"/>
                  </a:lnTo>
                  <a:lnTo>
                    <a:pt x="2358" y="1258"/>
                  </a:lnTo>
                  <a:lnTo>
                    <a:pt x="2381" y="1242"/>
                  </a:lnTo>
                  <a:lnTo>
                    <a:pt x="2404" y="1223"/>
                  </a:lnTo>
                  <a:lnTo>
                    <a:pt x="2426" y="1205"/>
                  </a:lnTo>
                  <a:close/>
                  <a:moveTo>
                    <a:pt x="2153" y="766"/>
                  </a:moveTo>
                  <a:lnTo>
                    <a:pt x="2131" y="738"/>
                  </a:lnTo>
                  <a:lnTo>
                    <a:pt x="2108" y="711"/>
                  </a:lnTo>
                  <a:lnTo>
                    <a:pt x="2085" y="683"/>
                  </a:lnTo>
                  <a:lnTo>
                    <a:pt x="2061" y="657"/>
                  </a:lnTo>
                  <a:lnTo>
                    <a:pt x="2037" y="630"/>
                  </a:lnTo>
                  <a:lnTo>
                    <a:pt x="2012" y="605"/>
                  </a:lnTo>
                  <a:lnTo>
                    <a:pt x="1988" y="578"/>
                  </a:lnTo>
                  <a:lnTo>
                    <a:pt x="1963" y="554"/>
                  </a:lnTo>
                  <a:lnTo>
                    <a:pt x="1938" y="571"/>
                  </a:lnTo>
                  <a:lnTo>
                    <a:pt x="1914" y="586"/>
                  </a:lnTo>
                  <a:lnTo>
                    <a:pt x="1888" y="601"/>
                  </a:lnTo>
                  <a:lnTo>
                    <a:pt x="1861" y="615"/>
                  </a:lnTo>
                  <a:lnTo>
                    <a:pt x="1835" y="627"/>
                  </a:lnTo>
                  <a:lnTo>
                    <a:pt x="1807" y="638"/>
                  </a:lnTo>
                  <a:lnTo>
                    <a:pt x="1779" y="649"/>
                  </a:lnTo>
                  <a:lnTo>
                    <a:pt x="1752" y="658"/>
                  </a:lnTo>
                  <a:lnTo>
                    <a:pt x="1767" y="689"/>
                  </a:lnTo>
                  <a:lnTo>
                    <a:pt x="1782" y="721"/>
                  </a:lnTo>
                  <a:lnTo>
                    <a:pt x="1797" y="752"/>
                  </a:lnTo>
                  <a:lnTo>
                    <a:pt x="1811" y="784"/>
                  </a:lnTo>
                  <a:lnTo>
                    <a:pt x="1826" y="816"/>
                  </a:lnTo>
                  <a:lnTo>
                    <a:pt x="1838" y="848"/>
                  </a:lnTo>
                  <a:lnTo>
                    <a:pt x="1852" y="880"/>
                  </a:lnTo>
                  <a:lnTo>
                    <a:pt x="1865" y="912"/>
                  </a:lnTo>
                  <a:lnTo>
                    <a:pt x="1903" y="900"/>
                  </a:lnTo>
                  <a:lnTo>
                    <a:pt x="1942" y="885"/>
                  </a:lnTo>
                  <a:lnTo>
                    <a:pt x="1979" y="870"/>
                  </a:lnTo>
                  <a:lnTo>
                    <a:pt x="2016" y="852"/>
                  </a:lnTo>
                  <a:lnTo>
                    <a:pt x="2051" y="833"/>
                  </a:lnTo>
                  <a:lnTo>
                    <a:pt x="2087" y="813"/>
                  </a:lnTo>
                  <a:lnTo>
                    <a:pt x="2120" y="790"/>
                  </a:lnTo>
                  <a:lnTo>
                    <a:pt x="2153" y="766"/>
                  </a:lnTo>
                  <a:close/>
                  <a:moveTo>
                    <a:pt x="1934" y="526"/>
                  </a:moveTo>
                  <a:lnTo>
                    <a:pt x="1906" y="501"/>
                  </a:lnTo>
                  <a:lnTo>
                    <a:pt x="1879" y="476"/>
                  </a:lnTo>
                  <a:lnTo>
                    <a:pt x="1850" y="451"/>
                  </a:lnTo>
                  <a:lnTo>
                    <a:pt x="1821" y="427"/>
                  </a:lnTo>
                  <a:lnTo>
                    <a:pt x="1791" y="403"/>
                  </a:lnTo>
                  <a:lnTo>
                    <a:pt x="1761" y="381"/>
                  </a:lnTo>
                  <a:lnTo>
                    <a:pt x="1730" y="359"/>
                  </a:lnTo>
                  <a:lnTo>
                    <a:pt x="1699" y="339"/>
                  </a:lnTo>
                  <a:lnTo>
                    <a:pt x="1687" y="347"/>
                  </a:lnTo>
                  <a:lnTo>
                    <a:pt x="1676" y="355"/>
                  </a:lnTo>
                  <a:lnTo>
                    <a:pt x="1664" y="363"/>
                  </a:lnTo>
                  <a:lnTo>
                    <a:pt x="1652" y="370"/>
                  </a:lnTo>
                  <a:lnTo>
                    <a:pt x="1626" y="382"/>
                  </a:lnTo>
                  <a:lnTo>
                    <a:pt x="1600" y="394"/>
                  </a:lnTo>
                  <a:lnTo>
                    <a:pt x="1618" y="422"/>
                  </a:lnTo>
                  <a:lnTo>
                    <a:pt x="1637" y="449"/>
                  </a:lnTo>
                  <a:lnTo>
                    <a:pt x="1654" y="478"/>
                  </a:lnTo>
                  <a:lnTo>
                    <a:pt x="1671" y="506"/>
                  </a:lnTo>
                  <a:lnTo>
                    <a:pt x="1687" y="534"/>
                  </a:lnTo>
                  <a:lnTo>
                    <a:pt x="1703" y="564"/>
                  </a:lnTo>
                  <a:lnTo>
                    <a:pt x="1720" y="593"/>
                  </a:lnTo>
                  <a:lnTo>
                    <a:pt x="1735" y="623"/>
                  </a:lnTo>
                  <a:lnTo>
                    <a:pt x="1761" y="614"/>
                  </a:lnTo>
                  <a:lnTo>
                    <a:pt x="1786" y="605"/>
                  </a:lnTo>
                  <a:lnTo>
                    <a:pt x="1813" y="594"/>
                  </a:lnTo>
                  <a:lnTo>
                    <a:pt x="1838" y="583"/>
                  </a:lnTo>
                  <a:lnTo>
                    <a:pt x="1864" y="570"/>
                  </a:lnTo>
                  <a:lnTo>
                    <a:pt x="1888" y="557"/>
                  </a:lnTo>
                  <a:lnTo>
                    <a:pt x="1911" y="543"/>
                  </a:lnTo>
                  <a:lnTo>
                    <a:pt x="1934" y="526"/>
                  </a:lnTo>
                  <a:close/>
                  <a:moveTo>
                    <a:pt x="1460" y="280"/>
                  </a:moveTo>
                  <a:lnTo>
                    <a:pt x="1450" y="284"/>
                  </a:lnTo>
                  <a:lnTo>
                    <a:pt x="1438" y="288"/>
                  </a:lnTo>
                  <a:lnTo>
                    <a:pt x="1426" y="291"/>
                  </a:lnTo>
                  <a:lnTo>
                    <a:pt x="1414" y="294"/>
                  </a:lnTo>
                  <a:lnTo>
                    <a:pt x="1414" y="392"/>
                  </a:lnTo>
                  <a:lnTo>
                    <a:pt x="1445" y="389"/>
                  </a:lnTo>
                  <a:lnTo>
                    <a:pt x="1476" y="386"/>
                  </a:lnTo>
                  <a:lnTo>
                    <a:pt x="1508" y="380"/>
                  </a:lnTo>
                  <a:lnTo>
                    <a:pt x="1538" y="373"/>
                  </a:lnTo>
                  <a:lnTo>
                    <a:pt x="1519" y="349"/>
                  </a:lnTo>
                  <a:lnTo>
                    <a:pt x="1501" y="326"/>
                  </a:lnTo>
                  <a:lnTo>
                    <a:pt x="1481" y="303"/>
                  </a:lnTo>
                  <a:lnTo>
                    <a:pt x="1460" y="280"/>
                  </a:lnTo>
                  <a:close/>
                  <a:moveTo>
                    <a:pt x="1880" y="2583"/>
                  </a:moveTo>
                  <a:lnTo>
                    <a:pt x="1897" y="2563"/>
                  </a:lnTo>
                  <a:lnTo>
                    <a:pt x="1914" y="2543"/>
                  </a:lnTo>
                  <a:lnTo>
                    <a:pt x="1929" y="2522"/>
                  </a:lnTo>
                  <a:lnTo>
                    <a:pt x="1944" y="2500"/>
                  </a:lnTo>
                  <a:lnTo>
                    <a:pt x="1958" y="2477"/>
                  </a:lnTo>
                  <a:lnTo>
                    <a:pt x="1970" y="2454"/>
                  </a:lnTo>
                  <a:lnTo>
                    <a:pt x="1981" y="2430"/>
                  </a:lnTo>
                  <a:lnTo>
                    <a:pt x="1991" y="2405"/>
                  </a:lnTo>
                  <a:lnTo>
                    <a:pt x="1957" y="2415"/>
                  </a:lnTo>
                  <a:lnTo>
                    <a:pt x="1921" y="2423"/>
                  </a:lnTo>
                  <a:lnTo>
                    <a:pt x="1885" y="2431"/>
                  </a:lnTo>
                  <a:lnTo>
                    <a:pt x="1850" y="2439"/>
                  </a:lnTo>
                  <a:lnTo>
                    <a:pt x="1814" y="2446"/>
                  </a:lnTo>
                  <a:lnTo>
                    <a:pt x="1777" y="2452"/>
                  </a:lnTo>
                  <a:lnTo>
                    <a:pt x="1741" y="2457"/>
                  </a:lnTo>
                  <a:lnTo>
                    <a:pt x="1706" y="2462"/>
                  </a:lnTo>
                  <a:lnTo>
                    <a:pt x="1633" y="2471"/>
                  </a:lnTo>
                  <a:lnTo>
                    <a:pt x="1561" y="2477"/>
                  </a:lnTo>
                  <a:lnTo>
                    <a:pt x="1487" y="2482"/>
                  </a:lnTo>
                  <a:lnTo>
                    <a:pt x="1414" y="2483"/>
                  </a:lnTo>
                  <a:lnTo>
                    <a:pt x="1414" y="2664"/>
                  </a:lnTo>
                  <a:lnTo>
                    <a:pt x="1444" y="2664"/>
                  </a:lnTo>
                  <a:lnTo>
                    <a:pt x="1473" y="2662"/>
                  </a:lnTo>
                  <a:lnTo>
                    <a:pt x="1503" y="2660"/>
                  </a:lnTo>
                  <a:lnTo>
                    <a:pt x="1533" y="2658"/>
                  </a:lnTo>
                  <a:lnTo>
                    <a:pt x="1562" y="2655"/>
                  </a:lnTo>
                  <a:lnTo>
                    <a:pt x="1592" y="2652"/>
                  </a:lnTo>
                  <a:lnTo>
                    <a:pt x="1620" y="2647"/>
                  </a:lnTo>
                  <a:lnTo>
                    <a:pt x="1650" y="2643"/>
                  </a:lnTo>
                  <a:lnTo>
                    <a:pt x="1679" y="2637"/>
                  </a:lnTo>
                  <a:lnTo>
                    <a:pt x="1708" y="2631"/>
                  </a:lnTo>
                  <a:lnTo>
                    <a:pt x="1737" y="2624"/>
                  </a:lnTo>
                  <a:lnTo>
                    <a:pt x="1766" y="2617"/>
                  </a:lnTo>
                  <a:lnTo>
                    <a:pt x="1794" y="2609"/>
                  </a:lnTo>
                  <a:lnTo>
                    <a:pt x="1823" y="2601"/>
                  </a:lnTo>
                  <a:lnTo>
                    <a:pt x="1851" y="2592"/>
                  </a:lnTo>
                  <a:lnTo>
                    <a:pt x="1880" y="2583"/>
                  </a:lnTo>
                  <a:close/>
                  <a:moveTo>
                    <a:pt x="2008" y="2361"/>
                  </a:moveTo>
                  <a:lnTo>
                    <a:pt x="2016" y="2336"/>
                  </a:lnTo>
                  <a:lnTo>
                    <a:pt x="2023" y="2312"/>
                  </a:lnTo>
                  <a:lnTo>
                    <a:pt x="2028" y="2287"/>
                  </a:lnTo>
                  <a:lnTo>
                    <a:pt x="2034" y="2263"/>
                  </a:lnTo>
                  <a:lnTo>
                    <a:pt x="2039" y="2237"/>
                  </a:lnTo>
                  <a:lnTo>
                    <a:pt x="2043" y="2213"/>
                  </a:lnTo>
                  <a:lnTo>
                    <a:pt x="2047" y="2188"/>
                  </a:lnTo>
                  <a:lnTo>
                    <a:pt x="2050" y="2162"/>
                  </a:lnTo>
                  <a:lnTo>
                    <a:pt x="2055" y="2112"/>
                  </a:lnTo>
                  <a:lnTo>
                    <a:pt x="2057" y="2062"/>
                  </a:lnTo>
                  <a:lnTo>
                    <a:pt x="2058" y="2011"/>
                  </a:lnTo>
                  <a:lnTo>
                    <a:pt x="2058" y="1961"/>
                  </a:lnTo>
                  <a:lnTo>
                    <a:pt x="2019" y="1971"/>
                  </a:lnTo>
                  <a:lnTo>
                    <a:pt x="1979" y="1980"/>
                  </a:lnTo>
                  <a:lnTo>
                    <a:pt x="1940" y="1988"/>
                  </a:lnTo>
                  <a:lnTo>
                    <a:pt x="1899" y="1996"/>
                  </a:lnTo>
                  <a:lnTo>
                    <a:pt x="1859" y="2005"/>
                  </a:lnTo>
                  <a:lnTo>
                    <a:pt x="1820" y="2010"/>
                  </a:lnTo>
                  <a:lnTo>
                    <a:pt x="1779" y="2017"/>
                  </a:lnTo>
                  <a:lnTo>
                    <a:pt x="1739" y="2022"/>
                  </a:lnTo>
                  <a:lnTo>
                    <a:pt x="1698" y="2028"/>
                  </a:lnTo>
                  <a:lnTo>
                    <a:pt x="1657" y="2031"/>
                  </a:lnTo>
                  <a:lnTo>
                    <a:pt x="1617" y="2034"/>
                  </a:lnTo>
                  <a:lnTo>
                    <a:pt x="1577" y="2038"/>
                  </a:lnTo>
                  <a:lnTo>
                    <a:pt x="1495" y="2043"/>
                  </a:lnTo>
                  <a:lnTo>
                    <a:pt x="1414" y="2045"/>
                  </a:lnTo>
                  <a:lnTo>
                    <a:pt x="1414" y="2443"/>
                  </a:lnTo>
                  <a:lnTo>
                    <a:pt x="1489" y="2442"/>
                  </a:lnTo>
                  <a:lnTo>
                    <a:pt x="1564" y="2438"/>
                  </a:lnTo>
                  <a:lnTo>
                    <a:pt x="1602" y="2434"/>
                  </a:lnTo>
                  <a:lnTo>
                    <a:pt x="1639" y="2431"/>
                  </a:lnTo>
                  <a:lnTo>
                    <a:pt x="1677" y="2426"/>
                  </a:lnTo>
                  <a:lnTo>
                    <a:pt x="1714" y="2422"/>
                  </a:lnTo>
                  <a:lnTo>
                    <a:pt x="1752" y="2417"/>
                  </a:lnTo>
                  <a:lnTo>
                    <a:pt x="1789" y="2410"/>
                  </a:lnTo>
                  <a:lnTo>
                    <a:pt x="1826" y="2403"/>
                  </a:lnTo>
                  <a:lnTo>
                    <a:pt x="1862" y="2396"/>
                  </a:lnTo>
                  <a:lnTo>
                    <a:pt x="1899" y="2388"/>
                  </a:lnTo>
                  <a:lnTo>
                    <a:pt x="1936" y="2380"/>
                  </a:lnTo>
                  <a:lnTo>
                    <a:pt x="1972" y="2370"/>
                  </a:lnTo>
                  <a:lnTo>
                    <a:pt x="2008" y="2361"/>
                  </a:lnTo>
                  <a:close/>
                  <a:moveTo>
                    <a:pt x="2057" y="1920"/>
                  </a:moveTo>
                  <a:lnTo>
                    <a:pt x="2054" y="1863"/>
                  </a:lnTo>
                  <a:lnTo>
                    <a:pt x="2049" y="1805"/>
                  </a:lnTo>
                  <a:lnTo>
                    <a:pt x="2043" y="1748"/>
                  </a:lnTo>
                  <a:lnTo>
                    <a:pt x="2035" y="1690"/>
                  </a:lnTo>
                  <a:lnTo>
                    <a:pt x="2026" y="1634"/>
                  </a:lnTo>
                  <a:lnTo>
                    <a:pt x="2017" y="1576"/>
                  </a:lnTo>
                  <a:lnTo>
                    <a:pt x="2005" y="1519"/>
                  </a:lnTo>
                  <a:lnTo>
                    <a:pt x="1994" y="1463"/>
                  </a:lnTo>
                  <a:lnTo>
                    <a:pt x="1958" y="1472"/>
                  </a:lnTo>
                  <a:lnTo>
                    <a:pt x="1922" y="1481"/>
                  </a:lnTo>
                  <a:lnTo>
                    <a:pt x="1888" y="1490"/>
                  </a:lnTo>
                  <a:lnTo>
                    <a:pt x="1851" y="1496"/>
                  </a:lnTo>
                  <a:lnTo>
                    <a:pt x="1815" y="1503"/>
                  </a:lnTo>
                  <a:lnTo>
                    <a:pt x="1779" y="1510"/>
                  </a:lnTo>
                  <a:lnTo>
                    <a:pt x="1743" y="1515"/>
                  </a:lnTo>
                  <a:lnTo>
                    <a:pt x="1707" y="1521"/>
                  </a:lnTo>
                  <a:lnTo>
                    <a:pt x="1633" y="1529"/>
                  </a:lnTo>
                  <a:lnTo>
                    <a:pt x="1561" y="1534"/>
                  </a:lnTo>
                  <a:lnTo>
                    <a:pt x="1487" y="1538"/>
                  </a:lnTo>
                  <a:lnTo>
                    <a:pt x="1414" y="1539"/>
                  </a:lnTo>
                  <a:lnTo>
                    <a:pt x="1414" y="2006"/>
                  </a:lnTo>
                  <a:lnTo>
                    <a:pt x="1496" y="2003"/>
                  </a:lnTo>
                  <a:lnTo>
                    <a:pt x="1577" y="1999"/>
                  </a:lnTo>
                  <a:lnTo>
                    <a:pt x="1617" y="1996"/>
                  </a:lnTo>
                  <a:lnTo>
                    <a:pt x="1657" y="1992"/>
                  </a:lnTo>
                  <a:lnTo>
                    <a:pt x="1698" y="1988"/>
                  </a:lnTo>
                  <a:lnTo>
                    <a:pt x="1738" y="1983"/>
                  </a:lnTo>
                  <a:lnTo>
                    <a:pt x="1778" y="1978"/>
                  </a:lnTo>
                  <a:lnTo>
                    <a:pt x="1819" y="1971"/>
                  </a:lnTo>
                  <a:lnTo>
                    <a:pt x="1859" y="1964"/>
                  </a:lnTo>
                  <a:lnTo>
                    <a:pt x="1898" y="1957"/>
                  </a:lnTo>
                  <a:lnTo>
                    <a:pt x="1938" y="1949"/>
                  </a:lnTo>
                  <a:lnTo>
                    <a:pt x="1978" y="1940"/>
                  </a:lnTo>
                  <a:lnTo>
                    <a:pt x="2018" y="1931"/>
                  </a:lnTo>
                  <a:lnTo>
                    <a:pt x="2057" y="1920"/>
                  </a:lnTo>
                  <a:close/>
                  <a:moveTo>
                    <a:pt x="1984" y="1425"/>
                  </a:moveTo>
                  <a:lnTo>
                    <a:pt x="1971" y="1366"/>
                  </a:lnTo>
                  <a:lnTo>
                    <a:pt x="1956" y="1309"/>
                  </a:lnTo>
                  <a:lnTo>
                    <a:pt x="1940" y="1251"/>
                  </a:lnTo>
                  <a:lnTo>
                    <a:pt x="1922" y="1193"/>
                  </a:lnTo>
                  <a:lnTo>
                    <a:pt x="1904" y="1136"/>
                  </a:lnTo>
                  <a:lnTo>
                    <a:pt x="1884" y="1079"/>
                  </a:lnTo>
                  <a:lnTo>
                    <a:pt x="1865" y="1023"/>
                  </a:lnTo>
                  <a:lnTo>
                    <a:pt x="1844" y="966"/>
                  </a:lnTo>
                  <a:lnTo>
                    <a:pt x="1791" y="981"/>
                  </a:lnTo>
                  <a:lnTo>
                    <a:pt x="1738" y="993"/>
                  </a:lnTo>
                  <a:lnTo>
                    <a:pt x="1685" y="1003"/>
                  </a:lnTo>
                  <a:lnTo>
                    <a:pt x="1631" y="1013"/>
                  </a:lnTo>
                  <a:lnTo>
                    <a:pt x="1577" y="1019"/>
                  </a:lnTo>
                  <a:lnTo>
                    <a:pt x="1523" y="1024"/>
                  </a:lnTo>
                  <a:lnTo>
                    <a:pt x="1468" y="1028"/>
                  </a:lnTo>
                  <a:lnTo>
                    <a:pt x="1414" y="1030"/>
                  </a:lnTo>
                  <a:lnTo>
                    <a:pt x="1414" y="1500"/>
                  </a:lnTo>
                  <a:lnTo>
                    <a:pt x="1487" y="1499"/>
                  </a:lnTo>
                  <a:lnTo>
                    <a:pt x="1558" y="1495"/>
                  </a:lnTo>
                  <a:lnTo>
                    <a:pt x="1630" y="1488"/>
                  </a:lnTo>
                  <a:lnTo>
                    <a:pt x="1702" y="1480"/>
                  </a:lnTo>
                  <a:lnTo>
                    <a:pt x="1738" y="1476"/>
                  </a:lnTo>
                  <a:lnTo>
                    <a:pt x="1774" y="1470"/>
                  </a:lnTo>
                  <a:lnTo>
                    <a:pt x="1808" y="1464"/>
                  </a:lnTo>
                  <a:lnTo>
                    <a:pt x="1844" y="1457"/>
                  </a:lnTo>
                  <a:lnTo>
                    <a:pt x="1880" y="1450"/>
                  </a:lnTo>
                  <a:lnTo>
                    <a:pt x="1914" y="1442"/>
                  </a:lnTo>
                  <a:lnTo>
                    <a:pt x="1950" y="1434"/>
                  </a:lnTo>
                  <a:lnTo>
                    <a:pt x="1984" y="1425"/>
                  </a:lnTo>
                  <a:close/>
                  <a:moveTo>
                    <a:pt x="1827" y="924"/>
                  </a:moveTo>
                  <a:lnTo>
                    <a:pt x="1814" y="892"/>
                  </a:lnTo>
                  <a:lnTo>
                    <a:pt x="1801" y="859"/>
                  </a:lnTo>
                  <a:lnTo>
                    <a:pt x="1787" y="827"/>
                  </a:lnTo>
                  <a:lnTo>
                    <a:pt x="1774" y="795"/>
                  </a:lnTo>
                  <a:lnTo>
                    <a:pt x="1759" y="764"/>
                  </a:lnTo>
                  <a:lnTo>
                    <a:pt x="1745" y="731"/>
                  </a:lnTo>
                  <a:lnTo>
                    <a:pt x="1730" y="700"/>
                  </a:lnTo>
                  <a:lnTo>
                    <a:pt x="1714" y="669"/>
                  </a:lnTo>
                  <a:lnTo>
                    <a:pt x="1677" y="678"/>
                  </a:lnTo>
                  <a:lnTo>
                    <a:pt x="1640" y="687"/>
                  </a:lnTo>
                  <a:lnTo>
                    <a:pt x="1603" y="693"/>
                  </a:lnTo>
                  <a:lnTo>
                    <a:pt x="1565" y="699"/>
                  </a:lnTo>
                  <a:lnTo>
                    <a:pt x="1528" y="704"/>
                  </a:lnTo>
                  <a:lnTo>
                    <a:pt x="1490" y="707"/>
                  </a:lnTo>
                  <a:lnTo>
                    <a:pt x="1452" y="711"/>
                  </a:lnTo>
                  <a:lnTo>
                    <a:pt x="1414" y="712"/>
                  </a:lnTo>
                  <a:lnTo>
                    <a:pt x="1414" y="984"/>
                  </a:lnTo>
                  <a:lnTo>
                    <a:pt x="1466" y="981"/>
                  </a:lnTo>
                  <a:lnTo>
                    <a:pt x="1519" y="978"/>
                  </a:lnTo>
                  <a:lnTo>
                    <a:pt x="1571" y="973"/>
                  </a:lnTo>
                  <a:lnTo>
                    <a:pt x="1623" y="966"/>
                  </a:lnTo>
                  <a:lnTo>
                    <a:pt x="1675" y="958"/>
                  </a:lnTo>
                  <a:lnTo>
                    <a:pt x="1725" y="949"/>
                  </a:lnTo>
                  <a:lnTo>
                    <a:pt x="1777" y="938"/>
                  </a:lnTo>
                  <a:lnTo>
                    <a:pt x="1827" y="924"/>
                  </a:lnTo>
                  <a:close/>
                  <a:moveTo>
                    <a:pt x="1696" y="634"/>
                  </a:moveTo>
                  <a:lnTo>
                    <a:pt x="1680" y="605"/>
                  </a:lnTo>
                  <a:lnTo>
                    <a:pt x="1665" y="576"/>
                  </a:lnTo>
                  <a:lnTo>
                    <a:pt x="1649" y="547"/>
                  </a:lnTo>
                  <a:lnTo>
                    <a:pt x="1633" y="518"/>
                  </a:lnTo>
                  <a:lnTo>
                    <a:pt x="1616" y="490"/>
                  </a:lnTo>
                  <a:lnTo>
                    <a:pt x="1599" y="462"/>
                  </a:lnTo>
                  <a:lnTo>
                    <a:pt x="1580" y="434"/>
                  </a:lnTo>
                  <a:lnTo>
                    <a:pt x="1562" y="407"/>
                  </a:lnTo>
                  <a:lnTo>
                    <a:pt x="1543" y="411"/>
                  </a:lnTo>
                  <a:lnTo>
                    <a:pt x="1525" y="416"/>
                  </a:lnTo>
                  <a:lnTo>
                    <a:pt x="1508" y="420"/>
                  </a:lnTo>
                  <a:lnTo>
                    <a:pt x="1489" y="423"/>
                  </a:lnTo>
                  <a:lnTo>
                    <a:pt x="1451" y="428"/>
                  </a:lnTo>
                  <a:lnTo>
                    <a:pt x="1414" y="431"/>
                  </a:lnTo>
                  <a:lnTo>
                    <a:pt x="1414" y="673"/>
                  </a:lnTo>
                  <a:lnTo>
                    <a:pt x="1450" y="672"/>
                  </a:lnTo>
                  <a:lnTo>
                    <a:pt x="1486" y="669"/>
                  </a:lnTo>
                  <a:lnTo>
                    <a:pt x="1521" y="666"/>
                  </a:lnTo>
                  <a:lnTo>
                    <a:pt x="1556" y="661"/>
                  </a:lnTo>
                  <a:lnTo>
                    <a:pt x="1592" y="657"/>
                  </a:lnTo>
                  <a:lnTo>
                    <a:pt x="1626" y="650"/>
                  </a:lnTo>
                  <a:lnTo>
                    <a:pt x="1662" y="643"/>
                  </a:lnTo>
                  <a:lnTo>
                    <a:pt x="1696" y="634"/>
                  </a:lnTo>
                  <a:close/>
                  <a:moveTo>
                    <a:pt x="1367" y="67"/>
                  </a:moveTo>
                  <a:lnTo>
                    <a:pt x="1342" y="68"/>
                  </a:lnTo>
                  <a:lnTo>
                    <a:pt x="1315" y="69"/>
                  </a:lnTo>
                  <a:lnTo>
                    <a:pt x="1289" y="71"/>
                  </a:lnTo>
                  <a:lnTo>
                    <a:pt x="1263" y="75"/>
                  </a:lnTo>
                  <a:lnTo>
                    <a:pt x="1282" y="83"/>
                  </a:lnTo>
                  <a:lnTo>
                    <a:pt x="1299" y="93"/>
                  </a:lnTo>
                  <a:lnTo>
                    <a:pt x="1308" y="99"/>
                  </a:lnTo>
                  <a:lnTo>
                    <a:pt x="1315" y="106"/>
                  </a:lnTo>
                  <a:lnTo>
                    <a:pt x="1322" y="113"/>
                  </a:lnTo>
                  <a:lnTo>
                    <a:pt x="1329" y="121"/>
                  </a:lnTo>
                  <a:lnTo>
                    <a:pt x="1338" y="120"/>
                  </a:lnTo>
                  <a:lnTo>
                    <a:pt x="1349" y="117"/>
                  </a:lnTo>
                  <a:lnTo>
                    <a:pt x="1358" y="116"/>
                  </a:lnTo>
                  <a:lnTo>
                    <a:pt x="1367" y="116"/>
                  </a:lnTo>
                  <a:lnTo>
                    <a:pt x="1367" y="67"/>
                  </a:lnTo>
                  <a:close/>
                  <a:moveTo>
                    <a:pt x="1180" y="97"/>
                  </a:moveTo>
                  <a:lnTo>
                    <a:pt x="1168" y="101"/>
                  </a:lnTo>
                  <a:lnTo>
                    <a:pt x="1155" y="106"/>
                  </a:lnTo>
                  <a:lnTo>
                    <a:pt x="1144" y="112"/>
                  </a:lnTo>
                  <a:lnTo>
                    <a:pt x="1131" y="119"/>
                  </a:lnTo>
                  <a:lnTo>
                    <a:pt x="1171" y="120"/>
                  </a:lnTo>
                  <a:lnTo>
                    <a:pt x="1210" y="123"/>
                  </a:lnTo>
                  <a:lnTo>
                    <a:pt x="1251" y="128"/>
                  </a:lnTo>
                  <a:lnTo>
                    <a:pt x="1290" y="135"/>
                  </a:lnTo>
                  <a:lnTo>
                    <a:pt x="1278" y="125"/>
                  </a:lnTo>
                  <a:lnTo>
                    <a:pt x="1266" y="117"/>
                  </a:lnTo>
                  <a:lnTo>
                    <a:pt x="1253" y="112"/>
                  </a:lnTo>
                  <a:lnTo>
                    <a:pt x="1238" y="107"/>
                  </a:lnTo>
                  <a:lnTo>
                    <a:pt x="1224" y="104"/>
                  </a:lnTo>
                  <a:lnTo>
                    <a:pt x="1209" y="100"/>
                  </a:lnTo>
                  <a:lnTo>
                    <a:pt x="1194" y="98"/>
                  </a:lnTo>
                  <a:lnTo>
                    <a:pt x="1180" y="97"/>
                  </a:lnTo>
                  <a:close/>
                  <a:moveTo>
                    <a:pt x="1088" y="98"/>
                  </a:moveTo>
                  <a:lnTo>
                    <a:pt x="1061" y="104"/>
                  </a:lnTo>
                  <a:lnTo>
                    <a:pt x="1033" y="109"/>
                  </a:lnTo>
                  <a:lnTo>
                    <a:pt x="1005" y="116"/>
                  </a:lnTo>
                  <a:lnTo>
                    <a:pt x="978" y="123"/>
                  </a:lnTo>
                  <a:lnTo>
                    <a:pt x="1009" y="121"/>
                  </a:lnTo>
                  <a:lnTo>
                    <a:pt x="1035" y="119"/>
                  </a:lnTo>
                  <a:lnTo>
                    <a:pt x="1048" y="115"/>
                  </a:lnTo>
                  <a:lnTo>
                    <a:pt x="1061" y="112"/>
                  </a:lnTo>
                  <a:lnTo>
                    <a:pt x="1074" y="106"/>
                  </a:lnTo>
                  <a:lnTo>
                    <a:pt x="1088" y="98"/>
                  </a:lnTo>
                  <a:close/>
                  <a:moveTo>
                    <a:pt x="1076" y="157"/>
                  </a:moveTo>
                  <a:lnTo>
                    <a:pt x="1069" y="163"/>
                  </a:lnTo>
                  <a:lnTo>
                    <a:pt x="1062" y="172"/>
                  </a:lnTo>
                  <a:lnTo>
                    <a:pt x="1056" y="180"/>
                  </a:lnTo>
                  <a:lnTo>
                    <a:pt x="1050" y="188"/>
                  </a:lnTo>
                  <a:lnTo>
                    <a:pt x="1086" y="180"/>
                  </a:lnTo>
                  <a:lnTo>
                    <a:pt x="1122" y="172"/>
                  </a:lnTo>
                  <a:lnTo>
                    <a:pt x="1157" y="166"/>
                  </a:lnTo>
                  <a:lnTo>
                    <a:pt x="1193" y="161"/>
                  </a:lnTo>
                  <a:lnTo>
                    <a:pt x="1163" y="159"/>
                  </a:lnTo>
                  <a:lnTo>
                    <a:pt x="1134" y="157"/>
                  </a:lnTo>
                  <a:lnTo>
                    <a:pt x="1106" y="157"/>
                  </a:lnTo>
                  <a:lnTo>
                    <a:pt x="1076" y="157"/>
                  </a:lnTo>
                  <a:close/>
                  <a:moveTo>
                    <a:pt x="1024" y="159"/>
                  </a:moveTo>
                  <a:lnTo>
                    <a:pt x="979" y="161"/>
                  </a:lnTo>
                  <a:lnTo>
                    <a:pt x="935" y="166"/>
                  </a:lnTo>
                  <a:lnTo>
                    <a:pt x="913" y="169"/>
                  </a:lnTo>
                  <a:lnTo>
                    <a:pt x="894" y="174"/>
                  </a:lnTo>
                  <a:lnTo>
                    <a:pt x="873" y="180"/>
                  </a:lnTo>
                  <a:lnTo>
                    <a:pt x="853" y="187"/>
                  </a:lnTo>
                  <a:lnTo>
                    <a:pt x="835" y="195"/>
                  </a:lnTo>
                  <a:lnTo>
                    <a:pt x="818" y="204"/>
                  </a:lnTo>
                  <a:lnTo>
                    <a:pt x="801" y="215"/>
                  </a:lnTo>
                  <a:lnTo>
                    <a:pt x="785" y="229"/>
                  </a:lnTo>
                  <a:lnTo>
                    <a:pt x="778" y="236"/>
                  </a:lnTo>
                  <a:lnTo>
                    <a:pt x="770" y="244"/>
                  </a:lnTo>
                  <a:lnTo>
                    <a:pt x="763" y="252"/>
                  </a:lnTo>
                  <a:lnTo>
                    <a:pt x="758" y="261"/>
                  </a:lnTo>
                  <a:lnTo>
                    <a:pt x="751" y="272"/>
                  </a:lnTo>
                  <a:lnTo>
                    <a:pt x="745" y="282"/>
                  </a:lnTo>
                  <a:lnTo>
                    <a:pt x="739" y="293"/>
                  </a:lnTo>
                  <a:lnTo>
                    <a:pt x="735" y="304"/>
                  </a:lnTo>
                  <a:lnTo>
                    <a:pt x="767" y="289"/>
                  </a:lnTo>
                  <a:lnTo>
                    <a:pt x="800" y="274"/>
                  </a:lnTo>
                  <a:lnTo>
                    <a:pt x="834" y="260"/>
                  </a:lnTo>
                  <a:lnTo>
                    <a:pt x="867" y="246"/>
                  </a:lnTo>
                  <a:lnTo>
                    <a:pt x="900" y="234"/>
                  </a:lnTo>
                  <a:lnTo>
                    <a:pt x="935" y="222"/>
                  </a:lnTo>
                  <a:lnTo>
                    <a:pt x="970" y="211"/>
                  </a:lnTo>
                  <a:lnTo>
                    <a:pt x="1004" y="200"/>
                  </a:lnTo>
                  <a:lnTo>
                    <a:pt x="1008" y="190"/>
                  </a:lnTo>
                  <a:lnTo>
                    <a:pt x="1012" y="178"/>
                  </a:lnTo>
                  <a:lnTo>
                    <a:pt x="1017" y="168"/>
                  </a:lnTo>
                  <a:lnTo>
                    <a:pt x="1024" y="159"/>
                  </a:lnTo>
                  <a:close/>
                  <a:moveTo>
                    <a:pt x="1040" y="231"/>
                  </a:moveTo>
                  <a:lnTo>
                    <a:pt x="1040" y="240"/>
                  </a:lnTo>
                  <a:lnTo>
                    <a:pt x="1041" y="246"/>
                  </a:lnTo>
                  <a:lnTo>
                    <a:pt x="1043" y="254"/>
                  </a:lnTo>
                  <a:lnTo>
                    <a:pt x="1047" y="261"/>
                  </a:lnTo>
                  <a:lnTo>
                    <a:pt x="1054" y="275"/>
                  </a:lnTo>
                  <a:lnTo>
                    <a:pt x="1063" y="288"/>
                  </a:lnTo>
                  <a:lnTo>
                    <a:pt x="1104" y="264"/>
                  </a:lnTo>
                  <a:lnTo>
                    <a:pt x="1148" y="241"/>
                  </a:lnTo>
                  <a:lnTo>
                    <a:pt x="1169" y="230"/>
                  </a:lnTo>
                  <a:lnTo>
                    <a:pt x="1192" y="220"/>
                  </a:lnTo>
                  <a:lnTo>
                    <a:pt x="1214" y="211"/>
                  </a:lnTo>
                  <a:lnTo>
                    <a:pt x="1237" y="203"/>
                  </a:lnTo>
                  <a:lnTo>
                    <a:pt x="1237" y="197"/>
                  </a:lnTo>
                  <a:lnTo>
                    <a:pt x="1211" y="198"/>
                  </a:lnTo>
                  <a:lnTo>
                    <a:pt x="1187" y="200"/>
                  </a:lnTo>
                  <a:lnTo>
                    <a:pt x="1162" y="204"/>
                  </a:lnTo>
                  <a:lnTo>
                    <a:pt x="1137" y="207"/>
                  </a:lnTo>
                  <a:lnTo>
                    <a:pt x="1112" y="213"/>
                  </a:lnTo>
                  <a:lnTo>
                    <a:pt x="1088" y="219"/>
                  </a:lnTo>
                  <a:lnTo>
                    <a:pt x="1063" y="225"/>
                  </a:lnTo>
                  <a:lnTo>
                    <a:pt x="1040" y="231"/>
                  </a:lnTo>
                  <a:close/>
                  <a:moveTo>
                    <a:pt x="1001" y="242"/>
                  </a:moveTo>
                  <a:lnTo>
                    <a:pt x="965" y="253"/>
                  </a:lnTo>
                  <a:lnTo>
                    <a:pt x="929" y="265"/>
                  </a:lnTo>
                  <a:lnTo>
                    <a:pt x="895" y="278"/>
                  </a:lnTo>
                  <a:lnTo>
                    <a:pt x="859" y="291"/>
                  </a:lnTo>
                  <a:lnTo>
                    <a:pt x="824" y="306"/>
                  </a:lnTo>
                  <a:lnTo>
                    <a:pt x="790" y="321"/>
                  </a:lnTo>
                  <a:lnTo>
                    <a:pt x="756" y="336"/>
                  </a:lnTo>
                  <a:lnTo>
                    <a:pt x="722" y="354"/>
                  </a:lnTo>
                  <a:lnTo>
                    <a:pt x="722" y="364"/>
                  </a:lnTo>
                  <a:lnTo>
                    <a:pt x="722" y="374"/>
                  </a:lnTo>
                  <a:lnTo>
                    <a:pt x="723" y="386"/>
                  </a:lnTo>
                  <a:lnTo>
                    <a:pt x="725" y="396"/>
                  </a:lnTo>
                  <a:lnTo>
                    <a:pt x="728" y="405"/>
                  </a:lnTo>
                  <a:lnTo>
                    <a:pt x="731" y="416"/>
                  </a:lnTo>
                  <a:lnTo>
                    <a:pt x="736" y="425"/>
                  </a:lnTo>
                  <a:lnTo>
                    <a:pt x="740" y="434"/>
                  </a:lnTo>
                  <a:lnTo>
                    <a:pt x="751" y="453"/>
                  </a:lnTo>
                  <a:lnTo>
                    <a:pt x="763" y="470"/>
                  </a:lnTo>
                  <a:lnTo>
                    <a:pt x="777" y="486"/>
                  </a:lnTo>
                  <a:lnTo>
                    <a:pt x="792" y="501"/>
                  </a:lnTo>
                  <a:lnTo>
                    <a:pt x="820" y="475"/>
                  </a:lnTo>
                  <a:lnTo>
                    <a:pt x="849" y="449"/>
                  </a:lnTo>
                  <a:lnTo>
                    <a:pt x="877" y="424"/>
                  </a:lnTo>
                  <a:lnTo>
                    <a:pt x="907" y="400"/>
                  </a:lnTo>
                  <a:lnTo>
                    <a:pt x="937" y="375"/>
                  </a:lnTo>
                  <a:lnTo>
                    <a:pt x="967" y="352"/>
                  </a:lnTo>
                  <a:lnTo>
                    <a:pt x="998" y="331"/>
                  </a:lnTo>
                  <a:lnTo>
                    <a:pt x="1031" y="309"/>
                  </a:lnTo>
                  <a:lnTo>
                    <a:pt x="1020" y="294"/>
                  </a:lnTo>
                  <a:lnTo>
                    <a:pt x="1011" y="278"/>
                  </a:lnTo>
                  <a:lnTo>
                    <a:pt x="1008" y="269"/>
                  </a:lnTo>
                  <a:lnTo>
                    <a:pt x="1005" y="260"/>
                  </a:lnTo>
                  <a:lnTo>
                    <a:pt x="1003" y="251"/>
                  </a:lnTo>
                  <a:lnTo>
                    <a:pt x="1001" y="242"/>
                  </a:lnTo>
                  <a:close/>
                  <a:moveTo>
                    <a:pt x="683" y="374"/>
                  </a:moveTo>
                  <a:lnTo>
                    <a:pt x="656" y="389"/>
                  </a:lnTo>
                  <a:lnTo>
                    <a:pt x="629" y="404"/>
                  </a:lnTo>
                  <a:lnTo>
                    <a:pt x="602" y="422"/>
                  </a:lnTo>
                  <a:lnTo>
                    <a:pt x="576" y="438"/>
                  </a:lnTo>
                  <a:lnTo>
                    <a:pt x="549" y="455"/>
                  </a:lnTo>
                  <a:lnTo>
                    <a:pt x="524" y="473"/>
                  </a:lnTo>
                  <a:lnTo>
                    <a:pt x="498" y="492"/>
                  </a:lnTo>
                  <a:lnTo>
                    <a:pt x="473" y="511"/>
                  </a:lnTo>
                  <a:lnTo>
                    <a:pt x="472" y="528"/>
                  </a:lnTo>
                  <a:lnTo>
                    <a:pt x="473" y="545"/>
                  </a:lnTo>
                  <a:lnTo>
                    <a:pt x="474" y="561"/>
                  </a:lnTo>
                  <a:lnTo>
                    <a:pt x="477" y="577"/>
                  </a:lnTo>
                  <a:lnTo>
                    <a:pt x="480" y="592"/>
                  </a:lnTo>
                  <a:lnTo>
                    <a:pt x="485" y="607"/>
                  </a:lnTo>
                  <a:lnTo>
                    <a:pt x="490" y="622"/>
                  </a:lnTo>
                  <a:lnTo>
                    <a:pt x="496" y="637"/>
                  </a:lnTo>
                  <a:lnTo>
                    <a:pt x="503" y="652"/>
                  </a:lnTo>
                  <a:lnTo>
                    <a:pt x="511" y="666"/>
                  </a:lnTo>
                  <a:lnTo>
                    <a:pt x="520" y="678"/>
                  </a:lnTo>
                  <a:lnTo>
                    <a:pt x="530" y="692"/>
                  </a:lnTo>
                  <a:lnTo>
                    <a:pt x="540" y="705"/>
                  </a:lnTo>
                  <a:lnTo>
                    <a:pt x="550" y="718"/>
                  </a:lnTo>
                  <a:lnTo>
                    <a:pt x="562" y="729"/>
                  </a:lnTo>
                  <a:lnTo>
                    <a:pt x="573" y="741"/>
                  </a:lnTo>
                  <a:lnTo>
                    <a:pt x="596" y="713"/>
                  </a:lnTo>
                  <a:lnTo>
                    <a:pt x="618" y="685"/>
                  </a:lnTo>
                  <a:lnTo>
                    <a:pt x="642" y="659"/>
                  </a:lnTo>
                  <a:lnTo>
                    <a:pt x="665" y="631"/>
                  </a:lnTo>
                  <a:lnTo>
                    <a:pt x="690" y="605"/>
                  </a:lnTo>
                  <a:lnTo>
                    <a:pt x="714" y="579"/>
                  </a:lnTo>
                  <a:lnTo>
                    <a:pt x="739" y="554"/>
                  </a:lnTo>
                  <a:lnTo>
                    <a:pt x="765" y="529"/>
                  </a:lnTo>
                  <a:lnTo>
                    <a:pt x="748" y="513"/>
                  </a:lnTo>
                  <a:lnTo>
                    <a:pt x="733" y="495"/>
                  </a:lnTo>
                  <a:lnTo>
                    <a:pt x="721" y="478"/>
                  </a:lnTo>
                  <a:lnTo>
                    <a:pt x="709" y="458"/>
                  </a:lnTo>
                  <a:lnTo>
                    <a:pt x="699" y="439"/>
                  </a:lnTo>
                  <a:lnTo>
                    <a:pt x="691" y="418"/>
                  </a:lnTo>
                  <a:lnTo>
                    <a:pt x="688" y="407"/>
                  </a:lnTo>
                  <a:lnTo>
                    <a:pt x="686" y="396"/>
                  </a:lnTo>
                  <a:lnTo>
                    <a:pt x="684" y="385"/>
                  </a:lnTo>
                  <a:lnTo>
                    <a:pt x="683" y="374"/>
                  </a:lnTo>
                  <a:close/>
                  <a:moveTo>
                    <a:pt x="427" y="549"/>
                  </a:moveTo>
                  <a:lnTo>
                    <a:pt x="389" y="583"/>
                  </a:lnTo>
                  <a:lnTo>
                    <a:pt x="353" y="619"/>
                  </a:lnTo>
                  <a:lnTo>
                    <a:pt x="318" y="655"/>
                  </a:lnTo>
                  <a:lnTo>
                    <a:pt x="285" y="695"/>
                  </a:lnTo>
                  <a:lnTo>
                    <a:pt x="269" y="714"/>
                  </a:lnTo>
                  <a:lnTo>
                    <a:pt x="253" y="735"/>
                  </a:lnTo>
                  <a:lnTo>
                    <a:pt x="238" y="756"/>
                  </a:lnTo>
                  <a:lnTo>
                    <a:pt x="224" y="776"/>
                  </a:lnTo>
                  <a:lnTo>
                    <a:pt x="210" y="797"/>
                  </a:lnTo>
                  <a:lnTo>
                    <a:pt x="197" y="819"/>
                  </a:lnTo>
                  <a:lnTo>
                    <a:pt x="184" y="841"/>
                  </a:lnTo>
                  <a:lnTo>
                    <a:pt x="171" y="864"/>
                  </a:lnTo>
                  <a:lnTo>
                    <a:pt x="172" y="886"/>
                  </a:lnTo>
                  <a:lnTo>
                    <a:pt x="174" y="908"/>
                  </a:lnTo>
                  <a:lnTo>
                    <a:pt x="177" y="928"/>
                  </a:lnTo>
                  <a:lnTo>
                    <a:pt x="180" y="950"/>
                  </a:lnTo>
                  <a:lnTo>
                    <a:pt x="185" y="971"/>
                  </a:lnTo>
                  <a:lnTo>
                    <a:pt x="192" y="992"/>
                  </a:lnTo>
                  <a:lnTo>
                    <a:pt x="199" y="1011"/>
                  </a:lnTo>
                  <a:lnTo>
                    <a:pt x="207" y="1031"/>
                  </a:lnTo>
                  <a:lnTo>
                    <a:pt x="216" y="1051"/>
                  </a:lnTo>
                  <a:lnTo>
                    <a:pt x="227" y="1070"/>
                  </a:lnTo>
                  <a:lnTo>
                    <a:pt x="237" y="1089"/>
                  </a:lnTo>
                  <a:lnTo>
                    <a:pt x="250" y="1106"/>
                  </a:lnTo>
                  <a:lnTo>
                    <a:pt x="262" y="1123"/>
                  </a:lnTo>
                  <a:lnTo>
                    <a:pt x="275" y="1140"/>
                  </a:lnTo>
                  <a:lnTo>
                    <a:pt x="290" y="1157"/>
                  </a:lnTo>
                  <a:lnTo>
                    <a:pt x="305" y="1173"/>
                  </a:lnTo>
                  <a:lnTo>
                    <a:pt x="329" y="1121"/>
                  </a:lnTo>
                  <a:lnTo>
                    <a:pt x="357" y="1069"/>
                  </a:lnTo>
                  <a:lnTo>
                    <a:pt x="384" y="1018"/>
                  </a:lnTo>
                  <a:lnTo>
                    <a:pt x="414" y="969"/>
                  </a:lnTo>
                  <a:lnTo>
                    <a:pt x="445" y="919"/>
                  </a:lnTo>
                  <a:lnTo>
                    <a:pt x="478" y="871"/>
                  </a:lnTo>
                  <a:lnTo>
                    <a:pt x="511" y="824"/>
                  </a:lnTo>
                  <a:lnTo>
                    <a:pt x="546" y="776"/>
                  </a:lnTo>
                  <a:lnTo>
                    <a:pt x="534" y="766"/>
                  </a:lnTo>
                  <a:lnTo>
                    <a:pt x="523" y="753"/>
                  </a:lnTo>
                  <a:lnTo>
                    <a:pt x="511" y="742"/>
                  </a:lnTo>
                  <a:lnTo>
                    <a:pt x="501" y="729"/>
                  </a:lnTo>
                  <a:lnTo>
                    <a:pt x="490" y="715"/>
                  </a:lnTo>
                  <a:lnTo>
                    <a:pt x="481" y="703"/>
                  </a:lnTo>
                  <a:lnTo>
                    <a:pt x="472" y="689"/>
                  </a:lnTo>
                  <a:lnTo>
                    <a:pt x="464" y="674"/>
                  </a:lnTo>
                  <a:lnTo>
                    <a:pt x="456" y="660"/>
                  </a:lnTo>
                  <a:lnTo>
                    <a:pt x="450" y="645"/>
                  </a:lnTo>
                  <a:lnTo>
                    <a:pt x="443" y="630"/>
                  </a:lnTo>
                  <a:lnTo>
                    <a:pt x="439" y="614"/>
                  </a:lnTo>
                  <a:lnTo>
                    <a:pt x="434" y="598"/>
                  </a:lnTo>
                  <a:lnTo>
                    <a:pt x="430" y="582"/>
                  </a:lnTo>
                  <a:lnTo>
                    <a:pt x="428" y="566"/>
                  </a:lnTo>
                  <a:lnTo>
                    <a:pt x="427" y="549"/>
                  </a:lnTo>
                  <a:close/>
                  <a:moveTo>
                    <a:pt x="1093" y="316"/>
                  </a:moveTo>
                  <a:lnTo>
                    <a:pt x="1112" y="329"/>
                  </a:lnTo>
                  <a:lnTo>
                    <a:pt x="1134" y="341"/>
                  </a:lnTo>
                  <a:lnTo>
                    <a:pt x="1156" y="351"/>
                  </a:lnTo>
                  <a:lnTo>
                    <a:pt x="1179" y="360"/>
                  </a:lnTo>
                  <a:lnTo>
                    <a:pt x="1199" y="334"/>
                  </a:lnTo>
                  <a:lnTo>
                    <a:pt x="1218" y="309"/>
                  </a:lnTo>
                  <a:lnTo>
                    <a:pt x="1240" y="283"/>
                  </a:lnTo>
                  <a:lnTo>
                    <a:pt x="1262" y="258"/>
                  </a:lnTo>
                  <a:lnTo>
                    <a:pt x="1253" y="250"/>
                  </a:lnTo>
                  <a:lnTo>
                    <a:pt x="1246" y="241"/>
                  </a:lnTo>
                  <a:lnTo>
                    <a:pt x="1226" y="248"/>
                  </a:lnTo>
                  <a:lnTo>
                    <a:pt x="1207" y="256"/>
                  </a:lnTo>
                  <a:lnTo>
                    <a:pt x="1187" y="265"/>
                  </a:lnTo>
                  <a:lnTo>
                    <a:pt x="1168" y="274"/>
                  </a:lnTo>
                  <a:lnTo>
                    <a:pt x="1130" y="294"/>
                  </a:lnTo>
                  <a:lnTo>
                    <a:pt x="1093" y="316"/>
                  </a:lnTo>
                  <a:close/>
                  <a:moveTo>
                    <a:pt x="1058" y="337"/>
                  </a:moveTo>
                  <a:lnTo>
                    <a:pt x="1027" y="358"/>
                  </a:lnTo>
                  <a:lnTo>
                    <a:pt x="996" y="380"/>
                  </a:lnTo>
                  <a:lnTo>
                    <a:pt x="965" y="403"/>
                  </a:lnTo>
                  <a:lnTo>
                    <a:pt x="936" y="426"/>
                  </a:lnTo>
                  <a:lnTo>
                    <a:pt x="906" y="450"/>
                  </a:lnTo>
                  <a:lnTo>
                    <a:pt x="877" y="476"/>
                  </a:lnTo>
                  <a:lnTo>
                    <a:pt x="850" y="501"/>
                  </a:lnTo>
                  <a:lnTo>
                    <a:pt x="822" y="526"/>
                  </a:lnTo>
                  <a:lnTo>
                    <a:pt x="844" y="543"/>
                  </a:lnTo>
                  <a:lnTo>
                    <a:pt x="868" y="557"/>
                  </a:lnTo>
                  <a:lnTo>
                    <a:pt x="892" y="570"/>
                  </a:lnTo>
                  <a:lnTo>
                    <a:pt x="918" y="583"/>
                  </a:lnTo>
                  <a:lnTo>
                    <a:pt x="943" y="594"/>
                  </a:lnTo>
                  <a:lnTo>
                    <a:pt x="968" y="605"/>
                  </a:lnTo>
                  <a:lnTo>
                    <a:pt x="995" y="614"/>
                  </a:lnTo>
                  <a:lnTo>
                    <a:pt x="1021" y="623"/>
                  </a:lnTo>
                  <a:lnTo>
                    <a:pt x="1036" y="593"/>
                  </a:lnTo>
                  <a:lnTo>
                    <a:pt x="1053" y="564"/>
                  </a:lnTo>
                  <a:lnTo>
                    <a:pt x="1069" y="534"/>
                  </a:lnTo>
                  <a:lnTo>
                    <a:pt x="1085" y="506"/>
                  </a:lnTo>
                  <a:lnTo>
                    <a:pt x="1102" y="477"/>
                  </a:lnTo>
                  <a:lnTo>
                    <a:pt x="1119" y="449"/>
                  </a:lnTo>
                  <a:lnTo>
                    <a:pt x="1138" y="422"/>
                  </a:lnTo>
                  <a:lnTo>
                    <a:pt x="1156" y="393"/>
                  </a:lnTo>
                  <a:lnTo>
                    <a:pt x="1130" y="382"/>
                  </a:lnTo>
                  <a:lnTo>
                    <a:pt x="1104" y="370"/>
                  </a:lnTo>
                  <a:lnTo>
                    <a:pt x="1093" y="363"/>
                  </a:lnTo>
                  <a:lnTo>
                    <a:pt x="1080" y="355"/>
                  </a:lnTo>
                  <a:lnTo>
                    <a:pt x="1069" y="347"/>
                  </a:lnTo>
                  <a:lnTo>
                    <a:pt x="1058" y="337"/>
                  </a:lnTo>
                  <a:close/>
                  <a:moveTo>
                    <a:pt x="793" y="554"/>
                  </a:moveTo>
                  <a:lnTo>
                    <a:pt x="768" y="579"/>
                  </a:lnTo>
                  <a:lnTo>
                    <a:pt x="744" y="605"/>
                  </a:lnTo>
                  <a:lnTo>
                    <a:pt x="720" y="631"/>
                  </a:lnTo>
                  <a:lnTo>
                    <a:pt x="695" y="658"/>
                  </a:lnTo>
                  <a:lnTo>
                    <a:pt x="671" y="684"/>
                  </a:lnTo>
                  <a:lnTo>
                    <a:pt x="648" y="711"/>
                  </a:lnTo>
                  <a:lnTo>
                    <a:pt x="625" y="738"/>
                  </a:lnTo>
                  <a:lnTo>
                    <a:pt x="603" y="766"/>
                  </a:lnTo>
                  <a:lnTo>
                    <a:pt x="618" y="779"/>
                  </a:lnTo>
                  <a:lnTo>
                    <a:pt x="635" y="791"/>
                  </a:lnTo>
                  <a:lnTo>
                    <a:pt x="652" y="803"/>
                  </a:lnTo>
                  <a:lnTo>
                    <a:pt x="669" y="813"/>
                  </a:lnTo>
                  <a:lnTo>
                    <a:pt x="703" y="834"/>
                  </a:lnTo>
                  <a:lnTo>
                    <a:pt x="740" y="854"/>
                  </a:lnTo>
                  <a:lnTo>
                    <a:pt x="777" y="871"/>
                  </a:lnTo>
                  <a:lnTo>
                    <a:pt x="814" y="886"/>
                  </a:lnTo>
                  <a:lnTo>
                    <a:pt x="852" y="900"/>
                  </a:lnTo>
                  <a:lnTo>
                    <a:pt x="891" y="912"/>
                  </a:lnTo>
                  <a:lnTo>
                    <a:pt x="904" y="880"/>
                  </a:lnTo>
                  <a:lnTo>
                    <a:pt x="917" y="848"/>
                  </a:lnTo>
                  <a:lnTo>
                    <a:pt x="930" y="817"/>
                  </a:lnTo>
                  <a:lnTo>
                    <a:pt x="944" y="784"/>
                  </a:lnTo>
                  <a:lnTo>
                    <a:pt x="959" y="752"/>
                  </a:lnTo>
                  <a:lnTo>
                    <a:pt x="973" y="721"/>
                  </a:lnTo>
                  <a:lnTo>
                    <a:pt x="988" y="689"/>
                  </a:lnTo>
                  <a:lnTo>
                    <a:pt x="1003" y="658"/>
                  </a:lnTo>
                  <a:lnTo>
                    <a:pt x="975" y="649"/>
                  </a:lnTo>
                  <a:lnTo>
                    <a:pt x="948" y="638"/>
                  </a:lnTo>
                  <a:lnTo>
                    <a:pt x="921" y="628"/>
                  </a:lnTo>
                  <a:lnTo>
                    <a:pt x="894" y="615"/>
                  </a:lnTo>
                  <a:lnTo>
                    <a:pt x="868" y="601"/>
                  </a:lnTo>
                  <a:lnTo>
                    <a:pt x="842" y="586"/>
                  </a:lnTo>
                  <a:lnTo>
                    <a:pt x="818" y="571"/>
                  </a:lnTo>
                  <a:lnTo>
                    <a:pt x="793" y="554"/>
                  </a:lnTo>
                  <a:close/>
                  <a:moveTo>
                    <a:pt x="576" y="803"/>
                  </a:moveTo>
                  <a:lnTo>
                    <a:pt x="540" y="849"/>
                  </a:lnTo>
                  <a:lnTo>
                    <a:pt x="506" y="897"/>
                  </a:lnTo>
                  <a:lnTo>
                    <a:pt x="474" y="946"/>
                  </a:lnTo>
                  <a:lnTo>
                    <a:pt x="443" y="995"/>
                  </a:lnTo>
                  <a:lnTo>
                    <a:pt x="414" y="1046"/>
                  </a:lnTo>
                  <a:lnTo>
                    <a:pt x="386" y="1097"/>
                  </a:lnTo>
                  <a:lnTo>
                    <a:pt x="359" y="1149"/>
                  </a:lnTo>
                  <a:lnTo>
                    <a:pt x="334" y="1202"/>
                  </a:lnTo>
                  <a:lnTo>
                    <a:pt x="356" y="1220"/>
                  </a:lnTo>
                  <a:lnTo>
                    <a:pt x="377" y="1237"/>
                  </a:lnTo>
                  <a:lnTo>
                    <a:pt x="400" y="1255"/>
                  </a:lnTo>
                  <a:lnTo>
                    <a:pt x="424" y="1271"/>
                  </a:lnTo>
                  <a:lnTo>
                    <a:pt x="448" y="1286"/>
                  </a:lnTo>
                  <a:lnTo>
                    <a:pt x="473" y="1301"/>
                  </a:lnTo>
                  <a:lnTo>
                    <a:pt x="497" y="1314"/>
                  </a:lnTo>
                  <a:lnTo>
                    <a:pt x="523" y="1327"/>
                  </a:lnTo>
                  <a:lnTo>
                    <a:pt x="549" y="1340"/>
                  </a:lnTo>
                  <a:lnTo>
                    <a:pt x="574" y="1351"/>
                  </a:lnTo>
                  <a:lnTo>
                    <a:pt x="601" y="1363"/>
                  </a:lnTo>
                  <a:lnTo>
                    <a:pt x="627" y="1373"/>
                  </a:lnTo>
                  <a:lnTo>
                    <a:pt x="680" y="1393"/>
                  </a:lnTo>
                  <a:lnTo>
                    <a:pt x="735" y="1410"/>
                  </a:lnTo>
                  <a:lnTo>
                    <a:pt x="748" y="1352"/>
                  </a:lnTo>
                  <a:lnTo>
                    <a:pt x="765" y="1295"/>
                  </a:lnTo>
                  <a:lnTo>
                    <a:pt x="781" y="1237"/>
                  </a:lnTo>
                  <a:lnTo>
                    <a:pt x="797" y="1181"/>
                  </a:lnTo>
                  <a:lnTo>
                    <a:pt x="815" y="1124"/>
                  </a:lnTo>
                  <a:lnTo>
                    <a:pt x="834" y="1068"/>
                  </a:lnTo>
                  <a:lnTo>
                    <a:pt x="853" y="1011"/>
                  </a:lnTo>
                  <a:lnTo>
                    <a:pt x="874" y="956"/>
                  </a:lnTo>
                  <a:lnTo>
                    <a:pt x="835" y="942"/>
                  </a:lnTo>
                  <a:lnTo>
                    <a:pt x="794" y="927"/>
                  </a:lnTo>
                  <a:lnTo>
                    <a:pt x="755" y="911"/>
                  </a:lnTo>
                  <a:lnTo>
                    <a:pt x="717" y="893"/>
                  </a:lnTo>
                  <a:lnTo>
                    <a:pt x="680" y="873"/>
                  </a:lnTo>
                  <a:lnTo>
                    <a:pt x="644" y="851"/>
                  </a:lnTo>
                  <a:lnTo>
                    <a:pt x="626" y="840"/>
                  </a:lnTo>
                  <a:lnTo>
                    <a:pt x="609" y="828"/>
                  </a:lnTo>
                  <a:lnTo>
                    <a:pt x="592" y="816"/>
                  </a:lnTo>
                  <a:lnTo>
                    <a:pt x="576" y="803"/>
                  </a:lnTo>
                  <a:close/>
                  <a:moveTo>
                    <a:pt x="318" y="1238"/>
                  </a:moveTo>
                  <a:lnTo>
                    <a:pt x="296" y="1293"/>
                  </a:lnTo>
                  <a:lnTo>
                    <a:pt x="276" y="1347"/>
                  </a:lnTo>
                  <a:lnTo>
                    <a:pt x="258" y="1401"/>
                  </a:lnTo>
                  <a:lnTo>
                    <a:pt x="242" y="1457"/>
                  </a:lnTo>
                  <a:lnTo>
                    <a:pt x="235" y="1485"/>
                  </a:lnTo>
                  <a:lnTo>
                    <a:pt x="229" y="1513"/>
                  </a:lnTo>
                  <a:lnTo>
                    <a:pt x="223" y="1541"/>
                  </a:lnTo>
                  <a:lnTo>
                    <a:pt x="217" y="1570"/>
                  </a:lnTo>
                  <a:lnTo>
                    <a:pt x="213" y="1598"/>
                  </a:lnTo>
                  <a:lnTo>
                    <a:pt x="209" y="1627"/>
                  </a:lnTo>
                  <a:lnTo>
                    <a:pt x="207" y="1655"/>
                  </a:lnTo>
                  <a:lnTo>
                    <a:pt x="205" y="1684"/>
                  </a:lnTo>
                  <a:lnTo>
                    <a:pt x="229" y="1706"/>
                  </a:lnTo>
                  <a:lnTo>
                    <a:pt x="254" y="1726"/>
                  </a:lnTo>
                  <a:lnTo>
                    <a:pt x="280" y="1745"/>
                  </a:lnTo>
                  <a:lnTo>
                    <a:pt x="306" y="1763"/>
                  </a:lnTo>
                  <a:lnTo>
                    <a:pt x="334" y="1780"/>
                  </a:lnTo>
                  <a:lnTo>
                    <a:pt x="361" y="1796"/>
                  </a:lnTo>
                  <a:lnTo>
                    <a:pt x="390" y="1812"/>
                  </a:lnTo>
                  <a:lnTo>
                    <a:pt x="419" y="1826"/>
                  </a:lnTo>
                  <a:lnTo>
                    <a:pt x="449" y="1840"/>
                  </a:lnTo>
                  <a:lnTo>
                    <a:pt x="479" y="1852"/>
                  </a:lnTo>
                  <a:lnTo>
                    <a:pt x="509" y="1865"/>
                  </a:lnTo>
                  <a:lnTo>
                    <a:pt x="539" y="1877"/>
                  </a:lnTo>
                  <a:lnTo>
                    <a:pt x="600" y="1897"/>
                  </a:lnTo>
                  <a:lnTo>
                    <a:pt x="661" y="1916"/>
                  </a:lnTo>
                  <a:lnTo>
                    <a:pt x="664" y="1857"/>
                  </a:lnTo>
                  <a:lnTo>
                    <a:pt x="669" y="1798"/>
                  </a:lnTo>
                  <a:lnTo>
                    <a:pt x="675" y="1740"/>
                  </a:lnTo>
                  <a:lnTo>
                    <a:pt x="683" y="1681"/>
                  </a:lnTo>
                  <a:lnTo>
                    <a:pt x="692" y="1622"/>
                  </a:lnTo>
                  <a:lnTo>
                    <a:pt x="702" y="1563"/>
                  </a:lnTo>
                  <a:lnTo>
                    <a:pt x="714" y="1506"/>
                  </a:lnTo>
                  <a:lnTo>
                    <a:pt x="727" y="1448"/>
                  </a:lnTo>
                  <a:lnTo>
                    <a:pt x="671" y="1431"/>
                  </a:lnTo>
                  <a:lnTo>
                    <a:pt x="617" y="1411"/>
                  </a:lnTo>
                  <a:lnTo>
                    <a:pt x="591" y="1400"/>
                  </a:lnTo>
                  <a:lnTo>
                    <a:pt x="563" y="1389"/>
                  </a:lnTo>
                  <a:lnTo>
                    <a:pt x="536" y="1377"/>
                  </a:lnTo>
                  <a:lnTo>
                    <a:pt x="511" y="1364"/>
                  </a:lnTo>
                  <a:lnTo>
                    <a:pt x="485" y="1351"/>
                  </a:lnTo>
                  <a:lnTo>
                    <a:pt x="459" y="1337"/>
                  </a:lnTo>
                  <a:lnTo>
                    <a:pt x="434" y="1322"/>
                  </a:lnTo>
                  <a:lnTo>
                    <a:pt x="410" y="1308"/>
                  </a:lnTo>
                  <a:lnTo>
                    <a:pt x="386" y="1291"/>
                  </a:lnTo>
                  <a:lnTo>
                    <a:pt x="362" y="1275"/>
                  </a:lnTo>
                  <a:lnTo>
                    <a:pt x="339" y="1257"/>
                  </a:lnTo>
                  <a:lnTo>
                    <a:pt x="318" y="1238"/>
                  </a:lnTo>
                  <a:close/>
                  <a:moveTo>
                    <a:pt x="202" y="1736"/>
                  </a:moveTo>
                  <a:lnTo>
                    <a:pt x="203" y="1761"/>
                  </a:lnTo>
                  <a:lnTo>
                    <a:pt x="203" y="1787"/>
                  </a:lnTo>
                  <a:lnTo>
                    <a:pt x="206" y="1812"/>
                  </a:lnTo>
                  <a:lnTo>
                    <a:pt x="208" y="1837"/>
                  </a:lnTo>
                  <a:lnTo>
                    <a:pt x="212" y="1863"/>
                  </a:lnTo>
                  <a:lnTo>
                    <a:pt x="215" y="1887"/>
                  </a:lnTo>
                  <a:lnTo>
                    <a:pt x="220" y="1912"/>
                  </a:lnTo>
                  <a:lnTo>
                    <a:pt x="225" y="1937"/>
                  </a:lnTo>
                  <a:lnTo>
                    <a:pt x="231" y="1962"/>
                  </a:lnTo>
                  <a:lnTo>
                    <a:pt x="238" y="1986"/>
                  </a:lnTo>
                  <a:lnTo>
                    <a:pt x="246" y="2010"/>
                  </a:lnTo>
                  <a:lnTo>
                    <a:pt x="254" y="2033"/>
                  </a:lnTo>
                  <a:lnTo>
                    <a:pt x="265" y="2058"/>
                  </a:lnTo>
                  <a:lnTo>
                    <a:pt x="275" y="2081"/>
                  </a:lnTo>
                  <a:lnTo>
                    <a:pt x="285" y="2104"/>
                  </a:lnTo>
                  <a:lnTo>
                    <a:pt x="297" y="2126"/>
                  </a:lnTo>
                  <a:lnTo>
                    <a:pt x="320" y="2145"/>
                  </a:lnTo>
                  <a:lnTo>
                    <a:pt x="342" y="2162"/>
                  </a:lnTo>
                  <a:lnTo>
                    <a:pt x="365" y="2181"/>
                  </a:lnTo>
                  <a:lnTo>
                    <a:pt x="389" y="2197"/>
                  </a:lnTo>
                  <a:lnTo>
                    <a:pt x="413" y="2213"/>
                  </a:lnTo>
                  <a:lnTo>
                    <a:pt x="439" y="2228"/>
                  </a:lnTo>
                  <a:lnTo>
                    <a:pt x="464" y="2243"/>
                  </a:lnTo>
                  <a:lnTo>
                    <a:pt x="489" y="2257"/>
                  </a:lnTo>
                  <a:lnTo>
                    <a:pt x="516" y="2270"/>
                  </a:lnTo>
                  <a:lnTo>
                    <a:pt x="542" y="2282"/>
                  </a:lnTo>
                  <a:lnTo>
                    <a:pt x="569" y="2294"/>
                  </a:lnTo>
                  <a:lnTo>
                    <a:pt x="595" y="2305"/>
                  </a:lnTo>
                  <a:lnTo>
                    <a:pt x="649" y="2326"/>
                  </a:lnTo>
                  <a:lnTo>
                    <a:pt x="705" y="2346"/>
                  </a:lnTo>
                  <a:lnTo>
                    <a:pt x="698" y="2321"/>
                  </a:lnTo>
                  <a:lnTo>
                    <a:pt x="692" y="2298"/>
                  </a:lnTo>
                  <a:lnTo>
                    <a:pt x="686" y="2274"/>
                  </a:lnTo>
                  <a:lnTo>
                    <a:pt x="682" y="2250"/>
                  </a:lnTo>
                  <a:lnTo>
                    <a:pt x="674" y="2202"/>
                  </a:lnTo>
                  <a:lnTo>
                    <a:pt x="667" y="2152"/>
                  </a:lnTo>
                  <a:lnTo>
                    <a:pt x="663" y="2104"/>
                  </a:lnTo>
                  <a:lnTo>
                    <a:pt x="661" y="2054"/>
                  </a:lnTo>
                  <a:lnTo>
                    <a:pt x="660" y="2006"/>
                  </a:lnTo>
                  <a:lnTo>
                    <a:pt x="660" y="1956"/>
                  </a:lnTo>
                  <a:lnTo>
                    <a:pt x="599" y="1938"/>
                  </a:lnTo>
                  <a:lnTo>
                    <a:pt x="539" y="1918"/>
                  </a:lnTo>
                  <a:lnTo>
                    <a:pt x="509" y="1907"/>
                  </a:lnTo>
                  <a:lnTo>
                    <a:pt x="479" y="1895"/>
                  </a:lnTo>
                  <a:lnTo>
                    <a:pt x="449" y="1882"/>
                  </a:lnTo>
                  <a:lnTo>
                    <a:pt x="419" y="1870"/>
                  </a:lnTo>
                  <a:lnTo>
                    <a:pt x="390" y="1856"/>
                  </a:lnTo>
                  <a:lnTo>
                    <a:pt x="362" y="1841"/>
                  </a:lnTo>
                  <a:lnTo>
                    <a:pt x="334" y="1826"/>
                  </a:lnTo>
                  <a:lnTo>
                    <a:pt x="306" y="1810"/>
                  </a:lnTo>
                  <a:lnTo>
                    <a:pt x="280" y="1793"/>
                  </a:lnTo>
                  <a:lnTo>
                    <a:pt x="253" y="1774"/>
                  </a:lnTo>
                  <a:lnTo>
                    <a:pt x="228" y="1756"/>
                  </a:lnTo>
                  <a:lnTo>
                    <a:pt x="202" y="1736"/>
                  </a:lnTo>
                  <a:close/>
                  <a:moveTo>
                    <a:pt x="377" y="2236"/>
                  </a:moveTo>
                  <a:lnTo>
                    <a:pt x="399" y="2259"/>
                  </a:lnTo>
                  <a:lnTo>
                    <a:pt x="422" y="2281"/>
                  </a:lnTo>
                  <a:lnTo>
                    <a:pt x="445" y="2303"/>
                  </a:lnTo>
                  <a:lnTo>
                    <a:pt x="470" y="2324"/>
                  </a:lnTo>
                  <a:lnTo>
                    <a:pt x="494" y="2344"/>
                  </a:lnTo>
                  <a:lnTo>
                    <a:pt x="518" y="2365"/>
                  </a:lnTo>
                  <a:lnTo>
                    <a:pt x="543" y="2384"/>
                  </a:lnTo>
                  <a:lnTo>
                    <a:pt x="570" y="2403"/>
                  </a:lnTo>
                  <a:lnTo>
                    <a:pt x="595" y="2420"/>
                  </a:lnTo>
                  <a:lnTo>
                    <a:pt x="622" y="2439"/>
                  </a:lnTo>
                  <a:lnTo>
                    <a:pt x="648" y="2455"/>
                  </a:lnTo>
                  <a:lnTo>
                    <a:pt x="676" y="2471"/>
                  </a:lnTo>
                  <a:lnTo>
                    <a:pt x="703" y="2487"/>
                  </a:lnTo>
                  <a:lnTo>
                    <a:pt x="732" y="2502"/>
                  </a:lnTo>
                  <a:lnTo>
                    <a:pt x="760" y="2516"/>
                  </a:lnTo>
                  <a:lnTo>
                    <a:pt x="789" y="2530"/>
                  </a:lnTo>
                  <a:lnTo>
                    <a:pt x="778" y="2514"/>
                  </a:lnTo>
                  <a:lnTo>
                    <a:pt x="768" y="2498"/>
                  </a:lnTo>
                  <a:lnTo>
                    <a:pt x="759" y="2480"/>
                  </a:lnTo>
                  <a:lnTo>
                    <a:pt x="750" y="2463"/>
                  </a:lnTo>
                  <a:lnTo>
                    <a:pt x="733" y="2427"/>
                  </a:lnTo>
                  <a:lnTo>
                    <a:pt x="720" y="2390"/>
                  </a:lnTo>
                  <a:lnTo>
                    <a:pt x="675" y="2377"/>
                  </a:lnTo>
                  <a:lnTo>
                    <a:pt x="631" y="2361"/>
                  </a:lnTo>
                  <a:lnTo>
                    <a:pt x="586" y="2344"/>
                  </a:lnTo>
                  <a:lnTo>
                    <a:pt x="543" y="2326"/>
                  </a:lnTo>
                  <a:lnTo>
                    <a:pt x="501" y="2305"/>
                  </a:lnTo>
                  <a:lnTo>
                    <a:pt x="458" y="2284"/>
                  </a:lnTo>
                  <a:lnTo>
                    <a:pt x="418" y="2261"/>
                  </a:lnTo>
                  <a:lnTo>
                    <a:pt x="377" y="2236"/>
                  </a:lnTo>
                  <a:close/>
                  <a:moveTo>
                    <a:pt x="1218" y="373"/>
                  </a:moveTo>
                  <a:lnTo>
                    <a:pt x="1238" y="378"/>
                  </a:lnTo>
                  <a:lnTo>
                    <a:pt x="1256" y="381"/>
                  </a:lnTo>
                  <a:lnTo>
                    <a:pt x="1276" y="385"/>
                  </a:lnTo>
                  <a:lnTo>
                    <a:pt x="1296" y="388"/>
                  </a:lnTo>
                  <a:lnTo>
                    <a:pt x="1316" y="389"/>
                  </a:lnTo>
                  <a:lnTo>
                    <a:pt x="1336" y="392"/>
                  </a:lnTo>
                  <a:lnTo>
                    <a:pt x="1355" y="393"/>
                  </a:lnTo>
                  <a:lnTo>
                    <a:pt x="1375" y="393"/>
                  </a:lnTo>
                  <a:lnTo>
                    <a:pt x="1375" y="296"/>
                  </a:lnTo>
                  <a:lnTo>
                    <a:pt x="1354" y="295"/>
                  </a:lnTo>
                  <a:lnTo>
                    <a:pt x="1335" y="291"/>
                  </a:lnTo>
                  <a:lnTo>
                    <a:pt x="1314" y="287"/>
                  </a:lnTo>
                  <a:lnTo>
                    <a:pt x="1296" y="280"/>
                  </a:lnTo>
                  <a:lnTo>
                    <a:pt x="1275" y="302"/>
                  </a:lnTo>
                  <a:lnTo>
                    <a:pt x="1255" y="325"/>
                  </a:lnTo>
                  <a:lnTo>
                    <a:pt x="1237" y="349"/>
                  </a:lnTo>
                  <a:lnTo>
                    <a:pt x="1218" y="373"/>
                  </a:lnTo>
                  <a:close/>
                  <a:moveTo>
                    <a:pt x="1194" y="407"/>
                  </a:moveTo>
                  <a:lnTo>
                    <a:pt x="1176" y="433"/>
                  </a:lnTo>
                  <a:lnTo>
                    <a:pt x="1157" y="462"/>
                  </a:lnTo>
                  <a:lnTo>
                    <a:pt x="1140" y="490"/>
                  </a:lnTo>
                  <a:lnTo>
                    <a:pt x="1123" y="518"/>
                  </a:lnTo>
                  <a:lnTo>
                    <a:pt x="1107" y="546"/>
                  </a:lnTo>
                  <a:lnTo>
                    <a:pt x="1091" y="575"/>
                  </a:lnTo>
                  <a:lnTo>
                    <a:pt x="1074" y="605"/>
                  </a:lnTo>
                  <a:lnTo>
                    <a:pt x="1059" y="634"/>
                  </a:lnTo>
                  <a:lnTo>
                    <a:pt x="1099" y="643"/>
                  </a:lnTo>
                  <a:lnTo>
                    <a:pt x="1138" y="652"/>
                  </a:lnTo>
                  <a:lnTo>
                    <a:pt x="1177" y="658"/>
                  </a:lnTo>
                  <a:lnTo>
                    <a:pt x="1216" y="663"/>
                  </a:lnTo>
                  <a:lnTo>
                    <a:pt x="1255" y="668"/>
                  </a:lnTo>
                  <a:lnTo>
                    <a:pt x="1296" y="670"/>
                  </a:lnTo>
                  <a:lnTo>
                    <a:pt x="1336" y="673"/>
                  </a:lnTo>
                  <a:lnTo>
                    <a:pt x="1375" y="674"/>
                  </a:lnTo>
                  <a:lnTo>
                    <a:pt x="1375" y="432"/>
                  </a:lnTo>
                  <a:lnTo>
                    <a:pt x="1352" y="431"/>
                  </a:lnTo>
                  <a:lnTo>
                    <a:pt x="1329" y="430"/>
                  </a:lnTo>
                  <a:lnTo>
                    <a:pt x="1307" y="428"/>
                  </a:lnTo>
                  <a:lnTo>
                    <a:pt x="1284" y="425"/>
                  </a:lnTo>
                  <a:lnTo>
                    <a:pt x="1261" y="422"/>
                  </a:lnTo>
                  <a:lnTo>
                    <a:pt x="1239" y="417"/>
                  </a:lnTo>
                  <a:lnTo>
                    <a:pt x="1216" y="412"/>
                  </a:lnTo>
                  <a:lnTo>
                    <a:pt x="1194" y="407"/>
                  </a:lnTo>
                  <a:close/>
                  <a:moveTo>
                    <a:pt x="1041" y="669"/>
                  </a:moveTo>
                  <a:lnTo>
                    <a:pt x="1026" y="700"/>
                  </a:lnTo>
                  <a:lnTo>
                    <a:pt x="1011" y="731"/>
                  </a:lnTo>
                  <a:lnTo>
                    <a:pt x="996" y="764"/>
                  </a:lnTo>
                  <a:lnTo>
                    <a:pt x="982" y="796"/>
                  </a:lnTo>
                  <a:lnTo>
                    <a:pt x="968" y="827"/>
                  </a:lnTo>
                  <a:lnTo>
                    <a:pt x="955" y="859"/>
                  </a:lnTo>
                  <a:lnTo>
                    <a:pt x="941" y="892"/>
                  </a:lnTo>
                  <a:lnTo>
                    <a:pt x="928" y="924"/>
                  </a:lnTo>
                  <a:lnTo>
                    <a:pt x="983" y="939"/>
                  </a:lnTo>
                  <a:lnTo>
                    <a:pt x="1039" y="950"/>
                  </a:lnTo>
                  <a:lnTo>
                    <a:pt x="1094" y="961"/>
                  </a:lnTo>
                  <a:lnTo>
                    <a:pt x="1149" y="969"/>
                  </a:lnTo>
                  <a:lnTo>
                    <a:pt x="1206" y="976"/>
                  </a:lnTo>
                  <a:lnTo>
                    <a:pt x="1262" y="980"/>
                  </a:lnTo>
                  <a:lnTo>
                    <a:pt x="1319" y="983"/>
                  </a:lnTo>
                  <a:lnTo>
                    <a:pt x="1375" y="984"/>
                  </a:lnTo>
                  <a:lnTo>
                    <a:pt x="1375" y="712"/>
                  </a:lnTo>
                  <a:lnTo>
                    <a:pt x="1335" y="712"/>
                  </a:lnTo>
                  <a:lnTo>
                    <a:pt x="1293" y="710"/>
                  </a:lnTo>
                  <a:lnTo>
                    <a:pt x="1253" y="706"/>
                  </a:lnTo>
                  <a:lnTo>
                    <a:pt x="1211" y="703"/>
                  </a:lnTo>
                  <a:lnTo>
                    <a:pt x="1168" y="696"/>
                  </a:lnTo>
                  <a:lnTo>
                    <a:pt x="1124" y="688"/>
                  </a:lnTo>
                  <a:lnTo>
                    <a:pt x="1081" y="678"/>
                  </a:lnTo>
                  <a:lnTo>
                    <a:pt x="1041" y="669"/>
                  </a:lnTo>
                  <a:close/>
                  <a:moveTo>
                    <a:pt x="912" y="968"/>
                  </a:moveTo>
                  <a:lnTo>
                    <a:pt x="891" y="1023"/>
                  </a:lnTo>
                  <a:lnTo>
                    <a:pt x="872" y="1079"/>
                  </a:lnTo>
                  <a:lnTo>
                    <a:pt x="852" y="1135"/>
                  </a:lnTo>
                  <a:lnTo>
                    <a:pt x="835" y="1192"/>
                  </a:lnTo>
                  <a:lnTo>
                    <a:pt x="818" y="1249"/>
                  </a:lnTo>
                  <a:lnTo>
                    <a:pt x="801" y="1306"/>
                  </a:lnTo>
                  <a:lnTo>
                    <a:pt x="786" y="1363"/>
                  </a:lnTo>
                  <a:lnTo>
                    <a:pt x="773" y="1422"/>
                  </a:lnTo>
                  <a:lnTo>
                    <a:pt x="808" y="1431"/>
                  </a:lnTo>
                  <a:lnTo>
                    <a:pt x="845" y="1440"/>
                  </a:lnTo>
                  <a:lnTo>
                    <a:pt x="883" y="1449"/>
                  </a:lnTo>
                  <a:lnTo>
                    <a:pt x="920" y="1456"/>
                  </a:lnTo>
                  <a:lnTo>
                    <a:pt x="958" y="1464"/>
                  </a:lnTo>
                  <a:lnTo>
                    <a:pt x="995" y="1470"/>
                  </a:lnTo>
                  <a:lnTo>
                    <a:pt x="1033" y="1476"/>
                  </a:lnTo>
                  <a:lnTo>
                    <a:pt x="1071" y="1481"/>
                  </a:lnTo>
                  <a:lnTo>
                    <a:pt x="1109" y="1486"/>
                  </a:lnTo>
                  <a:lnTo>
                    <a:pt x="1147" y="1490"/>
                  </a:lnTo>
                  <a:lnTo>
                    <a:pt x="1185" y="1493"/>
                  </a:lnTo>
                  <a:lnTo>
                    <a:pt x="1223" y="1495"/>
                  </a:lnTo>
                  <a:lnTo>
                    <a:pt x="1261" y="1498"/>
                  </a:lnTo>
                  <a:lnTo>
                    <a:pt x="1299" y="1500"/>
                  </a:lnTo>
                  <a:lnTo>
                    <a:pt x="1337" y="1500"/>
                  </a:lnTo>
                  <a:lnTo>
                    <a:pt x="1375" y="1501"/>
                  </a:lnTo>
                  <a:lnTo>
                    <a:pt x="1375" y="1030"/>
                  </a:lnTo>
                  <a:lnTo>
                    <a:pt x="1316" y="1029"/>
                  </a:lnTo>
                  <a:lnTo>
                    <a:pt x="1258" y="1026"/>
                  </a:lnTo>
                  <a:lnTo>
                    <a:pt x="1200" y="1022"/>
                  </a:lnTo>
                  <a:lnTo>
                    <a:pt x="1141" y="1015"/>
                  </a:lnTo>
                  <a:lnTo>
                    <a:pt x="1084" y="1006"/>
                  </a:lnTo>
                  <a:lnTo>
                    <a:pt x="1026" y="995"/>
                  </a:lnTo>
                  <a:lnTo>
                    <a:pt x="968" y="983"/>
                  </a:lnTo>
                  <a:lnTo>
                    <a:pt x="912" y="968"/>
                  </a:lnTo>
                  <a:close/>
                  <a:moveTo>
                    <a:pt x="763" y="1458"/>
                  </a:moveTo>
                  <a:lnTo>
                    <a:pt x="751" y="1517"/>
                  </a:lnTo>
                  <a:lnTo>
                    <a:pt x="740" y="1575"/>
                  </a:lnTo>
                  <a:lnTo>
                    <a:pt x="730" y="1632"/>
                  </a:lnTo>
                  <a:lnTo>
                    <a:pt x="721" y="1691"/>
                  </a:lnTo>
                  <a:lnTo>
                    <a:pt x="713" y="1750"/>
                  </a:lnTo>
                  <a:lnTo>
                    <a:pt x="707" y="1809"/>
                  </a:lnTo>
                  <a:lnTo>
                    <a:pt x="702" y="1867"/>
                  </a:lnTo>
                  <a:lnTo>
                    <a:pt x="700" y="1926"/>
                  </a:lnTo>
                  <a:lnTo>
                    <a:pt x="740" y="1937"/>
                  </a:lnTo>
                  <a:lnTo>
                    <a:pt x="782" y="1947"/>
                  </a:lnTo>
                  <a:lnTo>
                    <a:pt x="823" y="1955"/>
                  </a:lnTo>
                  <a:lnTo>
                    <a:pt x="866" y="1963"/>
                  </a:lnTo>
                  <a:lnTo>
                    <a:pt x="907" y="1971"/>
                  </a:lnTo>
                  <a:lnTo>
                    <a:pt x="950" y="1978"/>
                  </a:lnTo>
                  <a:lnTo>
                    <a:pt x="993" y="1984"/>
                  </a:lnTo>
                  <a:lnTo>
                    <a:pt x="1035" y="1988"/>
                  </a:lnTo>
                  <a:lnTo>
                    <a:pt x="1078" y="1993"/>
                  </a:lnTo>
                  <a:lnTo>
                    <a:pt x="1119" y="1996"/>
                  </a:lnTo>
                  <a:lnTo>
                    <a:pt x="1163" y="2000"/>
                  </a:lnTo>
                  <a:lnTo>
                    <a:pt x="1206" y="2002"/>
                  </a:lnTo>
                  <a:lnTo>
                    <a:pt x="1248" y="2005"/>
                  </a:lnTo>
                  <a:lnTo>
                    <a:pt x="1290" y="2006"/>
                  </a:lnTo>
                  <a:lnTo>
                    <a:pt x="1332" y="2007"/>
                  </a:lnTo>
                  <a:lnTo>
                    <a:pt x="1375" y="2007"/>
                  </a:lnTo>
                  <a:lnTo>
                    <a:pt x="1375" y="1539"/>
                  </a:lnTo>
                  <a:lnTo>
                    <a:pt x="1337" y="1539"/>
                  </a:lnTo>
                  <a:lnTo>
                    <a:pt x="1298" y="1538"/>
                  </a:lnTo>
                  <a:lnTo>
                    <a:pt x="1259" y="1537"/>
                  </a:lnTo>
                  <a:lnTo>
                    <a:pt x="1221" y="1534"/>
                  </a:lnTo>
                  <a:lnTo>
                    <a:pt x="1182" y="1531"/>
                  </a:lnTo>
                  <a:lnTo>
                    <a:pt x="1144" y="1528"/>
                  </a:lnTo>
                  <a:lnTo>
                    <a:pt x="1106" y="1524"/>
                  </a:lnTo>
                  <a:lnTo>
                    <a:pt x="1066" y="1518"/>
                  </a:lnTo>
                  <a:lnTo>
                    <a:pt x="1028" y="1514"/>
                  </a:lnTo>
                  <a:lnTo>
                    <a:pt x="990" y="1508"/>
                  </a:lnTo>
                  <a:lnTo>
                    <a:pt x="952" y="1501"/>
                  </a:lnTo>
                  <a:lnTo>
                    <a:pt x="914" y="1494"/>
                  </a:lnTo>
                  <a:lnTo>
                    <a:pt x="876" y="1486"/>
                  </a:lnTo>
                  <a:lnTo>
                    <a:pt x="838" y="1478"/>
                  </a:lnTo>
                  <a:lnTo>
                    <a:pt x="801" y="1469"/>
                  </a:lnTo>
                  <a:lnTo>
                    <a:pt x="763" y="1458"/>
                  </a:lnTo>
                  <a:close/>
                  <a:moveTo>
                    <a:pt x="699" y="1967"/>
                  </a:moveTo>
                  <a:lnTo>
                    <a:pt x="699" y="2016"/>
                  </a:lnTo>
                  <a:lnTo>
                    <a:pt x="700" y="2066"/>
                  </a:lnTo>
                  <a:lnTo>
                    <a:pt x="702" y="2115"/>
                  </a:lnTo>
                  <a:lnTo>
                    <a:pt x="708" y="2165"/>
                  </a:lnTo>
                  <a:lnTo>
                    <a:pt x="715" y="2214"/>
                  </a:lnTo>
                  <a:lnTo>
                    <a:pt x="724" y="2264"/>
                  </a:lnTo>
                  <a:lnTo>
                    <a:pt x="729" y="2288"/>
                  </a:lnTo>
                  <a:lnTo>
                    <a:pt x="736" y="2312"/>
                  </a:lnTo>
                  <a:lnTo>
                    <a:pt x="741" y="2335"/>
                  </a:lnTo>
                  <a:lnTo>
                    <a:pt x="750" y="2359"/>
                  </a:lnTo>
                  <a:lnTo>
                    <a:pt x="788" y="2370"/>
                  </a:lnTo>
                  <a:lnTo>
                    <a:pt x="826" y="2380"/>
                  </a:lnTo>
                  <a:lnTo>
                    <a:pt x="865" y="2389"/>
                  </a:lnTo>
                  <a:lnTo>
                    <a:pt x="903" y="2397"/>
                  </a:lnTo>
                  <a:lnTo>
                    <a:pt x="942" y="2405"/>
                  </a:lnTo>
                  <a:lnTo>
                    <a:pt x="981" y="2412"/>
                  </a:lnTo>
                  <a:lnTo>
                    <a:pt x="1020" y="2418"/>
                  </a:lnTo>
                  <a:lnTo>
                    <a:pt x="1059" y="2424"/>
                  </a:lnTo>
                  <a:lnTo>
                    <a:pt x="1099" y="2429"/>
                  </a:lnTo>
                  <a:lnTo>
                    <a:pt x="1138" y="2433"/>
                  </a:lnTo>
                  <a:lnTo>
                    <a:pt x="1178" y="2437"/>
                  </a:lnTo>
                  <a:lnTo>
                    <a:pt x="1217" y="2439"/>
                  </a:lnTo>
                  <a:lnTo>
                    <a:pt x="1256" y="2441"/>
                  </a:lnTo>
                  <a:lnTo>
                    <a:pt x="1297" y="2442"/>
                  </a:lnTo>
                  <a:lnTo>
                    <a:pt x="1336" y="2443"/>
                  </a:lnTo>
                  <a:lnTo>
                    <a:pt x="1375" y="2445"/>
                  </a:lnTo>
                  <a:lnTo>
                    <a:pt x="1375" y="2045"/>
                  </a:lnTo>
                  <a:lnTo>
                    <a:pt x="1332" y="2045"/>
                  </a:lnTo>
                  <a:lnTo>
                    <a:pt x="1290" y="2045"/>
                  </a:lnTo>
                  <a:lnTo>
                    <a:pt x="1247" y="2044"/>
                  </a:lnTo>
                  <a:lnTo>
                    <a:pt x="1205" y="2041"/>
                  </a:lnTo>
                  <a:lnTo>
                    <a:pt x="1162" y="2039"/>
                  </a:lnTo>
                  <a:lnTo>
                    <a:pt x="1119" y="2036"/>
                  </a:lnTo>
                  <a:lnTo>
                    <a:pt x="1077" y="2032"/>
                  </a:lnTo>
                  <a:lnTo>
                    <a:pt x="1034" y="2028"/>
                  </a:lnTo>
                  <a:lnTo>
                    <a:pt x="991" y="2023"/>
                  </a:lnTo>
                  <a:lnTo>
                    <a:pt x="950" y="2017"/>
                  </a:lnTo>
                  <a:lnTo>
                    <a:pt x="907" y="2010"/>
                  </a:lnTo>
                  <a:lnTo>
                    <a:pt x="865" y="2003"/>
                  </a:lnTo>
                  <a:lnTo>
                    <a:pt x="823" y="1995"/>
                  </a:lnTo>
                  <a:lnTo>
                    <a:pt x="782" y="1986"/>
                  </a:lnTo>
                  <a:lnTo>
                    <a:pt x="740" y="1977"/>
                  </a:lnTo>
                  <a:lnTo>
                    <a:pt x="699" y="1967"/>
                  </a:lnTo>
                  <a:close/>
                  <a:moveTo>
                    <a:pt x="767" y="2404"/>
                  </a:moveTo>
                  <a:lnTo>
                    <a:pt x="776" y="2426"/>
                  </a:lnTo>
                  <a:lnTo>
                    <a:pt x="785" y="2447"/>
                  </a:lnTo>
                  <a:lnTo>
                    <a:pt x="796" y="2468"/>
                  </a:lnTo>
                  <a:lnTo>
                    <a:pt x="807" y="2487"/>
                  </a:lnTo>
                  <a:lnTo>
                    <a:pt x="820" y="2507"/>
                  </a:lnTo>
                  <a:lnTo>
                    <a:pt x="832" y="2525"/>
                  </a:lnTo>
                  <a:lnTo>
                    <a:pt x="847" y="2544"/>
                  </a:lnTo>
                  <a:lnTo>
                    <a:pt x="862" y="2562"/>
                  </a:lnTo>
                  <a:lnTo>
                    <a:pt x="892" y="2574"/>
                  </a:lnTo>
                  <a:lnTo>
                    <a:pt x="923" y="2584"/>
                  </a:lnTo>
                  <a:lnTo>
                    <a:pt x="955" y="2594"/>
                  </a:lnTo>
                  <a:lnTo>
                    <a:pt x="987" y="2605"/>
                  </a:lnTo>
                  <a:lnTo>
                    <a:pt x="1018" y="2613"/>
                  </a:lnTo>
                  <a:lnTo>
                    <a:pt x="1050" y="2622"/>
                  </a:lnTo>
                  <a:lnTo>
                    <a:pt x="1081" y="2629"/>
                  </a:lnTo>
                  <a:lnTo>
                    <a:pt x="1114" y="2636"/>
                  </a:lnTo>
                  <a:lnTo>
                    <a:pt x="1146" y="2642"/>
                  </a:lnTo>
                  <a:lnTo>
                    <a:pt x="1179" y="2647"/>
                  </a:lnTo>
                  <a:lnTo>
                    <a:pt x="1211" y="2652"/>
                  </a:lnTo>
                  <a:lnTo>
                    <a:pt x="1244" y="2655"/>
                  </a:lnTo>
                  <a:lnTo>
                    <a:pt x="1277" y="2659"/>
                  </a:lnTo>
                  <a:lnTo>
                    <a:pt x="1309" y="2661"/>
                  </a:lnTo>
                  <a:lnTo>
                    <a:pt x="1343" y="2662"/>
                  </a:lnTo>
                  <a:lnTo>
                    <a:pt x="1375" y="2664"/>
                  </a:lnTo>
                  <a:lnTo>
                    <a:pt x="1375" y="2483"/>
                  </a:lnTo>
                  <a:lnTo>
                    <a:pt x="1299" y="2482"/>
                  </a:lnTo>
                  <a:lnTo>
                    <a:pt x="1222" y="2478"/>
                  </a:lnTo>
                  <a:lnTo>
                    <a:pt x="1183" y="2476"/>
                  </a:lnTo>
                  <a:lnTo>
                    <a:pt x="1145" y="2472"/>
                  </a:lnTo>
                  <a:lnTo>
                    <a:pt x="1107" y="2469"/>
                  </a:lnTo>
                  <a:lnTo>
                    <a:pt x="1069" y="2464"/>
                  </a:lnTo>
                  <a:lnTo>
                    <a:pt x="1029" y="2460"/>
                  </a:lnTo>
                  <a:lnTo>
                    <a:pt x="991" y="2454"/>
                  </a:lnTo>
                  <a:lnTo>
                    <a:pt x="953" y="2447"/>
                  </a:lnTo>
                  <a:lnTo>
                    <a:pt x="917" y="2440"/>
                  </a:lnTo>
                  <a:lnTo>
                    <a:pt x="879" y="2432"/>
                  </a:lnTo>
                  <a:lnTo>
                    <a:pt x="841" y="2424"/>
                  </a:lnTo>
                  <a:lnTo>
                    <a:pt x="804" y="2415"/>
                  </a:lnTo>
                  <a:lnTo>
                    <a:pt x="767" y="24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>
              <p:custDataLst>
                <p:tags r:id="rId2"/>
              </p:custDataLst>
            </p:nvPr>
          </p:nvSpPr>
          <p:spPr>
            <a:xfrm>
              <a:off x="2454533" y="4927004"/>
              <a:ext cx="107620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www.mslee.co.kr</a:t>
              </a:r>
              <a:endParaRPr lang="en-US" sz="10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94806" y="3451500"/>
            <a:ext cx="4238513" cy="5457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국민연금공단 진단</a:t>
            </a:r>
            <a:endParaRPr lang="en-US" altLang="ko-KR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7" name="Picture 3" descr="C:\Users\assembly\Desktop\국감백서\책자표지\국회상징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90" y="5449354"/>
            <a:ext cx="285947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32" y="303019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2015.10.5.(</a:t>
            </a:r>
            <a:r>
              <a:rPr lang="ko-KR" altLang="en-US" sz="9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국민연금공</a:t>
            </a:r>
            <a:r>
              <a:rPr lang="ko-KR" altLang="en-US" sz="9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단</a:t>
            </a:r>
            <a:r>
              <a:rPr lang="ko-KR" altLang="en-US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국정감사</a:t>
            </a:r>
            <a:endParaRPr lang="ko-KR" altLang="en-US" sz="9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2" descr="C:\Users\assembly\Desktop\2015 국정감사\PPT\1차 기관 로고\A.1.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06" y="1816768"/>
            <a:ext cx="1080120" cy="52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9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287" y="284402"/>
            <a:ext cx="846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기금운용본부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독립 및 公社化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필요성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633" y="954912"/>
            <a:ext cx="87678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양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적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규모의 거대화 따른 전략적 자산배분과 투자전술의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질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적 변화 요구 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해외투자 증대환경에 직면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해외 </a:t>
            </a:r>
            <a:r>
              <a:rPr lang="ko-KR" altLang="en-US" sz="15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공적연기금과의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수익률 차이 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각 해외투자의 양과 질의 차이에 의해 발생되는 것으로 판명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639" y="6168512"/>
            <a:ext cx="81898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기금 재정운용의 자구책 강구</a:t>
            </a:r>
            <a:r>
              <a:rPr lang="en-US" altLang="ko-KR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전문성 혁신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전제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된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17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연기금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독립 및 公社化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sz="1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64286" y="621046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6287518" y="112191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3275856" y="145896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252023"/>
              </p:ext>
            </p:extLst>
          </p:nvPr>
        </p:nvGraphicFramePr>
        <p:xfrm>
          <a:off x="461745" y="2206378"/>
          <a:ext cx="8229602" cy="1674620"/>
        </p:xfrm>
        <a:graphic>
          <a:graphicData uri="http://schemas.openxmlformats.org/drawingml/2006/table">
            <a:tbl>
              <a:tblPr/>
              <a:tblGrid>
                <a:gridCol w="1018457"/>
                <a:gridCol w="1368152"/>
                <a:gridCol w="1008112"/>
                <a:gridCol w="1512168"/>
                <a:gridCol w="1008112"/>
                <a:gridCol w="1440160"/>
                <a:gridCol w="874441"/>
              </a:tblGrid>
              <a:tr h="22084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구분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국민연금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(2014)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캐나다 </a:t>
                      </a: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CPPIB(2013)</a:t>
                      </a:r>
                      <a:endParaRPr lang="en-US" sz="1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미국 </a:t>
                      </a: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CaIPERS(2013)</a:t>
                      </a:r>
                      <a:endParaRPr lang="en-US" sz="1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08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투자액 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비중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단위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조원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수익률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(%)</a:t>
                      </a:r>
                      <a:endParaRPr lang="ko-KR" altLang="en-US" sz="9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투자액 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비중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단위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:10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억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수익률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(%)</a:t>
                      </a:r>
                      <a:endParaRPr lang="ko-KR" altLang="en-US" sz="9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투자액 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비중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단위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:10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억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수익률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(%)</a:t>
                      </a:r>
                      <a:endParaRPr lang="ko-KR" altLang="en-US" sz="9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</a:tr>
              <a:tr h="2357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주식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140.5(30.0)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0.36*</a:t>
                      </a:r>
                      <a:endParaRPr lang="en-US" sz="1100" b="1" kern="0" spc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65.5(29.9)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20.71</a:t>
                      </a:r>
                      <a:endParaRPr lang="en-US" sz="1100" b="1" kern="0" spc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159.8(50.93)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24.80</a:t>
                      </a:r>
                      <a:endParaRPr lang="en-US" sz="1100" b="1" kern="0" spc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채권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278.6(59.4)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6.97</a:t>
                      </a:r>
                      <a:endParaRPr lang="en-US" sz="1100" b="1" kern="0" spc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73.5(33.6)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3.22</a:t>
                      </a:r>
                      <a:endParaRPr lang="en-US" sz="1100" b="1" kern="0" spc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77.3(24.63)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8.30</a:t>
                      </a:r>
                      <a:endParaRPr lang="en-US" sz="1100" b="1" kern="0" spc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대체투자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46.7(9.9)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12.5</a:t>
                      </a:r>
                      <a:endParaRPr lang="en-US" sz="1100" b="1" kern="0" spc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80.1(36.5)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26.46</a:t>
                      </a:r>
                      <a:endParaRPr lang="en-US" sz="1100" b="1" kern="0" spc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65.6(20.92)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16.14</a:t>
                      </a:r>
                      <a:endParaRPr lang="en-US" sz="1100" b="1" kern="0" spc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단기자금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3.4(0.7)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2.02</a:t>
                      </a:r>
                      <a:endParaRPr lang="en-US" sz="1100" b="1" kern="0" spc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-</a:t>
                      </a:r>
                      <a:endParaRPr lang="en-US" sz="1100" b="1" kern="0" spc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11.0(3.52)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0.60</a:t>
                      </a:r>
                      <a:endParaRPr lang="en-US" sz="1100" b="1" kern="0" spc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계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469.3(100)</a:t>
                      </a:r>
                      <a:endParaRPr lang="en-US" sz="1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5.25</a:t>
                      </a:r>
                      <a:endParaRPr lang="en-US" sz="1100" b="1" kern="0" spc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219.1(100)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16.93</a:t>
                      </a:r>
                      <a:endParaRPr lang="en-US" sz="1100" b="1" kern="0" spc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313.7(100)</a:t>
                      </a:r>
                      <a:endParaRPr lang="en-US" sz="1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18.07</a:t>
                      </a:r>
                      <a:endParaRPr lang="en-US" sz="11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8757" marR="48757" marT="13480" marB="134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2309911" y="1879710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 latinLnBrk="0"/>
            <a:r>
              <a:rPr lang="en-US" altLang="ko-KR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3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연기금과</a:t>
            </a:r>
            <a:r>
              <a:rPr lang="ko-KR" altLang="en-US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3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해외공적연기금의</a:t>
            </a:r>
            <a:r>
              <a:rPr lang="ko-KR" altLang="en-US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기금운용수익률 현황 </a:t>
            </a:r>
            <a:r>
              <a:rPr lang="en-US" altLang="ko-KR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3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06154" y="3902330"/>
            <a:ext cx="73505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000" dirty="0">
                <a:latin typeface="휴먼고딕" panose="02010504000101010101" pitchFamily="2" charset="-127"/>
                <a:ea typeface="휴먼고딕" panose="02010504000101010101" pitchFamily="2" charset="-127"/>
              </a:rPr>
              <a:t>* 연기금의 국내주식 투자액은 </a:t>
            </a:r>
            <a:r>
              <a:rPr lang="en-US" altLang="ko-KR" sz="1000" dirty="0">
                <a:latin typeface="휴먼고딕" panose="02010504000101010101" pitchFamily="2" charset="-127"/>
                <a:ea typeface="휴먼고딕" panose="02010504000101010101" pitchFamily="2" charset="-127"/>
              </a:rPr>
              <a:t>83.9</a:t>
            </a:r>
            <a:r>
              <a:rPr lang="ko-KR" altLang="en-US" sz="1000" dirty="0">
                <a:latin typeface="휴먼고딕" panose="02010504000101010101" pitchFamily="2" charset="-127"/>
                <a:ea typeface="휴먼고딕" panose="02010504000101010101" pitchFamily="2" charset="-127"/>
              </a:rPr>
              <a:t>조원</a:t>
            </a:r>
            <a:r>
              <a:rPr lang="en-US" altLang="ko-KR" sz="1000" dirty="0">
                <a:latin typeface="휴먼고딕" panose="02010504000101010101" pitchFamily="2" charset="-127"/>
                <a:ea typeface="휴먼고딕" panose="02010504000101010101" pitchFamily="2" charset="-127"/>
              </a:rPr>
              <a:t>(17.9%), </a:t>
            </a:r>
            <a:r>
              <a:rPr lang="ko-KR" altLang="en-US" sz="1000" dirty="0">
                <a:latin typeface="휴먼고딕" panose="02010504000101010101" pitchFamily="2" charset="-127"/>
                <a:ea typeface="휴먼고딕" panose="02010504000101010101" pitchFamily="2" charset="-127"/>
              </a:rPr>
              <a:t>수익률은 </a:t>
            </a:r>
            <a:r>
              <a:rPr lang="en-US" altLang="ko-KR" sz="1000" dirty="0">
                <a:latin typeface="휴먼고딕" panose="02010504000101010101" pitchFamily="2" charset="-127"/>
                <a:ea typeface="휴먼고딕" panose="02010504000101010101" pitchFamily="2" charset="-127"/>
              </a:rPr>
              <a:t>–5.43%, </a:t>
            </a:r>
            <a:r>
              <a:rPr lang="ko-KR" altLang="en-US" sz="1000" dirty="0">
                <a:latin typeface="휴먼고딕" panose="02010504000101010101" pitchFamily="2" charset="-127"/>
                <a:ea typeface="휴먼고딕" panose="02010504000101010101" pitchFamily="2" charset="-127"/>
              </a:rPr>
              <a:t>해외주식의 투자액은 </a:t>
            </a:r>
            <a:r>
              <a:rPr lang="en-US" altLang="ko-KR" sz="1000" dirty="0">
                <a:latin typeface="휴먼고딕" panose="02010504000101010101" pitchFamily="2" charset="-127"/>
                <a:ea typeface="휴먼고딕" panose="02010504000101010101" pitchFamily="2" charset="-127"/>
              </a:rPr>
              <a:t>56.7</a:t>
            </a:r>
            <a:r>
              <a:rPr lang="ko-KR" altLang="en-US" sz="1000" dirty="0">
                <a:latin typeface="휴먼고딕" panose="02010504000101010101" pitchFamily="2" charset="-127"/>
                <a:ea typeface="휴먼고딕" panose="02010504000101010101" pitchFamily="2" charset="-127"/>
              </a:rPr>
              <a:t>조원</a:t>
            </a:r>
            <a:r>
              <a:rPr lang="en-US" altLang="ko-KR" sz="1000" dirty="0">
                <a:latin typeface="휴먼고딕" panose="02010504000101010101" pitchFamily="2" charset="-127"/>
                <a:ea typeface="휴먼고딕" panose="02010504000101010101" pitchFamily="2" charset="-127"/>
              </a:rPr>
              <a:t>(12.1%), </a:t>
            </a:r>
            <a:r>
              <a:rPr lang="ko-KR" altLang="en-US" sz="1000" dirty="0">
                <a:latin typeface="휴먼고딕" panose="02010504000101010101" pitchFamily="2" charset="-127"/>
                <a:ea typeface="휴먼고딕" panose="02010504000101010101" pitchFamily="2" charset="-127"/>
              </a:rPr>
              <a:t>수익률은 </a:t>
            </a:r>
            <a:r>
              <a:rPr lang="en-US" altLang="ko-KR" sz="1000" dirty="0">
                <a:latin typeface="휴먼고딕" panose="02010504000101010101" pitchFamily="2" charset="-127"/>
                <a:ea typeface="휴먼고딕" panose="02010504000101010101" pitchFamily="2" charset="-127"/>
              </a:rPr>
              <a:t>8.94%</a:t>
            </a:r>
            <a:endParaRPr lang="ko-KR" altLang="en-US" sz="10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720" y="4267280"/>
            <a:ext cx="8767827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5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「기금운용본부 독립</a:t>
            </a:r>
            <a:r>
              <a:rPr lang="en-US" altLang="ko-KR" sz="15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5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공사화</a:t>
            </a:r>
            <a:r>
              <a:rPr lang="ko-KR" altLang="en-US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」 고려사항</a:t>
            </a:r>
            <a:r>
              <a:rPr lang="en-US" altLang="ko-KR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endParaRPr lang="ko-KR" altLang="en-US" sz="5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국가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연금재정리스크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관리 위해 자산운용측면에서도 자구책 강구 등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「금융전문조직으로의 혁신」 필요</a:t>
            </a:r>
            <a:endParaRPr lang="ko-KR" altLang="en-US" sz="15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부분적립방식의 특성상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「최고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심의위원회와 기금운용 컨트롤 타워간 긴밀한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연계」 필요</a:t>
            </a:r>
            <a:endParaRPr lang="ko-KR" altLang="en-US" sz="15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기금운용위원회의 대표성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전문성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대폭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보강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강화한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주도적 기금운용위원회」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구축과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운영 필요</a:t>
            </a:r>
            <a:endParaRPr lang="ko-KR" altLang="en-US" sz="15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50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21818" y="4259992"/>
            <a:ext cx="8337707" cy="18105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64285" y="260648"/>
            <a:ext cx="8463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국민연금 사각지대 해소① 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「경력단절여성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및 전업주부 등」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997" y="830107"/>
            <a:ext cx="87678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국민연금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‘98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·’07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두 차례에 걸쳐 연금지급 수준을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70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%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➝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40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%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로 크게 낮춤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‘남성세대주 부양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외벌이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가구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모델’에서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연금가입자위주 지급모델’로 변경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그 결과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경력단절여성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200</a:t>
            </a:r>
            <a:r>
              <a:rPr lang="ko-KR" altLang="en-US" sz="15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만명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전업주부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비취업여성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) 20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만명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200" dirty="0">
                <a:latin typeface="휴먼명조" panose="02010504000101010101" pitchFamily="2" charset="-127"/>
                <a:ea typeface="휴먼명조" panose="02010504000101010101" pitchFamily="2" charset="-127"/>
              </a:rPr>
              <a:t>&lt;‘14</a:t>
            </a:r>
            <a:r>
              <a:rPr lang="ko-KR" altLang="en-US" sz="12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200" dirty="0">
                <a:latin typeface="휴먼명조" panose="02010504000101010101" pitchFamily="2" charset="-127"/>
                <a:ea typeface="휴먼명조" panose="02010504000101010101" pitchFamily="2" charset="-127"/>
              </a:rPr>
              <a:t>&gt;</a:t>
            </a:r>
            <a:r>
              <a:rPr lang="ko-KR" altLang="en-US" sz="12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연금 사각지대에 놓여</a:t>
            </a:r>
          </a:p>
          <a:p>
            <a:pPr fontAlgn="base">
              <a:lnSpc>
                <a:spcPct val="150000"/>
              </a:lnSpc>
            </a:pP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구체적인 문제점 </a:t>
            </a: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 - 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노후보장제도 및 수준 </a:t>
            </a: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중심</a:t>
            </a:r>
            <a:endParaRPr lang="en-US" altLang="ko-KR" sz="1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현재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 가구 기준 최저생계비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(‘14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603,403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원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에 불과한 「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외벌이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가구」의 노후보장 수준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열악한 「유족연금</a:t>
            </a:r>
            <a:r>
              <a:rPr lang="en-US" altLang="ko-KR" sz="11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1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평균 </a:t>
            </a:r>
            <a:r>
              <a:rPr lang="en-US" altLang="ko-KR" sz="11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25</a:t>
            </a:r>
            <a:r>
              <a:rPr lang="ko-KR" altLang="en-US" sz="11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만원</a:t>
            </a:r>
            <a:r>
              <a:rPr lang="en-US" altLang="ko-KR" sz="11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,‘</a:t>
            </a:r>
            <a:r>
              <a:rPr lang="en-US" altLang="ko-KR" sz="11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1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1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 수준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현재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58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만명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최저생계비의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42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%·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전체 </a:t>
            </a:r>
            <a:r>
              <a:rPr lang="ko-KR" altLang="en-US" sz="1500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평균액의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12.5%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에 불과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이혼 등 사유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수급자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수급액도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적은 분할지급 연금제도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인당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수급액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125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천원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·11,900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명에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불과 </a:t>
            </a:r>
            <a:r>
              <a:rPr lang="en-US" altLang="ko-KR" sz="12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&lt;‘</a:t>
            </a:r>
            <a:r>
              <a:rPr lang="en-US" altLang="ko-KR" sz="12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14&gt;</a:t>
            </a:r>
            <a:endParaRPr lang="ko-KR" altLang="en-US" sz="12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여성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연금사각지대 완화에 기여하지 못하는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출산크레딧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대부분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친권자인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남성배우자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획득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8133" y="6238125"/>
            <a:ext cx="854970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전업주부 등 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「최소가입불충족자 </a:t>
            </a:r>
            <a:r>
              <a:rPr lang="en-US" altLang="ko-KR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17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일시금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추납」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통한 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「적용제외자 감소방안」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en-US" altLang="ko-KR" sz="1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194720" y="6324506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6591091" y="168604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322109" y="133416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3799276" y="317168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5111575" y="349440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5559649" y="386722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 descr="C:\Users\assembly\Desktop\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36" y="4364137"/>
            <a:ext cx="1706614" cy="160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1242" y="4827286"/>
            <a:ext cx="1616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국민연금</a:t>
            </a:r>
            <a:endParaRPr lang="en-US" altLang="ko-KR" sz="16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사각지</a:t>
            </a:r>
            <a:r>
              <a:rPr lang="ko-KR" altLang="en-US" sz="16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578" y="4803608"/>
            <a:ext cx="161635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경력단절여성</a:t>
            </a:r>
            <a:endParaRPr lang="en-US" altLang="ko-KR" sz="12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algn="ctr"/>
            <a:endParaRPr lang="en-US" altLang="ko-KR" sz="5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algn="ctr"/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200</a:t>
            </a:r>
            <a:r>
              <a:rPr lang="ko-KR" altLang="en-US" sz="16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만명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8" name="Picture 2" descr="C:\Users\assembly\Desktop\2013080502859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84" y="4212162"/>
            <a:ext cx="3024336" cy="181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377057" y="4712655"/>
            <a:ext cx="161635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전업주부</a:t>
            </a: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2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2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비취업여성</a:t>
            </a:r>
            <a:r>
              <a:rPr lang="en-US" altLang="ko-KR" sz="12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</a:p>
          <a:p>
            <a:pPr algn="ctr"/>
            <a:endParaRPr lang="en-US" altLang="ko-KR" sz="5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algn="ctr"/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</a:t>
            </a:r>
            <a:r>
              <a:rPr lang="ko-KR" altLang="en-US" sz="16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만명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83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027" y="371990"/>
            <a:ext cx="8463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국민연금 사각지대 해소② 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가입대상 확대 지원정책의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실효성」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373" y="1042500"/>
            <a:ext cx="87678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연금 사각지대 해소 일환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실업크레딧제도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시간제 및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18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 미만 근로자 사업장 가입 확대정책 시행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예정</a:t>
            </a:r>
            <a:endParaRPr lang="ko-KR" altLang="en-US" sz="15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실업크레딧제도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최대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기한으로 연금보험료의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75%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지원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본인부담률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25%</a:t>
            </a:r>
            <a:endParaRPr lang="ko-KR" altLang="en-US" sz="15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 이상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60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시간 이상 근로 사업장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21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만명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대상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50%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지원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사용자부담률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50%</a:t>
            </a:r>
            <a:endParaRPr lang="ko-KR" altLang="en-US" sz="15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18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 미만 근로자 사업장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2.2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만명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대상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50%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지원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사용자부담률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50%</a:t>
            </a:r>
            <a:endParaRPr lang="ko-KR" altLang="en-US" sz="15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0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문제점 </a:t>
            </a: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 </a:t>
            </a:r>
            <a:endParaRPr lang="en-US" altLang="ko-KR" sz="1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실업크레딧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대상자 ‘한정’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으로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인한 부실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고용노동부에서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실업급여를 받는 사람만 대상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시간제 및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18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세이하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저임금 근로자의 보험금 납부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본인부담률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50%,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부담 가중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572" y="6225782"/>
            <a:ext cx="8587428" cy="413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해외사례 참고</a:t>
            </a:r>
            <a:r>
              <a:rPr lang="en-US" altLang="ko-KR" sz="16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,‘</a:t>
            </a:r>
            <a:r>
              <a:rPr lang="ko-KR" altLang="en-US" sz="16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근무시간</a:t>
            </a:r>
            <a:r>
              <a:rPr lang="en-US" altLang="ko-KR" sz="16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sz="16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보다</a:t>
            </a:r>
            <a:r>
              <a:rPr lang="en-US" altLang="ko-KR" sz="16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sz="16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임금</a:t>
            </a:r>
            <a:r>
              <a:rPr lang="en-US" altLang="ko-KR" sz="16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sz="16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으로 산정</a:t>
            </a:r>
            <a:r>
              <a:rPr lang="en-US" altLang="ko-KR" sz="16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「가입대상 확대</a:t>
            </a:r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수급 보장」 </a:t>
            </a:r>
            <a:r>
              <a:rPr lang="ko-KR" altLang="en-US" sz="16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en-US" altLang="ko-KR" sz="165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180373" y="630749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4456274" y="327474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5027995" y="360740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5916229" y="154655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5792212" y="188651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4991788" y="223542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2" descr="C:\Users\assembly\Desktop\a_00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35" y="4598144"/>
            <a:ext cx="1548003" cy="131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ssembly\Desktop\a_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57" y="4653136"/>
            <a:ext cx="1909519" cy="120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60" y="4235832"/>
            <a:ext cx="4387544" cy="167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7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287" y="526242"/>
            <a:ext cx="846324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베이비부머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세대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「노령연금 </a:t>
            </a: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수급권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확대 및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개선」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633" y="1196752"/>
            <a:ext cx="8767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베이비부머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세대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(1955~63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출생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52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세∼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60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세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) 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전체인구의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14.4%,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총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737</a:t>
            </a:r>
            <a:r>
              <a:rPr lang="ko-KR" altLang="en-US" sz="150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만명</a:t>
            </a:r>
            <a:r>
              <a:rPr lang="en-US" altLang="ko-KR" sz="11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(‘14</a:t>
            </a:r>
            <a:r>
              <a:rPr lang="ko-KR" altLang="en-US" sz="11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기준</a:t>
            </a:r>
            <a:r>
              <a:rPr lang="en-US" altLang="ko-KR" sz="11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endParaRPr lang="ko-KR" altLang="en-US" sz="11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향후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10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여 년간 본격적인 은퇴 이행 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문제는 </a:t>
            </a:r>
            <a:r>
              <a:rPr lang="ko-KR" altLang="en-US" sz="150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연금가입률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공적연금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31.8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%,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개인연금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15.8%</a:t>
            </a:r>
            <a:endParaRPr lang="ko-KR" altLang="en-US" sz="15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한국 평균수명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81.9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세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건강수명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66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세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경제수명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69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세로 평균수명 대비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10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차이</a:t>
            </a:r>
            <a:r>
              <a:rPr lang="en-US" altLang="ko-KR" sz="11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1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통계청</a:t>
            </a:r>
            <a:r>
              <a:rPr lang="en-US" altLang="ko-KR" sz="11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,‘14)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사실상 전무한 </a:t>
            </a:r>
            <a:r>
              <a:rPr lang="ko-KR" altLang="en-US" sz="15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베이비부머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세대 노후준비 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은퇴 후 노후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에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빈곤층 전략 가능성 높음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endParaRPr lang="ko-KR" altLang="en-US" sz="15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273" y="6018155"/>
            <a:ext cx="840388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수급개시 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연령도달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前 최대 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납부이력 확대 위한 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「가입 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활성화 대책」 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등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마련 필요</a:t>
            </a:r>
            <a:endParaRPr lang="ko-KR" altLang="en-US" sz="1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23725" y="6104536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4283968" y="239269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4681193" y="135962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2514699" y="204076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3851920" y="170080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026674"/>
              </p:ext>
            </p:extLst>
          </p:nvPr>
        </p:nvGraphicFramePr>
        <p:xfrm>
          <a:off x="3025009" y="3051137"/>
          <a:ext cx="3528392" cy="24727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00200"/>
                <a:gridCol w="648072"/>
                <a:gridCol w="648072"/>
                <a:gridCol w="432048"/>
              </a:tblGrid>
              <a:tr h="4348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1955~1963</a:t>
                      </a:r>
                      <a:r>
                        <a:rPr lang="ko-KR" altLang="en-US" sz="1100" dirty="0" smtClean="0"/>
                        <a:t>년생 기준</a:t>
                      </a:r>
                      <a:endParaRPr lang="ko-KR" alt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인원</a:t>
                      </a:r>
                      <a:endParaRPr lang="en-US" altLang="ko-KR" sz="1100" dirty="0" smtClean="0"/>
                    </a:p>
                    <a:p>
                      <a:pPr algn="ctr" latinLnBrk="1"/>
                      <a:r>
                        <a:rPr lang="en-US" altLang="ko-KR" sz="1100" dirty="0" smtClean="0"/>
                        <a:t>(</a:t>
                      </a:r>
                      <a:r>
                        <a:rPr lang="ko-KR" altLang="en-US" sz="1100" dirty="0" err="1" smtClean="0"/>
                        <a:t>만명</a:t>
                      </a:r>
                      <a:r>
                        <a:rPr lang="en-US" altLang="ko-KR" sz="1100" dirty="0" smtClean="0"/>
                        <a:t>)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비중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가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입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자</a:t>
                      </a:r>
                      <a:endParaRPr lang="ko-KR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938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/>
                        <a:t>현재 보험료 </a:t>
                      </a:r>
                      <a:r>
                        <a:rPr lang="ko-KR" altLang="en-US" sz="1100" dirty="0" err="1" smtClean="0"/>
                        <a:t>납부중</a:t>
                      </a:r>
                      <a:endParaRPr lang="ko-KR" alt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373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49.2%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</a:tr>
              <a:tr h="43484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/>
                        <a:t>실직</a:t>
                      </a:r>
                      <a:r>
                        <a:rPr lang="en-US" altLang="ko-KR" sz="1100" dirty="0" smtClean="0"/>
                        <a:t>·</a:t>
                      </a:r>
                      <a:r>
                        <a:rPr lang="ko-KR" altLang="en-US" sz="1100" dirty="0" smtClean="0"/>
                        <a:t>사업중단 등으로 </a:t>
                      </a:r>
                      <a:endParaRPr lang="en-US" altLang="ko-KR" sz="1100" dirty="0" smtClean="0"/>
                    </a:p>
                    <a:p>
                      <a:pPr latinLnBrk="1"/>
                      <a:r>
                        <a:rPr lang="ko-KR" altLang="en-US" sz="1100" dirty="0" smtClean="0"/>
                        <a:t>납부 예외</a:t>
                      </a:r>
                      <a:r>
                        <a:rPr lang="en-US" altLang="ko-KR" sz="1100" dirty="0" smtClean="0"/>
                        <a:t>(</a:t>
                      </a:r>
                      <a:r>
                        <a:rPr lang="ko-KR" altLang="en-US" sz="1100" dirty="0" err="1" smtClean="0"/>
                        <a:t>미납중</a:t>
                      </a:r>
                      <a:r>
                        <a:rPr lang="en-US" altLang="ko-KR" sz="1100" dirty="0" smtClean="0"/>
                        <a:t>)</a:t>
                      </a:r>
                      <a:endParaRPr lang="ko-KR" alt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101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13.3%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</a:tr>
              <a:tr h="43484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/>
                        <a:t>공무원 군인 등 </a:t>
                      </a:r>
                      <a:endParaRPr lang="en-US" altLang="ko-KR" sz="1100" dirty="0" smtClean="0"/>
                    </a:p>
                    <a:p>
                      <a:pPr latinLnBrk="1"/>
                      <a:r>
                        <a:rPr lang="ko-KR" altLang="en-US" sz="1100" dirty="0" smtClean="0"/>
                        <a:t>특수 연금</a:t>
                      </a:r>
                      <a:r>
                        <a:rPr lang="en-US" altLang="ko-KR" sz="1100" baseline="0" dirty="0" smtClean="0"/>
                        <a:t> </a:t>
                      </a:r>
                      <a:r>
                        <a:rPr lang="ko-KR" altLang="en-US" sz="1100" dirty="0" smtClean="0"/>
                        <a:t>가입</a:t>
                      </a:r>
                      <a:endParaRPr lang="ko-KR" alt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40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5.3%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미</a:t>
                      </a:r>
                      <a:endParaRPr lang="en-US" altLang="ko-KR" sz="1100" b="1" dirty="0" smtClean="0"/>
                    </a:p>
                    <a:p>
                      <a:pPr algn="ctr" latinLnBrk="1"/>
                      <a:r>
                        <a:rPr lang="ko-KR" altLang="en-US" sz="1100" b="1" dirty="0" smtClean="0"/>
                        <a:t>가입</a:t>
                      </a:r>
                      <a:endParaRPr lang="en-US" altLang="ko-KR" sz="1100" b="1" dirty="0" smtClean="0"/>
                    </a:p>
                    <a:p>
                      <a:pPr algn="ctr" latinLnBrk="1"/>
                      <a:r>
                        <a:rPr lang="ko-KR" altLang="en-US" sz="1100" b="1" dirty="0" smtClean="0"/>
                        <a:t>자</a:t>
                      </a:r>
                      <a:endParaRPr lang="ko-KR" alt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938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/>
                        <a:t>조기노령연금수급</a:t>
                      </a:r>
                      <a:endParaRPr lang="ko-KR" alt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30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0.4%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</a:tr>
              <a:tr h="38938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/>
                        <a:t>전업주부 등 </a:t>
                      </a:r>
                      <a:r>
                        <a:rPr lang="ko-KR" altLang="en-US" sz="1100" dirty="0" err="1" smtClean="0"/>
                        <a:t>미가입</a:t>
                      </a:r>
                      <a:r>
                        <a:rPr lang="ko-KR" altLang="en-US" sz="1100" dirty="0" smtClean="0"/>
                        <a:t> 대상</a:t>
                      </a:r>
                      <a:endParaRPr lang="ko-KR" alt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241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31.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6" y="3134824"/>
            <a:ext cx="2268329" cy="2460559"/>
          </a:xfrm>
          <a:prstGeom prst="rect">
            <a:avLst/>
          </a:prstGeom>
        </p:spPr>
      </p:pic>
      <p:sp>
        <p:nvSpPr>
          <p:cNvPr id="15" name="사각형 설명선 14"/>
          <p:cNvSpPr/>
          <p:nvPr/>
        </p:nvSpPr>
        <p:spPr>
          <a:xfrm rot="5400000">
            <a:off x="6505455" y="3212976"/>
            <a:ext cx="2483922" cy="2160240"/>
          </a:xfrm>
          <a:prstGeom prst="wedgeRectCallout">
            <a:avLst>
              <a:gd name="adj1" fmla="val -20477"/>
              <a:gd name="adj2" fmla="val 57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883320" y="3518833"/>
            <a:ext cx="1800200" cy="18722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775150" y="3058789"/>
            <a:ext cx="20165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이모씨의 국민연금 가입사례</a:t>
            </a:r>
            <a:endParaRPr lang="en-US" altLang="ko-KR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베이비부모세대의 평균에 해당</a:t>
            </a:r>
            <a:r>
              <a:rPr lang="en-US" altLang="ko-K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endParaRPr lang="ko-KR" altLang="en-US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83320" y="3595276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>
                <a:latin typeface="+mn-ea"/>
              </a:rPr>
              <a:t>현재 연령 </a:t>
            </a:r>
            <a:r>
              <a:rPr lang="en-US" altLang="ko-KR" sz="900" dirty="0" smtClean="0">
                <a:latin typeface="+mn-ea"/>
              </a:rPr>
              <a:t>…</a:t>
            </a:r>
            <a:r>
              <a:rPr lang="en-US" altLang="ko-KR" sz="900" dirty="0">
                <a:latin typeface="+mn-ea"/>
              </a:rPr>
              <a:t>…</a:t>
            </a:r>
            <a:r>
              <a:rPr lang="en-US" altLang="ko-KR" sz="900" dirty="0" smtClean="0">
                <a:latin typeface="+mn-ea"/>
              </a:rPr>
              <a:t> (62</a:t>
            </a:r>
            <a:r>
              <a:rPr lang="ko-KR" altLang="en-US" sz="900" dirty="0" smtClean="0">
                <a:latin typeface="+mn-ea"/>
              </a:rPr>
              <a:t>년생</a:t>
            </a:r>
            <a:r>
              <a:rPr lang="en-US" altLang="ko-KR" sz="900" dirty="0" smtClean="0">
                <a:latin typeface="+mn-ea"/>
              </a:rPr>
              <a:t>) </a:t>
            </a:r>
            <a:r>
              <a:rPr lang="ko-KR" altLang="en-US" sz="900" dirty="0" smtClean="0">
                <a:latin typeface="+mn-ea"/>
              </a:rPr>
              <a:t>만</a:t>
            </a:r>
            <a:r>
              <a:rPr lang="en-US" altLang="ko-KR" sz="900" dirty="0" smtClean="0">
                <a:latin typeface="+mn-ea"/>
              </a:rPr>
              <a:t>53</a:t>
            </a:r>
            <a:r>
              <a:rPr lang="ko-KR" altLang="en-US" sz="900" dirty="0" smtClean="0">
                <a:latin typeface="+mn-ea"/>
              </a:rPr>
              <a:t>세</a:t>
            </a:r>
            <a:endParaRPr lang="en-US" altLang="ko-KR" sz="900" dirty="0" smtClean="0">
              <a:latin typeface="+mn-ea"/>
            </a:endParaRPr>
          </a:p>
          <a:p>
            <a:endParaRPr lang="en-US" altLang="ko-KR" sz="900" dirty="0">
              <a:latin typeface="+mn-ea"/>
            </a:endParaRPr>
          </a:p>
          <a:p>
            <a:r>
              <a:rPr lang="ko-KR" altLang="en-US" sz="900" dirty="0" smtClean="0">
                <a:latin typeface="+mn-ea"/>
              </a:rPr>
              <a:t>연금 납부기간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(10</a:t>
            </a:r>
            <a:r>
              <a:rPr lang="ko-KR" altLang="en-US" sz="900" dirty="0" smtClean="0">
                <a:latin typeface="+mn-ea"/>
              </a:rPr>
              <a:t>년</a:t>
            </a:r>
            <a:r>
              <a:rPr lang="en-US" altLang="ko-KR" sz="900" dirty="0" smtClean="0">
                <a:latin typeface="+mn-ea"/>
              </a:rPr>
              <a:t>8</a:t>
            </a:r>
            <a:r>
              <a:rPr lang="ko-KR" altLang="en-US" sz="900" dirty="0" err="1" smtClean="0">
                <a:latin typeface="+mn-ea"/>
              </a:rPr>
              <a:t>개월분</a:t>
            </a:r>
            <a:r>
              <a:rPr lang="en-US" altLang="ko-KR" sz="900" dirty="0">
                <a:latin typeface="+mn-ea"/>
              </a:rPr>
              <a:t>) </a:t>
            </a:r>
            <a:r>
              <a:rPr lang="en-US" altLang="ko-KR" sz="900" dirty="0" smtClean="0">
                <a:latin typeface="+mn-ea"/>
              </a:rPr>
              <a:t>………</a:t>
            </a:r>
            <a:r>
              <a:rPr lang="en-US" altLang="ko-KR" sz="900" dirty="0">
                <a:latin typeface="+mn-ea"/>
              </a:rPr>
              <a:t>…</a:t>
            </a:r>
            <a:r>
              <a:rPr lang="en-US" altLang="ko-KR" sz="900" dirty="0" smtClean="0">
                <a:latin typeface="+mn-ea"/>
              </a:rPr>
              <a:t> 128</a:t>
            </a:r>
            <a:r>
              <a:rPr lang="ko-KR" altLang="en-US" sz="900" dirty="0" smtClean="0">
                <a:latin typeface="+mn-ea"/>
              </a:rPr>
              <a:t>개월</a:t>
            </a:r>
            <a:endParaRPr lang="en-US" altLang="ko-KR" sz="900" dirty="0" smtClean="0">
              <a:latin typeface="+mn-ea"/>
            </a:endParaRPr>
          </a:p>
          <a:p>
            <a:endParaRPr lang="en-US" altLang="ko-KR" sz="900" dirty="0" smtClean="0">
              <a:latin typeface="+mn-ea"/>
            </a:endParaRPr>
          </a:p>
          <a:p>
            <a:r>
              <a:rPr lang="ko-KR" altLang="en-US" sz="900" dirty="0" smtClean="0">
                <a:latin typeface="+mn-ea"/>
              </a:rPr>
              <a:t>현재 </a:t>
            </a:r>
            <a:r>
              <a:rPr lang="ko-KR" altLang="en-US" sz="900" dirty="0" err="1" smtClean="0">
                <a:latin typeface="+mn-ea"/>
              </a:rPr>
              <a:t>월소득</a:t>
            </a:r>
            <a:r>
              <a:rPr lang="ko-KR" altLang="en-US" sz="900" dirty="0" smtClean="0">
                <a:latin typeface="+mn-ea"/>
              </a:rPr>
              <a:t> </a:t>
            </a:r>
            <a:r>
              <a:rPr lang="ko-KR" altLang="en-US" sz="900" dirty="0" err="1" smtClean="0">
                <a:latin typeface="+mn-ea"/>
              </a:rPr>
              <a:t>신고액</a:t>
            </a:r>
            <a:r>
              <a:rPr lang="ko-KR" altLang="en-US" sz="900" dirty="0" smtClean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… 168</a:t>
            </a:r>
            <a:r>
              <a:rPr lang="ko-KR" altLang="en-US" sz="900" dirty="0" smtClean="0">
                <a:latin typeface="+mn-ea"/>
              </a:rPr>
              <a:t>만원</a:t>
            </a:r>
            <a:endParaRPr lang="en-US" altLang="ko-KR" sz="900" dirty="0" smtClean="0">
              <a:latin typeface="+mn-ea"/>
            </a:endParaRPr>
          </a:p>
          <a:p>
            <a:endParaRPr lang="en-US" altLang="ko-KR" sz="900" dirty="0">
              <a:latin typeface="+mn-ea"/>
            </a:endParaRPr>
          </a:p>
          <a:p>
            <a:r>
              <a:rPr lang="ko-KR" altLang="en-US" sz="900" dirty="0" smtClean="0">
                <a:latin typeface="+mn-ea"/>
              </a:rPr>
              <a:t>매월 납부 보험료 </a:t>
            </a:r>
            <a:r>
              <a:rPr lang="en-US" altLang="ko-KR" sz="900" spc="-150" dirty="0" smtClean="0">
                <a:latin typeface="+mn-ea"/>
              </a:rPr>
              <a:t>……  15</a:t>
            </a:r>
            <a:r>
              <a:rPr lang="ko-KR" altLang="en-US" sz="900" spc="-150" dirty="0" smtClean="0">
                <a:latin typeface="+mn-ea"/>
              </a:rPr>
              <a:t>만</a:t>
            </a:r>
            <a:r>
              <a:rPr lang="en-US" altLang="ko-KR" sz="900" spc="-150" dirty="0" smtClean="0">
                <a:latin typeface="+mn-ea"/>
              </a:rPr>
              <a:t>1,200</a:t>
            </a:r>
            <a:r>
              <a:rPr lang="ko-KR" altLang="en-US" sz="900" spc="-150" dirty="0" smtClean="0">
                <a:latin typeface="+mn-ea"/>
              </a:rPr>
              <a:t>원</a:t>
            </a:r>
            <a:endParaRPr lang="en-US" altLang="ko-KR" sz="900" spc="-150" dirty="0" smtClean="0">
              <a:latin typeface="+mn-ea"/>
            </a:endParaRPr>
          </a:p>
          <a:p>
            <a:endParaRPr lang="en-US" altLang="ko-KR" sz="900" spc="-150" dirty="0">
              <a:latin typeface="+mn-ea"/>
            </a:endParaRPr>
          </a:p>
          <a:p>
            <a:r>
              <a:rPr lang="ko-KR" altLang="en-US" sz="900" spc="-150" dirty="0" smtClean="0">
                <a:latin typeface="+mn-ea"/>
              </a:rPr>
              <a:t>연금 수령시작</a:t>
            </a:r>
            <a:r>
              <a:rPr lang="en-US" altLang="ko-KR" sz="900" spc="-150" dirty="0" smtClean="0">
                <a:latin typeface="+mn-ea"/>
              </a:rPr>
              <a:t>(60</a:t>
            </a:r>
            <a:r>
              <a:rPr lang="ko-KR" altLang="en-US" sz="900" spc="-150" dirty="0" smtClean="0">
                <a:latin typeface="+mn-ea"/>
              </a:rPr>
              <a:t>세까지 납부</a:t>
            </a:r>
            <a:r>
              <a:rPr lang="en-US" altLang="ko-KR" sz="900" spc="-150" dirty="0" smtClean="0">
                <a:latin typeface="+mn-ea"/>
              </a:rPr>
              <a:t>) </a:t>
            </a:r>
            <a:r>
              <a:rPr lang="en-US" altLang="ko-KR" sz="900" dirty="0" smtClean="0">
                <a:latin typeface="+mn-ea"/>
              </a:rPr>
              <a:t>… 63</a:t>
            </a:r>
            <a:r>
              <a:rPr lang="ko-KR" altLang="en-US" sz="900" dirty="0" smtClean="0">
                <a:latin typeface="+mn-ea"/>
              </a:rPr>
              <a:t>세</a:t>
            </a:r>
            <a:endParaRPr lang="en-US" altLang="ko-KR" sz="900" dirty="0" smtClean="0">
              <a:latin typeface="+mn-ea"/>
            </a:endParaRPr>
          </a:p>
          <a:p>
            <a:endParaRPr lang="en-US" altLang="ko-KR" sz="900" spc="-150" dirty="0">
              <a:latin typeface="+mn-ea"/>
            </a:endParaRPr>
          </a:p>
          <a:p>
            <a:r>
              <a:rPr lang="ko-KR" altLang="en-US" sz="900" dirty="0" smtClean="0">
                <a:latin typeface="+mn-ea"/>
              </a:rPr>
              <a:t>매월 수령액 </a:t>
            </a:r>
            <a:r>
              <a:rPr lang="en-US" altLang="ko-KR" sz="900" dirty="0" smtClean="0">
                <a:latin typeface="+mn-ea"/>
              </a:rPr>
              <a:t>……… 45</a:t>
            </a:r>
            <a:r>
              <a:rPr lang="ko-KR" altLang="en-US" sz="900" dirty="0" smtClean="0">
                <a:latin typeface="+mn-ea"/>
              </a:rPr>
              <a:t>만</a:t>
            </a:r>
            <a:r>
              <a:rPr lang="en-US" altLang="ko-KR" sz="900" dirty="0" smtClean="0">
                <a:latin typeface="+mn-ea"/>
              </a:rPr>
              <a:t>8,000</a:t>
            </a:r>
            <a:r>
              <a:rPr lang="ko-KR" altLang="en-US" sz="900" dirty="0" smtClean="0">
                <a:latin typeface="+mn-ea"/>
              </a:rPr>
              <a:t>원</a:t>
            </a:r>
            <a:endParaRPr lang="en-US" altLang="ko-KR" sz="9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21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286" y="332656"/>
            <a:ext cx="8463249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「정년연장</a:t>
            </a: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국민연금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에 미치는 영향」 진단</a:t>
            </a:r>
            <a:endParaRPr lang="en-US" altLang="ko-KR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138" y="926582"/>
            <a:ext cx="8767827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정년연장으로 생애소득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근속기간 증가 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퇴직연금 납입 연장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개인의 노후준비 여유</a:t>
            </a:r>
            <a:endParaRPr lang="en-US" altLang="ko-KR" sz="15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가입자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향후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년간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(‘16~‘17)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최소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87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천명에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서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최대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524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천명 증가 전망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수급자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2020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년부터 최소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16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천명에서 최대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18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천명 </a:t>
            </a:r>
            <a:r>
              <a:rPr lang="ko-KR" altLang="en-US" sz="15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연금수급권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확보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0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문제점 </a:t>
            </a: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endParaRPr lang="en-US" altLang="ko-KR" sz="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현재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「납입 보험료」보다 「</a:t>
            </a:r>
            <a:r>
              <a:rPr lang="ko-KR" altLang="en-US" sz="15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연금수급액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」이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많은 구조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정년연장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연금 고갈 시기 앞당길 수도</a:t>
            </a:r>
            <a:endParaRPr lang="en-US" altLang="ko-KR" sz="1500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「조기은퇴자」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「정년연장 비적용자」의 수급공백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현실적 대안 마련 필요</a:t>
            </a:r>
            <a:endParaRPr lang="en-US" altLang="ko-KR" sz="15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(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예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수급개시연령이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58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년생과 동일한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57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년생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만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58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세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의 경우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정년연장 대상 제외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(‘15.12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월 정년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후 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/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 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노령연금 수급개시연령인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62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세까지 약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3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년간 연금수급공백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617" y="6194581"/>
            <a:ext cx="822034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정년연장에 따른 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「수급 </a:t>
            </a:r>
            <a:r>
              <a:rPr lang="ko-KR" altLang="en-US" sz="17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공백자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에 대한 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「한시적 구제대책」 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등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방안 마련 필요</a:t>
            </a:r>
            <a:endParaRPr lang="ko-KR" altLang="en-US" sz="1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45423" y="6283400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4131331" y="110676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5042486" y="279924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284353" y="4157792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 latinLnBrk="0"/>
            <a:r>
              <a:rPr lang="en-US" altLang="ko-KR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출생연도별 국민연금 수급연령 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3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403118"/>
              </p:ext>
            </p:extLst>
          </p:nvPr>
        </p:nvGraphicFramePr>
        <p:xfrm>
          <a:off x="495401" y="4517832"/>
          <a:ext cx="8201020" cy="1424178"/>
        </p:xfrm>
        <a:graphic>
          <a:graphicData uri="http://schemas.openxmlformats.org/drawingml/2006/table">
            <a:tbl>
              <a:tblPr/>
              <a:tblGrid>
                <a:gridCol w="2050255"/>
                <a:gridCol w="2050255"/>
                <a:gridCol w="2050255"/>
                <a:gridCol w="2050255"/>
              </a:tblGrid>
              <a:tr h="17727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출생연도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수급개시연령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38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노령연금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조기노령연금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분할연금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</a:tr>
              <a:tr h="9380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1953~56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년생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61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56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61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0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1957~60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년생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62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57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62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0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1961~64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년생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63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58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63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0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1965~68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년생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64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59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65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0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1969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년생 이후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65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60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65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2543200" y="4724932"/>
            <a:ext cx="2052711" cy="12241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5252425" y="315350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5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02" y="332656"/>
            <a:ext cx="846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통일한국에 대비한 </a:t>
            </a:r>
            <a:r>
              <a:rPr lang="en-US" altLang="ko-KR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「국민연금 </a:t>
            </a:r>
            <a:r>
              <a:rPr lang="ko-KR" altLang="en-US" sz="23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통합 </a:t>
            </a:r>
            <a:r>
              <a:rPr lang="en-US" altLang="ko-KR" sz="23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R&amp;D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연구</a:t>
            </a:r>
            <a:r>
              <a:rPr lang="ko-KR" altLang="en-US" sz="23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312" y="980728"/>
            <a:ext cx="87678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통일독일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공적연금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통합형태 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서독의 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공적연금제도가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동독의 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공적연금제도를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흡수</a:t>
            </a:r>
            <a:endParaRPr lang="en-US" altLang="ko-KR" sz="15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일방적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흡수배경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동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서독 모두 통일 연금플랜이 완료되지 않은 상태에서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진행됐기 때문</a:t>
            </a:r>
            <a:endParaRPr lang="ko-KR" altLang="en-US" sz="15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특히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서독 기준에 따라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수급액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률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결정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통일 후 연금재정 건전성 크게 악화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초래</a:t>
            </a:r>
            <a:endParaRPr lang="en-US" altLang="ko-KR" sz="15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0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6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공적연금</a:t>
            </a:r>
            <a:r>
              <a:rPr lang="ko-KR" altLang="en-US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통합에 대비한 </a:t>
            </a:r>
            <a:r>
              <a:rPr lang="en-US" altLang="ko-KR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R&amp;D </a:t>
            </a:r>
            <a:r>
              <a:rPr lang="ko-KR" altLang="en-US" sz="16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추진시</a:t>
            </a:r>
            <a:r>
              <a:rPr lang="ko-KR" altLang="en-US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고려사항 </a:t>
            </a:r>
            <a:r>
              <a:rPr lang="en-US" altLang="ko-KR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endParaRPr lang="ko-KR" altLang="en-US" sz="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① 복지국가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모형에 대한 중장기적인 목표 설정과 남북한의 정치경제력</a:t>
            </a:r>
          </a:p>
          <a:p>
            <a:pPr lvl="0"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② 남북한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사회복지제도의 법적 수준과 통합기준・속도・방식</a:t>
            </a:r>
          </a:p>
          <a:p>
            <a:pPr lvl="0"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③ 남북한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사회복지의 양・질적 차이 및 사회인구학적 변화 추이</a:t>
            </a:r>
          </a:p>
          <a:p>
            <a:pPr lvl="0"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④ 남북한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격차 감소 및 북한의 기대감 부응에 요구되는 재원조달 방안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등</a:t>
            </a:r>
            <a:endParaRPr lang="ko-KR" altLang="en-US" sz="15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86" y="5823817"/>
            <a:ext cx="848375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상이한 </a:t>
            </a:r>
            <a:r>
              <a:rPr lang="ko-KR" altLang="en-US" sz="19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공적연금제도와</a:t>
            </a:r>
            <a:r>
              <a:rPr lang="ko-KR" altLang="en-US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적용대상</a:t>
            </a:r>
            <a:r>
              <a:rPr lang="en-US" altLang="ko-KR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급여조건</a:t>
            </a:r>
            <a:r>
              <a:rPr lang="en-US" altLang="ko-KR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급여수준 등 감안한</a:t>
            </a:r>
          </a:p>
          <a:p>
            <a:pPr fontAlgn="base">
              <a:lnSpc>
                <a:spcPct val="150000"/>
              </a:lnSpc>
            </a:pPr>
            <a:r>
              <a:rPr lang="ko-KR" altLang="en-US" sz="1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통일한국 연금제도의 </a:t>
            </a:r>
            <a:r>
              <a:rPr lang="ko-KR" altLang="en-US" sz="1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현실적</a:t>
            </a:r>
            <a:r>
              <a:rPr lang="en-US" altLang="ko-KR" sz="1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제도적</a:t>
            </a:r>
            <a:r>
              <a:rPr lang="en-US" altLang="ko-KR" sz="1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실천적 문제 해결방안 연구」 </a:t>
            </a:r>
            <a:r>
              <a:rPr lang="ko-KR" altLang="en-US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239640" y="5949280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3143612" y="115049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오른쪽 화살표 12"/>
          <p:cNvSpPr/>
          <p:nvPr/>
        </p:nvSpPr>
        <p:spPr>
          <a:xfrm>
            <a:off x="4169781" y="184482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2081549" y="149038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098" name="Picture 2" descr="C:\Users\assembly\Desktop\a_00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77" y="3951717"/>
            <a:ext cx="2790062" cy="18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3" y="4509120"/>
            <a:ext cx="5191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5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03" y="461862"/>
            <a:ext cx="846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통합삼성물산 출범 한달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국민연금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「의결권 행사」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491" y="1340768"/>
            <a:ext cx="8767827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삼성물산과 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제일모직의 합병 </a:t>
            </a: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논란</a:t>
            </a: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endParaRPr lang="en-US" altLang="ko-KR" sz="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①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지난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월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SK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와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SK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C&amp;C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합병 반대 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삼성물산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제일모직 합병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사전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설명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없이 주주총회 당일에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입장</a:t>
            </a:r>
            <a:endParaRPr lang="en-US" altLang="ko-KR" sz="1500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② 「의결권행사지침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제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8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조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항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곤란한 안건의 경우‘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주식 의결권 행사 전문위원회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’에 위임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</a:p>
          <a:p>
            <a:pPr fontAlgn="base">
              <a:lnSpc>
                <a:spcPct val="150000"/>
              </a:lnSpc>
            </a:pP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또는 찬반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근거를 밝히고 의결권을 행사할 것을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촉구 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이번 합병 건은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묻지마 찬성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endParaRPr lang="en-US" altLang="ko-KR" sz="15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500" b="1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공적연기금</a:t>
            </a: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국민연금의 의결권 방향</a:t>
            </a: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endParaRPr lang="en-US" altLang="ko-KR" sz="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국민연금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 그룹 상장 계열사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184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곳 중 절반인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93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개사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지분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5%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이상을 가진 주요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주주로서 역할 제고</a:t>
            </a: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① 의결권 행사 </a:t>
            </a:r>
            <a:r>
              <a:rPr lang="ko-KR" altLang="en-US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원칙과 기준을 분명히 밝히고 국민연금의 주인인 국민이 납득할 수 있도록 </a:t>
            </a: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소통 필요</a:t>
            </a:r>
            <a:endParaRPr lang="en-US" altLang="ko-KR" sz="13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②</a:t>
            </a:r>
            <a:r>
              <a:rPr lang="en-US" altLang="ko-KR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‘주주나 연금가입자의 손실’ </a:t>
            </a: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등의 </a:t>
            </a:r>
            <a:r>
              <a:rPr lang="ko-KR" altLang="en-US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이유로 합병을 반대한다면</a:t>
            </a:r>
            <a:r>
              <a:rPr lang="en-US" altLang="ko-KR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이것이 찬성으로 인해 예상되는 결과보다 </a:t>
            </a:r>
            <a:endParaRPr lang="en-US" altLang="ko-KR" sz="13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</a:t>
            </a: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어떤 점에서 </a:t>
            </a:r>
            <a:r>
              <a:rPr lang="ko-KR" altLang="en-US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보다 정당하고 유익한 판단인지에 대해 근거를 분명히 할 </a:t>
            </a: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필요가 있음</a:t>
            </a:r>
            <a:endParaRPr lang="en-US" altLang="ko-KR" sz="13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③ </a:t>
            </a:r>
            <a:r>
              <a:rPr lang="en-US" altLang="ko-KR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‘</a:t>
            </a: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묻지마 찬성</a:t>
            </a:r>
            <a:r>
              <a:rPr lang="en-US" altLang="ko-KR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’</a:t>
            </a: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은 피하고</a:t>
            </a:r>
            <a:r>
              <a:rPr lang="en-US" altLang="ko-KR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‘</a:t>
            </a:r>
            <a:r>
              <a:rPr lang="ko-KR" altLang="en-US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기업의 사회적 </a:t>
            </a: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책임</a:t>
            </a:r>
            <a:r>
              <a:rPr lang="en-US" altLang="ko-KR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 (</a:t>
            </a:r>
            <a:r>
              <a:rPr lang="en-US" altLang="ko-KR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CSR)</a:t>
            </a: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’</a:t>
            </a:r>
            <a:r>
              <a:rPr lang="en-US" altLang="ko-KR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특히 환경</a:t>
            </a:r>
            <a:r>
              <a:rPr lang="en-US" altLang="ko-KR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사회</a:t>
            </a:r>
            <a:r>
              <a:rPr lang="en-US" altLang="ko-KR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지배구조</a:t>
            </a:r>
            <a:r>
              <a:rPr lang="en-US" altLang="ko-KR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(ESG)</a:t>
            </a:r>
            <a:r>
              <a:rPr lang="ko-KR" altLang="en-US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에 대한 재벌의 </a:t>
            </a:r>
            <a:endParaRPr lang="en-US" altLang="ko-KR" sz="13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</a:t>
            </a: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책임을 </a:t>
            </a:r>
            <a:r>
              <a:rPr lang="ko-KR" altLang="en-US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제고하도록 유도해야 </a:t>
            </a: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함</a:t>
            </a:r>
            <a:endParaRPr lang="en-US" altLang="ko-KR" sz="13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032" y="6054649"/>
            <a:ext cx="83141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유명무실한 「의결권행사지침」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국민이 납득할 수 있는 원칙과 기준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마련 필요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09214" y="6152572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3377694" y="197671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5364088" y="266104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10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835" y="307720"/>
            <a:ext cx="846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국민연금공단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연금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및 </a:t>
            </a:r>
            <a:r>
              <a:rPr lang="ko-KR" altLang="en-US" sz="24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연기금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운용」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 현 주소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387" y="1078866"/>
            <a:ext cx="882393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거창한 슬로건에 부합하는 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100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 시대 국민행복 파트너’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총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인구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천만 시대에 가입자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2,100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 명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미성숙한 연금제도 및 제도의 성숙과정에 ‘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고령화사회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’ 직면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지속 가능성’ 제고 필요 상황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저임금 시간제 및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18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 이하 근로자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전업주부 등 「연금복지 사각지대」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확산세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568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만명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2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&lt;‘14</a:t>
            </a:r>
            <a:r>
              <a:rPr lang="ko-KR" altLang="en-US" sz="12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2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&gt;</a:t>
            </a:r>
            <a:r>
              <a:rPr lang="ko-KR" altLang="en-US" sz="12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저임금 일수록 낮은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가입률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100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만원 미만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15%, 400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만원 이상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96.6%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자영업자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베이버부머세대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심각</a:t>
            </a:r>
          </a:p>
          <a:p>
            <a:pPr fontAlgn="base">
              <a:lnSpc>
                <a:spcPct val="150000"/>
              </a:lnSpc>
            </a:pP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기금운용본부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연기금의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산만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한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운용 및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미흡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한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업무체계 등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연기금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부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실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예견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인력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예산 타령만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국내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시장 막강한‘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큰 손’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의결권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소극적 행사 다수 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상황 따라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단기수익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’,‘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미래수익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입장변경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해외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주식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채권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부동산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인프라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프로젝트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연기금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투자 내역‘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외부에 맡겼다’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감독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투명한 공개 미흡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5156158" y="124884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20367"/>
            <a:ext cx="3295329" cy="143763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238709"/>
            <a:ext cx="3518123" cy="1619291"/>
          </a:xfrm>
          <a:prstGeom prst="rect">
            <a:avLst/>
          </a:prstGeom>
        </p:spPr>
      </p:pic>
      <p:sp>
        <p:nvSpPr>
          <p:cNvPr id="15" name="오른쪽 화살표 14"/>
          <p:cNvSpPr/>
          <p:nvPr/>
        </p:nvSpPr>
        <p:spPr>
          <a:xfrm>
            <a:off x="5542905" y="158292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6909707" y="191476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5758929" y="227095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6729400" y="330710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6622098" y="400125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244480" y="2675720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81071" y="2654255"/>
            <a:ext cx="83122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7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공적연금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기능 강화 및 노후빈곤 해소 위한 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17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범정부적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사회기구 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역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할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기대</a:t>
            </a:r>
            <a:endParaRPr lang="ko-KR" altLang="en-US" sz="1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244479" y="4386083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58233" y="4365104"/>
            <a:ext cx="83122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7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연기금운용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역량 강화 위한 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「제도적 장치 및 인적자원 혁신방안」 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마련 필요</a:t>
            </a:r>
          </a:p>
        </p:txBody>
      </p:sp>
      <p:sp>
        <p:nvSpPr>
          <p:cNvPr id="26" name="오른쪽 화살표 25"/>
          <p:cNvSpPr/>
          <p:nvPr/>
        </p:nvSpPr>
        <p:spPr>
          <a:xfrm>
            <a:off x="4814356" y="365588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5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011" y="449490"/>
            <a:ext cx="8463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「세계</a:t>
            </a: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 </a:t>
            </a:r>
            <a:r>
              <a:rPr lang="ko-KR" altLang="en-US" sz="26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연기금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포트폴리오</a:t>
            </a:r>
            <a:r>
              <a:rPr lang="en-US" altLang="ko-KR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(2015.6</a:t>
            </a:r>
            <a:r>
              <a:rPr lang="ko-KR" altLang="en-US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월 현재</a:t>
            </a:r>
            <a:r>
              <a:rPr lang="en-US" altLang="ko-KR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실태 진단</a:t>
            </a:r>
            <a:endParaRPr lang="ko-KR" altLang="en-US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384" y="1268760"/>
            <a:ext cx="880951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연기금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운용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국내채권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264.3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(53.3%)·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국내주식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95.8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(19.3%)·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해외주식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64.3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(13%)·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대체투자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48.2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(9.7%)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順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국내 투자에 약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370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(75%)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집중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상대적으로 좁은 내수시장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투자대상으로 수익률에 뚜렷한 한계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노르웨이 국민보험 경우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해외투자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70%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달해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미국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(CalPERS·18.4%),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캐나다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(CPPIB·16.5%), </a:t>
            </a:r>
            <a:endParaRPr lang="en-US" altLang="ko-KR" sz="15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스웨덴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(AP1·14.8%),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일본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(GPF·8.6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%),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한국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(NPS·5.3%) 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&lt;‘14</a:t>
            </a:r>
            <a:r>
              <a:rPr lang="ko-KR" altLang="en-US" sz="14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4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4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기준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&gt;</a:t>
            </a:r>
            <a:endParaRPr lang="ko-KR" altLang="en-US" sz="14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일본 </a:t>
            </a:r>
            <a:r>
              <a:rPr lang="ko-KR" altLang="en-US" sz="1500" b="1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공적연금</a:t>
            </a:r>
            <a:r>
              <a:rPr lang="en-US" altLang="ko-KR" sz="15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(GPIF) </a:t>
            </a:r>
            <a:r>
              <a:rPr lang="ko-KR" altLang="en-US" sz="15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투자 성공사례 </a:t>
            </a:r>
            <a:r>
              <a:rPr lang="en-US" altLang="ko-KR" sz="15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 </a:t>
            </a:r>
            <a:r>
              <a:rPr lang="en-US" altLang="ko-KR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최고투자책임자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(CIO) 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미즈노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히로미치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水野弘道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인터뷰 중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-</a:t>
            </a:r>
            <a:endParaRPr lang="ko-KR" altLang="en-US" sz="14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최고투자책임자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(CIO)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교체 등 기금운용 지도부 쇄신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14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말 취임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취임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개월 만에 독보적 역량 발휘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일본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공적연금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‘14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3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(‘14.4</a:t>
            </a:r>
            <a:r>
              <a:rPr lang="ko-KR" altLang="en-US" sz="13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∼‘</a:t>
            </a:r>
            <a:r>
              <a:rPr lang="en-US" altLang="ko-KR" sz="13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15.3)</a:t>
            </a:r>
            <a:r>
              <a:rPr lang="ko-KR" altLang="en-US" sz="13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운용이익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15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천억엔</a:t>
            </a:r>
            <a:r>
              <a:rPr lang="en-US" altLang="ko-KR" sz="13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3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한화 </a:t>
            </a:r>
            <a:r>
              <a:rPr lang="en-US" altLang="ko-KR" sz="13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3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경</a:t>
            </a:r>
            <a:r>
              <a:rPr lang="en-US" altLang="ko-KR" sz="13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5,300</a:t>
            </a:r>
            <a:r>
              <a:rPr lang="ko-KR" altLang="en-US" sz="13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조원</a:t>
            </a:r>
            <a:r>
              <a:rPr lang="en-US" altLang="ko-KR" sz="13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3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      </a:t>
            </a:r>
            <a:r>
              <a:rPr lang="ko-KR" altLang="en-US" sz="13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15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년만의 최고 수익창출 </a:t>
            </a: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‘혁신적인 분산투자 정책’ 추진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국채 편중 운용 자산의 축소와 해외 주식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채권투자 비율의 확대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국내 주식투자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아베노믹스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일본 경기 활성화가 기회’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기업별 선별적 투자전략下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집중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+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분산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투자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한편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미즈노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CIO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 공격적인 운용 스타일에 대한 대책도 마련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GPIF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內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투자심의위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추가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설치 검토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033" y="5710363"/>
            <a:ext cx="843103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7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연기금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수익 창출의 지속성 위해 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「先전문인력</a:t>
            </a:r>
            <a:r>
              <a:rPr lang="en-US" altLang="ko-KR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역량 강화</a:t>
            </a:r>
            <a:r>
              <a:rPr lang="en-US" altLang="ko-KR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7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後해외투자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확대」 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</a:p>
          <a:p>
            <a:pPr fontAlgn="base">
              <a:lnSpc>
                <a:spcPct val="150000"/>
              </a:lnSpc>
            </a:pP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중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기적으론</a:t>
            </a:r>
            <a:r>
              <a:rPr lang="en-US" altLang="ko-KR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기금운용본부의 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「지배구조</a:t>
            </a:r>
            <a:r>
              <a:rPr lang="en-US" altLang="ko-KR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독립</a:t>
            </a:r>
            <a:r>
              <a:rPr lang="en-US" altLang="ko-KR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공사화</a:t>
            </a:r>
            <a:r>
              <a:rPr lang="en-US" altLang="ko-KR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변경 및 시스템 혁신」 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검토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224784" y="5813875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6278251" y="394948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3248589" y="177779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4060234" y="211148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4620525" y="360425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5016577" y="462874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3280686" y="429947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5515165" y="496992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224747" y="6196875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09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782" y="548679"/>
            <a:ext cx="846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연기금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「공익성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사회책임투자」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중대성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시급성 진단①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270" y="1348322"/>
            <a:ext cx="8719175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세계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57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개국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1,391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기관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공적연기금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포함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- UN PRI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가입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사회책임투자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(SRI)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」이행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중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「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SRI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」의 핵심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비재무적 요소인 「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ESG</a:t>
            </a:r>
            <a:r>
              <a:rPr lang="en-US" altLang="ko-KR" sz="12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(Environment</a:t>
            </a:r>
            <a:r>
              <a:rPr lang="en-US" altLang="ko-KR" sz="120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Social, Governance)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」를 </a:t>
            </a:r>
            <a:r>
              <a:rPr lang="ko-KR" altLang="en-US" sz="150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투자시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고려</a:t>
            </a: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대한민국 연금공단의 문제점 </a:t>
            </a:r>
            <a:r>
              <a:rPr lang="en-US" altLang="ko-KR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endParaRPr lang="ko-KR" altLang="en-US" sz="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복지부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공단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지난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2009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7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월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- UN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「사회책임투자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(PRI)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 서명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가입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그러나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UN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회원국 이행사항인 ‘연례보고서 발행 및 평가 과정엔 불참’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무늬만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선진국 투자기관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일본의 경우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간장제조회사 ‘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Kikkoman’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도 사회책임투자 이행 연례보고서를 제출하고 있는 상황임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199" y="6055084"/>
            <a:ext cx="8312246" cy="46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UN 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권장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en-US" altLang="ko-KR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ESG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이행」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과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「회원국 의무 실천」 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통해 </a:t>
            </a:r>
            <a:r>
              <a:rPr lang="ko-KR" altLang="en-US" sz="19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국격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유</a:t>
            </a:r>
            <a:r>
              <a:rPr lang="ko-KR" altLang="en-US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지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필요</a:t>
            </a:r>
            <a:endParaRPr lang="en-US" altLang="ko-KR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29212" y="6141465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5947857" y="153299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6386087" y="335699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2057192" y="185050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298925" y="4158614"/>
            <a:ext cx="8587863" cy="1646650"/>
            <a:chOff x="535281" y="4063111"/>
            <a:chExt cx="7943850" cy="129540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81" y="4063111"/>
              <a:ext cx="794385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직사각형 27"/>
            <p:cNvSpPr/>
            <p:nvPr/>
          </p:nvSpPr>
          <p:spPr>
            <a:xfrm>
              <a:off x="583018" y="5099219"/>
              <a:ext cx="7896113" cy="2496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64087" y="5134471"/>
              <a:ext cx="3115043" cy="193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연례보고서 </a:t>
              </a:r>
              <a:r>
                <a:rPr lang="ko-KR" altLang="en-US" sz="1000" dirty="0" err="1" smtClean="0">
                  <a:solidFill>
                    <a:srgbClr val="C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미제출</a:t>
              </a:r>
              <a:r>
                <a:rPr lang="ko-KR" altLang="en-US" sz="1000" dirty="0" smtClean="0">
                  <a:solidFill>
                    <a:srgbClr val="C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 </a:t>
              </a:r>
              <a:r>
                <a:rPr lang="en-US" altLang="ko-KR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             </a:t>
              </a:r>
              <a:r>
                <a:rPr lang="ko-KR" altLang="en-US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평과 과정 </a:t>
              </a:r>
              <a:r>
                <a:rPr lang="ko-KR" altLang="en-US" sz="1000" dirty="0" smtClean="0">
                  <a:solidFill>
                    <a:srgbClr val="C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불참</a:t>
              </a:r>
              <a:endParaRPr lang="ko-KR" altLang="en-US" sz="1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67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782" y="404664"/>
            <a:ext cx="846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연기금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「공익성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사회책임투자」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중대성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시급성 진단②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981" y="1162378"/>
            <a:ext cx="8809515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해외선진국 </a:t>
            </a:r>
            <a:r>
              <a:rPr lang="ko-KR" altLang="en-US" sz="1600" b="1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공적연기금</a:t>
            </a:r>
            <a:r>
              <a:rPr lang="ko-KR" altLang="en-US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– </a:t>
            </a:r>
            <a:r>
              <a:rPr lang="ko-KR" altLang="en-US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사회책임투자 사례</a:t>
            </a:r>
            <a:r>
              <a:rPr lang="en-US" altLang="ko-KR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노르웨이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(GPFG),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네덜란드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(ABP),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미국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en-US" altLang="ko-KR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CalPERS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캐나다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(CPPIB),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스웨덴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(AP4)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원칙대로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SRI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이행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중</a:t>
            </a:r>
            <a:endParaRPr lang="en-US" altLang="ko-KR" sz="15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우리나라 </a:t>
            </a:r>
            <a:r>
              <a:rPr lang="ko-KR" altLang="en-US" sz="1600" b="1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공적연기금</a:t>
            </a:r>
            <a:r>
              <a:rPr lang="ko-KR" altLang="en-US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「사회책임투자」 포기</a:t>
            </a:r>
            <a:r>
              <a:rPr lang="en-US" altLang="ko-KR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훼손 사례」</a:t>
            </a:r>
            <a:r>
              <a:rPr lang="en-US" altLang="ko-KR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endParaRPr lang="en-US" altLang="ko-KR" sz="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복지부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공단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‘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09. 12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월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의결권행사지침’에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사회책임투자 근거마련</a:t>
            </a:r>
            <a:endParaRPr lang="ko-KR" altLang="en-US" sz="15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14.2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월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의결권 행사지침’ 개정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「사회책임투자」 ➝ 「책임투자</a:t>
            </a:r>
            <a:r>
              <a:rPr lang="en-US" altLang="ko-KR" sz="1500" u="sng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u="sng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수익률 </a:t>
            </a:r>
            <a:r>
              <a:rPr lang="ko-KR" altLang="en-US" sz="1500" u="sng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제고</a:t>
            </a:r>
            <a:r>
              <a:rPr lang="en-US" altLang="ko-KR" sz="1500" u="sng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」로 지침 변경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603" y="6077173"/>
            <a:ext cx="8348893" cy="46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공익성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재무적 건강성 병행 투자 위한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「의결권행사지침</a:t>
            </a:r>
            <a:r>
              <a:rPr lang="ko-KR" altLang="en-US" sz="1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ko-KR" altLang="en-US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재검토 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en-US" altLang="ko-KR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09215" y="6175096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6300192" y="181073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742188"/>
              </p:ext>
            </p:extLst>
          </p:nvPr>
        </p:nvGraphicFramePr>
        <p:xfrm>
          <a:off x="414481" y="2142108"/>
          <a:ext cx="8128108" cy="629198"/>
        </p:xfrm>
        <a:graphic>
          <a:graphicData uri="http://schemas.openxmlformats.org/drawingml/2006/table">
            <a:tbl>
              <a:tblPr/>
              <a:tblGrid>
                <a:gridCol w="8128108"/>
              </a:tblGrid>
              <a:tr h="61301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6120130" algn="r"/>
                        </a:tabLst>
                      </a:pPr>
                      <a:r>
                        <a:rPr lang="en-US" altLang="ko-KR" sz="1300" b="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300" b="0" u="sng" kern="0" spc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전쟁 </a:t>
                      </a:r>
                      <a:r>
                        <a:rPr lang="ko-KR" altLang="en-US" sz="1300" b="0" u="sng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및 분쟁 시 심각한 인권 침해 등에 해당하는 국가 및 기업</a:t>
                      </a:r>
                      <a:r>
                        <a:rPr lang="en-US" altLang="ko-KR" sz="1300" b="0" u="sng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en-US" altLang="ko-KR" sz="1300" b="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UN Global Compact </a:t>
                      </a:r>
                      <a:r>
                        <a:rPr lang="ko-KR" altLang="en-US" sz="1300" b="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위반 국가 및 </a:t>
                      </a:r>
                      <a:endParaRPr lang="en-US" altLang="ko-KR" sz="1300" b="0" kern="0" spc="0" dirty="0" smtClean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6120130" algn="r"/>
                        </a:tabLst>
                      </a:pPr>
                      <a:r>
                        <a:rPr lang="ko-KR" altLang="en-US" sz="1300" b="0" kern="0" spc="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 기업</a:t>
                      </a:r>
                      <a:r>
                        <a:rPr lang="en-US" altLang="ko-KR" sz="1300" b="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300" b="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무기제조 등 제조기업</a:t>
                      </a:r>
                      <a:r>
                        <a:rPr lang="en-US" altLang="ko-KR" sz="1300" b="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300" b="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담배생산</a:t>
                      </a:r>
                      <a:r>
                        <a:rPr lang="en-US" altLang="ko-KR" sz="1300" b="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300" b="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인권 침해</a:t>
                      </a:r>
                      <a:r>
                        <a:rPr lang="en-US" altLang="ko-KR" sz="1300" b="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300" b="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심각한 환경 훼손</a:t>
                      </a:r>
                      <a:r>
                        <a:rPr lang="en-US" altLang="ko-KR" sz="1300" b="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300" b="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윤리기준 위반 </a:t>
                      </a:r>
                      <a:r>
                        <a:rPr lang="ko-KR" altLang="en-US" sz="1300" b="0" kern="0" spc="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등에 투자제한 </a:t>
                      </a:r>
                      <a:endParaRPr lang="ko-KR" altLang="en-US" sz="13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3006" marR="63006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77373"/>
              </p:ext>
            </p:extLst>
          </p:nvPr>
        </p:nvGraphicFramePr>
        <p:xfrm>
          <a:off x="412250" y="4509120"/>
          <a:ext cx="8137545" cy="1035526"/>
        </p:xfrm>
        <a:graphic>
          <a:graphicData uri="http://schemas.openxmlformats.org/drawingml/2006/table">
            <a:tbl>
              <a:tblPr/>
              <a:tblGrid>
                <a:gridCol w="4070854"/>
                <a:gridCol w="4066691"/>
              </a:tblGrid>
              <a:tr h="1035526">
                <a:tc>
                  <a:txBody>
                    <a:bodyPr/>
                    <a:lstStyle/>
                    <a:p>
                      <a:pPr marL="232410" marR="0" indent="-23241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20130" algn="r"/>
                        </a:tabLst>
                      </a:pPr>
                      <a:r>
                        <a:rPr lang="en-US" altLang="ko-KR" sz="1300" b="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[</a:t>
                      </a:r>
                      <a:r>
                        <a:rPr lang="ko-KR" altLang="en-US" sz="1300" b="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종전</a:t>
                      </a:r>
                      <a:r>
                        <a:rPr lang="en-US" altLang="ko-KR" sz="1300" b="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]</a:t>
                      </a:r>
                      <a:r>
                        <a:rPr lang="ko-KR" altLang="en-US" sz="1300" b="0" kern="0" spc="-5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  <a:r>
                        <a:rPr lang="ko-KR" altLang="en-US" sz="1300" b="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제</a:t>
                      </a:r>
                      <a:r>
                        <a:rPr lang="en-US" altLang="ko-KR" sz="1300" b="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</a:t>
                      </a:r>
                      <a:r>
                        <a:rPr lang="ko-KR" altLang="en-US" sz="1300" b="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조의 </a:t>
                      </a:r>
                      <a:r>
                        <a:rPr lang="en-US" altLang="ko-KR" sz="1300" b="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2(</a:t>
                      </a:r>
                      <a:r>
                        <a:rPr lang="ko-KR" altLang="en-US" sz="1300" b="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사회책임투자</a:t>
                      </a:r>
                      <a:r>
                        <a:rPr lang="en-US" altLang="ko-KR" sz="1300" b="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 </a:t>
                      </a:r>
                      <a:r>
                        <a:rPr lang="ko-KR" altLang="en-US" sz="1300" b="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기금은 </a:t>
                      </a:r>
                      <a:r>
                        <a:rPr lang="ko-KR" altLang="en-US" sz="1300" b="0" u="sng" kern="0" spc="-5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환경</a:t>
                      </a:r>
                      <a:r>
                        <a:rPr lang="en-US" altLang="ko-KR" sz="1300" b="0" u="sng" kern="0" spc="-5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300" b="0" u="sng" kern="0" spc="-5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사회</a:t>
                      </a:r>
                      <a:r>
                        <a:rPr lang="en-US" altLang="ko-KR" sz="1300" b="0" u="sng" kern="0" spc="-5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300" b="0" u="sng" kern="0" spc="-5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기업지배구조 등 사회책임투자 요소를 고려</a:t>
                      </a:r>
                      <a:r>
                        <a:rPr lang="ko-KR" altLang="en-US" sz="1300" b="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하여 의결권을 행사한다</a:t>
                      </a:r>
                      <a:r>
                        <a:rPr lang="en-US" altLang="ko-KR" sz="1300" b="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.</a:t>
                      </a:r>
                      <a:endParaRPr lang="ko-KR" altLang="en-US" sz="1300" b="0" kern="0" spc="-5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3006" marR="63006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2410" marR="0" indent="-23241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20130" algn="r"/>
                        </a:tabLst>
                      </a:pPr>
                      <a:r>
                        <a:rPr lang="en-US" altLang="ko-KR" sz="1300" b="0" kern="0" spc="-4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[</a:t>
                      </a:r>
                      <a:r>
                        <a:rPr lang="ko-KR" altLang="en-US" sz="1300" b="0" kern="0" spc="-4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개정</a:t>
                      </a:r>
                      <a:r>
                        <a:rPr lang="en-US" altLang="ko-KR" sz="1300" b="0" kern="0" spc="-4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]</a:t>
                      </a:r>
                      <a:r>
                        <a:rPr lang="ko-KR" altLang="en-US" sz="1300" b="0" kern="0" spc="-4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  <a:r>
                        <a:rPr lang="ko-KR" altLang="en-US" sz="1300" b="0" kern="0" spc="-9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제</a:t>
                      </a:r>
                      <a:r>
                        <a:rPr lang="en-US" altLang="ko-KR" sz="1300" b="0" kern="0" spc="-9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</a:t>
                      </a:r>
                      <a:r>
                        <a:rPr lang="ko-KR" altLang="en-US" sz="1300" b="0" kern="0" spc="-9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조의</a:t>
                      </a:r>
                      <a:r>
                        <a:rPr lang="en-US" altLang="ko-KR" sz="1300" b="0" kern="0" spc="-9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2(</a:t>
                      </a:r>
                      <a:r>
                        <a:rPr lang="ko-KR" altLang="en-US" sz="1300" b="0" kern="0" spc="-9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책임투자</a:t>
                      </a:r>
                      <a:r>
                        <a:rPr lang="en-US" altLang="ko-KR" sz="1300" b="0" kern="0" spc="-9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 </a:t>
                      </a:r>
                      <a:r>
                        <a:rPr lang="ko-KR" altLang="en-US" sz="1300" b="0" kern="0" spc="-9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기금은 </a:t>
                      </a:r>
                      <a:r>
                        <a:rPr lang="ko-KR" altLang="en-US" sz="1300" b="0" u="sng" kern="0" spc="-9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장기적이고 안정적인 수익률 </a:t>
                      </a:r>
                      <a:r>
                        <a:rPr lang="ko-KR" altLang="en-US" sz="1300" b="0" u="sng" kern="0" spc="-10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제고를 위하여</a:t>
                      </a:r>
                      <a:r>
                        <a:rPr lang="ko-KR" altLang="en-US" sz="1300" b="0" kern="0" spc="-10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환경</a:t>
                      </a:r>
                      <a:r>
                        <a:rPr lang="en-US" altLang="ko-KR" sz="1300" b="0" kern="0" spc="-10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300" b="0" kern="0" spc="-10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사회</a:t>
                      </a:r>
                      <a:r>
                        <a:rPr lang="en-US" altLang="ko-KR" sz="1300" b="0" kern="0" spc="-10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300" b="0" kern="0" spc="-10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기업지배구조 등 </a:t>
                      </a:r>
                      <a:r>
                        <a:rPr lang="ko-KR" altLang="en-US" sz="1300" b="0" u="sng" kern="0" spc="-10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책임투자</a:t>
                      </a:r>
                      <a:r>
                        <a:rPr lang="ko-KR" altLang="en-US" sz="1300" b="0" kern="0" spc="-10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  <a:r>
                        <a:rPr lang="ko-KR" altLang="en-US" sz="1300" b="0" kern="0" spc="-9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요소를 고려하여 의결권을 행사한다</a:t>
                      </a:r>
                      <a:r>
                        <a:rPr lang="en-US" altLang="ko-KR" sz="1300" b="0" kern="0" spc="-9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.</a:t>
                      </a:r>
                      <a:endParaRPr lang="ko-KR" altLang="en-US" sz="1300" b="0" kern="0" spc="-9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3006" marR="63006" marT="17419" marB="17419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6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18" y="476672"/>
            <a:ext cx="8463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6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연기금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「일본전범기업」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주식투자 실태 문제</a:t>
            </a:r>
            <a:endParaRPr lang="ko-KR" altLang="en-US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717" y="1234386"/>
            <a:ext cx="8809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本 의원실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수년간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「일본전범기업」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한시적 투자제한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요구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복지부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공단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수익률 제고’ 고수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해외기업 주식 투자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- 64.3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조원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&lt;‘15.6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現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&gt;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직접투자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(20%), 16.5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조원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.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위탁투자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(80%), 47.8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조원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.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급증세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일본 투자기업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787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중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「전범기업」투자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78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(9.9%)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해외 투자기업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4,607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 중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1.7% &lt;‘15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월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&gt;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일본 투자액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1,155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중 「전범기업」은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7,817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(19%)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해외 투자금액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57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1,436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중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1.37%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195" y="5805263"/>
            <a:ext cx="8431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16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연기금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운용 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500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조원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중 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「전범기업 투자 </a:t>
            </a:r>
            <a:r>
              <a:rPr lang="en-US" altLang="ko-KR" sz="16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0.15%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en-US" altLang="ko-KR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16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16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기금운용지침 변경」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통해 국가자존심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국민정서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회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복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하는 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「사회책임투자 </a:t>
            </a:r>
            <a:r>
              <a:rPr lang="ko-KR" altLang="en-US" sz="16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이행」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필요 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209215" y="5908776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5270863" y="140100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3979489" y="173315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4777730" y="208719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5256169" y="242088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870451"/>
              </p:ext>
            </p:extLst>
          </p:nvPr>
        </p:nvGraphicFramePr>
        <p:xfrm>
          <a:off x="359801" y="2996952"/>
          <a:ext cx="8424936" cy="2448272"/>
        </p:xfrm>
        <a:graphic>
          <a:graphicData uri="http://schemas.openxmlformats.org/drawingml/2006/table">
            <a:tbl>
              <a:tblPr/>
              <a:tblGrid>
                <a:gridCol w="8424936"/>
              </a:tblGrid>
              <a:tr h="377885">
                <a:tc>
                  <a:txBody>
                    <a:bodyPr/>
                    <a:lstStyle/>
                    <a:p>
                      <a:pPr marL="254000" marR="0" indent="-2540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1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복지부 및 연금공단</a:t>
                      </a:r>
                      <a:r>
                        <a:rPr lang="en-US" altLang="ko-KR" sz="1300" b="1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, </a:t>
                      </a:r>
                      <a:r>
                        <a:rPr lang="ko-KR" altLang="en-US" sz="1300" b="1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일본기업</a:t>
                      </a:r>
                      <a:r>
                        <a:rPr lang="en-US" altLang="ko-KR" sz="1300" b="1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(</a:t>
                      </a:r>
                      <a:r>
                        <a:rPr lang="ko-KR" altLang="en-US" sz="1300" b="1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전범기업 포함</a:t>
                      </a:r>
                      <a:r>
                        <a:rPr lang="en-US" altLang="ko-KR" sz="1300" b="1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)</a:t>
                      </a:r>
                      <a:r>
                        <a:rPr lang="ko-KR" altLang="en-US" sz="1300" b="1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에 대한 주식 등 </a:t>
                      </a:r>
                      <a:r>
                        <a:rPr lang="ko-KR" altLang="en-US" sz="1300" b="1" kern="1200" dirty="0" smtClean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사회책임투자</a:t>
                      </a:r>
                      <a:r>
                        <a:rPr lang="en-US" altLang="ko-KR" sz="1300" b="1" kern="1200" dirty="0" smtClean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(SRI)</a:t>
                      </a:r>
                      <a:r>
                        <a:rPr lang="ko-KR" altLang="en-US" sz="1300" b="1" kern="1200" dirty="0" smtClean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관련 </a:t>
                      </a:r>
                      <a:r>
                        <a:rPr lang="ko-KR" altLang="en-US" sz="1300" b="1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공식 입장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70387"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△ 기금운용본부 실무책임자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, - 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해외직접투자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약 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1,563</a:t>
                      </a:r>
                      <a:r>
                        <a:rPr lang="ko-KR" alt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억원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, 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전체 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20%)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  <a:cs typeface="+mn-cs"/>
                      </a:endParaRPr>
                    </a:p>
                    <a:p>
                      <a:pPr fontAlgn="base" latinLnBrk="1"/>
                      <a:endParaRPr lang="en-US" altLang="ko-KR" sz="500" b="0" kern="1200" dirty="0" smtClean="0">
                        <a:solidFill>
                          <a:schemeClr val="tx1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-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 “</a:t>
                      </a:r>
                      <a:r>
                        <a:rPr lang="ko-KR" altLang="en-US" sz="1200" b="0" u="sng" kern="1200" dirty="0" smtClean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기금운용지침에서 </a:t>
                      </a:r>
                      <a:r>
                        <a:rPr lang="en-US" altLang="ko-KR" sz="1200" b="0" u="sng" kern="1200" dirty="0" smtClean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MSCI(</a:t>
                      </a:r>
                      <a:r>
                        <a:rPr lang="ko-KR" altLang="en-US" sz="1200" b="0" u="sng" kern="1200" dirty="0" smtClean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벤치마크지수</a:t>
                      </a:r>
                      <a:r>
                        <a:rPr lang="en-US" altLang="ko-KR" sz="1200" b="0" u="sng" kern="1200" dirty="0" smtClean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) JAPAN</a:t>
                      </a:r>
                      <a:r>
                        <a:rPr lang="ko-KR" altLang="en-US" sz="1200" b="0" u="sng" kern="1200" dirty="0" smtClean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을 ‘완전복제 추종’하도록 규정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돼 있기 때문에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, 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지침 변경 없이는 </a:t>
                      </a:r>
                    </a:p>
                    <a:p>
                      <a:pPr fontAlgn="base" latinLnBrk="1"/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    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기술적으로 투자 </a:t>
                      </a:r>
                      <a:r>
                        <a:rPr lang="ko-KR" alt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안할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 방법이 없다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. 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현재 상태로는 </a:t>
                      </a:r>
                      <a:r>
                        <a:rPr lang="en-US" altLang="ko-KR" sz="1200" b="0" u="sng" kern="1200" dirty="0" smtClean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INDEX</a:t>
                      </a:r>
                      <a:r>
                        <a:rPr lang="ko-KR" altLang="en-US" sz="1200" b="0" u="sng" kern="1200" dirty="0" smtClean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에 따라 수익</a:t>
                      </a:r>
                      <a:r>
                        <a:rPr lang="en-US" altLang="ko-KR" sz="1200" b="0" u="sng" kern="1200" dirty="0" smtClean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·</a:t>
                      </a:r>
                      <a:r>
                        <a:rPr lang="ko-KR" altLang="en-US" sz="1200" b="0" u="sng" kern="1200" dirty="0" smtClean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적자에 관계 없이 무조건 투자해야</a:t>
                      </a:r>
                      <a:r>
                        <a:rPr lang="ko-KR" altLang="en-US" sz="1200" b="0" kern="1200" dirty="0" smtClean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 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한다” </a:t>
                      </a:r>
                      <a:endParaRPr lang="en-US" altLang="ko-KR" sz="1200" b="0" kern="1200" dirty="0" smtClean="0">
                        <a:solidFill>
                          <a:schemeClr val="tx1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  <a:cs typeface="+mn-cs"/>
                      </a:endParaRPr>
                    </a:p>
                    <a:p>
                      <a:pPr fontAlgn="base" latinLnBrk="1"/>
                      <a:endParaRPr lang="ko-KR" altLang="en-US" sz="500" b="0" kern="1200" dirty="0" smtClean="0">
                        <a:solidFill>
                          <a:schemeClr val="tx1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  <a:cs typeface="+mn-cs"/>
                      </a:endParaRPr>
                    </a:p>
                    <a:p>
                      <a:pPr marL="171450" indent="-171450" fontAlgn="base" latinLnBrk="1">
                        <a:buFontTx/>
                        <a:buChar char="-"/>
                      </a:pP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“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지침변경을 하더라도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, 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직접투자방식이 아닌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, ETF 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펀드방식으로 위탁운용 한다면 향후 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5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년간 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1,685</a:t>
                      </a:r>
                      <a:r>
                        <a:rPr lang="ko-KR" alt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억원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&lt;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수수료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: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年 </a:t>
                      </a:r>
                      <a:endParaRPr lang="en-US" altLang="ko-KR" sz="1200" b="0" kern="1200" dirty="0" smtClean="0">
                        <a:solidFill>
                          <a:schemeClr val="tx1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  <a:cs typeface="+mn-cs"/>
                      </a:endParaRPr>
                    </a:p>
                    <a:p>
                      <a:pPr marL="0" indent="0" fontAlgn="base" latinLnBrk="1">
                        <a:buFontTx/>
                        <a:buNone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    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337</a:t>
                      </a:r>
                      <a:r>
                        <a:rPr lang="ko-KR" alt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억원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, 0.016%)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의 손해가 발생할 것으로 예상된다” </a:t>
                      </a:r>
                    </a:p>
                    <a:p>
                      <a:pPr fontAlgn="base" latinLnBrk="1"/>
                      <a:endParaRPr lang="en-US" altLang="ko-KR" sz="1200" b="0" kern="1200" dirty="0" smtClean="0">
                        <a:solidFill>
                          <a:schemeClr val="tx1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  <a:cs typeface="+mn-cs"/>
                      </a:endParaRPr>
                    </a:p>
                    <a:p>
                      <a:pPr fontAlgn="base" latinLnBrk="1"/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△ 해외 위탁운용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약 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6,254</a:t>
                      </a:r>
                      <a:r>
                        <a:rPr lang="ko-KR" alt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억원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, 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전체 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80%)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 관련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,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 “해외위탁운용사의 수익률 등은 기금운용본부에서 점검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, 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관리하고 </a:t>
                      </a:r>
                      <a:endParaRPr lang="en-US" altLang="ko-KR" sz="1200" b="0" kern="1200" dirty="0" smtClean="0">
                        <a:solidFill>
                          <a:schemeClr val="tx1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   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있다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. </a:t>
                      </a:r>
                      <a:r>
                        <a:rPr lang="ko-KR" altLang="en-US" sz="1200" b="0" u="sng" kern="1200" dirty="0" smtClean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사회책임투자 부분도 지침 변경 없이는 강제할 수 없다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”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7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782" y="404663"/>
            <a:ext cx="8463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국내 民資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SOC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투자 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0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超고리사채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대출투자방식 및 </a:t>
            </a:r>
            <a:r>
              <a:rPr lang="ko-KR" altLang="en-US" sz="20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줄訴訟</a:t>
            </a:r>
            <a:r>
              <a:rPr lang="ko-KR" altLang="en-US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482" y="1006598"/>
            <a:ext cx="880951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국내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SOC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대체투자금액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8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946</a:t>
            </a:r>
            <a:r>
              <a:rPr lang="ko-KR" altLang="en-US" sz="15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en-US" altLang="ko-KR" sz="12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&lt;‘</a:t>
            </a:r>
            <a:r>
              <a:rPr lang="en-US" altLang="ko-KR" sz="1200" dirty="0">
                <a:latin typeface="휴먼명조" panose="02010504000101010101" pitchFamily="2" charset="-127"/>
                <a:ea typeface="휴먼명조" panose="02010504000101010101" pitchFamily="2" charset="-127"/>
              </a:rPr>
              <a:t>15.6&gt;</a:t>
            </a:r>
            <a:r>
              <a:rPr lang="ko-KR" altLang="en-US" sz="12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수익성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극대화 이중투자전략 구사 중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SOC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특성상 초기단계 수익 부진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단기간에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고수익 창출 위해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「지분매입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+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대출투자방식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」채택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현 상황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대주주’ 지위남용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서민경제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비싼 통행료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)·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공공재정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손실보상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위협에 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줄訴訟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상태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984" y="5805264"/>
            <a:ext cx="850651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공단</a:t>
            </a:r>
            <a:r>
              <a:rPr lang="en-US" altLang="ko-KR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‘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정부</a:t>
            </a:r>
            <a:r>
              <a:rPr lang="en-US" altLang="ko-KR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7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지자체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 資産 중요하나</a:t>
            </a:r>
            <a:r>
              <a:rPr lang="en-US" altLang="ko-KR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적정한 수익률 필요’ </a:t>
            </a:r>
            <a:r>
              <a:rPr lang="en-US" altLang="ko-KR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17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超고리사채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정당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화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1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향후 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반복될 정부</a:t>
            </a:r>
            <a:r>
              <a:rPr lang="en-US" altLang="ko-KR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7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지자체와의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갈등</a:t>
            </a:r>
            <a:r>
              <a:rPr lang="en-US" altLang="ko-KR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「해외투자 확대 등 투자전략」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조기 전환 필요</a:t>
            </a:r>
            <a:endParaRPr lang="ko-KR" altLang="en-US" sz="1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190851" y="588949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4439248" y="117585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3291357" y="152743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3026753" y="185980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995213" y="2337116"/>
            <a:ext cx="495029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300" b="1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후순위채권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「고리사채 대출투자 및 </a:t>
            </a:r>
            <a:r>
              <a:rPr lang="ko-KR" altLang="en-US" sz="13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줄訴訟</a:t>
            </a:r>
            <a:r>
              <a:rPr lang="ko-KR" altLang="en-US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」 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대표사례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3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85753"/>
              </p:ext>
            </p:extLst>
          </p:nvPr>
        </p:nvGraphicFramePr>
        <p:xfrm>
          <a:off x="412048" y="2697156"/>
          <a:ext cx="8229599" cy="2880319"/>
        </p:xfrm>
        <a:graphic>
          <a:graphicData uri="http://schemas.openxmlformats.org/drawingml/2006/table">
            <a:tbl>
              <a:tblPr/>
              <a:tblGrid>
                <a:gridCol w="838178"/>
                <a:gridCol w="1856590"/>
                <a:gridCol w="1768717"/>
                <a:gridCol w="1944463"/>
                <a:gridCol w="1821651"/>
              </a:tblGrid>
              <a:tr h="3544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743" marR="62743" marT="17347" marB="173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「서울외곽순환도로」</a:t>
                      </a:r>
                    </a:p>
                  </a:txBody>
                  <a:tcPr marL="62743" marR="62743" marT="17347" marB="173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「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신대구부산고속도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」</a:t>
                      </a:r>
                    </a:p>
                  </a:txBody>
                  <a:tcPr marL="62743" marR="62743" marT="17347" marB="173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「일산대교」</a:t>
                      </a:r>
                    </a:p>
                  </a:txBody>
                  <a:tcPr marL="62743" marR="62743" marT="17347" marB="173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「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미시령터널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」</a:t>
                      </a:r>
                    </a:p>
                  </a:txBody>
                  <a:tcPr marL="62743" marR="62743" marT="17347" marB="173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558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투자내용</a:t>
                      </a:r>
                    </a:p>
                  </a:txBody>
                  <a:tcPr marL="62743" marR="62743" marT="17347" marB="173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지분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86%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총 투자비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8,419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지분매입비용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7,916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억원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선순위대출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7,500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743" marR="62743" marT="17347" marB="173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–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지분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59% 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총 투자비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309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억원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지분매입비용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4,922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선순위대출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1,868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743" marR="62743" marT="17347" marB="173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지분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100%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총 투자비용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2,561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지분매입비용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729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선순위대출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1,471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743" marR="62743" marT="17347" marB="173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지분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100% 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총 투자금액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2,247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지분매입비용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1,004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선순위대출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952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743" marR="62743" marT="17347" marB="173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7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갈등요인</a:t>
                      </a:r>
                    </a:p>
                  </a:txBody>
                  <a:tcPr marL="62743" marR="62743" marT="17347" marB="173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0" dirty="0" err="1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후순위대출</a:t>
                      </a:r>
                      <a:r>
                        <a:rPr lang="ko-KR" altLang="en-US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  <a:r>
                        <a:rPr lang="en-US" altLang="ko-KR" sz="1100" kern="0" spc="0" dirty="0" smtClean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3,003</a:t>
                      </a:r>
                      <a:r>
                        <a:rPr lang="ko-KR" altLang="en-US" sz="1100" kern="0" spc="0" dirty="0" err="1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억원</a:t>
                      </a:r>
                      <a:r>
                        <a:rPr lang="ko-KR" altLang="en-US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최고 이율 </a:t>
                      </a:r>
                      <a:r>
                        <a:rPr lang="en-US" altLang="ko-KR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48% </a:t>
                      </a:r>
                      <a:endParaRPr lang="ko-KR" altLang="en-US" sz="1100" kern="0" spc="0" dirty="0">
                        <a:solidFill>
                          <a:srgbClr val="FF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15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-15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최근 </a:t>
                      </a:r>
                      <a:r>
                        <a:rPr lang="en-US" altLang="ko-KR" sz="1100" kern="0" spc="-15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</a:t>
                      </a:r>
                      <a:r>
                        <a:rPr lang="ko-KR" altLang="en-US" sz="1100" kern="0" spc="-15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년간 이자수익 </a:t>
                      </a:r>
                      <a:r>
                        <a:rPr lang="en-US" altLang="ko-KR" sz="1100" kern="0" spc="-15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5,241</a:t>
                      </a:r>
                      <a:r>
                        <a:rPr lang="ko-KR" altLang="en-US" sz="1100" kern="0" spc="-15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</a:t>
                      </a:r>
                      <a:endParaRPr lang="ko-KR" altLang="en-US" sz="1100" kern="0" spc="-15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743" marR="62743" marT="17347" marB="173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0" dirty="0" err="1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후순위대출</a:t>
                      </a:r>
                      <a:r>
                        <a:rPr lang="ko-KR" altLang="en-US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  <a:r>
                        <a:rPr lang="en-US" altLang="ko-KR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3,529</a:t>
                      </a:r>
                      <a:r>
                        <a:rPr lang="ko-KR" altLang="en-US" sz="1100" kern="0" spc="0" dirty="0" err="1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억원</a:t>
                      </a:r>
                      <a:endParaRPr lang="ko-KR" altLang="en-US" sz="1100" kern="0" spc="0" dirty="0">
                        <a:solidFill>
                          <a:srgbClr val="FF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최고 이율 </a:t>
                      </a:r>
                      <a:r>
                        <a:rPr lang="en-US" altLang="ko-KR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40% </a:t>
                      </a:r>
                      <a:endParaRPr lang="ko-KR" altLang="en-US" sz="1100" kern="0" spc="0" dirty="0">
                        <a:solidFill>
                          <a:srgbClr val="FF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15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-15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현재까지 이자수익 </a:t>
                      </a:r>
                      <a:r>
                        <a:rPr lang="en-US" altLang="ko-KR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4,841</a:t>
                      </a:r>
                      <a:r>
                        <a:rPr lang="ko-KR" altLang="en-US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743" marR="62743" marT="17347" marB="173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0" dirty="0" err="1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후순위대출</a:t>
                      </a:r>
                      <a:r>
                        <a:rPr lang="ko-KR" altLang="en-US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  <a:r>
                        <a:rPr lang="en-US" altLang="ko-KR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361</a:t>
                      </a:r>
                      <a:r>
                        <a:rPr lang="ko-KR" altLang="en-US" sz="1100" kern="0" spc="0" dirty="0" err="1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억원</a:t>
                      </a:r>
                      <a:endParaRPr lang="ko-KR" altLang="en-US" sz="1100" kern="0" spc="0" dirty="0">
                        <a:solidFill>
                          <a:srgbClr val="FF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최고 이율 </a:t>
                      </a:r>
                      <a:r>
                        <a:rPr lang="en-US" altLang="ko-KR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20%</a:t>
                      </a:r>
                      <a:endParaRPr lang="ko-KR" altLang="en-US" sz="1100" kern="0" spc="0" dirty="0">
                        <a:solidFill>
                          <a:srgbClr val="FF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150" dirty="0" smtClean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-‘</a:t>
                      </a:r>
                      <a:r>
                        <a:rPr lang="en-US" altLang="ko-KR" sz="1100" kern="0" spc="-15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38</a:t>
                      </a:r>
                      <a:r>
                        <a:rPr lang="ko-KR" altLang="en-US" sz="1100" kern="0" spc="-15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년까지 총 </a:t>
                      </a:r>
                      <a:r>
                        <a:rPr lang="en-US" altLang="ko-KR" sz="1100" kern="0" spc="-15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3,265</a:t>
                      </a:r>
                      <a:r>
                        <a:rPr lang="ko-KR" altLang="en-US" sz="1100" kern="0" spc="-15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 회수전망</a:t>
                      </a:r>
                      <a:endParaRPr lang="ko-KR" altLang="en-US" sz="1100" kern="0" spc="-15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743" marR="62743" marT="17347" marB="173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0" dirty="0" err="1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후순위대출</a:t>
                      </a:r>
                      <a:r>
                        <a:rPr lang="ko-KR" altLang="en-US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  <a:r>
                        <a:rPr lang="en-US" altLang="ko-KR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291</a:t>
                      </a:r>
                      <a:r>
                        <a:rPr lang="ko-KR" altLang="en-US" sz="1100" kern="0" spc="0" dirty="0" err="1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억원</a:t>
                      </a:r>
                      <a:endParaRPr lang="ko-KR" altLang="en-US" sz="1100" kern="0" spc="0" dirty="0">
                        <a:solidFill>
                          <a:srgbClr val="FF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최고 이율 </a:t>
                      </a:r>
                      <a:r>
                        <a:rPr lang="en-US" altLang="ko-KR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65%</a:t>
                      </a:r>
                      <a:endParaRPr lang="ko-KR" altLang="en-US" sz="1100" kern="0" spc="0" dirty="0">
                        <a:solidFill>
                          <a:srgbClr val="FF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altLang="ko-KR" sz="1100" kern="0" spc="0" dirty="0" smtClean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</a:t>
                      </a:r>
                      <a:r>
                        <a:rPr lang="ko-KR" altLang="en-US" sz="1100" kern="0" spc="0" dirty="0" smtClean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‘</a:t>
                      </a:r>
                      <a:r>
                        <a:rPr lang="en-US" altLang="ko-KR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36</a:t>
                      </a:r>
                      <a:r>
                        <a:rPr lang="ko-KR" altLang="en-US" sz="1100" kern="0" spc="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년까지 </a:t>
                      </a:r>
                      <a:r>
                        <a:rPr lang="en-US" altLang="ko-KR" sz="1100" kern="0" spc="-15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</a:t>
                      </a:r>
                      <a:r>
                        <a:rPr lang="ko-KR" altLang="en-US" sz="1100" kern="0" spc="-15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천억 회수전망</a:t>
                      </a:r>
                    </a:p>
                  </a:txBody>
                  <a:tcPr marL="62743" marR="62743" marT="17347" marB="173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소송여부</a:t>
                      </a:r>
                    </a:p>
                  </a:txBody>
                  <a:tcPr marL="62743" marR="62743" marT="17347" marB="173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FF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국토부와</a:t>
                      </a:r>
                      <a:r>
                        <a:rPr lang="ko-KR" altLang="en-US" sz="1100" b="1" kern="0" spc="0" dirty="0">
                          <a:solidFill>
                            <a:srgbClr val="0000FF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소송</a:t>
                      </a:r>
                      <a:r>
                        <a:rPr lang="en-US" altLang="ko-KR" sz="1100" b="1" kern="0" spc="0" dirty="0">
                          <a:solidFill>
                            <a:srgbClr val="0000FF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(1</a:t>
                      </a:r>
                      <a:r>
                        <a:rPr lang="ko-KR" altLang="en-US" sz="1100" b="1" kern="0" spc="0" dirty="0">
                          <a:solidFill>
                            <a:srgbClr val="0000FF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심</a:t>
                      </a:r>
                      <a:r>
                        <a:rPr lang="en-US" altLang="ko-KR" sz="1100" b="1" kern="0" spc="0" dirty="0">
                          <a:solidFill>
                            <a:srgbClr val="0000FF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 </a:t>
                      </a:r>
                      <a:r>
                        <a:rPr lang="ko-KR" altLang="en-US" sz="1100" b="1" kern="0" spc="0" dirty="0">
                          <a:solidFill>
                            <a:srgbClr val="0000FF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중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743" marR="62743" marT="17347" marB="173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FF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국토부와</a:t>
                      </a:r>
                      <a:r>
                        <a:rPr lang="ko-KR" altLang="en-US" sz="1100" b="1" kern="0" spc="0" dirty="0">
                          <a:solidFill>
                            <a:srgbClr val="0000FF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소송</a:t>
                      </a:r>
                      <a:r>
                        <a:rPr lang="en-US" altLang="ko-KR" sz="1100" b="1" kern="0" spc="0" dirty="0">
                          <a:solidFill>
                            <a:srgbClr val="0000FF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(1</a:t>
                      </a:r>
                      <a:r>
                        <a:rPr lang="ko-KR" altLang="en-US" sz="1100" b="1" kern="0" spc="0" dirty="0">
                          <a:solidFill>
                            <a:srgbClr val="0000FF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심</a:t>
                      </a:r>
                      <a:r>
                        <a:rPr lang="en-US" altLang="ko-KR" sz="1100" b="1" kern="0" spc="0" dirty="0">
                          <a:solidFill>
                            <a:srgbClr val="0000FF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 </a:t>
                      </a:r>
                      <a:r>
                        <a:rPr lang="ko-KR" altLang="en-US" sz="1100" b="1" kern="0" spc="0" dirty="0">
                          <a:solidFill>
                            <a:srgbClr val="0000FF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중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743" marR="62743" marT="17347" marB="173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FF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지역민 소송 예정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743" marR="62743" marT="17347" marB="173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FF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강원도 소송 예정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743" marR="62743" marT="17347" marB="173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오른쪽 화살표 10"/>
          <p:cNvSpPr/>
          <p:nvPr/>
        </p:nvSpPr>
        <p:spPr>
          <a:xfrm>
            <a:off x="190850" y="631379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51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782" y="404663"/>
            <a:ext cx="8463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국내</a:t>
            </a:r>
            <a:r>
              <a:rPr lang="en-US" altLang="ko-KR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외 </a:t>
            </a:r>
            <a:r>
              <a:rPr lang="ko-KR" altLang="en-US" sz="26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위탁운용사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「수수료</a:t>
            </a: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율</a:t>
            </a: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」차별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981" y="1162378"/>
            <a:ext cx="8809515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전체기금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469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 중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국내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366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6,594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對 해외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102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5,940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국내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3.57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배 더 많아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국내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외 위탁업체 운용기금 </a:t>
            </a:r>
            <a:r>
              <a:rPr lang="en-US" altLang="ko-KR" sz="12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&lt;‘14</a:t>
            </a:r>
            <a:r>
              <a:rPr lang="en-US" altLang="ko-KR" sz="12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&gt;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국내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83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8,460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對 해외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81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714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국내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2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조원 더 운용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총 수수료 年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6,197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2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&lt;‘14</a:t>
            </a:r>
            <a:r>
              <a:rPr lang="en-US" altLang="ko-KR" sz="12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&gt;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국내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1,971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對 해외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4,226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해외위탁업체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2.14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배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더 많아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-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기금운용 임직원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(159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명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연봉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대비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*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1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&lt;‘</a:t>
            </a:r>
            <a:r>
              <a:rPr lang="en-US" altLang="ko-KR" sz="11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15</a:t>
            </a:r>
            <a:r>
              <a:rPr lang="en-US" altLang="ko-KR" sz="11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총 수수료 및 해외 지불 수수료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▷ 각각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45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5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개월치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31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년치 연봉</a:t>
            </a:r>
          </a:p>
        </p:txBody>
      </p:sp>
      <p:sp>
        <p:nvSpPr>
          <p:cNvPr id="21" name="오른쪽 화살표 20"/>
          <p:cNvSpPr/>
          <p:nvPr/>
        </p:nvSpPr>
        <p:spPr>
          <a:xfrm>
            <a:off x="6509996" y="134705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6641537" y="168443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5508104" y="201297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98285"/>
              </p:ext>
            </p:extLst>
          </p:nvPr>
        </p:nvGraphicFramePr>
        <p:xfrm>
          <a:off x="495605" y="3140968"/>
          <a:ext cx="8229602" cy="2880320"/>
        </p:xfrm>
        <a:graphic>
          <a:graphicData uri="http://schemas.openxmlformats.org/drawingml/2006/table">
            <a:tbl>
              <a:tblPr/>
              <a:tblGrid>
                <a:gridCol w="514401"/>
                <a:gridCol w="1453617"/>
                <a:gridCol w="782698"/>
                <a:gridCol w="782698"/>
                <a:gridCol w="782698"/>
                <a:gridCol w="782698"/>
                <a:gridCol w="782698"/>
                <a:gridCol w="782698"/>
                <a:gridCol w="782698"/>
                <a:gridCol w="782698"/>
              </a:tblGrid>
              <a:tr h="288032">
                <a:tc rowSpan="3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50" b="1" kern="0" spc="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위탁자산별</a:t>
                      </a:r>
                      <a:endParaRPr lang="ko-KR" altLang="en-US" sz="125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5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위탁운용기금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5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위탁운용 수수료</a:t>
                      </a:r>
                      <a:r>
                        <a:rPr lang="ko-KR" altLang="en-US" sz="1250" b="0" kern="0" spc="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*</a:t>
                      </a:r>
                      <a:r>
                        <a:rPr lang="en-US" altLang="ko-KR" sz="1250" b="0" kern="0" spc="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*</a:t>
                      </a:r>
                      <a:endParaRPr lang="ko-KR" altLang="en-US" sz="125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8032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5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금액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5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비율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5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금액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5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비율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8032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5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국내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5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해외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5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국내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5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해외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국내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해외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5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국내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5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해외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주식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416,304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449,052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8.87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9.57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908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1,637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0.22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0.36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채권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289,781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117,027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6.18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2.49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184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226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0.06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0.19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대체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부동산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52,484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121,740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1.12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2.59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164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1,048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0.31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0.86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SOC / </a:t>
                      </a:r>
                      <a:r>
                        <a:rPr lang="ko-KR" alt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인프라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17,911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49,347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0.38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1.05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60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354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0.34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0.72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기타대체 </a:t>
                      </a:r>
                      <a:r>
                        <a:rPr lang="en-US" altLang="ko-KR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/ </a:t>
                      </a:r>
                      <a:r>
                        <a:rPr lang="ko-KR" alt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사모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61,980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73,548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1.32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1.57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656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961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1.06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1.31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소계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838,460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810,714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17.87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17.28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1,971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4,226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0.24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0.52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5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총계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1,649,174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50" kern="0" spc="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</a:t>
                      </a:r>
                      <a:endParaRPr lang="ko-KR" altLang="en-US" sz="125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6,197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0.13</a:t>
                      </a:r>
                    </a:p>
                  </a:txBody>
                  <a:tcPr marL="58070" marR="58070" marT="16055" marB="16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1331640" y="2767279"/>
            <a:ext cx="67676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연기금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–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국내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외 위탁운용수수료 지불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현황 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[</a:t>
            </a:r>
            <a:r>
              <a:rPr lang="ko-KR" altLang="en-US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단위</a:t>
            </a:r>
            <a:r>
              <a:rPr lang="en-US" altLang="ko-KR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:</a:t>
            </a:r>
            <a:r>
              <a:rPr lang="ko-KR" altLang="en-US" sz="11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억원</a:t>
            </a:r>
            <a:r>
              <a:rPr lang="en-US" altLang="ko-KR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한화</a:t>
            </a:r>
            <a:r>
              <a:rPr lang="en-US" altLang="ko-KR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), % / </a:t>
            </a:r>
            <a:r>
              <a:rPr lang="ko-KR" altLang="en-US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기준 </a:t>
            </a:r>
            <a:r>
              <a:rPr lang="en-US" altLang="ko-KR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: 2014]</a:t>
            </a:r>
            <a:endParaRPr lang="ko-KR" altLang="en-US" sz="11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13466" y="6114200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0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*  </a:t>
            </a:r>
            <a:r>
              <a:rPr lang="ko-KR" altLang="en-US" sz="10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기금운용 임직원 연봉</a:t>
            </a:r>
            <a:r>
              <a:rPr lang="en-US" altLang="ko-KR" sz="10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(‘15) </a:t>
            </a:r>
            <a:r>
              <a:rPr lang="ko-KR" altLang="en-US" sz="10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합계 </a:t>
            </a:r>
            <a:r>
              <a:rPr lang="en-US" altLang="ko-KR" sz="10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: 136</a:t>
            </a:r>
            <a:r>
              <a:rPr lang="ko-KR" altLang="en-US" sz="10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억</a:t>
            </a:r>
            <a:r>
              <a:rPr lang="en-US" altLang="ko-KR" sz="10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4</a:t>
            </a:r>
            <a:r>
              <a:rPr lang="ko-KR" altLang="en-US" sz="10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천만원</a:t>
            </a:r>
            <a:r>
              <a:rPr lang="ko-KR" altLang="en-US" sz="10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0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0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국민연금공단 업무보고 자료</a:t>
            </a:r>
            <a:r>
              <a:rPr lang="en-US" altLang="ko-KR" sz="10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</a:p>
          <a:p>
            <a:pPr fontAlgn="base"/>
            <a:r>
              <a:rPr lang="en-US" altLang="ko-KR" sz="10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** </a:t>
            </a:r>
            <a:r>
              <a:rPr lang="ko-KR" altLang="en-US" sz="1000" dirty="0">
                <a:latin typeface="휴먼고딕" panose="02010504000101010101" pitchFamily="2" charset="-127"/>
                <a:ea typeface="휴먼고딕" panose="02010504000101010101" pitchFamily="2" charset="-127"/>
              </a:rPr>
              <a:t>위탁운용 따른 기본보수와 성과보수 합산금액</a:t>
            </a:r>
            <a:r>
              <a:rPr lang="en-US" altLang="ko-KR" sz="10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0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자산별</a:t>
            </a:r>
            <a:r>
              <a:rPr lang="ko-KR" altLang="en-US" sz="10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운용기금은 연말기준 시가임</a:t>
            </a:r>
          </a:p>
        </p:txBody>
      </p:sp>
    </p:spTree>
    <p:extLst>
      <p:ext uri="{BB962C8B-B14F-4D97-AF65-F5344CB8AC3E}">
        <p14:creationId xmlns:p14="http://schemas.microsoft.com/office/powerpoint/2010/main" val="410786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97" y="430588"/>
            <a:ext cx="8809515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국내 보다 많은 해외 수수료 지불 사유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‘시장경제 원리 적용’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수수료율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기준으로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2.16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배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차이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현재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국내 보다 해외 證市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채권 시장 더 많은 수익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과거엔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반대 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과거에도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‘해외’ 더 많이 지불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현재 국내 경제상황과 국제 경제상황은 연동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연계 상황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‘수익률’ 역시 동시에 요동치는 경향 확대 </a:t>
            </a:r>
            <a:endParaRPr lang="en-US" altLang="ko-KR" sz="1500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◑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연기금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국내 채권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주식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부동산 등 투자 ‘슈퍼 갑’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국내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위탁운용사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‘투자제안서’ 門前成市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◑ 공단 임직원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국내 위탁운용사間 비공식 경쟁 유도로 「수수료 인하」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국내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수수료율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평균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0.24%</a:t>
            </a:r>
            <a:endParaRPr lang="ko-KR" altLang="en-US" sz="15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◐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연기금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해외투자시장에서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‘약한 지위’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해외위탁운용 위해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해외출장행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국제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네트워크 ‘낙제점’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◐ 공단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해외운용사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요구대로 ‘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수수료율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투자조건’ 대부분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용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해외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수수료율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평균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0.52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%</a:t>
            </a:r>
            <a:endParaRPr lang="ko-KR" altLang="en-US" sz="15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5832055" y="93203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5040255" y="127768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3720582" y="60668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4861691" y="175354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6052254" y="208083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6480212" y="253710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6048079" y="288497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65074" y="5819149"/>
            <a:ext cx="8506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국내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해외 수수료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율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차별 보다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「투자규모</a:t>
            </a:r>
            <a:r>
              <a:rPr lang="en-US" altLang="ko-KR" sz="16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6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수익률 등 옵션 반영한 객관적 기준」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필요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기금운용직원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역량강화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처우개선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전문가 보강 및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16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국내위탁사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참여 기회 부여」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</a:p>
        </p:txBody>
      </p:sp>
      <p:sp>
        <p:nvSpPr>
          <p:cNvPr id="16" name="오른쪽 화살표 15"/>
          <p:cNvSpPr/>
          <p:nvPr/>
        </p:nvSpPr>
        <p:spPr>
          <a:xfrm>
            <a:off x="190851" y="588949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190850" y="631379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C:\Users\assembly\Desktop\gs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87788" y="3717032"/>
            <a:ext cx="1779414" cy="176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사각형 설명선 19"/>
          <p:cNvSpPr/>
          <p:nvPr/>
        </p:nvSpPr>
        <p:spPr>
          <a:xfrm>
            <a:off x="5632004" y="3789040"/>
            <a:ext cx="3024336" cy="1692197"/>
          </a:xfrm>
          <a:prstGeom prst="wedgeRectCallout">
            <a:avLst>
              <a:gd name="adj1" fmla="val -54461"/>
              <a:gd name="adj2" fmla="val -21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사각형 설명선 25"/>
          <p:cNvSpPr/>
          <p:nvPr/>
        </p:nvSpPr>
        <p:spPr>
          <a:xfrm>
            <a:off x="591444" y="3789040"/>
            <a:ext cx="3024336" cy="1692197"/>
          </a:xfrm>
          <a:prstGeom prst="wedgeRectCallout">
            <a:avLst>
              <a:gd name="adj1" fmla="val 53212"/>
              <a:gd name="adj2" fmla="val 2059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832924" y="4118448"/>
            <a:ext cx="2514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위탁운용</a:t>
            </a:r>
            <a:r>
              <a:rPr lang="ko-KR" altLang="en-US" sz="1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기금</a:t>
            </a:r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위탁운용</a:t>
            </a:r>
            <a:r>
              <a:rPr lang="ko-KR" altLang="en-US" sz="1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수수료</a:t>
            </a:r>
            <a:endParaRPr lang="ko-KR" altLang="en-US" sz="11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939754" y="4454723"/>
            <a:ext cx="921552" cy="92155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939754" y="4688907"/>
            <a:ext cx="9215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838,460</a:t>
            </a:r>
          </a:p>
          <a:p>
            <a:pPr algn="ctr"/>
            <a:r>
              <a:rPr lang="ko-KR" altLang="en-US" sz="1200" dirty="0" err="1" smtClean="0"/>
              <a:t>억원</a:t>
            </a:r>
            <a:endParaRPr lang="ko-KR" altLang="en-US" sz="1200" dirty="0"/>
          </a:p>
        </p:txBody>
      </p:sp>
      <p:sp>
        <p:nvSpPr>
          <p:cNvPr id="31" name="타원 30"/>
          <p:cNvSpPr/>
          <p:nvPr/>
        </p:nvSpPr>
        <p:spPr>
          <a:xfrm>
            <a:off x="6116292" y="4454723"/>
            <a:ext cx="921552" cy="92155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6116292" y="4688907"/>
            <a:ext cx="9215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810,714</a:t>
            </a:r>
          </a:p>
          <a:p>
            <a:pPr algn="ctr"/>
            <a:r>
              <a:rPr lang="ko-KR" altLang="en-US" sz="1200" dirty="0" err="1" smtClean="0"/>
              <a:t>억원</a:t>
            </a:r>
            <a:endParaRPr lang="ko-KR" alt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5928911" y="4118448"/>
            <a:ext cx="2514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위탁운용</a:t>
            </a:r>
            <a:r>
              <a:rPr lang="ko-KR" altLang="en-US" sz="1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기금</a:t>
            </a:r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위탁운용</a:t>
            </a:r>
            <a:r>
              <a:rPr lang="ko-KR" altLang="en-US" sz="1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수수료</a:t>
            </a:r>
            <a:endParaRPr lang="ko-KR" altLang="en-US" sz="11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2339752" y="4633353"/>
            <a:ext cx="667823" cy="667823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212887" y="4740483"/>
            <a:ext cx="9215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1,971</a:t>
            </a:r>
          </a:p>
          <a:p>
            <a:pPr algn="ctr"/>
            <a:r>
              <a:rPr lang="ko-KR" altLang="en-US" sz="1200" dirty="0" err="1" smtClean="0"/>
              <a:t>억원</a:t>
            </a:r>
            <a:endParaRPr lang="ko-KR" altLang="en-US" sz="1200" dirty="0"/>
          </a:p>
        </p:txBody>
      </p:sp>
      <p:sp>
        <p:nvSpPr>
          <p:cNvPr id="36" name="타원 35"/>
          <p:cNvSpPr/>
          <p:nvPr/>
        </p:nvSpPr>
        <p:spPr>
          <a:xfrm>
            <a:off x="7297148" y="4454723"/>
            <a:ext cx="921552" cy="92155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7297148" y="4684941"/>
            <a:ext cx="9215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4,226</a:t>
            </a:r>
          </a:p>
          <a:p>
            <a:pPr algn="ctr"/>
            <a:r>
              <a:rPr lang="ko-KR" altLang="en-US" sz="1200" dirty="0" err="1" smtClean="0"/>
              <a:t>억원</a:t>
            </a:r>
            <a:endParaRPr lang="ko-KR" alt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527548" y="381481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&lt; 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국 내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68108" y="378904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&lt; 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해 외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31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XkE2KQV02Jsd7hKvJV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4fR4_wuUKxiXZCWCJKlA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5184</TotalTime>
  <Words>3073</Words>
  <Application>Microsoft Office PowerPoint</Application>
  <PresentationFormat>화면 슬라이드 쇼(4:3)</PresentationFormat>
  <Paragraphs>435</Paragraphs>
  <Slides>16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assembly</dc:creator>
  <cp:lastModifiedBy>assembly</cp:lastModifiedBy>
  <cp:revision>200</cp:revision>
  <cp:lastPrinted>2015-10-04T10:04:52Z</cp:lastPrinted>
  <dcterms:created xsi:type="dcterms:W3CDTF">2015-09-02T12:15:03Z</dcterms:created>
  <dcterms:modified xsi:type="dcterms:W3CDTF">2015-10-04T10:38:06Z</dcterms:modified>
</cp:coreProperties>
</file>