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3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/>
        <a:ea typeface="굴림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/>
        <a:ea typeface="굴림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/>
        <a:ea typeface="굴림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/>
        <a:ea typeface="굴림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/>
        <a:ea typeface="굴림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/>
        <a:ea typeface="굴림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/>
        <a:ea typeface="굴림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/>
        <a:ea typeface="굴림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/>
        <a:ea typeface="굴림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TxStyle/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TxStyle/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 vertBarState="minimized" horzBarState="maximized">
    <p:restoredLeft sz="3141"/>
    <p:restoredTop sz="94660"/>
  </p:normalViewPr>
  <p:slideViewPr>
    <p:cSldViewPr>
      <p:cViewPr>
        <p:scale>
          <a:sx n="100" d="100"/>
          <a:sy n="100" d="100"/>
        </p:scale>
        <p:origin x="-2676" y="-444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presProps" Target="presProps.xml"  /><Relationship Id="rId25" Type="http://schemas.openxmlformats.org/officeDocument/2006/relationships/viewProps" Target="viewProps.xml"  /><Relationship Id="rId26" Type="http://schemas.openxmlformats.org/officeDocument/2006/relationships/theme" Target="theme/theme1.xml"  /><Relationship Id="rId27" Type="http://schemas.openxmlformats.org/officeDocument/2006/relationships/tableStyles" Target="tableStyles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charts/_rels/chart1.xml.rels><?xml version="1.0" encoding="UTF-8" standalone="yes" ?><Relationships xmlns="http://schemas.openxmlformats.org/package/2006/relationships"><Relationship Id="rId1" Type="http://schemas.openxmlformats.org/officeDocument/2006/relationships/package" Target="../embeddings/Worksheet1.xlsx"  /></Relationships>
</file>

<file path=ppt/charts/chart1.xml><?xml version="1.0" encoding="utf-8"?>
<c:chartSpace xmlns:r="http://schemas.openxmlformats.org/officeDocument/2006/relationships" xmlns:a="http://schemas.openxmlformats.org/drawingml/2006/main" xmlns:c="http://schemas.openxmlformats.org/drawingml/2006/chart">
  <c:date1904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roundedCorners val="0"/>
  <c:chart>
    <c:autoTitleDeleted val="0"/>
    <c:plotArea>
      <c:layout/>
      <c:lineChart>
        <c:grouping val="standard"/>
        <c:varyColors val="0"/>
        <c:ser>
          <c:idx val="0"/>
          <c:order val="0"/>
          <c:marker/>
          <c:cat>
            <c:strRef>
              <c:f>Sheet1!$B$1:$F$1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2016.6.30.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  <c:pt idx="0">
                  <c:v>41</c:v>
                </c:pt>
                <c:pt idx="1">
                  <c:v>48</c:v>
                </c:pt>
                <c:pt idx="2">
                  <c:v>83</c:v>
                </c:pt>
                <c:pt idx="3">
                  <c:v>105</c:v>
                </c:pt>
                <c:pt idx="4">
                  <c:v>45</c:v>
                </c:pt>
              </c:numCache>
            </c:numRef>
          </c:val>
          <c:smooth val="0"/>
        </c:ser>
        <c:dLbls>
          <c:delete val="0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marker val="1"/>
        <c:smooth val="0"/>
        <c:axId val="30766592"/>
        <c:axId val="30768128"/>
      </c:lineChart>
      <c:catAx>
        <c:axId val="30766592"/>
        <c:scaling>
          <c:orientation val="minMax"/>
        </c:scaling>
        <c:axPos val="b"/>
        <c:crossAx val="30768128"/>
        <c:delete val="0"/>
        <c:majorTickMark val="out"/>
        <c:minorTickMark val="none"/>
        <c:tickLblPos val="nextTo"/>
        <c:crosses val="autoZero"/>
        <c:auto val="1"/>
        <c:lblAlgn val="ctr"/>
        <c:lblOffset val="100"/>
        <c:tickMarkSkip val="1"/>
      </c:catAx>
      <c:valAx>
        <c:axId val="30768128"/>
        <c:scaling>
          <c:orientation val="minMax"/>
        </c:scaling>
        <c:axPos val="l"/>
        <c:crossAx val="30766592"/>
        <c:delete val="0"/>
        <c:majorGridlines/>
        <c:numFmt formatCode="General" sourceLinked="1"/>
        <c:majorTickMark val="out"/>
        <c:minorTickMark val="none"/>
        <c:tickLblPos val="nextTo"/>
        <c:crosses val="autoZero"/>
        <c:crossBetween val="between"/>
      </c:valAx>
      <c:spPr>
        <a:noFill/>
        <a:ln w="9525" cap="flat" cmpd="sng" algn="ctr">
          <a:noFill/>
          <a:prstDash val="solid"/>
          <a:round/>
        </a:ln>
      </c:spPr>
    </c:plotArea>
    <c:dispBlanksAs val="gap"/>
  </c:chart>
  <c:txPr>
    <a:bodyPr/>
    <a:lstStyle/>
    <a:p>
      <a:pPr>
        <a:defRPr sz="1200" b="1">
          <a:ea typeface="HY강B"/>
        </a:defRPr>
      </a:pPr>
      <a:endParaRPr lang="ko-KR"/>
    </a:p>
  </c:txPr>
  <c:extLst>
    <c:ext uri="CC8EB2C9-7E31-499d-B8F2-F6CE61031016">
      <ho:hncChartStyle xmlns:ho="http://schemas.haansoft.com/office/8.0" layoutIndex="-1" colorIndex="-1" styleIndex="-1"/>
    </c:ext>
  </c:extLst>
  <c:externalData r:id="rId1">
    <c:autoUpdate val="0"/>
  </c:externalData>
</c:chartSpace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/>
          <a:lstStyle>
            <a:lvl1pPr algn="l">
              <a:defRPr sz="1200"/>
            </a:lvl1pPr>
          </a:lstStyle>
          <a:p>
            <a:pPr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/>
          <a:lstStyle>
            <a:lvl1pPr algn="r">
              <a:defRPr sz="1200"/>
            </a:lvl1pPr>
          </a:lstStyle>
          <a:p>
            <a:pPr>
              <a:defRPr lang="ko-KR"/>
            </a:pPr>
            <a:fld id="{C2FC5DFC-D3E2-44FE-99CC-F0A7669C0B74}" type="datetime1">
              <a:rPr lang="ko-KR" altLang="en-US"/>
              <a:pPr>
                <a:defRPr lang="ko-KR"/>
              </a:pPr>
              <a:t>2016-10-12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anchor="b"/>
          <a:lstStyle>
            <a:lvl1pPr algn="l">
              <a:defRPr sz="1200"/>
            </a:lvl1pPr>
          </a:lstStyle>
          <a:p>
            <a:pPr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anchor="b"/>
          <a:lstStyle>
            <a:lvl1pPr algn="r">
              <a:defRPr sz="1200"/>
            </a:lvl1pPr>
          </a:lstStyle>
          <a:p>
            <a:pPr>
              <a:defRPr lang="ko-KR"/>
            </a:pPr>
            <a:fld id="{BECBA429-AB44-4C13-871F-C4318A8F93C8}" type="slidenum">
              <a:rPr lang="ko-KR" altLang="en-US"/>
              <a:pPr>
                <a:defRPr lang="ko-KR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 lang="ko-KR"/>
            </a:pPr>
            <a:fld id="{4579FF7A-07E5-4837-A77A-41B312DAA0E8}" type="datetime1">
              <a:rPr lang="ko-KR" altLang="en-US"/>
              <a:pPr>
                <a:defRPr lang="ko-KR"/>
              </a:pPr>
              <a:t>2016-10-12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41" y="4721225"/>
            <a:ext cx="5445125" cy="4471988"/>
          </a:xfrm>
          <a:prstGeom prst="rect">
            <a:avLst/>
          </a:prstGeom>
        </p:spPr>
        <p:txBody>
          <a:bodyPr vert="horz" lIns="91423" tIns="45711" rIns="91423" bIns="45711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 lang="ko-KR"/>
            </a:pPr>
            <a:fld id="{788C02FE-6E5E-4D25-91DC-D6D8956EA160}" type="slidenum">
              <a:rPr lang="ko-KR" altLang="en-US"/>
              <a:pPr>
                <a:defRPr lang="ko-KR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6934-80E3-4705-A826-49F5B3CF28AD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4AD4-4194-4D6D-A671-E6ED82874D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A306-F5EF-4A94-8B6B-79E5CDF16845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26D8-0FA5-4616-9D97-CE197A4702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DC1A-BE6F-428D-A607-E90B09C2865D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ABE3-83C8-4DA7-9DE3-717F4867B8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2407-9483-4021-8A7E-984D221E64F8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DE67-9D7D-4371-8CD3-A0EF5803E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1A82-FC02-48C9-BA6C-F725F534ED4C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79D6-41BE-48F3-83FA-A61A007F76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510-ECA8-4F81-9FCC-D54918CE26C7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A022-3B1E-4E95-8828-783B5861D9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B13-F47B-469A-8193-0B34F64F7FD1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890F-FA1F-4A35-BBF5-EECB70CE80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3477-082D-4FC8-AA90-3E1FF8135AD0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4A0E-86BA-4AD6-BD05-5D86930738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67C4-B99E-412C-AC05-22A7A0DFACE2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50CE-90AB-4AF4-9CA6-63AAA7764C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7AAF-37FC-43F6-B481-9FD62F866025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0FD1-D4F3-4149-BF0F-3A853D75E3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B260-F4C4-49F7-9D2C-F6AD82F88CD6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F56B-95F7-45FC-B626-B7B8AA5E14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9E842A-5DCA-4AE4-9B45-4C851A4E9FC3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C9BFB4-16B4-4B78-99D9-25002553D5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chart" Target="../charts/chart1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bai\바탕 화면\서영교 의원 사진.jpg"/>
          <p:cNvPicPr>
            <a:picLocks noChangeAspect="1" noChangeArrowheads="1"/>
          </p:cNvPicPr>
          <p:nvPr/>
        </p:nvPicPr>
        <p:blipFill rotWithShape="1">
          <a:blip r:embed="rId2"/>
          <a:srcRect l="4410" r="5310"/>
          <a:stretch>
            <a:fillRect/>
          </a:stretch>
        </p:blipFill>
        <p:spPr>
          <a:xfrm>
            <a:off x="539750" y="476250"/>
            <a:ext cx="3775075" cy="36004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0" y="4019550"/>
            <a:ext cx="9144000" cy="2852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ko-KR"/>
            </a:pPr>
            <a:endParaRPr lang="ko-KR" altLang="en-US"/>
          </a:p>
        </p:txBody>
      </p:sp>
      <p:sp>
        <p:nvSpPr>
          <p:cNvPr id="2052" name="Rectangle 1037"/>
          <p:cNvSpPr>
            <a:spLocks noChangeArrowheads="1"/>
          </p:cNvSpPr>
          <p:nvPr/>
        </p:nvSpPr>
        <p:spPr>
          <a:xfrm>
            <a:off x="0" y="4365104"/>
            <a:ext cx="9144000" cy="853771"/>
          </a:xfrm>
          <a:prstGeom prst="rect">
            <a:avLst/>
          </a:prstGeom>
          <a:noFill/>
          <a:ln w="28575">
            <a:noFill/>
            <a:miter/>
          </a:ln>
        </p:spPr>
        <p:txBody>
          <a:bodyPr wrap="square" lIns="89999" tIns="46800" rIns="89999" bIns="46800">
            <a:spAutoFit/>
          </a:bodyPr>
          <a:lstStyle/>
          <a:p>
            <a:pPr algn="ctr">
              <a:defRPr lang="ko-KR" altLang="en-US"/>
            </a:pPr>
            <a:r>
              <a:rPr lang="en-US" altLang="ko-KR" sz="5000" b="1">
                <a:solidFill>
                  <a:schemeClr val="bg1"/>
                </a:solidFill>
                <a:latin typeface="HY울릉도B"/>
                <a:ea typeface="HY울릉도B"/>
              </a:rPr>
              <a:t>2016 </a:t>
            </a:r>
            <a:r>
              <a:rPr lang="ko-KR" altLang="en-US" sz="5000" b="1">
                <a:solidFill>
                  <a:schemeClr val="bg1"/>
                </a:solidFill>
                <a:latin typeface="HY울릉도B"/>
                <a:ea typeface="HY울릉도B"/>
              </a:rPr>
              <a:t>육군본부</a:t>
            </a:r>
            <a:r>
              <a:rPr lang="ko-KR" altLang="en-US" sz="3200" b="1">
                <a:solidFill>
                  <a:schemeClr val="bg1"/>
                </a:solidFill>
                <a:latin typeface="HY울릉도B"/>
                <a:ea typeface="HY울릉도B"/>
              </a:rPr>
              <a:t> </a:t>
            </a:r>
            <a:r>
              <a:rPr lang="ko-KR" altLang="en-US" sz="5000" b="1">
                <a:solidFill>
                  <a:schemeClr val="bg1"/>
                </a:solidFill>
                <a:latin typeface="HY울릉도B"/>
                <a:ea typeface="HY울릉도B"/>
              </a:rPr>
              <a:t>국정감사</a:t>
            </a:r>
            <a:endParaRPr lang="ko-KR" altLang="en-US" sz="5000" b="1">
              <a:solidFill>
                <a:schemeClr val="bg1"/>
              </a:solidFill>
              <a:latin typeface="HY울릉도B"/>
              <a:ea typeface="HY울릉도B"/>
            </a:endParaRPr>
          </a:p>
        </p:txBody>
      </p:sp>
      <p:sp>
        <p:nvSpPr>
          <p:cNvPr id="2053" name="Text Box 1038"/>
          <p:cNvSpPr txBox="1">
            <a:spLocks noChangeArrowheads="1"/>
          </p:cNvSpPr>
          <p:nvPr/>
        </p:nvSpPr>
        <p:spPr>
          <a:xfrm>
            <a:off x="0" y="5661025"/>
            <a:ext cx="9144000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000" b="1">
                <a:solidFill>
                  <a:schemeClr val="bg1"/>
                </a:solidFill>
                <a:ea typeface="맑은 고딕"/>
              </a:rPr>
              <a:t>2016. 10. 1</a:t>
            </a:r>
            <a:r>
              <a:rPr lang="ko-KR" altLang="en-US" sz="2000" b="1">
                <a:solidFill>
                  <a:schemeClr val="bg1"/>
                </a:solidFill>
                <a:ea typeface="맑은 고딕"/>
              </a:rPr>
              <a:t>2</a:t>
            </a:r>
            <a:r>
              <a:rPr lang="en-US" altLang="ko-KR" sz="2000" b="1">
                <a:solidFill>
                  <a:schemeClr val="bg1"/>
                </a:solidFill>
                <a:ea typeface="맑은 고딕"/>
              </a:rPr>
              <a:t>(</a:t>
            </a:r>
            <a:r>
              <a:rPr lang="ko-KR" altLang="en-US" sz="2000" b="1">
                <a:solidFill>
                  <a:schemeClr val="bg1"/>
                </a:solidFill>
                <a:ea typeface="맑은 고딕"/>
              </a:rPr>
              <a:t>수</a:t>
            </a:r>
            <a:r>
              <a:rPr lang="en-US" altLang="ko-KR" sz="2000" b="1">
                <a:solidFill>
                  <a:schemeClr val="bg1"/>
                </a:solidFill>
                <a:ea typeface="맑은 고딕"/>
              </a:rPr>
              <a:t>)</a:t>
            </a:r>
            <a:endParaRPr lang="en-US" altLang="ko-KR" sz="2000" b="1">
              <a:solidFill>
                <a:schemeClr val="bg1"/>
              </a:solidFill>
              <a:ea typeface="맑은 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268760"/>
            <a:ext cx="4144962" cy="14630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 lang="ko-KR"/>
            </a:pPr>
            <a:r>
              <a:rPr lang="ko-KR" altLang="en-US" sz="4000" b="0" spc="-150">
                <a:solidFill>
                  <a:srgbClr val="055aab"/>
                </a:solidFill>
                <a:latin typeface="HY울릉도B"/>
                <a:ea typeface="HY울릉도B"/>
              </a:rPr>
              <a:t>서울 </a:t>
            </a:r>
            <a:r>
              <a:rPr lang="ko-KR" altLang="en-US" sz="4000" b="0" spc="-300">
                <a:solidFill>
                  <a:srgbClr val="055aab"/>
                </a:solidFill>
                <a:latin typeface="HY울릉도B"/>
                <a:ea typeface="HY울릉도B"/>
              </a:rPr>
              <a:t>중랑 </a:t>
            </a:r>
            <a:r>
              <a:rPr lang="en-US" altLang="ko-KR" sz="4000" b="0" spc="-300">
                <a:solidFill>
                  <a:srgbClr val="055aab"/>
                </a:solidFill>
                <a:latin typeface="HY울릉도B"/>
                <a:ea typeface="HY울릉도B"/>
              </a:rPr>
              <a:t>(</a:t>
            </a:r>
            <a:r>
              <a:rPr lang="ko-KR" altLang="en-US" sz="4000" b="0" spc="-300">
                <a:solidFill>
                  <a:srgbClr val="055aab"/>
                </a:solidFill>
                <a:latin typeface="HY울릉도B"/>
                <a:ea typeface="HY울릉도B"/>
              </a:rPr>
              <a:t>갑</a:t>
            </a:r>
            <a:r>
              <a:rPr lang="en-US" altLang="ko-KR" sz="4000" b="0" spc="-300">
                <a:solidFill>
                  <a:srgbClr val="055aab"/>
                </a:solidFill>
                <a:latin typeface="HY울릉도B"/>
                <a:ea typeface="HY울릉도B"/>
              </a:rPr>
              <a:t>)</a:t>
            </a:r>
            <a:r>
              <a:rPr lang="en-US" altLang="ko-KR" sz="4000" b="0" spc="-150">
                <a:solidFill>
                  <a:srgbClr val="055aab"/>
                </a:solidFill>
                <a:latin typeface="HY울릉도B"/>
                <a:ea typeface="HY울릉도B"/>
              </a:rPr>
              <a:t> </a:t>
            </a:r>
            <a:endParaRPr lang="en-US" altLang="ko-KR" sz="4000" b="0" spc="-150">
              <a:solidFill>
                <a:srgbClr val="055aab"/>
              </a:solidFill>
              <a:latin typeface="HY울릉도B"/>
              <a:ea typeface="HY울릉도B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lang="ko-KR"/>
            </a:pPr>
            <a:r>
              <a:rPr lang="ko-KR" altLang="en-US" sz="4000" b="0" spc="-150">
                <a:solidFill>
                  <a:srgbClr val="055aab"/>
                </a:solidFill>
                <a:latin typeface="HY울릉도B"/>
                <a:ea typeface="HY울릉도B"/>
              </a:rPr>
              <a:t>국회의원 </a:t>
            </a:r>
            <a:r>
              <a:rPr lang="ko-KR" altLang="en-US" sz="5000" b="0" spc="-150">
                <a:solidFill>
                  <a:srgbClr val="055aab"/>
                </a:solidFill>
                <a:latin typeface="HY울릉도B"/>
                <a:ea typeface="HY울릉도B"/>
              </a:rPr>
              <a:t>서영교</a:t>
            </a:r>
            <a:endParaRPr lang="ko-KR" altLang="en-US" sz="5000" b="0" spc="-150">
              <a:solidFill>
                <a:srgbClr val="055aab"/>
              </a:solidFill>
              <a:latin typeface="HY울릉도B"/>
              <a:ea typeface="HY울릉도B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9260" y="404664"/>
            <a:ext cx="5612130" cy="698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6700" indent="-266700" algn="ctr">
              <a:defRPr lang="ko-KR" altLang="en-US"/>
            </a:pPr>
            <a:r>
              <a:rPr lang="ko-KR" altLang="ko-KR" sz="4000">
                <a:solidFill>
                  <a:srgbClr val="0000ff"/>
                </a:solidFill>
                <a:latin typeface="HY울릉도B"/>
                <a:ea typeface="HY울릉도B"/>
              </a:rPr>
              <a:t>전투긴요 수리부속 부족</a:t>
            </a:r>
            <a:endParaRPr lang="ko-KR" altLang="en-US" sz="4000">
              <a:solidFill>
                <a:srgbClr val="291ff9"/>
              </a:solidFill>
              <a:latin typeface="HY울릉도B"/>
              <a:ea typeface="HY울릉도B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 lang="ko-KR"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</p:spPr>
        <p:txBody>
          <a:bodyPr lIns="89999" tIns="46800" rIns="89999" bIns="4680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서울 중랑갑</a:t>
            </a:r>
            <a:r>
              <a:rPr lang="en-US" altLang="ko-KR" sz="1800">
                <a:solidFill>
                  <a:schemeClr val="bg1"/>
                </a:solidFill>
                <a:latin typeface="HY울릉도B"/>
                <a:ea typeface="HY울릉도B"/>
              </a:rPr>
              <a:t> </a:t>
            </a: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국회의원 서영교</a:t>
            </a:r>
            <a:endParaRPr lang="ko-KR" altLang="en-US" sz="180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  <p:graphicFrame>
        <p:nvGraphicFramePr>
          <p:cNvPr id="11" name=""/>
          <p:cNvGraphicFramePr>
            <a:graphicFrameLocks noGrp="1"/>
          </p:cNvGraphicFramePr>
          <p:nvPr/>
        </p:nvGraphicFramePr>
        <p:xfrm>
          <a:off x="1007604" y="1520788"/>
          <a:ext cx="6588392" cy="1332148"/>
        </p:xfrm>
        <a:graphic>
          <a:graphicData uri="http://schemas.openxmlformats.org/drawingml/2006/table">
            <a:tbl>
              <a:tblPr firstRow="1" bandRow="1"/>
              <a:tblGrid>
                <a:gridCol w="2196130"/>
                <a:gridCol w="2196130"/>
                <a:gridCol w="2196130"/>
              </a:tblGrid>
              <a:tr h="66607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3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비축목표량(점)</a:t>
                      </a:r>
                      <a:endParaRPr lang="ko-KR" altLang="ko-KR" sz="13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3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현 비축량(점)</a:t>
                      </a:r>
                      <a:endParaRPr lang="ko-KR" altLang="ko-KR" sz="13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3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확보율(%) / 지속일수</a:t>
                      </a:r>
                      <a:endParaRPr lang="ko-KR" altLang="ko-KR" sz="13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6607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3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409,475</a:t>
                      </a:r>
                      <a:endParaRPr lang="ko-KR" altLang="ko-KR" sz="13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3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149,813</a:t>
                      </a:r>
                      <a:endParaRPr lang="ko-KR" altLang="ko-KR" sz="13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3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37 / 22</a:t>
                      </a:r>
                      <a:endParaRPr lang="ko-KR" altLang="ko-KR" sz="13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5904276" y="2276872"/>
            <a:ext cx="1152000" cy="468000"/>
          </a:xfrm>
          <a:prstGeom prst="irregularSeal1">
            <a:avLst/>
          </a:prstGeom>
          <a:noFill/>
          <a:ln algn="ctr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graphicFrame>
        <p:nvGraphicFramePr>
          <p:cNvPr id="13" name=""/>
          <p:cNvGraphicFramePr>
            <a:graphicFrameLocks noGrp="1"/>
          </p:cNvGraphicFramePr>
          <p:nvPr/>
        </p:nvGraphicFramePr>
        <p:xfrm>
          <a:off x="899591" y="3933056"/>
          <a:ext cx="6876765" cy="1836204"/>
        </p:xfrm>
        <a:graphic>
          <a:graphicData uri="http://schemas.openxmlformats.org/drawingml/2006/table">
            <a:tbl>
              <a:tblPr firstRow="1" bandRow="1"/>
              <a:tblGrid>
                <a:gridCol w="1391813"/>
                <a:gridCol w="1096990"/>
                <a:gridCol w="1096990"/>
                <a:gridCol w="1096990"/>
                <a:gridCol w="1096990"/>
                <a:gridCol w="1096990"/>
              </a:tblGrid>
              <a:tr h="459051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구분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12년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13년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14년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15년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16년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59051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요구예산(억원)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218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215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153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103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141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59051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반영예산(억원)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123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158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103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15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18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59051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반영률(%)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56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73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67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14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1200" b="0" i="0" u="none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77</a:t>
                      </a:r>
                      <a:endParaRPr lang="ko-KR" altLang="ko-KR" sz="1200" b="0" i="0" u="none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"/>
          <p:cNvSpPr txBox="1"/>
          <p:nvPr/>
        </p:nvSpPr>
        <p:spPr>
          <a:xfrm>
            <a:off x="863587" y="3429000"/>
            <a:ext cx="2556284" cy="36460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/>
              <a:t>최근 5년간 예산반영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416" y="404664"/>
            <a:ext cx="7725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입영후</a:t>
            </a:r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귀가자 </a:t>
            </a:r>
            <a:r>
              <a:rPr lang="ko-KR" altLang="en-US" sz="36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재입대</a:t>
            </a:r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군 정책 역행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3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927170"/>
              </p:ext>
            </p:extLst>
          </p:nvPr>
        </p:nvGraphicFramePr>
        <p:xfrm>
          <a:off x="1187624" y="1196752"/>
          <a:ext cx="6498590" cy="4262628"/>
        </p:xfrm>
        <a:graphic>
          <a:graphicData uri="http://schemas.openxmlformats.org/drawingml/2006/table">
            <a:tbl>
              <a:tblPr/>
              <a:tblGrid>
                <a:gridCol w="649859"/>
                <a:gridCol w="649859"/>
                <a:gridCol w="613918"/>
                <a:gridCol w="613918"/>
                <a:gridCol w="613918"/>
                <a:gridCol w="613918"/>
                <a:gridCol w="613918"/>
                <a:gridCol w="757682"/>
                <a:gridCol w="757682"/>
                <a:gridCol w="613918"/>
              </a:tblGrid>
              <a:tr h="296037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귀가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재신체검사 결과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재신체검사 비대상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84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현역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급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보충역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급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면제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(5~6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급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진행중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치유기간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원신분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복귀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4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8,457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7,559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2,731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2,200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2,538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898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885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5.2%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89.4%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1.1%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10.5%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11,191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9,866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4,716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3,512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1,369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1,325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1,295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4.3%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88.2%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42.1%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11.8%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7,358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6,128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4,110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1,622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1,230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1,196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2.6%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83.3%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55.9%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1.8%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16.7%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0.5%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7,093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6,003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4,524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1,269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210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1,090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1,046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2.7%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63.8%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17.9%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14.7%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8,947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7,250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5,740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1,306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1,697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1,585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3.2%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81.0%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64.2%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17.7%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1.3%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9512" y="5805264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복무 부적응자 선별 강화 일선 목소리 </a:t>
            </a:r>
            <a:r>
              <a:rPr lang="ko-KR" altLang="en-US" sz="3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귀기울여야</a:t>
            </a:r>
            <a:endParaRPr lang="ko-KR" altLang="en-US" sz="30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10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510" y="404664"/>
            <a:ext cx="85934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600">
                <a:solidFill>
                  <a:srgbClr val="291ff9"/>
                </a:solidFill>
                <a:latin typeface="HY목각파임B"/>
                <a:ea typeface="HY목각파임B"/>
              </a:rPr>
              <a:t>유급지원병</a:t>
            </a:r>
            <a:r>
              <a:rPr lang="en-US" altLang="ko-KR" sz="3600">
                <a:solidFill>
                  <a:srgbClr val="291ff9"/>
                </a:solidFill>
                <a:latin typeface="HY목각파임B"/>
                <a:ea typeface="HY목각파임B"/>
              </a:rPr>
              <a:t>, </a:t>
            </a:r>
            <a:r>
              <a:rPr lang="ko-KR" altLang="en-US" sz="3600">
                <a:solidFill>
                  <a:srgbClr val="291ff9"/>
                </a:solidFill>
                <a:latin typeface="HY목각파임B"/>
                <a:ea typeface="HY목각파임B"/>
              </a:rPr>
              <a:t>변칙적 복무연장 재검토해야</a:t>
            </a:r>
            <a:endParaRPr lang="ko-KR" altLang="en-US" sz="3600">
              <a:solidFill>
                <a:srgbClr val="291ff9"/>
              </a:solidFill>
              <a:latin typeface="HY목각파임B"/>
              <a:ea typeface="HY목각파임B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 lang="ko-KR"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</p:spPr>
        <p:txBody>
          <a:bodyPr lIns="89999" tIns="46800" rIns="89999" bIns="4680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서울 중랑갑</a:t>
            </a:r>
            <a:r>
              <a:rPr lang="en-US" altLang="ko-KR" sz="1800">
                <a:solidFill>
                  <a:schemeClr val="bg1"/>
                </a:solidFill>
                <a:latin typeface="HY울릉도B"/>
                <a:ea typeface="HY울릉도B"/>
              </a:rPr>
              <a:t> </a:t>
            </a: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국회의원 서영교</a:t>
            </a:r>
            <a:endParaRPr lang="ko-KR" altLang="en-US" sz="180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005064"/>
            <a:ext cx="3384375" cy="237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§"/>
              <a:defRPr lang="ko-KR" altLang="en-US"/>
            </a:pPr>
            <a:r>
              <a:rPr lang="ko-KR" altLang="en-US" sz="2000">
                <a:latin typeface="HY목각파임B"/>
                <a:ea typeface="HY목각파임B"/>
              </a:rPr>
              <a:t>병사 복무기간중 부사관지원</a:t>
            </a:r>
            <a:endParaRPr lang="ko-KR" altLang="en-US" sz="2000">
              <a:latin typeface="HY목각파임B"/>
              <a:ea typeface="HY목각파임B"/>
            </a:endParaRPr>
          </a:p>
          <a:p>
            <a:pPr marL="285750" indent="-285750">
              <a:buFont typeface="Wingdings"/>
              <a:buChar char="§"/>
              <a:defRPr lang="ko-KR" altLang="en-US"/>
            </a:pPr>
            <a:endParaRPr lang="ko-KR" altLang="en-US" sz="1000">
              <a:latin typeface="HY목각파임B"/>
              <a:ea typeface="HY목각파임B"/>
            </a:endParaRPr>
          </a:p>
          <a:p>
            <a:pPr marL="285750" indent="-285750">
              <a:buFont typeface="Wingdings"/>
              <a:buChar char="§"/>
              <a:defRPr lang="ko-KR" altLang="en-US"/>
            </a:pPr>
            <a:r>
              <a:rPr lang="ko-KR" altLang="en-US" sz="2000">
                <a:latin typeface="HY목각파임B"/>
                <a:ea typeface="HY목각파임B"/>
              </a:rPr>
              <a:t>입영 대기 회피 위해 이용 입영 후 지원 포기</a:t>
            </a:r>
            <a:endParaRPr lang="ko-KR" altLang="en-US" sz="2000">
              <a:latin typeface="HY목각파임B"/>
              <a:ea typeface="HY목각파임B"/>
            </a:endParaRPr>
          </a:p>
          <a:p>
            <a:pPr marL="285750" indent="-285750">
              <a:buFont typeface="Wingdings"/>
              <a:buChar char="§"/>
              <a:defRPr lang="ko-KR" altLang="en-US"/>
            </a:pPr>
            <a:endParaRPr lang="ko-KR" altLang="en-US" sz="1000">
              <a:latin typeface="HY목각파임B"/>
              <a:ea typeface="HY목각파임B"/>
            </a:endParaRPr>
          </a:p>
          <a:p>
            <a:pPr marL="285750" indent="-285750">
              <a:buFont typeface="Wingdings"/>
              <a:buChar char="§"/>
              <a:defRPr lang="ko-KR" altLang="en-US"/>
            </a:pPr>
            <a:r>
              <a:rPr lang="ko-KR" altLang="en-US" sz="2000">
                <a:latin typeface="HY목각파임B"/>
                <a:ea typeface="HY목각파임B"/>
              </a:rPr>
              <a:t>개인심경변화로 중도포기</a:t>
            </a:r>
            <a:endParaRPr lang="ko-KR" altLang="en-US" sz="2000">
              <a:latin typeface="HY목각파임B"/>
              <a:ea typeface="HY목각파임B"/>
            </a:endParaRPr>
          </a:p>
          <a:p>
            <a:pPr marL="285750" indent="-285750">
              <a:buFont typeface="Wingdings"/>
              <a:buChar char="§"/>
              <a:defRPr lang="ko-KR" altLang="en-US"/>
            </a:pPr>
            <a:endParaRPr lang="ko-KR" altLang="en-US" sz="1000">
              <a:latin typeface="HY목각파임B"/>
              <a:ea typeface="HY목각파임B"/>
            </a:endParaRPr>
          </a:p>
          <a:p>
            <a:pPr marL="285750" indent="-285750">
              <a:buFont typeface="Wingdings"/>
              <a:buChar char="§"/>
              <a:defRPr lang="ko-KR" altLang="en-US"/>
            </a:pPr>
            <a:r>
              <a:rPr lang="ko-KR" altLang="en-US" sz="2000">
                <a:latin typeface="HY목각파임B"/>
                <a:ea typeface="HY목각파임B"/>
              </a:rPr>
              <a:t>자질 부족자 대상 탈락</a:t>
            </a:r>
            <a:endParaRPr lang="ko-KR" altLang="en-US" sz="2000">
              <a:latin typeface="HY목각파임B"/>
              <a:ea typeface="HY목각파임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826" y="4005064"/>
            <a:ext cx="3023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HY목각파임B"/>
                <a:ea typeface="HY목각파임B"/>
              </a:rPr>
              <a:t>유형</a:t>
            </a:r>
            <a:r>
              <a:rPr lang="en-US" altLang="ko-KR" sz="2800">
                <a:latin typeface="HY목각파임B"/>
                <a:ea typeface="HY목각파임B"/>
              </a:rPr>
              <a:t>Ⅱ</a:t>
            </a:r>
            <a:endParaRPr lang="en-US" altLang="ko-KR" sz="2800">
              <a:latin typeface="HY목각파임B"/>
              <a:ea typeface="HY목각파임B"/>
            </a:endParaRPr>
          </a:p>
          <a:p>
            <a:pPr lvl="0">
              <a:defRPr lang="ko-KR" altLang="en-US"/>
            </a:pPr>
            <a:r>
              <a:rPr lang="ko-KR" altLang="en-US" sz="2000">
                <a:latin typeface="HY목각파임B"/>
                <a:ea typeface="HY목각파임B"/>
              </a:rPr>
              <a:t>정원대비 </a:t>
            </a:r>
            <a:r>
              <a:rPr lang="en-US" altLang="ko-KR" sz="2800">
                <a:solidFill>
                  <a:srgbClr val="ff0000"/>
                </a:solidFill>
                <a:latin typeface="HY목각파임B"/>
                <a:ea typeface="HY목각파임B"/>
              </a:rPr>
              <a:t>35% </a:t>
            </a:r>
            <a:r>
              <a:rPr lang="ko-KR" altLang="en-US" sz="2800">
                <a:solidFill>
                  <a:srgbClr val="ff0000"/>
                </a:solidFill>
                <a:latin typeface="HY목각파임B"/>
                <a:ea typeface="HY목각파임B"/>
              </a:rPr>
              <a:t>불과</a:t>
            </a:r>
            <a:endParaRPr lang="ko-KR" altLang="en-US" sz="2800">
              <a:solidFill>
                <a:srgbClr val="ff0000"/>
              </a:solidFill>
              <a:latin typeface="HY목각파임B"/>
              <a:ea typeface="HY목각파임B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596144" y="5536396"/>
            <a:ext cx="545232" cy="2967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31640" y="5423157"/>
            <a:ext cx="2821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rgbClr val="ff0000"/>
                </a:solidFill>
                <a:latin typeface="HY목각파임B"/>
                <a:ea typeface="HY목각파임B"/>
              </a:rPr>
              <a:t>제도 자체 한계</a:t>
            </a:r>
            <a:r>
              <a:rPr lang="en-US" altLang="ko-KR" sz="2800">
                <a:solidFill>
                  <a:srgbClr val="ff0000"/>
                </a:solidFill>
                <a:latin typeface="HY목각파임B"/>
                <a:ea typeface="HY목각파임B"/>
              </a:rPr>
              <a:t>!!</a:t>
            </a:r>
            <a:endParaRPr lang="ko-KR" altLang="en-US" sz="2800">
              <a:solidFill>
                <a:srgbClr val="ff0000"/>
              </a:solidFill>
              <a:latin typeface="HY목각파임B"/>
              <a:ea typeface="HY목각파임B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763826" y="1340768"/>
          <a:ext cx="7560841" cy="2650998"/>
        </p:xfrm>
        <a:graphic>
          <a:graphicData uri="http://schemas.openxmlformats.org/drawingml/2006/table">
            <a:tbl>
              <a:tblGrid>
                <a:gridCol w="985529"/>
                <a:gridCol w="985529"/>
                <a:gridCol w="985529"/>
                <a:gridCol w="1077853"/>
                <a:gridCol w="1270863"/>
                <a:gridCol w="1270863"/>
                <a:gridCol w="984675"/>
              </a:tblGrid>
              <a:tr h="288281">
                <a:tc rowSpan="2"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구 분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3"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획득현황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gridSpan="3"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운영현황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288281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계획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획 득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획득률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정원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0" kern="0" spc="-8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운영</a:t>
                      </a:r>
                      <a:r>
                        <a:rPr lang="en-US" altLang="ko-KR" sz="1400" b="0" kern="0" spc="-8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1400" b="0" kern="0" spc="-8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연평균</a:t>
                      </a:r>
                      <a:r>
                        <a:rPr lang="en-US" altLang="ko-KR" sz="1400" b="0" kern="0" spc="-8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1400" b="0" kern="0" spc="-8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운영률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288281"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’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11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년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2,045</a:t>
                      </a:r>
                      <a:endParaRPr 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1,703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83%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2,362</a:t>
                      </a:r>
                      <a:endParaRPr 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827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35%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288281"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’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12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년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2,033</a:t>
                      </a:r>
                      <a:endParaRPr 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1,837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92%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2,530</a:t>
                      </a:r>
                      <a:endParaRPr 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880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34.8%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288281"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’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13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년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1,924</a:t>
                      </a:r>
                      <a:endParaRPr 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1,939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101%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2,466</a:t>
                      </a:r>
                      <a:endParaRPr 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815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33%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288281"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’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14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년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2,396</a:t>
                      </a:r>
                      <a:endParaRPr 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2,354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98%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2,442</a:t>
                      </a:r>
                      <a:endParaRPr 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870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35.6%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288281"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’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15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년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2,341</a:t>
                      </a:r>
                      <a:endParaRPr 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2,178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93%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2,442</a:t>
                      </a:r>
                      <a:endParaRPr lang="en-US" sz="14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945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latin typeface="굴림"/>
                          <a:ea typeface="굴림"/>
                        </a:rPr>
                        <a:t>38.7%</a:t>
                      </a:r>
                      <a:endParaRPr lang="en-US" sz="1400" b="1" kern="0" spc="0">
                        <a:solidFill>
                          <a:srgbClr val="0000ff"/>
                        </a:solidFill>
                        <a:latin typeface="굴림"/>
                        <a:ea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" y="404664"/>
            <a:ext cx="8164830" cy="698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4000">
                <a:solidFill>
                  <a:srgbClr val="291ff9"/>
                </a:solidFill>
                <a:latin typeface="HY목각파임B"/>
                <a:ea typeface="HY목각파임B"/>
              </a:rPr>
              <a:t>군장비 수리 못받고</a:t>
            </a:r>
            <a:r>
              <a:rPr lang="en-US" altLang="ko-KR" sz="4000">
                <a:solidFill>
                  <a:srgbClr val="291ff9"/>
                </a:solidFill>
                <a:latin typeface="HY목각파임B"/>
                <a:ea typeface="HY목각파임B"/>
              </a:rPr>
              <a:t>, </a:t>
            </a:r>
            <a:r>
              <a:rPr lang="ko-KR" altLang="en-US" sz="4000">
                <a:solidFill>
                  <a:srgbClr val="291ff9"/>
                </a:solidFill>
                <a:latin typeface="HY목각파임B"/>
                <a:ea typeface="HY목각파임B"/>
              </a:rPr>
              <a:t>부품 돌려막기</a:t>
            </a:r>
            <a:endParaRPr lang="ko-KR" altLang="en-US" sz="4000">
              <a:solidFill>
                <a:srgbClr val="291ff9"/>
              </a:solidFill>
              <a:latin typeface="HY목각파임B"/>
              <a:ea typeface="HY목각파임B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 lang="ko-KR"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</p:spPr>
        <p:txBody>
          <a:bodyPr lIns="89999" tIns="46800" rIns="89999" bIns="4680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서울 중랑갑</a:t>
            </a:r>
            <a:r>
              <a:rPr lang="en-US" altLang="ko-KR" sz="1800">
                <a:solidFill>
                  <a:schemeClr val="bg1"/>
                </a:solidFill>
                <a:latin typeface="HY울릉도B"/>
                <a:ea typeface="HY울릉도B"/>
              </a:rPr>
              <a:t> </a:t>
            </a: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국회의원 서영교</a:t>
            </a:r>
            <a:endParaRPr lang="ko-KR" altLang="en-US" sz="180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93714" y="1112550"/>
          <a:ext cx="5097796" cy="5046264"/>
        </p:xfrm>
        <a:graphic>
          <a:graphicData uri="http://schemas.openxmlformats.org/drawingml/2006/table">
            <a:tbl>
              <a:tblGrid>
                <a:gridCol w="693881"/>
                <a:gridCol w="693881"/>
                <a:gridCol w="631799"/>
                <a:gridCol w="615647"/>
                <a:gridCol w="615647"/>
                <a:gridCol w="615647"/>
                <a:gridCol w="615647"/>
                <a:gridCol w="615647"/>
              </a:tblGrid>
              <a:tr h="285785">
                <a:tc gridSpan="3"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구 분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12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년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13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년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14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년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15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년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1" kern="0" spc="-400">
                          <a:solidFill>
                            <a:srgbClr val="000000"/>
                          </a:solidFill>
                          <a:latin typeface="휴먼명조"/>
                        </a:rPr>
                        <a:t>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16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년 전반기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rgbClr val="ffffe5"/>
                    </a:solidFill>
                  </a:tcPr>
                </a:tc>
              </a:tr>
              <a:tr h="198919">
                <a:tc rowSpan="3" gridSpan="2"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총 계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rowSpan="3"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-200">
                          <a:solidFill>
                            <a:srgbClr val="000000"/>
                          </a:solidFill>
                          <a:ea typeface="휴먼명조"/>
                        </a:rPr>
                        <a:t>정비대상</a:t>
                      </a:r>
                      <a:endParaRPr lang="ko-KR" altLang="en-US" sz="900" b="0" kern="0" spc="-20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786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780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778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760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732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gridSpan="2"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hMerge="1"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-30">
                          <a:solidFill>
                            <a:srgbClr val="000000"/>
                          </a:solidFill>
                          <a:ea typeface="휴먼명조"/>
                        </a:rPr>
                        <a:t>적 체</a:t>
                      </a:r>
                      <a:endParaRPr lang="ko-KR" altLang="en-US" sz="900" b="0" kern="0" spc="-3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317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360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309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275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281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gridSpan="2"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hMerge="1"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적체율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40.3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46.2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39.7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36.2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38.4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rowSpan="12"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육 군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rowSpan="3"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소 계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-200">
                          <a:solidFill>
                            <a:srgbClr val="000000"/>
                          </a:solidFill>
                          <a:ea typeface="휴먼명조"/>
                        </a:rPr>
                        <a:t>정비대상</a:t>
                      </a:r>
                      <a:endParaRPr lang="ko-KR" altLang="en-US" sz="900" b="0" kern="0" spc="-20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744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736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739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724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707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-30">
                          <a:solidFill>
                            <a:srgbClr val="000000"/>
                          </a:solidFill>
                          <a:ea typeface="휴먼명조"/>
                        </a:rPr>
                        <a:t>적 체</a:t>
                      </a:r>
                      <a:endParaRPr lang="ko-KR" altLang="en-US" sz="900" b="0" kern="0" spc="-3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288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336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288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257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268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적체율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38.7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45.7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39.0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35.5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37.9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rowSpan="3"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전 차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-200">
                          <a:solidFill>
                            <a:srgbClr val="000000"/>
                          </a:solidFill>
                          <a:ea typeface="휴먼명조"/>
                        </a:rPr>
                        <a:t>정비대상</a:t>
                      </a:r>
                      <a:endParaRPr lang="ko-KR" altLang="en-US" sz="900" b="0" kern="0" spc="-20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192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206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203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189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188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-30">
                          <a:solidFill>
                            <a:srgbClr val="000000"/>
                          </a:solidFill>
                          <a:ea typeface="휴먼명조"/>
                        </a:rPr>
                        <a:t>적 체</a:t>
                      </a:r>
                      <a:endParaRPr lang="ko-KR" altLang="en-US" sz="900" b="0" kern="0" spc="-3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91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102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87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58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44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적체율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47.4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49.5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42.9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30.7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23.4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rowSpan="3"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장갑차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-200">
                          <a:solidFill>
                            <a:srgbClr val="000000"/>
                          </a:solidFill>
                          <a:ea typeface="휴먼명조"/>
                        </a:rPr>
                        <a:t>정비대상</a:t>
                      </a:r>
                      <a:endParaRPr lang="ko-KR" altLang="en-US" sz="900" b="0" kern="0" spc="-20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296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266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294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320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330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-30">
                          <a:solidFill>
                            <a:srgbClr val="000000"/>
                          </a:solidFill>
                          <a:ea typeface="휴먼명조"/>
                        </a:rPr>
                        <a:t>적 체</a:t>
                      </a:r>
                      <a:endParaRPr lang="ko-KR" altLang="en-US" sz="900" b="0" kern="0" spc="-3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100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120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117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129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143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적체율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33.8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45.1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39.8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40.3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43.3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rowSpan="3"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자주포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-200">
                          <a:solidFill>
                            <a:srgbClr val="000000"/>
                          </a:solidFill>
                          <a:ea typeface="휴먼명조"/>
                        </a:rPr>
                        <a:t>정비대상</a:t>
                      </a:r>
                      <a:endParaRPr lang="ko-KR" altLang="en-US" sz="900" b="0" kern="0" spc="-20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256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264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242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215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189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-30">
                          <a:solidFill>
                            <a:srgbClr val="000000"/>
                          </a:solidFill>
                          <a:ea typeface="휴먼명조"/>
                        </a:rPr>
                        <a:t>적 체</a:t>
                      </a:r>
                      <a:endParaRPr lang="ko-KR" altLang="en-US" sz="900" b="0" kern="0" spc="-3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97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114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84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70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81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적체율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37.9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43.2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34.7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32.6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42.9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rowSpan="3"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해병대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rowSpan="3"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상륙돌격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  <a:ea typeface="휴먼명조"/>
                      </a:endParaRPr>
                    </a:p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장갑차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-200">
                          <a:solidFill>
                            <a:srgbClr val="000000"/>
                          </a:solidFill>
                          <a:ea typeface="휴먼명조"/>
                        </a:rPr>
                        <a:t>정비대상</a:t>
                      </a:r>
                      <a:endParaRPr lang="ko-KR" altLang="en-US" sz="900" b="0" kern="0" spc="-20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42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44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39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36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25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-30">
                          <a:solidFill>
                            <a:srgbClr val="000000"/>
                          </a:solidFill>
                          <a:ea typeface="휴먼명조"/>
                        </a:rPr>
                        <a:t>적 체</a:t>
                      </a:r>
                      <a:endParaRPr lang="ko-KR" altLang="en-US" sz="900" b="0" kern="0" spc="-3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29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24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21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18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13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98919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a typeface="휴먼명조"/>
                        </a:rPr>
                        <a:t>적체율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69.0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54.5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53.8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50.0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2006" tIns="21003" rIns="42006" bIns="21003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900" b="0" kern="0" spc="0">
                          <a:solidFill>
                            <a:srgbClr val="000000"/>
                          </a:solidFill>
                          <a:latin typeface="휴먼명조"/>
                        </a:rPr>
                        <a:t>52.0</a:t>
                      </a:r>
                      <a:endParaRPr lang="en-US" sz="900" b="0" kern="0" spc="0">
                        <a:solidFill>
                          <a:srgbClr val="000000"/>
                        </a:solidFill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49888" y="1628800"/>
            <a:ext cx="3168352" cy="1369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/>
              <a:buChar char="v"/>
              <a:defRPr lang="ko-KR" altLang="en-US"/>
            </a:pPr>
            <a:r>
              <a:rPr lang="ko-KR" altLang="en-US" sz="2800">
                <a:solidFill>
                  <a:srgbClr val="ff0000"/>
                </a:solidFill>
                <a:latin typeface="HY목각파임B"/>
                <a:ea typeface="HY목각파임B"/>
              </a:rPr>
              <a:t>궤도장비</a:t>
            </a:r>
            <a:endParaRPr lang="ko-KR" altLang="en-US" sz="2800">
              <a:solidFill>
                <a:srgbClr val="ff0000"/>
              </a:solidFill>
              <a:latin typeface="HY목각파임B"/>
              <a:ea typeface="HY목각파임B"/>
            </a:endParaRPr>
          </a:p>
          <a:p>
            <a:pPr lvl="0">
              <a:defRPr lang="ko-KR" altLang="en-US"/>
            </a:pPr>
            <a:r>
              <a:rPr lang="ko-KR" altLang="en-US" sz="2800">
                <a:solidFill>
                  <a:srgbClr val="ff0000"/>
                </a:solidFill>
                <a:latin typeface="HY목각파임B"/>
                <a:ea typeface="HY목각파임B"/>
              </a:rPr>
              <a:t>    창정비 적체율</a:t>
            </a:r>
            <a:endParaRPr lang="ko-KR" altLang="en-US" sz="2800">
              <a:solidFill>
                <a:srgbClr val="ff0000"/>
              </a:solidFill>
              <a:latin typeface="HY목각파임B"/>
              <a:ea typeface="HY목각파임B"/>
            </a:endParaRPr>
          </a:p>
          <a:p>
            <a:pPr lvl="0">
              <a:defRPr lang="ko-KR" altLang="en-US"/>
            </a:pPr>
            <a:r>
              <a:rPr lang="en-US" altLang="ko-KR" sz="2800">
                <a:solidFill>
                  <a:srgbClr val="ff0000"/>
                </a:solidFill>
                <a:latin typeface="HY목각파임B"/>
                <a:ea typeface="HY목각파임B"/>
              </a:rPr>
              <a:t>   </a:t>
            </a:r>
            <a:r>
              <a:rPr lang="ko-KR" altLang="en-US" sz="2800">
                <a:solidFill>
                  <a:srgbClr val="ff0000"/>
                </a:solidFill>
                <a:latin typeface="HY목각파임B"/>
                <a:ea typeface="HY목각파임B"/>
              </a:rPr>
              <a:t> </a:t>
            </a:r>
            <a:r>
              <a:rPr lang="en-US" altLang="ko-KR" sz="2800">
                <a:solidFill>
                  <a:srgbClr val="ff0000"/>
                </a:solidFill>
                <a:latin typeface="HY목각파임B"/>
                <a:ea typeface="HY목각파임B"/>
              </a:rPr>
              <a:t>40% </a:t>
            </a:r>
            <a:r>
              <a:rPr lang="ko-KR" altLang="en-US" sz="2800">
                <a:solidFill>
                  <a:srgbClr val="ff0000"/>
                </a:solidFill>
                <a:latin typeface="HY목각파임B"/>
                <a:ea typeface="HY목각파임B"/>
              </a:rPr>
              <a:t>넘어</a:t>
            </a:r>
            <a:endParaRPr lang="ko-KR" altLang="en-US" sz="2800">
              <a:solidFill>
                <a:srgbClr val="ff0000"/>
              </a:solidFill>
              <a:latin typeface="HY목각파임B"/>
              <a:ea typeface="HY목각파임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3483005"/>
            <a:ext cx="3419872" cy="1791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/>
              <a:buChar char="v"/>
              <a:defRPr lang="ko-KR" altLang="en-US"/>
            </a:pPr>
            <a:r>
              <a:rPr lang="ko-KR" altLang="en-US" sz="2800">
                <a:solidFill>
                  <a:srgbClr val="291ff9"/>
                </a:solidFill>
                <a:latin typeface="HY목각파임B"/>
                <a:ea typeface="HY목각파임B"/>
              </a:rPr>
              <a:t>해병대</a:t>
            </a:r>
            <a:endParaRPr lang="ko-KR" altLang="en-US" sz="2800">
              <a:solidFill>
                <a:srgbClr val="291ff9"/>
              </a:solidFill>
              <a:latin typeface="HY목각파임B"/>
              <a:ea typeface="HY목각파임B"/>
            </a:endParaRPr>
          </a:p>
          <a:p>
            <a:pPr lvl="0">
              <a:defRPr lang="ko-KR" altLang="en-US"/>
            </a:pPr>
            <a:r>
              <a:rPr lang="ko-KR" altLang="en-US" sz="2800">
                <a:solidFill>
                  <a:srgbClr val="291ff9"/>
                </a:solidFill>
                <a:latin typeface="HY목각파임B"/>
                <a:ea typeface="HY목각파임B"/>
              </a:rPr>
              <a:t>    상륙돌격장갑차</a:t>
            </a:r>
            <a:endParaRPr lang="ko-KR" altLang="en-US" sz="2800">
              <a:solidFill>
                <a:srgbClr val="291ff9"/>
              </a:solidFill>
              <a:latin typeface="HY목각파임B"/>
              <a:ea typeface="HY목각파임B"/>
            </a:endParaRPr>
          </a:p>
          <a:p>
            <a:pPr lvl="0">
              <a:defRPr lang="ko-KR" altLang="en-US"/>
            </a:pPr>
            <a:r>
              <a:rPr lang="ko-KR" altLang="en-US" sz="2800">
                <a:solidFill>
                  <a:srgbClr val="291ff9"/>
                </a:solidFill>
                <a:latin typeface="HY목각파임B"/>
                <a:ea typeface="HY목각파임B"/>
              </a:rPr>
              <a:t>    적체율 </a:t>
            </a:r>
            <a:r>
              <a:rPr lang="en-US" altLang="ko-KR" sz="2800">
                <a:solidFill>
                  <a:srgbClr val="291ff9"/>
                </a:solidFill>
                <a:latin typeface="HY목각파임B"/>
                <a:ea typeface="HY목각파임B"/>
              </a:rPr>
              <a:t>60%</a:t>
            </a:r>
            <a:endParaRPr lang="en-US" altLang="ko-KR" sz="2800">
              <a:solidFill>
                <a:srgbClr val="291ff9"/>
              </a:solidFill>
              <a:latin typeface="HY목각파임B"/>
              <a:ea typeface="HY목각파임B"/>
            </a:endParaRPr>
          </a:p>
          <a:p>
            <a:pPr lvl="0">
              <a:defRPr lang="ko-KR" altLang="en-US"/>
            </a:pPr>
            <a:r>
              <a:rPr lang="en-US" altLang="ko-KR" sz="2800">
                <a:solidFill>
                  <a:srgbClr val="291ff9"/>
                </a:solidFill>
                <a:latin typeface="HY목각파임B"/>
                <a:ea typeface="HY목각파임B"/>
              </a:rPr>
              <a:t>    </a:t>
            </a:r>
            <a:r>
              <a:rPr lang="ko-KR" altLang="en-US" sz="2800">
                <a:solidFill>
                  <a:srgbClr val="291ff9"/>
                </a:solidFill>
                <a:latin typeface="HY목각파임B"/>
                <a:ea typeface="HY목각파임B"/>
              </a:rPr>
              <a:t>심각</a:t>
            </a:r>
            <a:endParaRPr lang="ko-KR" altLang="en-US" sz="2800">
              <a:solidFill>
                <a:srgbClr val="291ff9"/>
              </a:solidFill>
              <a:latin typeface="HY목각파임B"/>
              <a:ea typeface="HY목각파임B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" y="0"/>
            <a:ext cx="8164830" cy="6934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4000">
                <a:solidFill>
                  <a:srgbClr val="291ff9"/>
                </a:solidFill>
                <a:latin typeface="HY목각파임B"/>
                <a:ea typeface="HY목각파임B"/>
              </a:rPr>
              <a:t>군장비 수리 못받고</a:t>
            </a:r>
            <a:r>
              <a:rPr lang="en-US" altLang="ko-KR" sz="4000">
                <a:solidFill>
                  <a:srgbClr val="291ff9"/>
                </a:solidFill>
                <a:latin typeface="HY목각파임B"/>
                <a:ea typeface="HY목각파임B"/>
              </a:rPr>
              <a:t>, </a:t>
            </a:r>
            <a:r>
              <a:rPr lang="ko-KR" altLang="en-US" sz="4000">
                <a:solidFill>
                  <a:srgbClr val="291ff9"/>
                </a:solidFill>
                <a:latin typeface="HY목각파임B"/>
                <a:ea typeface="HY목각파임B"/>
              </a:rPr>
              <a:t>부품 돌려막기</a:t>
            </a:r>
            <a:endParaRPr lang="ko-KR" altLang="en-US" sz="4000">
              <a:solidFill>
                <a:srgbClr val="291ff9"/>
              </a:solidFill>
              <a:latin typeface="HY목각파임B"/>
              <a:ea typeface="HY목각파임B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 lang="ko-KR"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</p:spPr>
        <p:txBody>
          <a:bodyPr lIns="89999" tIns="46800" rIns="89999" bIns="4680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서울 중랑갑</a:t>
            </a:r>
            <a:r>
              <a:rPr lang="en-US" altLang="ko-KR" sz="1800">
                <a:solidFill>
                  <a:schemeClr val="bg1"/>
                </a:solidFill>
                <a:latin typeface="HY울릉도B"/>
                <a:ea typeface="HY울릉도B"/>
              </a:rPr>
              <a:t> </a:t>
            </a: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국회의원 서영교</a:t>
            </a:r>
            <a:endParaRPr lang="ko-KR" altLang="en-US" sz="180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449717" y="620688"/>
          <a:ext cx="4897066" cy="5849360"/>
        </p:xfrm>
        <a:graphic>
          <a:graphicData uri="http://schemas.openxmlformats.org/drawingml/2006/table">
            <a:tbl>
              <a:tblGrid>
                <a:gridCol w="703770"/>
                <a:gridCol w="1348893"/>
                <a:gridCol w="469180"/>
                <a:gridCol w="469180"/>
                <a:gridCol w="469180"/>
                <a:gridCol w="469180"/>
                <a:gridCol w="967683"/>
              </a:tblGrid>
              <a:tr h="183927"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구분</a:t>
                      </a:r>
                      <a:endParaRPr lang="ko-KR" altLang="en-US" sz="850" b="1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장 비 명</a:t>
                      </a:r>
                      <a:endParaRPr lang="ko-KR" altLang="en-US" sz="850" b="1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’</a:t>
                      </a:r>
                      <a:r>
                        <a:rPr lang="en-US" altLang="ko-KR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12</a:t>
                      </a: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년</a:t>
                      </a:r>
                      <a:endParaRPr lang="ko-KR" altLang="en-US" sz="850" b="1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’</a:t>
                      </a:r>
                      <a:r>
                        <a:rPr lang="en-US" altLang="ko-KR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13</a:t>
                      </a: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년</a:t>
                      </a:r>
                      <a:endParaRPr lang="ko-KR" altLang="en-US" sz="850" b="1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’</a:t>
                      </a:r>
                      <a:r>
                        <a:rPr lang="en-US" altLang="ko-KR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14</a:t>
                      </a: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년</a:t>
                      </a:r>
                      <a:endParaRPr lang="ko-KR" altLang="en-US" sz="850" b="1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’</a:t>
                      </a:r>
                      <a:r>
                        <a:rPr lang="en-US" altLang="ko-KR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15</a:t>
                      </a: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년</a:t>
                      </a:r>
                      <a:endParaRPr lang="ko-KR" altLang="en-US" sz="850" b="1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’</a:t>
                      </a:r>
                      <a:r>
                        <a:rPr lang="en-US" altLang="ko-KR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16</a:t>
                      </a: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년 전반기</a:t>
                      </a:r>
                      <a:endParaRPr lang="ko-KR" altLang="en-US" sz="850" b="1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rgbClr val="ffffe5"/>
                    </a:solidFill>
                  </a:tcPr>
                </a:tc>
              </a:tr>
              <a:tr h="183927">
                <a:tc gridSpan="2"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총 계</a:t>
                      </a:r>
                      <a:endParaRPr lang="ko-KR" alt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582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511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344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310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124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83927">
                <a:tc rowSpan="5"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육군</a:t>
                      </a:r>
                      <a:endParaRPr lang="ko-KR" alt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소 계</a:t>
                      </a:r>
                      <a:endParaRPr lang="ko-KR" alt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247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222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99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chemeClr val="tx1"/>
                          </a:solidFill>
                          <a:latin typeface="굴림"/>
                          <a:ea typeface="굴림"/>
                        </a:rPr>
                        <a:t>76</a:t>
                      </a:r>
                      <a:endParaRPr lang="en-US" sz="850" b="0" kern="0" spc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chemeClr val="tx1"/>
                          </a:solidFill>
                          <a:latin typeface="굴림"/>
                          <a:ea typeface="굴림"/>
                        </a:rPr>
                        <a:t>47</a:t>
                      </a:r>
                      <a:endParaRPr lang="en-US" sz="850" b="0" kern="0" spc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K-1(</a:t>
                      </a:r>
                      <a:r>
                        <a:rPr lang="ko-KR" alt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전차</a:t>
                      </a:r>
                      <a:r>
                        <a:rPr lang="en-US" altLang="ko-KR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36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7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3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7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8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K-9(</a:t>
                      </a:r>
                      <a:r>
                        <a:rPr lang="ko-KR" alt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자주포</a:t>
                      </a:r>
                      <a:r>
                        <a:rPr lang="en-US" altLang="ko-KR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UH-60(</a:t>
                      </a:r>
                      <a:r>
                        <a:rPr lang="ko-KR" alt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헬기</a:t>
                      </a:r>
                      <a:r>
                        <a:rPr lang="en-US" altLang="ko-KR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61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89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23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19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12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AH-1S(</a:t>
                      </a:r>
                      <a:r>
                        <a:rPr lang="ko-KR" alt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헬기</a:t>
                      </a:r>
                      <a:r>
                        <a:rPr lang="en-US" altLang="ko-KR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150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126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73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48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27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83927">
                <a:tc rowSpan="9"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해군</a:t>
                      </a:r>
                      <a:endParaRPr lang="ko-KR" alt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소 계</a:t>
                      </a:r>
                      <a:endParaRPr lang="ko-KR" alt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35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15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34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45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10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DDH(</a:t>
                      </a:r>
                      <a:r>
                        <a:rPr lang="ko-KR" alt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구축함</a:t>
                      </a:r>
                      <a:r>
                        <a:rPr lang="en-US" altLang="ko-KR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9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7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12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PCC(</a:t>
                      </a:r>
                      <a:r>
                        <a:rPr lang="ko-KR" alt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초계함</a:t>
                      </a:r>
                      <a:r>
                        <a:rPr lang="en-US" altLang="ko-KR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4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altLang="ko-KR" sz="800" b="0" kern="0" spc="-17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PKG(</a:t>
                      </a:r>
                      <a:r>
                        <a:rPr lang="ko-KR" altLang="en-US" sz="800" b="0" kern="0" spc="-17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유도탄고속함</a:t>
                      </a:r>
                      <a:r>
                        <a:rPr lang="en-US" altLang="ko-KR" sz="800" b="0" kern="0" spc="-17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-17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7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SS(</a:t>
                      </a:r>
                      <a:r>
                        <a:rPr lang="ko-KR" alt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잠수함</a:t>
                      </a:r>
                      <a:r>
                        <a:rPr lang="en-US" altLang="ko-KR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3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5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9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LYNX(</a:t>
                      </a:r>
                      <a:r>
                        <a:rPr lang="ko-KR" alt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헬기</a:t>
                      </a:r>
                      <a:r>
                        <a:rPr lang="en-US" altLang="ko-KR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22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3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6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4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P-3(</a:t>
                      </a:r>
                      <a:r>
                        <a:rPr lang="ko-KR" alt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해상초계기</a:t>
                      </a:r>
                      <a:r>
                        <a:rPr lang="en-US" altLang="ko-KR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3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26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CARV-II(</a:t>
                      </a:r>
                      <a:r>
                        <a:rPr lang="ko-KR" altLang="en-US" sz="800" b="0" kern="0" spc="-26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대공표적기</a:t>
                      </a:r>
                      <a:r>
                        <a:rPr lang="en-US" altLang="ko-KR" sz="800" b="0" kern="0" spc="-26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-26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기 타</a:t>
                      </a:r>
                      <a:endParaRPr lang="ko-KR" alt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6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8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83927">
                <a:tc rowSpan="8"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공군</a:t>
                      </a:r>
                      <a:endParaRPr lang="ko-KR" alt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85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소 계</a:t>
                      </a:r>
                      <a:endParaRPr lang="ko-KR" altLang="en-US" sz="85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300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274</a:t>
                      </a:r>
                      <a:endParaRPr lang="en-US" sz="85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211</a:t>
                      </a:r>
                      <a:endParaRPr lang="en-US" sz="85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189</a:t>
                      </a:r>
                      <a:endParaRPr lang="en-US" sz="85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5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67</a:t>
                      </a:r>
                      <a:endParaRPr lang="en-US" sz="85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F-15K(</a:t>
                      </a:r>
                      <a:r>
                        <a:rPr lang="ko-KR" alt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전투기</a:t>
                      </a:r>
                      <a:r>
                        <a:rPr lang="en-US" altLang="ko-KR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93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119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76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16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8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F-16(</a:t>
                      </a:r>
                      <a:r>
                        <a:rPr lang="ko-KR" alt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전투기</a:t>
                      </a:r>
                      <a:r>
                        <a:rPr lang="en-US" altLang="ko-KR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112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80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94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155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36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F-4E(</a:t>
                      </a:r>
                      <a:r>
                        <a:rPr lang="ko-KR" alt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전투기</a:t>
                      </a:r>
                      <a:r>
                        <a:rPr lang="en-US" altLang="ko-KR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F-5(</a:t>
                      </a:r>
                      <a:r>
                        <a:rPr lang="ko-KR" alt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전투기</a:t>
                      </a:r>
                      <a:r>
                        <a:rPr lang="en-US" altLang="ko-KR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68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33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7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6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KA-1(</a:t>
                      </a:r>
                      <a:r>
                        <a:rPr lang="ko-KR" alt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경공격기</a:t>
                      </a:r>
                      <a:r>
                        <a:rPr lang="en-US" altLang="ko-KR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8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12</a:t>
                      </a:r>
                      <a:endParaRPr 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</a:t>
                      </a:r>
                      <a:endParaRPr 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C-130(</a:t>
                      </a:r>
                      <a:r>
                        <a:rPr lang="ko-KR" alt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수송기</a:t>
                      </a:r>
                      <a:r>
                        <a:rPr lang="en-US" altLang="ko-KR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16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6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8</a:t>
                      </a:r>
                      <a:endParaRPr 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4</a:t>
                      </a:r>
                      <a:endParaRPr 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0</a:t>
                      </a:r>
                      <a:endParaRPr 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5202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T-50(</a:t>
                      </a:r>
                      <a:r>
                        <a:rPr lang="ko-KR" alt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훈련기</a:t>
                      </a:r>
                      <a:r>
                        <a:rPr lang="en-US" altLang="ko-KR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</a:t>
                      </a:r>
                      <a:endParaRPr lang="ko-KR" alt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11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28</a:t>
                      </a:r>
                      <a:endParaRPr lang="en-US" sz="800" b="0" kern="0" spc="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14</a:t>
                      </a:r>
                      <a:endParaRPr 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5</a:t>
                      </a:r>
                      <a:endParaRPr 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lIns="41714" tIns="20857" rIns="41714" bIns="20857" anchor="ctr" anchorCtr="0"/>
                    <a:p>
                      <a:pPr marL="0" indent="0" algn="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800" b="0" kern="0" spc="-3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2</a:t>
                      </a:r>
                      <a:endParaRPr lang="en-US" sz="800" b="0" kern="0" spc="-30">
                        <a:solidFill>
                          <a:srgbClr val="000000"/>
                        </a:solidFill>
                        <a:latin typeface="굴림"/>
                        <a:ea typeface="굴림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25934" y="2130624"/>
            <a:ext cx="2808312" cy="307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/>
              <a:buChar char="v"/>
              <a:defRPr lang="ko-KR" altLang="en-US"/>
            </a:pPr>
            <a:r>
              <a:rPr lang="ko-KR" altLang="en-US" sz="2800">
                <a:latin typeface="HY목각파임B"/>
                <a:ea typeface="HY목각파임B"/>
              </a:rPr>
              <a:t>장비노후화로 동류전용</a:t>
            </a:r>
            <a:endParaRPr lang="ko-KR" altLang="en-US" sz="2800">
              <a:latin typeface="HY목각파임B"/>
              <a:ea typeface="HY목각파임B"/>
            </a:endParaRPr>
          </a:p>
          <a:p>
            <a:pPr marL="457200" indent="-457200">
              <a:buFont typeface="Wingdings"/>
              <a:buChar char="v"/>
              <a:defRPr lang="ko-KR" altLang="en-US"/>
            </a:pPr>
            <a:endParaRPr lang="en-US" altLang="ko-KR" sz="2800">
              <a:latin typeface="HY목각파임B"/>
              <a:ea typeface="HY목각파임B"/>
            </a:endParaRPr>
          </a:p>
          <a:p>
            <a:pPr marL="457200" indent="-457200">
              <a:buFont typeface="Wingdings"/>
              <a:buChar char="v"/>
              <a:defRPr lang="ko-KR" altLang="en-US"/>
            </a:pPr>
            <a:r>
              <a:rPr lang="ko-KR" altLang="en-US" sz="2800">
                <a:latin typeface="HY목각파임B"/>
                <a:ea typeface="HY목각파임B"/>
              </a:rPr>
              <a:t>예산편성</a:t>
            </a:r>
            <a:r>
              <a:rPr lang="en-US" altLang="ko-KR" sz="2800">
                <a:latin typeface="HY목각파임B"/>
                <a:ea typeface="HY목각파임B"/>
              </a:rPr>
              <a:t>,</a:t>
            </a:r>
            <a:endParaRPr lang="en-US" altLang="ko-KR" sz="2800">
              <a:latin typeface="HY목각파임B"/>
              <a:ea typeface="HY목각파임B"/>
            </a:endParaRPr>
          </a:p>
          <a:p>
            <a:pPr lvl="0">
              <a:defRPr lang="ko-KR" altLang="en-US"/>
            </a:pPr>
            <a:r>
              <a:rPr lang="ko-KR" altLang="en-US" sz="2800">
                <a:latin typeface="HY목각파임B"/>
                <a:ea typeface="HY목각파임B"/>
              </a:rPr>
              <a:t>   부품국내개발</a:t>
            </a:r>
            <a:endParaRPr lang="ko-KR" altLang="en-US" sz="2800">
              <a:latin typeface="HY목각파임B"/>
              <a:ea typeface="HY목각파임B"/>
            </a:endParaRPr>
          </a:p>
          <a:p>
            <a:pPr lvl="0">
              <a:defRPr lang="ko-KR" altLang="en-US"/>
            </a:pPr>
            <a:r>
              <a:rPr lang="en-US" altLang="ko-KR" sz="2800">
                <a:latin typeface="HY목각파임B"/>
                <a:ea typeface="HY목각파임B"/>
              </a:rPr>
              <a:t>   </a:t>
            </a:r>
            <a:r>
              <a:rPr lang="ko-KR" altLang="en-US" sz="2800">
                <a:solidFill>
                  <a:srgbClr val="291ff9"/>
                </a:solidFill>
                <a:latin typeface="HY목각파임B"/>
                <a:ea typeface="HY목각파임B"/>
              </a:rPr>
              <a:t>성능개량</a:t>
            </a:r>
            <a:endParaRPr lang="ko-KR" altLang="en-US" sz="2800">
              <a:solidFill>
                <a:srgbClr val="291ff9"/>
              </a:solidFill>
              <a:latin typeface="HY목각파임B"/>
              <a:ea typeface="HY목각파임B"/>
            </a:endParaRPr>
          </a:p>
          <a:p>
            <a:pPr lvl="0">
              <a:defRPr lang="ko-KR" altLang="en-US"/>
            </a:pPr>
            <a:r>
              <a:rPr lang="en-US" altLang="ko-KR" sz="2800">
                <a:latin typeface="HY목각파임B"/>
                <a:ea typeface="HY목각파임B"/>
              </a:rPr>
              <a:t>   </a:t>
            </a:r>
            <a:r>
              <a:rPr lang="ko-KR" altLang="en-US" sz="2800">
                <a:latin typeface="HY목각파임B"/>
                <a:ea typeface="HY목각파임B"/>
              </a:rPr>
              <a:t>적극 검토해야</a:t>
            </a:r>
            <a:endParaRPr lang="ko-KR" altLang="en-US" sz="2800">
              <a:latin typeface="HY목각파임B"/>
              <a:ea typeface="HY목각파임B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760" y="404664"/>
            <a:ext cx="7640954" cy="698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4000">
                <a:solidFill>
                  <a:srgbClr val="291ff9"/>
                </a:solidFill>
                <a:latin typeface="HY목각파임B"/>
                <a:ea typeface="HY목각파임B"/>
              </a:rPr>
              <a:t>군대 내 여군 및 여군무원 피해자</a:t>
            </a:r>
            <a:endParaRPr lang="ko-KR" altLang="en-US" sz="4000">
              <a:solidFill>
                <a:srgbClr val="291ff9"/>
              </a:solidFill>
              <a:latin typeface="HY목각파임B"/>
              <a:ea typeface="HY목각파임B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 lang="ko-KR"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</p:spPr>
        <p:txBody>
          <a:bodyPr lIns="89999" tIns="46800" rIns="89999" bIns="4680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서울 중랑갑</a:t>
            </a:r>
            <a:r>
              <a:rPr lang="en-US" altLang="ko-KR" sz="1800">
                <a:solidFill>
                  <a:schemeClr val="bg1"/>
                </a:solidFill>
                <a:latin typeface="HY울릉도B"/>
                <a:ea typeface="HY울릉도B"/>
              </a:rPr>
              <a:t> </a:t>
            </a: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국회의원 서영교</a:t>
            </a:r>
            <a:endParaRPr lang="ko-KR" altLang="en-US" sz="180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  <p:graphicFrame>
        <p:nvGraphicFramePr>
          <p:cNvPr id="10" name="차트 9"/>
          <p:cNvGraphicFramePr/>
          <p:nvPr/>
        </p:nvGraphicFramePr>
        <p:xfrm>
          <a:off x="413792" y="1556792"/>
          <a:ext cx="4572000" cy="3960440"/>
        </p:xfrm>
        <a:graphic>
          <a:graphicData uri="http://schemas.openxmlformats.org/drawingml/2006/chart">
            <c:chart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1415" y="5792588"/>
            <a:ext cx="4320481" cy="291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ea typeface="맑은 고딕"/>
              </a:rPr>
              <a:t>*</a:t>
            </a:r>
            <a:r>
              <a:rPr lang="ko-KR" altLang="en-US" sz="1400">
                <a:ea typeface="맑은 고딕"/>
              </a:rPr>
              <a:t>자료</a:t>
            </a:r>
            <a:r>
              <a:rPr lang="en-US" altLang="ko-KR" sz="1400">
                <a:ea typeface="맑은 고딕"/>
              </a:rPr>
              <a:t>: </a:t>
            </a:r>
            <a:r>
              <a:rPr lang="ko-KR" altLang="en-US" sz="1400">
                <a:ea typeface="맑은 고딕"/>
              </a:rPr>
              <a:t>국방부 제출자료 서영교의원실 재구성</a:t>
            </a:r>
            <a:endParaRPr lang="ko-KR" altLang="en-US" sz="1400"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7181" y="1368526"/>
            <a:ext cx="3737307" cy="503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3200">
                <a:latin typeface="HY목각파임B"/>
                <a:ea typeface="HY목각파임B"/>
              </a:rPr>
              <a:t>여군대상 </a:t>
            </a:r>
            <a:r>
              <a:rPr lang="ko-KR" altLang="en-US" sz="3600">
                <a:latin typeface="HY목각파임B"/>
                <a:ea typeface="HY목각파임B"/>
              </a:rPr>
              <a:t>범죄 </a:t>
            </a:r>
            <a:endParaRPr lang="ko-KR" altLang="en-US" sz="3600">
              <a:latin typeface="HY목각파임B"/>
              <a:ea typeface="HY목각파임B"/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3600" mc:Ignorable="hp" hp:hslEmbossed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목각파임B"/>
                <a:ea typeface="HY목각파임B"/>
              </a:rPr>
              <a:t>2.5</a:t>
            </a:r>
            <a:r>
              <a:rPr xmlns:mc="http://schemas.openxmlformats.org/markup-compatibility/2006" xmlns:hp="http://schemas.haansoft.com/office/presentation/8.0" lang="ko-KR" altLang="en-US" sz="3600" mc:Ignorable="hp" hp:hslEmbossed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목각파임B"/>
                <a:ea typeface="HY목각파임B"/>
              </a:rPr>
              <a:t>배</a:t>
            </a:r>
            <a:r>
              <a:rPr lang="ko-KR" altLang="en-US" sz="3600">
                <a:latin typeface="HY목각파임B"/>
                <a:ea typeface="HY목각파임B"/>
              </a:rPr>
              <a:t> </a:t>
            </a:r>
            <a:r>
              <a:rPr xmlns:mc="http://schemas.openxmlformats.org/markup-compatibility/2006" xmlns:hp="http://schemas.haansoft.com/office/presentation/8.0" lang="ko-KR" altLang="en-US" sz="3600" mc:Ignorable="hp" hp:hslEmbossed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목각파임B"/>
                <a:ea typeface="HY목각파임B"/>
              </a:rPr>
              <a:t>급증</a:t>
            </a:r>
            <a:endParaRPr xmlns:mc="http://schemas.openxmlformats.org/markup-compatibility/2006" xmlns:hp="http://schemas.haansoft.com/office/presentation/8.0" lang="ko-KR" altLang="en-US" sz="3600" mc:Ignorable="hp" hp:hslEmbossed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목각파임B"/>
              <a:ea typeface="HY목각파임B"/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3200">
                <a:latin typeface="HY목각파임B"/>
                <a:ea typeface="HY목각파임B"/>
              </a:rPr>
              <a:t>범죄 유형 또한 </a:t>
            </a:r>
            <a:endParaRPr lang="ko-KR" altLang="en-US" sz="3200">
              <a:latin typeface="HY목각파임B"/>
              <a:ea typeface="HY목각파임B"/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3200">
                <a:latin typeface="HY목각파임B"/>
                <a:ea typeface="HY목각파임B"/>
              </a:rPr>
              <a:t>성범죄</a:t>
            </a:r>
            <a:r>
              <a:rPr lang="en-US" altLang="ko-KR" sz="3200">
                <a:latin typeface="HY목각파임B"/>
                <a:ea typeface="HY목각파임B"/>
              </a:rPr>
              <a:t>, </a:t>
            </a:r>
            <a:r>
              <a:rPr lang="ko-KR" altLang="en-US" sz="3200">
                <a:latin typeface="HY목각파임B"/>
                <a:ea typeface="HY목각파임B"/>
              </a:rPr>
              <a:t>폭행</a:t>
            </a:r>
            <a:r>
              <a:rPr lang="en-US" altLang="ko-KR" sz="3200">
                <a:latin typeface="HY목각파임B"/>
                <a:ea typeface="HY목각파임B"/>
              </a:rPr>
              <a:t>, </a:t>
            </a:r>
            <a:r>
              <a:rPr lang="ko-KR" altLang="en-US" sz="3200">
                <a:latin typeface="HY목각파임B"/>
                <a:ea typeface="HY목각파임B"/>
              </a:rPr>
              <a:t>협박</a:t>
            </a:r>
            <a:r>
              <a:rPr lang="en-US" altLang="ko-KR" sz="3200">
                <a:latin typeface="HY목각파임B"/>
                <a:ea typeface="HY목각파임B"/>
              </a:rPr>
              <a:t>, </a:t>
            </a:r>
            <a:r>
              <a:rPr lang="ko-KR" altLang="en-US" sz="3200">
                <a:latin typeface="HY목각파임B"/>
                <a:ea typeface="HY목각파임B"/>
              </a:rPr>
              <a:t>모욕</a:t>
            </a:r>
            <a:r>
              <a:rPr lang="en-US" altLang="ko-KR" sz="3200">
                <a:latin typeface="HY목각파임B"/>
                <a:ea typeface="HY목각파임B"/>
              </a:rPr>
              <a:t>, </a:t>
            </a:r>
            <a:r>
              <a:rPr lang="ko-KR" altLang="en-US" sz="3200">
                <a:latin typeface="HY목각파임B"/>
                <a:ea typeface="HY목각파임B"/>
              </a:rPr>
              <a:t>절도 등 </a:t>
            </a:r>
            <a:endParaRPr lang="ko-KR" altLang="en-US" sz="3200">
              <a:latin typeface="HY목각파임B"/>
              <a:ea typeface="HY목각파임B"/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200" mc:Ignorable="hp" hp:hslEmbossed="0">
                <a:solidFill>
                  <a:srgbClr val="291ff9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목각파임B"/>
                <a:ea typeface="HY목각파임B"/>
              </a:rPr>
              <a:t>다양</a:t>
            </a:r>
            <a:r>
              <a:rPr lang="ko-KR" altLang="en-US" sz="3200">
                <a:latin typeface="HY목각파임B"/>
                <a:ea typeface="HY목각파임B"/>
              </a:rPr>
              <a:t>해져</a:t>
            </a:r>
            <a:endParaRPr lang="ko-KR" altLang="en-US" sz="3200">
              <a:latin typeface="HY목각파임B"/>
              <a:ea typeface="HY목각파임B"/>
            </a:endParaRPr>
          </a:p>
          <a:p>
            <a:pPr lvl="0">
              <a:defRPr lang="ko-KR" altLang="en-US"/>
            </a:pPr>
            <a:endParaRPr lang="en-US" altLang="ko-KR" sz="2400">
              <a:latin typeface="HY목각파임B"/>
              <a:ea typeface="HY목각파임B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8260" y="404664"/>
            <a:ext cx="648843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4800">
                <a:solidFill>
                  <a:srgbClr val="291ff9"/>
                </a:solidFill>
                <a:latin typeface="HY목각파임B"/>
                <a:ea typeface="HY목각파임B"/>
              </a:rPr>
              <a:t>입영신체검사</a:t>
            </a:r>
            <a:r>
              <a:rPr lang="en-US" altLang="ko-KR" sz="4800">
                <a:solidFill>
                  <a:srgbClr val="291ff9"/>
                </a:solidFill>
                <a:latin typeface="HY목각파임B"/>
                <a:ea typeface="HY목각파임B"/>
              </a:rPr>
              <a:t> </a:t>
            </a:r>
            <a:r>
              <a:rPr lang="ko-KR" altLang="en-US" sz="4800">
                <a:solidFill>
                  <a:srgbClr val="291ff9"/>
                </a:solidFill>
                <a:latin typeface="HY목각파임B"/>
                <a:ea typeface="HY목각파임B"/>
              </a:rPr>
              <a:t>검진단가</a:t>
            </a:r>
            <a:endParaRPr lang="ko-KR" altLang="en-US" sz="4800">
              <a:solidFill>
                <a:srgbClr val="291ff9"/>
              </a:solidFill>
              <a:latin typeface="HY목각파임B"/>
              <a:ea typeface="HY목각파임B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 lang="ko-KR"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</p:spPr>
        <p:txBody>
          <a:bodyPr lIns="89999" tIns="46800" rIns="89999" bIns="4680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서울 중랑갑</a:t>
            </a:r>
            <a:r>
              <a:rPr lang="en-US" altLang="ko-KR" sz="1800">
                <a:solidFill>
                  <a:schemeClr val="bg1"/>
                </a:solidFill>
                <a:latin typeface="HY울릉도B"/>
                <a:ea typeface="HY울릉도B"/>
              </a:rPr>
              <a:t> </a:t>
            </a: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국회의원 서영교</a:t>
            </a:r>
            <a:endParaRPr lang="ko-KR" altLang="en-US" sz="180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  <p:grpSp>
        <p:nvGrpSpPr>
          <p:cNvPr id="15" name=""/>
          <p:cNvGrpSpPr/>
          <p:nvPr/>
        </p:nvGrpSpPr>
        <p:grpSpPr>
          <a:xfrm rot="0">
            <a:off x="512569" y="1988840"/>
            <a:ext cx="4032448" cy="4176464"/>
            <a:chOff x="512569" y="1988840"/>
            <a:chExt cx="4032448" cy="4176464"/>
          </a:xfrm>
        </p:grpSpPr>
        <p:sp>
          <p:nvSpPr>
            <p:cNvPr id="16" name=""/>
            <p:cNvSpPr/>
            <p:nvPr/>
          </p:nvSpPr>
          <p:spPr>
            <a:xfrm>
              <a:off x="514148" y="2408764"/>
              <a:ext cx="2464153" cy="917152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shade val="8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shade val="8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shade val="8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"/>
            <p:cNvSpPr txBox="1"/>
            <p:nvPr/>
          </p:nvSpPr>
          <p:spPr>
            <a:xfrm>
              <a:off x="514148" y="2408764"/>
              <a:ext cx="2464153" cy="917152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9060" tIns="99060" rIns="99060" bIns="99060" anchor="ctr" anchorCtr="0">
              <a:noAutofit/>
            </a:bodyPr>
            <a:lstStyle/>
            <a:p>
              <a:pPr lvl="0" algn="ctr" defTabSz="1137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2600" kern="1200"/>
                <a:t>3</a:t>
              </a:r>
              <a:r>
                <a:rPr lang="ko-KR" altLang="en-US" sz="2600" kern="1200"/>
                <a:t>군 수도군단</a:t>
              </a:r>
              <a:endParaRPr lang="ko-KR" altLang="en-US" sz="2600" kern="1200"/>
            </a:p>
          </p:txBody>
        </p:sp>
        <p:sp>
          <p:nvSpPr>
            <p:cNvPr id="18" name=""/>
            <p:cNvSpPr/>
            <p:nvPr/>
          </p:nvSpPr>
          <p:spPr>
            <a:xfrm>
              <a:off x="3173426" y="2408764"/>
              <a:ext cx="1370010" cy="917152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shade val="80000"/>
                    <a:hueOff val="54727"/>
                    <a:satOff val="-360"/>
                    <a:lumOff val="614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shade val="80000"/>
                    <a:hueOff val="54727"/>
                    <a:satOff val="-360"/>
                    <a:lumOff val="614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shade val="80000"/>
                    <a:hueOff val="54727"/>
                    <a:satOff val="-360"/>
                    <a:lumOff val="614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"/>
            <p:cNvSpPr txBox="1"/>
            <p:nvPr/>
          </p:nvSpPr>
          <p:spPr>
            <a:xfrm>
              <a:off x="3173426" y="2408764"/>
              <a:ext cx="1370010" cy="917152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9060" tIns="99060" rIns="99060" bIns="99060" anchor="ctr" anchorCtr="0">
              <a:noAutofit/>
            </a:bodyPr>
            <a:lstStyle/>
            <a:p>
              <a:pPr lvl="0" algn="ctr" defTabSz="1137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2600" b="1" kern="1200"/>
                <a:t>400</a:t>
              </a:r>
              <a:r>
                <a:rPr lang="ko-KR" altLang="en-US" sz="2600" b="1" kern="1200"/>
                <a:t>원</a:t>
              </a:r>
              <a:endParaRPr lang="ko-KR" altLang="en-US" sz="2600" b="1" kern="1200"/>
            </a:p>
          </p:txBody>
        </p:sp>
        <p:sp>
          <p:nvSpPr>
            <p:cNvPr id="20" name=""/>
            <p:cNvSpPr/>
            <p:nvPr/>
          </p:nvSpPr>
          <p:spPr>
            <a:xfrm>
              <a:off x="540607" y="3521042"/>
              <a:ext cx="2441362" cy="858463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shade val="80000"/>
                    <a:hueOff val="109454"/>
                    <a:satOff val="-720"/>
                    <a:lumOff val="1228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shade val="80000"/>
                    <a:hueOff val="109454"/>
                    <a:satOff val="-720"/>
                    <a:lumOff val="1228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shade val="80000"/>
                    <a:hueOff val="109454"/>
                    <a:satOff val="-720"/>
                    <a:lumOff val="1228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"/>
            <p:cNvSpPr txBox="1"/>
            <p:nvPr/>
          </p:nvSpPr>
          <p:spPr>
            <a:xfrm>
              <a:off x="540607" y="3521042"/>
              <a:ext cx="2441362" cy="858463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9060" tIns="99060" rIns="99060" bIns="99060" anchor="ctr" anchorCtr="0">
              <a:noAutofit/>
            </a:bodyPr>
            <a:lstStyle/>
            <a:p>
              <a:pPr lvl="0" algn="ctr" defTabSz="1137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2600" kern="1200"/>
                <a:t>2</a:t>
              </a:r>
              <a:r>
                <a:rPr lang="ko-KR" altLang="en-US" sz="2600" kern="1200"/>
                <a:t>작사 </a:t>
              </a:r>
              <a:r>
                <a:rPr lang="en-US" altLang="ko-KR" sz="2600" kern="1200"/>
                <a:t>31</a:t>
              </a:r>
              <a:r>
                <a:rPr lang="ko-KR" altLang="en-US" sz="2600" kern="1200"/>
                <a:t>사단</a:t>
              </a:r>
              <a:endParaRPr lang="ko-KR" altLang="en-US" sz="2600" kern="1200"/>
            </a:p>
          </p:txBody>
        </p:sp>
        <p:sp>
          <p:nvSpPr>
            <p:cNvPr id="22" name=""/>
            <p:cNvSpPr/>
            <p:nvPr/>
          </p:nvSpPr>
          <p:spPr>
            <a:xfrm>
              <a:off x="3177095" y="3521042"/>
              <a:ext cx="1339882" cy="858463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shade val="80000"/>
                    <a:hueOff val="164182"/>
                    <a:satOff val="-1070"/>
                    <a:lumOff val="1842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shade val="80000"/>
                    <a:hueOff val="164182"/>
                    <a:satOff val="-1070"/>
                    <a:lumOff val="1842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shade val="80000"/>
                    <a:hueOff val="164182"/>
                    <a:satOff val="-1070"/>
                    <a:lumOff val="1842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"/>
            <p:cNvSpPr txBox="1"/>
            <p:nvPr/>
          </p:nvSpPr>
          <p:spPr>
            <a:xfrm>
              <a:off x="3177095" y="3521042"/>
              <a:ext cx="1339882" cy="858463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9060" tIns="99060" rIns="99060" bIns="99060" anchor="ctr" anchorCtr="0">
              <a:noAutofit/>
            </a:bodyPr>
            <a:lstStyle/>
            <a:p>
              <a:pPr lvl="0" algn="ctr" defTabSz="1137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2600" b="1" kern="1200"/>
                <a:t>3400</a:t>
              </a:r>
              <a:r>
                <a:rPr lang="ko-KR" altLang="en-US" sz="2600" b="1" kern="1200"/>
                <a:t>원</a:t>
              </a:r>
              <a:endParaRPr lang="ko-KR" altLang="en-US" sz="2600" b="1" kern="1200"/>
            </a:p>
          </p:txBody>
        </p:sp>
        <p:sp>
          <p:nvSpPr>
            <p:cNvPr id="24" name=""/>
            <p:cNvSpPr/>
            <p:nvPr/>
          </p:nvSpPr>
          <p:spPr>
            <a:xfrm>
              <a:off x="2528792" y="4581128"/>
              <a:ext cx="1951248" cy="1170748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shade val="80000"/>
                    <a:hueOff val="218909"/>
                    <a:satOff val="-1430"/>
                    <a:lumOff val="2455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shade val="80000"/>
                    <a:hueOff val="218909"/>
                    <a:satOff val="-1430"/>
                    <a:lumOff val="2455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shade val="80000"/>
                    <a:hueOff val="218909"/>
                    <a:satOff val="-1430"/>
                    <a:lumOff val="2455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"/>
            <p:cNvSpPr txBox="1"/>
            <p:nvPr/>
          </p:nvSpPr>
          <p:spPr>
            <a:xfrm>
              <a:off x="2528792" y="4581128"/>
              <a:ext cx="1951248" cy="1170748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121920" rIns="121920" bIns="121920" anchor="ctr" anchorCtr="0">
              <a:noAutofit/>
            </a:bodyPr>
            <a:lstStyle/>
            <a:p>
              <a:pPr lvl="0" algn="ctr" defTabSz="1400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xmlns:mc="http://schemas.openxmlformats.org/markup-compatibility/2006" xmlns:hp="http://schemas.haansoft.com/office/presentation/8.0" lang="en-US" altLang="ko-KR" sz="3200" b="1" kern="1200" mc:Ignorable="hp" hp:hslEmbossed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</a:rPr>
                <a:t>8.5</a:t>
              </a:r>
              <a:r>
                <a:rPr xmlns:mc="http://schemas.openxmlformats.org/markup-compatibility/2006" xmlns:hp="http://schemas.haansoft.com/office/presentation/8.0" lang="ko-KR" altLang="en-US" sz="3200" b="1" kern="1200" mc:Ignorable="hp" hp:hslEmbossed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</a:rPr>
                <a:t>배</a:t>
              </a:r>
              <a:r>
                <a:rPr xmlns:mc="http://schemas.openxmlformats.org/markup-compatibility/2006" xmlns:hp="http://schemas.haansoft.com/office/presentation/8.0" lang="en-US" altLang="ko-KR" sz="3200" b="1" kern="1200" mc:Ignorable="hp" hp:hslEmbossed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</a:rPr>
                <a:t>!</a:t>
              </a:r>
              <a:endParaRPr xmlns:mc="http://schemas.openxmlformats.org/markup-compatibility/2006" xmlns:hp="http://schemas.haansoft.com/office/presentation/8.0" lang="ko-KR" altLang="en-US" sz="3200" b="1" kern="1200" mc:Ignorable="hp" hp:hslEmbossed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endParaRPr>
            </a:p>
          </p:txBody>
        </p:sp>
      </p:grpSp>
      <p:grpSp>
        <p:nvGrpSpPr>
          <p:cNvPr id="26" name=""/>
          <p:cNvGrpSpPr/>
          <p:nvPr/>
        </p:nvGrpSpPr>
        <p:grpSpPr>
          <a:xfrm rot="0">
            <a:off x="4860032" y="1988840"/>
            <a:ext cx="4032448" cy="4176464"/>
            <a:chOff x="4860032" y="1988840"/>
            <a:chExt cx="4032448" cy="4176464"/>
          </a:xfrm>
        </p:grpSpPr>
        <p:sp>
          <p:nvSpPr>
            <p:cNvPr id="16" name=""/>
            <p:cNvSpPr/>
            <p:nvPr/>
          </p:nvSpPr>
          <p:spPr>
            <a:xfrm>
              <a:off x="4861611" y="2408764"/>
              <a:ext cx="2464153" cy="91715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shade val="8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shade val="8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shade val="8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"/>
            <p:cNvSpPr txBox="1"/>
            <p:nvPr/>
          </p:nvSpPr>
          <p:spPr>
            <a:xfrm>
              <a:off x="4861611" y="2408764"/>
              <a:ext cx="2464153" cy="917152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9060" tIns="99060" rIns="99060" bIns="99060" anchor="ctr" anchorCtr="0">
              <a:noAutofit/>
            </a:bodyPr>
            <a:lstStyle/>
            <a:p>
              <a:pPr lvl="0" algn="ctr" defTabSz="1137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2600" kern="1200"/>
                <a:t>3</a:t>
              </a:r>
              <a:r>
                <a:rPr lang="ko-KR" altLang="en-US" sz="2600" kern="1200"/>
                <a:t>군 수도군단</a:t>
              </a:r>
              <a:endParaRPr lang="ko-KR" altLang="en-US" sz="2600" kern="1200"/>
            </a:p>
          </p:txBody>
        </p:sp>
        <p:sp>
          <p:nvSpPr>
            <p:cNvPr id="18" name=""/>
            <p:cNvSpPr/>
            <p:nvPr/>
          </p:nvSpPr>
          <p:spPr>
            <a:xfrm>
              <a:off x="7520889" y="2408764"/>
              <a:ext cx="1370010" cy="91715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shade val="80000"/>
                    <a:hueOff val="76561"/>
                    <a:satOff val="-1100"/>
                    <a:lumOff val="6400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shade val="80000"/>
                    <a:hueOff val="76561"/>
                    <a:satOff val="-1100"/>
                    <a:lumOff val="640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shade val="80000"/>
                    <a:hueOff val="76561"/>
                    <a:satOff val="-1100"/>
                    <a:lumOff val="640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"/>
            <p:cNvSpPr txBox="1"/>
            <p:nvPr/>
          </p:nvSpPr>
          <p:spPr>
            <a:xfrm>
              <a:off x="7520889" y="2408764"/>
              <a:ext cx="1370010" cy="917152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9060" tIns="99060" rIns="99060" bIns="99060" anchor="ctr" anchorCtr="0">
              <a:noAutofit/>
            </a:bodyPr>
            <a:lstStyle/>
            <a:p>
              <a:pPr lvl="0" algn="ctr" defTabSz="1137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2600" b="1" kern="1200"/>
                <a:t>2710</a:t>
              </a:r>
              <a:r>
                <a:rPr lang="ko-KR" altLang="en-US" sz="2600" b="1" kern="1200"/>
                <a:t>원</a:t>
              </a:r>
              <a:endParaRPr lang="ko-KR" altLang="en-US" sz="2600" b="1" kern="1200"/>
            </a:p>
          </p:txBody>
        </p:sp>
        <p:sp>
          <p:nvSpPr>
            <p:cNvPr id="20" name=""/>
            <p:cNvSpPr/>
            <p:nvPr/>
          </p:nvSpPr>
          <p:spPr>
            <a:xfrm>
              <a:off x="4888070" y="3521042"/>
              <a:ext cx="2441362" cy="85846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shade val="80000"/>
                    <a:hueOff val="153123"/>
                    <a:satOff val="-2200"/>
                    <a:lumOff val="12810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shade val="80000"/>
                    <a:hueOff val="153123"/>
                    <a:satOff val="-2200"/>
                    <a:lumOff val="1281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shade val="80000"/>
                    <a:hueOff val="153123"/>
                    <a:satOff val="-2200"/>
                    <a:lumOff val="1281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"/>
            <p:cNvSpPr txBox="1"/>
            <p:nvPr/>
          </p:nvSpPr>
          <p:spPr>
            <a:xfrm>
              <a:off x="4888070" y="3521042"/>
              <a:ext cx="2441362" cy="858463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9060" tIns="99060" rIns="99060" bIns="99060" anchor="ctr" anchorCtr="0">
              <a:noAutofit/>
            </a:bodyPr>
            <a:lstStyle/>
            <a:p>
              <a:pPr lvl="0" algn="ctr" defTabSz="1137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2600" kern="1200"/>
                <a:t>3</a:t>
              </a:r>
              <a:r>
                <a:rPr lang="ko-KR" altLang="en-US" sz="2600" kern="1200"/>
                <a:t>군 </a:t>
              </a:r>
              <a:r>
                <a:rPr lang="en-US" altLang="ko-KR" sz="2600" kern="1200"/>
                <a:t>7</a:t>
              </a:r>
              <a:r>
                <a:rPr lang="ko-KR" altLang="en-US" sz="2600" kern="1200"/>
                <a:t>군단</a:t>
              </a:r>
              <a:endParaRPr lang="ko-KR" altLang="en-US" sz="2600" kern="1200"/>
            </a:p>
          </p:txBody>
        </p:sp>
        <p:sp>
          <p:nvSpPr>
            <p:cNvPr id="22" name=""/>
            <p:cNvSpPr/>
            <p:nvPr/>
          </p:nvSpPr>
          <p:spPr>
            <a:xfrm>
              <a:off x="7524558" y="3521042"/>
              <a:ext cx="1339882" cy="85846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shade val="80000"/>
                    <a:hueOff val="229684"/>
                    <a:satOff val="-3290"/>
                    <a:lumOff val="19210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shade val="80000"/>
                    <a:hueOff val="229684"/>
                    <a:satOff val="-3290"/>
                    <a:lumOff val="1921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shade val="80000"/>
                    <a:hueOff val="229684"/>
                    <a:satOff val="-3290"/>
                    <a:lumOff val="1921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"/>
            <p:cNvSpPr txBox="1"/>
            <p:nvPr/>
          </p:nvSpPr>
          <p:spPr>
            <a:xfrm>
              <a:off x="7524558" y="3521042"/>
              <a:ext cx="1339882" cy="858463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9060" tIns="99060" rIns="99060" bIns="99060" anchor="ctr" anchorCtr="0">
              <a:noAutofit/>
            </a:bodyPr>
            <a:lstStyle/>
            <a:p>
              <a:pPr lvl="0" algn="ctr" defTabSz="1137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2600" b="1" kern="1200"/>
                <a:t>6280</a:t>
              </a:r>
              <a:r>
                <a:rPr lang="ko-KR" altLang="en-US" sz="2600" b="1" kern="1200"/>
                <a:t>원</a:t>
              </a:r>
              <a:endParaRPr lang="ko-KR" altLang="en-US" sz="2600" b="1" kern="1200"/>
            </a:p>
          </p:txBody>
        </p:sp>
        <p:sp>
          <p:nvSpPr>
            <p:cNvPr id="24" name=""/>
            <p:cNvSpPr/>
            <p:nvPr/>
          </p:nvSpPr>
          <p:spPr>
            <a:xfrm>
              <a:off x="6876255" y="4581128"/>
              <a:ext cx="1951248" cy="117074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shade val="80000"/>
                    <a:hueOff val="306246"/>
                    <a:satOff val="-4390"/>
                    <a:lumOff val="25620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shade val="80000"/>
                    <a:hueOff val="306246"/>
                    <a:satOff val="-4390"/>
                    <a:lumOff val="2562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shade val="80000"/>
                    <a:hueOff val="306246"/>
                    <a:satOff val="-4390"/>
                    <a:lumOff val="2562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"/>
            <p:cNvSpPr txBox="1"/>
            <p:nvPr/>
          </p:nvSpPr>
          <p:spPr>
            <a:xfrm>
              <a:off x="6876255" y="4581128"/>
              <a:ext cx="1951248" cy="1170748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121920" rIns="121920" bIns="121920" anchor="ctr" anchorCtr="0">
              <a:noAutofit/>
            </a:bodyPr>
            <a:lstStyle/>
            <a:p>
              <a:pPr lvl="0" algn="ctr" defTabSz="1400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xmlns:mc="http://schemas.openxmlformats.org/markup-compatibility/2006" xmlns:hp="http://schemas.haansoft.com/office/presentation/8.0" lang="en-US" altLang="ko-KR" sz="3200" b="1" kern="1200" mc:Ignorable="hp" hp:hslEmbossed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</a:rPr>
                <a:t>2.3</a:t>
              </a:r>
              <a:r>
                <a:rPr xmlns:mc="http://schemas.openxmlformats.org/markup-compatibility/2006" xmlns:hp="http://schemas.haansoft.com/office/presentation/8.0" lang="ko-KR" altLang="en-US" sz="3200" b="1" kern="1200" mc:Ignorable="hp" hp:hslEmbossed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</a:rPr>
                <a:t>배</a:t>
              </a:r>
              <a:r>
                <a:rPr xmlns:mc="http://schemas.openxmlformats.org/markup-compatibility/2006" xmlns:hp="http://schemas.haansoft.com/office/presentation/8.0" lang="en-US" altLang="ko-KR" sz="3200" b="1" kern="1200" mc:Ignorable="hp" hp:hslEmbossed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</a:rPr>
                <a:t>!</a:t>
              </a:r>
              <a:endParaRPr xmlns:mc="http://schemas.openxmlformats.org/markup-compatibility/2006" xmlns:hp="http://schemas.haansoft.com/office/presentation/8.0" lang="ko-KR" altLang="en-US" sz="3200" b="1" kern="1200" mc:Ignorable="hp" hp:hslEmbossed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endParaRPr>
            </a:p>
          </p:txBody>
        </p:sp>
      </p:grpSp>
      <p:cxnSp>
        <p:nvCxnSpPr>
          <p:cNvPr id="11" name="직선 연결선 10"/>
          <p:cNvCxnSpPr/>
          <p:nvPr/>
        </p:nvCxnSpPr>
        <p:spPr>
          <a:xfrm>
            <a:off x="4716016" y="1988840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3059" y="1665674"/>
            <a:ext cx="3312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>
                <a:latin typeface="HY목각파임B"/>
                <a:ea typeface="HY목각파임B"/>
              </a:rPr>
              <a:t>소변검사</a:t>
            </a:r>
            <a:endParaRPr lang="ko-KR" altLang="en-US" sz="3600">
              <a:latin typeface="HY목각파임B"/>
              <a:ea typeface="HY목각파임B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1665674"/>
            <a:ext cx="3312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>
                <a:latin typeface="HY목각파임B"/>
                <a:ea typeface="HY목각파임B"/>
              </a:rPr>
              <a:t>흉부검사</a:t>
            </a:r>
            <a:endParaRPr lang="ko-KR" altLang="en-US" sz="3600">
              <a:latin typeface="HY목각파임B"/>
              <a:ea typeface="HY목각파임B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414" y="5946476"/>
            <a:ext cx="43204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ea typeface="맑은 고딕"/>
              </a:rPr>
              <a:t>*</a:t>
            </a:r>
            <a:r>
              <a:rPr lang="ko-KR" altLang="en-US" sz="1400">
                <a:ea typeface="맑은 고딕"/>
              </a:rPr>
              <a:t>자료</a:t>
            </a:r>
            <a:r>
              <a:rPr lang="en-US" altLang="ko-KR" sz="1400">
                <a:ea typeface="맑은 고딕"/>
              </a:rPr>
              <a:t>: </a:t>
            </a:r>
            <a:r>
              <a:rPr lang="ko-KR" altLang="en-US" sz="1400">
                <a:ea typeface="맑은 고딕"/>
              </a:rPr>
              <a:t>국방부 제출자료 서영교의원실 재구성</a:t>
            </a:r>
            <a:endParaRPr lang="ko-KR" altLang="en-US" sz="1400">
              <a:ea typeface="맑은 고딕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" y="-27384"/>
            <a:ext cx="9109074" cy="936104"/>
          </a:xfrm>
        </p:spPr>
        <p:txBody>
          <a:bodyPr/>
          <a:lstStyle/>
          <a:p>
            <a:pPr latinLnBrk="0">
              <a:defRPr lang="ko-KR" altLang="en-US"/>
            </a:pPr>
            <a:r>
              <a:rPr lang="en-US" altLang="ko-KR">
                <a:latin typeface="HY목각파임B"/>
                <a:ea typeface="HY목각파임B"/>
              </a:rPr>
              <a:t>GPS</a:t>
            </a:r>
            <a:r>
              <a:rPr lang="ko-KR" altLang="en-US">
                <a:latin typeface="HY목각파임B"/>
                <a:ea typeface="HY목각파임B"/>
              </a:rPr>
              <a:t>화물낙하산사업 수동조정기</a:t>
            </a:r>
            <a:endParaRPr lang="ko-KR" altLang="en-US">
              <a:latin typeface="HY목각파임B"/>
              <a:ea typeface="HY목각파임B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4581128"/>
            <a:ext cx="9109075" cy="2088232"/>
          </a:xfrm>
        </p:spPr>
        <p:txBody>
          <a:bodyPr/>
          <a:lstStyle/>
          <a:p>
            <a:pPr marL="0" lvl="0" indent="0" algn="ctr">
              <a:buNone/>
              <a:defRPr lang="ko-KR" altLang="en-US"/>
            </a:pPr>
            <a:r>
              <a:rPr lang="ko-KR" altLang="en-US" sz="3600">
                <a:latin typeface="HY목각파임B"/>
                <a:ea typeface="HY목각파임B"/>
              </a:rPr>
              <a:t>작전지역에 침투하는 특전팀에 </a:t>
            </a:r>
            <a:endParaRPr lang="ko-KR" altLang="en-US" sz="3600">
              <a:latin typeface="HY목각파임B"/>
              <a:ea typeface="HY목각파임B"/>
            </a:endParaRPr>
          </a:p>
          <a:p>
            <a:pPr marL="0" lvl="0" indent="0" algn="ctr">
              <a:buNone/>
              <a:defRPr lang="ko-KR" altLang="en-US"/>
            </a:pPr>
            <a:r>
              <a:rPr lang="ko-KR" altLang="en-US" sz="3600" b="0" spc="-150">
                <a:solidFill>
                  <a:srgbClr val="c00000"/>
                </a:solidFill>
                <a:latin typeface="HY목각파임B"/>
                <a:ea typeface="HY목각파임B"/>
              </a:rPr>
              <a:t>장비</a:t>
            </a:r>
            <a:r>
              <a:rPr lang="en-US" altLang="ko-KR" sz="3600" b="0" spc="-150">
                <a:solidFill>
                  <a:srgbClr val="c00000"/>
                </a:solidFill>
                <a:latin typeface="HY목각파임B"/>
                <a:ea typeface="HY목각파임B"/>
              </a:rPr>
              <a:t>·</a:t>
            </a:r>
            <a:r>
              <a:rPr lang="ko-KR" altLang="en-US" sz="3600" b="0" spc="-150">
                <a:solidFill>
                  <a:srgbClr val="c00000"/>
                </a:solidFill>
                <a:latin typeface="HY목각파임B"/>
                <a:ea typeface="HY목각파임B"/>
              </a:rPr>
              <a:t>물자</a:t>
            </a:r>
            <a:r>
              <a:rPr lang="en-US" altLang="ko-KR" sz="3600" b="0" spc="-150">
                <a:solidFill>
                  <a:srgbClr val="c00000"/>
                </a:solidFill>
                <a:latin typeface="HY목각파임B"/>
                <a:ea typeface="HY목각파임B"/>
              </a:rPr>
              <a:t>·</a:t>
            </a:r>
            <a:r>
              <a:rPr lang="ko-KR" altLang="en-US" sz="3600" b="0" spc="-150">
                <a:solidFill>
                  <a:srgbClr val="c00000"/>
                </a:solidFill>
                <a:latin typeface="HY목각파임B"/>
                <a:ea typeface="HY목각파임B"/>
              </a:rPr>
              <a:t>탄약 등을 공중 재보급</a:t>
            </a:r>
            <a:r>
              <a:rPr lang="ko-KR" altLang="en-US" sz="3600" b="0" spc="-150">
                <a:latin typeface="HY목각파임B"/>
                <a:ea typeface="HY목각파임B"/>
              </a:rPr>
              <a:t>하기 위한 </a:t>
            </a:r>
            <a:r>
              <a:rPr lang="en-US" altLang="ko-KR" sz="3600">
                <a:solidFill>
                  <a:srgbClr val="c00000"/>
                </a:solidFill>
                <a:latin typeface="HY목각파임B"/>
                <a:ea typeface="HY목각파임B"/>
              </a:rPr>
              <a:t>GPS</a:t>
            </a:r>
            <a:r>
              <a:rPr lang="ko-KR" altLang="en-US" sz="3600">
                <a:solidFill>
                  <a:srgbClr val="c00000"/>
                </a:solidFill>
                <a:latin typeface="HY목각파임B"/>
                <a:ea typeface="HY목각파임B"/>
              </a:rPr>
              <a:t>화물낙하산을 확보</a:t>
            </a:r>
            <a:r>
              <a:rPr lang="ko-KR" altLang="en-US" sz="3600">
                <a:latin typeface="HY목각파임B"/>
                <a:ea typeface="HY목각파임B"/>
              </a:rPr>
              <a:t>하는 사업</a:t>
            </a:r>
            <a:endParaRPr lang="ko-KR" altLang="en-US" sz="3600">
              <a:latin typeface="HY목각파임B"/>
              <a:ea typeface="HY목각파임B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 lang="ko-KR"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</p:spPr>
        <p:txBody>
          <a:bodyPr lIns="89999" tIns="46800" rIns="89999" bIns="4680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서울 중랑갑</a:t>
            </a:r>
            <a:r>
              <a:rPr lang="en-US" altLang="ko-KR" sz="1800">
                <a:solidFill>
                  <a:schemeClr val="bg1"/>
                </a:solidFill>
                <a:latin typeface="HY울릉도B"/>
                <a:ea typeface="HY울릉도B"/>
              </a:rPr>
              <a:t> </a:t>
            </a: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국회의원 서영교</a:t>
            </a:r>
            <a:endParaRPr lang="ko-KR" altLang="en-US" sz="180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025" name="_x163603512" descr="EMB0000228874a4"/>
          <p:cNvPicPr>
            <a:picLocks noChangeAspect="1" noChangeArrowheads="1"/>
          </p:cNvPicPr>
          <p:nvPr/>
        </p:nvPicPr>
        <p:blipFill rotWithShape="1">
          <a:blip r:embed="rId2"/>
          <a:srcRect t="55700"/>
          <a:stretch>
            <a:fillRect/>
          </a:stretch>
        </p:blipFill>
        <p:spPr>
          <a:xfrm>
            <a:off x="2339752" y="908720"/>
            <a:ext cx="4464496" cy="3681868"/>
          </a:xfrm>
          <a:prstGeom prst="rect">
            <a:avLst/>
          </a:prstGeom>
          <a:noFill/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 lang="ko-KR"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</p:spPr>
        <p:txBody>
          <a:bodyPr lIns="89999" tIns="46800" rIns="89999" bIns="4680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서울 중랑갑</a:t>
            </a:r>
            <a:r>
              <a:rPr lang="en-US" altLang="ko-KR" sz="1800">
                <a:solidFill>
                  <a:schemeClr val="bg1"/>
                </a:solidFill>
                <a:latin typeface="HY울릉도B"/>
                <a:ea typeface="HY울릉도B"/>
              </a:rPr>
              <a:t> </a:t>
            </a: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국회의원 서영교</a:t>
            </a:r>
            <a:endParaRPr lang="ko-KR" altLang="en-US" sz="180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  <p:sp>
        <p:nvSpPr>
          <p:cNvPr id="10" name="제목 1"/>
          <p:cNvSpPr txBox="1"/>
          <p:nvPr/>
        </p:nvSpPr>
        <p:spPr>
          <a:xfrm>
            <a:off x="1" y="44624"/>
            <a:ext cx="9109074" cy="93610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 anchorCtr="0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latinLnBrk="0">
              <a:defRPr lang="ko-KR" altLang="en-US"/>
            </a:pPr>
            <a:r>
              <a:rPr lang="en-US" altLang="ko-KR">
                <a:latin typeface="HY목각파임B"/>
                <a:ea typeface="HY목각파임B"/>
              </a:rPr>
              <a:t>GPS</a:t>
            </a:r>
            <a:r>
              <a:rPr lang="ko-KR" altLang="en-US">
                <a:latin typeface="HY목각파임B"/>
                <a:ea typeface="HY목각파임B"/>
              </a:rPr>
              <a:t>화물낙하산사업 수동조정기</a:t>
            </a:r>
            <a:endParaRPr lang="ko-KR" altLang="en-US">
              <a:latin typeface="HY목각파임B"/>
              <a:ea typeface="HY목각파임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545" y="1340768"/>
            <a:ext cx="9026325" cy="2162527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en-US" altLang="ko-KR" sz="4000">
                <a:solidFill>
                  <a:srgbClr val="291ff9"/>
                </a:solidFill>
                <a:latin typeface="HY목각파임B"/>
                <a:ea typeface="HY목각파임B"/>
              </a:rPr>
              <a:t>&lt;</a:t>
            </a:r>
            <a:r>
              <a:rPr lang="ko-KR" altLang="en-US" sz="4000">
                <a:solidFill>
                  <a:srgbClr val="291ff9"/>
                </a:solidFill>
                <a:latin typeface="HY목각파임B"/>
                <a:ea typeface="HY목각파임B"/>
              </a:rPr>
              <a:t>추진 경위</a:t>
            </a:r>
            <a:r>
              <a:rPr lang="en-US" altLang="ko-KR" sz="4000">
                <a:solidFill>
                  <a:srgbClr val="291ff9"/>
                </a:solidFill>
                <a:latin typeface="HY목각파임B"/>
                <a:ea typeface="HY목각파임B"/>
              </a:rPr>
              <a:t>&gt;</a:t>
            </a:r>
            <a:endParaRPr lang="en-US" altLang="ko-KR" sz="4000">
              <a:solidFill>
                <a:srgbClr val="291ff9"/>
              </a:solidFill>
              <a:latin typeface="HY목각파임B"/>
              <a:ea typeface="HY목각파임B"/>
            </a:endParaRPr>
          </a:p>
          <a:p>
            <a:pPr lvl="0" algn="ctr">
              <a:defRPr lang="ko-KR" altLang="en-US"/>
            </a:pPr>
            <a:endParaRPr lang="en-US" altLang="ko-KR" sz="1200">
              <a:solidFill>
                <a:srgbClr val="291ff9"/>
              </a:solidFill>
              <a:latin typeface="HY목각파임B"/>
              <a:ea typeface="HY목각파임B"/>
            </a:endParaRPr>
          </a:p>
          <a:p>
            <a:pPr marL="342900" lvl="0" indent="-342900">
              <a:buFont typeface="Wingdings"/>
              <a:buChar char="Ø"/>
              <a:defRPr lang="ko-KR" altLang="en-US"/>
            </a:pPr>
            <a:r>
              <a:rPr lang="en-US" altLang="ko-KR" sz="2800">
                <a:solidFill>
                  <a:srgbClr val="291ff9"/>
                </a:solidFill>
                <a:latin typeface="HY목각파임B"/>
                <a:ea typeface="HY목각파임B"/>
              </a:rPr>
              <a:t>`06.4</a:t>
            </a:r>
            <a:r>
              <a:rPr lang="ko-KR" altLang="en-US" sz="2800">
                <a:solidFill>
                  <a:srgbClr val="291ff9"/>
                </a:solidFill>
                <a:latin typeface="HY목각파임B"/>
                <a:ea typeface="HY목각파임B"/>
              </a:rPr>
              <a:t>월 소요결정 </a:t>
            </a:r>
            <a:r>
              <a:rPr lang="en-US" altLang="ko-KR" sz="2800">
                <a:solidFill>
                  <a:srgbClr val="291ff9"/>
                </a:solidFill>
                <a:latin typeface="HY목각파임B"/>
                <a:ea typeface="HY목각파임B"/>
              </a:rPr>
              <a:t>(</a:t>
            </a:r>
            <a:r>
              <a:rPr lang="ko-KR" altLang="en-US" sz="2800">
                <a:solidFill>
                  <a:srgbClr val="291ff9"/>
                </a:solidFill>
                <a:latin typeface="HY목각파임B"/>
                <a:ea typeface="HY목각파임B"/>
              </a:rPr>
              <a:t>제</a:t>
            </a:r>
            <a:r>
              <a:rPr lang="en-US" altLang="ko-KR" sz="2800">
                <a:solidFill>
                  <a:srgbClr val="291ff9"/>
                </a:solidFill>
                <a:latin typeface="HY목각파임B"/>
                <a:ea typeface="HY목각파임B"/>
              </a:rPr>
              <a:t>219</a:t>
            </a:r>
            <a:r>
              <a:rPr lang="ko-KR" altLang="en-US" sz="2800">
                <a:solidFill>
                  <a:srgbClr val="291ff9"/>
                </a:solidFill>
                <a:latin typeface="HY목각파임B"/>
                <a:ea typeface="HY목각파임B"/>
              </a:rPr>
              <a:t>차 합동참모회의</a:t>
            </a:r>
            <a:r>
              <a:rPr lang="en-US" altLang="ko-KR" sz="2800">
                <a:solidFill>
                  <a:srgbClr val="291ff9"/>
                </a:solidFill>
                <a:latin typeface="HY목각파임B"/>
                <a:ea typeface="HY목각파임B"/>
              </a:rPr>
              <a:t>)</a:t>
            </a:r>
            <a:endParaRPr lang="en-US" altLang="ko-KR" sz="2800">
              <a:solidFill>
                <a:srgbClr val="291ff9"/>
              </a:solidFill>
              <a:latin typeface="HY목각파임B"/>
              <a:ea typeface="HY목각파임B"/>
            </a:endParaRPr>
          </a:p>
          <a:p>
            <a:pPr marL="342900" lvl="0" indent="-342900">
              <a:buFont typeface="Wingdings"/>
              <a:buChar char="Ø"/>
              <a:defRPr lang="ko-KR" altLang="en-US"/>
            </a:pPr>
            <a:r>
              <a:rPr lang="en-US" altLang="ko-KR" sz="2800">
                <a:solidFill>
                  <a:srgbClr val="291ff9"/>
                </a:solidFill>
                <a:latin typeface="HY목각파임B"/>
                <a:ea typeface="HY목각파임B"/>
              </a:rPr>
              <a:t>`</a:t>
            </a:r>
            <a:r>
              <a:rPr lang="en-US" altLang="ko-KR" sz="2800" b="0" spc="-150">
                <a:solidFill>
                  <a:srgbClr val="291ff9"/>
                </a:solidFill>
                <a:latin typeface="HY목각파임B"/>
                <a:ea typeface="HY목각파임B"/>
              </a:rPr>
              <a:t>14.10</a:t>
            </a:r>
            <a:r>
              <a:rPr lang="ko-KR" altLang="en-US" sz="2800" b="0" spc="-150">
                <a:solidFill>
                  <a:srgbClr val="291ff9"/>
                </a:solidFill>
                <a:latin typeface="HY목각파임B"/>
                <a:ea typeface="HY목각파임B"/>
              </a:rPr>
              <a:t>월 기종결정 및 계약 </a:t>
            </a:r>
            <a:r>
              <a:rPr lang="en-US" altLang="ko-KR" sz="2800" b="0" spc="-150">
                <a:solidFill>
                  <a:srgbClr val="291ff9"/>
                </a:solidFill>
                <a:latin typeface="HY목각파임B"/>
                <a:ea typeface="HY목각파임B"/>
              </a:rPr>
              <a:t>(</a:t>
            </a:r>
            <a:r>
              <a:rPr lang="ko-KR" altLang="en-US" sz="2800" b="0" spc="-150">
                <a:solidFill>
                  <a:srgbClr val="291ff9"/>
                </a:solidFill>
                <a:latin typeface="HY목각파임B"/>
                <a:ea typeface="HY목각파임B"/>
              </a:rPr>
              <a:t>미 </a:t>
            </a:r>
            <a:r>
              <a:rPr lang="en-US" altLang="ko-KR" sz="2800" b="0" spc="-150">
                <a:solidFill>
                  <a:srgbClr val="291ff9"/>
                </a:solidFill>
                <a:latin typeface="HY목각파임B"/>
                <a:ea typeface="HY목각파임B"/>
              </a:rPr>
              <a:t>Airbone Systems</a:t>
            </a:r>
            <a:r>
              <a:rPr lang="ko-KR" altLang="en-US" sz="2800" b="0" spc="-150">
                <a:solidFill>
                  <a:srgbClr val="291ff9"/>
                </a:solidFill>
                <a:latin typeface="HY목각파임B"/>
                <a:ea typeface="HY목각파임B"/>
              </a:rPr>
              <a:t>사</a:t>
            </a:r>
            <a:r>
              <a:rPr lang="en-US" altLang="ko-KR" sz="2800" b="0" spc="-150">
                <a:solidFill>
                  <a:srgbClr val="291ff9"/>
                </a:solidFill>
                <a:latin typeface="HY목각파임B"/>
                <a:ea typeface="HY목각파임B"/>
              </a:rPr>
              <a:t>) </a:t>
            </a:r>
            <a:endParaRPr lang="en-US" altLang="ko-KR" sz="2800" b="0" spc="-150">
              <a:solidFill>
                <a:srgbClr val="291ff9"/>
              </a:solidFill>
              <a:latin typeface="HY목각파임B"/>
              <a:ea typeface="HY목각파임B"/>
            </a:endParaRPr>
          </a:p>
          <a:p>
            <a:pPr marL="457200" lvl="0" indent="-457200">
              <a:buFont typeface="Wingdings"/>
              <a:buChar char="Ø"/>
              <a:defRPr lang="ko-KR" altLang="en-US"/>
            </a:pPr>
            <a:r>
              <a:rPr lang="en-US" altLang="ko-KR" sz="2800">
                <a:solidFill>
                  <a:srgbClr val="291ff9"/>
                </a:solidFill>
                <a:latin typeface="HY목각파임B"/>
                <a:ea typeface="HY목각파임B"/>
              </a:rPr>
              <a:t>`15.6~8</a:t>
            </a:r>
            <a:r>
              <a:rPr lang="ko-KR" altLang="en-US" sz="2800">
                <a:solidFill>
                  <a:srgbClr val="291ff9"/>
                </a:solidFill>
                <a:latin typeface="HY목각파임B"/>
                <a:ea typeface="HY목각파임B"/>
              </a:rPr>
              <a:t>월 국내 수락시험</a:t>
            </a:r>
            <a:endParaRPr lang="ko-KR" altLang="en-US" sz="2800">
              <a:solidFill>
                <a:srgbClr val="291ff9"/>
              </a:solidFill>
              <a:latin typeface="HY목각파임B"/>
              <a:ea typeface="HY목각파임B"/>
            </a:endParaRPr>
          </a:p>
        </p:txBody>
      </p:sp>
      <p:sp>
        <p:nvSpPr>
          <p:cNvPr id="12" name="제목 1"/>
          <p:cNvSpPr txBox="1"/>
          <p:nvPr/>
        </p:nvSpPr>
        <p:spPr>
          <a:xfrm>
            <a:off x="10171" y="3861048"/>
            <a:ext cx="9109074" cy="216024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 anchorCtr="0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lvl="0">
              <a:defRPr lang="ko-KR" altLang="en-US"/>
            </a:pPr>
            <a:r>
              <a:rPr lang="en-US" altLang="ko-KR" sz="4000" b="0" spc="-150">
                <a:latin typeface="HY울릉도M"/>
                <a:ea typeface="HY울릉도M"/>
              </a:rPr>
              <a:t>15.6.3(</a:t>
            </a:r>
            <a:r>
              <a:rPr lang="ko-KR" altLang="en-US" sz="4000" b="0" spc="-150">
                <a:latin typeface="HY울릉도M"/>
                <a:ea typeface="HY울릉도M"/>
              </a:rPr>
              <a:t>수</a:t>
            </a:r>
            <a:r>
              <a:rPr lang="en-US" altLang="ko-KR" sz="4000" b="0" spc="-150">
                <a:latin typeface="HY울릉도M"/>
                <a:ea typeface="HY울릉도M"/>
              </a:rPr>
              <a:t>) </a:t>
            </a:r>
            <a:r>
              <a:rPr lang="ko-KR" altLang="en-US" sz="4000" b="0" spc="-150">
                <a:latin typeface="HY울릉도M"/>
                <a:ea typeface="HY울릉도M"/>
              </a:rPr>
              <a:t> </a:t>
            </a:r>
            <a:r>
              <a:rPr lang="en-US" altLang="ko-KR" sz="4000" b="0" spc="-150">
                <a:latin typeface="HY울릉도M"/>
                <a:ea typeface="HY울릉도M"/>
              </a:rPr>
              <a:t>1</a:t>
            </a:r>
            <a:r>
              <a:rPr lang="ko-KR" altLang="en-US" sz="4000" b="0" spc="-150">
                <a:latin typeface="HY울릉도M"/>
                <a:ea typeface="HY울릉도M"/>
              </a:rPr>
              <a:t>차시험에서 좌표오인으로 </a:t>
            </a:r>
            <a:r>
              <a:rPr lang="ko-KR" altLang="en-US" sz="4000">
                <a:latin typeface="HY울릉도M"/>
                <a:ea typeface="HY울릉도M"/>
              </a:rPr>
              <a:t> </a:t>
            </a:r>
            <a:endParaRPr lang="ko-KR" altLang="en-US" sz="4000">
              <a:latin typeface="HY울릉도M"/>
              <a:ea typeface="HY울릉도M"/>
            </a:endParaRPr>
          </a:p>
          <a:p>
            <a:pPr lvl="0">
              <a:defRPr lang="ko-KR" altLang="en-US"/>
            </a:pPr>
            <a:r>
              <a:rPr lang="ko-KR" altLang="en-US" sz="4800">
                <a:solidFill>
                  <a:srgbClr val="291ff9"/>
                </a:solidFill>
                <a:latin typeface="HY울릉도M"/>
                <a:ea typeface="HY울릉도M"/>
              </a:rPr>
              <a:t>약 </a:t>
            </a:r>
            <a:r>
              <a:rPr lang="en-US" altLang="ko-KR" sz="4800">
                <a:solidFill>
                  <a:srgbClr val="291ff9"/>
                </a:solidFill>
                <a:latin typeface="HY울릉도M"/>
                <a:ea typeface="HY울릉도M"/>
              </a:rPr>
              <a:t>15km </a:t>
            </a:r>
            <a:r>
              <a:rPr lang="ko-KR" altLang="en-US" sz="4800">
                <a:solidFill>
                  <a:srgbClr val="291ff9"/>
                </a:solidFill>
                <a:latin typeface="HY울릉도M"/>
                <a:ea typeface="HY울릉도M"/>
              </a:rPr>
              <a:t>이격된 지점 오인투하</a:t>
            </a:r>
            <a:endParaRPr lang="ko-KR" altLang="en-US" sz="4800">
              <a:solidFill>
                <a:srgbClr val="291ff9"/>
              </a:solidFill>
              <a:latin typeface="HY울릉도M"/>
              <a:ea typeface="HY울릉도M"/>
            </a:endParaRPr>
          </a:p>
          <a:p>
            <a:pPr lvl="0">
              <a:defRPr lang="ko-KR" altLang="en-US"/>
            </a:pPr>
            <a:r>
              <a:rPr lang="ko-KR" altLang="en-US" sz="4800">
                <a:solidFill>
                  <a:srgbClr val="c00000"/>
                </a:solidFill>
                <a:latin typeface="HY울릉도M"/>
                <a:ea typeface="HY울릉도M"/>
              </a:rPr>
              <a:t>시험무효 판정</a:t>
            </a:r>
            <a:endParaRPr lang="ko-KR" altLang="en-US" sz="4800">
              <a:solidFill>
                <a:srgbClr val="c00000"/>
              </a:solidFill>
              <a:latin typeface="HY울릉도M"/>
              <a:ea typeface="HY울릉도M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 lang="ko-KR"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</p:spPr>
        <p:txBody>
          <a:bodyPr lIns="89999" tIns="46800" rIns="89999" bIns="4680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서울 중랑갑</a:t>
            </a:r>
            <a:r>
              <a:rPr lang="en-US" altLang="ko-KR" sz="1800">
                <a:solidFill>
                  <a:schemeClr val="bg1"/>
                </a:solidFill>
                <a:latin typeface="HY울릉도B"/>
                <a:ea typeface="HY울릉도B"/>
              </a:rPr>
              <a:t> </a:t>
            </a: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국회의원 서영교</a:t>
            </a:r>
            <a:endParaRPr lang="ko-KR" altLang="en-US" sz="180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  <p:sp>
        <p:nvSpPr>
          <p:cNvPr id="10" name="제목 1"/>
          <p:cNvSpPr txBox="1"/>
          <p:nvPr/>
        </p:nvSpPr>
        <p:spPr>
          <a:xfrm>
            <a:off x="1" y="44624"/>
            <a:ext cx="9109074" cy="93610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 anchorCtr="0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latinLnBrk="0">
              <a:defRPr lang="ko-KR" altLang="en-US"/>
            </a:pPr>
            <a:r>
              <a:rPr lang="en-US" altLang="ko-KR">
                <a:latin typeface="HY목각파임B"/>
                <a:ea typeface="HY목각파임B"/>
              </a:rPr>
              <a:t>GPS</a:t>
            </a:r>
            <a:r>
              <a:rPr lang="ko-KR" altLang="en-US">
                <a:latin typeface="HY목각파임B"/>
                <a:ea typeface="HY목각파임B"/>
              </a:rPr>
              <a:t>화물낙하산사업 수동조정기</a:t>
            </a:r>
            <a:endParaRPr lang="ko-KR" altLang="en-US">
              <a:latin typeface="HY목각파임B"/>
              <a:ea typeface="HY목각파임B"/>
            </a:endParaRPr>
          </a:p>
        </p:txBody>
      </p:sp>
      <p:sp>
        <p:nvSpPr>
          <p:cNvPr id="12" name="제목 1"/>
          <p:cNvSpPr txBox="1"/>
          <p:nvPr/>
        </p:nvSpPr>
        <p:spPr>
          <a:xfrm>
            <a:off x="1" y="1052736"/>
            <a:ext cx="9143999" cy="792088"/>
          </a:xfrm>
          <a:prstGeom prst="rect">
            <a:avLst/>
          </a:prstGeom>
          <a:solidFill>
            <a:srgbClr val="ffff99"/>
          </a:solidFill>
          <a:ln w="9525">
            <a:noFill/>
            <a:miter/>
          </a:ln>
        </p:spPr>
        <p:txBody>
          <a:bodyPr vert="horz" wrap="square" lIns="91440" tIns="45720" rIns="91440" bIns="45720" anchor="ctr" anchorCtr="0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lvl="0">
              <a:defRPr lang="ko-KR" altLang="en-US"/>
            </a:pPr>
            <a:r>
              <a:rPr lang="en-US" altLang="ko-KR" sz="4000">
                <a:latin typeface="HY목각파임B"/>
                <a:ea typeface="HY목각파임B"/>
              </a:rPr>
              <a:t>-</a:t>
            </a:r>
            <a:r>
              <a:rPr lang="ko-KR" altLang="en-US" sz="4000">
                <a:latin typeface="HY목각파임B"/>
                <a:ea typeface="HY목각파임B"/>
              </a:rPr>
              <a:t>시험결과 무효로 </a:t>
            </a:r>
            <a:r>
              <a:rPr lang="ko-KR" altLang="en-US" sz="4000">
                <a:solidFill>
                  <a:srgbClr val="c00000"/>
                </a:solidFill>
                <a:latin typeface="HY목각파임B"/>
                <a:ea typeface="HY목각파임B"/>
              </a:rPr>
              <a:t>예산 </a:t>
            </a:r>
            <a:r>
              <a:rPr lang="en-US" altLang="ko-KR" sz="4000">
                <a:solidFill>
                  <a:srgbClr val="c00000"/>
                </a:solidFill>
                <a:latin typeface="HY목각파임B"/>
                <a:ea typeface="HY목각파임B"/>
              </a:rPr>
              <a:t>95.2%</a:t>
            </a:r>
            <a:r>
              <a:rPr lang="ko-KR" altLang="en-US" sz="4000">
                <a:solidFill>
                  <a:srgbClr val="c00000"/>
                </a:solidFill>
                <a:latin typeface="HY목각파임B"/>
                <a:ea typeface="HY목각파임B"/>
              </a:rPr>
              <a:t> 이월</a:t>
            </a:r>
            <a:r>
              <a:rPr lang="en-US" altLang="ko-KR" sz="4000">
                <a:latin typeface="HY목각파임B"/>
                <a:ea typeface="HY목각파임B"/>
              </a:rPr>
              <a:t>-</a:t>
            </a:r>
            <a:endParaRPr lang="ko-KR" altLang="en-US" sz="4000">
              <a:latin typeface="HY목각파임B"/>
              <a:ea typeface="HY목각파임B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" y="2564904"/>
            <a:ext cx="9143999" cy="155751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en-US" altLang="ko-KR" sz="3200">
                <a:solidFill>
                  <a:srgbClr val="291ff9"/>
                </a:solidFill>
                <a:latin typeface="HY목각파임B"/>
                <a:ea typeface="HY목각파임B"/>
              </a:rPr>
              <a:t>-</a:t>
            </a:r>
            <a:r>
              <a:rPr lang="ko-KR" altLang="en-US" sz="3200">
                <a:solidFill>
                  <a:srgbClr val="291ff9"/>
                </a:solidFill>
                <a:latin typeface="HY목각파임B"/>
                <a:ea typeface="HY목각파임B"/>
              </a:rPr>
              <a:t>미국 에어본</a:t>
            </a:r>
            <a:r>
              <a:rPr lang="en-US" altLang="ko-KR" sz="3200">
                <a:solidFill>
                  <a:srgbClr val="291ff9"/>
                </a:solidFill>
                <a:latin typeface="HY목각파임B"/>
                <a:ea typeface="HY목각파임B"/>
              </a:rPr>
              <a:t>(Airborne) </a:t>
            </a:r>
            <a:r>
              <a:rPr lang="ko-KR" altLang="en-US" sz="3200">
                <a:solidFill>
                  <a:srgbClr val="291ff9"/>
                </a:solidFill>
                <a:latin typeface="HY목각파임B"/>
                <a:ea typeface="HY목각파임B"/>
              </a:rPr>
              <a:t>사</a:t>
            </a:r>
            <a:r>
              <a:rPr lang="en-US" altLang="ko-KR" sz="3200">
                <a:solidFill>
                  <a:srgbClr val="291ff9"/>
                </a:solidFill>
                <a:latin typeface="HY목각파임B"/>
                <a:ea typeface="HY목각파임B"/>
              </a:rPr>
              <a:t>-</a:t>
            </a:r>
            <a:endParaRPr lang="en-US" altLang="ko-KR" sz="3200">
              <a:solidFill>
                <a:srgbClr val="291ff9"/>
              </a:solidFill>
              <a:latin typeface="HY목각파임B"/>
              <a:ea typeface="HY목각파임B"/>
            </a:endParaRPr>
          </a:p>
          <a:p>
            <a:pPr lvl="0" algn="ctr">
              <a:defRPr lang="ko-KR" altLang="en-US"/>
            </a:pPr>
            <a:r>
              <a:rPr lang="ko-KR" altLang="en-US" sz="3200">
                <a:latin typeface="HY목각파임B"/>
                <a:ea typeface="HY목각파임B"/>
              </a:rPr>
              <a:t>제조업체 교체로 인한 부품번호 변경 사항을 </a:t>
            </a:r>
            <a:endParaRPr lang="ko-KR" altLang="en-US" sz="3200">
              <a:latin typeface="HY목각파임B"/>
              <a:ea typeface="HY목각파임B"/>
            </a:endParaRPr>
          </a:p>
          <a:p>
            <a:pPr lvl="0" algn="ctr">
              <a:defRPr lang="ko-KR" altLang="en-US"/>
            </a:pPr>
            <a:r>
              <a:rPr lang="ko-KR" altLang="en-US" sz="3200">
                <a:latin typeface="HY목각파임B"/>
                <a:ea typeface="HY목각파임B"/>
              </a:rPr>
              <a:t>방사청에 통보하지 않은 </a:t>
            </a:r>
            <a:r>
              <a:rPr lang="ko-KR" altLang="en-US" sz="3200">
                <a:solidFill>
                  <a:srgbClr val="c00000"/>
                </a:solidFill>
                <a:latin typeface="HY목각파임B"/>
                <a:ea typeface="HY목각파임B"/>
              </a:rPr>
              <a:t>계약위반 적발</a:t>
            </a:r>
            <a:endParaRPr lang="ko-KR" altLang="en-US" sz="3200">
              <a:solidFill>
                <a:srgbClr val="c00000"/>
              </a:solidFill>
              <a:latin typeface="HY목각파임B"/>
              <a:ea typeface="HY목각파임B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3923928" y="1974324"/>
            <a:ext cx="1152128" cy="5185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>
            <a:off x="3923928" y="4206572"/>
            <a:ext cx="1152128" cy="5185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509120"/>
            <a:ext cx="9143999" cy="201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7200">
                <a:solidFill>
                  <a:srgbClr val="c00000"/>
                </a:solidFill>
                <a:latin typeface="HY목각파임B"/>
                <a:ea typeface="HY목각파임B"/>
              </a:rPr>
              <a:t>계약 해지</a:t>
            </a:r>
            <a:endParaRPr lang="ko-KR" altLang="en-US" sz="7200">
              <a:solidFill>
                <a:srgbClr val="c00000"/>
              </a:solidFill>
              <a:latin typeface="HY목각파임B"/>
              <a:ea typeface="HY목각파임B"/>
            </a:endParaRPr>
          </a:p>
          <a:p>
            <a:pPr algn="ctr">
              <a:defRPr lang="ko-KR" altLang="en-US"/>
            </a:pPr>
            <a:r>
              <a:rPr lang="en-US" altLang="ko-KR" sz="5400">
                <a:latin typeface="HY목각파임B"/>
                <a:ea typeface="HY목각파임B"/>
              </a:rPr>
              <a:t>(</a:t>
            </a:r>
            <a:r>
              <a:rPr lang="ko-KR" altLang="en-US" sz="5400">
                <a:latin typeface="HY목각파임B"/>
                <a:ea typeface="HY목각파임B"/>
              </a:rPr>
              <a:t>기지급한 </a:t>
            </a:r>
            <a:r>
              <a:rPr lang="en-US" altLang="ko-KR" sz="5400">
                <a:latin typeface="HY목각파임B"/>
                <a:ea typeface="HY목각파임B"/>
              </a:rPr>
              <a:t>5</a:t>
            </a:r>
            <a:r>
              <a:rPr lang="ko-KR" altLang="en-US" sz="5400">
                <a:latin typeface="HY목각파임B"/>
                <a:ea typeface="HY목각파임B"/>
              </a:rPr>
              <a:t>억원 반환요구</a:t>
            </a:r>
            <a:r>
              <a:rPr lang="en-US" altLang="ko-KR" sz="5400">
                <a:latin typeface="HY목각파임B"/>
                <a:ea typeface="HY목각파임B"/>
              </a:rPr>
              <a:t>)</a:t>
            </a:r>
            <a:endParaRPr lang="ko-KR" altLang="en-US" sz="5400">
              <a:latin typeface="HY목각파임B"/>
              <a:ea typeface="HY목각파임B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GOP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과학화 경계시스템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0" y="1052736"/>
            <a:ext cx="9144000" cy="2253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34596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굴림" panose="020B0600000101010101" pitchFamily="50" charset="-127"/>
              </a:rPr>
              <a:t>적 </a:t>
            </a:r>
            <a:r>
              <a:rPr lang="ko-KR" altLang="en-US" dirty="0">
                <a:latin typeface="굴림" panose="020B0600000101010101" pitchFamily="50" charset="-127"/>
              </a:rPr>
              <a:t>예상 침투경로와 취약지역 </a:t>
            </a:r>
            <a:r>
              <a:rPr lang="ko-KR" altLang="en-US" dirty="0">
                <a:solidFill>
                  <a:srgbClr val="291FF9"/>
                </a:solidFill>
                <a:latin typeface="굴림" panose="020B0600000101010101" pitchFamily="50" charset="-127"/>
              </a:rPr>
              <a:t>자동감시 및 경보</a:t>
            </a:r>
            <a:r>
              <a:rPr lang="en-US" altLang="ko-KR" dirty="0">
                <a:solidFill>
                  <a:srgbClr val="291FF9"/>
                </a:solidFill>
                <a:latin typeface="굴림" panose="020B0600000101010101" pitchFamily="50" charset="-127"/>
              </a:rPr>
              <a:t>, </a:t>
            </a:r>
            <a:r>
              <a:rPr lang="ko-KR" altLang="en-US" dirty="0">
                <a:solidFill>
                  <a:srgbClr val="291FF9"/>
                </a:solidFill>
                <a:latin typeface="굴림" panose="020B0600000101010101" pitchFamily="50" charset="-127"/>
              </a:rPr>
              <a:t>영상정보 녹화</a:t>
            </a:r>
            <a:r>
              <a:rPr lang="en-US" altLang="ko-KR" dirty="0">
                <a:solidFill>
                  <a:srgbClr val="291FF9"/>
                </a:solidFill>
                <a:latin typeface="굴림" panose="020B0600000101010101" pitchFamily="50" charset="-127"/>
              </a:rPr>
              <a:t>․</a:t>
            </a:r>
            <a:r>
              <a:rPr lang="ko-KR" altLang="en-US" dirty="0">
                <a:solidFill>
                  <a:srgbClr val="291FF9"/>
                </a:solidFill>
                <a:latin typeface="굴림" panose="020B0600000101010101" pitchFamily="50" charset="-127"/>
              </a:rPr>
              <a:t>공유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굴림" panose="020B0600000101010101" pitchFamily="50" charset="-127"/>
              </a:rPr>
              <a:t>경계책임지역의 </a:t>
            </a:r>
            <a:r>
              <a:rPr lang="ko-KR" altLang="en-US" dirty="0">
                <a:latin typeface="굴림" panose="020B0600000101010101" pitchFamily="50" charset="-127"/>
              </a:rPr>
              <a:t>취약지역 위주로 설치</a:t>
            </a:r>
            <a:r>
              <a:rPr lang="en-US" altLang="ko-KR" dirty="0">
                <a:latin typeface="굴림" panose="020B0600000101010101" pitchFamily="50" charset="-127"/>
              </a:rPr>
              <a:t>(</a:t>
            </a:r>
            <a:r>
              <a:rPr lang="ko-KR" altLang="en-US" dirty="0">
                <a:latin typeface="굴림" panose="020B0600000101010101" pitchFamily="50" charset="-127"/>
              </a:rPr>
              <a:t>근거리</a:t>
            </a:r>
            <a:r>
              <a:rPr lang="en-US" altLang="ko-KR" dirty="0">
                <a:latin typeface="굴림" panose="020B0600000101010101" pitchFamily="50" charset="-127"/>
              </a:rPr>
              <a:t>, </a:t>
            </a:r>
            <a:r>
              <a:rPr lang="ko-KR" altLang="en-US" dirty="0">
                <a:latin typeface="굴림" panose="020B0600000101010101" pitchFamily="50" charset="-127"/>
              </a:rPr>
              <a:t>중거리</a:t>
            </a:r>
            <a:r>
              <a:rPr lang="en-US" altLang="ko-KR" dirty="0" smtClean="0">
                <a:latin typeface="굴림" panose="020B0600000101010101" pitchFamily="50" charset="-127"/>
              </a:rPr>
              <a:t>)</a:t>
            </a:r>
            <a:endParaRPr lang="ko-KR" altLang="en-US" dirty="0">
              <a:latin typeface="굴림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3383832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굴림" panose="020B0600000101010101" pitchFamily="50" charset="-127"/>
              </a:rPr>
              <a:t>감지</a:t>
            </a:r>
            <a:r>
              <a:rPr lang="en-US" altLang="ko-KR" dirty="0">
                <a:latin typeface="굴림" panose="020B0600000101010101" pitchFamily="50" charset="-127"/>
              </a:rPr>
              <a:t>․</a:t>
            </a:r>
            <a:r>
              <a:rPr lang="ko-KR" altLang="en-US" dirty="0">
                <a:latin typeface="굴림" panose="020B0600000101010101" pitchFamily="50" charset="-127"/>
              </a:rPr>
              <a:t>감시시스템 연동 </a:t>
            </a:r>
            <a:r>
              <a:rPr lang="ko-KR" altLang="en-US" dirty="0">
                <a:solidFill>
                  <a:srgbClr val="291FF9"/>
                </a:solidFill>
                <a:latin typeface="굴림" panose="020B0600000101010101" pitchFamily="50" charset="-127"/>
              </a:rPr>
              <a:t>감시영상 실시간 확인</a:t>
            </a:r>
            <a:r>
              <a:rPr lang="en-US" altLang="ko-KR" dirty="0">
                <a:latin typeface="굴림" panose="020B0600000101010101" pitchFamily="50" charset="-127"/>
              </a:rPr>
              <a:t>․</a:t>
            </a:r>
            <a:r>
              <a:rPr lang="ko-KR" altLang="en-US" dirty="0">
                <a:latin typeface="굴림" panose="020B0600000101010101" pitchFamily="50" charset="-127"/>
              </a:rPr>
              <a:t>녹화</a:t>
            </a:r>
            <a:r>
              <a:rPr lang="en-US" altLang="ko-KR" dirty="0">
                <a:latin typeface="굴림" panose="020B0600000101010101" pitchFamily="50" charset="-127"/>
              </a:rPr>
              <a:t>․</a:t>
            </a:r>
            <a:r>
              <a:rPr lang="ko-KR" altLang="en-US" dirty="0">
                <a:latin typeface="굴림" panose="020B0600000101010101" pitchFamily="50" charset="-127"/>
              </a:rPr>
              <a:t>탐색 및 운용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굴림" panose="020B0600000101010101" pitchFamily="50" charset="-127"/>
              </a:rPr>
              <a:t>중대 </a:t>
            </a:r>
            <a:r>
              <a:rPr lang="en-US" altLang="ko-KR" dirty="0">
                <a:latin typeface="굴림" panose="020B0600000101010101" pitchFamily="50" charset="-127"/>
              </a:rPr>
              <a:t>: </a:t>
            </a:r>
            <a:r>
              <a:rPr lang="ko-KR" altLang="en-US" dirty="0">
                <a:latin typeface="굴림" panose="020B0600000101010101" pitchFamily="50" charset="-127"/>
              </a:rPr>
              <a:t>시스템 조정 및 통제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굴림" panose="020B0600000101010101" pitchFamily="50" charset="-127"/>
              </a:rPr>
              <a:t>소초</a:t>
            </a:r>
            <a:r>
              <a:rPr lang="en-US" altLang="ko-KR" dirty="0">
                <a:latin typeface="굴림" panose="020B0600000101010101" pitchFamily="50" charset="-127"/>
              </a:rPr>
              <a:t>/</a:t>
            </a:r>
            <a:r>
              <a:rPr lang="ko-KR" altLang="en-US" dirty="0">
                <a:latin typeface="굴림" panose="020B0600000101010101" pitchFamily="50" charset="-127"/>
              </a:rPr>
              <a:t>대대통제실 </a:t>
            </a:r>
            <a:r>
              <a:rPr lang="en-US" altLang="ko-KR" dirty="0">
                <a:latin typeface="굴림" panose="020B0600000101010101" pitchFamily="50" charset="-127"/>
              </a:rPr>
              <a:t>: </a:t>
            </a:r>
            <a:r>
              <a:rPr lang="ko-KR" altLang="en-US" dirty="0" smtClean="0">
                <a:latin typeface="굴림" panose="020B0600000101010101" pitchFamily="50" charset="-127"/>
              </a:rPr>
              <a:t>모니터링</a:t>
            </a:r>
            <a:endParaRPr lang="ko-KR" altLang="en-US" dirty="0">
              <a:latin typeface="굴림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338383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굴림" panose="020B0600000101010101" pitchFamily="50" charset="-127"/>
              </a:rPr>
              <a:t>광망을</a:t>
            </a:r>
            <a:r>
              <a:rPr lang="ko-KR" altLang="en-US" dirty="0" smtClean="0">
                <a:latin typeface="굴림" panose="020B0600000101010101" pitchFamily="50" charset="-127"/>
              </a:rPr>
              <a:t> </a:t>
            </a:r>
            <a:r>
              <a:rPr lang="ko-KR" altLang="en-US" dirty="0">
                <a:latin typeface="굴림" panose="020B0600000101010101" pitchFamily="50" charset="-127"/>
              </a:rPr>
              <a:t>철책에 설치</a:t>
            </a:r>
            <a:r>
              <a:rPr lang="en-US" altLang="ko-KR" dirty="0">
                <a:latin typeface="굴림" panose="020B0600000101010101" pitchFamily="50" charset="-127"/>
              </a:rPr>
              <a:t>, </a:t>
            </a:r>
            <a:r>
              <a:rPr lang="ko-KR" altLang="en-US" dirty="0" err="1">
                <a:latin typeface="굴림" panose="020B0600000101010101" pitchFamily="50" charset="-127"/>
              </a:rPr>
              <a:t>월책</a:t>
            </a:r>
            <a:r>
              <a:rPr lang="en-US" altLang="ko-KR" dirty="0">
                <a:latin typeface="굴림" panose="020B0600000101010101" pitchFamily="50" charset="-127"/>
              </a:rPr>
              <a:t>․</a:t>
            </a:r>
            <a:r>
              <a:rPr lang="ko-KR" altLang="en-US" dirty="0">
                <a:latin typeface="굴림" panose="020B0600000101010101" pitchFamily="50" charset="-127"/>
              </a:rPr>
              <a:t>절단 등 적 </a:t>
            </a:r>
            <a:r>
              <a:rPr lang="ko-KR" altLang="en-US" dirty="0" err="1">
                <a:solidFill>
                  <a:srgbClr val="291FF9"/>
                </a:solidFill>
                <a:latin typeface="굴림" panose="020B0600000101010101" pitchFamily="50" charset="-127"/>
              </a:rPr>
              <a:t>침투시</a:t>
            </a:r>
            <a:r>
              <a:rPr lang="ko-KR" altLang="en-US" dirty="0">
                <a:solidFill>
                  <a:srgbClr val="291FF9"/>
                </a:solidFill>
                <a:latin typeface="굴림" panose="020B0600000101010101" pitchFamily="50" charset="-127"/>
              </a:rPr>
              <a:t> 감지 및 </a:t>
            </a:r>
            <a:r>
              <a:rPr lang="ko-KR" altLang="en-US" dirty="0" smtClean="0">
                <a:solidFill>
                  <a:srgbClr val="291FF9"/>
                </a:solidFill>
                <a:latin typeface="굴림" panose="020B0600000101010101" pitchFamily="50" charset="-127"/>
              </a:rPr>
              <a:t>경보</a:t>
            </a:r>
            <a:endParaRPr lang="ko-KR" altLang="en-US" dirty="0">
              <a:solidFill>
                <a:srgbClr val="291FF9"/>
              </a:solidFill>
              <a:latin typeface="굴림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56851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병력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+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편제장비</a:t>
            </a:r>
            <a:endParaRPr lang="en-US" altLang="ko-KR" sz="32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+</a:t>
            </a:r>
            <a:r>
              <a:rPr lang="ko-KR" altLang="en-US" sz="32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과학화경계시스템</a:t>
            </a:r>
            <a:endParaRPr lang="ko-KR" altLang="en-US" sz="32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3867" y="541817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경계의 질 개선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4427984" y="5695305"/>
            <a:ext cx="527298" cy="2003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2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 lang="ko-KR"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</p:spPr>
        <p:txBody>
          <a:bodyPr lIns="89999" tIns="46800" rIns="89999" bIns="4680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서울 중랑갑</a:t>
            </a:r>
            <a:r>
              <a:rPr lang="en-US" altLang="ko-KR" sz="1800">
                <a:solidFill>
                  <a:schemeClr val="bg1"/>
                </a:solidFill>
                <a:latin typeface="HY울릉도B"/>
                <a:ea typeface="HY울릉도B"/>
              </a:rPr>
              <a:t> </a:t>
            </a:r>
            <a:r>
              <a:rPr lang="ko-KR" altLang="en-US" sz="1800">
                <a:solidFill>
                  <a:schemeClr val="bg1"/>
                </a:solidFill>
                <a:latin typeface="HY울릉도B"/>
                <a:ea typeface="HY울릉도B"/>
              </a:rPr>
              <a:t>국회의원 서영교</a:t>
            </a:r>
            <a:endParaRPr lang="ko-KR" altLang="en-US" sz="1800">
              <a:solidFill>
                <a:schemeClr val="bg1"/>
              </a:solidFill>
              <a:latin typeface="HY울릉도B"/>
              <a:ea typeface="HY울릉도B"/>
            </a:endParaRPr>
          </a:p>
        </p:txBody>
      </p:sp>
      <p:sp>
        <p:nvSpPr>
          <p:cNvPr id="10" name="제목 1"/>
          <p:cNvSpPr txBox="1"/>
          <p:nvPr/>
        </p:nvSpPr>
        <p:spPr>
          <a:xfrm>
            <a:off x="1" y="44624"/>
            <a:ext cx="9109074" cy="93610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 anchorCtr="0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latinLnBrk="0">
              <a:defRPr lang="ko-KR" altLang="en-US"/>
            </a:pPr>
            <a:r>
              <a:rPr lang="en-US" altLang="ko-KR">
                <a:latin typeface="HY목각파임B"/>
                <a:ea typeface="HY목각파임B"/>
              </a:rPr>
              <a:t>GPS</a:t>
            </a:r>
            <a:r>
              <a:rPr lang="ko-KR" altLang="en-US">
                <a:latin typeface="HY목각파임B"/>
                <a:ea typeface="HY목각파임B"/>
              </a:rPr>
              <a:t>화물낙하산사업 수동조정기</a:t>
            </a:r>
            <a:endParaRPr lang="ko-KR" altLang="en-US">
              <a:latin typeface="HY목각파임B"/>
              <a:ea typeface="HY목각파임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412776"/>
            <a:ext cx="9143999" cy="173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5400">
                <a:solidFill>
                  <a:srgbClr val="291ff9"/>
                </a:solidFill>
                <a:latin typeface="HY목각파임B"/>
                <a:ea typeface="HY목각파임B"/>
              </a:rPr>
              <a:t>미 에어본사 계약해지에 따라 </a:t>
            </a:r>
            <a:r>
              <a:rPr lang="en-US" altLang="ko-KR" sz="5400">
                <a:solidFill>
                  <a:srgbClr val="c00000"/>
                </a:solidFill>
                <a:latin typeface="HY목각파임B"/>
                <a:ea typeface="HY목각파임B"/>
              </a:rPr>
              <a:t>2016</a:t>
            </a:r>
            <a:r>
              <a:rPr lang="ko-KR" altLang="en-US" sz="5400">
                <a:solidFill>
                  <a:srgbClr val="c00000"/>
                </a:solidFill>
                <a:latin typeface="HY목각파임B"/>
                <a:ea typeface="HY목각파임B"/>
              </a:rPr>
              <a:t>년내 전력화 불가능</a:t>
            </a:r>
            <a:endParaRPr lang="ko-KR" altLang="en-US" sz="5400">
              <a:solidFill>
                <a:srgbClr val="c00000"/>
              </a:solidFill>
              <a:latin typeface="HY목각파임B"/>
              <a:ea typeface="HY목각파임B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3861048"/>
            <a:ext cx="9143999" cy="1737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5400">
                <a:latin typeface="HY목각파임B"/>
                <a:ea typeface="HY목각파임B"/>
              </a:rPr>
              <a:t>사업지연에 대한 입장은</a:t>
            </a:r>
            <a:r>
              <a:rPr lang="en-US" altLang="ko-KR" sz="5400">
                <a:latin typeface="HY목각파임B"/>
                <a:ea typeface="HY목각파임B"/>
              </a:rPr>
              <a:t>?</a:t>
            </a:r>
            <a:endParaRPr lang="en-US" altLang="ko-KR" sz="5400">
              <a:latin typeface="HY목각파임B"/>
              <a:ea typeface="HY목각파임B"/>
            </a:endParaRPr>
          </a:p>
          <a:p>
            <a:pPr algn="ctr">
              <a:defRPr lang="ko-KR" altLang="en-US"/>
            </a:pPr>
            <a:r>
              <a:rPr lang="ko-KR" altLang="en-US" sz="5400">
                <a:latin typeface="HY목각파임B"/>
                <a:ea typeface="HY목각파임B"/>
              </a:rPr>
              <a:t>합참의 향후 대책은</a:t>
            </a:r>
            <a:r>
              <a:rPr lang="en-US" altLang="ko-KR" sz="5400">
                <a:latin typeface="HY목각파임B"/>
                <a:ea typeface="HY목각파임B"/>
              </a:rPr>
              <a:t>?</a:t>
            </a:r>
            <a:endParaRPr lang="ko-KR" altLang="en-US" sz="5400">
              <a:latin typeface="HY목각파임B"/>
              <a:ea typeface="HY목각파임B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GOP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과학화경계시스템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오작동</a:t>
            </a:r>
            <a:r>
              <a:rPr lang="ko-KR" altLang="en-US" sz="4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중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92001"/>
              </p:ext>
            </p:extLst>
          </p:nvPr>
        </p:nvGraphicFramePr>
        <p:xfrm>
          <a:off x="611560" y="1268760"/>
          <a:ext cx="7776863" cy="4013789"/>
        </p:xfrm>
        <a:graphic>
          <a:graphicData uri="http://schemas.openxmlformats.org/drawingml/2006/table">
            <a:tbl>
              <a:tblPr/>
              <a:tblGrid>
                <a:gridCol w="966914"/>
                <a:gridCol w="1493116"/>
                <a:gridCol w="776851"/>
                <a:gridCol w="776851"/>
                <a:gridCol w="776851"/>
                <a:gridCol w="1035802"/>
                <a:gridCol w="1035802"/>
                <a:gridCol w="914676"/>
              </a:tblGrid>
              <a:tr h="36004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장비명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횟수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수리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‧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보수 사유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‧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보수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비용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부품고장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프로그램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오류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절단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절곡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결선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사용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부주의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 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592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138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244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37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 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330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150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A/S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기간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으로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운영유지비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투입 없음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통제시스템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감지시스템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160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기반체계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 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262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통제시스템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감지시스템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기반체계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319" y="553580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부품고장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24% -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프로그램 오류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20%,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초기오류가 </a:t>
            </a:r>
            <a:r>
              <a:rPr lang="en-US" altLang="ko-KR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44%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절단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절곡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결선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41%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89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GOP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과학화경계시스템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오작동</a:t>
            </a:r>
            <a:r>
              <a:rPr lang="ko-KR" altLang="en-US" sz="4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중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319" y="553580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부품고장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13%-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프로그램 오류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29%-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안정화부족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21%,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시스템오류 오작동 </a:t>
            </a:r>
            <a:r>
              <a:rPr lang="en-US" altLang="ko-KR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63%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979187"/>
              </p:ext>
            </p:extLst>
          </p:nvPr>
        </p:nvGraphicFramePr>
        <p:xfrm>
          <a:off x="1109896" y="1124744"/>
          <a:ext cx="6859789" cy="4300346"/>
        </p:xfrm>
        <a:graphic>
          <a:graphicData uri="http://schemas.openxmlformats.org/drawingml/2006/table">
            <a:tbl>
              <a:tblPr/>
              <a:tblGrid>
                <a:gridCol w="1097437"/>
                <a:gridCol w="1097437"/>
                <a:gridCol w="754983"/>
                <a:gridCol w="754983"/>
                <a:gridCol w="754983"/>
                <a:gridCol w="754983"/>
                <a:gridCol w="754983"/>
                <a:gridCol w="890000"/>
              </a:tblGrid>
              <a:tr h="32556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장비명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횟수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오작동 사유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후속조치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1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부품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고장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프로그램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오류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사용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부주의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안정화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929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 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94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 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프로그램 안정화 등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즉각정비로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복구 완료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통제시스템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감지시스템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794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 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통제시스템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감지시스템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3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1340768"/>
            <a:ext cx="8191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악천후에도 고장</a:t>
            </a:r>
            <a:r>
              <a:rPr lang="en-US" altLang="ko-KR" sz="4000" dirty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40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낙뢰 및 폭우로 카메라 피해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’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– 16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월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30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941" y="5085184"/>
            <a:ext cx="8191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사업비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1,694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억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과학화경계시스템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r"/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대안은 병력투입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???</a:t>
            </a:r>
            <a:endParaRPr lang="ko-KR" altLang="en-US" sz="28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940" y="2996952"/>
            <a:ext cx="81916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ko-KR" altLang="en-US" sz="2000" dirty="0" smtClean="0">
                <a:latin typeface="굴림" panose="020B0600000101010101" pitchFamily="50" charset="-127"/>
              </a:rPr>
              <a:t>관련대책</a:t>
            </a:r>
            <a:endParaRPr lang="en-US" altLang="ko-KR" sz="2000" dirty="0" smtClean="0">
              <a:latin typeface="굴림" panose="020B060000010101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굴림" panose="020B0600000101010101" pitchFamily="50" charset="-127"/>
              </a:rPr>
              <a:t>악천후에 </a:t>
            </a:r>
            <a:r>
              <a:rPr lang="ko-KR" altLang="en-US" sz="2000" dirty="0">
                <a:latin typeface="굴림" panose="020B0600000101010101" pitchFamily="50" charset="-127"/>
              </a:rPr>
              <a:t>의한 정전 또는 우발상황 발생시 </a:t>
            </a:r>
            <a:r>
              <a:rPr lang="ko-KR" altLang="en-US" sz="2000" dirty="0" err="1">
                <a:latin typeface="굴림" panose="020B0600000101010101" pitchFamily="50" charset="-127"/>
              </a:rPr>
              <a:t>무정전전원공급장치와</a:t>
            </a:r>
            <a:r>
              <a:rPr lang="ko-KR" altLang="en-US" sz="2000" dirty="0">
                <a:latin typeface="굴림" panose="020B0600000101010101" pitchFamily="50" charset="-127"/>
              </a:rPr>
              <a:t> </a:t>
            </a:r>
            <a:r>
              <a:rPr lang="en-US" altLang="ko-KR" sz="2000" dirty="0">
                <a:latin typeface="굴림" panose="020B0600000101010101" pitchFamily="50" charset="-127"/>
              </a:rPr>
              <a:t>60kw </a:t>
            </a:r>
            <a:r>
              <a:rPr lang="ko-KR" altLang="en-US" sz="2000" dirty="0">
                <a:latin typeface="굴림" panose="020B0600000101010101" pitchFamily="50" charset="-127"/>
              </a:rPr>
              <a:t>발전기 설치로 </a:t>
            </a:r>
            <a:r>
              <a:rPr lang="en-US" altLang="ko-KR" sz="2000" dirty="0">
                <a:latin typeface="굴림" panose="020B0600000101010101" pitchFamily="50" charset="-127"/>
              </a:rPr>
              <a:t>24</a:t>
            </a:r>
            <a:r>
              <a:rPr lang="ko-KR" altLang="en-US" sz="2000" dirty="0">
                <a:latin typeface="굴림" panose="020B0600000101010101" pitchFamily="50" charset="-127"/>
              </a:rPr>
              <a:t>시간 </a:t>
            </a:r>
            <a:r>
              <a:rPr lang="ko-KR" altLang="en-US" sz="2000" dirty="0" err="1">
                <a:latin typeface="굴림" panose="020B0600000101010101" pitchFamily="50" charset="-127"/>
              </a:rPr>
              <a:t>무중단</a:t>
            </a:r>
            <a:r>
              <a:rPr lang="ko-KR" altLang="en-US" sz="2000" dirty="0">
                <a:latin typeface="굴림" panose="020B0600000101010101" pitchFamily="50" charset="-127"/>
              </a:rPr>
              <a:t> </a:t>
            </a:r>
            <a:r>
              <a:rPr lang="ko-KR" altLang="en-US" sz="2000" dirty="0" smtClean="0">
                <a:latin typeface="굴림" panose="020B0600000101010101" pitchFamily="50" charset="-127"/>
              </a:rPr>
              <a:t>운용시스템</a:t>
            </a:r>
            <a:endParaRPr lang="en-US" altLang="ko-KR" sz="2000" dirty="0" smtClean="0">
              <a:latin typeface="굴림" panose="020B060000010101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</a:rPr>
              <a:t>우발상황에 의한 제한사항이 언제든 발생할 수 있으므로</a:t>
            </a:r>
            <a:r>
              <a:rPr lang="en-US" altLang="ko-KR" sz="2000" dirty="0">
                <a:latin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</a:rPr>
              <a:t>유사시 </a:t>
            </a:r>
            <a:r>
              <a:rPr lang="ko-KR" altLang="en-US" sz="2000" dirty="0">
                <a:solidFill>
                  <a:srgbClr val="FF0000"/>
                </a:solidFill>
                <a:latin typeface="굴림" panose="020B0600000101010101" pitchFamily="50" charset="-127"/>
              </a:rPr>
              <a:t>병력 투입으로 극복 </a:t>
            </a:r>
            <a:r>
              <a:rPr lang="ko-KR" altLang="en-US" sz="2000" dirty="0" smtClean="0">
                <a:solidFill>
                  <a:srgbClr val="FF0000"/>
                </a:solidFill>
                <a:latin typeface="굴림" panose="020B0600000101010101" pitchFamily="50" charset="-127"/>
              </a:rPr>
              <a:t>계획</a:t>
            </a:r>
            <a:endParaRPr lang="ko-KR" altLang="en-US" sz="2000" dirty="0">
              <a:solidFill>
                <a:srgbClr val="FF0000"/>
              </a:solidFill>
              <a:latin typeface="굴림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GOP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과학화경계시스템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오작동</a:t>
            </a:r>
            <a:r>
              <a:rPr lang="ko-KR" altLang="en-US" sz="4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중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36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한강하구 긴장고조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도발 대책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은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8" y="1268760"/>
            <a:ext cx="8388424" cy="46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한강하구 긴장고조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도발 대책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은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96557"/>
              </p:ext>
            </p:extLst>
          </p:nvPr>
        </p:nvGraphicFramePr>
        <p:xfrm>
          <a:off x="1331640" y="2132856"/>
          <a:ext cx="6138503" cy="1296144"/>
        </p:xfrm>
        <a:graphic>
          <a:graphicData uri="http://schemas.openxmlformats.org/drawingml/2006/table">
            <a:tbl>
              <a:tblPr/>
              <a:tblGrid>
                <a:gridCol w="876929"/>
                <a:gridCol w="876929"/>
                <a:gridCol w="876929"/>
                <a:gridCol w="876929"/>
                <a:gridCol w="876929"/>
                <a:gridCol w="876929"/>
                <a:gridCol w="876929"/>
              </a:tblGrid>
              <a:tr h="43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구분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척수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/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회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4/3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없음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8/2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3/3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FF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95/129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FF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398/511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야간진입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별도 현황 없음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17/35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224/254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608569"/>
              </p:ext>
            </p:extLst>
          </p:nvPr>
        </p:nvGraphicFramePr>
        <p:xfrm>
          <a:off x="643018" y="3744304"/>
          <a:ext cx="7793546" cy="1844936"/>
        </p:xfrm>
        <a:graphic>
          <a:graphicData uri="http://schemas.openxmlformats.org/drawingml/2006/table">
            <a:tbl>
              <a:tblPr/>
              <a:tblGrid>
                <a:gridCol w="698544"/>
                <a:gridCol w="614404"/>
                <a:gridCol w="572333"/>
                <a:gridCol w="698544"/>
                <a:gridCol w="698544"/>
                <a:gridCol w="614404"/>
                <a:gridCol w="572333"/>
                <a:gridCol w="614404"/>
                <a:gridCol w="656474"/>
                <a:gridCol w="656474"/>
                <a:gridCol w="656474"/>
                <a:gridCol w="740614"/>
              </a:tblGrid>
              <a:tr h="54575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구분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15.4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7~10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16.1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7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꽃게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,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범게철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숭어 등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꽃게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,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범게철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534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척수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/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회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30/34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16/16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2/2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10/10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36/65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6/6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73/101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99/119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220/285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34076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중국어선 조업 현황</a:t>
            </a:r>
            <a:endParaRPr lang="ko-KR" altLang="en-US" sz="24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40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한강하구 긴장고조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도발 대책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은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511" y="451291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간과할 </a:t>
            </a:r>
            <a:r>
              <a:rPr lang="ko-KR" altLang="en-US" sz="24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 없는 것은 괴뢰군부 </a:t>
            </a:r>
            <a:r>
              <a:rPr lang="ko-KR" altLang="en-US" sz="24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호전광들의</a:t>
            </a:r>
            <a:r>
              <a:rPr lang="ko-KR" altLang="en-US" sz="24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군사적 망동을 미제침략군이 적극 비호 두둔하다 못해 직접 가담하고 있는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것</a:t>
            </a: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  <a:endParaRPr lang="ko-KR" altLang="en-US" sz="24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564" y="184482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괴뢰군부 </a:t>
            </a:r>
            <a:r>
              <a:rPr lang="ko-KR" altLang="en-US" sz="24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호전광들의</a:t>
            </a:r>
            <a:r>
              <a:rPr lang="ko-KR" altLang="en-US" sz="24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군사적 도발책동은 바로 이 수역에서 우리 군대의 자위적인 대응을 유도해내고 그것을 우리의 도발과 위협으로 오도하는 여론을 대대적으로 확산시켜보려는 악랄한 흉계로부터 출발한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것</a:t>
            </a: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군사적 </a:t>
            </a:r>
            <a:r>
              <a:rPr lang="ko-KR" altLang="en-US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긴장고조 책임</a:t>
            </a: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한국과 미국에 </a:t>
            </a:r>
            <a:r>
              <a:rPr lang="ko-KR" altLang="en-US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떠넘기기</a:t>
            </a:r>
            <a:endParaRPr lang="ko-KR" altLang="en-US" sz="24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97544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물리적 도발의 </a:t>
            </a:r>
            <a:r>
              <a:rPr lang="en-US" altLang="ko-KR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z="24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명분쌓기</a:t>
            </a:r>
            <a:r>
              <a:rPr lang="en-US" altLang="ko-KR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’</a:t>
            </a:r>
            <a:endParaRPr lang="ko-KR" altLang="en-US" sz="24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5905679"/>
            <a:ext cx="492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월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20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 북한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조선중앙통신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’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발표</a:t>
            </a:r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19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186" y="404664"/>
            <a:ext cx="8393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현역복무부적합자 전역 나날이 증가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09328"/>
              </p:ext>
            </p:extLst>
          </p:nvPr>
        </p:nvGraphicFramePr>
        <p:xfrm>
          <a:off x="251520" y="1268760"/>
          <a:ext cx="4968553" cy="2628900"/>
        </p:xfrm>
        <a:graphic>
          <a:graphicData uri="http://schemas.openxmlformats.org/drawingml/2006/table">
            <a:tbl>
              <a:tblPr/>
              <a:tblGrid>
                <a:gridCol w="818261"/>
                <a:gridCol w="991538"/>
                <a:gridCol w="1053026"/>
                <a:gridCol w="1053026"/>
                <a:gridCol w="1052702"/>
              </a:tblGrid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총 입소인원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치유후 자대복귀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재입소 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자대복귀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2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병역심사대</a:t>
                      </a:r>
                      <a:endParaRPr lang="ko-KR" altLang="en-US" sz="1200" kern="0" spc="-12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2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입소</a:t>
                      </a:r>
                      <a:endParaRPr lang="ko-KR" altLang="en-US" sz="1200" kern="0" spc="-12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2,582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1,822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(70.6%)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343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(13.3%)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417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(16.2%)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2,657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1,675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(63.1%)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467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(17.6%)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515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(19.4%)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3,132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1,511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(48.3%)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795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(25.4%)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826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(26.4%)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3,371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1,536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(45.6%)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911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(27.0%)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924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(27.4%)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16</a:t>
                      </a: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년 </a:t>
                      </a:r>
                      <a:endParaRPr lang="ko-KR" altLang="en-US" sz="1200" kern="0" spc="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(6.30.</a:t>
                      </a: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기준</a:t>
                      </a:r>
                      <a:r>
                        <a:rPr lang="en-US" altLang="ko-KR" sz="1200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1,749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703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(40.2%)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429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(24.5%)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617</a:t>
                      </a:r>
                      <a:r>
                        <a:rPr lang="ko-KR" altLang="en-US" sz="1200" kern="0" spc="-1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(35.3%)</a:t>
                      </a:r>
                      <a:endParaRPr lang="ko-KR" altLang="en-US" sz="12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177962"/>
              </p:ext>
            </p:extLst>
          </p:nvPr>
        </p:nvGraphicFramePr>
        <p:xfrm>
          <a:off x="3676253" y="4077072"/>
          <a:ext cx="5401171" cy="2272792"/>
        </p:xfrm>
        <a:graphic>
          <a:graphicData uri="http://schemas.openxmlformats.org/drawingml/2006/table">
            <a:tbl>
              <a:tblPr/>
              <a:tblGrid>
                <a:gridCol w="1151184"/>
                <a:gridCol w="1126698"/>
                <a:gridCol w="1479079"/>
                <a:gridCol w="1644210"/>
              </a:tblGrid>
              <a:tr h="44358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정신질환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군복무적응 곤란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군복무곤란질환자</a:t>
                      </a:r>
                      <a:endParaRPr lang="ko-KR" altLang="en-US" sz="13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뇌전증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,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야맹증 등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'16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3,430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2,611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819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'15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4,572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3,570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1,002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'14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3,328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2,776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'13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1,419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1,192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227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1,057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835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1,171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972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199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24128" y="191683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그린캠프 입소자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30.5%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증가</a:t>
            </a:r>
            <a:endParaRPr lang="ko-KR" altLang="en-US" sz="28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083" y="4851156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현역복무부적합 전역자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배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껑충</a:t>
            </a:r>
            <a:endParaRPr lang="ko-KR" altLang="en-US" sz="28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0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686</ep:Words>
  <ep:PresentationFormat>화면 슬라이드 쇼(4:3)</ep:PresentationFormat>
  <ep:Paragraphs>117</ep:Paragraphs>
  <ep:Slides>20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GPS화물낙하산사업 수동조정기</vt:lpstr>
      <vt:lpstr>슬라이드 17</vt:lpstr>
      <vt:lpstr>슬라이드 18</vt:lpstr>
      <vt:lpstr>슬라이드 19</vt:lpstr>
      <vt:lpstr>슬라이드 20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2013-11-04T09:25:35.000</dcterms:created>
  <dc:creator>user</dc:creator>
  <cp:lastModifiedBy>admin</cp:lastModifiedBy>
  <dcterms:modified xsi:type="dcterms:W3CDTF">2016-10-12T00:48:32.927</dcterms:modified>
  <cp:revision>283</cp:revision>
  <dc:title>PowerPoint 프레젠테이션</dc:title>
</cp:coreProperties>
</file>