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59" r:id="rId2"/>
    <p:sldId id="348" r:id="rId3"/>
    <p:sldId id="349" r:id="rId4"/>
    <p:sldId id="352" r:id="rId5"/>
    <p:sldId id="351" r:id="rId6"/>
    <p:sldId id="350" r:id="rId7"/>
    <p:sldId id="353" r:id="rId8"/>
    <p:sldId id="354" r:id="rId9"/>
    <p:sldId id="355" r:id="rId10"/>
    <p:sldId id="356" r:id="rId11"/>
    <p:sldId id="357" r:id="rId12"/>
    <p:sldId id="358" r:id="rId13"/>
    <p:sldId id="361" r:id="rId14"/>
    <p:sldId id="362" r:id="rId15"/>
    <p:sldId id="360" r:id="rId16"/>
    <p:sldId id="363" r:id="rId17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85D"/>
    <a:srgbClr val="291FF9"/>
    <a:srgbClr val="0066FF"/>
    <a:srgbClr val="0E05BB"/>
    <a:srgbClr val="4138FA"/>
    <a:srgbClr val="5B53FB"/>
    <a:srgbClr val="E8260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57" autoAdjust="0"/>
    <p:restoredTop sz="94660"/>
  </p:normalViewPr>
  <p:slideViewPr>
    <p:cSldViewPr>
      <p:cViewPr>
        <p:scale>
          <a:sx n="60" d="100"/>
          <a:sy n="60" d="100"/>
        </p:scale>
        <p:origin x="-3108" y="-13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575" cy="496888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6041" y="0"/>
            <a:ext cx="2949575" cy="496888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>
              <a:defRPr sz="1200"/>
            </a:lvl1pPr>
          </a:lstStyle>
          <a:p>
            <a:pPr>
              <a:defRPr/>
            </a:pPr>
            <a:fld id="{C2FC5DFC-D3E2-44FE-99CC-F0A7669C0B74}" type="datetimeFigureOut">
              <a:rPr lang="ko-KR" altLang="en-US"/>
              <a:pPr>
                <a:defRPr/>
              </a:pPr>
              <a:t>2016-09-29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3" y="9440863"/>
            <a:ext cx="2949575" cy="496887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6041" y="9440863"/>
            <a:ext cx="2949575" cy="496887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>
              <a:defRPr sz="1200"/>
            </a:lvl1pPr>
          </a:lstStyle>
          <a:p>
            <a:pPr>
              <a:defRPr/>
            </a:pPr>
            <a:fld id="{BECBA429-AB44-4C13-871F-C4318A8F93C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99743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575" cy="496888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6041" y="0"/>
            <a:ext cx="2949575" cy="496888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579FF7A-07E5-4837-A77A-41B312DAA0E8}" type="datetimeFigureOut">
              <a:rPr lang="ko-KR" altLang="en-US"/>
              <a:pPr>
                <a:defRPr/>
              </a:pPr>
              <a:t>2016-09-29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1" rIns="91423" bIns="45711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41" y="4721225"/>
            <a:ext cx="5445125" cy="4471988"/>
          </a:xfrm>
          <a:prstGeom prst="rect">
            <a:avLst/>
          </a:prstGeom>
        </p:spPr>
        <p:txBody>
          <a:bodyPr vert="horz" lIns="91423" tIns="45711" rIns="91423" bIns="45711" rtlCol="0"/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3" y="9440863"/>
            <a:ext cx="2949575" cy="496887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6041" y="9440863"/>
            <a:ext cx="2949575" cy="496887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88C02FE-6E5E-4D25-91DC-D6D8956EA16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500186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F6934-80E3-4705-A826-49F5B3CF28AD}" type="datetime1">
              <a:rPr lang="ko-KR" altLang="en-US"/>
              <a:pPr>
                <a:defRPr/>
              </a:pPr>
              <a:t>2016-09-29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54AD4-4194-4D6D-A671-E6ED82874D0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AA306-F5EF-4A94-8B6B-79E5CDF16845}" type="datetime1">
              <a:rPr lang="ko-KR" altLang="en-US"/>
              <a:pPr>
                <a:defRPr/>
              </a:pPr>
              <a:t>2016-09-29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926D8-0FA5-4616-9D97-CE197A4702C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EDC1A-BE6F-428D-A607-E90B09C2865D}" type="datetime1">
              <a:rPr lang="ko-KR" altLang="en-US"/>
              <a:pPr>
                <a:defRPr/>
              </a:pPr>
              <a:t>2016-09-29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5ABE3-83C8-4DA7-9DE3-717F4867B80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2407-9483-4021-8A7E-984D221E64F8}" type="datetime1">
              <a:rPr lang="ko-KR" altLang="en-US"/>
              <a:pPr>
                <a:defRPr/>
              </a:pPr>
              <a:t>2016-09-29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BDE67-9D7D-4371-8CD3-A0EF5803E5B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21A82-FC02-48C9-BA6C-F725F534ED4C}" type="datetime1">
              <a:rPr lang="ko-KR" altLang="en-US"/>
              <a:pPr>
                <a:defRPr/>
              </a:pPr>
              <a:t>2016-09-29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B79D6-41BE-48F3-83FA-A61A007F76C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42510-ECA8-4F81-9FCC-D54918CE26C7}" type="datetime1">
              <a:rPr lang="ko-KR" altLang="en-US"/>
              <a:pPr>
                <a:defRPr/>
              </a:pPr>
              <a:t>2016-09-29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1A022-3B1E-4E95-8828-783B5861D9D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84B13-F47B-469A-8193-0B34F64F7FD1}" type="datetime1">
              <a:rPr lang="ko-KR" altLang="en-US"/>
              <a:pPr>
                <a:defRPr/>
              </a:pPr>
              <a:t>2016-09-29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2890F-FA1F-4A35-BBF5-EECB70CE80F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33477-082D-4FC8-AA90-3E1FF8135AD0}" type="datetime1">
              <a:rPr lang="ko-KR" altLang="en-US"/>
              <a:pPr>
                <a:defRPr/>
              </a:pPr>
              <a:t>2016-09-29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24A0E-86BA-4AD6-BD05-5D86930738A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367C4-B99E-412C-AC05-22A7A0DFACE2}" type="datetime1">
              <a:rPr lang="ko-KR" altLang="en-US"/>
              <a:pPr>
                <a:defRPr/>
              </a:pPr>
              <a:t>2016-09-29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950CE-90AB-4AF4-9CA6-63AAA7764C5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57AAF-37FC-43F6-B481-9FD62F866025}" type="datetime1">
              <a:rPr lang="ko-KR" altLang="en-US"/>
              <a:pPr>
                <a:defRPr/>
              </a:pPr>
              <a:t>2016-09-29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B0FD1-D4F3-4149-BF0F-3A853D75E38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EB260-F4C4-49F7-9D2C-F6AD82F88CD6}" type="datetime1">
              <a:rPr lang="ko-KR" altLang="en-US"/>
              <a:pPr>
                <a:defRPr/>
              </a:pPr>
              <a:t>2016-09-29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0F56B-95F7-45FC-B626-B7B8AA5E14B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39E842A-5DCA-4AE4-9B45-4C851A4E9FC3}" type="datetime1">
              <a:rPr lang="ko-KR" altLang="en-US"/>
              <a:pPr>
                <a:defRPr/>
              </a:pPr>
              <a:t>2016-09-29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FC9BFB4-16B4-4B78-99D9-25002553D5F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Documents and Settings\bai\바탕 화면\서영교 의원 사진.jpg"/>
          <p:cNvPicPr>
            <a:picLocks noChangeAspect="1" noChangeArrowheads="1"/>
          </p:cNvPicPr>
          <p:nvPr/>
        </p:nvPicPr>
        <p:blipFill>
          <a:blip r:embed="rId2"/>
          <a:srcRect l="4413" r="5310"/>
          <a:stretch>
            <a:fillRect/>
          </a:stretch>
        </p:blipFill>
        <p:spPr bwMode="auto">
          <a:xfrm>
            <a:off x="539750" y="476250"/>
            <a:ext cx="37750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4019550"/>
            <a:ext cx="9144000" cy="28527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052" name="Rectangle 1037"/>
          <p:cNvSpPr>
            <a:spLocks noChangeArrowheads="1"/>
          </p:cNvSpPr>
          <p:nvPr/>
        </p:nvSpPr>
        <p:spPr bwMode="auto">
          <a:xfrm>
            <a:off x="0" y="4365104"/>
            <a:ext cx="9144000" cy="8639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kumimoji="0" lang="en-US" altLang="ko-KR" sz="50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2016 </a:t>
            </a:r>
            <a:r>
              <a:rPr kumimoji="0" lang="ko-KR" altLang="en-US" sz="50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국방부 국정감사</a:t>
            </a:r>
            <a:endParaRPr kumimoji="0" lang="ko-KR" altLang="en-US" sz="5000" b="1" dirty="0">
              <a:solidFill>
                <a:schemeClr val="bg1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2053" name="Text Box 1038"/>
          <p:cNvSpPr txBox="1">
            <a:spLocks noChangeArrowheads="1"/>
          </p:cNvSpPr>
          <p:nvPr/>
        </p:nvSpPr>
        <p:spPr bwMode="auto">
          <a:xfrm>
            <a:off x="0" y="5661025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2000" b="1" dirty="0" smtClean="0">
                <a:solidFill>
                  <a:schemeClr val="bg1"/>
                </a:solidFill>
                <a:ea typeface="맑은 고딕" pitchFamily="50" charset="-127"/>
              </a:rPr>
              <a:t>2016. 09. 26(</a:t>
            </a:r>
            <a:r>
              <a:rPr kumimoji="0" lang="ko-KR" altLang="en-US" sz="2000" b="1" dirty="0" smtClean="0">
                <a:solidFill>
                  <a:schemeClr val="bg1"/>
                </a:solidFill>
                <a:ea typeface="맑은 고딕" pitchFamily="50" charset="-127"/>
              </a:rPr>
              <a:t>월</a:t>
            </a:r>
            <a:r>
              <a:rPr kumimoji="0" lang="en-US" altLang="ko-KR" sz="2000" b="1" dirty="0" smtClean="0">
                <a:solidFill>
                  <a:schemeClr val="bg1"/>
                </a:solidFill>
                <a:ea typeface="맑은 고딕" pitchFamily="50" charset="-127"/>
              </a:rPr>
              <a:t>)</a:t>
            </a:r>
            <a:endParaRPr kumimoji="0" lang="en-US" altLang="ko-KR" sz="2000" b="1" dirty="0"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1268760"/>
            <a:ext cx="4144962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spc="-15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kumimoji="0" lang="ko-KR" altLang="en-US" sz="4000" spc="-30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중랑 </a:t>
            </a:r>
            <a:r>
              <a:rPr kumimoji="0" lang="en-US" altLang="ko-KR" sz="4000" spc="-30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(</a:t>
            </a:r>
            <a:r>
              <a:rPr kumimoji="0" lang="ko-KR" altLang="en-US" sz="4000" spc="-30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갑</a:t>
            </a:r>
            <a:r>
              <a:rPr kumimoji="0" lang="en-US" altLang="ko-KR" sz="4000" spc="-30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)</a:t>
            </a:r>
            <a:r>
              <a:rPr kumimoji="0" lang="en-US" altLang="ko-KR" sz="4000" spc="-15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spc="-15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국회의원 </a:t>
            </a:r>
            <a:r>
              <a:rPr kumimoji="0" lang="ko-KR" altLang="en-US" sz="5000" spc="-15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서영교</a:t>
            </a:r>
          </a:p>
        </p:txBody>
      </p:sp>
    </p:spTree>
    <p:extLst>
      <p:ext uri="{BB962C8B-B14F-4D97-AF65-F5344CB8AC3E}">
        <p14:creationId xmlns:p14="http://schemas.microsoft.com/office/powerpoint/2010/main" val="302832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99" y="1196752"/>
            <a:ext cx="91090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-2</a:t>
            </a:r>
            <a:r>
              <a:rPr lang="ko-KR" altLang="en-US" sz="4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차</a:t>
            </a:r>
            <a:r>
              <a:rPr lang="en-US" altLang="ko-KR" sz="4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</a:p>
          <a:p>
            <a:pPr algn="ctr"/>
            <a:r>
              <a:rPr lang="ko-KR" altLang="en-US" sz="4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해상작전헬기 </a:t>
            </a:r>
            <a:r>
              <a:rPr lang="en-US" altLang="ko-KR" sz="4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12</a:t>
            </a:r>
            <a:r>
              <a:rPr lang="ko-KR" altLang="en-US" sz="4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대 도입 예정</a:t>
            </a:r>
            <a:endParaRPr lang="ko-KR" altLang="en-US" sz="44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99" y="3149094"/>
            <a:ext cx="910907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한국항공우주산업</a:t>
            </a:r>
            <a:r>
              <a:rPr lang="en-US" altLang="ko-KR" sz="4400" dirty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(KAI</a:t>
            </a:r>
            <a:r>
              <a:rPr lang="en-US" altLang="ko-KR" sz="440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r>
              <a:rPr lang="ko-KR" altLang="en-US" sz="440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lang="en-US" altLang="ko-KR" sz="4400" dirty="0">
              <a:solidFill>
                <a:srgbClr val="C0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endParaRPr lang="en-US" altLang="ko-KR" sz="1400" dirty="0" smtClean="0">
              <a:solidFill>
                <a:srgbClr val="C0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en-US" altLang="ko-KR" sz="4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“</a:t>
            </a:r>
            <a:r>
              <a:rPr lang="ko-KR" altLang="en-US" sz="4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국산 </a:t>
            </a:r>
            <a:r>
              <a:rPr lang="ko-KR" altLang="en-US" sz="4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육상용 헬기 </a:t>
            </a:r>
            <a:r>
              <a:rPr lang="ko-KR" altLang="en-US" sz="44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수리온을</a:t>
            </a:r>
            <a:r>
              <a:rPr lang="ko-KR" altLang="en-US" sz="4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lang="en-US" altLang="ko-KR" sz="44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ko-KR" altLang="en-US" sz="4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해상용으로 </a:t>
            </a:r>
            <a:r>
              <a:rPr lang="ko-KR" altLang="en-US" sz="4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개조하겠다고 발표하며 네 번째 연구 용역을 </a:t>
            </a:r>
            <a:r>
              <a:rPr lang="ko-KR" altLang="en-US" sz="4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요구</a:t>
            </a:r>
            <a:r>
              <a:rPr lang="en-US" altLang="ko-KR" sz="4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”</a:t>
            </a:r>
            <a:endParaRPr lang="ko-KR" altLang="en-US" sz="44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 bwMode="auto">
          <a:xfrm>
            <a:off x="1" y="116632"/>
            <a:ext cx="910907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차기</a:t>
            </a:r>
            <a:r>
              <a:rPr kumimoji="0" lang="en-US" altLang="ko-KR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해상작전헬기 도입 사업</a:t>
            </a:r>
            <a:endParaRPr kumimoji="0" lang="ko-KR" altLang="en-US" spc="-150" dirty="0"/>
          </a:p>
        </p:txBody>
      </p:sp>
    </p:spTree>
    <p:extLst>
      <p:ext uri="{BB962C8B-B14F-4D97-AF65-F5344CB8AC3E}">
        <p14:creationId xmlns:p14="http://schemas.microsoft.com/office/powerpoint/2010/main" val="394232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99" y="1340768"/>
            <a:ext cx="9109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lang="ko-KR" altLang="en-US" sz="4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육상용 헬기 </a:t>
            </a:r>
            <a:r>
              <a:rPr lang="en-US" altLang="ko-KR" sz="4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‘</a:t>
            </a:r>
            <a:r>
              <a:rPr lang="ko-KR" altLang="en-US" sz="44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수리온</a:t>
            </a:r>
            <a:r>
              <a:rPr lang="en-US" altLang="ko-KR" sz="4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’-</a:t>
            </a:r>
          </a:p>
        </p:txBody>
      </p:sp>
      <p:sp>
        <p:nvSpPr>
          <p:cNvPr id="11" name="제목 1"/>
          <p:cNvSpPr txBox="1">
            <a:spLocks/>
          </p:cNvSpPr>
          <p:nvPr/>
        </p:nvSpPr>
        <p:spPr bwMode="auto">
          <a:xfrm>
            <a:off x="1" y="116632"/>
            <a:ext cx="910907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차기</a:t>
            </a:r>
            <a:r>
              <a:rPr kumimoji="0" lang="en-US" altLang="ko-KR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해상작전헬기 도입 사업</a:t>
            </a:r>
            <a:endParaRPr kumimoji="0" lang="ko-KR" altLang="en-US" spc="-150" dirty="0"/>
          </a:p>
        </p:txBody>
      </p:sp>
      <p:sp>
        <p:nvSpPr>
          <p:cNvPr id="2" name="TextBox 1"/>
          <p:cNvSpPr txBox="1"/>
          <p:nvPr/>
        </p:nvSpPr>
        <p:spPr>
          <a:xfrm>
            <a:off x="28599" y="2636912"/>
            <a:ext cx="90804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ko-KR" altLang="en-US" sz="36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수리온은</a:t>
            </a:r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기체 </a:t>
            </a:r>
            <a:r>
              <a:rPr lang="ko-KR" altLang="en-US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전면의 설계가 바뀌어야 해상작전용으로 운용 </a:t>
            </a:r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가능 </a:t>
            </a:r>
            <a:endParaRPr lang="en-US" altLang="ko-KR" sz="36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571500" indent="-571500" algn="ctr">
              <a:buFont typeface="Wingdings" panose="05000000000000000000" pitchFamily="2" charset="2"/>
              <a:buChar char="v"/>
            </a:pPr>
            <a:endParaRPr lang="en-US" altLang="ko-KR" sz="36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전문가들은 </a:t>
            </a:r>
            <a:r>
              <a:rPr lang="ko-KR" altLang="en-US" sz="36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수리온의</a:t>
            </a:r>
            <a:r>
              <a:rPr lang="ko-KR" altLang="en-US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개조는 </a:t>
            </a:r>
            <a:r>
              <a:rPr lang="ko-KR" altLang="en-US" sz="3600" dirty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최소 </a:t>
            </a:r>
            <a:r>
              <a:rPr lang="en-US" altLang="ko-KR" sz="3600" dirty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5</a:t>
            </a:r>
            <a:r>
              <a:rPr lang="ko-KR" altLang="en-US" sz="360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년 </a:t>
            </a:r>
            <a:r>
              <a:rPr lang="ko-KR" altLang="en-US" sz="3600" dirty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최대 </a:t>
            </a:r>
            <a:r>
              <a:rPr lang="en-US" altLang="ko-KR" sz="3600" dirty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10</a:t>
            </a:r>
            <a:r>
              <a:rPr lang="ko-KR" altLang="en-US" sz="3600" dirty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년이 소요</a:t>
            </a:r>
            <a:r>
              <a:rPr lang="ko-KR" altLang="en-US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될 것으로 </a:t>
            </a:r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예</a:t>
            </a:r>
            <a:r>
              <a:rPr lang="ko-KR" altLang="en-US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상</a:t>
            </a:r>
            <a:r>
              <a:rPr lang="en-US" altLang="ko-KR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  <a:endParaRPr lang="ko-KR" altLang="en-US" sz="36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360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99" y="1593374"/>
            <a:ext cx="91090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2</a:t>
            </a:r>
            <a:r>
              <a:rPr lang="ko-KR" altLang="en-US" sz="4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차 차기 해상작전헬기 도입 예산 </a:t>
            </a:r>
            <a:r>
              <a:rPr lang="en-US" altLang="ko-KR" sz="4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-12</a:t>
            </a:r>
            <a:r>
              <a:rPr lang="ko-KR" altLang="en-US" sz="4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대분 약 </a:t>
            </a:r>
            <a:r>
              <a:rPr lang="en-US" altLang="ko-KR" sz="44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9,000</a:t>
            </a:r>
            <a:r>
              <a:rPr lang="ko-KR" altLang="en-US" sz="44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억원</a:t>
            </a:r>
            <a:r>
              <a:rPr lang="en-US" altLang="ko-KR" sz="4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endParaRPr lang="ko-KR" altLang="en-US" sz="440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endParaRPr lang="en-US" altLang="ko-KR" sz="44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 bwMode="auto">
          <a:xfrm>
            <a:off x="1" y="116632"/>
            <a:ext cx="910907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차기</a:t>
            </a:r>
            <a:r>
              <a:rPr kumimoji="0" lang="en-US" altLang="ko-KR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해상작전헬기 도입 사업</a:t>
            </a:r>
            <a:endParaRPr kumimoji="0" lang="ko-KR" altLang="en-US" spc="-150" dirty="0"/>
          </a:p>
        </p:txBody>
      </p:sp>
      <p:sp>
        <p:nvSpPr>
          <p:cNvPr id="2" name="TextBox 1"/>
          <p:cNvSpPr txBox="1"/>
          <p:nvPr/>
        </p:nvSpPr>
        <p:spPr>
          <a:xfrm>
            <a:off x="-6102" y="3068960"/>
            <a:ext cx="915010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4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ko-KR" altLang="en-US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정해진 예산안에서 </a:t>
            </a:r>
            <a:r>
              <a:rPr lang="ko-KR" altLang="en-US" sz="40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전력화시점에</a:t>
            </a:r>
            <a:r>
              <a:rPr lang="ko-KR" altLang="en-US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맞춰 </a:t>
            </a:r>
            <a:endParaRPr lang="en-US" altLang="ko-KR" sz="4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ko-KR" altLang="en-US" sz="400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해상작전헬기로 개조한 </a:t>
            </a:r>
            <a:r>
              <a:rPr lang="en-US" altLang="ko-KR" sz="400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‘</a:t>
            </a:r>
            <a:r>
              <a:rPr lang="ko-KR" altLang="en-US" sz="4000" dirty="0" err="1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수리온</a:t>
            </a:r>
            <a:r>
              <a:rPr lang="en-US" altLang="ko-KR" sz="400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’</a:t>
            </a:r>
            <a:r>
              <a:rPr lang="ko-KR" altLang="en-US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lang="en-US" altLang="ko-KR" sz="4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ko-KR" altLang="en-US" sz="5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납품 가능</a:t>
            </a:r>
            <a:r>
              <a:rPr lang="en-US" altLang="ko-KR" sz="5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??</a:t>
            </a:r>
            <a:endParaRPr lang="ko-KR" altLang="en-US" sz="54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049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" y="116632"/>
            <a:ext cx="9109074" cy="936104"/>
          </a:xfrm>
        </p:spPr>
        <p:txBody>
          <a:bodyPr>
            <a:normAutofit/>
          </a:bodyPr>
          <a:lstStyle/>
          <a:p>
            <a:r>
              <a:rPr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최근 </a:t>
            </a:r>
            <a:r>
              <a:rPr lang="en-US" altLang="ko-KR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3</a:t>
            </a:r>
            <a:r>
              <a:rPr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년 해외채권 근황</a:t>
            </a:r>
            <a:endParaRPr lang="ko-KR" altLang="en-US" spc="-150" dirty="0"/>
          </a:p>
        </p:txBody>
      </p:sp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491162"/>
              </p:ext>
            </p:extLst>
          </p:nvPr>
        </p:nvGraphicFramePr>
        <p:xfrm>
          <a:off x="467543" y="1268760"/>
          <a:ext cx="8136904" cy="4634085"/>
        </p:xfrm>
        <a:graphic>
          <a:graphicData uri="http://schemas.openxmlformats.org/drawingml/2006/table">
            <a:tbl>
              <a:tblPr/>
              <a:tblGrid>
                <a:gridCol w="453493"/>
                <a:gridCol w="1904193"/>
                <a:gridCol w="646920"/>
                <a:gridCol w="1227199"/>
                <a:gridCol w="1227199"/>
                <a:gridCol w="2677900"/>
              </a:tblGrid>
              <a:tr h="75840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no</a:t>
                      </a:r>
                      <a:endParaRPr lang="en-US" sz="17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채무자 현황</a:t>
                      </a:r>
                      <a:endParaRPr lang="ko-KR" altLang="en-US" sz="17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미수납액</a:t>
                      </a:r>
                      <a:endParaRPr lang="ko-KR" altLang="en-US" sz="17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발생일자</a:t>
                      </a:r>
                      <a:endParaRPr lang="ko-KR" altLang="en-US" sz="17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채권발생사유</a:t>
                      </a:r>
                      <a:endParaRPr lang="ko-KR" altLang="en-US" sz="17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사업명</a:t>
                      </a:r>
                      <a:endParaRPr lang="ko-KR" altLang="en-US" sz="17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</a:tr>
              <a:tr h="40576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</a:t>
                      </a:r>
                      <a:endParaRPr lang="en-US" sz="17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BAE Systems</a:t>
                      </a:r>
                      <a:endParaRPr lang="en-US" sz="17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476</a:t>
                      </a:r>
                      <a:endParaRPr lang="en-US" sz="17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2014-12-22</a:t>
                      </a:r>
                      <a:endParaRPr lang="en-US" sz="17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입찰보증금</a:t>
                      </a:r>
                      <a:endParaRPr lang="ko-KR" altLang="en-US" sz="17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7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KF-16 </a:t>
                      </a:r>
                      <a:r>
                        <a:rPr lang="ko-KR" altLang="en-US" sz="17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성능개량사업</a:t>
                      </a:r>
                      <a:endParaRPr lang="ko-KR" altLang="en-US" sz="17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40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</a:t>
                      </a:r>
                      <a:endParaRPr lang="en-US" sz="17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RAYTHEON COMPANY</a:t>
                      </a:r>
                      <a:endParaRPr lang="en-US" sz="17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186</a:t>
                      </a:r>
                      <a:endParaRPr lang="en-US" sz="17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2014-12-31</a:t>
                      </a:r>
                      <a:endParaRPr lang="en-US" sz="17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입찰보증금</a:t>
                      </a:r>
                      <a:endParaRPr lang="ko-KR" altLang="en-US" sz="17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7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KF-16 </a:t>
                      </a:r>
                      <a:r>
                        <a:rPr lang="ko-KR" altLang="en-US" sz="17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성능개량사업</a:t>
                      </a:r>
                      <a:endParaRPr lang="ko-KR" altLang="en-US" sz="17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40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</a:t>
                      </a:r>
                      <a:endParaRPr lang="en-US" sz="17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HAVELSAN HAVA ELEKTRONIK</a:t>
                      </a:r>
                      <a:endParaRPr lang="en-US" sz="17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89</a:t>
                      </a:r>
                      <a:endParaRPr lang="en-US" sz="17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2015-12-02</a:t>
                      </a:r>
                      <a:endParaRPr lang="en-US" sz="17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지체상금</a:t>
                      </a:r>
                      <a:endParaRPr lang="ko-KR" altLang="en-US" sz="17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공군전자전훈련장비</a:t>
                      </a:r>
                      <a:r>
                        <a:rPr lang="en-US" altLang="ko-KR" sz="17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(EWTS)</a:t>
                      </a:r>
                      <a:endParaRPr lang="ko-KR" altLang="en-US" sz="17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01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</a:t>
                      </a:r>
                      <a:endParaRPr lang="en-US" sz="17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이규태 등 </a:t>
                      </a:r>
                      <a:r>
                        <a:rPr lang="en-US" altLang="ko-KR" sz="17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</a:t>
                      </a:r>
                      <a:r>
                        <a:rPr lang="ko-KR" altLang="en-US" sz="17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인</a:t>
                      </a:r>
                      <a:endParaRPr lang="ko-KR" altLang="en-US" sz="17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</a:t>
                      </a:r>
                      <a:endParaRPr lang="en-US" sz="17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2015-12-08</a:t>
                      </a:r>
                      <a:endParaRPr lang="en-US" sz="17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손해배상금</a:t>
                      </a:r>
                      <a:endParaRPr lang="ko-KR" altLang="en-US" sz="17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공군전자전훈련장비</a:t>
                      </a:r>
                      <a:r>
                        <a:rPr lang="en-US" altLang="ko-KR" sz="17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(EWTS)</a:t>
                      </a:r>
                      <a:endParaRPr lang="ko-KR" altLang="en-US" sz="17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6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</a:t>
                      </a:r>
                      <a:endParaRPr lang="en-US" sz="17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COMSOFT GmbH</a:t>
                      </a:r>
                      <a:endParaRPr lang="en-US" sz="17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</a:t>
                      </a:r>
                      <a:endParaRPr lang="en-US" sz="17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2016-05-04</a:t>
                      </a:r>
                      <a:endParaRPr lang="en-US" sz="17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손해배상금</a:t>
                      </a:r>
                      <a:endParaRPr lang="ko-KR" altLang="en-US" sz="17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국지공역감시체계</a:t>
                      </a:r>
                      <a:endParaRPr lang="ko-KR" altLang="en-US" sz="17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90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</a:t>
                      </a:r>
                      <a:endParaRPr lang="en-US" sz="17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강덕원</a:t>
                      </a:r>
                      <a:endParaRPr lang="ko-KR" altLang="en-US" sz="17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</a:t>
                      </a:r>
                      <a:endParaRPr lang="en-US" sz="17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2016-07-12</a:t>
                      </a:r>
                      <a:endParaRPr lang="en-US" sz="17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상사중재비용</a:t>
                      </a:r>
                      <a:endParaRPr lang="ko-KR" altLang="en-US" sz="17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구조함 및 </a:t>
                      </a:r>
                      <a:r>
                        <a:rPr lang="ko-KR" altLang="en-US" sz="1700" kern="0" spc="0" dirty="0" err="1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소해함</a:t>
                      </a:r>
                      <a:r>
                        <a:rPr lang="ko-KR" altLang="en-US" sz="17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 </a:t>
                      </a:r>
                      <a:r>
                        <a:rPr lang="ko-KR" altLang="en-US" sz="1700" kern="0" spc="0" dirty="0" err="1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소나계약의</a:t>
                      </a:r>
                      <a:r>
                        <a:rPr lang="ko-KR" altLang="en-US" sz="17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 대한상사중재비용</a:t>
                      </a:r>
                      <a:endParaRPr lang="ko-KR" altLang="en-US" sz="17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04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300637"/>
              </p:ext>
            </p:extLst>
          </p:nvPr>
        </p:nvGraphicFramePr>
        <p:xfrm>
          <a:off x="467544" y="1524666"/>
          <a:ext cx="8136439" cy="3920558"/>
        </p:xfrm>
        <a:graphic>
          <a:graphicData uri="http://schemas.openxmlformats.org/drawingml/2006/table">
            <a:tbl>
              <a:tblPr/>
              <a:tblGrid>
                <a:gridCol w="441428"/>
                <a:gridCol w="1853530"/>
                <a:gridCol w="800921"/>
                <a:gridCol w="1023336"/>
                <a:gridCol w="1194549"/>
                <a:gridCol w="2822675"/>
              </a:tblGrid>
              <a:tr h="89716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 err="1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+mn-ea"/>
                          <a:cs typeface="+mn-cs"/>
                        </a:rPr>
                        <a:t>Hackenco</a:t>
                      </a: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+mn-ea"/>
                          <a:cs typeface="+mn-cs"/>
                        </a:rPr>
                        <a:t> Inc.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261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2016-07-15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물품대금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소해함 가변심도음탐기 구매사업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51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Hackenco Inc.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39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2016-07-15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물품대금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ATS-II</a:t>
                      </a: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용 선체고정음탐기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716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Hackenco Inc.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44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2016-07-25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손해배상금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선체고정음탐기 설치 및 제거비용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716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10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GMB USA INC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305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2016-07-27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물품대금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소해함 복합소해장비 구매사업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05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합계 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단위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: </a:t>
                      </a:r>
                      <a:r>
                        <a:rPr lang="ko-KR" altLang="en-US" sz="1800" b="1" kern="0" spc="0" dirty="0" err="1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억원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1,609</a:t>
                      </a:r>
                      <a:endParaRPr lang="en-US" sz="18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제목 1"/>
          <p:cNvSpPr txBox="1">
            <a:spLocks/>
          </p:cNvSpPr>
          <p:nvPr/>
        </p:nvSpPr>
        <p:spPr>
          <a:xfrm>
            <a:off x="1" y="116632"/>
            <a:ext cx="910907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최근 </a:t>
            </a:r>
            <a:r>
              <a:rPr lang="en-US" altLang="ko-KR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3</a:t>
            </a:r>
            <a:r>
              <a:rPr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년 해외채권 근황</a:t>
            </a:r>
            <a:endParaRPr lang="ko-KR" altLang="en-US" spc="-150" dirty="0"/>
          </a:p>
        </p:txBody>
      </p:sp>
    </p:spTree>
    <p:extLst>
      <p:ext uri="{BB962C8B-B14F-4D97-AF65-F5344CB8AC3E}">
        <p14:creationId xmlns:p14="http://schemas.microsoft.com/office/powerpoint/2010/main" val="64199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" y="476672"/>
            <a:ext cx="9109074" cy="936104"/>
          </a:xfrm>
        </p:spPr>
        <p:txBody>
          <a:bodyPr>
            <a:normAutofit/>
          </a:bodyPr>
          <a:lstStyle/>
          <a:p>
            <a:r>
              <a:rPr lang="ko-KR" altLang="en-US" spc="-15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미수납액</a:t>
            </a:r>
            <a:r>
              <a:rPr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현황 </a:t>
            </a:r>
            <a:r>
              <a:rPr lang="en-US" altLang="ko-KR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단위</a:t>
            </a:r>
            <a:r>
              <a:rPr lang="en-US" altLang="ko-KR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lang="ko-KR" altLang="en-US" spc="-15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억원</a:t>
            </a:r>
            <a:r>
              <a:rPr lang="en-US" altLang="ko-KR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endParaRPr lang="ko-KR" altLang="en-US" spc="-150" dirty="0"/>
          </a:p>
        </p:txBody>
      </p:sp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573775"/>
              </p:ext>
            </p:extLst>
          </p:nvPr>
        </p:nvGraphicFramePr>
        <p:xfrm>
          <a:off x="755576" y="1587293"/>
          <a:ext cx="7488832" cy="3713915"/>
        </p:xfrm>
        <a:graphic>
          <a:graphicData uri="http://schemas.openxmlformats.org/drawingml/2006/table">
            <a:tbl>
              <a:tblPr/>
              <a:tblGrid>
                <a:gridCol w="1067815"/>
                <a:gridCol w="1265393"/>
                <a:gridCol w="1312419"/>
                <a:gridCol w="1312419"/>
                <a:gridCol w="1406472"/>
                <a:gridCol w="1124314"/>
              </a:tblGrid>
              <a:tr h="113664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연도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err="1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무재산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/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거소불명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납기 미도래</a:t>
                      </a:r>
                      <a:endParaRPr lang="ko-KR" altLang="en-US" sz="18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정리유예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납부지연 등</a:t>
                      </a:r>
                      <a:endParaRPr lang="ko-KR" altLang="en-US" sz="18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합계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859091"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`13</a:t>
                      </a: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년도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802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116.7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319.9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-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1,238.7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091"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`14</a:t>
                      </a: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년도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765.9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624.7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772.7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-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2,163.4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091"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`15</a:t>
                      </a: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년도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770.4</a:t>
                      </a:r>
                      <a:endParaRPr 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49.2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1,968.0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-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2,787.6</a:t>
                      </a:r>
                      <a:endParaRPr 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67744" y="5517232"/>
            <a:ext cx="64508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1" lang="ko-KR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휴먼명조" pitchFamily="2" charset="-127"/>
                <a:cs typeface="굴림" pitchFamily="50" charset="-127"/>
              </a:rPr>
              <a:t>정리유예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굴림" pitchFamily="50" charset="-127"/>
                <a:cs typeface="굴림" pitchFamily="50" charset="-127"/>
              </a:rPr>
              <a:t>: </a:t>
            </a:r>
            <a:r>
              <a:rPr kumimoji="1" lang="ko-K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휴먼명조" pitchFamily="2" charset="-127"/>
                <a:cs typeface="굴림" pitchFamily="50" charset="-127"/>
              </a:rPr>
              <a:t>소송 등으로 아직 채무가 확정되지 않은 </a:t>
            </a:r>
            <a:r>
              <a:rPr kumimoji="1" lang="ko-KR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휴먼명조" pitchFamily="2" charset="-127"/>
                <a:cs typeface="굴림" pitchFamily="50" charset="-127"/>
              </a:rPr>
              <a:t>미수납액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069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" y="908720"/>
            <a:ext cx="9109074" cy="936104"/>
          </a:xfrm>
        </p:spPr>
        <p:txBody>
          <a:bodyPr>
            <a:normAutofit fontScale="90000"/>
          </a:bodyPr>
          <a:lstStyle/>
          <a:p>
            <a:r>
              <a:rPr lang="ko-KR" altLang="en-US" spc="-15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방사청</a:t>
            </a:r>
            <a:r>
              <a:rPr lang="en-US" altLang="ko-KR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KF-16</a:t>
            </a:r>
            <a:r>
              <a:rPr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개량사업 계약자 교체로 </a:t>
            </a:r>
            <a:r>
              <a:rPr lang="en-US" altLang="ko-KR" spc="-15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8900</a:t>
            </a:r>
            <a:r>
              <a:rPr lang="ko-KR" altLang="en-US" spc="-15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만</a:t>
            </a:r>
            <a:r>
              <a:rPr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달러 날려</a:t>
            </a:r>
            <a:endParaRPr lang="ko-KR" altLang="en-US" spc="-15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2276872"/>
            <a:ext cx="8435280" cy="1368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‘</a:t>
            </a:r>
            <a:r>
              <a:rPr lang="en-US" altLang="ko-KR" sz="36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1100</a:t>
            </a:r>
            <a:r>
              <a:rPr lang="ko-KR" altLang="en-US" sz="36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억</a:t>
            </a:r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대 방산비리</a:t>
            </a:r>
            <a:r>
              <a:rPr lang="en-US" altLang="ko-KR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’ </a:t>
            </a:r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이규태 회장에 징역</a:t>
            </a:r>
            <a:r>
              <a:rPr lang="en-US" altLang="ko-KR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10</a:t>
            </a:r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년 구형</a:t>
            </a:r>
            <a:endParaRPr lang="en-US" altLang="ko-KR" sz="36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3600" dirty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1050" dirty="0" smtClean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1050" dirty="0" smtClean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71438" y="3573016"/>
            <a:ext cx="910907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70</a:t>
            </a:r>
            <a:r>
              <a:rPr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년대 음파탐지기 장착한 통영함과 </a:t>
            </a:r>
            <a:r>
              <a:rPr lang="ko-KR" altLang="en-US" spc="-15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소해함</a:t>
            </a:r>
            <a:endParaRPr lang="en-US" altLang="ko-KR" spc="-15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35496" y="4725144"/>
            <a:ext cx="910907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통영함 비리 혐의 무기중개업자</a:t>
            </a:r>
            <a:r>
              <a:rPr lang="en-US" altLang="ko-KR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미국서 </a:t>
            </a:r>
            <a:r>
              <a:rPr lang="en-US" altLang="ko-KR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90</a:t>
            </a:r>
            <a:r>
              <a:rPr lang="ko-KR" altLang="en-US" spc="-15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억원대</a:t>
            </a:r>
            <a:r>
              <a:rPr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호화주택 처분</a:t>
            </a:r>
            <a:endParaRPr lang="en-US" altLang="ko-KR" spc="-15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679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_x197921336" descr="EMB0000165c73b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32" y="1052736"/>
            <a:ext cx="449573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" y="260648"/>
            <a:ext cx="9109074" cy="936104"/>
          </a:xfrm>
        </p:spPr>
        <p:txBody>
          <a:bodyPr/>
          <a:lstStyle/>
          <a:p>
            <a:r>
              <a:rPr lang="en-US" altLang="ko-KR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KF-X </a:t>
            </a:r>
            <a:r>
              <a:rPr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사업 핵심</a:t>
            </a:r>
            <a:r>
              <a:rPr lang="en-US" altLang="ko-KR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</a:t>
            </a:r>
            <a:r>
              <a:rPr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pc="-15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AESA</a:t>
            </a:r>
            <a:r>
              <a:rPr lang="ko-KR" altLang="en-US" spc="-15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레이더</a:t>
            </a:r>
            <a:endParaRPr lang="ko-KR" altLang="en-US" spc="-150" dirty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4360" y="3600624"/>
            <a:ext cx="8435280" cy="2846214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KF-X, 18</a:t>
            </a:r>
            <a:r>
              <a:rPr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조원 소요 </a:t>
            </a:r>
            <a:r>
              <a:rPr lang="en-US" altLang="ko-KR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120</a:t>
            </a:r>
            <a:r>
              <a:rPr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대 양산</a:t>
            </a:r>
            <a:r>
              <a:rPr lang="en-US" altLang="ko-KR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endParaRPr lang="en-US" altLang="ko-KR" dirty="0" smtClean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1000" dirty="0" smtClean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1000" dirty="0" smtClean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미국 정부 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ASEA 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레이더 기술이전 거부</a:t>
            </a:r>
            <a:r>
              <a:rPr lang="en-US" altLang="ko-KR" sz="1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(2015</a:t>
            </a:r>
            <a:r>
              <a:rPr lang="ko-KR" altLang="en-US" sz="1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년</a:t>
            </a:r>
            <a:r>
              <a:rPr lang="en-US" altLang="ko-KR" sz="1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11</a:t>
            </a:r>
            <a:r>
              <a:rPr lang="ko-KR" altLang="en-US" sz="1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월</a:t>
            </a:r>
            <a:r>
              <a:rPr lang="en-US" altLang="ko-KR" sz="1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  <a:p>
            <a:pPr marL="0" indent="0" algn="ctr">
              <a:buNone/>
            </a:pPr>
            <a:endParaRPr lang="en-US" altLang="ko-KR" sz="1600" dirty="0" smtClean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r>
              <a:rPr lang="en-US" altLang="ko-KR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LIG</a:t>
            </a:r>
            <a:r>
              <a:rPr lang="ko-KR" altLang="en-US" sz="2800" dirty="0" err="1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넥스원</a:t>
            </a:r>
            <a:r>
              <a:rPr lang="ko-KR" altLang="en-US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제작 시제품 근거</a:t>
            </a:r>
            <a:endParaRPr lang="en-US" altLang="ko-KR" sz="2800" dirty="0" smtClean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국방과학연구원</a:t>
            </a:r>
            <a:r>
              <a:rPr lang="en-US" altLang="ko-KR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(ADD) </a:t>
            </a:r>
            <a:r>
              <a:rPr lang="ko-KR" altLang="en-US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주관 독자개발 자신</a:t>
            </a:r>
            <a:endParaRPr lang="en-US" altLang="ko-KR" sz="2800" dirty="0" smtClean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400" dirty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endParaRPr lang="ko-KR" altLang="en-US" sz="24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16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_x197920856" descr="EMB0000165c73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988" y="836710"/>
            <a:ext cx="4772332" cy="316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" y="260648"/>
            <a:ext cx="9109074" cy="936104"/>
          </a:xfrm>
        </p:spPr>
        <p:txBody>
          <a:bodyPr/>
          <a:lstStyle/>
          <a:p>
            <a:r>
              <a:rPr lang="en-US" altLang="ko-KR" sz="40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AESA</a:t>
            </a:r>
            <a:r>
              <a:rPr lang="ko-KR" altLang="en-US" sz="40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레이더 체계개발업체 선정 논란</a:t>
            </a:r>
            <a:endParaRPr lang="ko-KR" altLang="en-US" sz="4000" spc="-15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925" y="3412059"/>
            <a:ext cx="9109075" cy="3240360"/>
          </a:xfrm>
        </p:spPr>
        <p:txBody>
          <a:bodyPr/>
          <a:lstStyle/>
          <a:p>
            <a:pPr marL="0" indent="0" algn="ctr">
              <a:buNone/>
            </a:pPr>
            <a:endParaRPr lang="en-US" altLang="ko-KR" sz="1050" dirty="0" smtClean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1050" dirty="0" smtClean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r>
              <a:rPr lang="en-US" altLang="ko-KR" sz="36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LIG</a:t>
            </a:r>
            <a:r>
              <a:rPr lang="ko-KR" altLang="en-US" sz="36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넥스원</a:t>
            </a:r>
            <a:r>
              <a:rPr lang="en-US" altLang="ko-KR" sz="36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</a:t>
            </a:r>
            <a:r>
              <a:rPr lang="ko-KR" altLang="en-US" sz="36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36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ADD</a:t>
            </a:r>
            <a:r>
              <a:rPr lang="ko-KR" altLang="en-US" sz="36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와 </a:t>
            </a:r>
            <a:r>
              <a:rPr lang="en-US" altLang="ko-KR" sz="36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10</a:t>
            </a:r>
            <a:r>
              <a:rPr lang="ko-KR" altLang="en-US" sz="36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년동안</a:t>
            </a:r>
            <a:r>
              <a:rPr lang="ko-KR" altLang="en-US" sz="36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시험개발</a:t>
            </a:r>
            <a:endParaRPr lang="en-US" altLang="ko-KR" sz="36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r>
              <a:rPr lang="en-US" altLang="ko-KR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국비 </a:t>
            </a:r>
            <a:r>
              <a:rPr lang="en-US" altLang="ko-KR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490</a:t>
            </a:r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억</a:t>
            </a:r>
            <a:r>
              <a:rPr lang="en-US" altLang="ko-KR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자체 </a:t>
            </a:r>
            <a:r>
              <a:rPr lang="en-US" altLang="ko-KR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140</a:t>
            </a:r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억 </a:t>
            </a:r>
            <a:r>
              <a:rPr lang="en-US" altLang="ko-KR" sz="36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630</a:t>
            </a:r>
            <a:r>
              <a:rPr lang="ko-KR" altLang="en-US" sz="3600" dirty="0" err="1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억원</a:t>
            </a:r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소요</a:t>
            </a:r>
            <a:r>
              <a:rPr lang="en-US" altLang="ko-KR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  <a:p>
            <a:pPr marL="0" indent="0" algn="ctr">
              <a:buNone/>
            </a:pPr>
            <a:endParaRPr lang="en-US" altLang="ko-KR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최종 선정업체는 </a:t>
            </a:r>
            <a:r>
              <a:rPr lang="ko-KR" altLang="en-US" sz="36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한화탈레스</a:t>
            </a:r>
            <a:endParaRPr lang="ko-KR" altLang="en-US" sz="3600" dirty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</p:spTree>
    <p:extLst>
      <p:ext uri="{BB962C8B-B14F-4D97-AF65-F5344CB8AC3E}">
        <p14:creationId xmlns:p14="http://schemas.microsoft.com/office/powerpoint/2010/main" val="204712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35496" y="1412776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“9</a:t>
            </a:r>
            <a:r>
              <a:rPr lang="ko-KR" altLang="en-US" sz="28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월초에 제가 </a:t>
            </a:r>
            <a:r>
              <a:rPr lang="en-US" altLang="ko-KR" sz="28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ADD </a:t>
            </a:r>
            <a:r>
              <a:rPr lang="ko-KR" altLang="en-US" sz="28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또는 </a:t>
            </a:r>
            <a:r>
              <a:rPr lang="en-US" altLang="ko-KR" sz="28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LIG</a:t>
            </a:r>
            <a:r>
              <a:rPr lang="ko-KR" altLang="en-US" sz="2800" dirty="0" err="1" smtClean="0">
                <a:latin typeface="HY견명조" panose="02030600000101010101" pitchFamily="18" charset="-127"/>
                <a:ea typeface="HY견명조" panose="02030600000101010101" pitchFamily="18" charset="-127"/>
              </a:rPr>
              <a:t>넥스원</a:t>
            </a:r>
            <a:r>
              <a:rPr lang="ko-KR" altLang="en-US" sz="28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 관계자들한테 그것을 다 확인해가지고 </a:t>
            </a:r>
            <a:r>
              <a:rPr lang="en-US" altLang="ko-KR" sz="28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‘</a:t>
            </a:r>
            <a:r>
              <a:rPr lang="ko-KR" altLang="en-US" sz="28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아</a:t>
            </a:r>
            <a:r>
              <a:rPr lang="en-US" altLang="ko-KR" sz="28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lang="ko-KR" altLang="en-US" sz="28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이거 하면 국산화 개발이 가능하겠다</a:t>
            </a:r>
            <a:r>
              <a:rPr lang="en-US" altLang="ko-KR" sz="28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’</a:t>
            </a:r>
            <a:r>
              <a:rPr lang="ko-KR" altLang="en-US" sz="28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라고 해서</a:t>
            </a:r>
            <a:r>
              <a:rPr lang="en-US" altLang="ko-KR" sz="28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…”</a:t>
            </a:r>
            <a:endParaRPr lang="en-US" altLang="ko-KR" sz="2800" dirty="0" smtClean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 bwMode="auto">
          <a:xfrm>
            <a:off x="-52389" y="548680"/>
            <a:ext cx="910907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/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＠</a:t>
            </a:r>
            <a:r>
              <a:rPr lang="ko-KR" altLang="en-US" sz="32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장명진 방위사업청장 업무보고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(15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년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10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월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3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일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endParaRPr kumimoji="0" lang="ko-KR" altLang="en-US" sz="2800" spc="-15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 bwMode="auto">
          <a:xfrm>
            <a:off x="17463" y="3501008"/>
            <a:ext cx="910907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/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＠</a:t>
            </a:r>
            <a:r>
              <a:rPr lang="ko-KR" altLang="en-US" sz="32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정경두</a:t>
            </a:r>
            <a:r>
              <a:rPr lang="ko-KR" altLang="en-US" sz="32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공군참모총장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(15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년 국방위원회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endParaRPr kumimoji="0" lang="ko-KR" altLang="en-US" sz="2800" spc="-15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34925" y="4349422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“</a:t>
            </a:r>
            <a:r>
              <a:rPr lang="ko-KR" altLang="en-US" sz="28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제가 </a:t>
            </a:r>
            <a:r>
              <a:rPr lang="en-US" altLang="ko-KR" sz="28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ADD </a:t>
            </a:r>
            <a:r>
              <a:rPr lang="ko-KR" altLang="en-US" sz="28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자체만의 연구를 한 상황 같으면 또 </a:t>
            </a:r>
            <a:r>
              <a:rPr lang="ko-KR" altLang="en-US" sz="2800" dirty="0" err="1" smtClean="0">
                <a:latin typeface="HY견명조" panose="02030600000101010101" pitchFamily="18" charset="-127"/>
                <a:ea typeface="HY견명조" panose="02030600000101010101" pitchFamily="18" charset="-127"/>
              </a:rPr>
              <a:t>여러가지</a:t>
            </a:r>
            <a:r>
              <a:rPr lang="ko-KR" altLang="en-US" sz="28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 다른 방면의 </a:t>
            </a:r>
            <a:r>
              <a:rPr lang="ko-KR" altLang="en-US" sz="28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많은 고민을 하겠지만</a:t>
            </a:r>
            <a:r>
              <a:rPr lang="en-US" altLang="ko-KR" sz="28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lang="ko-KR" altLang="en-US" sz="28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실제 항공기를 제작해야 될 </a:t>
            </a:r>
            <a:r>
              <a:rPr lang="en-US" altLang="ko-KR" sz="28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KAI</a:t>
            </a:r>
            <a:r>
              <a:rPr lang="ko-KR" altLang="en-US" sz="28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와 전투체계를 담당하는 </a:t>
            </a:r>
            <a:r>
              <a:rPr lang="en-US" altLang="ko-KR" sz="28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LIG</a:t>
            </a:r>
            <a:r>
              <a:rPr lang="ko-KR" altLang="en-US" sz="2800" dirty="0" err="1" smtClean="0">
                <a:latin typeface="HY견명조" panose="02030600000101010101" pitchFamily="18" charset="-127"/>
                <a:ea typeface="HY견명조" panose="02030600000101010101" pitchFamily="18" charset="-127"/>
              </a:rPr>
              <a:t>넥스원의</a:t>
            </a:r>
            <a:r>
              <a:rPr lang="ko-KR" altLang="en-US" sz="28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 많은 엔지니어들이 관여를 해서 기술을 다</a:t>
            </a:r>
            <a:r>
              <a:rPr lang="en-US" altLang="ko-KR" sz="28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…”</a:t>
            </a:r>
            <a:endParaRPr lang="en-US" altLang="ko-KR" sz="2800" dirty="0" smtClean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368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10" name="제목 1"/>
          <p:cNvSpPr txBox="1">
            <a:spLocks/>
          </p:cNvSpPr>
          <p:nvPr/>
        </p:nvSpPr>
        <p:spPr bwMode="auto">
          <a:xfrm>
            <a:off x="61405" y="260648"/>
            <a:ext cx="902118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/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＠</a:t>
            </a:r>
            <a:r>
              <a:rPr lang="en-US" altLang="ko-KR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LIG</a:t>
            </a:r>
            <a:r>
              <a:rPr lang="ko-KR" altLang="en-US" sz="28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넥스원</a:t>
            </a:r>
            <a:endParaRPr lang="en-US" altLang="ko-KR" sz="28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ko-KR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레이더기술 </a:t>
            </a:r>
            <a:r>
              <a:rPr lang="en-US" altLang="ko-KR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80% </a:t>
            </a:r>
            <a:r>
              <a:rPr lang="ko-KR" altLang="en-US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확보</a:t>
            </a:r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했다며</a:t>
            </a:r>
            <a:r>
              <a:rPr lang="ko-KR" altLang="en-US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10</a:t>
            </a:r>
            <a:r>
              <a:rPr lang="ko-KR" altLang="en-US" sz="2800" dirty="0" err="1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년동안</a:t>
            </a:r>
            <a:r>
              <a:rPr lang="ko-KR" altLang="en-US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제작</a:t>
            </a:r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한 시제품 공개</a:t>
            </a:r>
            <a:r>
              <a:rPr lang="en-US" altLang="ko-KR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(15</a:t>
            </a:r>
            <a:r>
              <a:rPr lang="ko-KR" altLang="en-US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년 </a:t>
            </a:r>
            <a:r>
              <a:rPr lang="en-US" altLang="ko-KR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11</a:t>
            </a:r>
            <a:r>
              <a:rPr lang="ko-KR" altLang="en-US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월</a:t>
            </a:r>
            <a:r>
              <a:rPr lang="en-US" altLang="ko-KR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endParaRPr kumimoji="0" lang="ko-KR" altLang="en-US" sz="2800" spc="-15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kumimoji="0" lang="en-US" altLang="ko-KR" sz="28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06~09 </a:t>
            </a:r>
            <a:r>
              <a:rPr kumimoji="0" lang="ko-KR" altLang="en-US" sz="28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응용연구 </a:t>
            </a:r>
            <a:r>
              <a:rPr kumimoji="0" lang="en-US" altLang="ko-KR" sz="28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1</a:t>
            </a:r>
            <a:r>
              <a:rPr kumimoji="0" lang="ko-KR" altLang="en-US" sz="28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단계</a:t>
            </a:r>
            <a:r>
              <a:rPr kumimoji="0" lang="en-US" altLang="ko-KR" sz="28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10~13 </a:t>
            </a:r>
            <a:r>
              <a:rPr kumimoji="0" lang="ko-KR" altLang="en-US" sz="28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응용연구 </a:t>
            </a:r>
            <a:r>
              <a:rPr kumimoji="0" lang="en-US" altLang="ko-KR" sz="28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2</a:t>
            </a:r>
            <a:r>
              <a:rPr kumimoji="0" lang="ko-KR" altLang="en-US" sz="28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단계</a:t>
            </a:r>
            <a:r>
              <a:rPr kumimoji="0" lang="en-US" altLang="ko-KR" sz="28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14~19 </a:t>
            </a:r>
            <a:r>
              <a:rPr kumimoji="0" lang="ko-KR" altLang="en-US" sz="28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시험개발  </a:t>
            </a:r>
            <a:r>
              <a:rPr kumimoji="0" lang="ko-KR" altLang="en-US" sz="2800" spc="-15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총사업비</a:t>
            </a:r>
            <a:r>
              <a:rPr kumimoji="0" lang="ko-KR" altLang="en-US" sz="28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en-US" altLang="ko-KR" sz="28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630</a:t>
            </a:r>
            <a:r>
              <a:rPr kumimoji="0" lang="ko-KR" altLang="en-US" sz="28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억  진행</a:t>
            </a:r>
            <a:endParaRPr kumimoji="0" lang="ko-KR" altLang="en-US" sz="2800" spc="-15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 bwMode="auto">
          <a:xfrm>
            <a:off x="61405" y="4941168"/>
            <a:ext cx="9021189" cy="129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/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＠</a:t>
            </a:r>
            <a:r>
              <a:rPr lang="ko-KR" altLang="en-US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한화탈레스</a:t>
            </a:r>
            <a:endParaRPr kumimoji="0" lang="ko-KR" altLang="en-US" sz="3600" spc="-15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kumimoji="0" lang="en-US" altLang="ko-KR" sz="28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16~26 </a:t>
            </a:r>
            <a:r>
              <a:rPr kumimoji="0" lang="ko-KR" altLang="en-US" sz="28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체계개발사업 진행</a:t>
            </a:r>
            <a:endParaRPr kumimoji="0" lang="en-US" altLang="ko-KR" sz="2800" spc="-15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kumimoji="0" lang="ko-KR" altLang="en-US" sz="28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과거 지대공 유도무기의 다기능 레이더 제작</a:t>
            </a:r>
            <a:endParaRPr kumimoji="0" lang="ko-KR" altLang="en-US" sz="2800" spc="-15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197919656" descr="EMB0000165c73c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271" y="2929819"/>
            <a:ext cx="4084146" cy="271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1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" y="44624"/>
            <a:ext cx="9109074" cy="936104"/>
          </a:xfrm>
        </p:spPr>
        <p:txBody>
          <a:bodyPr/>
          <a:lstStyle/>
          <a:p>
            <a:r>
              <a:rPr lang="en-US" altLang="ko-KR" spc="-15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AESA</a:t>
            </a:r>
            <a:r>
              <a:rPr lang="ko-KR" altLang="en-US" spc="-15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레이더 성공이 </a:t>
            </a:r>
            <a:r>
              <a:rPr lang="en-US" altLang="ko-KR" spc="-15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KFX </a:t>
            </a:r>
            <a:r>
              <a:rPr lang="ko-KR" altLang="en-US" spc="-15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성패 좌우</a:t>
            </a:r>
            <a:endParaRPr lang="ko-KR" altLang="en-US" spc="-150" dirty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3026" y="126876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ADD,</a:t>
            </a:r>
            <a:r>
              <a:rPr lang="ko-KR" altLang="en-US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관련 업체 </a:t>
            </a:r>
            <a:r>
              <a:rPr lang="ko-KR" altLang="en-US" sz="32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모든 역량 </a:t>
            </a:r>
            <a:r>
              <a:rPr lang="ko-KR" altLang="en-US" sz="3200" dirty="0" err="1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총집결</a:t>
            </a:r>
            <a:r>
              <a:rPr lang="ko-KR" altLang="en-US" sz="32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해야</a:t>
            </a:r>
            <a:r>
              <a:rPr lang="ko-KR" altLang="en-US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성공가능</a:t>
            </a:r>
            <a:endParaRPr lang="ko-KR" altLang="en-US" sz="32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3548" y="2397306"/>
            <a:ext cx="81369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HY목각파임B" panose="02030600000101010101" pitchFamily="18" charset="-127"/>
                <a:ea typeface="HY목각파임B" panose="02030600000101010101" pitchFamily="18" charset="-127"/>
                <a:cs typeface="Meiryo" panose="020B0604030504040204" pitchFamily="34" charset="-128"/>
              </a:rPr>
              <a:t>KFX</a:t>
            </a:r>
            <a:r>
              <a:rPr lang="ko-KR" altLang="en-US" sz="3200" dirty="0" smtClean="0">
                <a:latin typeface="HY목각파임B" panose="02030600000101010101" pitchFamily="18" charset="-127"/>
                <a:ea typeface="HY목각파임B" panose="02030600000101010101" pitchFamily="18" charset="-127"/>
                <a:cs typeface="Meiryo" panose="020B0604030504040204" pitchFamily="34" charset="-128"/>
              </a:rPr>
              <a:t>사업 양산까지 </a:t>
            </a:r>
            <a:r>
              <a:rPr lang="en-US" altLang="ko-KR" sz="3200" dirty="0" smtClean="0">
                <a:latin typeface="HY목각파임B" panose="02030600000101010101" pitchFamily="18" charset="-127"/>
                <a:ea typeface="HY목각파임B" panose="02030600000101010101" pitchFamily="18" charset="-127"/>
                <a:cs typeface="Meiryo" panose="020B0604030504040204" pitchFamily="34" charset="-128"/>
              </a:rPr>
              <a:t>18</a:t>
            </a:r>
            <a:r>
              <a:rPr lang="ko-KR" altLang="en-US" sz="3200" dirty="0" smtClean="0">
                <a:latin typeface="HY목각파임B" panose="02030600000101010101" pitchFamily="18" charset="-127"/>
                <a:ea typeface="HY목각파임B" panose="02030600000101010101" pitchFamily="18" charset="-127"/>
                <a:cs typeface="Meiryo" panose="020B0604030504040204" pitchFamily="34" charset="-128"/>
              </a:rPr>
              <a:t>조원이 소요되는 </a:t>
            </a:r>
            <a:r>
              <a:rPr lang="en-US" altLang="ko-KR" sz="32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  <a:cs typeface="Meiryo" panose="020B0604030504040204" pitchFamily="34" charset="-128"/>
              </a:rPr>
              <a:t>‘</a:t>
            </a:r>
            <a:r>
              <a:rPr lang="ko-KR" altLang="en-US" sz="32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  <a:cs typeface="Meiryo" panose="020B0604030504040204" pitchFamily="34" charset="-128"/>
              </a:rPr>
              <a:t>한국형</a:t>
            </a:r>
            <a:r>
              <a:rPr lang="en-US" altLang="ko-KR" sz="32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  <a:cs typeface="Meiryo" panose="020B0604030504040204" pitchFamily="34" charset="-128"/>
              </a:rPr>
              <a:t>’ </a:t>
            </a:r>
            <a:r>
              <a:rPr lang="ko-KR" altLang="en-US" sz="32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  <a:cs typeface="Meiryo" panose="020B0604030504040204" pitchFamily="34" charset="-128"/>
              </a:rPr>
              <a:t>브랜드 사업</a:t>
            </a:r>
            <a:endParaRPr lang="en-US" altLang="ko-KR" sz="32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  <a:cs typeface="Meiryo" panose="020B0604030504040204" pitchFamily="34" charset="-128"/>
            </a:endParaRPr>
          </a:p>
          <a:p>
            <a:endParaRPr lang="en-US" altLang="ko-KR" sz="3200" dirty="0">
              <a:latin typeface="HY목각파임B" panose="02030600000101010101" pitchFamily="18" charset="-127"/>
              <a:ea typeface="HY목각파임B" panose="02030600000101010101" pitchFamily="18" charset="-127"/>
              <a:cs typeface="Meiryo" panose="020B0604030504040204" pitchFamily="34" charset="-128"/>
            </a:endParaRPr>
          </a:p>
          <a:p>
            <a:r>
              <a:rPr lang="ko-KR" altLang="en-US" sz="3200" dirty="0" smtClean="0">
                <a:latin typeface="HY목각파임B" panose="02030600000101010101" pitchFamily="18" charset="-127"/>
                <a:ea typeface="HY목각파임B" panose="02030600000101010101" pitchFamily="18" charset="-127"/>
                <a:cs typeface="Meiryo" panose="020B0604030504040204" pitchFamily="34" charset="-128"/>
              </a:rPr>
              <a:t>업계 이익보다 </a:t>
            </a:r>
            <a:r>
              <a:rPr lang="ko-KR" altLang="en-US" sz="32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  <a:cs typeface="Meiryo" panose="020B0604030504040204" pitchFamily="34" charset="-128"/>
              </a:rPr>
              <a:t>사업의 성공이 중요</a:t>
            </a:r>
            <a:endParaRPr lang="en-US" altLang="ko-KR" sz="20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  <a:cs typeface="Meiryo" panose="020B0604030504040204" pitchFamily="34" charset="-128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403648" y="5013176"/>
            <a:ext cx="77054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MOU </a:t>
            </a:r>
            <a:r>
              <a:rPr lang="ko-KR" altLang="en-US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체결 등 협력방안 검토 필요</a:t>
            </a:r>
            <a:endParaRPr lang="en-US" altLang="ko-KR" sz="32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32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방사청이</a:t>
            </a:r>
            <a:r>
              <a:rPr lang="ko-KR" altLang="en-US" sz="3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주도적 </a:t>
            </a:r>
            <a:r>
              <a:rPr lang="ko-KR" altLang="en-US" sz="32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역할해야</a:t>
            </a:r>
            <a:endParaRPr lang="ko-KR" altLang="en-US" sz="32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503548" y="5001184"/>
            <a:ext cx="696546" cy="59676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86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" y="116632"/>
            <a:ext cx="9109074" cy="936104"/>
          </a:xfrm>
        </p:spPr>
        <p:txBody>
          <a:bodyPr/>
          <a:lstStyle/>
          <a:p>
            <a:r>
              <a:rPr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차기</a:t>
            </a:r>
            <a:r>
              <a:rPr lang="en-US" altLang="ko-KR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해상작전헬기 도입 사업</a:t>
            </a:r>
            <a:endParaRPr lang="ko-KR" altLang="en-US" spc="-15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68760"/>
            <a:ext cx="9109075" cy="1080120"/>
          </a:xfrm>
        </p:spPr>
        <p:txBody>
          <a:bodyPr/>
          <a:lstStyle/>
          <a:p>
            <a:pPr marL="0" indent="0" algn="ctr">
              <a:buNone/>
            </a:pPr>
            <a:endParaRPr lang="en-US" altLang="ko-KR" sz="1050" dirty="0" smtClean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r>
              <a:rPr lang="en-US" altLang="ko-KR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2007</a:t>
            </a:r>
            <a:r>
              <a:rPr lang="ko-KR" altLang="en-US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년 차기 해상작전헬기사업 시작</a:t>
            </a:r>
            <a:endParaRPr lang="en-US" altLang="ko-KR" sz="40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10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" y="2852936"/>
            <a:ext cx="9109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ko-KR" altLang="en-US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합동참모본부</a:t>
            </a:r>
            <a:r>
              <a:rPr lang="en-US" altLang="ko-KR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</a:t>
            </a:r>
            <a:r>
              <a:rPr lang="ko-KR" altLang="en-US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3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북한의 수중 도발에 대비해 </a:t>
            </a:r>
            <a:r>
              <a:rPr lang="ko-KR" altLang="en-US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  해군 </a:t>
            </a:r>
            <a:r>
              <a:rPr lang="ko-KR" altLang="en-US" sz="3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보유 ‘</a:t>
            </a:r>
            <a:r>
              <a:rPr lang="ko-KR" altLang="en-US" sz="32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링스</a:t>
            </a:r>
            <a:r>
              <a:rPr lang="ko-KR" altLang="en-US" sz="3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헬기</a:t>
            </a:r>
            <a:r>
              <a:rPr lang="en-US" altLang="ko-KR" sz="3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lang="ko-KR" altLang="en-US" sz="32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슈퍼링스</a:t>
            </a:r>
            <a:r>
              <a:rPr lang="en-US" altLang="ko-KR" sz="3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)’ </a:t>
            </a:r>
            <a:r>
              <a:rPr lang="ko-KR" altLang="en-US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교체 결정</a:t>
            </a:r>
            <a:r>
              <a:rPr lang="en-US" altLang="ko-KR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  <a:endParaRPr lang="ko-KR" altLang="en-US" sz="32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4725144"/>
            <a:ext cx="9109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ko-KR" altLang="en-US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약 </a:t>
            </a:r>
            <a:r>
              <a:rPr lang="en-US" altLang="ko-KR" sz="3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1</a:t>
            </a:r>
            <a:r>
              <a:rPr lang="ko-KR" altLang="en-US" sz="3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조</a:t>
            </a:r>
            <a:r>
              <a:rPr lang="en-US" altLang="ko-KR" sz="3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4000</a:t>
            </a:r>
            <a:r>
              <a:rPr lang="ko-KR" altLang="en-US" sz="32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억원의</a:t>
            </a:r>
            <a:r>
              <a:rPr lang="ko-KR" altLang="en-US" sz="3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예산을 투입해 </a:t>
            </a:r>
            <a:r>
              <a:rPr lang="en-US" altLang="ko-KR" sz="3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1·2</a:t>
            </a:r>
            <a:r>
              <a:rPr lang="ko-KR" altLang="en-US" sz="3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차에 걸쳐 총 </a:t>
            </a:r>
            <a:r>
              <a:rPr lang="en-US" altLang="ko-KR" sz="3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20</a:t>
            </a:r>
            <a:r>
              <a:rPr lang="ko-KR" altLang="en-US" sz="3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대를 </a:t>
            </a:r>
            <a:r>
              <a:rPr lang="ko-KR" altLang="en-US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도입</a:t>
            </a:r>
            <a:r>
              <a:rPr lang="en-US" altLang="ko-KR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  <a:endParaRPr lang="ko-KR" altLang="en-US" sz="32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057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052736"/>
            <a:ext cx="9109075" cy="2880320"/>
          </a:xfrm>
        </p:spPr>
        <p:txBody>
          <a:bodyPr/>
          <a:lstStyle/>
          <a:p>
            <a:pPr marL="0" indent="0" algn="ctr">
              <a:buNone/>
            </a:pPr>
            <a:endParaRPr lang="en-US" altLang="ko-KR" sz="1050" dirty="0" smtClean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한국항공대학교</a:t>
            </a:r>
            <a:r>
              <a:rPr lang="en-US" altLang="ko-KR" sz="40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안보경영연구원</a:t>
            </a:r>
            <a:r>
              <a:rPr lang="en-US" altLang="ko-KR" sz="40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endParaRPr lang="en-US" altLang="ko-KR" sz="40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40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국방기술품질원의</a:t>
            </a:r>
            <a:r>
              <a:rPr lang="ko-KR" altLang="en-US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세 차례에 걸쳐 </a:t>
            </a:r>
            <a:endParaRPr lang="en-US" altLang="ko-KR" sz="40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연구 용역 결과</a:t>
            </a:r>
            <a:endParaRPr lang="en-US" altLang="ko-KR" sz="40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10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r>
              <a:rPr lang="en-US" altLang="ko-KR" sz="4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“</a:t>
            </a:r>
            <a:r>
              <a:rPr lang="en-US" altLang="ko-KR" sz="44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우리의</a:t>
            </a:r>
            <a:r>
              <a:rPr lang="en-US" altLang="ko-KR" sz="4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44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개발</a:t>
            </a:r>
            <a:r>
              <a:rPr lang="en-US" altLang="ko-KR" sz="4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44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능력</a:t>
            </a:r>
            <a:r>
              <a:rPr lang="en-US" altLang="ko-KR" sz="4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en-US" altLang="ko-KR" sz="44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비용</a:t>
            </a:r>
            <a:r>
              <a:rPr lang="en-US" altLang="ko-KR" sz="4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44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등을</a:t>
            </a:r>
            <a:r>
              <a:rPr lang="en-US" altLang="ko-KR" sz="4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lang="en-US" altLang="ko-KR" sz="44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r>
              <a:rPr lang="en-US" altLang="ko-KR" sz="44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따져봤을</a:t>
            </a:r>
            <a:r>
              <a:rPr lang="en-US" altLang="ko-KR" sz="4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4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때 </a:t>
            </a:r>
            <a:r>
              <a:rPr lang="en-US" altLang="ko-KR" sz="44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자체</a:t>
            </a:r>
            <a:r>
              <a:rPr lang="en-US" altLang="ko-KR" sz="4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44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개발보다</a:t>
            </a:r>
            <a:r>
              <a:rPr lang="en-US" altLang="ko-KR" sz="4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lang="en-US" altLang="ko-KR" sz="44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r>
              <a:rPr lang="en-US" altLang="ko-KR" sz="44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해외</a:t>
            </a:r>
            <a:r>
              <a:rPr lang="en-US" altLang="ko-KR" sz="4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44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구매가</a:t>
            </a:r>
            <a:r>
              <a:rPr lang="en-US" altLang="ko-KR" sz="4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44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가장</a:t>
            </a:r>
            <a:r>
              <a:rPr lang="en-US" altLang="ko-KR" sz="4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44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효율적</a:t>
            </a:r>
            <a:r>
              <a:rPr lang="en-US" altLang="ko-KR" sz="44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”</a:t>
            </a:r>
          </a:p>
          <a:p>
            <a:pPr marL="0" indent="0" algn="ctr">
              <a:buNone/>
            </a:pPr>
            <a:endParaRPr lang="en-US" altLang="ko-KR" sz="16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8" name="제목 1"/>
          <p:cNvSpPr txBox="1">
            <a:spLocks/>
          </p:cNvSpPr>
          <p:nvPr/>
        </p:nvSpPr>
        <p:spPr bwMode="auto">
          <a:xfrm>
            <a:off x="1" y="116632"/>
            <a:ext cx="910907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차기</a:t>
            </a:r>
            <a:r>
              <a:rPr kumimoji="0" lang="en-US" altLang="ko-KR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해상작전헬기 도입 사업</a:t>
            </a:r>
            <a:endParaRPr kumimoji="0" lang="ko-KR" altLang="en-US" spc="-150" dirty="0"/>
          </a:p>
        </p:txBody>
      </p:sp>
    </p:spTree>
    <p:extLst>
      <p:ext uri="{BB962C8B-B14F-4D97-AF65-F5344CB8AC3E}">
        <p14:creationId xmlns:p14="http://schemas.microsoft.com/office/powerpoint/2010/main" val="284291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99" y="1196752"/>
            <a:ext cx="9109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-1</a:t>
            </a:r>
            <a:r>
              <a:rPr lang="ko-KR" altLang="en-US" sz="4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차</a:t>
            </a:r>
            <a:r>
              <a:rPr lang="en-US" altLang="ko-KR" sz="4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</a:p>
          <a:p>
            <a:pPr algn="ctr"/>
            <a:r>
              <a:rPr lang="ko-KR" altLang="en-US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영국제 </a:t>
            </a:r>
            <a:r>
              <a:rPr lang="ko-KR" altLang="en-US" sz="3600" dirty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‘</a:t>
            </a:r>
            <a:r>
              <a:rPr lang="en-US" altLang="ko-KR" sz="3600" dirty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AW-159(</a:t>
            </a:r>
            <a:r>
              <a:rPr lang="ko-KR" altLang="en-US" sz="3600" dirty="0" err="1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와일드캣</a:t>
            </a:r>
            <a:r>
              <a:rPr lang="en-US" altLang="ko-KR" sz="360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)’</a:t>
            </a:r>
            <a:r>
              <a:rPr lang="ko-KR" altLang="en-US" sz="3600" dirty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8</a:t>
            </a:r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대 도입</a:t>
            </a:r>
            <a:endParaRPr lang="ko-KR" altLang="en-US" sz="36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pic>
        <p:nvPicPr>
          <p:cNvPr id="1026" name="Picture 2" descr="C:\Users\aasembly\Desktop\200952767_99_201606191013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780" y="2708920"/>
            <a:ext cx="51435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제목 1"/>
          <p:cNvSpPr txBox="1">
            <a:spLocks/>
          </p:cNvSpPr>
          <p:nvPr/>
        </p:nvSpPr>
        <p:spPr bwMode="auto">
          <a:xfrm>
            <a:off x="1" y="116632"/>
            <a:ext cx="910907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차기</a:t>
            </a:r>
            <a:r>
              <a:rPr kumimoji="0" lang="en-US" altLang="ko-KR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해상작전헬기 도입 사업</a:t>
            </a:r>
            <a:endParaRPr kumimoji="0" lang="ko-KR" altLang="en-US" spc="-150" dirty="0"/>
          </a:p>
        </p:txBody>
      </p:sp>
    </p:spTree>
    <p:extLst>
      <p:ext uri="{BB962C8B-B14F-4D97-AF65-F5344CB8AC3E}">
        <p14:creationId xmlns:p14="http://schemas.microsoft.com/office/powerpoint/2010/main" val="26552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2756</TotalTime>
  <Words>694</Words>
  <Application>Microsoft Office PowerPoint</Application>
  <PresentationFormat>화면 슬라이드 쇼(4:3)</PresentationFormat>
  <Paragraphs>188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PowerPoint 프레젠테이션</vt:lpstr>
      <vt:lpstr>KF-X 사업 핵심, AESA레이더</vt:lpstr>
      <vt:lpstr>AESA레이더 체계개발업체 선정 논란</vt:lpstr>
      <vt:lpstr>PowerPoint 프레젠테이션</vt:lpstr>
      <vt:lpstr>PowerPoint 프레젠테이션</vt:lpstr>
      <vt:lpstr>AESA레이더 성공이 KFX 성패 좌우</vt:lpstr>
      <vt:lpstr>차기 해상작전헬기 도입 사업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최근 3년 해외채권 근황</vt:lpstr>
      <vt:lpstr>PowerPoint 프레젠테이션</vt:lpstr>
      <vt:lpstr>미수납액 현황 (단위: 억원)</vt:lpstr>
      <vt:lpstr>방사청, KF-16개량사업 계약자 교체로 8900만 달러 날려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aasembly</cp:lastModifiedBy>
  <cp:revision>240</cp:revision>
  <cp:lastPrinted>2016-09-29T03:10:10Z</cp:lastPrinted>
  <dcterms:created xsi:type="dcterms:W3CDTF">2013-11-04T09:25:35Z</dcterms:created>
  <dcterms:modified xsi:type="dcterms:W3CDTF">2016-09-29T03:10:23Z</dcterms:modified>
</cp:coreProperties>
</file>