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64" r:id="rId2"/>
    <p:sldId id="374" r:id="rId3"/>
    <p:sldId id="365" r:id="rId4"/>
    <p:sldId id="383" r:id="rId5"/>
    <p:sldId id="373" r:id="rId6"/>
    <p:sldId id="377" r:id="rId7"/>
    <p:sldId id="384" r:id="rId8"/>
    <p:sldId id="385" r:id="rId9"/>
    <p:sldId id="386" r:id="rId10"/>
    <p:sldId id="387" r:id="rId11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1FF9"/>
    <a:srgbClr val="FFFF99"/>
    <a:srgbClr val="0066FF"/>
    <a:srgbClr val="0E05BB"/>
    <a:srgbClr val="4138FA"/>
    <a:srgbClr val="5B53FB"/>
    <a:srgbClr val="E82606"/>
    <a:srgbClr val="E6085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4757" autoAdjust="0"/>
    <p:restoredTop sz="94660"/>
  </p:normalViewPr>
  <p:slideViewPr>
    <p:cSldViewPr>
      <p:cViewPr>
        <p:scale>
          <a:sx n="100" d="100"/>
          <a:sy n="100" d="100"/>
        </p:scale>
        <p:origin x="-2676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9575" cy="496888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6041" y="0"/>
            <a:ext cx="2949575" cy="496888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>
              <a:defRPr sz="1200"/>
            </a:lvl1pPr>
          </a:lstStyle>
          <a:p>
            <a:pPr>
              <a:defRPr/>
            </a:pPr>
            <a:fld id="{C2FC5DFC-D3E2-44FE-99CC-F0A7669C0B74}" type="datetimeFigureOut">
              <a:rPr lang="ko-KR" altLang="en-US"/>
              <a:pPr>
                <a:defRPr/>
              </a:pPr>
              <a:t>2016-10-09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3" y="9440863"/>
            <a:ext cx="2949575" cy="496887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6041" y="9440863"/>
            <a:ext cx="2949575" cy="496887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>
              <a:defRPr sz="1200"/>
            </a:lvl1pPr>
          </a:lstStyle>
          <a:p>
            <a:pPr>
              <a:defRPr/>
            </a:pPr>
            <a:fld id="{BECBA429-AB44-4C13-871F-C4318A8F93C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99743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9575" cy="496888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6041" y="0"/>
            <a:ext cx="2949575" cy="496888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579FF7A-07E5-4837-A77A-41B312DAA0E8}" type="datetimeFigureOut">
              <a:rPr lang="ko-KR" altLang="en-US"/>
              <a:pPr>
                <a:defRPr/>
              </a:pPr>
              <a:t>2016-10-09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1" rIns="91423" bIns="45711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41" y="4721225"/>
            <a:ext cx="5445125" cy="4471988"/>
          </a:xfrm>
          <a:prstGeom prst="rect">
            <a:avLst/>
          </a:prstGeom>
        </p:spPr>
        <p:txBody>
          <a:bodyPr vert="horz" lIns="91423" tIns="45711" rIns="91423" bIns="45711" rtlCol="0"/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3" y="9440863"/>
            <a:ext cx="2949575" cy="496887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6041" y="9440863"/>
            <a:ext cx="2949575" cy="496887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88C02FE-6E5E-4D25-91DC-D6D8956EA16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500186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F6934-80E3-4705-A826-49F5B3CF28AD}" type="datetime1">
              <a:rPr lang="ko-KR" altLang="en-US"/>
              <a:pPr>
                <a:defRPr/>
              </a:pPr>
              <a:t>2016-10-09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54AD4-4194-4D6D-A671-E6ED82874D0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AA306-F5EF-4A94-8B6B-79E5CDF16845}" type="datetime1">
              <a:rPr lang="ko-KR" altLang="en-US"/>
              <a:pPr>
                <a:defRPr/>
              </a:pPr>
              <a:t>2016-10-09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926D8-0FA5-4616-9D97-CE197A4702C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EDC1A-BE6F-428D-A607-E90B09C2865D}" type="datetime1">
              <a:rPr lang="ko-KR" altLang="en-US"/>
              <a:pPr>
                <a:defRPr/>
              </a:pPr>
              <a:t>2016-10-09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5ABE3-83C8-4DA7-9DE3-717F4867B80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2407-9483-4021-8A7E-984D221E64F8}" type="datetime1">
              <a:rPr lang="ko-KR" altLang="en-US"/>
              <a:pPr>
                <a:defRPr/>
              </a:pPr>
              <a:t>2016-10-09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BDE67-9D7D-4371-8CD3-A0EF5803E5B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21A82-FC02-48C9-BA6C-F725F534ED4C}" type="datetime1">
              <a:rPr lang="ko-KR" altLang="en-US"/>
              <a:pPr>
                <a:defRPr/>
              </a:pPr>
              <a:t>2016-10-09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B79D6-41BE-48F3-83FA-A61A007F76C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42510-ECA8-4F81-9FCC-D54918CE26C7}" type="datetime1">
              <a:rPr lang="ko-KR" altLang="en-US"/>
              <a:pPr>
                <a:defRPr/>
              </a:pPr>
              <a:t>2016-10-09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1A022-3B1E-4E95-8828-783B5861D9D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84B13-F47B-469A-8193-0B34F64F7FD1}" type="datetime1">
              <a:rPr lang="ko-KR" altLang="en-US"/>
              <a:pPr>
                <a:defRPr/>
              </a:pPr>
              <a:t>2016-10-09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2890F-FA1F-4A35-BBF5-EECB70CE80F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33477-082D-4FC8-AA90-3E1FF8135AD0}" type="datetime1">
              <a:rPr lang="ko-KR" altLang="en-US"/>
              <a:pPr>
                <a:defRPr/>
              </a:pPr>
              <a:t>2016-10-09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24A0E-86BA-4AD6-BD05-5D86930738A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367C4-B99E-412C-AC05-22A7A0DFACE2}" type="datetime1">
              <a:rPr lang="ko-KR" altLang="en-US"/>
              <a:pPr>
                <a:defRPr/>
              </a:pPr>
              <a:t>2016-10-09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950CE-90AB-4AF4-9CA6-63AAA7764C5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57AAF-37FC-43F6-B481-9FD62F866025}" type="datetime1">
              <a:rPr lang="ko-KR" altLang="en-US"/>
              <a:pPr>
                <a:defRPr/>
              </a:pPr>
              <a:t>2016-10-09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B0FD1-D4F3-4149-BF0F-3A853D75E38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EB260-F4C4-49F7-9D2C-F6AD82F88CD6}" type="datetime1">
              <a:rPr lang="ko-KR" altLang="en-US"/>
              <a:pPr>
                <a:defRPr/>
              </a:pPr>
              <a:t>2016-10-09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0F56B-95F7-45FC-B626-B7B8AA5E14B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39E842A-5DCA-4AE4-9B45-4C851A4E9FC3}" type="datetime1">
              <a:rPr lang="ko-KR" altLang="en-US"/>
              <a:pPr>
                <a:defRPr/>
              </a:pPr>
              <a:t>2016-10-09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FC9BFB4-16B4-4B78-99D9-25002553D5F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Documents and Settings\bai\바탕 화면\서영교 의원 사진.jpg"/>
          <p:cNvPicPr>
            <a:picLocks noChangeAspect="1" noChangeArrowheads="1"/>
          </p:cNvPicPr>
          <p:nvPr/>
        </p:nvPicPr>
        <p:blipFill>
          <a:blip r:embed="rId2"/>
          <a:srcRect l="4413" r="5310"/>
          <a:stretch>
            <a:fillRect/>
          </a:stretch>
        </p:blipFill>
        <p:spPr bwMode="auto">
          <a:xfrm>
            <a:off x="539750" y="476250"/>
            <a:ext cx="37750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4019550"/>
            <a:ext cx="9144000" cy="28527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052" name="Rectangle 1037"/>
          <p:cNvSpPr>
            <a:spLocks noChangeArrowheads="1"/>
          </p:cNvSpPr>
          <p:nvPr/>
        </p:nvSpPr>
        <p:spPr bwMode="auto">
          <a:xfrm>
            <a:off x="0" y="4365104"/>
            <a:ext cx="9144000" cy="8639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kumimoji="0" lang="en-US" altLang="ko-KR" sz="50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2016 </a:t>
            </a:r>
            <a:r>
              <a:rPr kumimoji="0" lang="ko-KR" altLang="en-US" sz="32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육군 제</a:t>
            </a:r>
            <a:r>
              <a:rPr kumimoji="0" lang="en-US" altLang="ko-KR" sz="32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3</a:t>
            </a:r>
            <a:r>
              <a:rPr kumimoji="0" lang="ko-KR" altLang="en-US" sz="32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야전군사령부</a:t>
            </a:r>
            <a:r>
              <a:rPr kumimoji="0" lang="ko-KR" altLang="en-US" sz="32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kumimoji="0" lang="ko-KR" altLang="en-US" sz="50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국정감사</a:t>
            </a:r>
            <a:endParaRPr kumimoji="0" lang="ko-KR" altLang="en-US" sz="5000" b="1" dirty="0">
              <a:solidFill>
                <a:schemeClr val="bg1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2053" name="Text Box 1038"/>
          <p:cNvSpPr txBox="1">
            <a:spLocks noChangeArrowheads="1"/>
          </p:cNvSpPr>
          <p:nvPr/>
        </p:nvSpPr>
        <p:spPr bwMode="auto">
          <a:xfrm>
            <a:off x="0" y="5661025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2000" b="1" dirty="0" smtClean="0">
                <a:solidFill>
                  <a:schemeClr val="bg1"/>
                </a:solidFill>
                <a:ea typeface="맑은 고딕" pitchFamily="50" charset="-127"/>
              </a:rPr>
              <a:t>2016. 10. </a:t>
            </a:r>
            <a:r>
              <a:rPr kumimoji="0" lang="en-US" altLang="ko-KR" sz="2000" b="1" dirty="0" smtClean="0">
                <a:solidFill>
                  <a:schemeClr val="bg1"/>
                </a:solidFill>
                <a:ea typeface="맑은 고딕" pitchFamily="50" charset="-127"/>
              </a:rPr>
              <a:t>10(</a:t>
            </a:r>
            <a:r>
              <a:rPr kumimoji="0" lang="ko-KR" altLang="en-US" sz="2000" b="1" dirty="0" smtClean="0">
                <a:solidFill>
                  <a:schemeClr val="bg1"/>
                </a:solidFill>
                <a:ea typeface="맑은 고딕" pitchFamily="50" charset="-127"/>
              </a:rPr>
              <a:t>월</a:t>
            </a:r>
            <a:r>
              <a:rPr kumimoji="0" lang="en-US" altLang="ko-KR" sz="2000" b="1" dirty="0" smtClean="0">
                <a:solidFill>
                  <a:schemeClr val="bg1"/>
                </a:solidFill>
                <a:ea typeface="맑은 고딕" pitchFamily="50" charset="-127"/>
              </a:rPr>
              <a:t>)</a:t>
            </a:r>
            <a:endParaRPr kumimoji="0" lang="en-US" altLang="ko-KR" sz="2000" b="1" dirty="0"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1268760"/>
            <a:ext cx="4144962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spc="-15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kumimoji="0" lang="ko-KR" altLang="en-US" sz="4000" spc="-30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중랑 </a:t>
            </a:r>
            <a:r>
              <a:rPr kumimoji="0" lang="en-US" altLang="ko-KR" sz="4000" spc="-30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(</a:t>
            </a:r>
            <a:r>
              <a:rPr kumimoji="0" lang="ko-KR" altLang="en-US" sz="4000" spc="-30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갑</a:t>
            </a:r>
            <a:r>
              <a:rPr kumimoji="0" lang="en-US" altLang="ko-KR" sz="4000" spc="-30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)</a:t>
            </a:r>
            <a:r>
              <a:rPr kumimoji="0" lang="en-US" altLang="ko-KR" sz="4000" spc="-15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spc="-15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국회의원 </a:t>
            </a:r>
            <a:r>
              <a:rPr kumimoji="0" lang="ko-KR" altLang="en-US" sz="5000" spc="-15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서영교</a:t>
            </a:r>
          </a:p>
        </p:txBody>
      </p:sp>
    </p:spTree>
    <p:extLst>
      <p:ext uri="{BB962C8B-B14F-4D97-AF65-F5344CB8AC3E}">
        <p14:creationId xmlns:p14="http://schemas.microsoft.com/office/powerpoint/2010/main" val="59504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9416" y="404664"/>
            <a:ext cx="7725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입영후</a:t>
            </a:r>
            <a:r>
              <a:rPr lang="ko-KR" altLang="en-US" sz="36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귀가자 </a:t>
            </a:r>
            <a:r>
              <a:rPr lang="ko-KR" altLang="en-US" sz="36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재입대</a:t>
            </a:r>
            <a:r>
              <a:rPr lang="ko-KR" altLang="en-US" sz="36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군 정책 역행</a:t>
            </a:r>
            <a:r>
              <a:rPr lang="en-US" altLang="ko-KR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?</a:t>
            </a:r>
            <a:endParaRPr lang="ko-KR" altLang="en-US" sz="36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8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927170"/>
              </p:ext>
            </p:extLst>
          </p:nvPr>
        </p:nvGraphicFramePr>
        <p:xfrm>
          <a:off x="1187624" y="1196752"/>
          <a:ext cx="6498590" cy="4262628"/>
        </p:xfrm>
        <a:graphic>
          <a:graphicData uri="http://schemas.openxmlformats.org/drawingml/2006/table">
            <a:tbl>
              <a:tblPr/>
              <a:tblGrid>
                <a:gridCol w="649859"/>
                <a:gridCol w="649859"/>
                <a:gridCol w="613918"/>
                <a:gridCol w="613918"/>
                <a:gridCol w="613918"/>
                <a:gridCol w="613918"/>
                <a:gridCol w="613918"/>
                <a:gridCol w="757682"/>
                <a:gridCol w="757682"/>
                <a:gridCol w="613918"/>
              </a:tblGrid>
              <a:tr h="296037"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구 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귀가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인원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재신체검사 결과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재신체검사 비대상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84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소계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현역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(1~3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급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보충역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(4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급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면제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(5~6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급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진행중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소계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치유기간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(1~2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월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원신분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복귀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641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16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(7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월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8,457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7,559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2,731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2,200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90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2,538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898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885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13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5.2%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89.4%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32.3%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26.0%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1.1%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30.0%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10.6%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10.5%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0.2%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37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15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11,191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9,866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4,716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3,512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269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1,369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1,325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1,295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30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4.3%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88.2%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42.1%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31.4%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2.4%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12.2%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11.8%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11.6%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0.3%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37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14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7,358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6,128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4,110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1,622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262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134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1,230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1,196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34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2.6%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83.3%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55.9%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22.0%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3.6%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1.8%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16.7%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16.3%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0.5%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37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13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7,093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6,003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4,524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1,269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210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1,090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1,046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44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2.7%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84.6%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63.8%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17.9%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3.0%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0.0%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15.4%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14.7%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0.6%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37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12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8,947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7,250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5,740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1,306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204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1,697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1,585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112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3.2%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81.0%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64.2%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14.6%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2.3%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0.0%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19.0%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17.7%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1.3%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79512" y="5805264"/>
            <a:ext cx="8712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복무 부적응자 선별 강화 일선 목소리 </a:t>
            </a:r>
            <a:r>
              <a:rPr lang="ko-KR" altLang="en-US" sz="3000" dirty="0" err="1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귀기울여야</a:t>
            </a:r>
            <a:endParaRPr lang="ko-KR" altLang="en-US" sz="3000" dirty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104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315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GOP</a:t>
            </a:r>
            <a:r>
              <a:rPr lang="ko-KR" altLang="en-US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과학화 경계시스템</a:t>
            </a:r>
            <a:endParaRPr lang="ko-KR" altLang="en-US" sz="4000" dirty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9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60" y="1052736"/>
            <a:ext cx="9144000" cy="22539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3345960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atin typeface="굴림" panose="020B0600000101010101" pitchFamily="50" charset="-127"/>
              </a:rPr>
              <a:t>적 </a:t>
            </a:r>
            <a:r>
              <a:rPr lang="ko-KR" altLang="en-US" dirty="0">
                <a:latin typeface="굴림" panose="020B0600000101010101" pitchFamily="50" charset="-127"/>
              </a:rPr>
              <a:t>예상 침투경로와 취약지역 </a:t>
            </a:r>
            <a:r>
              <a:rPr lang="ko-KR" altLang="en-US" dirty="0">
                <a:solidFill>
                  <a:srgbClr val="291FF9"/>
                </a:solidFill>
                <a:latin typeface="굴림" panose="020B0600000101010101" pitchFamily="50" charset="-127"/>
              </a:rPr>
              <a:t>자동감시 및 경보</a:t>
            </a:r>
            <a:r>
              <a:rPr lang="en-US" altLang="ko-KR" dirty="0">
                <a:solidFill>
                  <a:srgbClr val="291FF9"/>
                </a:solidFill>
                <a:latin typeface="굴림" panose="020B0600000101010101" pitchFamily="50" charset="-127"/>
              </a:rPr>
              <a:t>, </a:t>
            </a:r>
            <a:r>
              <a:rPr lang="ko-KR" altLang="en-US" dirty="0">
                <a:solidFill>
                  <a:srgbClr val="291FF9"/>
                </a:solidFill>
                <a:latin typeface="굴림" panose="020B0600000101010101" pitchFamily="50" charset="-127"/>
              </a:rPr>
              <a:t>영상정보 녹화</a:t>
            </a:r>
            <a:r>
              <a:rPr lang="en-US" altLang="ko-KR" dirty="0">
                <a:solidFill>
                  <a:srgbClr val="291FF9"/>
                </a:solidFill>
                <a:latin typeface="굴림" panose="020B0600000101010101" pitchFamily="50" charset="-127"/>
              </a:rPr>
              <a:t>․</a:t>
            </a:r>
            <a:r>
              <a:rPr lang="ko-KR" altLang="en-US" dirty="0">
                <a:solidFill>
                  <a:srgbClr val="291FF9"/>
                </a:solidFill>
                <a:latin typeface="굴림" panose="020B0600000101010101" pitchFamily="50" charset="-127"/>
              </a:rPr>
              <a:t>공유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atin typeface="굴림" panose="020B0600000101010101" pitchFamily="50" charset="-127"/>
              </a:rPr>
              <a:t>경계책임지역의 </a:t>
            </a:r>
            <a:r>
              <a:rPr lang="ko-KR" altLang="en-US" dirty="0">
                <a:latin typeface="굴림" panose="020B0600000101010101" pitchFamily="50" charset="-127"/>
              </a:rPr>
              <a:t>취약지역 위주로 설치</a:t>
            </a:r>
            <a:r>
              <a:rPr lang="en-US" altLang="ko-KR" dirty="0">
                <a:latin typeface="굴림" panose="020B0600000101010101" pitchFamily="50" charset="-127"/>
              </a:rPr>
              <a:t>(</a:t>
            </a:r>
            <a:r>
              <a:rPr lang="ko-KR" altLang="en-US" dirty="0">
                <a:latin typeface="굴림" panose="020B0600000101010101" pitchFamily="50" charset="-127"/>
              </a:rPr>
              <a:t>근거리</a:t>
            </a:r>
            <a:r>
              <a:rPr lang="en-US" altLang="ko-KR" dirty="0">
                <a:latin typeface="굴림" panose="020B0600000101010101" pitchFamily="50" charset="-127"/>
              </a:rPr>
              <a:t>, </a:t>
            </a:r>
            <a:r>
              <a:rPr lang="ko-KR" altLang="en-US" dirty="0">
                <a:latin typeface="굴림" panose="020B0600000101010101" pitchFamily="50" charset="-127"/>
              </a:rPr>
              <a:t>중거리</a:t>
            </a:r>
            <a:r>
              <a:rPr lang="en-US" altLang="ko-KR" dirty="0" smtClean="0">
                <a:latin typeface="굴림" panose="020B0600000101010101" pitchFamily="50" charset="-127"/>
              </a:rPr>
              <a:t>)</a:t>
            </a:r>
            <a:endParaRPr lang="ko-KR" altLang="en-US" dirty="0">
              <a:latin typeface="굴림" panose="020B0600000101010101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8" y="3383832"/>
            <a:ext cx="2952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atin typeface="굴림" panose="020B0600000101010101" pitchFamily="50" charset="-127"/>
              </a:rPr>
              <a:t>감지</a:t>
            </a:r>
            <a:r>
              <a:rPr lang="en-US" altLang="ko-KR" dirty="0">
                <a:latin typeface="굴림" panose="020B0600000101010101" pitchFamily="50" charset="-127"/>
              </a:rPr>
              <a:t>․</a:t>
            </a:r>
            <a:r>
              <a:rPr lang="ko-KR" altLang="en-US" dirty="0">
                <a:latin typeface="굴림" panose="020B0600000101010101" pitchFamily="50" charset="-127"/>
              </a:rPr>
              <a:t>감시시스템 연동 </a:t>
            </a:r>
            <a:r>
              <a:rPr lang="ko-KR" altLang="en-US" dirty="0">
                <a:solidFill>
                  <a:srgbClr val="291FF9"/>
                </a:solidFill>
                <a:latin typeface="굴림" panose="020B0600000101010101" pitchFamily="50" charset="-127"/>
              </a:rPr>
              <a:t>감시영상 실시간 확인</a:t>
            </a:r>
            <a:r>
              <a:rPr lang="en-US" altLang="ko-KR" dirty="0">
                <a:latin typeface="굴림" panose="020B0600000101010101" pitchFamily="50" charset="-127"/>
              </a:rPr>
              <a:t>․</a:t>
            </a:r>
            <a:r>
              <a:rPr lang="ko-KR" altLang="en-US" dirty="0">
                <a:latin typeface="굴림" panose="020B0600000101010101" pitchFamily="50" charset="-127"/>
              </a:rPr>
              <a:t>녹화</a:t>
            </a:r>
            <a:r>
              <a:rPr lang="en-US" altLang="ko-KR" dirty="0">
                <a:latin typeface="굴림" panose="020B0600000101010101" pitchFamily="50" charset="-127"/>
              </a:rPr>
              <a:t>․</a:t>
            </a:r>
            <a:r>
              <a:rPr lang="ko-KR" altLang="en-US" dirty="0">
                <a:latin typeface="굴림" panose="020B0600000101010101" pitchFamily="50" charset="-127"/>
              </a:rPr>
              <a:t>탐색 및 운용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atin typeface="굴림" panose="020B0600000101010101" pitchFamily="50" charset="-127"/>
              </a:rPr>
              <a:t>중대 </a:t>
            </a:r>
            <a:r>
              <a:rPr lang="en-US" altLang="ko-KR" dirty="0">
                <a:latin typeface="굴림" panose="020B0600000101010101" pitchFamily="50" charset="-127"/>
              </a:rPr>
              <a:t>: </a:t>
            </a:r>
            <a:r>
              <a:rPr lang="ko-KR" altLang="en-US" dirty="0">
                <a:latin typeface="굴림" panose="020B0600000101010101" pitchFamily="50" charset="-127"/>
              </a:rPr>
              <a:t>시스템 조정 및 통제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 smtClean="0">
                <a:latin typeface="굴림" panose="020B0600000101010101" pitchFamily="50" charset="-127"/>
              </a:rPr>
              <a:t>소초</a:t>
            </a:r>
            <a:r>
              <a:rPr lang="en-US" altLang="ko-KR" dirty="0">
                <a:latin typeface="굴림" panose="020B0600000101010101" pitchFamily="50" charset="-127"/>
              </a:rPr>
              <a:t>/</a:t>
            </a:r>
            <a:r>
              <a:rPr lang="ko-KR" altLang="en-US" dirty="0">
                <a:latin typeface="굴림" panose="020B0600000101010101" pitchFamily="50" charset="-127"/>
              </a:rPr>
              <a:t>대대통제실 </a:t>
            </a:r>
            <a:r>
              <a:rPr lang="en-US" altLang="ko-KR" dirty="0">
                <a:latin typeface="굴림" panose="020B0600000101010101" pitchFamily="50" charset="-127"/>
              </a:rPr>
              <a:t>: </a:t>
            </a:r>
            <a:r>
              <a:rPr lang="ko-KR" altLang="en-US" dirty="0" smtClean="0">
                <a:latin typeface="굴림" panose="020B0600000101010101" pitchFamily="50" charset="-127"/>
              </a:rPr>
              <a:t>모니터링</a:t>
            </a:r>
            <a:endParaRPr lang="ko-KR" altLang="en-US" dirty="0">
              <a:latin typeface="굴림" panose="020B0600000101010101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3848" y="338383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 smtClean="0">
                <a:latin typeface="굴림" panose="020B0600000101010101" pitchFamily="50" charset="-127"/>
              </a:rPr>
              <a:t>광망을</a:t>
            </a:r>
            <a:r>
              <a:rPr lang="ko-KR" altLang="en-US" dirty="0" smtClean="0">
                <a:latin typeface="굴림" panose="020B0600000101010101" pitchFamily="50" charset="-127"/>
              </a:rPr>
              <a:t> </a:t>
            </a:r>
            <a:r>
              <a:rPr lang="ko-KR" altLang="en-US" dirty="0">
                <a:latin typeface="굴림" panose="020B0600000101010101" pitchFamily="50" charset="-127"/>
              </a:rPr>
              <a:t>철책에 설치</a:t>
            </a:r>
            <a:r>
              <a:rPr lang="en-US" altLang="ko-KR" dirty="0">
                <a:latin typeface="굴림" panose="020B0600000101010101" pitchFamily="50" charset="-127"/>
              </a:rPr>
              <a:t>, </a:t>
            </a:r>
            <a:r>
              <a:rPr lang="ko-KR" altLang="en-US" dirty="0" err="1">
                <a:latin typeface="굴림" panose="020B0600000101010101" pitchFamily="50" charset="-127"/>
              </a:rPr>
              <a:t>월책</a:t>
            </a:r>
            <a:r>
              <a:rPr lang="en-US" altLang="ko-KR" dirty="0">
                <a:latin typeface="굴림" panose="020B0600000101010101" pitchFamily="50" charset="-127"/>
              </a:rPr>
              <a:t>․</a:t>
            </a:r>
            <a:r>
              <a:rPr lang="ko-KR" altLang="en-US" dirty="0">
                <a:latin typeface="굴림" panose="020B0600000101010101" pitchFamily="50" charset="-127"/>
              </a:rPr>
              <a:t>절단 등 적 </a:t>
            </a:r>
            <a:r>
              <a:rPr lang="ko-KR" altLang="en-US" dirty="0" err="1">
                <a:solidFill>
                  <a:srgbClr val="291FF9"/>
                </a:solidFill>
                <a:latin typeface="굴림" panose="020B0600000101010101" pitchFamily="50" charset="-127"/>
              </a:rPr>
              <a:t>침투시</a:t>
            </a:r>
            <a:r>
              <a:rPr lang="ko-KR" altLang="en-US" dirty="0">
                <a:solidFill>
                  <a:srgbClr val="291FF9"/>
                </a:solidFill>
                <a:latin typeface="굴림" panose="020B0600000101010101" pitchFamily="50" charset="-127"/>
              </a:rPr>
              <a:t> 감지 및 </a:t>
            </a:r>
            <a:r>
              <a:rPr lang="ko-KR" altLang="en-US" dirty="0" smtClean="0">
                <a:solidFill>
                  <a:srgbClr val="291FF9"/>
                </a:solidFill>
                <a:latin typeface="굴림" panose="020B0600000101010101" pitchFamily="50" charset="-127"/>
              </a:rPr>
              <a:t>경보</a:t>
            </a:r>
            <a:endParaRPr lang="ko-KR" altLang="en-US" dirty="0">
              <a:solidFill>
                <a:srgbClr val="291FF9"/>
              </a:solidFill>
              <a:latin typeface="굴림" panose="020B060000010101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5256851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병력</a:t>
            </a:r>
            <a:r>
              <a:rPr lang="en-US" altLang="ko-KR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+</a:t>
            </a:r>
            <a:r>
              <a:rPr lang="ko-KR" altLang="en-US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편제장비</a:t>
            </a:r>
            <a:endParaRPr lang="en-US" altLang="ko-KR" sz="32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en-US" altLang="ko-KR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+</a:t>
            </a:r>
            <a:r>
              <a:rPr lang="ko-KR" altLang="en-US" sz="32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과학화경계시스템</a:t>
            </a:r>
            <a:endParaRPr lang="ko-KR" altLang="en-US" sz="3200" dirty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3867" y="5418179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경계의 질 개선</a:t>
            </a:r>
            <a:endParaRPr lang="ko-KR" altLang="en-US" sz="4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4" name="오른쪽 화살표 13"/>
          <p:cNvSpPr/>
          <p:nvPr/>
        </p:nvSpPr>
        <p:spPr>
          <a:xfrm>
            <a:off x="4427984" y="5695305"/>
            <a:ext cx="527298" cy="2003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829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315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GOP</a:t>
            </a:r>
            <a:r>
              <a:rPr lang="ko-KR" altLang="en-US" sz="40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과학화경계시스템</a:t>
            </a:r>
            <a:r>
              <a:rPr lang="ko-KR" altLang="en-US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4000" dirty="0" err="1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오작동</a:t>
            </a:r>
            <a:r>
              <a:rPr lang="ko-KR" altLang="en-US" sz="40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중</a:t>
            </a:r>
            <a:r>
              <a:rPr lang="en-US" altLang="ko-KR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?</a:t>
            </a:r>
            <a:endParaRPr lang="ko-KR" altLang="en-US" sz="4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9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092001"/>
              </p:ext>
            </p:extLst>
          </p:nvPr>
        </p:nvGraphicFramePr>
        <p:xfrm>
          <a:off x="611560" y="1268760"/>
          <a:ext cx="7776863" cy="4013789"/>
        </p:xfrm>
        <a:graphic>
          <a:graphicData uri="http://schemas.openxmlformats.org/drawingml/2006/table">
            <a:tbl>
              <a:tblPr/>
              <a:tblGrid>
                <a:gridCol w="966914"/>
                <a:gridCol w="1493116"/>
                <a:gridCol w="776851"/>
                <a:gridCol w="776851"/>
                <a:gridCol w="776851"/>
                <a:gridCol w="1035802"/>
                <a:gridCol w="1035802"/>
                <a:gridCol w="914676"/>
              </a:tblGrid>
              <a:tr h="36004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구분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장비명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횟수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수리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‧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보수 사유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수리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‧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보수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비용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5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부품고장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프로그램</a:t>
                      </a: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오류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절단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/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절곡</a:t>
                      </a: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/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결선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사용</a:t>
                      </a: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부주의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6837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총 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592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138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121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244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89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837"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사단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소 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330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86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49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150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45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A/S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기간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으로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운영유지비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투입 없음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8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통제시스템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66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16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15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68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감지시스템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160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7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127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68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감시시스템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56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68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기반체계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6837"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6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사단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소 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262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52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72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94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68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통제시스템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71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16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7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6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68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감지시스템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123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80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68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감시시스템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13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7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68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기반체계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1319" y="553580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부품고장 </a:t>
            </a: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24% - </a:t>
            </a: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프로그램 오류 </a:t>
            </a: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20%, </a:t>
            </a: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초기오류가 </a:t>
            </a:r>
            <a:r>
              <a:rPr lang="en-US" altLang="ko-KR" sz="24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44%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절단</a:t>
            </a: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lang="ko-KR" altLang="en-US" sz="24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절곡</a:t>
            </a: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결선 </a:t>
            </a: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41%</a:t>
            </a:r>
            <a:endParaRPr lang="ko-KR" altLang="en-US" sz="24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891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315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GOP</a:t>
            </a:r>
            <a:r>
              <a:rPr lang="ko-KR" altLang="en-US" sz="40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과학화경계시스템</a:t>
            </a:r>
            <a:r>
              <a:rPr lang="ko-KR" altLang="en-US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4000" dirty="0" err="1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오작동</a:t>
            </a:r>
            <a:r>
              <a:rPr lang="ko-KR" altLang="en-US" sz="40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중</a:t>
            </a:r>
            <a:r>
              <a:rPr lang="en-US" altLang="ko-KR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?</a:t>
            </a:r>
            <a:endParaRPr lang="ko-KR" altLang="en-US" sz="4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9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1319" y="553580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부품고장 </a:t>
            </a: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13%-</a:t>
            </a: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프로그램 오류 </a:t>
            </a: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29%-</a:t>
            </a:r>
            <a:r>
              <a:rPr lang="ko-KR" altLang="en-US" sz="24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안정화부족</a:t>
            </a: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21%, </a:t>
            </a: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시스템오류 오작동 </a:t>
            </a:r>
            <a:r>
              <a:rPr lang="en-US" altLang="ko-KR" sz="24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63%</a:t>
            </a:r>
            <a:endParaRPr lang="ko-KR" altLang="en-US" sz="24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979187"/>
              </p:ext>
            </p:extLst>
          </p:nvPr>
        </p:nvGraphicFramePr>
        <p:xfrm>
          <a:off x="1109896" y="1124744"/>
          <a:ext cx="6859789" cy="4300346"/>
        </p:xfrm>
        <a:graphic>
          <a:graphicData uri="http://schemas.openxmlformats.org/drawingml/2006/table">
            <a:tbl>
              <a:tblPr/>
              <a:tblGrid>
                <a:gridCol w="1097437"/>
                <a:gridCol w="1097437"/>
                <a:gridCol w="754983"/>
                <a:gridCol w="754983"/>
                <a:gridCol w="754983"/>
                <a:gridCol w="754983"/>
                <a:gridCol w="754983"/>
                <a:gridCol w="890000"/>
              </a:tblGrid>
              <a:tr h="325564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구분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장비명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횟수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오작동 사유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후속조치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1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부품</a:t>
                      </a: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고장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프로그램</a:t>
                      </a: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오류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사용</a:t>
                      </a: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부주의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안정화</a:t>
                      </a: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부족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09294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총 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5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794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사단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소 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19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7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7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프로그램 안정화 등 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즉각정비로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복구 완료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7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통제시스템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487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감지시스템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487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감시시스템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16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7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48794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6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사단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소 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19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7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487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통제시스템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487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감지시스템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5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487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감시시스템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34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9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528" y="1340768"/>
            <a:ext cx="81916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ko-KR" altLang="en-US" sz="40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악천후에도 고장</a:t>
            </a:r>
            <a:r>
              <a:rPr lang="en-US" altLang="ko-KR" sz="4000" dirty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lang="en-US" altLang="ko-KR" sz="4000" dirty="0" smtClean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altLang="ko-KR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lang="en-US" altLang="ko-KR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‘</a:t>
            </a:r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낙뢰 및 폭우로 카메라 피해</a:t>
            </a:r>
            <a:r>
              <a:rPr lang="en-US" altLang="ko-KR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’ 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– 16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년 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6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월 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30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일</a:t>
            </a:r>
            <a:endParaRPr lang="ko-KR" altLang="en-US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3941" y="5085184"/>
            <a:ext cx="8191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사업비 </a:t>
            </a:r>
            <a:r>
              <a:rPr lang="en-US" altLang="ko-KR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1,694</a:t>
            </a:r>
            <a:r>
              <a:rPr lang="ko-KR" altLang="en-US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억</a:t>
            </a:r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8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과학화경계시스템</a:t>
            </a:r>
            <a:endParaRPr lang="en-US" altLang="ko-KR" sz="28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r"/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대안은 병력투입</a:t>
            </a:r>
            <a:r>
              <a:rPr lang="en-US" altLang="ko-KR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???</a:t>
            </a:r>
            <a:endParaRPr lang="ko-KR" altLang="en-US" sz="2800" dirty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3940" y="2996952"/>
            <a:ext cx="81916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ko-KR" altLang="en-US" sz="2000" dirty="0" smtClean="0">
                <a:latin typeface="굴림" panose="020B0600000101010101" pitchFamily="50" charset="-127"/>
              </a:rPr>
              <a:t>관련대책</a:t>
            </a:r>
            <a:endParaRPr lang="en-US" altLang="ko-KR" sz="2000" dirty="0" smtClean="0">
              <a:latin typeface="굴림" panose="020B0600000101010101" pitchFamily="50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 smtClean="0">
                <a:latin typeface="굴림" panose="020B0600000101010101" pitchFamily="50" charset="-127"/>
              </a:rPr>
              <a:t>악천후에 </a:t>
            </a:r>
            <a:r>
              <a:rPr lang="ko-KR" altLang="en-US" sz="2000" dirty="0">
                <a:latin typeface="굴림" panose="020B0600000101010101" pitchFamily="50" charset="-127"/>
              </a:rPr>
              <a:t>의한 정전 또는 우발상황 발생시 </a:t>
            </a:r>
            <a:r>
              <a:rPr lang="ko-KR" altLang="en-US" sz="2000" dirty="0" err="1">
                <a:latin typeface="굴림" panose="020B0600000101010101" pitchFamily="50" charset="-127"/>
              </a:rPr>
              <a:t>무정전전원공급장치와</a:t>
            </a:r>
            <a:r>
              <a:rPr lang="ko-KR" altLang="en-US" sz="2000" dirty="0">
                <a:latin typeface="굴림" panose="020B0600000101010101" pitchFamily="50" charset="-127"/>
              </a:rPr>
              <a:t> </a:t>
            </a:r>
            <a:r>
              <a:rPr lang="en-US" altLang="ko-KR" sz="2000" dirty="0">
                <a:latin typeface="굴림" panose="020B0600000101010101" pitchFamily="50" charset="-127"/>
              </a:rPr>
              <a:t>60kw </a:t>
            </a:r>
            <a:r>
              <a:rPr lang="ko-KR" altLang="en-US" sz="2000" dirty="0">
                <a:latin typeface="굴림" panose="020B0600000101010101" pitchFamily="50" charset="-127"/>
              </a:rPr>
              <a:t>발전기 설치로 </a:t>
            </a:r>
            <a:r>
              <a:rPr lang="en-US" altLang="ko-KR" sz="2000" dirty="0">
                <a:latin typeface="굴림" panose="020B0600000101010101" pitchFamily="50" charset="-127"/>
              </a:rPr>
              <a:t>24</a:t>
            </a:r>
            <a:r>
              <a:rPr lang="ko-KR" altLang="en-US" sz="2000" dirty="0">
                <a:latin typeface="굴림" panose="020B0600000101010101" pitchFamily="50" charset="-127"/>
              </a:rPr>
              <a:t>시간 </a:t>
            </a:r>
            <a:r>
              <a:rPr lang="ko-KR" altLang="en-US" sz="2000" dirty="0" err="1">
                <a:latin typeface="굴림" panose="020B0600000101010101" pitchFamily="50" charset="-127"/>
              </a:rPr>
              <a:t>무중단</a:t>
            </a:r>
            <a:r>
              <a:rPr lang="ko-KR" altLang="en-US" sz="2000" dirty="0">
                <a:latin typeface="굴림" panose="020B0600000101010101" pitchFamily="50" charset="-127"/>
              </a:rPr>
              <a:t> </a:t>
            </a:r>
            <a:r>
              <a:rPr lang="ko-KR" altLang="en-US" sz="2000" dirty="0" smtClean="0">
                <a:latin typeface="굴림" panose="020B0600000101010101" pitchFamily="50" charset="-127"/>
              </a:rPr>
              <a:t>운용시스템</a:t>
            </a:r>
            <a:endParaRPr lang="en-US" altLang="ko-KR" sz="2000" dirty="0" smtClean="0">
              <a:latin typeface="굴림" panose="020B0600000101010101" pitchFamily="50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굴림" panose="020B0600000101010101" pitchFamily="50" charset="-127"/>
              </a:rPr>
              <a:t>우발상황에 의한 제한사항이 언제든 발생할 수 있으므로</a:t>
            </a:r>
            <a:r>
              <a:rPr lang="en-US" altLang="ko-KR" sz="2000" dirty="0">
                <a:latin typeface="굴림" panose="020B0600000101010101" pitchFamily="50" charset="-127"/>
              </a:rPr>
              <a:t>, </a:t>
            </a:r>
            <a:r>
              <a:rPr lang="ko-KR" altLang="en-US" sz="2000" dirty="0">
                <a:latin typeface="굴림" panose="020B0600000101010101" pitchFamily="50" charset="-127"/>
              </a:rPr>
              <a:t>유사시 </a:t>
            </a:r>
            <a:r>
              <a:rPr lang="ko-KR" altLang="en-US" sz="2000" dirty="0">
                <a:solidFill>
                  <a:srgbClr val="FF0000"/>
                </a:solidFill>
                <a:latin typeface="굴림" panose="020B0600000101010101" pitchFamily="50" charset="-127"/>
              </a:rPr>
              <a:t>병력 투입으로 극복 </a:t>
            </a:r>
            <a:r>
              <a:rPr lang="ko-KR" altLang="en-US" sz="2000" dirty="0" smtClean="0">
                <a:solidFill>
                  <a:srgbClr val="FF0000"/>
                </a:solidFill>
                <a:latin typeface="굴림" panose="020B0600000101010101" pitchFamily="50" charset="-127"/>
              </a:rPr>
              <a:t>계획</a:t>
            </a:r>
            <a:endParaRPr lang="ko-KR" altLang="en-US" sz="2000" dirty="0">
              <a:solidFill>
                <a:srgbClr val="FF0000"/>
              </a:solidFill>
              <a:latin typeface="굴림" panose="020B0600000101010101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315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GOP</a:t>
            </a:r>
            <a:r>
              <a:rPr lang="ko-KR" altLang="en-US" sz="40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과학화경계시스템</a:t>
            </a:r>
            <a:r>
              <a:rPr lang="ko-KR" altLang="en-US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4000" dirty="0" err="1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오작동</a:t>
            </a:r>
            <a:r>
              <a:rPr lang="ko-KR" altLang="en-US" sz="40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중</a:t>
            </a:r>
            <a:r>
              <a:rPr lang="en-US" altLang="ko-KR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?</a:t>
            </a:r>
            <a:endParaRPr lang="ko-KR" altLang="en-US" sz="4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361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315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한강하구 긴장고조</a:t>
            </a:r>
            <a:r>
              <a:rPr lang="en-US" altLang="ko-KR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도발 대책</a:t>
            </a:r>
            <a:r>
              <a:rPr lang="ko-KR" altLang="en-US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은</a:t>
            </a:r>
            <a:r>
              <a:rPr lang="en-US" altLang="ko-KR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?</a:t>
            </a:r>
            <a:endParaRPr lang="ko-KR" altLang="en-US" sz="4000" dirty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9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28" y="1268760"/>
            <a:ext cx="8388424" cy="469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6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315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한강하구 긴장고조</a:t>
            </a:r>
            <a:r>
              <a:rPr lang="en-US" altLang="ko-KR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도발 대책</a:t>
            </a:r>
            <a:r>
              <a:rPr lang="ko-KR" altLang="en-US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은</a:t>
            </a:r>
            <a:r>
              <a:rPr lang="en-US" altLang="ko-KR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?</a:t>
            </a:r>
            <a:endParaRPr lang="ko-KR" altLang="en-US" sz="4000" dirty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9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796557"/>
              </p:ext>
            </p:extLst>
          </p:nvPr>
        </p:nvGraphicFramePr>
        <p:xfrm>
          <a:off x="1331640" y="2132856"/>
          <a:ext cx="6138503" cy="1296144"/>
        </p:xfrm>
        <a:graphic>
          <a:graphicData uri="http://schemas.openxmlformats.org/drawingml/2006/table">
            <a:tbl>
              <a:tblPr/>
              <a:tblGrid>
                <a:gridCol w="876929"/>
                <a:gridCol w="876929"/>
                <a:gridCol w="876929"/>
                <a:gridCol w="876929"/>
                <a:gridCol w="876929"/>
                <a:gridCol w="876929"/>
                <a:gridCol w="876929"/>
              </a:tblGrid>
              <a:tr h="43204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구분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11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12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13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14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15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16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척수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/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회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4/3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없음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8/2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3/3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FF000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95/129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FF0000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398/511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야간진입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별도 현황 없음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17/35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224/254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608569"/>
              </p:ext>
            </p:extLst>
          </p:nvPr>
        </p:nvGraphicFramePr>
        <p:xfrm>
          <a:off x="643018" y="3744304"/>
          <a:ext cx="7793546" cy="1844936"/>
        </p:xfrm>
        <a:graphic>
          <a:graphicData uri="http://schemas.openxmlformats.org/drawingml/2006/table">
            <a:tbl>
              <a:tblPr/>
              <a:tblGrid>
                <a:gridCol w="698544"/>
                <a:gridCol w="614404"/>
                <a:gridCol w="572333"/>
                <a:gridCol w="698544"/>
                <a:gridCol w="698544"/>
                <a:gridCol w="614404"/>
                <a:gridCol w="572333"/>
                <a:gridCol w="614404"/>
                <a:gridCol w="656474"/>
                <a:gridCol w="656474"/>
                <a:gridCol w="656474"/>
                <a:gridCol w="740614"/>
              </a:tblGrid>
              <a:tr h="545751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구분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15.4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월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5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월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6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월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7~10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월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11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월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12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월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16.1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월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2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월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3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월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4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월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5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월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7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꽃게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,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범게철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숭어 등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꽃게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,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범게철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5343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척수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/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회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30/34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16/16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2/2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10/10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36/65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6/6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73/101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99/119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220/285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8" y="134076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4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중국어선 조업 현황</a:t>
            </a:r>
            <a:endParaRPr lang="ko-KR" altLang="en-US" sz="2400" dirty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409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315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한강하구 긴장고조</a:t>
            </a:r>
            <a:r>
              <a:rPr lang="en-US" altLang="ko-KR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도발 대책</a:t>
            </a:r>
            <a:r>
              <a:rPr lang="ko-KR" altLang="en-US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은</a:t>
            </a:r>
            <a:r>
              <a:rPr lang="en-US" altLang="ko-KR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?</a:t>
            </a:r>
            <a:endParaRPr lang="ko-KR" altLang="en-US" sz="4000" dirty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9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6511" y="4512915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“</a:t>
            </a:r>
            <a:r>
              <a:rPr lang="ko-KR" altLang="en-US" sz="2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간과할 </a:t>
            </a:r>
            <a:r>
              <a:rPr lang="ko-KR" altLang="en-US" sz="2400" dirty="0">
                <a:latin typeface="휴먼명조" panose="02010504000101010101" pitchFamily="2" charset="-127"/>
                <a:ea typeface="휴먼명조" panose="02010504000101010101" pitchFamily="2" charset="-127"/>
              </a:rPr>
              <a:t>수 없는 것은 괴뢰군부 </a:t>
            </a:r>
            <a:r>
              <a:rPr lang="ko-KR" altLang="en-US" sz="24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호전광들의</a:t>
            </a:r>
            <a:r>
              <a:rPr lang="ko-KR" altLang="en-US" sz="2400" dirty="0">
                <a:latin typeface="휴먼명조" panose="02010504000101010101" pitchFamily="2" charset="-127"/>
                <a:ea typeface="휴먼명조" panose="02010504000101010101" pitchFamily="2" charset="-127"/>
              </a:rPr>
              <a:t> 군사적 망동을 미제침략군이 적극 비호 두둔하다 못해 직접 가담하고 있는 </a:t>
            </a:r>
            <a:r>
              <a:rPr lang="ko-KR" altLang="en-US" sz="2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것</a:t>
            </a:r>
            <a:r>
              <a:rPr lang="en-US" altLang="ko-KR" sz="2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”</a:t>
            </a:r>
            <a:endParaRPr lang="ko-KR" altLang="en-US" sz="24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564" y="1844824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“</a:t>
            </a:r>
            <a:r>
              <a:rPr lang="ko-KR" altLang="en-US" sz="2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괴뢰군부 </a:t>
            </a:r>
            <a:r>
              <a:rPr lang="ko-KR" altLang="en-US" sz="24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호전광들의</a:t>
            </a:r>
            <a:r>
              <a:rPr lang="ko-KR" altLang="en-US" sz="2400" dirty="0">
                <a:latin typeface="휴먼명조" panose="02010504000101010101" pitchFamily="2" charset="-127"/>
                <a:ea typeface="휴먼명조" panose="02010504000101010101" pitchFamily="2" charset="-127"/>
              </a:rPr>
              <a:t> 군사적 도발책동은 바로 이 수역에서 우리 군대의 자위적인 대응을 유도해내고 그것을 우리의 도발과 위협으로 오도하는 여론을 대대적으로 확산시켜보려는 악랄한 흉계로부터 출발한 </a:t>
            </a:r>
            <a:r>
              <a:rPr lang="ko-KR" altLang="en-US" sz="2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것</a:t>
            </a:r>
            <a:r>
              <a:rPr lang="en-US" altLang="ko-KR" sz="2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412776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4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군사적 </a:t>
            </a:r>
            <a:r>
              <a:rPr lang="ko-KR" altLang="en-US" sz="24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긴장고조 책임</a:t>
            </a:r>
            <a:r>
              <a:rPr lang="ko-KR" altLang="en-US" sz="24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한국과 미국에 </a:t>
            </a:r>
            <a:r>
              <a:rPr lang="ko-KR" altLang="en-US" sz="24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떠넘기기</a:t>
            </a:r>
            <a:endParaRPr lang="ko-KR" altLang="en-US" sz="2400" dirty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3975447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4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물리적 도발의 </a:t>
            </a:r>
            <a:r>
              <a:rPr lang="en-US" altLang="ko-KR" sz="24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‘</a:t>
            </a:r>
            <a:r>
              <a:rPr lang="ko-KR" altLang="en-US" sz="2400" dirty="0" err="1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명분쌓기</a:t>
            </a:r>
            <a:r>
              <a:rPr lang="en-US" altLang="ko-KR" sz="24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’</a:t>
            </a:r>
            <a:endParaRPr lang="ko-KR" altLang="en-US" sz="2400" dirty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896" y="5905679"/>
            <a:ext cx="4925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- 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6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월 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20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일 북한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‘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조선중앙통신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’ 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발표</a:t>
            </a:r>
            <a:endParaRPr lang="ko-KR" altLang="en-US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191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5186" y="404664"/>
            <a:ext cx="83936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현역복무부적합자 전역 나날이 증가</a:t>
            </a:r>
            <a:endParaRPr lang="ko-KR" altLang="en-US" sz="4000" dirty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8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909328"/>
              </p:ext>
            </p:extLst>
          </p:nvPr>
        </p:nvGraphicFramePr>
        <p:xfrm>
          <a:off x="251520" y="1268760"/>
          <a:ext cx="4968553" cy="2628900"/>
        </p:xfrm>
        <a:graphic>
          <a:graphicData uri="http://schemas.openxmlformats.org/drawingml/2006/table">
            <a:tbl>
              <a:tblPr/>
              <a:tblGrid>
                <a:gridCol w="818261"/>
                <a:gridCol w="991538"/>
                <a:gridCol w="1053026"/>
                <a:gridCol w="1053026"/>
                <a:gridCol w="1052702"/>
              </a:tblGrid>
              <a:tr h="34486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구 분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총 입소인원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치유후 자대복귀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재입소 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자대복귀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2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병역심사대</a:t>
                      </a:r>
                      <a:endParaRPr lang="ko-KR" altLang="en-US" sz="1200" kern="0" spc="-12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2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입소</a:t>
                      </a:r>
                      <a:endParaRPr lang="ko-KR" altLang="en-US" sz="1200" kern="0" spc="-12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6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‘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12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2,582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1,822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(70.6%)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343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(13.3%)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417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(16.2%)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6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‘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13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2,657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1,675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(63.1%)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467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(17.6%)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515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(19.4%)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6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‘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14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3,132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1,511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(48.3%)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795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(25.4%)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826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(26.4%)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6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‘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15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3,371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1,536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(45.6%)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911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(27.0%)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924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(27.4%)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6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</a:rPr>
                        <a:t>‘</a:t>
                      </a:r>
                      <a:r>
                        <a:rPr lang="en-US" altLang="ko-KR" sz="1200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</a:rPr>
                        <a:t>16</a:t>
                      </a:r>
                      <a:r>
                        <a:rPr lang="ko-KR" altLang="en-US" sz="1200" kern="0" spc="0" dirty="0">
                          <a:solidFill>
                            <a:srgbClr val="0000FF"/>
                          </a:solidFill>
                          <a:effectLst/>
                          <a:ea typeface="휴먼명조"/>
                        </a:rPr>
                        <a:t>년 </a:t>
                      </a:r>
                      <a:endParaRPr lang="ko-KR" altLang="en-US" sz="1200" kern="0" spc="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</a:rPr>
                        <a:t>(6.30.</a:t>
                      </a:r>
                      <a:r>
                        <a:rPr lang="ko-KR" altLang="en-US" sz="1200" kern="0" spc="0" dirty="0">
                          <a:solidFill>
                            <a:srgbClr val="0000FF"/>
                          </a:solidFill>
                          <a:effectLst/>
                          <a:ea typeface="휴먼명조"/>
                        </a:rPr>
                        <a:t>기준</a:t>
                      </a:r>
                      <a:r>
                        <a:rPr lang="en-US" altLang="ko-KR" sz="1200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200" kern="0" spc="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1,749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703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(40.2%)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429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(24.5%)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617</a:t>
                      </a:r>
                      <a:r>
                        <a:rPr lang="ko-KR" altLang="en-US" sz="1200" kern="0" spc="-1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(35.3%)</a:t>
                      </a:r>
                      <a:endParaRPr lang="ko-KR" altLang="en-US" sz="1200" kern="0" spc="-1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177962"/>
              </p:ext>
            </p:extLst>
          </p:nvPr>
        </p:nvGraphicFramePr>
        <p:xfrm>
          <a:off x="3676253" y="4077072"/>
          <a:ext cx="5401171" cy="2272792"/>
        </p:xfrm>
        <a:graphic>
          <a:graphicData uri="http://schemas.openxmlformats.org/drawingml/2006/table">
            <a:tbl>
              <a:tblPr/>
              <a:tblGrid>
                <a:gridCol w="1151184"/>
                <a:gridCol w="1126698"/>
                <a:gridCol w="1479079"/>
                <a:gridCol w="1644210"/>
              </a:tblGrid>
              <a:tr h="443580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구 분</a:t>
                      </a:r>
                      <a:endParaRPr lang="ko-KR" alt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계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정신질환</a:t>
                      </a:r>
                      <a:endParaRPr lang="ko-KR" altLang="en-US" sz="1300" b="1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/</a:t>
                      </a:r>
                      <a:r>
                        <a:rPr lang="ko-KR" altLang="en-US" sz="1300" b="1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군복무적응 곤란</a:t>
                      </a:r>
                      <a:endParaRPr lang="ko-KR" altLang="en-US" sz="13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-5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군복무곤란질환자</a:t>
                      </a:r>
                      <a:endParaRPr lang="ko-KR" altLang="en-US" sz="1300" b="1" kern="0" spc="-5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5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</a:t>
                      </a: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뇌전증</a:t>
                      </a:r>
                      <a:r>
                        <a:rPr lang="en-US" altLang="ko-KR" sz="1100" kern="0" spc="-5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, </a:t>
                      </a: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야맹증 등</a:t>
                      </a:r>
                      <a:r>
                        <a:rPr lang="en-US" altLang="ko-KR" sz="1100" kern="0" spc="-5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100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09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'16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 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월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3,430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2,611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819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09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'15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4,572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3,570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1,002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09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'14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3,328</a:t>
                      </a:r>
                      <a:endParaRPr 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2,776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552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09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'13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1,419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1,192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227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09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'12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1,057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835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222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09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'11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1,171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972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199</a:t>
                      </a:r>
                      <a:endParaRPr 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24128" y="1916832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그린캠프 입소자 </a:t>
            </a:r>
            <a:r>
              <a:rPr lang="en-US" altLang="ko-KR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30.5% </a:t>
            </a:r>
            <a:r>
              <a:rPr lang="ko-KR" altLang="en-US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증가</a:t>
            </a:r>
            <a:endParaRPr lang="ko-KR" altLang="en-US" sz="2800" dirty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083" y="4851156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현역복무부적합 전역자 </a:t>
            </a:r>
            <a:r>
              <a:rPr lang="en-US" altLang="ko-KR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4</a:t>
            </a:r>
            <a:r>
              <a:rPr lang="ko-KR" altLang="en-US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배</a:t>
            </a:r>
            <a:r>
              <a:rPr lang="en-US" altLang="ko-KR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껑충</a:t>
            </a:r>
            <a:endParaRPr lang="ko-KR" altLang="en-US" sz="2800" dirty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09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3188</TotalTime>
  <Words>927</Words>
  <Application>Microsoft Office PowerPoint</Application>
  <PresentationFormat>화면 슬라이드 쇼(4:3)</PresentationFormat>
  <Paragraphs>431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aasembly</cp:lastModifiedBy>
  <cp:revision>279</cp:revision>
  <cp:lastPrinted>2016-10-09T13:43:27Z</cp:lastPrinted>
  <dcterms:created xsi:type="dcterms:W3CDTF">2013-11-04T09:25:35Z</dcterms:created>
  <dcterms:modified xsi:type="dcterms:W3CDTF">2016-10-09T13:45:24Z</dcterms:modified>
</cp:coreProperties>
</file>