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64" r:id="rId2"/>
    <p:sldId id="395" r:id="rId3"/>
    <p:sldId id="396" r:id="rId4"/>
    <p:sldId id="390" r:id="rId5"/>
    <p:sldId id="397" r:id="rId6"/>
    <p:sldId id="398" r:id="rId7"/>
    <p:sldId id="399" r:id="rId8"/>
    <p:sldId id="388" r:id="rId9"/>
    <p:sldId id="400" r:id="rId10"/>
    <p:sldId id="401" r:id="rId11"/>
    <p:sldId id="402" r:id="rId12"/>
    <p:sldId id="403" r:id="rId13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5BB"/>
    <a:srgbClr val="291FF9"/>
    <a:srgbClr val="FFFF99"/>
    <a:srgbClr val="0066FF"/>
    <a:srgbClr val="4138FA"/>
    <a:srgbClr val="5B53FB"/>
    <a:srgbClr val="E82606"/>
    <a:srgbClr val="E6085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4757" autoAdjust="0"/>
    <p:restoredTop sz="94660"/>
  </p:normalViewPr>
  <p:slideViewPr>
    <p:cSldViewPr>
      <p:cViewPr varScale="1">
        <p:scale>
          <a:sx n="74" d="100"/>
          <a:sy n="74" d="100"/>
        </p:scale>
        <p:origin x="17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pPr>
              <a:defRPr/>
            </a:pPr>
            <a:fld id="{C2FC5DFC-D3E2-44FE-99CC-F0A7669C0B74}" type="datetimeFigureOut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BECBA429-AB44-4C13-871F-C4318A8F93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974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579FF7A-07E5-4837-A77A-41B312DAA0E8}" type="datetimeFigureOut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41" y="4721225"/>
            <a:ext cx="5445125" cy="4471988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88C02FE-6E5E-4D25-91DC-D6D8956EA1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00186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F6934-80E3-4705-A826-49F5B3CF28AD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4AD4-4194-4D6D-A671-E6ED82874D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A306-F5EF-4A94-8B6B-79E5CDF16845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26D8-0FA5-4616-9D97-CE197A4702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DC1A-BE6F-428D-A607-E90B09C2865D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ABE3-83C8-4DA7-9DE3-717F4867B80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2407-9483-4021-8A7E-984D221E64F8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DE67-9D7D-4371-8CD3-A0EF5803E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1A82-FC02-48C9-BA6C-F725F534ED4C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79D6-41BE-48F3-83FA-A61A007F76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2510-ECA8-4F81-9FCC-D54918CE26C7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A022-3B1E-4E95-8828-783B5861D9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B13-F47B-469A-8193-0B34F64F7FD1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890F-FA1F-4A35-BBF5-EECB70CE80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3477-082D-4FC8-AA90-3E1FF8135AD0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4A0E-86BA-4AD6-BD05-5D86930738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67C4-B99E-412C-AC05-22A7A0DFACE2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50CE-90AB-4AF4-9CA6-63AAA7764C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7AAF-37FC-43F6-B481-9FD62F866025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0FD1-D4F3-4149-BF0F-3A853D75E3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EB260-F4C4-49F7-9D2C-F6AD82F88CD6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F56B-95F7-45FC-B626-B7B8AA5E14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9E842A-5DCA-4AE4-9B45-4C851A4E9FC3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C9BFB4-16B4-4B78-99D9-25002553D5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bai\바탕 화면\서영교 의원 사진.jpg"/>
          <p:cNvPicPr>
            <a:picLocks noChangeAspect="1" noChangeArrowheads="1"/>
          </p:cNvPicPr>
          <p:nvPr/>
        </p:nvPicPr>
        <p:blipFill>
          <a:blip r:embed="rId2"/>
          <a:srcRect l="4413" r="5310"/>
          <a:stretch>
            <a:fillRect/>
          </a:stretch>
        </p:blipFill>
        <p:spPr bwMode="auto">
          <a:xfrm>
            <a:off x="539750" y="476250"/>
            <a:ext cx="37750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019550"/>
            <a:ext cx="9144000" cy="2852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052" name="Rectangle 1037"/>
          <p:cNvSpPr>
            <a:spLocks noChangeArrowheads="1"/>
          </p:cNvSpPr>
          <p:nvPr/>
        </p:nvSpPr>
        <p:spPr bwMode="auto">
          <a:xfrm>
            <a:off x="0" y="4365104"/>
            <a:ext cx="9144000" cy="8639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kumimoji="0" lang="en-US" altLang="ko-KR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2016 </a:t>
            </a:r>
            <a:r>
              <a:rPr kumimoji="0" lang="ko-KR" altLang="en-US" sz="5000" b="1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해</a:t>
            </a:r>
            <a:r>
              <a:rPr kumimoji="0" lang="ko-KR" altLang="en-US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군본부</a:t>
            </a:r>
            <a:r>
              <a:rPr kumimoji="0" lang="ko-KR" altLang="en-US" sz="32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kumimoji="0" lang="ko-KR" altLang="en-US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국정감사</a:t>
            </a:r>
            <a:endParaRPr kumimoji="0" lang="ko-KR" altLang="en-US" sz="50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053" name="Text Box 1038"/>
          <p:cNvSpPr txBox="1">
            <a:spLocks noChangeArrowheads="1"/>
          </p:cNvSpPr>
          <p:nvPr/>
        </p:nvSpPr>
        <p:spPr bwMode="auto">
          <a:xfrm>
            <a:off x="0" y="56610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2016. 10. 11(</a:t>
            </a:r>
            <a:r>
              <a:rPr kumimoji="0" lang="ko-KR" altLang="en-US" sz="2000" b="1" dirty="0" smtClean="0">
                <a:solidFill>
                  <a:schemeClr val="bg1"/>
                </a:solidFill>
                <a:ea typeface="맑은 고딕" pitchFamily="50" charset="-127"/>
              </a:rPr>
              <a:t>화</a:t>
            </a:r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)</a:t>
            </a:r>
            <a:endParaRPr kumimoji="0" lang="en-US" altLang="ko-KR" sz="20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268760"/>
            <a:ext cx="414496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kumimoji="0" lang="ko-KR" altLang="en-US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중랑 </a:t>
            </a:r>
            <a:r>
              <a:rPr kumimoji="0" lang="en-US" altLang="ko-KR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(</a:t>
            </a:r>
            <a:r>
              <a:rPr kumimoji="0" lang="ko-KR" altLang="en-US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갑</a:t>
            </a:r>
            <a:r>
              <a:rPr kumimoji="0" lang="en-US" altLang="ko-KR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)</a:t>
            </a:r>
            <a:r>
              <a:rPr kumimoji="0" lang="en-US" altLang="ko-KR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국회의원 </a:t>
            </a:r>
            <a:r>
              <a:rPr kumimoji="0" lang="ko-KR" altLang="en-US" sz="5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서영교</a:t>
            </a:r>
          </a:p>
        </p:txBody>
      </p:sp>
    </p:spTree>
    <p:extLst>
      <p:ext uri="{BB962C8B-B14F-4D97-AF65-F5344CB8AC3E}">
        <p14:creationId xmlns:p14="http://schemas.microsoft.com/office/powerpoint/2010/main" val="5950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421" y="404664"/>
            <a:ext cx="8565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잠수함 </a:t>
            </a: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승조원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손실인원 갈수록 심각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333" y="1340768"/>
            <a:ext cx="83870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◎ </a:t>
            </a: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잠수함 </a:t>
            </a:r>
            <a:r>
              <a:rPr lang="ko-KR" altLang="en-US" sz="24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승조원</a:t>
            </a: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대우 외국사례</a:t>
            </a:r>
            <a:endParaRPr lang="en-US" altLang="ko-KR" sz="2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sz="2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미국</a:t>
            </a:r>
            <a:endParaRPr lang="en-US" altLang="ko-KR" sz="2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연간 약 </a:t>
            </a:r>
            <a:r>
              <a:rPr lang="en-US" altLang="ko-KR" sz="2000" dirty="0"/>
              <a:t>1</a:t>
            </a:r>
            <a:r>
              <a:rPr lang="ko-KR" altLang="en-US" sz="2000" dirty="0" err="1"/>
              <a:t>억원의</a:t>
            </a:r>
            <a:r>
              <a:rPr lang="ko-KR" altLang="en-US" sz="2000" dirty="0"/>
              <a:t> 수당 및 인센티브 지급 </a:t>
            </a:r>
            <a:r>
              <a:rPr lang="en-US" altLang="ko-KR" sz="2000" dirty="0"/>
              <a:t>(</a:t>
            </a:r>
            <a:r>
              <a:rPr lang="ko-KR" altLang="en-US" sz="2000" dirty="0"/>
              <a:t>기준 </a:t>
            </a:r>
            <a:r>
              <a:rPr lang="en-US" altLang="ko-KR" sz="2000" dirty="0"/>
              <a:t>: </a:t>
            </a:r>
            <a:r>
              <a:rPr lang="ko-KR" altLang="en-US" sz="2000" dirty="0"/>
              <a:t>군복무 </a:t>
            </a:r>
            <a:r>
              <a:rPr lang="en-US" altLang="ko-KR" sz="2000" dirty="0"/>
              <a:t>10</a:t>
            </a:r>
            <a:r>
              <a:rPr lang="ko-KR" altLang="en-US" sz="2000" dirty="0"/>
              <a:t>년 이상 경과한 </a:t>
            </a:r>
            <a:r>
              <a:rPr lang="ko-KR" altLang="en-US" sz="2000" dirty="0" err="1"/>
              <a:t>영관급</a:t>
            </a:r>
            <a:r>
              <a:rPr lang="ko-KR" altLang="en-US" sz="2000" dirty="0"/>
              <a:t> 장교</a:t>
            </a:r>
            <a:r>
              <a:rPr lang="en-US" altLang="ko-KR" sz="2000" dirty="0"/>
              <a:t>)</a:t>
            </a:r>
            <a:endParaRPr lang="ko-KR" alt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/>
              <a:t>잠수함 </a:t>
            </a:r>
            <a:r>
              <a:rPr lang="ko-KR" altLang="en-US" sz="2000" dirty="0"/>
              <a:t>복무 유도 및 사기진작을 위한 장려금 지급 활성화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/>
              <a:t>육상 </a:t>
            </a:r>
            <a:r>
              <a:rPr lang="ko-KR" altLang="en-US" sz="2000" dirty="0" err="1"/>
              <a:t>근무시에도</a:t>
            </a:r>
            <a:r>
              <a:rPr lang="ko-KR" altLang="en-US" sz="2000" dirty="0"/>
              <a:t> 잠수함 근무수당 지급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/>
              <a:t>잠수함 </a:t>
            </a:r>
            <a:r>
              <a:rPr lang="ko-KR" altLang="en-US" sz="2000" dirty="0" err="1"/>
              <a:t>예비승조원</a:t>
            </a:r>
            <a:r>
              <a:rPr lang="ko-KR" altLang="en-US" sz="2000" dirty="0"/>
              <a:t> 운영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호주</a:t>
            </a:r>
            <a:endParaRPr lang="en-US" altLang="ko-KR" sz="2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</a:rPr>
              <a:t>잠수함 </a:t>
            </a:r>
            <a:r>
              <a:rPr lang="ko-KR" altLang="en-US" sz="2000" dirty="0" err="1">
                <a:latin typeface="굴림" panose="020B0600000101010101" pitchFamily="50" charset="-127"/>
              </a:rPr>
              <a:t>승조자격</a:t>
            </a:r>
            <a:r>
              <a:rPr lang="ko-KR" altLang="en-US" sz="2000" dirty="0">
                <a:latin typeface="굴림" panose="020B0600000101010101" pitchFamily="50" charset="-127"/>
              </a:rPr>
              <a:t> 획득 시 계급과 상관없이 약 </a:t>
            </a:r>
            <a:r>
              <a:rPr lang="en-US" altLang="ko-KR" sz="2000" dirty="0">
                <a:latin typeface="굴림" panose="020B0600000101010101" pitchFamily="50" charset="-127"/>
              </a:rPr>
              <a:t>1,500</a:t>
            </a:r>
            <a:r>
              <a:rPr lang="ko-KR" altLang="en-US" sz="2000" dirty="0">
                <a:latin typeface="굴림" panose="020B0600000101010101" pitchFamily="50" charset="-127"/>
              </a:rPr>
              <a:t>만원 </a:t>
            </a:r>
            <a:r>
              <a:rPr lang="ko-KR" altLang="en-US" sz="2000" dirty="0" err="1">
                <a:latin typeface="굴림" panose="020B0600000101010101" pitchFamily="50" charset="-127"/>
              </a:rPr>
              <a:t>직브</a:t>
            </a:r>
            <a:endParaRPr lang="ko-KR" altLang="en-US" sz="2000" dirty="0">
              <a:latin typeface="굴림" panose="020B060000010101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err="1" smtClean="0">
                <a:latin typeface="굴림" panose="020B0600000101010101" pitchFamily="50" charset="-127"/>
              </a:rPr>
              <a:t>승조자격</a:t>
            </a:r>
            <a:r>
              <a:rPr lang="ko-KR" altLang="en-US" sz="2000" dirty="0" smtClean="0">
                <a:latin typeface="굴림" panose="020B0600000101010101" pitchFamily="50" charset="-127"/>
              </a:rPr>
              <a:t> </a:t>
            </a:r>
            <a:r>
              <a:rPr lang="ko-KR" altLang="en-US" sz="2000" dirty="0">
                <a:latin typeface="굴림" panose="020B0600000101010101" pitchFamily="50" charset="-127"/>
              </a:rPr>
              <a:t>획득 후 해상경력에 따라 매년 잠수함 </a:t>
            </a:r>
            <a:r>
              <a:rPr lang="ko-KR" altLang="en-US" sz="2000" dirty="0" err="1">
                <a:latin typeface="굴림" panose="020B0600000101010101" pitchFamily="50" charset="-127"/>
              </a:rPr>
              <a:t>승조원</a:t>
            </a:r>
            <a:r>
              <a:rPr lang="ko-KR" altLang="en-US" sz="2000" dirty="0">
                <a:latin typeface="굴림" panose="020B0600000101010101" pitchFamily="50" charset="-127"/>
              </a:rPr>
              <a:t> 장려금 지급 </a:t>
            </a:r>
            <a:r>
              <a:rPr lang="en-US" altLang="ko-KR" sz="2000" dirty="0">
                <a:latin typeface="굴림" panose="020B0600000101010101" pitchFamily="50" charset="-127"/>
              </a:rPr>
              <a:t>(3</a:t>
            </a:r>
            <a:r>
              <a:rPr lang="ko-KR" altLang="en-US" sz="2000" dirty="0">
                <a:latin typeface="굴림" panose="020B0600000101010101" pitchFamily="50" charset="-127"/>
              </a:rPr>
              <a:t>년 미만 </a:t>
            </a:r>
            <a:r>
              <a:rPr lang="en-US" altLang="ko-KR" sz="2000" dirty="0">
                <a:latin typeface="굴림" panose="020B0600000101010101" pitchFamily="50" charset="-127"/>
              </a:rPr>
              <a:t>: 1,282</a:t>
            </a:r>
            <a:r>
              <a:rPr lang="ko-KR" altLang="en-US" sz="2000" dirty="0">
                <a:latin typeface="굴림" panose="020B0600000101010101" pitchFamily="50" charset="-127"/>
              </a:rPr>
              <a:t>만원 </a:t>
            </a:r>
            <a:r>
              <a:rPr lang="en-US" altLang="ko-KR" sz="2000" dirty="0">
                <a:latin typeface="굴림" panose="020B0600000101010101" pitchFamily="50" charset="-127"/>
              </a:rPr>
              <a:t>/ 3</a:t>
            </a:r>
            <a:r>
              <a:rPr lang="ko-KR" altLang="en-US" sz="2000" dirty="0">
                <a:latin typeface="굴림" panose="020B0600000101010101" pitchFamily="50" charset="-127"/>
              </a:rPr>
              <a:t>년 이상 </a:t>
            </a:r>
            <a:r>
              <a:rPr lang="en-US" altLang="ko-KR" sz="2000" dirty="0">
                <a:latin typeface="굴림" panose="020B0600000101010101" pitchFamily="50" charset="-127"/>
              </a:rPr>
              <a:t>6</a:t>
            </a:r>
            <a:r>
              <a:rPr lang="ko-KR" altLang="en-US" sz="2000" dirty="0">
                <a:latin typeface="굴림" panose="020B0600000101010101" pitchFamily="50" charset="-127"/>
              </a:rPr>
              <a:t>년 미만 </a:t>
            </a:r>
            <a:r>
              <a:rPr lang="en-US" altLang="ko-KR" sz="2000" dirty="0">
                <a:latin typeface="굴림" panose="020B0600000101010101" pitchFamily="50" charset="-127"/>
              </a:rPr>
              <a:t>: 2,138</a:t>
            </a:r>
            <a:r>
              <a:rPr lang="ko-KR" altLang="en-US" sz="2000" dirty="0">
                <a:latin typeface="굴림" panose="020B0600000101010101" pitchFamily="50" charset="-127"/>
              </a:rPr>
              <a:t>만원 </a:t>
            </a:r>
            <a:r>
              <a:rPr lang="en-US" altLang="ko-KR" sz="2000" dirty="0">
                <a:latin typeface="굴림" panose="020B0600000101010101" pitchFamily="50" charset="-127"/>
              </a:rPr>
              <a:t>/ 6</a:t>
            </a:r>
            <a:r>
              <a:rPr lang="ko-KR" altLang="en-US" sz="2000" dirty="0">
                <a:latin typeface="굴림" panose="020B0600000101010101" pitchFamily="50" charset="-127"/>
              </a:rPr>
              <a:t>년 이상 </a:t>
            </a:r>
            <a:r>
              <a:rPr lang="en-US" altLang="ko-KR" sz="2000" dirty="0">
                <a:latin typeface="굴림" panose="020B0600000101010101" pitchFamily="50" charset="-127"/>
              </a:rPr>
              <a:t>9</a:t>
            </a:r>
            <a:r>
              <a:rPr lang="ko-KR" altLang="en-US" sz="2000" dirty="0">
                <a:latin typeface="굴림" panose="020B0600000101010101" pitchFamily="50" charset="-127"/>
              </a:rPr>
              <a:t>년 미만 </a:t>
            </a:r>
            <a:r>
              <a:rPr lang="en-US" altLang="ko-KR" sz="2000" dirty="0">
                <a:latin typeface="굴림" panose="020B0600000101010101" pitchFamily="50" charset="-127"/>
              </a:rPr>
              <a:t>: 3,421</a:t>
            </a:r>
            <a:r>
              <a:rPr lang="ko-KR" altLang="en-US" sz="2000" dirty="0">
                <a:latin typeface="굴림" panose="020B0600000101010101" pitchFamily="50" charset="-127"/>
              </a:rPr>
              <a:t>만원 </a:t>
            </a:r>
            <a:r>
              <a:rPr lang="en-US" altLang="ko-KR" sz="2000" dirty="0">
                <a:latin typeface="굴림" panose="020B0600000101010101" pitchFamily="50" charset="-127"/>
              </a:rPr>
              <a:t>/ 9</a:t>
            </a:r>
            <a:r>
              <a:rPr lang="ko-KR" altLang="en-US" sz="2000" dirty="0">
                <a:latin typeface="굴림" panose="020B0600000101010101" pitchFamily="50" charset="-127"/>
              </a:rPr>
              <a:t>년 이상 </a:t>
            </a:r>
            <a:r>
              <a:rPr lang="en-US" altLang="ko-KR" sz="2000" dirty="0">
                <a:latin typeface="굴림" panose="020B0600000101010101" pitchFamily="50" charset="-127"/>
              </a:rPr>
              <a:t>: 4,276</a:t>
            </a:r>
            <a:r>
              <a:rPr lang="ko-KR" altLang="en-US" sz="2000" dirty="0">
                <a:latin typeface="굴림" panose="020B0600000101010101" pitchFamily="50" charset="-127"/>
              </a:rPr>
              <a:t>만원</a:t>
            </a:r>
            <a:r>
              <a:rPr lang="en-US" altLang="ko-KR" sz="2000" dirty="0">
                <a:latin typeface="굴림" panose="020B0600000101010101" pitchFamily="50" charset="-127"/>
              </a:rPr>
              <a:t>)</a:t>
            </a:r>
            <a:endParaRPr lang="ko-KR" altLang="en-US" sz="2000" dirty="0">
              <a:latin typeface="굴림" panose="020B060000010101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sz="2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47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4569841"/>
            <a:ext cx="2808312" cy="1876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일본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상륙임무 </a:t>
            </a:r>
            <a:r>
              <a:rPr lang="ko-KR" altLang="en-US" sz="40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수륙기동단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창설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968534"/>
            <a:ext cx="82089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창설시기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2018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~2020</a:t>
            </a: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</a:t>
            </a:r>
            <a:endParaRPr lang="en-US" altLang="ko-KR" sz="22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ko-KR" altLang="en-US" sz="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주요임무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2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도서 탈환을 위한 상륙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및 </a:t>
            </a:r>
            <a:r>
              <a:rPr lang="ko-KR" altLang="en-US" sz="2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대상륙작전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강제진입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공중강습 등</a:t>
            </a:r>
            <a:r>
              <a:rPr lang="en-US" altLang="ko-KR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ko-KR" altLang="en-US" sz="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주요전력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(2015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방위백서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lang="ko-KR" altLang="en-US" sz="2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병력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3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개 연대 약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1800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여명과 지원부대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수송</a:t>
            </a:r>
            <a:r>
              <a:rPr lang="en-US" altLang="ko-KR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포병대대 등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를 포함 총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3,200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명 규모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강습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수송전력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수직이착륙기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(MV-22) 17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상륙돌격장갑차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(AAV-7) 52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9,000</a:t>
            </a:r>
            <a:r>
              <a:rPr lang="ko-KR" altLang="en-US" sz="2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톤급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오미스함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3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척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공기부양정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(LCAC) 2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대형헬기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(CH47) 2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 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19,000</a:t>
            </a:r>
            <a:r>
              <a:rPr lang="ko-KR" altLang="en-US" sz="2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톤급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휴우가함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척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헬기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11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 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19,500</a:t>
            </a:r>
            <a:r>
              <a:rPr lang="ko-KR" altLang="en-US" sz="2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톤급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이즈모함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척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헬기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14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 </a:t>
            </a: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등</a:t>
            </a:r>
            <a:endParaRPr lang="en-US" altLang="ko-KR" sz="22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2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독도 인근 </a:t>
            </a:r>
            <a:r>
              <a:rPr lang="ko-KR" altLang="en-US" sz="22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오키섬</a:t>
            </a:r>
            <a:r>
              <a:rPr lang="ko-KR" altLang="en-US" sz="22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비행장 확장</a:t>
            </a:r>
            <a:endParaRPr lang="ko-KR" altLang="en-US" sz="22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09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전략도서방위체계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구축 필요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299" y="1268760"/>
            <a:ext cx="820891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 영유권 분쟁 대비 기존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서북도서</a:t>
            </a:r>
            <a:r>
              <a:rPr lang="en-US" altLang="ko-KR" sz="2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외 제주도</a:t>
            </a:r>
            <a:r>
              <a:rPr lang="en-US" altLang="ko-KR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울릉도 등 전략도서 방위체계 강화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필요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기존 전략도서방위 임무 담당해온 해병대가 울릉도 방위 강화 역할 담당 필요 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방위 강화 위한 전력 모색 및 투입 적극 검토 요구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현재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14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이후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중대급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신속대응부대 전지훈련 분기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회 실시 중  장기적인 배치 추진 필요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전략도서방위 위한 단일 지휘기구 모색 및 국군조직법 상 </a:t>
            </a:r>
            <a:r>
              <a:rPr lang="ko-KR" altLang="en-US" sz="2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해병대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의 상륙 임무 외에 </a:t>
            </a:r>
            <a:r>
              <a:rPr lang="ko-KR" altLang="en-US" sz="2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전략도서방위 임무 추가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필요</a:t>
            </a:r>
            <a:endParaRPr lang="ko-KR" altLang="en-US" sz="2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05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44624"/>
            <a:ext cx="9109074" cy="936104"/>
          </a:xfrm>
        </p:spPr>
        <p:txBody>
          <a:bodyPr/>
          <a:lstStyle/>
          <a:p>
            <a:r>
              <a:rPr lang="ko-KR" altLang="en-US" spc="-15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새누리당</a:t>
            </a:r>
            <a:r>
              <a:rPr lang="ko-KR" altLang="en-US" spc="-15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의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핵잠수함 도입 주장</a:t>
            </a:r>
            <a:endParaRPr lang="ko-KR" altLang="en-US" spc="-15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23242" y="908720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정진석 원내대표</a:t>
            </a:r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군 당국은 핵 추진 잠수함 도입 등 북한 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SLBM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을 근본적으로 봉쇄할 수 있는 특단의 대책을 검토해 줄 것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endParaRPr lang="ko-KR" altLang="en-US" sz="28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34926" y="2492896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원유철 전 원내대표</a:t>
            </a:r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en-US" altLang="ko-KR" sz="2800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800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항시적으로 </a:t>
            </a:r>
            <a:r>
              <a:rPr lang="ko-KR" altLang="en-US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북한의 도발을 감시하고 제어할 수 있는 핵잠수함을 배치해 북한의 </a:t>
            </a:r>
            <a:r>
              <a:rPr lang="en-US" altLang="ko-KR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SLBM </a:t>
            </a:r>
            <a:r>
              <a:rPr lang="ko-KR" altLang="en-US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도발을 원천적으로 봉쇄해야 한다”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-8756" y="4293096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여의도연구소</a:t>
            </a:r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en-US" altLang="ko-KR" sz="2800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800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북한 </a:t>
            </a:r>
            <a:r>
              <a:rPr lang="ko-KR" altLang="en-US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잠수함에 대한 감시는 현재까지 주로 정찰위성을 통해 이뤄졌으나 실시간 추적이 어려우므로 감시 및 추적</a:t>
            </a:r>
            <a:r>
              <a:rPr lang="en-US" altLang="ko-KR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·</a:t>
            </a:r>
            <a:r>
              <a:rPr lang="ko-KR" altLang="en-US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파괴를 위해서는 </a:t>
            </a:r>
            <a:r>
              <a:rPr lang="ko-KR" altLang="en-US" sz="2800" spc="-3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핵추진</a:t>
            </a:r>
            <a:r>
              <a:rPr lang="ko-KR" altLang="en-US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잠수함 보유에 대한 신중한 검토가 필요하다”</a:t>
            </a:r>
          </a:p>
        </p:txBody>
      </p:sp>
    </p:spTree>
    <p:extLst>
      <p:ext uri="{BB962C8B-B14F-4D97-AF65-F5344CB8AC3E}">
        <p14:creationId xmlns:p14="http://schemas.microsoft.com/office/powerpoint/2010/main" val="39567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44624"/>
            <a:ext cx="9109074" cy="936104"/>
          </a:xfrm>
        </p:spPr>
        <p:txBody>
          <a:bodyPr/>
          <a:lstStyle/>
          <a:p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핵잠수함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우리나라에 필요한가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pc="-15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23242" y="692696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32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최일 예비역 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해군대령</a:t>
            </a:r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"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건조‧운용‧유지‧정비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뿐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아니라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시설투자‧교육훈련을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위한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천문학적인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경비부담을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각오해야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한다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"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-21331" y="2348880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800" spc="-3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2800" spc="-300" dirty="0" err="1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브라이언</a:t>
            </a:r>
            <a:r>
              <a:rPr lang="ko-KR" altLang="en-US" sz="2800" spc="-3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spc="-300" dirty="0" err="1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클라크</a:t>
            </a:r>
            <a:r>
              <a:rPr lang="ko-KR" altLang="en-US" sz="2800" spc="-3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전략예산평가센터</a:t>
            </a:r>
            <a:r>
              <a:rPr lang="en-US" altLang="ko-KR" sz="2800" spc="-3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(CSBA) </a:t>
            </a:r>
            <a:r>
              <a:rPr lang="ko-KR" altLang="en-US" sz="2800" spc="-3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선임연구원</a:t>
            </a:r>
            <a:r>
              <a:rPr kumimoji="0" lang="en-US" altLang="ko-KR" sz="2800" spc="-3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"</a:t>
            </a:r>
            <a:r>
              <a:rPr lang="ko-KR" altLang="en-US" sz="2800" spc="-15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한반도 주변 해역이 넓지 않기 때문에 몇 주 간의 잠항이 </a:t>
            </a:r>
            <a:endParaRPr lang="en-US" altLang="ko-KR" sz="2800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가능하고 </a:t>
            </a:r>
            <a:r>
              <a:rPr lang="ko-KR" altLang="en-US" sz="2800" spc="-15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소음도 핵 추진 잠수함에 비해 훨씬 적은 </a:t>
            </a:r>
            <a:endParaRPr lang="en-US" altLang="ko-KR" sz="2800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디젤 </a:t>
            </a:r>
            <a:r>
              <a:rPr lang="ko-KR" altLang="en-US" sz="2800" spc="-15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추진 잠수함이 대응에 더 </a:t>
            </a:r>
            <a:r>
              <a:rPr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적합</a:t>
            </a:r>
            <a:r>
              <a:rPr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"</a:t>
            </a:r>
            <a:endParaRPr lang="en-US" altLang="ko-KR" sz="2800" spc="-15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 bwMode="auto">
          <a:xfrm>
            <a:off x="-21331" y="4635203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800" spc="-3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‘세계의 전투함대’ 등을 펴낸 </a:t>
            </a:r>
            <a:r>
              <a:rPr lang="ko-KR" altLang="en-US" sz="2800" dirty="0" err="1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에릭</a:t>
            </a:r>
            <a:r>
              <a:rPr lang="ko-KR" altLang="en-US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워타임</a:t>
            </a:r>
            <a:r>
              <a:rPr kumimoji="0" lang="en-US" altLang="ko-KR" sz="2800" spc="-3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"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대양이 아닌 연안 방어는 소음이 적고 </a:t>
            </a:r>
            <a:r>
              <a:rPr lang="ko-KR" altLang="en-US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은밀성을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28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더 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확보할 수 있는 디젤잠수함이 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효과적</a:t>
            </a:r>
            <a:r>
              <a:rPr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</a:p>
          <a:p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핵 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추진 잠수함은 가격이 매우 비싸고 관리도 </a:t>
            </a:r>
            <a:endParaRPr lang="en-US" altLang="ko-KR" sz="28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힘들어 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한국에 효용성이 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낮다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endParaRPr lang="ko-KR" altLang="en-US" sz="28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800" spc="-15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63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33650"/>
            <a:ext cx="4067944" cy="2413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적극적 </a:t>
            </a:r>
            <a:r>
              <a:rPr lang="en-US" altLang="ko-KR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KAMD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 탄도탄요격 도입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5" y="1052736"/>
            <a:ext cx="82089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◎ 해상기반 탄도탄요격체계 장점</a:t>
            </a:r>
            <a:endParaRPr lang="en-US" altLang="ko-KR" sz="32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이지스구축함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탑재로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기동성</a:t>
            </a:r>
            <a:r>
              <a:rPr lang="en-US" altLang="ko-KR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생존성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높음</a:t>
            </a:r>
            <a:endParaRPr lang="en-US" altLang="ko-KR" sz="2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부지매입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신규 부대창설 없어 상대적으로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적은 배치비용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기존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이지스함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성능개량비 척당 약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4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천억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2~4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소요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/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사드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1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조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천억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360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도 </a:t>
            </a:r>
            <a:r>
              <a:rPr lang="ko-KR" altLang="en-US" sz="2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전방위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탐지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가능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1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차기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이지스함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전투체계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베이스라인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9)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탄도탄요격체계 장착 가능</a:t>
            </a:r>
            <a:endParaRPr lang="en-US" altLang="ko-KR" sz="2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0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이지스함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독자적 탄도탄 탐지 추적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작전통제권 보유로 </a:t>
            </a:r>
            <a:r>
              <a:rPr lang="ko-KR" altLang="en-US" sz="2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미 </a:t>
            </a:r>
            <a:r>
              <a:rPr lang="en-US" altLang="ko-KR" sz="2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MD </a:t>
            </a:r>
            <a:r>
              <a:rPr lang="ko-KR" altLang="en-US" sz="2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편입 가능성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낮음</a:t>
            </a:r>
            <a:endParaRPr lang="en-US" altLang="ko-KR" sz="2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74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052736"/>
            <a:ext cx="9109075" cy="2880320"/>
          </a:xfrm>
        </p:spPr>
        <p:txBody>
          <a:bodyPr/>
          <a:lstStyle/>
          <a:p>
            <a:pPr marL="0" indent="0" algn="ctr">
              <a:buNone/>
            </a:pPr>
            <a:endParaRPr lang="en-US" altLang="ko-KR" sz="105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한국항공대학교</a:t>
            </a:r>
            <a:r>
              <a:rPr lang="en-US" altLang="ko-KR" sz="4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안보경영연구원</a:t>
            </a:r>
            <a:r>
              <a:rPr lang="en-US" altLang="ko-KR" sz="4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endParaRPr lang="en-US" altLang="ko-KR" sz="4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국방기술품질원의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세 차례에 걸쳐 </a:t>
            </a:r>
            <a:endParaRPr lang="en-US" altLang="ko-KR" sz="4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연구 용역 결과</a:t>
            </a:r>
            <a:endParaRPr lang="en-US" altLang="ko-KR" sz="4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1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en-US" altLang="ko-KR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en-US" altLang="ko-KR" sz="4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우리의</a:t>
            </a:r>
            <a:r>
              <a:rPr lang="en-US" altLang="ko-KR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개발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능력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en-US" altLang="ko-KR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비용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등을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4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en-US" altLang="ko-KR" sz="4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따져봤을</a:t>
            </a:r>
            <a:r>
              <a:rPr lang="en-US" altLang="ko-KR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때 </a:t>
            </a:r>
            <a:r>
              <a:rPr lang="en-US" altLang="ko-KR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자체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개발보다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4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en-US" altLang="ko-KR" sz="4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해외</a:t>
            </a:r>
            <a:r>
              <a:rPr lang="en-US" altLang="ko-KR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구매가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가장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효율적</a:t>
            </a:r>
            <a:r>
              <a:rPr lang="en-US" altLang="ko-KR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</a:p>
          <a:p>
            <a:pPr marL="0" indent="0" algn="ctr">
              <a:buNone/>
            </a:pPr>
            <a:endParaRPr lang="en-US" altLang="ko-KR" sz="1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1" y="116632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차기</a:t>
            </a:r>
            <a:r>
              <a:rPr kumimoji="0"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해상작전헬기 도입 사업</a:t>
            </a:r>
            <a:endParaRPr kumimoji="0" lang="ko-KR" altLang="en-US" spc="-150" dirty="0"/>
          </a:p>
        </p:txBody>
      </p:sp>
    </p:spTree>
    <p:extLst>
      <p:ext uri="{BB962C8B-B14F-4D97-AF65-F5344CB8AC3E}">
        <p14:creationId xmlns:p14="http://schemas.microsoft.com/office/powerpoint/2010/main" val="17531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99" y="1196752"/>
            <a:ext cx="9109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-2</a:t>
            </a:r>
            <a:r>
              <a:rPr lang="ko-KR" altLang="en-US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차</a:t>
            </a:r>
            <a:r>
              <a:rPr lang="en-US" altLang="ko-KR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pPr algn="ctr"/>
            <a:r>
              <a:rPr lang="ko-KR" altLang="en-US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해상작전헬기 </a:t>
            </a:r>
            <a:r>
              <a:rPr lang="en-US" altLang="ko-KR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12</a:t>
            </a:r>
            <a:r>
              <a:rPr lang="ko-KR" altLang="en-US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 도입 예정</a:t>
            </a:r>
            <a:endParaRPr lang="ko-KR" altLang="en-US" sz="4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99" y="3149094"/>
            <a:ext cx="910907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한국항공우주산업</a:t>
            </a:r>
            <a:r>
              <a:rPr lang="en-US" altLang="ko-KR" sz="44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(KAI</a:t>
            </a:r>
            <a:r>
              <a:rPr lang="en-US" altLang="ko-KR" sz="44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lang="ko-KR" altLang="en-US" sz="44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4400" dirty="0">
              <a:solidFill>
                <a:srgbClr val="C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sz="1400" dirty="0" smtClean="0">
              <a:solidFill>
                <a:srgbClr val="C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en-US" altLang="ko-KR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국산 </a:t>
            </a:r>
            <a:r>
              <a:rPr lang="ko-KR" altLang="en-US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육상용 헬기 </a:t>
            </a:r>
            <a:r>
              <a:rPr lang="ko-KR" altLang="en-US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수리온을</a:t>
            </a:r>
            <a:r>
              <a:rPr lang="ko-KR" altLang="en-US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4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해상용으로 </a:t>
            </a:r>
            <a:r>
              <a:rPr lang="ko-KR" altLang="en-US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개조하겠다고 발표하며 네 번째 연구 용역을 </a:t>
            </a:r>
            <a:r>
              <a:rPr lang="ko-KR" altLang="en-US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요구</a:t>
            </a:r>
            <a:r>
              <a:rPr lang="en-US" altLang="ko-KR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endParaRPr lang="ko-KR" altLang="en-US" sz="4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1" y="116632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차기</a:t>
            </a:r>
            <a:r>
              <a:rPr kumimoji="0"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해상작전헬기 도입 사업</a:t>
            </a:r>
            <a:endParaRPr kumimoji="0" lang="ko-KR" altLang="en-US" spc="-150" dirty="0"/>
          </a:p>
        </p:txBody>
      </p:sp>
    </p:spTree>
    <p:extLst>
      <p:ext uri="{BB962C8B-B14F-4D97-AF65-F5344CB8AC3E}">
        <p14:creationId xmlns:p14="http://schemas.microsoft.com/office/powerpoint/2010/main" val="27054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99" y="1340768"/>
            <a:ext cx="9109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육상용 헬기 </a:t>
            </a:r>
            <a:r>
              <a:rPr lang="en-US" altLang="ko-KR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z="44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수리온</a:t>
            </a:r>
            <a:r>
              <a:rPr lang="en-US" altLang="ko-KR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’-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1" y="116632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차기</a:t>
            </a:r>
            <a:r>
              <a:rPr kumimoji="0"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해상작전헬기 도입 사업</a:t>
            </a:r>
            <a:endParaRPr kumimoji="0" lang="ko-KR" altLang="en-US" spc="-150" dirty="0"/>
          </a:p>
        </p:txBody>
      </p:sp>
      <p:sp>
        <p:nvSpPr>
          <p:cNvPr id="2" name="TextBox 1"/>
          <p:cNvSpPr txBox="1"/>
          <p:nvPr/>
        </p:nvSpPr>
        <p:spPr>
          <a:xfrm>
            <a:off x="28599" y="2636912"/>
            <a:ext cx="9080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ko-KR" altLang="en-US" sz="36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수리온은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기체 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전면의 설계가 바뀌어야 해상작전용으로 운용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가능 </a:t>
            </a:r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전문가들은 </a:t>
            </a:r>
            <a:r>
              <a:rPr lang="ko-KR" altLang="en-US" sz="36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수리온의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개조는 </a:t>
            </a:r>
            <a:r>
              <a:rPr lang="ko-KR" altLang="en-US" sz="36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최소 </a:t>
            </a:r>
            <a:r>
              <a:rPr lang="en-US" altLang="ko-KR" sz="36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lang="ko-KR" altLang="en-US" sz="36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 </a:t>
            </a:r>
            <a:r>
              <a:rPr lang="ko-KR" altLang="en-US" sz="36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최대 </a:t>
            </a:r>
            <a:r>
              <a:rPr lang="en-US" altLang="ko-KR" sz="36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10</a:t>
            </a:r>
            <a:r>
              <a:rPr lang="ko-KR" altLang="en-US" sz="36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년이 소요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될 것으로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예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상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3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48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해상구조구난 전문헬기 도입 필요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7698"/>
            <a:ext cx="3912096" cy="293407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5690"/>
            <a:ext cx="3584206" cy="31409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1188" y="4738475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0E05BB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10</a:t>
            </a:r>
            <a:r>
              <a:rPr lang="ko-KR" altLang="en-US" sz="3200" dirty="0" smtClean="0">
                <a:solidFill>
                  <a:srgbClr val="0E05BB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년간 해상탐색구조 비행 </a:t>
            </a:r>
            <a:r>
              <a:rPr lang="en-US" altLang="ko-KR" sz="3200" dirty="0" smtClean="0">
                <a:solidFill>
                  <a:srgbClr val="0E05BB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6.72%</a:t>
            </a:r>
            <a:endParaRPr lang="ko-KR" altLang="en-US" sz="3200" dirty="0">
              <a:solidFill>
                <a:srgbClr val="0E05BB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601" y="5480373"/>
            <a:ext cx="8493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0E05BB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고정익 </a:t>
            </a:r>
            <a:r>
              <a:rPr lang="en-US" altLang="ko-KR" sz="3200" dirty="0" smtClean="0">
                <a:solidFill>
                  <a:srgbClr val="0E05BB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229</a:t>
            </a:r>
            <a:r>
              <a:rPr lang="ko-KR" altLang="en-US" sz="3200" dirty="0" smtClean="0">
                <a:solidFill>
                  <a:srgbClr val="0E05BB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 회전익 </a:t>
            </a:r>
            <a:r>
              <a:rPr lang="en-US" altLang="ko-KR" sz="3200" dirty="0" smtClean="0">
                <a:solidFill>
                  <a:srgbClr val="0E05BB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442</a:t>
            </a:r>
            <a:r>
              <a:rPr lang="ko-KR" altLang="en-US" sz="3200" dirty="0" smtClean="0">
                <a:solidFill>
                  <a:srgbClr val="0E05BB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 총 </a:t>
            </a:r>
            <a:r>
              <a:rPr lang="en-US" altLang="ko-KR" sz="3200" dirty="0" smtClean="0">
                <a:solidFill>
                  <a:srgbClr val="0E05BB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671</a:t>
            </a:r>
            <a:r>
              <a:rPr lang="ko-KR" altLang="en-US" sz="3200" dirty="0" smtClean="0">
                <a:solidFill>
                  <a:srgbClr val="0E05BB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 비행</a:t>
            </a:r>
            <a:endParaRPr lang="ko-KR" altLang="en-US" sz="3200" dirty="0">
              <a:solidFill>
                <a:srgbClr val="0E05BB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8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421" y="404664"/>
            <a:ext cx="8565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잠수함 </a:t>
            </a: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승조원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손실인원 갈수록 심각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482" y="3750407"/>
            <a:ext cx="8387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양성인원 대비 </a:t>
            </a:r>
            <a:r>
              <a:rPr lang="en-US" altLang="ko-KR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50% </a:t>
            </a: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전역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승조자격해지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12%</a:t>
            </a:r>
          </a:p>
          <a:p>
            <a:endParaRPr lang="en-US" altLang="ko-KR" sz="1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2021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0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숙련승조원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(11~20</a:t>
            </a:r>
            <a:r>
              <a:rPr lang="ko-KR" altLang="en-US" sz="2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년차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lang="en-US" altLang="ko-KR" sz="3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64%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예상</a:t>
            </a:r>
            <a:endParaRPr lang="en-US" altLang="ko-KR" sz="2400" b="1" dirty="0" smtClean="0">
              <a:solidFill>
                <a:srgbClr val="E826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074546" y="1268761"/>
          <a:ext cx="6994915" cy="2429256"/>
        </p:xfrm>
        <a:graphic>
          <a:graphicData uri="http://schemas.openxmlformats.org/drawingml/2006/table">
            <a:tbl>
              <a:tblPr/>
              <a:tblGrid>
                <a:gridCol w="948001"/>
                <a:gridCol w="532628"/>
                <a:gridCol w="532628"/>
                <a:gridCol w="532628"/>
                <a:gridCol w="532628"/>
                <a:gridCol w="532628"/>
                <a:gridCol w="532628"/>
                <a:gridCol w="532628"/>
                <a:gridCol w="532628"/>
                <a:gridCol w="532628"/>
                <a:gridCol w="532628"/>
                <a:gridCol w="720634"/>
              </a:tblGrid>
              <a:tr h="393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구 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’06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’07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’08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’09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’10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’11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’12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’13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’14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’14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계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평균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</a:tr>
              <a:tr h="3872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양성인원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40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50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43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19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34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21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48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64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146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104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569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(57)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전역인원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51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22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9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19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15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31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27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25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49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32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284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(28)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승조자격해지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11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12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17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69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(7)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계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51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33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14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23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27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35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35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29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49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49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345</a:t>
                      </a:r>
                    </a:p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(35)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/>
          </p:nvPr>
        </p:nvGraphicFramePr>
        <p:xfrm>
          <a:off x="1984569" y="5517232"/>
          <a:ext cx="5174869" cy="858774"/>
        </p:xfrm>
        <a:graphic>
          <a:graphicData uri="http://schemas.openxmlformats.org/drawingml/2006/table">
            <a:tbl>
              <a:tblPr/>
              <a:tblGrid>
                <a:gridCol w="664718"/>
                <a:gridCol w="1662049"/>
                <a:gridCol w="2848102"/>
              </a:tblGrid>
              <a:tr h="2402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구분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피로도</a:t>
                      </a:r>
                      <a:r>
                        <a:rPr lang="en-US" altLang="ko-KR" sz="1300" b="1" kern="0" spc="-5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/</a:t>
                      </a:r>
                      <a:r>
                        <a:rPr lang="ko-KR" altLang="en-US" sz="1300" b="1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스트레스 지수</a:t>
                      </a:r>
                      <a:endParaRPr lang="ko-KR" altLang="en-US" sz="13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비 고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피로도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83.9(±21.9)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 일반직장인 </a:t>
                      </a:r>
                      <a:r>
                        <a:rPr lang="en-US" altLang="ko-KR" sz="13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78 / </a:t>
                      </a:r>
                      <a:r>
                        <a:rPr lang="ko-KR" altLang="en-US" sz="13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소방공무원 </a:t>
                      </a:r>
                      <a:r>
                        <a:rPr lang="en-US" altLang="ko-KR" sz="13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82.3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9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스트레스</a:t>
                      </a:r>
                      <a:endParaRPr lang="ko-KR" altLang="en-US" sz="1300" kern="0" spc="-9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31.5(±5.47)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14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 </a:t>
                      </a:r>
                      <a:r>
                        <a:rPr lang="ko-KR" altLang="en-US" sz="1300" kern="0" spc="-21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생산직</a:t>
                      </a:r>
                      <a:r>
                        <a:rPr lang="en-US" altLang="ko-KR" sz="1300" kern="0" spc="-21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/</a:t>
                      </a:r>
                      <a:r>
                        <a:rPr lang="ko-KR" altLang="en-US" sz="1300" kern="0" spc="-21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서비스직 </a:t>
                      </a:r>
                      <a:r>
                        <a:rPr lang="en-US" altLang="ko-KR" sz="1300" kern="0" spc="-21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24 / </a:t>
                      </a:r>
                      <a:r>
                        <a:rPr lang="ko-KR" altLang="en-US" sz="1300" kern="0" spc="-21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소방공무원 </a:t>
                      </a:r>
                      <a:r>
                        <a:rPr lang="en-US" altLang="ko-KR" sz="1300" kern="0" spc="-21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22.4</a:t>
                      </a:r>
                      <a:endParaRPr lang="ko-KR" altLang="en-US" sz="1300" kern="0" spc="-14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501317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ko-KR" altLang="en-US" dirty="0" smtClean="0"/>
              <a:t>잠수함 </a:t>
            </a:r>
            <a:r>
              <a:rPr lang="ko-KR" altLang="en-US" dirty="0" err="1" smtClean="0"/>
              <a:t>근무시</a:t>
            </a:r>
            <a:r>
              <a:rPr lang="ko-KR" altLang="en-US" dirty="0" smtClean="0"/>
              <a:t> 피로도</a:t>
            </a:r>
            <a:r>
              <a:rPr lang="en-US" altLang="ko-KR" dirty="0" smtClean="0"/>
              <a:t>/</a:t>
            </a:r>
            <a:r>
              <a:rPr lang="ko-KR" altLang="en-US" dirty="0" smtClean="0"/>
              <a:t>스트레스 지수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1311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</TotalTime>
  <Words>860</Words>
  <Application>Microsoft Office PowerPoint</Application>
  <PresentationFormat>화면 슬라이드 쇼(4:3)</PresentationFormat>
  <Paragraphs>188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HY목각파임B</vt:lpstr>
      <vt:lpstr>HY울릉도B</vt:lpstr>
      <vt:lpstr>굴림</vt:lpstr>
      <vt:lpstr>맑은 고딕</vt:lpstr>
      <vt:lpstr>휴먼고딕</vt:lpstr>
      <vt:lpstr>휴먼명조</vt:lpstr>
      <vt:lpstr>Arial</vt:lpstr>
      <vt:lpstr>Wingdings</vt:lpstr>
      <vt:lpstr>Office 테마</vt:lpstr>
      <vt:lpstr>PowerPoint 프레젠테이션</vt:lpstr>
      <vt:lpstr>새누리당의 핵잠수함 도입 주장</vt:lpstr>
      <vt:lpstr>핵잠수함, 우리나라에 필요한가?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Airforce</cp:lastModifiedBy>
  <cp:revision>291</cp:revision>
  <cp:lastPrinted>2016-10-10T21:33:49Z</cp:lastPrinted>
  <dcterms:created xsi:type="dcterms:W3CDTF">2013-11-04T09:25:35Z</dcterms:created>
  <dcterms:modified xsi:type="dcterms:W3CDTF">2016-10-11T00:30:29Z</dcterms:modified>
</cp:coreProperties>
</file>