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64" r:id="rId2"/>
    <p:sldId id="374" r:id="rId3"/>
    <p:sldId id="365" r:id="rId4"/>
    <p:sldId id="373" r:id="rId5"/>
    <p:sldId id="377" r:id="rId6"/>
    <p:sldId id="378" r:id="rId7"/>
    <p:sldId id="376" r:id="rId8"/>
    <p:sldId id="379" r:id="rId9"/>
    <p:sldId id="380" r:id="rId10"/>
    <p:sldId id="381" r:id="rId11"/>
    <p:sldId id="363" r:id="rId12"/>
    <p:sldId id="362" r:id="rId13"/>
    <p:sldId id="355" r:id="rId14"/>
    <p:sldId id="356" r:id="rId15"/>
    <p:sldId id="357" r:id="rId16"/>
    <p:sldId id="358" r:id="rId17"/>
    <p:sldId id="382" r:id="rId18"/>
    <p:sldId id="359" r:id="rId19"/>
    <p:sldId id="360" r:id="rId20"/>
    <p:sldId id="367" r:id="rId21"/>
    <p:sldId id="368" r:id="rId22"/>
    <p:sldId id="369" r:id="rId23"/>
    <p:sldId id="370" r:id="rId24"/>
    <p:sldId id="371" r:id="rId25"/>
    <p:sldId id="372" r:id="rId2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FF9"/>
    <a:srgbClr val="FFFF99"/>
    <a:srgbClr val="0066FF"/>
    <a:srgbClr val="0E05BB"/>
    <a:srgbClr val="4138FA"/>
    <a:srgbClr val="5B53FB"/>
    <a:srgbClr val="E82606"/>
    <a:srgbClr val="E6085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4757" autoAdjust="0"/>
    <p:restoredTop sz="94660"/>
  </p:normalViewPr>
  <p:slideViewPr>
    <p:cSldViewPr>
      <p:cViewPr>
        <p:scale>
          <a:sx n="100" d="100"/>
          <a:sy n="100" d="100"/>
        </p:scale>
        <p:origin x="-2676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pPr>
              <a:defRPr/>
            </a:pPr>
            <a:fld id="{C2FC5DFC-D3E2-44FE-99CC-F0A7669C0B74}" type="datetimeFigureOut">
              <a:rPr lang="ko-KR" altLang="en-US"/>
              <a:pPr>
                <a:defRPr/>
              </a:pPr>
              <a:t>2016-10-07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BECBA429-AB44-4C13-871F-C4318A8F93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974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579FF7A-07E5-4837-A77A-41B312DAA0E8}" type="datetimeFigureOut">
              <a:rPr lang="ko-KR" altLang="en-US"/>
              <a:pPr>
                <a:defRPr/>
              </a:pPr>
              <a:t>2016-10-07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41" y="4721225"/>
            <a:ext cx="5445125" cy="4471988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88C02FE-6E5E-4D25-91DC-D6D8956EA1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00186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F6934-80E3-4705-A826-49F5B3CF28AD}" type="datetime1">
              <a:rPr lang="ko-KR" altLang="en-US"/>
              <a:pPr>
                <a:defRPr/>
              </a:pPr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4AD4-4194-4D6D-A671-E6ED82874D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A306-F5EF-4A94-8B6B-79E5CDF16845}" type="datetime1">
              <a:rPr lang="ko-KR" altLang="en-US"/>
              <a:pPr>
                <a:defRPr/>
              </a:pPr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26D8-0FA5-4616-9D97-CE197A4702C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DC1A-BE6F-428D-A607-E90B09C2865D}" type="datetime1">
              <a:rPr lang="ko-KR" altLang="en-US"/>
              <a:pPr>
                <a:defRPr/>
              </a:pPr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ABE3-83C8-4DA7-9DE3-717F4867B80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2407-9483-4021-8A7E-984D221E64F8}" type="datetime1">
              <a:rPr lang="ko-KR" altLang="en-US"/>
              <a:pPr>
                <a:defRPr/>
              </a:pPr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DE67-9D7D-4371-8CD3-A0EF5803E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1A82-FC02-48C9-BA6C-F725F534ED4C}" type="datetime1">
              <a:rPr lang="ko-KR" altLang="en-US"/>
              <a:pPr>
                <a:defRPr/>
              </a:pPr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79D6-41BE-48F3-83FA-A61A007F76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2510-ECA8-4F81-9FCC-D54918CE26C7}" type="datetime1">
              <a:rPr lang="ko-KR" altLang="en-US"/>
              <a:pPr>
                <a:defRPr/>
              </a:pPr>
              <a:t>2016-10-07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A022-3B1E-4E95-8828-783B5861D9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B13-F47B-469A-8193-0B34F64F7FD1}" type="datetime1">
              <a:rPr lang="ko-KR" altLang="en-US"/>
              <a:pPr>
                <a:defRPr/>
              </a:pPr>
              <a:t>2016-10-07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890F-FA1F-4A35-BBF5-EECB70CE80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3477-082D-4FC8-AA90-3E1FF8135AD0}" type="datetime1">
              <a:rPr lang="ko-KR" altLang="en-US"/>
              <a:pPr>
                <a:defRPr/>
              </a:pPr>
              <a:t>2016-10-07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4A0E-86BA-4AD6-BD05-5D86930738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67C4-B99E-412C-AC05-22A7A0DFACE2}" type="datetime1">
              <a:rPr lang="ko-KR" altLang="en-US"/>
              <a:pPr>
                <a:defRPr/>
              </a:pPr>
              <a:t>2016-10-07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50CE-90AB-4AF4-9CA6-63AAA7764C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7AAF-37FC-43F6-B481-9FD62F866025}" type="datetime1">
              <a:rPr lang="ko-KR" altLang="en-US"/>
              <a:pPr>
                <a:defRPr/>
              </a:pPr>
              <a:t>2016-10-07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0FD1-D4F3-4149-BF0F-3A853D75E3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EB260-F4C4-49F7-9D2C-F6AD82F88CD6}" type="datetime1">
              <a:rPr lang="ko-KR" altLang="en-US"/>
              <a:pPr>
                <a:defRPr/>
              </a:pPr>
              <a:t>2016-10-07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F56B-95F7-45FC-B626-B7B8AA5E14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9E842A-5DCA-4AE4-9B45-4C851A4E9FC3}" type="datetime1">
              <a:rPr lang="ko-KR" altLang="en-US"/>
              <a:pPr>
                <a:defRPr/>
              </a:pPr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C9BFB4-16B4-4B78-99D9-25002553D5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bai\바탕 화면\서영교 의원 사진.jpg"/>
          <p:cNvPicPr>
            <a:picLocks noChangeAspect="1" noChangeArrowheads="1"/>
          </p:cNvPicPr>
          <p:nvPr/>
        </p:nvPicPr>
        <p:blipFill>
          <a:blip r:embed="rId2"/>
          <a:srcRect l="4413" r="5310"/>
          <a:stretch>
            <a:fillRect/>
          </a:stretch>
        </p:blipFill>
        <p:spPr bwMode="auto">
          <a:xfrm>
            <a:off x="539750" y="476250"/>
            <a:ext cx="37750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019550"/>
            <a:ext cx="9144000" cy="28527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052" name="Rectangle 1037"/>
          <p:cNvSpPr>
            <a:spLocks noChangeArrowheads="1"/>
          </p:cNvSpPr>
          <p:nvPr/>
        </p:nvSpPr>
        <p:spPr bwMode="auto">
          <a:xfrm>
            <a:off x="0" y="4365104"/>
            <a:ext cx="9144000" cy="8639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kumimoji="0" lang="en-US" altLang="ko-KR" sz="50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2016 </a:t>
            </a:r>
            <a:r>
              <a:rPr kumimoji="0" lang="ko-KR" altLang="en-US" sz="50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합동참모본부 </a:t>
            </a:r>
            <a:r>
              <a:rPr kumimoji="0" lang="ko-KR" altLang="en-US" sz="50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국정감사</a:t>
            </a:r>
            <a:endParaRPr kumimoji="0" lang="ko-KR" altLang="en-US" sz="50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053" name="Text Box 1038"/>
          <p:cNvSpPr txBox="1">
            <a:spLocks noChangeArrowheads="1"/>
          </p:cNvSpPr>
          <p:nvPr/>
        </p:nvSpPr>
        <p:spPr bwMode="auto">
          <a:xfrm>
            <a:off x="0" y="56610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000" b="1" dirty="0" smtClean="0">
                <a:solidFill>
                  <a:schemeClr val="bg1"/>
                </a:solidFill>
                <a:ea typeface="맑은 고딕" pitchFamily="50" charset="-127"/>
              </a:rPr>
              <a:t>2016. </a:t>
            </a:r>
            <a:r>
              <a:rPr kumimoji="0" lang="en-US" altLang="ko-KR" sz="2000" b="1" dirty="0" smtClean="0">
                <a:solidFill>
                  <a:schemeClr val="bg1"/>
                </a:solidFill>
                <a:ea typeface="맑은 고딕" pitchFamily="50" charset="-127"/>
              </a:rPr>
              <a:t>10. 07(</a:t>
            </a:r>
            <a:r>
              <a:rPr kumimoji="0" lang="ko-KR" altLang="en-US" sz="2000" b="1" dirty="0" smtClean="0">
                <a:solidFill>
                  <a:schemeClr val="bg1"/>
                </a:solidFill>
                <a:ea typeface="맑은 고딕" pitchFamily="50" charset="-127"/>
              </a:rPr>
              <a:t>금</a:t>
            </a:r>
            <a:r>
              <a:rPr kumimoji="0" lang="en-US" altLang="ko-KR" sz="2000" b="1" dirty="0" smtClean="0">
                <a:solidFill>
                  <a:schemeClr val="bg1"/>
                </a:solidFill>
                <a:ea typeface="맑은 고딕" pitchFamily="50" charset="-127"/>
              </a:rPr>
              <a:t>)</a:t>
            </a:r>
            <a:endParaRPr kumimoji="0" lang="en-US" altLang="ko-KR" sz="20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268760"/>
            <a:ext cx="414496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kumimoji="0" lang="ko-KR" altLang="en-US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중랑 </a:t>
            </a:r>
            <a:r>
              <a:rPr kumimoji="0" lang="en-US" altLang="ko-KR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(</a:t>
            </a:r>
            <a:r>
              <a:rPr kumimoji="0" lang="ko-KR" altLang="en-US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갑</a:t>
            </a:r>
            <a:r>
              <a:rPr kumimoji="0" lang="en-US" altLang="ko-KR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)</a:t>
            </a:r>
            <a:r>
              <a:rPr kumimoji="0" lang="en-US" altLang="ko-KR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국회의원 </a:t>
            </a:r>
            <a:r>
              <a:rPr kumimoji="0" lang="ko-KR" altLang="en-US" sz="5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서영교</a:t>
            </a:r>
          </a:p>
        </p:txBody>
      </p:sp>
    </p:spTree>
    <p:extLst>
      <p:ext uri="{BB962C8B-B14F-4D97-AF65-F5344CB8AC3E}">
        <p14:creationId xmlns:p14="http://schemas.microsoft.com/office/powerpoint/2010/main" val="5950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76" y="260647"/>
            <a:ext cx="864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상륙돌격장갑차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정비도</a:t>
            </a: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개발도 </a:t>
            </a:r>
            <a:r>
              <a:rPr lang="ko-KR" altLang="en-US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지지부진</a:t>
            </a:r>
            <a:endParaRPr lang="ko-KR" altLang="en-US" sz="36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039924"/>
              </p:ext>
            </p:extLst>
          </p:nvPr>
        </p:nvGraphicFramePr>
        <p:xfrm>
          <a:off x="1907704" y="1052736"/>
          <a:ext cx="5174121" cy="3885654"/>
        </p:xfrm>
        <a:graphic>
          <a:graphicData uri="http://schemas.openxmlformats.org/drawingml/2006/table">
            <a:tbl>
              <a:tblPr/>
              <a:tblGrid>
                <a:gridCol w="641245"/>
                <a:gridCol w="726907"/>
                <a:gridCol w="648072"/>
                <a:gridCol w="626932"/>
                <a:gridCol w="656412"/>
                <a:gridCol w="624851"/>
                <a:gridCol w="624851"/>
                <a:gridCol w="624851"/>
              </a:tblGrid>
              <a:tr h="463035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구 분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’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’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13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’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14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’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15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40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’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16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 전반기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</a:tr>
              <a:tr h="473069">
                <a:tc rowSpan="3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총 계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2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정비대상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786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780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778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760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732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65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적 체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317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360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309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275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281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65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적체율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40.3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46.2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39.7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36.2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38.4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826">
                <a:tc rowSpan="3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육 군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20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정비대상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744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736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739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724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707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65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적 체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288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336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288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257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268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65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적체율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38.7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45.7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39.0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35.5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37.9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18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해병대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상륙돌격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장갑차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20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정비대상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42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44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39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36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25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6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적 체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29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24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21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18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13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6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적체율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69.0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54.5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53.8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50.0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52.0</a:t>
                      </a:r>
                    </a:p>
                  </a:txBody>
                  <a:tcPr marL="80295" marR="80295" marT="40148" marB="401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6150" y="5061844"/>
            <a:ext cx="8191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2028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년까지 개발 결의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(9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월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30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 </a:t>
            </a:r>
            <a:r>
              <a:rPr lang="ko-KR" altLang="en-US" sz="28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방추위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일본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중국 등 주변국들 속속</a:t>
            </a:r>
            <a:endParaRPr lang="en-US" altLang="ko-KR" sz="28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상륙부대 </a:t>
            </a:r>
            <a:r>
              <a:rPr lang="ko-KR" altLang="en-US" sz="28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창설중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최신장비 </a:t>
            </a:r>
            <a:r>
              <a:rPr lang="ko-KR" altLang="en-US" sz="28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개발중</a:t>
            </a:r>
            <a:endParaRPr lang="ko-KR" altLang="en-US" sz="28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43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44624"/>
            <a:ext cx="9109074" cy="936104"/>
          </a:xfrm>
        </p:spPr>
        <p:txBody>
          <a:bodyPr/>
          <a:lstStyle/>
          <a:p>
            <a:r>
              <a:rPr lang="ko-KR" altLang="en-US" spc="-15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새누리당</a:t>
            </a:r>
            <a:r>
              <a:rPr lang="ko-KR" altLang="en-US" spc="-15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의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핵잠수함 도입 주장</a:t>
            </a:r>
            <a:endParaRPr lang="ko-KR" altLang="en-US" spc="-15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23242" y="908720"/>
            <a:ext cx="9109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정진석 원내대표</a:t>
            </a:r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군 당국은 핵 추진 잠수함 도입 등 북한 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SLBM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을 근본적으로 봉쇄할 수 있는 특단의 대책을 검토해 줄 것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endParaRPr lang="ko-KR" altLang="en-US" sz="28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34926" y="2492896"/>
            <a:ext cx="9109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원유철 전 원내대표</a:t>
            </a:r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r>
              <a:rPr lang="en-US" altLang="ko-KR" sz="2800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800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항시적으로 </a:t>
            </a:r>
            <a:r>
              <a:rPr lang="ko-KR" altLang="en-US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북한의 도발을 감시하고 제어할 수 있는 핵잠수함을 배치해 북한의 </a:t>
            </a:r>
            <a:r>
              <a:rPr lang="en-US" altLang="ko-KR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SLBM </a:t>
            </a:r>
            <a:r>
              <a:rPr lang="ko-KR" altLang="en-US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도발을 원천적으로 봉쇄해야 한다”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-8756" y="4293096"/>
            <a:ext cx="9109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여의도연구소</a:t>
            </a:r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r>
              <a:rPr lang="en-US" altLang="ko-KR" sz="2800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800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북한 </a:t>
            </a:r>
            <a:r>
              <a:rPr lang="ko-KR" altLang="en-US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잠수함에 대한 감시는 현재까지 주로 정찰위성을 통해 이뤄졌으나 실시간 추적이 어려우므로 감시 및 추적</a:t>
            </a:r>
            <a:r>
              <a:rPr lang="en-US" altLang="ko-KR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·</a:t>
            </a:r>
            <a:r>
              <a:rPr lang="ko-KR" altLang="en-US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파괴를 위해서는 </a:t>
            </a:r>
            <a:r>
              <a:rPr lang="ko-KR" altLang="en-US" sz="2800" spc="-3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핵추진</a:t>
            </a:r>
            <a:r>
              <a:rPr lang="ko-KR" altLang="en-US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잠수함 보유에 대한 신중한 검토가 필요하다”</a:t>
            </a:r>
          </a:p>
        </p:txBody>
      </p:sp>
    </p:spTree>
    <p:extLst>
      <p:ext uri="{BB962C8B-B14F-4D97-AF65-F5344CB8AC3E}">
        <p14:creationId xmlns:p14="http://schemas.microsoft.com/office/powerpoint/2010/main" val="9419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44624"/>
            <a:ext cx="9109074" cy="936104"/>
          </a:xfrm>
        </p:spPr>
        <p:txBody>
          <a:bodyPr/>
          <a:lstStyle/>
          <a:p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핵잠수함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우리나라에 필요한가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pc="-15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23242" y="692696"/>
            <a:ext cx="9109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32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최일 예비역 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해군대령</a:t>
            </a:r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"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건조‧운용‧유지‧정비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뿐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아니라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시설투자‧교육훈련을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위한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천문학적인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경비부담을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각오해야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한다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"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-21331" y="2348880"/>
            <a:ext cx="9109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800" spc="-3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2800" spc="-300" dirty="0" err="1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브라이언</a:t>
            </a:r>
            <a:r>
              <a:rPr lang="ko-KR" altLang="en-US" sz="2800" spc="-3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spc="-300" dirty="0" err="1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클라크</a:t>
            </a:r>
            <a:r>
              <a:rPr lang="ko-KR" altLang="en-US" sz="2800" spc="-3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전략예산평가센터</a:t>
            </a:r>
            <a:r>
              <a:rPr lang="en-US" altLang="ko-KR" sz="2800" spc="-3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(CSBA) </a:t>
            </a:r>
            <a:r>
              <a:rPr lang="ko-KR" altLang="en-US" sz="2800" spc="-3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선임연구원</a:t>
            </a:r>
            <a:r>
              <a:rPr kumimoji="0" lang="en-US" altLang="ko-KR" sz="2800" spc="-3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r>
              <a:rPr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"</a:t>
            </a:r>
            <a:r>
              <a:rPr lang="ko-KR" altLang="en-US" sz="2800" spc="-15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한반도 주변 해역이 넓지 않기 때문에 몇 주 간의 잠항이 </a:t>
            </a:r>
            <a:endParaRPr lang="en-US" altLang="ko-KR" sz="2800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가능하고 </a:t>
            </a:r>
            <a:r>
              <a:rPr lang="ko-KR" altLang="en-US" sz="2800" spc="-15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소음도 핵 추진 잠수함에 비해 훨씬 적은 </a:t>
            </a:r>
            <a:endParaRPr lang="en-US" altLang="ko-KR" sz="2800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디젤 </a:t>
            </a:r>
            <a:r>
              <a:rPr lang="ko-KR" altLang="en-US" sz="2800" spc="-15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추진 잠수함이 대응에 더 </a:t>
            </a:r>
            <a:r>
              <a:rPr lang="ko-KR" altLang="en-US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적합</a:t>
            </a:r>
            <a:r>
              <a:rPr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"</a:t>
            </a:r>
            <a:endParaRPr lang="en-US" altLang="ko-KR" sz="2800" spc="-15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 bwMode="auto">
          <a:xfrm>
            <a:off x="-21331" y="4635203"/>
            <a:ext cx="9109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800" spc="-3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‘세계의 전투함대’ 등을 펴낸 </a:t>
            </a:r>
            <a:r>
              <a:rPr lang="ko-KR" altLang="en-US" sz="2800" dirty="0" err="1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에릭</a:t>
            </a:r>
            <a:r>
              <a:rPr lang="ko-KR" altLang="en-US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워타임</a:t>
            </a:r>
            <a:r>
              <a:rPr kumimoji="0" lang="en-US" altLang="ko-KR" sz="2800" spc="-3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r>
              <a:rPr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"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대양이 아닌 연안 방어는 소음이 적고 </a:t>
            </a:r>
            <a:r>
              <a:rPr lang="ko-KR" altLang="en-US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은밀성을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28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더 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확보할 수 있는 디젤잠수함이 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효과적</a:t>
            </a:r>
            <a:r>
              <a:rPr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</a:p>
          <a:p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핵 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추진 잠수함은 가격이 매우 비싸고 관리도 </a:t>
            </a:r>
            <a:endParaRPr lang="en-US" altLang="ko-KR" sz="28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힘들어 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한국에 효용성이 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낮다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endParaRPr lang="ko-KR" altLang="en-US" sz="28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800" spc="-15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78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-27384"/>
            <a:ext cx="9109074" cy="936104"/>
          </a:xfrm>
        </p:spPr>
        <p:txBody>
          <a:bodyPr/>
          <a:lstStyle/>
          <a:p>
            <a:pPr latinLnBrk="0"/>
            <a:r>
              <a:rPr lang="en-US" altLang="ko-KR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GPS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화물낙하산사업 수동조정기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4581128"/>
            <a:ext cx="9109075" cy="2088232"/>
          </a:xfrm>
        </p:spPr>
        <p:txBody>
          <a:bodyPr/>
          <a:lstStyle/>
          <a:p>
            <a:pPr marL="0" lvl="0" indent="0" algn="ctr">
              <a:buNone/>
            </a:pP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작전지역에 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침투하는 </a:t>
            </a:r>
            <a:r>
              <a:rPr lang="ko-KR" altLang="en-US" sz="36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특전팀에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3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lvl="0" indent="0" algn="ctr">
              <a:buNone/>
            </a:pPr>
            <a:r>
              <a:rPr lang="ko-KR" altLang="en-US" sz="3600" spc="-15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장비</a:t>
            </a:r>
            <a:r>
              <a:rPr lang="en-US" altLang="ko-KR" sz="3600" spc="-15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·</a:t>
            </a:r>
            <a:r>
              <a:rPr lang="ko-KR" altLang="en-US" sz="3600" spc="-15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물자</a:t>
            </a:r>
            <a:r>
              <a:rPr lang="en-US" altLang="ko-KR" sz="3600" spc="-15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·</a:t>
            </a:r>
            <a:r>
              <a:rPr lang="ko-KR" altLang="en-US" sz="3600" spc="-15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탄약 등을 </a:t>
            </a:r>
            <a:r>
              <a:rPr lang="ko-KR" altLang="en-US" sz="3600" spc="-15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공중 </a:t>
            </a:r>
            <a:r>
              <a:rPr lang="ko-KR" altLang="en-US" sz="3600" spc="-150" dirty="0" err="1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재보급</a:t>
            </a:r>
            <a:r>
              <a:rPr lang="ko-KR" altLang="en-US" sz="3600" spc="-15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하기</a:t>
            </a:r>
            <a:r>
              <a:rPr lang="ko-KR" altLang="en-US" sz="3600" spc="-15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위한 </a:t>
            </a:r>
            <a:r>
              <a:rPr lang="en-US" altLang="ko-KR" sz="36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GPS</a:t>
            </a:r>
            <a:r>
              <a:rPr lang="ko-KR" altLang="en-US" sz="36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화물낙하산을 확보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하는 사업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63603512" descr="EMB0000228874a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2"/>
          <a:stretch/>
        </p:blipFill>
        <p:spPr bwMode="auto">
          <a:xfrm>
            <a:off x="2339752" y="908720"/>
            <a:ext cx="4464496" cy="368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1" y="44624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/>
            <a:r>
              <a:rPr kumimoji="0"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GPS</a:t>
            </a:r>
            <a:r>
              <a:rPr kumimoji="0"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화물낙하산사업 수동조정기</a:t>
            </a:r>
            <a:endParaRPr kumimoji="0"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1545" y="1340768"/>
            <a:ext cx="9026325" cy="2185214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&lt;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추진 경위</a:t>
            </a:r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&gt;</a:t>
            </a:r>
          </a:p>
          <a:p>
            <a:pPr lvl="0" algn="ctr"/>
            <a:endParaRPr lang="en-US" altLang="ko-KR" sz="12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`</a:t>
            </a:r>
            <a:r>
              <a:rPr lang="en-US" altLang="ko-KR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06.4</a:t>
            </a:r>
            <a:r>
              <a:rPr lang="ko-KR" altLang="en-US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월 소요결정 </a:t>
            </a:r>
            <a:r>
              <a:rPr lang="en-US" altLang="ko-KR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제</a:t>
            </a:r>
            <a:r>
              <a:rPr lang="en-US" altLang="ko-KR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219</a:t>
            </a:r>
            <a:r>
              <a:rPr lang="ko-KR" altLang="en-US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차 합동참모회의</a:t>
            </a:r>
            <a:r>
              <a:rPr lang="en-US" altLang="ko-KR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lang="ko-KR" altLang="en-US" sz="28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`</a:t>
            </a:r>
            <a:r>
              <a:rPr lang="en-US" altLang="ko-KR" sz="2800" spc="-15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14.10</a:t>
            </a:r>
            <a:r>
              <a:rPr lang="ko-KR" altLang="en-US" sz="2800" spc="-15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월 기종결정 및 계약 </a:t>
            </a:r>
            <a:r>
              <a:rPr lang="en-US" altLang="ko-KR" sz="2800" spc="-15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800" spc="-15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미 </a:t>
            </a:r>
            <a:r>
              <a:rPr lang="en-US" altLang="ko-KR" sz="2800" spc="-150" dirty="0" err="1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Airbone</a:t>
            </a:r>
            <a:r>
              <a:rPr lang="en-US" altLang="ko-KR" sz="2800" spc="-15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Systems</a:t>
            </a:r>
            <a:r>
              <a:rPr lang="ko-KR" altLang="en-US" sz="2800" spc="-15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</a:t>
            </a:r>
            <a:r>
              <a:rPr lang="en-US" altLang="ko-KR" sz="2800" spc="-15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endParaRPr lang="en-US" altLang="ko-KR" sz="2800" spc="-15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`</a:t>
            </a:r>
            <a:r>
              <a:rPr lang="en-US" altLang="ko-KR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15.6~8</a:t>
            </a:r>
            <a:r>
              <a:rPr lang="ko-KR" altLang="en-US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월 국내 수락시험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 bwMode="auto">
          <a:xfrm>
            <a:off x="10171" y="3861048"/>
            <a:ext cx="910907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0"/>
            <a:r>
              <a:rPr lang="en-US" altLang="ko-KR" sz="4000" spc="-15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15.6.3</a:t>
            </a:r>
            <a:r>
              <a:rPr lang="en-US" altLang="ko-KR" sz="4000" spc="-150" dirty="0"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4000" spc="-15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수</a:t>
            </a:r>
            <a:r>
              <a:rPr lang="en-US" altLang="ko-KR" sz="4000" spc="-150" dirty="0">
                <a:latin typeface="HY울릉도M" panose="02030600000101010101" pitchFamily="18" charset="-127"/>
                <a:ea typeface="HY울릉도M" panose="02030600000101010101" pitchFamily="18" charset="-127"/>
              </a:rPr>
              <a:t>) </a:t>
            </a:r>
            <a:r>
              <a:rPr lang="ko-KR" altLang="en-US" sz="4000" spc="-15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4000" spc="-150" dirty="0"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r>
              <a:rPr lang="ko-KR" altLang="en-US" sz="4000" spc="-150" dirty="0" err="1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차시험에</a:t>
            </a:r>
            <a:r>
              <a:rPr lang="ko-KR" altLang="en-US" sz="4000" spc="-150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서</a:t>
            </a:r>
            <a:r>
              <a:rPr lang="ko-KR" altLang="en-US" sz="4000" spc="-15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spc="-15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좌표오인으로 </a:t>
            </a:r>
            <a:r>
              <a:rPr lang="ko-KR" altLang="en-US" sz="4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endParaRPr lang="en-US" altLang="ko-KR" sz="4000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lvl="0"/>
            <a:r>
              <a:rPr lang="ko-KR" altLang="en-US" sz="4800" dirty="0" smtClean="0">
                <a:solidFill>
                  <a:srgbClr val="291FF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약 </a:t>
            </a:r>
            <a:r>
              <a:rPr lang="en-US" altLang="ko-KR" sz="4800" dirty="0">
                <a:solidFill>
                  <a:srgbClr val="291FF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15km </a:t>
            </a:r>
            <a:r>
              <a:rPr lang="ko-KR" altLang="en-US" sz="4800" dirty="0" err="1">
                <a:solidFill>
                  <a:srgbClr val="291FF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이격된</a:t>
            </a:r>
            <a:r>
              <a:rPr lang="ko-KR" altLang="en-US" sz="4800" dirty="0">
                <a:solidFill>
                  <a:srgbClr val="291FF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800" dirty="0" smtClean="0">
                <a:solidFill>
                  <a:srgbClr val="291FF9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지점 오인투하</a:t>
            </a:r>
            <a:endParaRPr lang="en-US" altLang="ko-KR" sz="4800" dirty="0" smtClean="0">
              <a:solidFill>
                <a:srgbClr val="291FF9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lvl="0"/>
            <a:r>
              <a:rPr lang="ko-KR" altLang="en-US" sz="4800" dirty="0" smtClean="0">
                <a:solidFill>
                  <a:srgbClr val="C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시험무효 판정</a:t>
            </a:r>
            <a:endParaRPr lang="ko-KR" altLang="en-US" sz="4800" dirty="0">
              <a:solidFill>
                <a:srgbClr val="C0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66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1" y="44624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/>
            <a:r>
              <a:rPr kumimoji="0"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GPS</a:t>
            </a:r>
            <a:r>
              <a:rPr kumimoji="0"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화물낙하산사업 수동조정기</a:t>
            </a:r>
            <a:endParaRPr kumimoji="0"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 bwMode="auto">
          <a:xfrm>
            <a:off x="1" y="1052736"/>
            <a:ext cx="9143999" cy="7920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0"/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시험결과 무효로 </a:t>
            </a:r>
            <a:r>
              <a:rPr lang="ko-KR" altLang="en-US" sz="40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예산 </a:t>
            </a:r>
            <a:r>
              <a:rPr lang="en-US" altLang="ko-KR" sz="40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95.2%</a:t>
            </a:r>
            <a:r>
              <a:rPr lang="ko-KR" altLang="en-US" sz="40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이월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" y="2564904"/>
            <a:ext cx="9143999" cy="156966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altLang="ko-KR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미국 </a:t>
            </a:r>
            <a:r>
              <a:rPr lang="ko-KR" altLang="en-US" sz="32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에어본</a:t>
            </a:r>
            <a:r>
              <a:rPr lang="en-US" altLang="ko-KR" sz="32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(Airborne) 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</a:t>
            </a:r>
            <a:r>
              <a:rPr lang="en-US" altLang="ko-KR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pPr lvl="0" algn="ctr"/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제조업체 교체로 </a:t>
            </a:r>
            <a:r>
              <a:rPr lang="ko-KR" altLang="en-US" sz="3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인한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부품번호 </a:t>
            </a:r>
            <a:r>
              <a:rPr lang="ko-KR" altLang="en-US" sz="3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변경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사항을 </a:t>
            </a:r>
            <a:endParaRPr lang="en-US" altLang="ko-KR" sz="32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lvl="0" algn="ctr"/>
            <a:r>
              <a:rPr lang="ko-KR" altLang="en-US" sz="32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방사청에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통보하지 않은 </a:t>
            </a:r>
            <a:r>
              <a:rPr lang="ko-KR" altLang="en-US" sz="32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계약위반 적발</a:t>
            </a:r>
            <a:endParaRPr lang="ko-KR" altLang="en-US" sz="3200" dirty="0">
              <a:solidFill>
                <a:srgbClr val="C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아래쪽 화살표 2"/>
          <p:cNvSpPr/>
          <p:nvPr/>
        </p:nvSpPr>
        <p:spPr>
          <a:xfrm>
            <a:off x="3923928" y="1974324"/>
            <a:ext cx="1152128" cy="5185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아래쪽 화살표 12"/>
          <p:cNvSpPr/>
          <p:nvPr/>
        </p:nvSpPr>
        <p:spPr>
          <a:xfrm>
            <a:off x="3923928" y="4206572"/>
            <a:ext cx="1152128" cy="5185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4509120"/>
            <a:ext cx="9143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계약 해지</a:t>
            </a:r>
            <a:endParaRPr lang="en-US" altLang="ko-KR" sz="7200" dirty="0" smtClean="0">
              <a:solidFill>
                <a:srgbClr val="C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en-US" altLang="ko-KR" sz="5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5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기지급한</a:t>
            </a:r>
            <a:r>
              <a:rPr lang="ko-KR" altLang="en-US" sz="5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5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5</a:t>
            </a:r>
            <a:r>
              <a:rPr lang="ko-KR" altLang="en-US" sz="5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억원</a:t>
            </a:r>
            <a:r>
              <a:rPr lang="ko-KR" altLang="en-US" sz="5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반환요구</a:t>
            </a:r>
            <a:r>
              <a:rPr lang="en-US" altLang="ko-KR" sz="5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lang="ko-KR" altLang="en-US" sz="5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89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1" y="44624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/>
            <a:r>
              <a:rPr kumimoji="0"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GPS</a:t>
            </a:r>
            <a:r>
              <a:rPr kumimoji="0"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화물낙하산사업 수동조정기</a:t>
            </a:r>
            <a:endParaRPr kumimoji="0"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412776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미 에어본사 계약해지에 따라 </a:t>
            </a:r>
            <a:r>
              <a:rPr lang="en-US" altLang="ko-KR" sz="54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2016</a:t>
            </a:r>
            <a:r>
              <a:rPr lang="ko-KR" altLang="en-US" sz="5400" dirty="0" err="1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년내</a:t>
            </a:r>
            <a:r>
              <a:rPr lang="ko-KR" altLang="en-US" sz="54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전력화 불가능</a:t>
            </a:r>
            <a:endParaRPr lang="ko-KR" altLang="en-US" sz="5400" dirty="0">
              <a:solidFill>
                <a:srgbClr val="C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3861048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사업지연에 대한 입장은</a:t>
            </a:r>
            <a:r>
              <a:rPr lang="en-US" altLang="ko-KR" sz="5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</a:p>
          <a:p>
            <a:pPr algn="ctr"/>
            <a:r>
              <a:rPr lang="ko-KR" altLang="en-US" sz="5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합참의 향후 대책은</a:t>
            </a:r>
            <a:r>
              <a:rPr lang="en-US" altLang="ko-KR" sz="5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5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78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-27384"/>
            <a:ext cx="9109074" cy="936104"/>
          </a:xfrm>
        </p:spPr>
        <p:txBody>
          <a:bodyPr/>
          <a:lstStyle/>
          <a:p>
            <a:pPr latinLnBrk="0"/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북한 무인정찰기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안방까지 내줄 판</a:t>
            </a:r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462" y="3501008"/>
            <a:ext cx="9109075" cy="2664296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북한 </a:t>
            </a:r>
            <a:r>
              <a:rPr lang="ko-KR" altLang="en-US" sz="28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무인기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발진기지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원점파악 못하나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? </a:t>
            </a:r>
            <a:r>
              <a:rPr lang="ko-KR" altLang="en-US" sz="28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안하나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ko-KR" altLang="en-US" sz="28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소형무인기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탐지 가능 장비 개발 및 대응책 마련 필요</a:t>
            </a:r>
            <a:endParaRPr lang="en-US" altLang="ko-KR" sz="28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지난 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월 군사분계선 침범 이후 파악 못하는 것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헬리콥터나 발칸포로 격추하겠다고 밝히고 있으나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8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소형무인기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대책으로 적절한가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? </a:t>
            </a:r>
            <a:endParaRPr lang="ko-KR" altLang="en-US" sz="28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141360"/>
              </p:ext>
            </p:extLst>
          </p:nvPr>
        </p:nvGraphicFramePr>
        <p:xfrm>
          <a:off x="1220049" y="1844824"/>
          <a:ext cx="6703901" cy="1143445"/>
        </p:xfrm>
        <a:graphic>
          <a:graphicData uri="http://schemas.openxmlformats.org/drawingml/2006/table">
            <a:tbl>
              <a:tblPr/>
              <a:tblGrid>
                <a:gridCol w="1051562"/>
                <a:gridCol w="1209373"/>
                <a:gridCol w="1091015"/>
                <a:gridCol w="1091015"/>
                <a:gridCol w="1130468"/>
                <a:gridCol w="1130468"/>
              </a:tblGrid>
              <a:tr h="296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`14.3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`14.4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`14.9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`15.8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`16.1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횟수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1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지역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서부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400" kern="0" spc="-5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파주</a:t>
                      </a:r>
                      <a:r>
                        <a:rPr lang="en-US" altLang="ko-KR" sz="1400" kern="0" spc="-5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sz="1400" kern="0" spc="-5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백령도</a:t>
                      </a:r>
                      <a:r>
                        <a:rPr lang="en-US" altLang="ko-KR" sz="1400" kern="0" spc="-5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400" kern="0" spc="-5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동부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삼척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서부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백령도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동부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화천지역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서부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문산지역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4498" y="13407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2014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이후 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10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회 침투 사례 발생</a:t>
            </a:r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05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44624"/>
            <a:ext cx="9109074" cy="936104"/>
          </a:xfrm>
        </p:spPr>
        <p:txBody>
          <a:bodyPr/>
          <a:lstStyle/>
          <a:p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장병 </a:t>
            </a:r>
            <a:r>
              <a:rPr lang="ko-KR" altLang="en-US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보건 및 복지예산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pc="-15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감소</a:t>
            </a:r>
            <a:endParaRPr lang="ko-KR" altLang="en-US" spc="-150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68760"/>
            <a:ext cx="9109075" cy="648072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국군지휘통신사령부</a:t>
            </a:r>
            <a:endParaRPr lang="en-US" altLang="ko-KR" sz="4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936392"/>
              </p:ext>
            </p:extLst>
          </p:nvPr>
        </p:nvGraphicFramePr>
        <p:xfrm>
          <a:off x="251520" y="2204863"/>
          <a:ext cx="8712969" cy="1296145"/>
        </p:xfrm>
        <a:graphic>
          <a:graphicData uri="http://schemas.openxmlformats.org/drawingml/2006/table">
            <a:tbl>
              <a:tblPr/>
              <a:tblGrid>
                <a:gridCol w="2803830"/>
                <a:gridCol w="1969713"/>
                <a:gridCol w="1969713"/>
                <a:gridCol w="1969713"/>
              </a:tblGrid>
              <a:tr h="4816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2015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예산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2016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예산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증감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장병보건 및 복지향상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3.8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3.5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-0.3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37">
                <a:tc gridSpan="4">
                  <a:txBody>
                    <a:bodyPr/>
                    <a:lstStyle/>
                    <a:p>
                      <a:pPr marL="367030" marR="0" indent="-36703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단위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: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억원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내용 개체 틀 2"/>
          <p:cNvSpPr txBox="1">
            <a:spLocks/>
          </p:cNvSpPr>
          <p:nvPr/>
        </p:nvSpPr>
        <p:spPr bwMode="auto">
          <a:xfrm>
            <a:off x="17462" y="3573016"/>
            <a:ext cx="91090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kumimoji="0"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국군화생방방호사령부</a:t>
            </a:r>
            <a:endParaRPr kumimoji="0" lang="en-US" altLang="ko-KR" sz="4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739547"/>
              </p:ext>
            </p:extLst>
          </p:nvPr>
        </p:nvGraphicFramePr>
        <p:xfrm>
          <a:off x="179512" y="4595522"/>
          <a:ext cx="8856984" cy="1425766"/>
        </p:xfrm>
        <a:graphic>
          <a:graphicData uri="http://schemas.openxmlformats.org/drawingml/2006/table">
            <a:tbl>
              <a:tblPr/>
              <a:tblGrid>
                <a:gridCol w="2850174"/>
                <a:gridCol w="2002270"/>
                <a:gridCol w="2002270"/>
                <a:gridCol w="2002270"/>
              </a:tblGrid>
              <a:tr h="3679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장병보건 및 복지향상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예산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예산 현액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집행액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2015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년도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87.1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44.3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44.3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2016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년도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46.0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1.5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 gridSpan="4">
                  <a:txBody>
                    <a:bodyPr/>
                    <a:lstStyle/>
                    <a:p>
                      <a:pPr marL="373380" marR="0" indent="-37338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9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월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7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일 현재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단위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: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백만원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2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44624"/>
            <a:ext cx="9109074" cy="936104"/>
          </a:xfrm>
        </p:spPr>
        <p:txBody>
          <a:bodyPr/>
          <a:lstStyle/>
          <a:p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장병 </a:t>
            </a:r>
            <a:r>
              <a:rPr lang="ko-KR" altLang="en-US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보건 및 복지예산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pc="-15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감소</a:t>
            </a:r>
            <a:endParaRPr lang="ko-KR" altLang="en-US" spc="-150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68760"/>
            <a:ext cx="9109075" cy="648072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합동군사대학교</a:t>
            </a:r>
            <a:endParaRPr lang="en-US" altLang="ko-KR" sz="4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1157"/>
              </p:ext>
            </p:extLst>
          </p:nvPr>
        </p:nvGraphicFramePr>
        <p:xfrm>
          <a:off x="179512" y="2348881"/>
          <a:ext cx="8856984" cy="1296143"/>
        </p:xfrm>
        <a:graphic>
          <a:graphicData uri="http://schemas.openxmlformats.org/drawingml/2006/table">
            <a:tbl>
              <a:tblPr/>
              <a:tblGrid>
                <a:gridCol w="2850174"/>
                <a:gridCol w="2002270"/>
                <a:gridCol w="2002270"/>
                <a:gridCol w="2002270"/>
              </a:tblGrid>
              <a:tr h="4585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2016 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예산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2017 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예산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증감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장병보건 및 복지향상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2.3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2.1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-0.2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65">
                <a:tc gridSpan="4">
                  <a:txBody>
                    <a:bodyPr/>
                    <a:lstStyle/>
                    <a:p>
                      <a:pPr marL="367030" marR="0" indent="-36703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단위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: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억원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내용 개체 틀 2"/>
          <p:cNvSpPr txBox="1">
            <a:spLocks/>
          </p:cNvSpPr>
          <p:nvPr/>
        </p:nvSpPr>
        <p:spPr bwMode="auto">
          <a:xfrm>
            <a:off x="34925" y="4293096"/>
            <a:ext cx="91090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kumimoji="0" lang="ko-KR" altLang="en-US" sz="4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튼튼한 </a:t>
            </a:r>
            <a:r>
              <a:rPr kumimoji="0" lang="ko-KR" altLang="en-US" sz="44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국방력 건설 및 장병들의 </a:t>
            </a:r>
            <a:endParaRPr kumimoji="0" lang="en-US" altLang="ko-KR" sz="4400" dirty="0" smtClean="0">
              <a:solidFill>
                <a:srgbClr val="C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Font typeface="Arial" charset="0"/>
              <a:buNone/>
            </a:pPr>
            <a:r>
              <a:rPr kumimoji="0" lang="ko-KR" altLang="en-US" sz="4400" spc="-15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삶의 질 향상</a:t>
            </a:r>
            <a:r>
              <a:rPr kumimoji="0" lang="ko-KR" altLang="en-US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을 위한 예산 향상 필요 </a:t>
            </a:r>
            <a:endParaRPr kumimoji="0" lang="en-US" altLang="ko-KR" sz="4400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34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북한 </a:t>
            </a:r>
            <a:r>
              <a:rPr lang="ko-KR" altLang="en-US" sz="40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핵도발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우리 군 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정보력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은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4" y="1029866"/>
            <a:ext cx="4266639" cy="522309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52" y="4005064"/>
            <a:ext cx="3728633" cy="201622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58" y="968533"/>
            <a:ext cx="4413068" cy="293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460432" cy="1440160"/>
          </a:xfrm>
        </p:spPr>
        <p:txBody>
          <a:bodyPr/>
          <a:lstStyle/>
          <a:p>
            <a:pPr algn="l" latinLnBrk="0"/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고고도 정찰용 무인항공기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b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</a:br>
            <a:r>
              <a:rPr lang="ko-KR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글로벌 호구</a:t>
            </a:r>
            <a:r>
              <a:rPr lang="en-US" altLang="ko-K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36096" y="1268760"/>
            <a:ext cx="3563986" cy="5034062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09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4,800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억</a:t>
            </a:r>
            <a:endParaRPr lang="en-US" altLang="ko-KR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lvl="0" indent="0">
              <a:buNone/>
            </a:pP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→ 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14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8,800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억</a:t>
            </a:r>
            <a:endParaRPr lang="en-US" altLang="ko-KR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lvl="0" indent="0" algn="ctr">
              <a:buNone/>
            </a:pP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(1.8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배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0" lvl="0" indent="0" algn="ctr">
              <a:buNone/>
            </a:pPr>
            <a:endParaRPr lang="en-US" altLang="ko-KR" sz="1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lvl="0" indent="0" algn="ctr">
              <a:buNone/>
            </a:pPr>
            <a:r>
              <a:rPr lang="ko-KR" altLang="en-US" spc="-150" dirty="0" smtClean="0">
                <a:solidFill>
                  <a:srgbClr val="291F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신호정보 수집장비 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추가</a:t>
            </a:r>
            <a:endParaRPr lang="en-US" altLang="ko-KR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lvl="0" indent="0" algn="ctr">
              <a:buNone/>
            </a:pP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+3,400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억</a:t>
            </a:r>
            <a:endParaRPr lang="en-US" altLang="ko-KR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lvl="0" indent="0" algn="ctr">
              <a:buNone/>
            </a:pPr>
            <a:endParaRPr lang="en-US" altLang="ko-KR" sz="1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lvl="0" algn="ctr">
              <a:buFont typeface="Symbol"/>
              <a:buChar char="Þ"/>
            </a:pP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조 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천억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!</a:t>
            </a:r>
          </a:p>
          <a:p>
            <a:pPr marL="0" indent="0" algn="ctr">
              <a:buNone/>
            </a:pP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(2.5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배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lvl="0" algn="ctr">
              <a:buFont typeface="Symbol"/>
              <a:buChar char="Þ"/>
            </a:pPr>
            <a:endParaRPr lang="en-US" altLang="ko-K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0"/>
            <a:ext cx="5003180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3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1" y="44624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/>
            <a:r>
              <a:rPr kumimoji="0" lang="ko-KR" altLang="en-US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글로벌호크</a:t>
            </a:r>
            <a:r>
              <a:rPr kumimoji="0"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블록</a:t>
            </a:r>
            <a:r>
              <a:rPr kumimoji="0"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30 vs </a:t>
            </a:r>
            <a:r>
              <a:rPr kumimoji="0"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블록</a:t>
            </a:r>
            <a:r>
              <a:rPr kumimoji="0"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40</a:t>
            </a:r>
            <a:endParaRPr kumimoji="0"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256584" cy="33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869160"/>
            <a:ext cx="864096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블록 </a:t>
            </a: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30: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정찰목적 </a:t>
            </a: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/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블록 </a:t>
            </a: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40: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감시 목적</a:t>
            </a:r>
            <a:endParaRPr lang="en-US" altLang="ko-KR" sz="32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NATO,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일본 등 블록</a:t>
            </a: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40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구매</a:t>
            </a:r>
            <a:endParaRPr lang="ko-KR" altLang="en-US" sz="3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91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1" y="44624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/>
            <a:r>
              <a:rPr kumimoji="0"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고고도 정찰용 무인항공기</a:t>
            </a:r>
            <a:endParaRPr kumimoji="0"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412776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시긴트</a:t>
            </a:r>
            <a:r>
              <a:rPr lang="ko-KR" altLang="en-US" sz="5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장비 추가</a:t>
            </a:r>
            <a:r>
              <a:rPr lang="ko-KR" altLang="en-US" sz="5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에 따라 </a:t>
            </a:r>
            <a:endParaRPr lang="en-US" altLang="ko-KR" sz="5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5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총사업비</a:t>
            </a:r>
            <a:r>
              <a:rPr lang="en-US" altLang="ko-KR" sz="5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lang="ko-KR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조</a:t>
            </a:r>
            <a:r>
              <a:rPr lang="en-US" altLang="ko-K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lang="ko-KR" alt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천억원</a:t>
            </a:r>
            <a:endParaRPr lang="ko-KR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3861048"/>
            <a:ext cx="91439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ea"/>
              <a:buAutoNum type="circleNumDbPlain"/>
            </a:pPr>
            <a:r>
              <a:rPr lang="ko-KR" altLang="en-US" sz="4400" spc="-15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시긴트</a:t>
            </a:r>
            <a:r>
              <a:rPr lang="ko-KR" altLang="en-US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필요성에 대한 합참 입장</a:t>
            </a:r>
            <a:r>
              <a:rPr lang="en-US" altLang="ko-KR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</a:p>
          <a:p>
            <a:pPr marL="742950" indent="-742950">
              <a:buFont typeface="+mj-ea"/>
              <a:buAutoNum type="circleNumDbPlain"/>
            </a:pPr>
            <a:endParaRPr lang="en-US" altLang="ko-KR" sz="2000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742950" indent="-742950">
              <a:buFont typeface="+mj-ea"/>
              <a:buAutoNum type="circleNumDbPlain"/>
            </a:pPr>
            <a:r>
              <a:rPr lang="en-US" altLang="ko-KR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lang="ko-KR" altLang="en-US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조</a:t>
            </a:r>
            <a:r>
              <a:rPr lang="en-US" altLang="ko-KR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lang="ko-KR" altLang="en-US" sz="4400" spc="-15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천억원이면</a:t>
            </a:r>
            <a:r>
              <a:rPr lang="en-US" altLang="ko-KR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우리 기술로 </a:t>
            </a:r>
            <a:endParaRPr lang="en-US" altLang="ko-KR" sz="4400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4400" spc="-15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lang="ko-KR" altLang="en-US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중고도 정찰기 </a:t>
            </a:r>
            <a:r>
              <a:rPr lang="ko-KR" altLang="en-US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개발 가능</a:t>
            </a:r>
            <a:r>
              <a:rPr lang="en-US" altLang="ko-KR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4400" spc="-15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05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1" y="44624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/>
            <a:r>
              <a:rPr kumimoji="0"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핵 </a:t>
            </a:r>
            <a:r>
              <a:rPr kumimoji="0" lang="ko-KR" altLang="en-US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피격시</a:t>
            </a:r>
            <a:r>
              <a:rPr kumimoji="0"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피해율 및 피해규모</a:t>
            </a:r>
            <a:endParaRPr kumimoji="0"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75530344" descr="EMB000028488c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5470538" cy="434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1268760"/>
            <a:ext cx="302433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altLang="ko-KR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1.7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㎞ 내 모든 건물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붕괴</a:t>
            </a:r>
            <a:endParaRPr lang="en-US" altLang="ko-KR" sz="3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lvl="0"/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㎞ 내 </a:t>
            </a:r>
            <a:endParaRPr lang="en-US" altLang="ko-KR" sz="3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lvl="0"/>
            <a:r>
              <a:rPr lang="en-US" altLang="ko-KR" sz="36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3600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lang="ko-KR" altLang="en-US" sz="3600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대부분 사망</a:t>
            </a:r>
            <a:endParaRPr lang="en-US" altLang="ko-KR" sz="3600" spc="-3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반경 </a:t>
            </a: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5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㎞ 피해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심각</a:t>
            </a:r>
            <a:endParaRPr lang="ko-KR" altLang="en-US" sz="3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타원형 설명선 10"/>
          <p:cNvSpPr/>
          <p:nvPr/>
        </p:nvSpPr>
        <p:spPr>
          <a:xfrm>
            <a:off x="4067944" y="3861048"/>
            <a:ext cx="2088232" cy="1872208"/>
          </a:xfrm>
          <a:prstGeom prst="wedgeEllipseCallout">
            <a:avLst>
              <a:gd name="adj1" fmla="val -47745"/>
              <a:gd name="adj2" fmla="val 635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49896" y="5369620"/>
            <a:ext cx="3312368" cy="10772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대비 시 피해의 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50~90%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감소 </a:t>
            </a:r>
            <a:endParaRPr lang="ko-K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43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1" y="44624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/>
            <a:r>
              <a:rPr kumimoji="0" lang="ko-KR" altLang="en-US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북핵</a:t>
            </a:r>
            <a:r>
              <a:rPr kumimoji="0"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피격 시 대응방안은</a:t>
            </a:r>
            <a:r>
              <a:rPr kumimoji="0"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kumimoji="0"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6375" y="1268760"/>
            <a:ext cx="90364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국가적</a:t>
            </a:r>
            <a:r>
              <a:rPr lang="en-US" altLang="ko-KR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·</a:t>
            </a:r>
            <a:r>
              <a:rPr lang="ko-KR" alt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군사적 차원의 방호 및 </a:t>
            </a:r>
            <a:r>
              <a:rPr lang="ko-KR" altLang="en-US" sz="4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사후관리</a:t>
            </a:r>
            <a:endParaRPr lang="ko-KR" altLang="en-US" sz="4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1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① 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민관군 통합 방호 및 사후관리 체제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구축</a:t>
            </a:r>
            <a:endParaRPr lang="en-US" altLang="ko-KR" sz="3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+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유관기관 협조</a:t>
            </a:r>
          </a:p>
          <a:p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② 주한미군사령부</a:t>
            </a:r>
            <a:r>
              <a:rPr lang="en-US" altLang="ko-KR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+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미국의 </a:t>
            </a:r>
            <a:r>
              <a:rPr lang="en-US" altLang="ko-KR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FCM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지원</a:t>
            </a:r>
            <a:r>
              <a:rPr lang="en-US" altLang="ko-KR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+UN</a:t>
            </a: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</a:p>
          <a:p>
            <a:r>
              <a:rPr lang="en-US" altLang="ko-KR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국제사회</a:t>
            </a:r>
            <a:r>
              <a:rPr lang="en-US" altLang="ko-KR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 NGO/IGO 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지원 등</a:t>
            </a:r>
          </a:p>
          <a:p>
            <a:pPr lvl="0"/>
            <a:endParaRPr lang="en-US" altLang="ko-KR" sz="3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571500" lvl="0" indent="-571500">
              <a:buFontTx/>
              <a:buChar char="-"/>
            </a:pP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군</a:t>
            </a:r>
            <a:r>
              <a:rPr lang="en-US" altLang="ko-KR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작전수행능력 유지</a:t>
            </a:r>
            <a:r>
              <a:rPr lang="en-US" altLang="ko-KR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국가</a:t>
            </a:r>
            <a:r>
              <a:rPr lang="en-US" altLang="ko-KR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기능유지</a:t>
            </a:r>
            <a:r>
              <a:rPr lang="en-US" altLang="ko-KR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endParaRPr lang="en-US" altLang="ko-KR" sz="3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lvl="0"/>
            <a:r>
              <a:rPr lang="en-US" altLang="ko-KR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국민</a:t>
            </a:r>
            <a:r>
              <a:rPr lang="en-US" altLang="ko-KR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피해최소화</a:t>
            </a:r>
            <a:endParaRPr lang="ko-KR" altLang="en-US" sz="3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5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1" y="44624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/>
            <a:r>
              <a:rPr kumimoji="0" lang="ko-KR" altLang="en-US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북핵</a:t>
            </a:r>
            <a:r>
              <a:rPr kumimoji="0"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피격시</a:t>
            </a:r>
            <a:r>
              <a:rPr kumimoji="0"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대응방안</a:t>
            </a:r>
            <a:r>
              <a:rPr kumimoji="0"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kumimoji="0"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340768"/>
            <a:ext cx="90015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spc="-15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북핵</a:t>
            </a:r>
            <a:r>
              <a:rPr lang="ko-KR" altLang="en-US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5</a:t>
            </a:r>
            <a:r>
              <a:rPr lang="ko-KR" altLang="en-US" sz="4400" spc="-15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차실험</a:t>
            </a:r>
            <a:r>
              <a:rPr lang="en-US" altLang="ko-KR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400" spc="-15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핵피폭에</a:t>
            </a:r>
            <a:r>
              <a:rPr lang="ko-KR" altLang="en-US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따른 정부 매뉴얼</a:t>
            </a:r>
            <a:r>
              <a:rPr lang="en-US" altLang="ko-KR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체계 개편 시나리오 필요</a:t>
            </a:r>
            <a:endParaRPr lang="en-US" altLang="ko-KR" sz="4400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sz="4400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군</a:t>
            </a:r>
            <a:r>
              <a:rPr lang="en-US" altLang="ko-KR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중앙정부</a:t>
            </a:r>
            <a:r>
              <a:rPr lang="en-US" altLang="ko-KR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지방정부</a:t>
            </a:r>
            <a:endParaRPr lang="en-US" altLang="ko-KR" sz="4400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4400" spc="-15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효과적이고 민첩한 대응 가능하게 </a:t>
            </a:r>
            <a:endParaRPr lang="en-US" altLang="ko-KR" sz="4400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lang="ko-KR" altLang="en-US" sz="4400" b="1" spc="-150" dirty="0" smtClean="0">
                <a:solidFill>
                  <a:srgbClr val="291F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교육</a:t>
            </a:r>
            <a:r>
              <a:rPr lang="en-US" altLang="ko-KR" sz="4400" b="1" spc="-150" dirty="0" smtClean="0">
                <a:solidFill>
                  <a:srgbClr val="291F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400" b="1" spc="-150" dirty="0" smtClean="0">
                <a:solidFill>
                  <a:srgbClr val="291F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훈련 </a:t>
            </a:r>
            <a:r>
              <a:rPr lang="ko-KR" altLang="en-US" sz="4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필요</a:t>
            </a:r>
            <a:endParaRPr lang="en-US" altLang="ko-KR" sz="4400" spc="-15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92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북한 </a:t>
            </a:r>
            <a:r>
              <a:rPr lang="ko-KR" altLang="en-US" sz="40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핵도발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우리 군 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정보력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은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23" y="973867"/>
            <a:ext cx="6624736" cy="528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북한 </a:t>
            </a:r>
            <a:r>
              <a:rPr lang="ko-KR" altLang="en-US" sz="40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핵도발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우리 군 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정보력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은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746" y="4077072"/>
            <a:ext cx="7814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5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차 핵실험 정보 아직도 </a:t>
            </a:r>
            <a:r>
              <a:rPr lang="ko-KR" altLang="en-US" sz="40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깜깜이</a:t>
            </a:r>
            <a:endParaRPr lang="ko-KR" altLang="en-US" sz="40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658" y="2636912"/>
            <a:ext cx="8786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수차례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포집활동에도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불구하고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……</a:t>
            </a:r>
          </a:p>
          <a:p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                            방사성 </a:t>
            </a:r>
            <a:r>
              <a:rPr lang="ko-KR" altLang="en-US" sz="2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핵종이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검출되지 않았다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</a:p>
          <a:p>
            <a:pPr algn="r"/>
            <a:r>
              <a:rPr lang="en-US" altLang="ko-KR" sz="1600" dirty="0" smtClean="0"/>
              <a:t>- </a:t>
            </a:r>
            <a:r>
              <a:rPr lang="ko-KR" altLang="en-US" sz="1600" dirty="0" smtClean="0"/>
              <a:t>원자력안전위원회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33450" y="1340768"/>
            <a:ext cx="7545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핵실험방법이나 실험에 사용된 </a:t>
            </a:r>
            <a:r>
              <a:rPr lang="ko-KR" altLang="en-US" sz="2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핵물질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종류 등을 평가하는데 상당한 시일이 걸릴 것으로 보인다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</a:p>
          <a:p>
            <a:pPr algn="r"/>
            <a:r>
              <a:rPr lang="en-US" altLang="ko-KR" sz="1600" dirty="0" smtClean="0"/>
              <a:t>- </a:t>
            </a:r>
            <a:r>
              <a:rPr lang="ko-KR" altLang="en-US" sz="1600" dirty="0" smtClean="0"/>
              <a:t>정보당국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43942" y="5714092"/>
            <a:ext cx="8191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한미일 정보공유약정은 제대로 작동하고 있나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28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151" y="5013176"/>
            <a:ext cx="8191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우리 군 독자적인 정보자산만으로 파악 불가능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28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36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북한도발 대응 </a:t>
            </a:r>
            <a:r>
              <a:rPr lang="ko-KR" altLang="en-US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삼</a:t>
            </a:r>
            <a:r>
              <a:rPr lang="en-US" altLang="ko-KR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K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현실은 요원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308256" y="1556792"/>
            <a:ext cx="4388693" cy="15388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altLang="ko-KR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KAMD</a:t>
            </a:r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/>
              <a:t>한국형미사일방어체계</a:t>
            </a:r>
            <a:r>
              <a:rPr lang="en-US" altLang="ko-K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 smtClean="0"/>
              <a:t>영공으로 </a:t>
            </a:r>
            <a:r>
              <a:rPr lang="ko-KR" altLang="en-US" dirty="0"/>
              <a:t>진입하는 미사일을 요격하는 미사일 </a:t>
            </a:r>
            <a:r>
              <a:rPr lang="ko-KR" altLang="en-US" dirty="0" err="1" smtClean="0"/>
              <a:t>방어처계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512" y="3501008"/>
            <a:ext cx="4527488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ko-KR" altLang="en-US" sz="40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킬체인</a:t>
            </a:r>
            <a:endParaRPr lang="en-US" altLang="ko-KR" sz="40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 smtClean="0"/>
              <a:t>북한의 </a:t>
            </a:r>
            <a:r>
              <a:rPr lang="ko-KR" altLang="en-US" dirty="0"/>
              <a:t>핵미사일과 탄도미사일을 탐지</a:t>
            </a:r>
            <a:r>
              <a:rPr lang="en-US" altLang="ko-KR" dirty="0"/>
              <a:t>, </a:t>
            </a:r>
            <a:r>
              <a:rPr lang="ko-KR" altLang="en-US" dirty="0"/>
              <a:t>추적</a:t>
            </a:r>
            <a:r>
              <a:rPr lang="en-US" altLang="ko-KR" dirty="0"/>
              <a:t>, </a:t>
            </a:r>
            <a:r>
              <a:rPr lang="ko-KR" altLang="en-US" dirty="0"/>
              <a:t>타격하는 일련의 </a:t>
            </a:r>
            <a:r>
              <a:rPr lang="ko-KR" altLang="en-US" dirty="0" smtClean="0"/>
              <a:t>시스템</a:t>
            </a:r>
            <a:endParaRPr lang="en-US" altLang="ko-K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 smtClean="0"/>
              <a:t>미사일시설의 </a:t>
            </a:r>
            <a:r>
              <a:rPr lang="ko-KR" altLang="en-US" dirty="0"/>
              <a:t>표적탐지</a:t>
            </a:r>
            <a:r>
              <a:rPr lang="en-US" altLang="ko-KR" dirty="0"/>
              <a:t>(1</a:t>
            </a:r>
            <a:r>
              <a:rPr lang="ko-KR" altLang="en-US" dirty="0"/>
              <a:t>분</a:t>
            </a:r>
            <a:r>
              <a:rPr lang="en-US" altLang="ko-KR" dirty="0"/>
              <a:t>), </a:t>
            </a:r>
            <a:r>
              <a:rPr lang="ko-KR" altLang="en-US" dirty="0"/>
              <a:t>좌표식별</a:t>
            </a:r>
            <a:r>
              <a:rPr lang="en-US" altLang="ko-KR" dirty="0"/>
              <a:t>(1</a:t>
            </a:r>
            <a:r>
              <a:rPr lang="ko-KR" altLang="en-US" dirty="0"/>
              <a:t>분</a:t>
            </a:r>
            <a:r>
              <a:rPr lang="en-US" altLang="ko-KR" dirty="0"/>
              <a:t>), </a:t>
            </a:r>
            <a:r>
              <a:rPr lang="ko-KR" altLang="en-US" dirty="0"/>
              <a:t>사용무기 선정과 발사결심</a:t>
            </a:r>
            <a:r>
              <a:rPr lang="en-US" altLang="ko-KR" dirty="0"/>
              <a:t>(3</a:t>
            </a:r>
            <a:r>
              <a:rPr lang="ko-KR" altLang="en-US" dirty="0"/>
              <a:t>분</a:t>
            </a:r>
            <a:r>
              <a:rPr lang="en-US" altLang="ko-KR" dirty="0"/>
              <a:t>) </a:t>
            </a:r>
            <a:r>
              <a:rPr lang="ko-KR" altLang="en-US" dirty="0"/>
              <a:t>등의 과정을 </a:t>
            </a:r>
            <a:r>
              <a:rPr lang="en-US" altLang="ko-KR" dirty="0"/>
              <a:t>5</a:t>
            </a:r>
            <a:r>
              <a:rPr lang="ko-KR" altLang="en-US" dirty="0" err="1"/>
              <a:t>분안에</a:t>
            </a:r>
            <a:r>
              <a:rPr lang="ko-KR" altLang="en-US" dirty="0"/>
              <a:t> 마치고 </a:t>
            </a:r>
            <a:r>
              <a:rPr lang="en-US" altLang="ko-KR" dirty="0"/>
              <a:t>25</a:t>
            </a:r>
            <a:r>
              <a:rPr lang="ko-KR" altLang="en-US" dirty="0"/>
              <a:t>분 안에 </a:t>
            </a:r>
            <a:r>
              <a:rPr lang="ko-KR" altLang="en-US" dirty="0" smtClean="0"/>
              <a:t>타격 </a:t>
            </a:r>
            <a:r>
              <a:rPr lang="ko-KR" altLang="en-US" dirty="0"/>
              <a:t>개념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689953" y="3501008"/>
            <a:ext cx="4291582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altLang="ko-KR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KMPR</a:t>
            </a:r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 smtClean="0"/>
              <a:t>대량응징보복</a:t>
            </a:r>
            <a:r>
              <a:rPr lang="en-US" altLang="ko-K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 smtClean="0"/>
              <a:t>북한이 </a:t>
            </a:r>
            <a:r>
              <a:rPr lang="ko-KR" altLang="en-US" dirty="0"/>
              <a:t>핵무기로 </a:t>
            </a:r>
            <a:r>
              <a:rPr lang="ko-KR" altLang="en-US" dirty="0" err="1"/>
              <a:t>위해를</a:t>
            </a:r>
            <a:r>
              <a:rPr lang="ko-KR" altLang="en-US" dirty="0"/>
              <a:t> 가할 경우 북한의 전쟁지도본부를 포함한 지휘부를 직접 겨냥 </a:t>
            </a:r>
            <a:r>
              <a:rPr lang="ko-KR" altLang="en-US" dirty="0" smtClean="0"/>
              <a:t>응징보복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87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북한도발 대응 </a:t>
            </a:r>
            <a:r>
              <a:rPr lang="ko-KR" altLang="en-US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삼</a:t>
            </a:r>
            <a:r>
              <a:rPr lang="en-US" altLang="ko-KR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K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현실은 요원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60" y="1052736"/>
            <a:ext cx="6244695" cy="3522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494116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킬체인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= 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선제공격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KMPR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= 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전면전</a:t>
            </a:r>
            <a:endParaRPr lang="en-US" altLang="ko-KR" sz="28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상황악화 우려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연합전력 동의도 쉽지 않아</a:t>
            </a:r>
            <a:endParaRPr lang="ko-KR" altLang="en-US" sz="28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57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33650"/>
            <a:ext cx="4067944" cy="2413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적극적 </a:t>
            </a:r>
            <a:r>
              <a:rPr lang="en-US" altLang="ko-KR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KAMD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 탄도탄요격 도입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5" y="1052736"/>
            <a:ext cx="820891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◎ 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해상기반 탄도탄요격체계 장점</a:t>
            </a:r>
            <a:endParaRPr lang="en-US" altLang="ko-KR" sz="32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이지스구축함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탑재로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기동성</a:t>
            </a:r>
            <a:r>
              <a:rPr lang="en-US" altLang="ko-KR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생존성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높음</a:t>
            </a:r>
            <a:endParaRPr lang="en-US" altLang="ko-KR" sz="2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부지매입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신규 부대창설 없어 상대적으로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적은 배치비용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기존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이지스함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성능개량비 척당 약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4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천억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2~4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소요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/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사드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1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조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5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천억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360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도 </a:t>
            </a:r>
            <a:r>
              <a:rPr lang="ko-KR" altLang="en-US" sz="2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전방위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탐지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가능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1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차기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이지스함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전투체계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베이스라인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9)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탄도탄요격체계 장착 가능</a:t>
            </a:r>
            <a:endParaRPr lang="en-US" altLang="ko-KR" sz="2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0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이지스함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독자적 탄도탄 탐지 추적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작전통제권 보유로 </a:t>
            </a:r>
            <a:r>
              <a:rPr lang="ko-KR" altLang="en-US" sz="2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미 </a:t>
            </a:r>
            <a:r>
              <a:rPr lang="en-US" altLang="ko-KR" sz="2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MD </a:t>
            </a:r>
            <a:r>
              <a:rPr lang="ko-KR" altLang="en-US" sz="2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편입 가능성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낮음</a:t>
            </a:r>
            <a:endParaRPr lang="en-US" altLang="ko-KR" sz="2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91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4569841"/>
            <a:ext cx="2808312" cy="1876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일본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상륙임무 </a:t>
            </a:r>
            <a:r>
              <a:rPr lang="ko-KR" altLang="en-US" sz="40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수륙기동단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창설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968534"/>
            <a:ext cx="82089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창설시기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2018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~2020</a:t>
            </a:r>
            <a:r>
              <a:rPr lang="ko-KR" altLang="en-US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</a:t>
            </a:r>
            <a:endParaRPr lang="en-US" altLang="ko-KR" sz="22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ko-KR" altLang="en-US" sz="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주요임무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22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도서 탈환을 위한 상륙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및 </a:t>
            </a:r>
            <a:r>
              <a:rPr lang="ko-KR" altLang="en-US" sz="2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대상륙작전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강제진입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공중강습 등</a:t>
            </a:r>
            <a:r>
              <a:rPr lang="en-US" altLang="ko-KR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ko-KR" altLang="en-US" sz="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주요전력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(2015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방위백서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lang="ko-KR" altLang="en-US" sz="2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병력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3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개 연대 약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1800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여명과 지원부대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수송</a:t>
            </a:r>
            <a:r>
              <a:rPr lang="en-US" altLang="ko-KR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포병대대 등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를 포함 총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3,200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명 규모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강습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수송전력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수직이착륙기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(MV-22) 17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상륙돌격장갑차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(AAV-7) 52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9,000</a:t>
            </a:r>
            <a:r>
              <a:rPr lang="ko-KR" altLang="en-US" sz="2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톤급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오미스함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3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척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2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공기부양정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(LCAC) 2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대형헬기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(CH47) 2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 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19,000</a:t>
            </a:r>
            <a:r>
              <a:rPr lang="ko-KR" altLang="en-US" sz="2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톤급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휴우가함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척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헬기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11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 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19,500</a:t>
            </a:r>
            <a:r>
              <a:rPr lang="ko-KR" altLang="en-US" sz="2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톤급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2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이즈모함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척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헬기 </a:t>
            </a:r>
            <a:r>
              <a:rPr lang="en-US" altLang="ko-KR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14</a:t>
            </a:r>
            <a:r>
              <a:rPr lang="ko-KR" altLang="en-US" sz="22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 </a:t>
            </a:r>
            <a:r>
              <a:rPr lang="ko-KR" altLang="en-US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등</a:t>
            </a:r>
            <a:endParaRPr lang="en-US" altLang="ko-KR" sz="22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2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독도 인근 </a:t>
            </a:r>
            <a:r>
              <a:rPr lang="ko-KR" altLang="en-US" sz="22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오키섬</a:t>
            </a:r>
            <a:r>
              <a:rPr lang="ko-KR" altLang="en-US" sz="22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비행장 확장</a:t>
            </a:r>
            <a:endParaRPr lang="ko-KR" altLang="en-US" sz="22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64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전략도서방위체계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구축 필요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299" y="1268760"/>
            <a:ext cx="820891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 영유권 분쟁 대비 기존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서북도서</a:t>
            </a:r>
            <a:r>
              <a:rPr lang="en-US" altLang="ko-KR" sz="2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외 제주도</a:t>
            </a:r>
            <a:r>
              <a:rPr lang="en-US" altLang="ko-KR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울릉도 등 전략도서 방위체계 강화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필요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기존 전략도서방위 임무 담당해온 해병대가 울릉도 방위 강화 역할 담당 필요 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방위 강화 위한 전력 모색 및 투입 적극 검토 요구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현재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14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이후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중대급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신속대응부대 전지훈련 분기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회 실시 중  장기적인 배치 추진 필요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전략도서방위 위한 단일 지휘기구 모색 및 국군조직법 상 </a:t>
            </a:r>
            <a:r>
              <a:rPr lang="ko-KR" altLang="en-US" sz="2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해병대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의 상륙 임무 외에 </a:t>
            </a:r>
            <a:r>
              <a:rPr lang="ko-KR" altLang="en-US" sz="2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전략도서방위 임무 추가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필요</a:t>
            </a:r>
            <a:endParaRPr lang="ko-KR" altLang="en-US" sz="2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09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1341</Words>
  <Application>Microsoft Office PowerPoint</Application>
  <PresentationFormat>화면 슬라이드 쇼(4:3)</PresentationFormat>
  <Paragraphs>315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새누리당의 핵잠수함 도입 주장</vt:lpstr>
      <vt:lpstr>핵잠수함, 우리나라에 필요한가?</vt:lpstr>
      <vt:lpstr>GPS화물낙하산사업 수동조정기</vt:lpstr>
      <vt:lpstr>PowerPoint 프레젠테이션</vt:lpstr>
      <vt:lpstr>PowerPoint 프레젠테이션</vt:lpstr>
      <vt:lpstr>PowerPoint 프레젠테이션</vt:lpstr>
      <vt:lpstr>북한 무인정찰기, 안방까지 내줄 판</vt:lpstr>
      <vt:lpstr>장병 보건 및 복지예산 감소</vt:lpstr>
      <vt:lpstr>장병 보건 및 복지예산 감소</vt:lpstr>
      <vt:lpstr>고고도 정찰용 무인항공기,  글로벌 호구?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aasembly</cp:lastModifiedBy>
  <cp:revision>270</cp:revision>
  <cp:lastPrinted>2016-10-06T21:13:03Z</cp:lastPrinted>
  <dcterms:created xsi:type="dcterms:W3CDTF">2013-11-04T09:25:35Z</dcterms:created>
  <dcterms:modified xsi:type="dcterms:W3CDTF">2016-10-06T21:13:44Z</dcterms:modified>
</cp:coreProperties>
</file>