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65" r:id="rId4"/>
    <p:sldId id="366" r:id="rId5"/>
    <p:sldId id="367" r:id="rId6"/>
    <p:sldId id="358" r:id="rId7"/>
    <p:sldId id="359" r:id="rId8"/>
    <p:sldId id="360" r:id="rId9"/>
    <p:sldId id="361" r:id="rId10"/>
    <p:sldId id="362" r:id="rId11"/>
    <p:sldId id="363" r:id="rId12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1FF9"/>
    <a:srgbClr val="0E05BB"/>
    <a:srgbClr val="0066FF"/>
    <a:srgbClr val="4138FA"/>
    <a:srgbClr val="5B53FB"/>
    <a:srgbClr val="E82606"/>
    <a:srgbClr val="E6085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4660"/>
  </p:normalViewPr>
  <p:slideViewPr>
    <p:cSldViewPr>
      <p:cViewPr>
        <p:scale>
          <a:sx n="100" d="100"/>
          <a:sy n="100" d="100"/>
        </p:scale>
        <p:origin x="-1968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pPr>
              <a:defRPr/>
            </a:pPr>
            <a:fld id="{C2FC5DFC-D3E2-44FE-99CC-F0A7669C0B74}" type="datetimeFigureOut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BECBA429-AB44-4C13-871F-C4318A8F93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974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579FF7A-07E5-4837-A77A-41B312DAA0E8}" type="datetimeFigureOut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41" y="4721225"/>
            <a:ext cx="5445125" cy="4471988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88C02FE-6E5E-4D25-91DC-D6D8956EA1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0018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6934-80E3-4705-A826-49F5B3CF28AD}" type="datetime1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4AD4-4194-4D6D-A671-E6ED82874D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A306-F5EF-4A94-8B6B-79E5CDF16845}" type="datetime1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26D8-0FA5-4616-9D97-CE197A4702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DC1A-BE6F-428D-A607-E90B09C2865D}" type="datetime1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ABE3-83C8-4DA7-9DE3-717F4867B8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2407-9483-4021-8A7E-984D221E64F8}" type="datetime1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DE67-9D7D-4371-8CD3-A0EF5803E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1A82-FC02-48C9-BA6C-F725F534ED4C}" type="datetime1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79D6-41BE-48F3-83FA-A61A007F76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510-ECA8-4F81-9FCC-D54918CE26C7}" type="datetime1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A022-3B1E-4E95-8828-783B5861D9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B13-F47B-469A-8193-0B34F64F7FD1}" type="datetime1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890F-FA1F-4A35-BBF5-EECB70CE80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3477-082D-4FC8-AA90-3E1FF8135AD0}" type="datetime1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4A0E-86BA-4AD6-BD05-5D86930738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67C4-B99E-412C-AC05-22A7A0DFACE2}" type="datetime1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50CE-90AB-4AF4-9CA6-63AAA7764C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7AAF-37FC-43F6-B481-9FD62F866025}" type="datetime1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0FD1-D4F3-4149-BF0F-3A853D75E3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B260-F4C4-49F7-9D2C-F6AD82F88CD6}" type="datetime1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F56B-95F7-45FC-B626-B7B8AA5E14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9E842A-5DCA-4AE4-9B45-4C851A4E9FC3}" type="datetime1">
              <a:rPr lang="ko-KR" altLang="en-US"/>
              <a:pPr>
                <a:defRPr/>
              </a:pPr>
              <a:t>2016-09-30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C9BFB4-16B4-4B78-99D9-25002553D5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bai\바탕 화면\서영교 의원 사진.jpg"/>
          <p:cNvPicPr>
            <a:picLocks noChangeAspect="1" noChangeArrowheads="1"/>
          </p:cNvPicPr>
          <p:nvPr/>
        </p:nvPicPr>
        <p:blipFill>
          <a:blip r:embed="rId2"/>
          <a:srcRect l="4413" r="5310"/>
          <a:stretch>
            <a:fillRect/>
          </a:stretch>
        </p:blipFill>
        <p:spPr bwMode="auto">
          <a:xfrm>
            <a:off x="539750" y="476250"/>
            <a:ext cx="3775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019550"/>
            <a:ext cx="9144000" cy="2852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52" name="Rectangle 1037"/>
          <p:cNvSpPr>
            <a:spLocks noChangeArrowheads="1"/>
          </p:cNvSpPr>
          <p:nvPr/>
        </p:nvSpPr>
        <p:spPr bwMode="auto">
          <a:xfrm>
            <a:off x="0" y="4365104"/>
            <a:ext cx="9144000" cy="8639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kumimoji="0" lang="en-US" altLang="ko-KR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2016 </a:t>
            </a:r>
            <a:r>
              <a:rPr kumimoji="0" lang="ko-KR" altLang="en-US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병무청 </a:t>
            </a:r>
            <a:r>
              <a:rPr kumimoji="0" lang="ko-KR" altLang="en-US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국정감사</a:t>
            </a:r>
            <a:endParaRPr kumimoji="0" lang="ko-KR" altLang="en-US" sz="50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053" name="Text Box 1038"/>
          <p:cNvSpPr txBox="1">
            <a:spLocks noChangeArrowheads="1"/>
          </p:cNvSpPr>
          <p:nvPr/>
        </p:nvSpPr>
        <p:spPr bwMode="auto">
          <a:xfrm>
            <a:off x="0" y="56610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2016. 09. </a:t>
            </a:r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30(</a:t>
            </a:r>
            <a:r>
              <a:rPr kumimoji="0" lang="ko-KR" altLang="en-US" sz="2000" b="1" dirty="0" smtClean="0">
                <a:solidFill>
                  <a:schemeClr val="bg1"/>
                </a:solidFill>
                <a:ea typeface="맑은 고딕" pitchFamily="50" charset="-127"/>
              </a:rPr>
              <a:t>금</a:t>
            </a:r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)</a:t>
            </a:r>
            <a:endParaRPr kumimoji="0" lang="en-US" altLang="ko-KR" sz="20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268760"/>
            <a:ext cx="414496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중랑 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갑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)</a:t>
            </a:r>
            <a:r>
              <a:rPr kumimoji="0" lang="en-US" altLang="ko-KR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국회의원 </a:t>
            </a:r>
            <a:r>
              <a:rPr kumimoji="0" lang="ko-KR" altLang="en-US" sz="5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서영교</a:t>
            </a:r>
          </a:p>
        </p:txBody>
      </p:sp>
    </p:spTree>
    <p:extLst>
      <p:ext uri="{BB962C8B-B14F-4D97-AF65-F5344CB8AC3E}">
        <p14:creationId xmlns:p14="http://schemas.microsoft.com/office/powerpoint/2010/main" val="20077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1" y="44624"/>
            <a:ext cx="910907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사이버 병역면탈 조장정보 단속실적</a:t>
            </a:r>
            <a:endParaRPr kumimoji="0" lang="ko-KR" altLang="en-US" spc="-15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639117"/>
              </p:ext>
            </p:extLst>
          </p:nvPr>
        </p:nvGraphicFramePr>
        <p:xfrm>
          <a:off x="539552" y="1141537"/>
          <a:ext cx="784887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5960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구분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계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정보삭제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행정계도</a:t>
                      </a:r>
                    </a:p>
                  </a:txBody>
                  <a:tcPr marL="64770" marR="64770" marT="17907" marB="17907" anchor="ctr"/>
                </a:tc>
              </a:tr>
              <a:tr h="5960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계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9,677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8,525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1,152</a:t>
                      </a:r>
                    </a:p>
                  </a:txBody>
                  <a:tcPr marL="64770" marR="64770" marT="17907" marB="17907" anchor="ctr"/>
                </a:tc>
              </a:tr>
              <a:tr h="5960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`16.7</a:t>
                      </a: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월말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1,394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1,292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102</a:t>
                      </a:r>
                    </a:p>
                  </a:txBody>
                  <a:tcPr marL="64770" marR="64770" marT="17907" marB="17907" anchor="ctr"/>
                </a:tc>
              </a:tr>
              <a:tr h="5960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2015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1,979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1,839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140</a:t>
                      </a:r>
                    </a:p>
                  </a:txBody>
                  <a:tcPr marL="64770" marR="64770" marT="17907" marB="17907" anchor="ctr"/>
                </a:tc>
              </a:tr>
              <a:tr h="5960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2014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1,847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1,687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160</a:t>
                      </a:r>
                    </a:p>
                  </a:txBody>
                  <a:tcPr marL="64770" marR="64770" marT="17907" marB="17907" anchor="ctr"/>
                </a:tc>
              </a:tr>
              <a:tr h="5960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2013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1,932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1,634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298</a:t>
                      </a:r>
                    </a:p>
                  </a:txBody>
                  <a:tcPr marL="64770" marR="64770" marT="17907" marB="17907" anchor="ctr"/>
                </a:tc>
              </a:tr>
              <a:tr h="5960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2012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1,843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1,497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346</a:t>
                      </a:r>
                    </a:p>
                  </a:txBody>
                  <a:tcPr marL="64770" marR="64770" marT="17907" marB="17907" anchor="ctr"/>
                </a:tc>
              </a:tr>
              <a:tr h="5960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2011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682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576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106</a:t>
                      </a: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8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1" y="44624"/>
            <a:ext cx="910907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병역면탈 적발현황</a:t>
            </a:r>
            <a:endParaRPr kumimoji="0" lang="ko-KR" altLang="en-US" spc="-15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98850"/>
              </p:ext>
            </p:extLst>
          </p:nvPr>
        </p:nvGraphicFramePr>
        <p:xfrm>
          <a:off x="467544" y="1124744"/>
          <a:ext cx="8280922" cy="49798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3436"/>
                <a:gridCol w="1053436"/>
                <a:gridCol w="1053436"/>
                <a:gridCol w="1053436"/>
                <a:gridCol w="1053436"/>
                <a:gridCol w="1053436"/>
                <a:gridCol w="1053436"/>
                <a:gridCol w="906870"/>
              </a:tblGrid>
              <a:tr h="9777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구 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정신질환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위 장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고의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문신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2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고의체중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2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증</a:t>
                      </a:r>
                      <a:r>
                        <a:rPr lang="en-US" altLang="ko-KR" sz="1800" kern="0" spc="-12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․</a:t>
                      </a:r>
                      <a:r>
                        <a:rPr lang="ko-KR" altLang="en-US" sz="1800" kern="0" spc="-12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감량</a:t>
                      </a:r>
                      <a:endParaRPr lang="ko-KR" altLang="en-US" sz="1800" b="1" kern="0" spc="-1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1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안과질환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1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위 장</a:t>
                      </a:r>
                      <a:endParaRPr lang="ko-KR" altLang="en-US" sz="1800" b="1" kern="0" spc="-11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허위장애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등 록</a:t>
                      </a: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기타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608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계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172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44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39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38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20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4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27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7926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2016</a:t>
                      </a:r>
                      <a:r>
                        <a:rPr lang="en-US" altLang="ko-KR" sz="18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. 6</a:t>
                      </a:r>
                      <a:r>
                        <a:rPr lang="ko-KR" altLang="en-US" sz="18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월말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28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4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11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-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-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6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608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2015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47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13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6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14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-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13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608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2014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43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14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13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11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-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3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608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2013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45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7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10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20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1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5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7628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2012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9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6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3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-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-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-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lt"/>
                          <a:ea typeface="HY목각파임B" panose="02030600000101010101" pitchFamily="18" charset="-127"/>
                        </a:rPr>
                        <a:t>-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HY목각파임B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5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507717"/>
              </p:ext>
            </p:extLst>
          </p:nvPr>
        </p:nvGraphicFramePr>
        <p:xfrm>
          <a:off x="1043608" y="1484789"/>
          <a:ext cx="6696744" cy="3707213"/>
        </p:xfrm>
        <a:graphic>
          <a:graphicData uri="http://schemas.openxmlformats.org/drawingml/2006/table">
            <a:tbl>
              <a:tblPr/>
              <a:tblGrid>
                <a:gridCol w="939146"/>
                <a:gridCol w="939146"/>
                <a:gridCol w="898238"/>
                <a:gridCol w="939146"/>
                <a:gridCol w="939146"/>
                <a:gridCol w="1020961"/>
                <a:gridCol w="1020961"/>
              </a:tblGrid>
              <a:tr h="52960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수검인원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현역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보충역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제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국민역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병역면제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재신체검사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16. 8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259,020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218,890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27,954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5,050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678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6,448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84.5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10.8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350,828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304,473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31,597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7,213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1,045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6,500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86.8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9.0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2.1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0.3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1.8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363,827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328,974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19,752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6,999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960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7,142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90.4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5.4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1.9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0.3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2.0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364,148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333,227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18,064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5,938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871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6,048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91.5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5.0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1.6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0.2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1.7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361,202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329,751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18,681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6,134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879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5,757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91.3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5.2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1.7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0.2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1.6 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573485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최근 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년간 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징병검사 병역처분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현황</a:t>
            </a:r>
            <a:endParaRPr lang="ko-KR" altLang="en-US" sz="3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3040063" y="2333153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3084612" y="4909120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040063" y="2621185"/>
            <a:ext cx="0" cy="228793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4026768" y="2320230"/>
            <a:ext cx="576064" cy="288032"/>
          </a:xfrm>
          <a:prstGeom prst="ellipse">
            <a:avLst/>
          </a:prstGeom>
          <a:noFill/>
          <a:ln>
            <a:solidFill>
              <a:srgbClr val="291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026768" y="4909120"/>
            <a:ext cx="576064" cy="288032"/>
          </a:xfrm>
          <a:prstGeom prst="ellipse">
            <a:avLst/>
          </a:prstGeom>
          <a:noFill/>
          <a:ln>
            <a:solidFill>
              <a:srgbClr val="291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4602832" y="2621185"/>
            <a:ext cx="0" cy="2287935"/>
          </a:xfrm>
          <a:prstGeom prst="straightConnector1">
            <a:avLst/>
          </a:prstGeom>
          <a:ln w="38100" cmpd="sng">
            <a:solidFill>
              <a:srgbClr val="0E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8456" y="54452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현역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은 줄고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보충역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은 늘어</a:t>
            </a:r>
            <a:endParaRPr lang="ko-KR" altLang="en-US" sz="3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1218456" y="5661248"/>
            <a:ext cx="545232" cy="296742"/>
          </a:xfrm>
          <a:prstGeom prst="right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1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</p:spTree>
    <p:extLst>
      <p:ext uri="{BB962C8B-B14F-4D97-AF65-F5344CB8AC3E}">
        <p14:creationId xmlns:p14="http://schemas.microsoft.com/office/powerpoint/2010/main" val="28285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27804"/>
              </p:ext>
            </p:extLst>
          </p:nvPr>
        </p:nvGraphicFramePr>
        <p:xfrm>
          <a:off x="1259628" y="1052736"/>
          <a:ext cx="6264700" cy="4071344"/>
        </p:xfrm>
        <a:graphic>
          <a:graphicData uri="http://schemas.openxmlformats.org/drawingml/2006/table">
            <a:tbl>
              <a:tblPr/>
              <a:tblGrid>
                <a:gridCol w="906175"/>
                <a:gridCol w="906175"/>
                <a:gridCol w="890470"/>
                <a:gridCol w="890470"/>
                <a:gridCol w="890470"/>
                <a:gridCol w="890470"/>
                <a:gridCol w="890470"/>
              </a:tblGrid>
              <a:tr h="25445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육 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해 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해 병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공 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 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162,014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136,934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6,000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6,978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12,102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귀 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8,457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6,974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372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5.2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5.1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6.2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 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260,668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219,193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9,097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13,282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19,096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귀 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11,191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9,364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403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350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1,074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4.3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4.3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4.4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 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281,650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239,313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10,126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13,358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18,853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귀 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7,358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5,824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368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231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935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 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263,264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220,625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9,455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13,022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20,162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귀 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7,093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5,630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454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836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4.8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4.1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 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283,271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242,194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10,264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12,942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17,871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귀 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8,947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7,528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401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256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762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261" marR="60261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4.3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779" marR="16779" marT="16660" marB="166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614" y="28308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최근 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년간 </a:t>
            </a:r>
            <a:r>
              <a:rPr lang="ko-KR" altLang="en-US" sz="32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입영후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귀가자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현황</a:t>
            </a:r>
            <a:endParaRPr lang="ko-KR" altLang="en-US" sz="3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3239850" y="1844824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227671" y="5229200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146907" y="2132856"/>
            <a:ext cx="0" cy="303100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폭발 1 12"/>
          <p:cNvSpPr/>
          <p:nvPr/>
        </p:nvSpPr>
        <p:spPr>
          <a:xfrm>
            <a:off x="3095834" y="2276873"/>
            <a:ext cx="864095" cy="648071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475656" y="56612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입영후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귀가자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계속 증가</a:t>
            </a:r>
            <a:endParaRPr lang="ko-KR" altLang="en-US" sz="3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1608634" y="5805264"/>
            <a:ext cx="545232" cy="296742"/>
          </a:xfrm>
          <a:prstGeom prst="right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7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</p:spTree>
    <p:extLst>
      <p:ext uri="{BB962C8B-B14F-4D97-AF65-F5344CB8AC3E}">
        <p14:creationId xmlns:p14="http://schemas.microsoft.com/office/powerpoint/2010/main" val="35327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26550"/>
              </p:ext>
            </p:extLst>
          </p:nvPr>
        </p:nvGraphicFramePr>
        <p:xfrm>
          <a:off x="1439651" y="1268760"/>
          <a:ext cx="6192690" cy="4341191"/>
        </p:xfrm>
        <a:graphic>
          <a:graphicData uri="http://schemas.openxmlformats.org/drawingml/2006/table">
            <a:tbl>
              <a:tblPr/>
              <a:tblGrid>
                <a:gridCol w="579074"/>
                <a:gridCol w="543064"/>
                <a:gridCol w="507055"/>
                <a:gridCol w="507055"/>
                <a:gridCol w="507055"/>
                <a:gridCol w="507055"/>
                <a:gridCol w="579074"/>
                <a:gridCol w="579074"/>
                <a:gridCol w="435037"/>
                <a:gridCol w="435037"/>
                <a:gridCol w="507055"/>
                <a:gridCol w="507055"/>
              </a:tblGrid>
              <a:tr h="695019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내과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신경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외과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안과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이비인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후과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피부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비뇨기과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치과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신장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체중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4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077" marR="59077" marT="16333" marB="1633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8,457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1,987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2,726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1,044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2,227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59077" marR="59077" marT="16333" marB="163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23.5%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0.5%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32.2%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12.3%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2.0%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0.8%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1.2%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1.0%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0.2%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26.3%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2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11,191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3,227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4,183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1,607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374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1,234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59077" marR="59077" marT="16333" marB="163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28.8%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1.0%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37.4%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14.4%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3.3%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0.9%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1.2%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1.2%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0.8%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11.0%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4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7,358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2,319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2,823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1,495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59077" marR="59077" marT="16333" marB="163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31.5%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1.2%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38.4%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20.3%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2.0%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1.2%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1.7%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1.9%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1.9%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0.0%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4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7,093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1,846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2,519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1,800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290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59077" marR="59077" marT="16333" marB="163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26.0%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1.2%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35.5%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25.4%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2.9%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1.6%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1.5%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1.9%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4.1%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0.0%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4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8,947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2,226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2,892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2,716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332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59077" marR="59077" marT="16333" marB="163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24.9%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1.0%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32.3%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30.4%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3.7%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1.6%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2.0%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1.8%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2.3%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0.0%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402" marR="83402" marT="41701" marB="4170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ko-KR" altLang="en-US" sz="32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입영후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귀가자 </a:t>
            </a:r>
            <a:r>
              <a:rPr lang="ko-KR" altLang="en-US" sz="3200" dirty="0" err="1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병류별</a:t>
            </a:r>
            <a:r>
              <a:rPr lang="ko-KR" altLang="en-US" sz="3200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현황</a:t>
            </a:r>
            <a:endParaRPr lang="ko-KR" altLang="en-US" sz="3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3542370" y="1340768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15591" y="5750965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15</a:t>
            </a:r>
            <a:r>
              <a:rPr lang="ko-KR" altLang="en-US" sz="2000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en-US" altLang="ko-KR" sz="2000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lang="ko-KR" altLang="en-US" sz="2000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월 징병신체검사 규칙 개정 이후 신장체중 사유 증</a:t>
            </a:r>
            <a:r>
              <a:rPr lang="ko-KR" altLang="en-US" sz="200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가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</p:spTree>
    <p:extLst>
      <p:ext uri="{BB962C8B-B14F-4D97-AF65-F5344CB8AC3E}">
        <p14:creationId xmlns:p14="http://schemas.microsoft.com/office/powerpoint/2010/main" val="33130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08777"/>
              </p:ext>
            </p:extLst>
          </p:nvPr>
        </p:nvGraphicFramePr>
        <p:xfrm>
          <a:off x="827586" y="1107541"/>
          <a:ext cx="7200798" cy="4013012"/>
        </p:xfrm>
        <a:graphic>
          <a:graphicData uri="http://schemas.openxmlformats.org/drawingml/2006/table">
            <a:tbl>
              <a:tblPr/>
              <a:tblGrid>
                <a:gridCol w="720080"/>
                <a:gridCol w="720080"/>
                <a:gridCol w="680255"/>
                <a:gridCol w="680255"/>
                <a:gridCol w="680255"/>
                <a:gridCol w="680255"/>
                <a:gridCol w="680255"/>
                <a:gridCol w="839554"/>
                <a:gridCol w="839554"/>
                <a:gridCol w="680255"/>
              </a:tblGrid>
              <a:tr h="296037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귀가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재신체검사 결과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재신체검사 비대상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84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현역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급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보충역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급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면제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(5~6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급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진행중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치유기간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원신분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복귀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4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8,457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7,559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2,731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2,200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2,538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898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885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89.4%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1.1%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10.5%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11,191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9,866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4,716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3,512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1,369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1,325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1,295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88.2%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42.1%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11.8%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7,358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6,128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4,110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1,622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1,230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1,196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83.3%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55.9%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1.8%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16.7%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0.5%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7,093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6,003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4,524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1,269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210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1,090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1,046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63.8%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17.9%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14.7%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8,947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7,250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5,740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1,306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1,697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1,585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81.0%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64.2%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17.7%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1.3%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34025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최근 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년간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귀가자 </a:t>
            </a:r>
            <a:r>
              <a:rPr lang="ko-KR" altLang="en-US" sz="32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재신체검사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현황</a:t>
            </a:r>
            <a:endParaRPr lang="ko-KR" altLang="en-US" sz="3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208" y="537321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입영후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귀가자 </a:t>
            </a:r>
            <a:r>
              <a:rPr lang="ko-KR" altLang="en-US" sz="32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절반이상 현역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판정</a:t>
            </a:r>
            <a:endParaRPr lang="ko-KR" altLang="en-US" sz="3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539552" y="5521590"/>
            <a:ext cx="545232" cy="296742"/>
          </a:xfrm>
          <a:prstGeom prst="right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8152" y="599428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15</a:t>
            </a:r>
            <a:r>
              <a:rPr lang="ko-KR" altLang="en-US" sz="2000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</a:t>
            </a:r>
            <a:r>
              <a:rPr lang="en-US" altLang="ko-KR" sz="2000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16</a:t>
            </a:r>
            <a:r>
              <a:rPr lang="ko-KR" altLang="en-US" sz="2000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ko-KR" altLang="en-US" sz="2000" dirty="0" err="1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진행중</a:t>
            </a:r>
            <a:r>
              <a:rPr lang="ko-KR" altLang="en-US" sz="2000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인원 고려 현역 판정 증가 예상</a:t>
            </a:r>
            <a:endParaRPr lang="ko-KR" altLang="en-US" sz="2000" dirty="0">
              <a:solidFill>
                <a:srgbClr val="0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</p:spTree>
    <p:extLst>
      <p:ext uri="{BB962C8B-B14F-4D97-AF65-F5344CB8AC3E}">
        <p14:creationId xmlns:p14="http://schemas.microsoft.com/office/powerpoint/2010/main" val="29978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71" y="1169457"/>
            <a:ext cx="9109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2003</a:t>
            </a:r>
            <a:r>
              <a:rPr lang="ko-KR" altLang="en-US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 시범사업을 거쳐 </a:t>
            </a:r>
            <a:endParaRPr lang="en-US" altLang="ko-KR" sz="44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44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2004</a:t>
            </a:r>
            <a:r>
              <a:rPr lang="ko-KR" altLang="en-US" sz="44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년부터 최초제도 시행</a:t>
            </a:r>
            <a:endParaRPr lang="en-US" altLang="ko-KR" sz="4400" dirty="0" smtClean="0">
              <a:solidFill>
                <a:srgbClr val="C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1" y="116632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동반입대병</a:t>
            </a:r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제도 </a:t>
            </a:r>
            <a:endParaRPr kumimoji="0" lang="ko-KR" altLang="en-US" spc="-15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014950"/>
            <a:ext cx="9080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친구･친척 등과 함께 입영</a:t>
            </a: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동일          내무생활권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단위부대에서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복무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본인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･가족들의 심리적 부담완화 및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  군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생활 조기 적응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유도</a:t>
            </a:r>
            <a:endParaRPr lang="ko-KR" altLang="en-US" sz="3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81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7" y="2254220"/>
            <a:ext cx="46805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커뮤니티</a:t>
            </a:r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를 </a:t>
            </a:r>
            <a:endParaRPr lang="en-US" altLang="ko-KR" sz="4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통해 </a:t>
            </a:r>
            <a:r>
              <a:rPr lang="ko-KR" altLang="en-US" sz="48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모르는 </a:t>
            </a:r>
            <a:endParaRPr lang="en-US" altLang="ko-KR" sz="4800" dirty="0" smtClean="0">
              <a:solidFill>
                <a:srgbClr val="C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48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사람</a:t>
            </a:r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과 함께 </a:t>
            </a:r>
            <a:endParaRPr lang="en-US" altLang="ko-KR" sz="4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동반입대 지원</a:t>
            </a:r>
            <a:r>
              <a:rPr lang="en-US" altLang="ko-KR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!!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1" y="44624"/>
            <a:ext cx="910907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제도 취지와 다르게 이용되는 </a:t>
            </a:r>
            <a:endParaRPr kumimoji="0" lang="en-US" altLang="ko-KR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kumimoji="0" lang="ko-KR" altLang="en-US" spc="-15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동반입대병</a:t>
            </a:r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제도</a:t>
            </a:r>
            <a:endParaRPr kumimoji="0" lang="ko-KR" altLang="en-US" spc="-150" dirty="0"/>
          </a:p>
        </p:txBody>
      </p:sp>
      <p:pic>
        <p:nvPicPr>
          <p:cNvPr id="1026" name="Picture 2" descr="C:\Users\aasembly\Desktop\20160929_09324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6" b="14042"/>
          <a:stretch/>
        </p:blipFill>
        <p:spPr bwMode="auto">
          <a:xfrm>
            <a:off x="107504" y="1494681"/>
            <a:ext cx="4176463" cy="49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1" y="44624"/>
            <a:ext cx="910907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제도 취지와 다르게 이용되는 </a:t>
            </a:r>
            <a:endParaRPr kumimoji="0" lang="en-US" altLang="ko-KR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kumimoji="0" lang="ko-KR" altLang="en-US" spc="-15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동반입대병</a:t>
            </a:r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제도</a:t>
            </a:r>
            <a:endParaRPr kumimoji="0" lang="ko-KR" altLang="en-US" spc="-150" dirty="0"/>
          </a:p>
        </p:txBody>
      </p:sp>
      <p:pic>
        <p:nvPicPr>
          <p:cNvPr id="2050" name="Picture 2" descr="C:\Users\aasembly\Desktop\20160929_0931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43" b="2359"/>
          <a:stretch/>
        </p:blipFill>
        <p:spPr bwMode="auto">
          <a:xfrm>
            <a:off x="107504" y="1581470"/>
            <a:ext cx="4464496" cy="37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" y="558924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심지어 </a:t>
            </a:r>
            <a:r>
              <a:rPr lang="ko-KR" altLang="en-US" sz="48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병무청 홈페이지</a:t>
            </a:r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에서도</a:t>
            </a:r>
            <a:r>
              <a:rPr lang="en-US" altLang="ko-KR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4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59632" y="3645024"/>
            <a:ext cx="31683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259632" y="4509120"/>
            <a:ext cx="31683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 descr="C:\Users\aasembly\Desktop\20160929_2235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800105"/>
            <a:ext cx="4182958" cy="106094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asembly\Desktop\20160929_2236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4348567" cy="9094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244408" y="3477343"/>
            <a:ext cx="360040" cy="956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380312" y="5013176"/>
            <a:ext cx="792088" cy="956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3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274386056" descr="EMB00002a8459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6" y="983197"/>
            <a:ext cx="3909814" cy="56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1" y="44624"/>
            <a:ext cx="910907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군대</a:t>
            </a:r>
            <a:r>
              <a:rPr kumimoji="0" lang="en-US" altLang="ko-KR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안가는</a:t>
            </a:r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방법</a:t>
            </a:r>
            <a:endParaRPr kumimoji="0" lang="ko-KR" altLang="en-US" spc="-15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277617" y="1268760"/>
            <a:ext cx="468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검색</a:t>
            </a:r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만 해도</a:t>
            </a:r>
            <a:endParaRPr lang="en-US" altLang="ko-KR" sz="4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48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35,264</a:t>
            </a:r>
            <a:r>
              <a:rPr lang="ko-KR" altLang="en-US" sz="48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건 </a:t>
            </a:r>
            <a:r>
              <a:rPr lang="en-US" altLang="ko-KR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7616" y="3030379"/>
            <a:ext cx="4680521" cy="3367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다른나라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영주권을 딴다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만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24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세에 한번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서류내고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나면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37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세까지 군대를 안가도 된다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그 전에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그나라의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시민권을 따면 한국국적이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드뢉되며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군대를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안간다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☞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댓글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프랑스에서는 한국 군대 영장이 온 이유만으로 망명을 허용했다고 하는 기사를 봤었어요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!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34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914</Words>
  <Application>Microsoft Office PowerPoint</Application>
  <PresentationFormat>화면 슬라이드 쇼(4:3)</PresentationFormat>
  <Paragraphs>552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aasembly</cp:lastModifiedBy>
  <cp:revision>255</cp:revision>
  <cp:lastPrinted>2016-09-29T20:33:20Z</cp:lastPrinted>
  <dcterms:created xsi:type="dcterms:W3CDTF">2013-11-04T09:25:35Z</dcterms:created>
  <dcterms:modified xsi:type="dcterms:W3CDTF">2016-09-29T20:34:25Z</dcterms:modified>
</cp:coreProperties>
</file>