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4" r:id="rId2"/>
    <p:sldId id="388" r:id="rId3"/>
    <p:sldId id="389" r:id="rId4"/>
    <p:sldId id="390" r:id="rId5"/>
    <p:sldId id="392" r:id="rId6"/>
    <p:sldId id="391" r:id="rId7"/>
    <p:sldId id="393" r:id="rId8"/>
    <p:sldId id="394" r:id="rId9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FF9"/>
    <a:srgbClr val="FFFF99"/>
    <a:srgbClr val="0066FF"/>
    <a:srgbClr val="0E05BB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757" autoAdjust="0"/>
    <p:restoredTop sz="94660"/>
  </p:normalViewPr>
  <p:slideViewPr>
    <p:cSldViewPr>
      <p:cViewPr>
        <p:scale>
          <a:sx n="100" d="100"/>
          <a:sy n="100" d="100"/>
        </p:scale>
        <p:origin x="-267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공군본부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2016. 10. 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11(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화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  <p:extLst>
      <p:ext uri="{BB962C8B-B14F-4D97-AF65-F5344CB8AC3E}">
        <p14:creationId xmlns:p14="http://schemas.microsoft.com/office/powerpoint/2010/main" val="5950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KAMD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핵심은 공군 전력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22056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729" y="5157192"/>
            <a:ext cx="859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정찰 전력  위성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항공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정찰용 무인항공기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타격 전력 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F-35,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중장거리공대지미사일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8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킬체인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KAMD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핵심은 공군 전력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1655363"/>
            <a:ext cx="41036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탐지전력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그린파인 레이더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공중조기경보통제기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조기경보위성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요격전력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패트리어트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M-SAM</a:t>
            </a: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L-SAM</a:t>
            </a:r>
            <a:endParaRPr lang="en-US" altLang="ko-KR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052735"/>
            <a:ext cx="3457153" cy="51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3650"/>
            <a:ext cx="4067944" cy="241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적극적 </a:t>
            </a:r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KAMD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탄도탄요격 도입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1052736"/>
            <a:ext cx="82089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해상기반 탄도탄요격체계 장점</a:t>
            </a:r>
            <a:endParaRPr lang="en-US" altLang="ko-KR" sz="3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이지스구축함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탑재로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기동성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생존성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높음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부지매입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신규 부대창설 없어 상대적으로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적은 배치비용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성능개량비 척당 약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2~4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소요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360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전방위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탐지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가능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전투체계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베이스라인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9)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탄도탄요격체계 장착 가능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독자적 탄도탄 탐지 추적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작전통제권 보유로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MD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편입 가능성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낮음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4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197921336" descr="EMB0000165c73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4957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60648"/>
            <a:ext cx="9109074" cy="936104"/>
          </a:xfrm>
        </p:spPr>
        <p:txBody>
          <a:bodyPr/>
          <a:lstStyle/>
          <a:p>
            <a:r>
              <a:rPr lang="en-US" altLang="ko-KR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KF-X </a:t>
            </a:r>
            <a:r>
              <a:rPr lang="en-US" altLang="ko-KR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KF-16 </a:t>
            </a:r>
            <a:r>
              <a:rPr lang="ko-KR" altLang="en-US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성능개량 지연 대책은</a:t>
            </a:r>
            <a:r>
              <a:rPr lang="en-US" altLang="ko-KR" sz="36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3600" spc="-15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360" y="3943723"/>
            <a:ext cx="4217640" cy="2503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KF-X, 18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조원 소요 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120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양산</a:t>
            </a:r>
            <a:r>
              <a:rPr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lang="en-US" altLang="ko-KR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 정부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ASEA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레이더 기술이전 거부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(2015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1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4739616" y="1348034"/>
            <a:ext cx="4217640" cy="250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KF-16,</a:t>
            </a:r>
          </a:p>
          <a:p>
            <a:pPr marL="0" indent="0" algn="ctr">
              <a:buFont typeface="Arial" charset="0"/>
              <a:buNone/>
            </a:pP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134</a:t>
            </a:r>
            <a:r>
              <a:rPr kumimoji="0"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 성능개량</a:t>
            </a:r>
            <a:r>
              <a:rPr kumimoji="0" lang="en-US" altLang="ko-KR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kumimoji="0" lang="en-US" altLang="ko-KR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Font typeface="Arial" charset="0"/>
              <a:buNone/>
            </a:pPr>
            <a:endParaRPr kumimoji="0"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Font typeface="Arial" charset="0"/>
              <a:buNone/>
            </a:pPr>
            <a:endParaRPr kumimoji="0" lang="en-US" altLang="ko-KR" sz="10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Font typeface="Arial" charset="0"/>
              <a:buNone/>
            </a:pPr>
            <a:r>
              <a:rPr kumimoji="0"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방사청</a:t>
            </a:r>
            <a:r>
              <a:rPr kumimoji="0"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사업추진 실수로 </a:t>
            </a:r>
            <a:r>
              <a:rPr kumimoji="0"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kumimoji="0"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지연</a:t>
            </a:r>
            <a:endParaRPr kumimoji="0"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64" y="3959327"/>
            <a:ext cx="3763119" cy="20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75374"/>
              </p:ext>
            </p:extLst>
          </p:nvPr>
        </p:nvGraphicFramePr>
        <p:xfrm>
          <a:off x="1691680" y="2492896"/>
          <a:ext cx="5436616" cy="2664333"/>
        </p:xfrm>
        <a:graphic>
          <a:graphicData uri="http://schemas.openxmlformats.org/drawingml/2006/table">
            <a:tbl>
              <a:tblPr/>
              <a:tblGrid>
                <a:gridCol w="671957"/>
                <a:gridCol w="564134"/>
                <a:gridCol w="671957"/>
                <a:gridCol w="564134"/>
                <a:gridCol w="564134"/>
                <a:gridCol w="564134"/>
                <a:gridCol w="564134"/>
                <a:gridCol w="636016"/>
                <a:gridCol w="636016"/>
              </a:tblGrid>
              <a:tr h="29603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29603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장교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조종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숙련급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기타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1,053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1,063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1,070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1,206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5,504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준사관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1,221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부사관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항공무기정비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2,189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2,133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2,033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2,370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10,843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민간유출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전력증강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대비</a:t>
            </a:r>
            <a:endParaRPr lang="en-US" altLang="ko-KR" sz="36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간부 비율 상향 필요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31640"/>
            <a:ext cx="397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전력 민간유출 현황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8052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전력증강 대비 간부인력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2,200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여명 증원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필요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18543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민관군 항공안전 주도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</a:t>
            </a:r>
            <a:r>
              <a:rPr lang="ko-KR" altLang="en-US" sz="36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항공안전단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316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안전교육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기관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소방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해양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산림 등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),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민간 대상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확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안전연구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정책 개선 기반 연구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7170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사고조사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재발방지대책 제시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72514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비행표준화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비행 절차 표준화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비행안전영향성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평가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예비군 정예화</a:t>
            </a:r>
            <a:endParaRPr lang="en-US" altLang="ko-KR" sz="36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r"/>
            <a:r>
              <a:rPr lang="ko-KR" altLang="en-US" sz="36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응소율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저조 공염불 불과</a:t>
            </a:r>
            <a:endParaRPr lang="ko-KR" altLang="en-US" sz="36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31640"/>
            <a:ext cx="496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40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</a:t>
            </a:r>
            <a:r>
              <a:rPr lang="ko-KR" altLang="en-US" sz="240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예비군 일반훈련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응소율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37321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동원훈련 회피</a:t>
            </a:r>
            <a:r>
              <a:rPr lang="en-US" altLang="ko-KR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공군훈련 회피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대책 마련 필요</a:t>
            </a:r>
            <a:endParaRPr lang="ko-KR" altLang="en-US" sz="3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98236"/>
              </p:ext>
            </p:extLst>
          </p:nvPr>
        </p:nvGraphicFramePr>
        <p:xfrm>
          <a:off x="1259865" y="2636912"/>
          <a:ext cx="6624270" cy="2282400"/>
        </p:xfrm>
        <a:graphic>
          <a:graphicData uri="http://schemas.openxmlformats.org/drawingml/2006/table">
            <a:tbl>
              <a:tblPr/>
              <a:tblGrid>
                <a:gridCol w="1324854"/>
                <a:gridCol w="1324854"/>
                <a:gridCol w="1324854"/>
                <a:gridCol w="1324854"/>
                <a:gridCol w="1324854"/>
              </a:tblGrid>
              <a:tr h="3804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구분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훈련인원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육군 응소율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계획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응소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응소율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11,778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6,938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58.9%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97.5%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12,530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7,400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59.1%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97.9%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15,881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8,844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55.7%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116.1%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2015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21,078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11,800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56.0%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105%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392</Words>
  <Application>Microsoft Office PowerPoint</Application>
  <PresentationFormat>화면 슬라이드 쇼(4:3)</PresentationFormat>
  <Paragraphs>154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KF-X , KF-16 성능개량 지연 대책은?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287</cp:revision>
  <cp:lastPrinted>2016-10-10T21:33:49Z</cp:lastPrinted>
  <dcterms:created xsi:type="dcterms:W3CDTF">2013-11-04T09:25:35Z</dcterms:created>
  <dcterms:modified xsi:type="dcterms:W3CDTF">2016-10-10T21:39:32Z</dcterms:modified>
</cp:coreProperties>
</file>