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23" r:id="rId2"/>
    <p:sldId id="257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05" r:id="rId12"/>
    <p:sldId id="306" r:id="rId13"/>
    <p:sldId id="307" r:id="rId14"/>
    <p:sldId id="308" r:id="rId15"/>
    <p:sldId id="311" r:id="rId16"/>
    <p:sldId id="309" r:id="rId17"/>
    <p:sldId id="316" r:id="rId18"/>
    <p:sldId id="314" r:id="rId19"/>
    <p:sldId id="312" r:id="rId20"/>
    <p:sldId id="313" r:id="rId21"/>
    <p:sldId id="315" r:id="rId22"/>
    <p:sldId id="310" r:id="rId23"/>
    <p:sldId id="324" r:id="rId24"/>
    <p:sldId id="317" r:id="rId25"/>
    <p:sldId id="318" r:id="rId26"/>
    <p:sldId id="258" r:id="rId27"/>
    <p:sldId id="272" r:id="rId28"/>
    <p:sldId id="319" r:id="rId29"/>
    <p:sldId id="287" r:id="rId30"/>
    <p:sldId id="288" r:id="rId31"/>
    <p:sldId id="283" r:id="rId32"/>
    <p:sldId id="284" r:id="rId33"/>
    <p:sldId id="285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20" r:id="rId42"/>
    <p:sldId id="321" r:id="rId43"/>
    <p:sldId id="322" r:id="rId44"/>
    <p:sldId id="340" r:id="rId45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8A9"/>
    <a:srgbClr val="008FC9"/>
    <a:srgbClr val="87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65390" autoAdjust="0"/>
  </p:normalViewPr>
  <p:slideViewPr>
    <p:cSldViewPr>
      <p:cViewPr>
        <p:scale>
          <a:sx n="110" d="100"/>
          <a:sy n="110" d="100"/>
        </p:scale>
        <p:origin x="-181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6967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3CDFC2DE-3221-4439-B9AB-A16B64F0C0EF}" type="datetimeFigureOut">
              <a:rPr lang="ko-KR" altLang="en-US" smtClean="0"/>
              <a:t>2016-10-14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CD150F6D-1166-48EB-81B7-1F621C68F5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58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F6D-1166-48EB-81B7-1F621C68F50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41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F6D-1166-48EB-81B7-1F621C68F50B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1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F6D-1166-48EB-81B7-1F621C68F50B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1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F6D-1166-48EB-81B7-1F621C68F50B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1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F6D-1166-48EB-81B7-1F621C68F50B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15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F6D-1166-48EB-81B7-1F621C68F50B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15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F6D-1166-48EB-81B7-1F621C68F50B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15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F6D-1166-48EB-81B7-1F621C68F50B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1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3"/>
          <p:cNvSpPr>
            <a:spLocks noChangeArrowheads="1"/>
          </p:cNvSpPr>
          <p:nvPr userDrawn="1"/>
        </p:nvSpPr>
        <p:spPr bwMode="auto">
          <a:xfrm>
            <a:off x="4476621" y="6516603"/>
            <a:ext cx="1907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3056">
              <a:defRPr/>
            </a:pPr>
            <a:r>
              <a:rPr lang="en-US" altLang="ko-KR" sz="9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fld id="{340438BB-A453-4BC9-9964-F4F083141B54}" type="slidenum">
              <a:rPr lang="en-US" altLang="ko-KR" sz="900" b="1">
                <a:solidFill>
                  <a:prstClr val="white">
                    <a:lumMod val="50000"/>
                  </a:prstClr>
                </a:solidFill>
              </a:rPr>
              <a:pPr algn="ctr" defTabSz="1043056">
                <a:defRPr/>
              </a:pPr>
              <a:t>‹#›</a:t>
            </a:fld>
            <a:endParaRPr lang="en-US" altLang="ko-KR" sz="9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6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3"/>
          <p:cNvSpPr>
            <a:spLocks noChangeArrowheads="1"/>
          </p:cNvSpPr>
          <p:nvPr userDrawn="1"/>
        </p:nvSpPr>
        <p:spPr bwMode="auto">
          <a:xfrm>
            <a:off x="4476621" y="6516603"/>
            <a:ext cx="1907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3056">
              <a:defRPr/>
            </a:pPr>
            <a:r>
              <a:rPr lang="en-US" altLang="ko-KR" sz="9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fld id="{340438BB-A453-4BC9-9964-F4F083141B54}" type="slidenum">
              <a:rPr lang="en-US" altLang="ko-KR" sz="900" b="1">
                <a:solidFill>
                  <a:prstClr val="white">
                    <a:lumMod val="50000"/>
                  </a:prstClr>
                </a:solidFill>
              </a:rPr>
              <a:pPr algn="ctr" defTabSz="1043056">
                <a:defRPr/>
              </a:pPr>
              <a:t>‹#›</a:t>
            </a:fld>
            <a:endParaRPr lang="en-US" altLang="ko-KR" sz="9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87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6982"/>
          <a:stretch/>
        </p:blipFill>
        <p:spPr bwMode="auto">
          <a:xfrm>
            <a:off x="0" y="0"/>
            <a:ext cx="9142413" cy="637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613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07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PTmaker_Anjoo\The Work for PT\템플릿_\컴퓨터정보\02\png\main-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0" y="677"/>
            <a:ext cx="9144000" cy="6858000"/>
          </a:xfrm>
          <a:prstGeom prst="rect">
            <a:avLst/>
          </a:prstGeom>
          <a:noFill/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65" y="214469"/>
            <a:ext cx="3181618" cy="741727"/>
          </a:xfrm>
          <a:prstGeom prst="rect">
            <a:avLst/>
          </a:prstGeom>
        </p:spPr>
      </p:pic>
      <p:sp>
        <p:nvSpPr>
          <p:cNvPr id="15" name="제목 3"/>
          <p:cNvSpPr txBox="1">
            <a:spLocks/>
          </p:cNvSpPr>
          <p:nvPr/>
        </p:nvSpPr>
        <p:spPr bwMode="auto">
          <a:xfrm>
            <a:off x="4777202" y="2689556"/>
            <a:ext cx="36471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/>
            </a:scene3d>
            <a:sp3d/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sz="4400" b="0" kern="0" cap="none" spc="0">
                <a:ln w="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03200">
                    <a:srgbClr val="002060">
                      <a:alpha val="72000"/>
                    </a:srgbClr>
                  </a:glo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ko-KR" altLang="en-US" sz="5400" b="1" dirty="0" smtClean="0">
                <a:ln w="15875">
                  <a:solidFill>
                    <a:sysClr val="windowText" lastClr="000000">
                      <a:alpha val="67000"/>
                    </a:sysClr>
                  </a:solidFill>
                </a:ln>
                <a:gradFill>
                  <a:gsLst>
                    <a:gs pos="35000">
                      <a:sysClr val="window" lastClr="FFFFFF"/>
                    </a:gs>
                    <a:gs pos="99000">
                      <a:sysClr val="window" lastClr="FFFFFF">
                        <a:lumMod val="75000"/>
                      </a:sys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86000"/>
                    </a:prstClr>
                  </a:outerShdw>
                </a:effectLst>
              </a:rPr>
              <a:t>종 합 감 사</a:t>
            </a:r>
            <a:endParaRPr lang="en-US" altLang="ko-KR" sz="5400" b="1" dirty="0" smtClean="0">
              <a:ln w="15875">
                <a:solidFill>
                  <a:sysClr val="windowText" lastClr="000000">
                    <a:alpha val="67000"/>
                  </a:sysClr>
                </a:solidFill>
              </a:ln>
              <a:gradFill>
                <a:gsLst>
                  <a:gs pos="35000">
                    <a:sysClr val="window" lastClr="FFFFFF"/>
                  </a:gs>
                  <a:gs pos="99000">
                    <a:sysClr val="window" lastClr="FFFFFF">
                      <a:lumMod val="75000"/>
                    </a:sys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86000"/>
                  </a:prstClr>
                </a:outerShdw>
              </a:effectLst>
            </a:endParaRPr>
          </a:p>
        </p:txBody>
      </p:sp>
      <p:sp>
        <p:nvSpPr>
          <p:cNvPr id="4" name="Rectangle 18"/>
          <p:cNvSpPr txBox="1">
            <a:spLocks noChangeArrowheads="1"/>
          </p:cNvSpPr>
          <p:nvPr/>
        </p:nvSpPr>
        <p:spPr bwMode="auto">
          <a:xfrm>
            <a:off x="5232157" y="5653697"/>
            <a:ext cx="3444299" cy="1015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kern="0" spc="-300" noProof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-윤고딕140" panose="02030504000101010101" pitchFamily="18" charset="-127"/>
                <a:ea typeface="-윤고딕140" panose="02030504000101010101" pitchFamily="18" charset="-127"/>
                <a:cs typeface="Arial"/>
              </a:rPr>
              <a:t>경기 광주시</a:t>
            </a:r>
            <a:r>
              <a:rPr kumimoji="0" lang="en-US" altLang="ko-KR" sz="3000" b="1" kern="0" spc="-300" noProof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-윤고딕140" panose="02030504000101010101" pitchFamily="18" charset="-127"/>
                <a:ea typeface="-윤고딕140" panose="02030504000101010101" pitchFamily="18" charset="-127"/>
                <a:cs typeface="Arial"/>
              </a:rPr>
              <a:t>(</a:t>
            </a:r>
            <a:r>
              <a:rPr kumimoji="0" lang="ko-KR" altLang="en-US" sz="3000" b="1" kern="0" spc="-300" noProof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-윤고딕140" panose="02030504000101010101" pitchFamily="18" charset="-127"/>
                <a:ea typeface="-윤고딕140" panose="02030504000101010101" pitchFamily="18" charset="-127"/>
                <a:cs typeface="Arial"/>
              </a:rPr>
              <a:t>갑</a:t>
            </a:r>
            <a:r>
              <a:rPr kumimoji="0" lang="en-US" altLang="ko-KR" sz="3000" b="1" kern="0" spc="-300" noProof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-윤고딕140" panose="02030504000101010101" pitchFamily="18" charset="-127"/>
                <a:ea typeface="-윤고딕140" panose="02030504000101010101" pitchFamily="18" charset="-127"/>
                <a:cs typeface="Arial"/>
              </a:rPr>
              <a:t>)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kern="0" spc="-300" noProof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-윤고딕140" panose="02030504000101010101" pitchFamily="18" charset="-127"/>
                <a:ea typeface="-윤고딕140" panose="02030504000101010101" pitchFamily="18" charset="-127"/>
                <a:cs typeface="Arial"/>
              </a:rPr>
              <a:t>국회의원 소병훈</a:t>
            </a:r>
            <a:endParaRPr kumimoji="0" lang="en-US" altLang="ko-KR" sz="3000" b="1" kern="0" spc="-300" noProof="1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0800000" scaled="1"/>
              </a:gradFill>
              <a:latin typeface="-윤고딕140" panose="02030504000101010101" pitchFamily="18" charset="-127"/>
              <a:ea typeface="-윤고딕140" panose="02030504000101010101" pitchFamily="18" charset="-127"/>
              <a:cs typeface="Arial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9"/>
          <a:stretch/>
        </p:blipFill>
        <p:spPr>
          <a:xfrm flipH="1">
            <a:off x="-36513" y="2308864"/>
            <a:ext cx="4392488" cy="454913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직사각형 1"/>
          <p:cNvSpPr/>
          <p:nvPr/>
        </p:nvSpPr>
        <p:spPr>
          <a:xfrm>
            <a:off x="4634523" y="3717032"/>
            <a:ext cx="3888432" cy="45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00" y="5157192"/>
            <a:ext cx="2543156" cy="4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756970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7.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행정관리역량평가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평가결과 제출거부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08949" y="1904928"/>
            <a:ext cx="8115757" cy="4248472"/>
            <a:chOff x="488053" y="1988840"/>
            <a:chExt cx="8115757" cy="4248472"/>
          </a:xfrm>
        </p:grpSpPr>
        <p:grpSp>
          <p:nvGrpSpPr>
            <p:cNvPr id="22" name="그룹 21"/>
            <p:cNvGrpSpPr/>
            <p:nvPr/>
          </p:nvGrpSpPr>
          <p:grpSpPr>
            <a:xfrm>
              <a:off x="488053" y="2286907"/>
              <a:ext cx="8115757" cy="3950405"/>
              <a:chOff x="488053" y="2286907"/>
              <a:chExt cx="8115757" cy="3518357"/>
            </a:xfrm>
          </p:grpSpPr>
          <p:pic>
            <p:nvPicPr>
              <p:cNvPr id="10" name="그림 125" descr="11_4.png"/>
              <p:cNvPicPr>
                <a:picLocks noChangeAspect="1"/>
              </p:cNvPicPr>
              <p:nvPr/>
            </p:nvPicPr>
            <p:blipFill>
              <a:blip r:embed="rId2">
                <a:lum bright="-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81"/>
              <a:stretch>
                <a:fillRect/>
              </a:stretch>
            </p:blipFill>
            <p:spPr bwMode="auto">
              <a:xfrm>
                <a:off x="3369612" y="2286908"/>
                <a:ext cx="1293812" cy="3518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4663425" y="2286907"/>
                <a:ext cx="3940385" cy="351835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2" name="한쪽 모서리가 둥근 사각형 11"/>
              <p:cNvSpPr/>
              <p:nvPr/>
            </p:nvSpPr>
            <p:spPr>
              <a:xfrm>
                <a:off x="488053" y="2408349"/>
                <a:ext cx="3651899" cy="3261446"/>
              </a:xfrm>
              <a:prstGeom prst="round1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13674" y="2576808"/>
              <a:ext cx="32239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정부업무평가기본법에 따라 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각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공공기관은 자체평가 실시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89304" y="2648816"/>
              <a:ext cx="3578224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각 공공기관의 평가결과 제출거부</a:t>
              </a:r>
              <a:endPara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3674" y="3686252"/>
              <a:ext cx="3461204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ko-KR" altLang="en-US" spc="-1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행자부는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평가의 객관성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공정성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제고를 위해 평가지표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평가기반 구축 등에 관한 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지원업무 수행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9304" y="3309662"/>
              <a:ext cx="36407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제출거부 사유는 타 기관이 실시한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자체평가 결과이므로 제출불가</a:t>
              </a:r>
              <a:endPara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84966" y="4389782"/>
              <a:ext cx="33666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행자부의 평가지원 업무 수행에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대한 감사 불가능</a:t>
              </a:r>
              <a:endPara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488053" y="1988840"/>
              <a:ext cx="3651899" cy="432000"/>
            </a:xfrm>
            <a:prstGeom prst="roundRect">
              <a:avLst>
                <a:gd name="adj" fmla="val 597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anchor="t">
              <a:scene3d>
                <a:camera prst="orthographicFront"/>
                <a:lightRig rig="threePt" dir="t"/>
              </a:scene3d>
              <a:sp3d contourW="25400">
                <a:bevelT w="0" h="38100"/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spcBef>
                  <a:spcPct val="20000"/>
                </a:spcBef>
                <a:buClr>
                  <a:srgbClr val="5F5F5F"/>
                </a:buClr>
                <a:buSzPct val="90000"/>
                <a:defRPr/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자료요구 취지 및 배경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>
              <a:off x="4659345" y="1988840"/>
              <a:ext cx="3930572" cy="432000"/>
            </a:xfrm>
            <a:prstGeom prst="roundRect">
              <a:avLst>
                <a:gd name="adj" fmla="val 597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anchor="t">
              <a:scene3d>
                <a:camera prst="orthographicFront"/>
                <a:lightRig rig="threePt" dir="t"/>
              </a:scene3d>
              <a:sp3d contourW="25400">
                <a:bevelT w="0" h="38100"/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spcBef>
                  <a:spcPct val="20000"/>
                </a:spcBef>
                <a:buClr>
                  <a:srgbClr val="5F5F5F"/>
                </a:buClr>
                <a:buSzPct val="90000"/>
                <a:defRPr/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자료요구에 대한 대응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3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wsho\Desktop\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80" y="5885356"/>
            <a:ext cx="7850568" cy="504762"/>
          </a:xfrm>
          <a:prstGeom prst="rect">
            <a:avLst/>
          </a:prstGeom>
          <a:noFill/>
        </p:spPr>
      </p:pic>
      <p:grpSp>
        <p:nvGrpSpPr>
          <p:cNvPr id="7" name="그룹 6"/>
          <p:cNvGrpSpPr/>
          <p:nvPr/>
        </p:nvGrpSpPr>
        <p:grpSpPr>
          <a:xfrm>
            <a:off x="753880" y="1844824"/>
            <a:ext cx="7850568" cy="507629"/>
            <a:chOff x="753880" y="1844824"/>
            <a:chExt cx="7850568" cy="507629"/>
          </a:xfrm>
        </p:grpSpPr>
        <p:pic>
          <p:nvPicPr>
            <p:cNvPr id="5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1847691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043608" y="1844824"/>
              <a:ext cx="4823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1.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미제사건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통계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미관리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53880" y="2517768"/>
            <a:ext cx="7850568" cy="507629"/>
            <a:chOff x="753880" y="2634045"/>
            <a:chExt cx="7850568" cy="507629"/>
          </a:xfrm>
        </p:grpSpPr>
        <p:pic>
          <p:nvPicPr>
            <p:cNvPr id="8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2636912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3608" y="2634045"/>
              <a:ext cx="4203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2.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개인정보 </a:t>
              </a:r>
              <a:r>
                <a:rPr lang="ko-KR" altLang="en-US" sz="2000" b="1" spc="-150" dirty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유출범죄 미제현황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미관리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pic>
        <p:nvPicPr>
          <p:cNvPr id="13" name="Picture 2" descr="C:\Users\wsho\Desktop\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80" y="3193579"/>
            <a:ext cx="7850568" cy="504762"/>
          </a:xfrm>
          <a:prstGeom prst="rect">
            <a:avLst/>
          </a:prstGeom>
          <a:noFill/>
        </p:spPr>
      </p:pic>
      <p:grpSp>
        <p:nvGrpSpPr>
          <p:cNvPr id="15" name="그룹 14"/>
          <p:cNvGrpSpPr/>
          <p:nvPr/>
        </p:nvGrpSpPr>
        <p:grpSpPr>
          <a:xfrm>
            <a:off x="753880" y="3863656"/>
            <a:ext cx="7850568" cy="507629"/>
            <a:chOff x="753880" y="2634045"/>
            <a:chExt cx="7850568" cy="507629"/>
          </a:xfrm>
        </p:grpSpPr>
        <p:pic>
          <p:nvPicPr>
            <p:cNvPr id="16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2636912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043608" y="2634045"/>
              <a:ext cx="3491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4.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성폭력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인명피해 통계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미관리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53880" y="4536600"/>
            <a:ext cx="7850568" cy="507629"/>
            <a:chOff x="753880" y="2634045"/>
            <a:chExt cx="7850568" cy="507629"/>
          </a:xfrm>
        </p:grpSpPr>
        <p:pic>
          <p:nvPicPr>
            <p:cNvPr id="19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2636912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043608" y="2634045"/>
              <a:ext cx="3728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5.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가정폭력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인명피해 통계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미관리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53880" y="5209544"/>
            <a:ext cx="7850568" cy="507629"/>
            <a:chOff x="753880" y="1844824"/>
            <a:chExt cx="7850568" cy="507629"/>
          </a:xfrm>
        </p:grpSpPr>
        <p:pic>
          <p:nvPicPr>
            <p:cNvPr id="22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1847691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043608" y="1844824"/>
              <a:ext cx="4823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6.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학교폭력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인명피해 통계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미관리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43608" y="3172906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3.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뺑소니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미제사건 통계 </a:t>
            </a:r>
            <a:r>
              <a:rPr lang="ko-KR" altLang="en-US" sz="2000" b="1" spc="-15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미관리</a:t>
            </a:r>
            <a:endParaRPr lang="ko-KR" altLang="en-US" sz="2000" b="1" spc="-15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608" y="587727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7.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사전경고대상자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해제현황 </a:t>
            </a:r>
            <a:r>
              <a:rPr lang="ko-KR" altLang="en-US" sz="2000" b="1" spc="-15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미관리</a:t>
            </a:r>
            <a:endParaRPr lang="ko-KR" altLang="en-US" sz="2000" b="1" spc="-15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0694" y="5594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40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400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경찰청</a:t>
            </a:r>
            <a:endParaRPr lang="ko-KR" altLang="en-US" sz="40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27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753880" y="1844824"/>
            <a:ext cx="7850568" cy="507629"/>
            <a:chOff x="753880" y="1844824"/>
            <a:chExt cx="7850568" cy="507629"/>
          </a:xfrm>
        </p:grpSpPr>
        <p:pic>
          <p:nvPicPr>
            <p:cNvPr id="5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1847691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043608" y="1844824"/>
              <a:ext cx="4823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8.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어린이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보호구역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속도별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 교통사고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미관리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53880" y="2517768"/>
            <a:ext cx="7850568" cy="507629"/>
            <a:chOff x="753880" y="2634045"/>
            <a:chExt cx="7850568" cy="507629"/>
          </a:xfrm>
        </p:grpSpPr>
        <p:pic>
          <p:nvPicPr>
            <p:cNvPr id="8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2636912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3608" y="2634045"/>
              <a:ext cx="3421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9.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범죄예방진단팀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성과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미관리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pic>
        <p:nvPicPr>
          <p:cNvPr id="13" name="Picture 2" descr="C:\Users\wsho\Desktop\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80" y="3193579"/>
            <a:ext cx="7850568" cy="504762"/>
          </a:xfrm>
          <a:prstGeom prst="rect">
            <a:avLst/>
          </a:prstGeom>
          <a:noFill/>
        </p:spPr>
      </p:pic>
      <p:pic>
        <p:nvPicPr>
          <p:cNvPr id="16" name="Picture 2" descr="C:\Users\wsho\Desktop\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80" y="3866523"/>
            <a:ext cx="7850568" cy="50476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43608" y="3863656"/>
            <a:ext cx="426270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11.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사이버금융범죄 </a:t>
            </a:r>
            <a:r>
              <a: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수사매뉴얼 </a:t>
            </a:r>
            <a:r>
              <a:rPr lang="ko-KR" altLang="en-US" sz="2000" b="1" spc="-150" dirty="0" err="1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미제작</a:t>
            </a:r>
            <a:endParaRPr lang="ko-KR" altLang="en-US" sz="2000" b="1" spc="-15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3608" y="3172906"/>
            <a:ext cx="385874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10.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수배자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수배기관별 통계 </a:t>
            </a:r>
            <a:r>
              <a:rPr lang="ko-KR" altLang="en-US" sz="2000" b="1" spc="-15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미관리</a:t>
            </a:r>
            <a:endParaRPr lang="ko-KR" altLang="en-US" sz="2000" b="1" spc="-15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1" y="4509120"/>
            <a:ext cx="78470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43608" y="4527324"/>
            <a:ext cx="433323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12.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백남기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농민사건 진술보고서 </a:t>
            </a:r>
            <a:r>
              <a:rPr lang="ko-KR" altLang="en-US" sz="2000" b="1" spc="-15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미제출</a:t>
            </a:r>
            <a:endParaRPr lang="ko-KR" altLang="en-US" sz="2000" b="1" spc="-15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694" y="5594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40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400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경찰청</a:t>
            </a:r>
            <a:endParaRPr lang="ko-KR" altLang="en-US" sz="40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67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46971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미제사건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통계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26841" y="2060846"/>
            <a:ext cx="8203990" cy="4294675"/>
            <a:chOff x="350041" y="2261780"/>
            <a:chExt cx="8203990" cy="4294675"/>
          </a:xfrm>
        </p:grpSpPr>
        <p:grpSp>
          <p:nvGrpSpPr>
            <p:cNvPr id="22" name="그룹 21"/>
            <p:cNvGrpSpPr/>
            <p:nvPr/>
          </p:nvGrpSpPr>
          <p:grpSpPr>
            <a:xfrm>
              <a:off x="361858" y="2606050"/>
              <a:ext cx="8115757" cy="3950405"/>
              <a:chOff x="488053" y="2286907"/>
              <a:chExt cx="8115757" cy="3518357"/>
            </a:xfrm>
          </p:grpSpPr>
          <p:pic>
            <p:nvPicPr>
              <p:cNvPr id="10" name="그림 125" descr="11_4.png"/>
              <p:cNvPicPr>
                <a:picLocks noChangeAspect="1"/>
              </p:cNvPicPr>
              <p:nvPr/>
            </p:nvPicPr>
            <p:blipFill>
              <a:blip r:embed="rId2">
                <a:lum bright="-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81"/>
              <a:stretch>
                <a:fillRect/>
              </a:stretch>
            </p:blipFill>
            <p:spPr bwMode="auto">
              <a:xfrm>
                <a:off x="3369612" y="2286908"/>
                <a:ext cx="1293812" cy="3518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4663425" y="2286907"/>
                <a:ext cx="3940385" cy="351835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2" name="한쪽 모서리가 둥근 사각형 11"/>
              <p:cNvSpPr/>
              <p:nvPr/>
            </p:nvSpPr>
            <p:spPr>
              <a:xfrm>
                <a:off x="488053" y="2408349"/>
                <a:ext cx="3651899" cy="3261446"/>
              </a:xfrm>
              <a:prstGeom prst="round1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93463" y="2836471"/>
              <a:ext cx="316144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범죄유형별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기간별 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미제사건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등을 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파악하여 강력범 등의 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장기미제 사건 해결방안촉구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68834" y="2833191"/>
              <a:ext cx="2464136" cy="1285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범죄유형별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기간별 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미제사건 통계 </a:t>
              </a:r>
              <a:r>
                <a:rPr lang="ko-KR" altLang="en-US" spc="-1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미관리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50398" y="3891832"/>
              <a:ext cx="390363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경찰청답변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-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미제사건의 경우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ko-KR" altLang="en-US" spc="-1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범죄별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미제기관별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현황을 파악할 수 있도록 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관리되지 않고 있음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endPara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350041" y="2261780"/>
              <a:ext cx="3651899" cy="440939"/>
            </a:xfrm>
            <a:prstGeom prst="roundRect">
              <a:avLst>
                <a:gd name="adj" fmla="val 597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anchor="t">
              <a:scene3d>
                <a:camera prst="orthographicFront"/>
                <a:lightRig rig="threePt" dir="t"/>
              </a:scene3d>
              <a:sp3d contourW="25400">
                <a:bevelT w="0" h="38100"/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spcBef>
                  <a:spcPct val="20000"/>
                </a:spcBef>
                <a:buClr>
                  <a:srgbClr val="5F5F5F"/>
                </a:buClr>
                <a:buSzPct val="90000"/>
                <a:defRPr/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자료요구 취지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>
              <a:off x="4539216" y="2268551"/>
              <a:ext cx="3952557" cy="427395"/>
            </a:xfrm>
            <a:prstGeom prst="roundRect">
              <a:avLst>
                <a:gd name="adj" fmla="val 597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anchor="t">
              <a:scene3d>
                <a:camera prst="orthographicFront"/>
                <a:lightRig rig="threePt" dir="t"/>
              </a:scene3d>
              <a:sp3d contourW="25400">
                <a:bevelT w="0" h="38100"/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spcBef>
                  <a:spcPct val="20000"/>
                </a:spcBef>
                <a:buClr>
                  <a:srgbClr val="5F5F5F"/>
                </a:buClr>
                <a:buSzPct val="90000"/>
                <a:defRPr/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문제</a:t>
              </a:r>
              <a:r>
                <a:rPr lang="ko-KR" altLang="en-US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점</a:t>
              </a: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및 경찰청 답변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8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9981" y="599886"/>
            <a:ext cx="729558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개인정보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유출범죄 미제사건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98373" y="2039480"/>
            <a:ext cx="8115757" cy="4247851"/>
            <a:chOff x="369277" y="2039480"/>
            <a:chExt cx="8115757" cy="4247851"/>
          </a:xfrm>
        </p:grpSpPr>
        <p:grpSp>
          <p:nvGrpSpPr>
            <p:cNvPr id="22" name="그룹 21"/>
            <p:cNvGrpSpPr/>
            <p:nvPr/>
          </p:nvGrpSpPr>
          <p:grpSpPr>
            <a:xfrm>
              <a:off x="369277" y="2336926"/>
              <a:ext cx="8115757" cy="3950405"/>
              <a:chOff x="488053" y="2286907"/>
              <a:chExt cx="8115757" cy="3518357"/>
            </a:xfrm>
          </p:grpSpPr>
          <p:pic>
            <p:nvPicPr>
              <p:cNvPr id="10" name="그림 125" descr="11_4.png"/>
              <p:cNvPicPr>
                <a:picLocks noChangeAspect="1"/>
              </p:cNvPicPr>
              <p:nvPr/>
            </p:nvPicPr>
            <p:blipFill>
              <a:blip r:embed="rId2">
                <a:lum bright="-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81"/>
              <a:stretch>
                <a:fillRect/>
              </a:stretch>
            </p:blipFill>
            <p:spPr bwMode="auto">
              <a:xfrm>
                <a:off x="3369612" y="2286908"/>
                <a:ext cx="1293812" cy="3518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4663425" y="2286907"/>
                <a:ext cx="3940385" cy="351835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2" name="한쪽 모서리가 둥근 사각형 11"/>
              <p:cNvSpPr/>
              <p:nvPr/>
            </p:nvSpPr>
            <p:spPr>
              <a:xfrm>
                <a:off x="488053" y="2408349"/>
                <a:ext cx="3651899" cy="3261446"/>
              </a:xfrm>
              <a:prstGeom prst="round1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27453" y="2617604"/>
              <a:ext cx="3370289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pc="-1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ko-KR" altLang="en-US" spc="-1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개인정보 침해가 </a:t>
              </a:r>
              <a:endPara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pc="-1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</a:t>
              </a:r>
              <a:r>
                <a:rPr lang="ko-KR" altLang="en-US" spc="-1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사회적 문제로 대두함에 따라</a:t>
              </a:r>
              <a:endPara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pc="-1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</a:t>
              </a:r>
              <a:r>
                <a:rPr lang="en-US" altLang="ko-KR" spc="-1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ko-KR" altLang="en-US" spc="-15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범죄별</a:t>
              </a:r>
              <a:r>
                <a:rPr lang="ko-KR" altLang="en-US" spc="-1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미제현황을 파악하여 </a:t>
              </a:r>
              <a:endPara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pc="-1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en-US" altLang="ko-KR" spc="-1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</a:t>
              </a:r>
              <a:r>
                <a:rPr lang="ko-KR" altLang="en-US" spc="-15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검거율</a:t>
              </a:r>
              <a:r>
                <a:rPr lang="ko-KR" altLang="en-US" spc="-1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향상 및 예방 </a:t>
              </a:r>
              <a:endPara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pc="-1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en-US" altLang="ko-KR" spc="-1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</a:t>
              </a:r>
              <a:r>
                <a:rPr lang="ko-KR" altLang="en-US" spc="-1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대책마련 촉구 </a:t>
              </a:r>
              <a:endPara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88851" y="2622100"/>
              <a:ext cx="36102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기간별</a:t>
              </a:r>
              <a:r>
                <a:rPr lang="en-US" altLang="ko-KR" spc="-1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, </a:t>
              </a:r>
              <a:r>
                <a:rPr lang="ko-KR" altLang="en-US" spc="-1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범죄유형별 개인정보유출 </a:t>
              </a:r>
              <a:endPara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pc="-1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 미제사건 통계 </a:t>
              </a:r>
              <a:r>
                <a:rPr lang="ko-KR" altLang="en-US" spc="-15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미관리</a:t>
              </a:r>
              <a:endPara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endParaRPr lang="ko-KR" altLang="en-US" spc="-1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85660" y="3690898"/>
              <a:ext cx="365997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/>
                <a:t> 경찰청답변</a:t>
              </a:r>
              <a:endParaRPr lang="en-US" altLang="ko-KR" spc="-150" dirty="0" smtClean="0"/>
            </a:p>
            <a:p>
              <a:pPr lvl="0">
                <a:lnSpc>
                  <a:spcPct val="150000"/>
                </a:lnSpc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개인정보 유출범죄에 미제건수는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별도 관리하고 있지 않아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제공하지 못함을 양해바람</a:t>
              </a:r>
              <a:endParaRPr lang="ko-KR" altLang="en-US" spc="-150" dirty="0"/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>
              <a:off x="4544648" y="2046620"/>
              <a:ext cx="3930572" cy="426661"/>
            </a:xfrm>
            <a:prstGeom prst="roundRect">
              <a:avLst>
                <a:gd name="adj" fmla="val 597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anchor="t">
              <a:scene3d>
                <a:camera prst="orthographicFront"/>
                <a:lightRig rig="threePt" dir="t"/>
              </a:scene3d>
              <a:sp3d contourW="25400">
                <a:bevelT w="0" h="38100"/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spcBef>
                  <a:spcPct val="20000"/>
                </a:spcBef>
                <a:buClr>
                  <a:srgbClr val="5F5F5F"/>
                </a:buClr>
                <a:buSzPct val="90000"/>
                <a:defRPr/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문제</a:t>
              </a:r>
              <a:r>
                <a:rPr lang="ko-KR" altLang="en-US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점</a:t>
              </a: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및 경찰청 답변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369277" y="2039480"/>
              <a:ext cx="3651899" cy="440939"/>
            </a:xfrm>
            <a:prstGeom prst="roundRect">
              <a:avLst>
                <a:gd name="adj" fmla="val 597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anchor="t">
              <a:scene3d>
                <a:camera prst="orthographicFront"/>
                <a:lightRig rig="threePt" dir="t"/>
              </a:scene3d>
              <a:sp3d contourW="25400">
                <a:bevelT w="0" h="38100"/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spcBef>
                  <a:spcPct val="20000"/>
                </a:spcBef>
                <a:buClr>
                  <a:srgbClr val="5F5F5F"/>
                </a:buClr>
                <a:buSzPct val="90000"/>
                <a:defRPr/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자료요구 취지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3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606448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뺑소니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미제사건 통계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513431" y="2385580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3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1555" y="2602905"/>
            <a:ext cx="3348994" cy="86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뺑소니 장기미제 사건의 경우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경찰들이 손을 놓고 있는 상황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4933" y="2602905"/>
            <a:ext cx="3217547" cy="86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뺑소니 미제사건  통계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미관리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endParaRPr lang="ko-KR" altLang="en-US" spc="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4934" y="3258850"/>
            <a:ext cx="33874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경찰청 답변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-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뺑소니 미제사건 현황에 대하여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경찰청에서 교통사고 통계로 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관리하고 있는 자료 없음</a:t>
            </a:r>
            <a:endParaRPr lang="ko-KR" altLang="en-US" spc="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515424" y="2067464"/>
            <a:ext cx="3651899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88802" y="2067464"/>
            <a:ext cx="3930572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점</a:t>
            </a: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및 경찰청 답변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62" y="3674348"/>
            <a:ext cx="3366627" cy="86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애타는 가족들의 심정을 헤아려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검거방안 대책 촉구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606448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성폭력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인명피해 통계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503212" y="2179110"/>
            <a:ext cx="8121056" cy="3950405"/>
            <a:chOff x="488053" y="2286907"/>
            <a:chExt cx="8121056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8724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1" lang="en-US" altLang="ko-KR" sz="16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</a:t>
              </a: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7967" y="2605986"/>
            <a:ext cx="364074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성폭력으로 인한 인명피해 현황을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파악하여 범죄의 심각성을 알리고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피해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예방구제 연계방안 강구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8638" y="2603933"/>
            <a:ext cx="31550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lvl="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성폭력 </a:t>
            </a:r>
            <a:r>
              <a:rPr lang="ko-KR" altLang="en-US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인명피해 통계 </a:t>
            </a:r>
            <a:r>
              <a:rPr lang="ko-KR" altLang="en-US" spc="-15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미관리</a:t>
            </a:r>
            <a:endParaRPr lang="en-US" altLang="ko-KR" spc="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9360" y="3275399"/>
            <a:ext cx="39791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/>
                </a:solidFill>
              </a:rPr>
              <a:t> 경찰청답변</a:t>
            </a:r>
            <a:endParaRPr lang="en-US" altLang="ko-KR" spc="-150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-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경찰청 </a:t>
            </a:r>
            <a:r>
              <a:rPr lang="ko-KR" altLang="en-US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범죄통계시스템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상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성폭력으로 </a:t>
            </a:r>
            <a:r>
              <a:rPr lang="ko-KR" altLang="en-US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인한 인명피해현황은 </a:t>
            </a:r>
            <a:endParaRPr lang="en-US" altLang="ko-KR" spc="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산출되지 </a:t>
            </a:r>
            <a:r>
              <a:rPr lang="ko-KR" altLang="en-US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않아</a:t>
            </a: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제공하지 못함</a:t>
            </a: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spc="-150" dirty="0">
              <a:solidFill>
                <a:prstClr val="black"/>
              </a:solidFill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507337" y="1979949"/>
            <a:ext cx="3651899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74605" y="1979949"/>
            <a:ext cx="3930572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점</a:t>
            </a: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및 경찰청 답변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28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551785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가정폭력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인명피해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6060" y="248621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3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3976" y="2756873"/>
            <a:ext cx="315503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가정폭력에 대한</a:t>
            </a: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인명피해를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살펴봄으로써 가정폭력의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위험성을 알리고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9875" y="2756873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가정폭력 인명피해 및 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발생건수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미관리</a:t>
            </a:r>
            <a:endParaRPr lang="ko-KR" altLang="en-US" spc="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2109" y="3818364"/>
            <a:ext cx="387157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경찰청 답변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-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가정폭력으로 인한 인명피해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현황은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별도 관리하지 않음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2168101"/>
            <a:ext cx="3651899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61431" y="2168101"/>
            <a:ext cx="3930572" cy="454471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점</a:t>
            </a: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및 경찰청 답변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543" y="4211373"/>
            <a:ext cx="3429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가족을 보호하기 위한 적극적인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대처 노력을 요청하고자 함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517712" y="2067464"/>
            <a:ext cx="3651899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242" y="548680"/>
            <a:ext cx="70214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6.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학교폭력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인명피해 현황 등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515719" y="2385580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3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39477" y="2661009"/>
            <a:ext cx="298992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학교폭력 인명피해 현황 및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각 성별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요일별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시간대별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발생현황 요청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0327" y="2661009"/>
            <a:ext cx="3280065" cy="86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학교폭력 인명피해 및 성별 등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발생건수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미관리</a:t>
            </a:r>
            <a:endParaRPr lang="ko-KR" altLang="en-US" spc="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20327" y="3707447"/>
            <a:ext cx="317586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경찰청 답변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-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학교폭력으로 인한 인명피해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현황은 별도로 관리하지 않음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-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성별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시간대별 발생건수는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별도로 관리하고 있지 않음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72094" y="2067464"/>
            <a:ext cx="3930572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점</a:t>
            </a: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및 경찰청 답변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476" y="4139495"/>
            <a:ext cx="3155031" cy="12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학교폭력의 위험성 및 예방을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위한 기초자료로서의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통계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활용 및 대책제시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7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674896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7.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사전경고대상자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해제현황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527871" y="2348880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3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3316" y="2641063"/>
            <a:ext cx="32480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군 관심사병과 같이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경찰의 사전경고대상자에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대한 각별한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관심필요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-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사전경고대상자의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해제현황 등을 파악하여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경찰의 관리대책방안 제고요청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3737" y="2641063"/>
            <a:ext cx="2669320" cy="86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사전경고대상자 유형별 </a:t>
            </a:r>
            <a:endParaRPr lang="en-US" altLang="ko-KR" spc="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해제현황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미관리</a:t>
            </a:r>
            <a:endParaRPr lang="ko-KR" altLang="en-US" spc="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3737" y="3618890"/>
            <a:ext cx="31614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경찰청 답변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-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사전경고대상자에 대한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유형별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해제현황은 관리하고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있지 않음을 양해바람</a:t>
            </a:r>
            <a:endParaRPr lang="ko-KR" altLang="en-US" spc="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529864" y="2030764"/>
            <a:ext cx="3651899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703242" y="2030764"/>
            <a:ext cx="3930572" cy="454471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점</a:t>
            </a: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및 경찰청 답변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35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3-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그림 13" descr="3-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12160" y="3786190"/>
            <a:ext cx="3328987" cy="28257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" name="직사각형 14"/>
          <p:cNvSpPr/>
          <p:nvPr/>
        </p:nvSpPr>
        <p:spPr>
          <a:xfrm>
            <a:off x="0" y="3786190"/>
            <a:ext cx="9144000" cy="307181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0835" y="3044280"/>
            <a:ext cx="620234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400" kern="0" dirty="0" smtClean="0">
                <a:ln w="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03200">
                    <a:srgbClr val="002060">
                      <a:alpha val="72000"/>
                    </a:srgbClr>
                  </a:glow>
                </a:effectLst>
                <a:latin typeface="HY견고딕" pitchFamily="18" charset="-127"/>
                <a:ea typeface="HY견고딕" pitchFamily="18" charset="-127"/>
              </a:rPr>
              <a:t>자료제출거부 및 </a:t>
            </a:r>
            <a:r>
              <a:rPr kumimoji="1" lang="ko-KR" altLang="en-US" sz="4400" kern="0" dirty="0" err="1" smtClean="0">
                <a:ln w="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03200">
                    <a:srgbClr val="002060">
                      <a:alpha val="72000"/>
                    </a:srgbClr>
                  </a:glow>
                </a:effectLst>
                <a:latin typeface="HY견고딕" pitchFamily="18" charset="-127"/>
                <a:ea typeface="HY견고딕" pitchFamily="18" charset="-127"/>
              </a:rPr>
              <a:t>미관리</a:t>
            </a:r>
            <a:endParaRPr kumimoji="1" lang="ko-KR" altLang="en-US" sz="4400" kern="0" dirty="0">
              <a:ln w="0" cmpd="sng">
                <a:noFill/>
                <a:prstDash val="solid"/>
              </a:ln>
              <a:solidFill>
                <a:srgbClr val="FFFFFF"/>
              </a:solidFill>
              <a:effectLst>
                <a:glow rad="203200">
                  <a:srgbClr val="002060">
                    <a:alpha val="72000"/>
                  </a:srgb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3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811632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8.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어린이보호구역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속도별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교통사고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79162" y="2292432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3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3178" y="2856340"/>
            <a:ext cx="3092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어린이 보호구역의 제한속도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각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km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별 교통사고 현황요청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0200" y="2869873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어린이 보호구역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속도별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교통사고 통계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미관리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ko-KR" altLang="en-US" spc="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8550" y="3978930"/>
            <a:ext cx="35060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경찰청 답변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-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어린이보호구역의 제한속도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각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km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별 교통사고 현황에 대하여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교통사고 통계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미관리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019" y="3945831"/>
            <a:ext cx="343555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제한속도를 초과하는 교통사고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위험도를 분석하여 어린이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교통사고예방을 위한 방안제시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1155" y="1974316"/>
            <a:ext cx="3651899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54533" y="1978814"/>
            <a:ext cx="3930572" cy="449974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점</a:t>
            </a: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및 경찰청 답변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40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78422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9.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지자체별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범죄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예방진단팀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성과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97656" y="2432883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3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8807" y="2672354"/>
            <a:ext cx="2252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범죄예방진단팀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지자체별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성과 요청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4178" y="2672354"/>
            <a:ext cx="2669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범죄예방진단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지자체별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성과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미관리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9361" y="3727888"/>
            <a:ext cx="3373039" cy="12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경찰청 답변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- 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지자체별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범죄예방진단팀의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상세내역은 별도 관리하지 않음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800" y="3727888"/>
            <a:ext cx="315503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지자체의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범죄예방 진단효과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등을 파악하여 확대 또는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개선방안제시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99649" y="2114767"/>
            <a:ext cx="3651899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52677" y="2114767"/>
            <a:ext cx="3930572" cy="454471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점</a:t>
            </a: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및 경찰청 답변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34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673133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10.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수배자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수배기간별 통계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526610" y="2267089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1" lang="en-US" altLang="ko-KR" sz="16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</a:t>
              </a:r>
              <a:endParaRPr kumimoji="1" lang="ko-KR" altLang="en-US" b="1" dirty="0" smtClea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2588" y="2533433"/>
            <a:ext cx="3429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살인 등 강력범 등의 장기수배자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현황파악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37960" y="2541012"/>
            <a:ext cx="27318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수배 기간별 현황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미관리</a:t>
            </a:r>
            <a:endParaRPr lang="ko-KR" altLang="en-US" spc="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7960" y="3186842"/>
            <a:ext cx="34980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/>
                </a:solidFill>
              </a:rPr>
              <a:t> 경찰청답변</a:t>
            </a:r>
            <a:endParaRPr lang="en-US" altLang="ko-KR" spc="-150" dirty="0" smtClean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pc="-150" dirty="0" smtClean="0">
                <a:solidFill>
                  <a:prstClr val="black"/>
                </a:solidFill>
                <a:latin typeface="+mn-ea"/>
              </a:rPr>
              <a:t> -  </a:t>
            </a:r>
            <a:r>
              <a:rPr kumimoji="1" lang="ko-KR" altLang="en-US" spc="-150" dirty="0" smtClean="0">
                <a:solidFill>
                  <a:prstClr val="black"/>
                </a:solidFill>
                <a:latin typeface="+mn-ea"/>
              </a:rPr>
              <a:t>수배자료는 </a:t>
            </a:r>
            <a:r>
              <a:rPr kumimoji="1" lang="ko-KR" altLang="en-US" spc="-150" dirty="0">
                <a:solidFill>
                  <a:prstClr val="black"/>
                </a:solidFill>
                <a:latin typeface="+mn-ea"/>
              </a:rPr>
              <a:t>수배기간별 현황을</a:t>
            </a:r>
            <a:endParaRPr kumimoji="1" lang="en-US" altLang="ko-KR" spc="-150" dirty="0">
              <a:solidFill>
                <a:prstClr val="black"/>
              </a:solidFill>
              <a:latin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pc="-150" dirty="0">
                <a:solidFill>
                  <a:prstClr val="black"/>
                </a:solidFill>
                <a:latin typeface="+mn-ea"/>
              </a:rPr>
              <a:t> </a:t>
            </a:r>
            <a:r>
              <a:rPr kumimoji="1" lang="en-US" altLang="ko-KR" spc="-150" dirty="0" smtClean="0">
                <a:solidFill>
                  <a:prstClr val="black"/>
                </a:solidFill>
                <a:latin typeface="+mn-ea"/>
              </a:rPr>
              <a:t>   </a:t>
            </a:r>
            <a:r>
              <a:rPr kumimoji="1" lang="ko-KR" altLang="en-US" spc="-150" dirty="0" smtClean="0">
                <a:solidFill>
                  <a:prstClr val="black"/>
                </a:solidFill>
                <a:latin typeface="+mn-ea"/>
              </a:rPr>
              <a:t>파악할 </a:t>
            </a:r>
            <a:r>
              <a:rPr kumimoji="1" lang="ko-KR" altLang="en-US" spc="-150" dirty="0">
                <a:solidFill>
                  <a:prstClr val="black"/>
                </a:solidFill>
                <a:latin typeface="+mn-ea"/>
              </a:rPr>
              <a:t>수 있도록 관리되지 </a:t>
            </a:r>
            <a:r>
              <a:rPr kumimoji="1" lang="ko-KR" altLang="en-US" spc="-150" dirty="0" smtClean="0">
                <a:solidFill>
                  <a:prstClr val="black"/>
                </a:solidFill>
                <a:latin typeface="+mn-ea"/>
              </a:rPr>
              <a:t>않아 </a:t>
            </a:r>
            <a:endParaRPr kumimoji="1" lang="en-US" altLang="ko-KR" spc="-150" dirty="0" smtClean="0">
              <a:solidFill>
                <a:prstClr val="black"/>
              </a:solidFill>
              <a:latin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pc="-150" dirty="0">
                <a:solidFill>
                  <a:prstClr val="black"/>
                </a:solidFill>
                <a:latin typeface="+mn-ea"/>
              </a:rPr>
              <a:t> </a:t>
            </a:r>
            <a:r>
              <a:rPr kumimoji="1" lang="en-US" altLang="ko-KR" spc="-150" dirty="0" smtClean="0">
                <a:solidFill>
                  <a:prstClr val="black"/>
                </a:solidFill>
                <a:latin typeface="+mn-ea"/>
              </a:rPr>
              <a:t>   </a:t>
            </a:r>
            <a:r>
              <a:rPr kumimoji="1" lang="ko-KR" altLang="en-US" spc="-150" dirty="0" smtClean="0">
                <a:solidFill>
                  <a:prstClr val="black"/>
                </a:solidFill>
                <a:latin typeface="+mn-ea"/>
              </a:rPr>
              <a:t>제공할 </a:t>
            </a:r>
            <a:r>
              <a:rPr kumimoji="1" lang="ko-KR" altLang="en-US" spc="-150" dirty="0">
                <a:solidFill>
                  <a:prstClr val="black"/>
                </a:solidFill>
                <a:latin typeface="+mn-ea"/>
              </a:rPr>
              <a:t>수 </a:t>
            </a:r>
            <a:r>
              <a:rPr kumimoji="1" lang="ko-KR" altLang="en-US" spc="-150" dirty="0" smtClean="0">
                <a:solidFill>
                  <a:prstClr val="black"/>
                </a:solidFill>
                <a:latin typeface="+mn-ea"/>
              </a:rPr>
              <a:t>없음</a:t>
            </a:r>
            <a:endParaRPr lang="ko-KR" altLang="en-US" spc="-15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581" y="3576206"/>
            <a:ext cx="35477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국민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불안해소를 위해 공소시효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만료일 전 검거대책 촉구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507374" y="1976783"/>
            <a:ext cx="3651899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701981" y="1976783"/>
            <a:ext cx="3930572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점</a:t>
            </a: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및 경찰청 답변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79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74158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11.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사이버금융범죄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수사매뉴얼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미제작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95741" y="2432883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3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9443" y="2725901"/>
            <a:ext cx="352211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국정감사 처리결과보고서에서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밝힌 사이버금융범죄 수사매뉴얼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제작 이행 현황 요청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4628" y="2725901"/>
            <a:ext cx="37898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사이버금융범죄 수사매뉴얼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미작성</a:t>
            </a:r>
            <a:endParaRPr lang="ko-KR" altLang="en-US" spc="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77393" y="3419415"/>
            <a:ext cx="364715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경찰청 답변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-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기존 사이버금융범죄 발생은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감소하고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몸캠피싱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등 신종유형은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증가하고 있는 범죄추세에 맞춰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수사지침 우선시행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97734" y="2114767"/>
            <a:ext cx="3651899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80926" y="2114767"/>
            <a:ext cx="3930572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점</a:t>
            </a: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및 경찰청 답변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436" y="4221088"/>
            <a:ext cx="357822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사이버범죄 근절대책의 일환으로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제작하겠다는 사이버금융범죄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수사매뉴얼 </a:t>
            </a:r>
            <a:r>
              <a:rPr lang="ko-KR" altLang="en-US" spc="-15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미작성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문제지적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755206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12.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백남기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농민사건 진술보고서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미제출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691" y="2566352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3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3885" y="2807214"/>
            <a:ext cx="32239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백남기 농민사건에 대한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현 정부와 경찰의 은폐의혹을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국민들에게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명명백백하게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밝히기 위한 기</a:t>
            </a:r>
            <a:r>
              <a:rPr lang="ko-KR" altLang="en-US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초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자료요청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4681" y="2825019"/>
            <a:ext cx="398378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진술내역은 사실관계를 확인할 수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있는 근거자료라는 사실을 인지하고 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있는 경찰이 변명으로 자료제출 거부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ko-KR" altLang="en-US" spc="-1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8555" y="4322420"/>
            <a:ext cx="344838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경찰청 답변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-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수사상 자료를 제출할 수 없음을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altLang="ko-KR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ko-KR" altLang="en-US" spc="-1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양해바람</a:t>
            </a:r>
            <a:endParaRPr lang="en-US" altLang="ko-KR" spc="-15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90684" y="2248236"/>
            <a:ext cx="3651899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62723" y="2248236"/>
            <a:ext cx="3930572" cy="440939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점</a:t>
            </a: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및 경찰청 답변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17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wsho\Desktop\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53" y="3159186"/>
            <a:ext cx="7850568" cy="504762"/>
          </a:xfrm>
          <a:prstGeom prst="rect">
            <a:avLst/>
          </a:prstGeom>
          <a:noFill/>
        </p:spPr>
      </p:pic>
      <p:pic>
        <p:nvPicPr>
          <p:cNvPr id="31" name="Picture 2" descr="C:\Users\wsho\Desktop\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349" y="3773054"/>
            <a:ext cx="7850568" cy="504762"/>
          </a:xfrm>
          <a:prstGeom prst="rect">
            <a:avLst/>
          </a:prstGeom>
          <a:noFill/>
        </p:spPr>
      </p:pic>
      <p:grpSp>
        <p:nvGrpSpPr>
          <p:cNvPr id="28" name="그룹 27"/>
          <p:cNvGrpSpPr/>
          <p:nvPr/>
        </p:nvGrpSpPr>
        <p:grpSpPr>
          <a:xfrm>
            <a:off x="753880" y="4380040"/>
            <a:ext cx="7850568" cy="507629"/>
            <a:chOff x="753880" y="2634045"/>
            <a:chExt cx="7850568" cy="507629"/>
          </a:xfrm>
        </p:grpSpPr>
        <p:pic>
          <p:nvPicPr>
            <p:cNvPr id="29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2636912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043608" y="2634045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endParaRPr lang="ko-KR" altLang="en-US" sz="2000" b="1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pic>
        <p:nvPicPr>
          <p:cNvPr id="25" name="Picture 2" descr="C:\Users\wsho\Desktop\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80" y="6165064"/>
            <a:ext cx="7850568" cy="5047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34339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400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sz="40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인사혁신처</a:t>
            </a:r>
            <a:endParaRPr lang="ko-KR" altLang="en-US" sz="40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753880" y="1844824"/>
            <a:ext cx="7850568" cy="507629"/>
            <a:chOff x="753880" y="1844824"/>
            <a:chExt cx="7850568" cy="507629"/>
          </a:xfrm>
        </p:grpSpPr>
        <p:pic>
          <p:nvPicPr>
            <p:cNvPr id="5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1847691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043608" y="1844824"/>
              <a:ext cx="5686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1.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고위공직자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국</a:t>
              </a:r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•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공유 토</a:t>
              </a:r>
              <a:r>
                <a:rPr lang="ko-KR" altLang="en-US" sz="2000" b="1" spc="-150" dirty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지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 보유 현황 제출거부 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53880" y="2517768"/>
            <a:ext cx="7850568" cy="507629"/>
            <a:chOff x="753880" y="2634045"/>
            <a:chExt cx="7850568" cy="507629"/>
          </a:xfrm>
        </p:grpSpPr>
        <p:pic>
          <p:nvPicPr>
            <p:cNvPr id="8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2636912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3608" y="2634045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2.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식약처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공무원</a:t>
              </a:r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,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 관련회사 주식보유현황 제출거부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53880" y="5020710"/>
            <a:ext cx="7850568" cy="507629"/>
            <a:chOff x="753880" y="2634045"/>
            <a:chExt cx="7850568" cy="507629"/>
          </a:xfrm>
        </p:grpSpPr>
        <p:pic>
          <p:nvPicPr>
            <p:cNvPr id="19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2636912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043608" y="2634045"/>
              <a:ext cx="5832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6.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재산등록절차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위반 징계 요구 의무 불이행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53880" y="5596832"/>
            <a:ext cx="7850568" cy="507629"/>
            <a:chOff x="753880" y="1844824"/>
            <a:chExt cx="7850568" cy="507629"/>
          </a:xfrm>
        </p:grpSpPr>
        <p:pic>
          <p:nvPicPr>
            <p:cNvPr id="22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1847691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043608" y="1844824"/>
              <a:ext cx="4823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+mj-ea"/>
                  <a:ea typeface="+mj-ea"/>
                </a:rPr>
                <a:t>7.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+mj-ea"/>
                  <a:ea typeface="+mj-ea"/>
                </a:rPr>
                <a:t>부정한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+mj-ea"/>
                  <a:ea typeface="+mj-ea"/>
                </a:rPr>
                <a:t>재산 형성 혐의 통보 의무 불이행 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23944" y="3770822"/>
            <a:ext cx="563327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000" b="1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4. </a:t>
            </a:r>
            <a:r>
              <a:rPr lang="ko-KR" altLang="en-US" sz="2000" b="1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공직자윤리법 </a:t>
            </a:r>
            <a:r>
              <a:rPr lang="ko-KR" altLang="en-US" sz="2000" b="1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위반과태료 납부현황관리 부실</a:t>
            </a:r>
            <a:endParaRPr lang="ko-KR" altLang="en-US" sz="2000" b="1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43608" y="4410870"/>
            <a:ext cx="4203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5.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무기중개상 </a:t>
            </a:r>
            <a:r>
              <a: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취업제한기관 관리 공백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2079" y="6188918"/>
            <a:ext cx="48230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+mj-ea"/>
                <a:ea typeface="+mj-ea"/>
              </a:rPr>
              <a:t>8.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+mj-ea"/>
                <a:ea typeface="+mj-ea"/>
              </a:rPr>
              <a:t>뇌물혐의에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+mj-ea"/>
                <a:ea typeface="+mj-ea"/>
              </a:rPr>
              <a:t>대한 조사의뢰 법적 공백</a:t>
            </a:r>
            <a:endParaRPr lang="ko-KR" altLang="en-US" sz="2000" b="1" spc="-15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23944" y="3178766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공무원 </a:t>
            </a:r>
            <a:r>
              <a:rPr lang="ko-KR" altLang="en-US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시효만료로 징계 면한 자료 </a:t>
            </a:r>
            <a:r>
              <a:rPr lang="ko-KR" altLang="en-US" spc="-150" dirty="0" err="1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pc="-15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81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897072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고위공직자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국</a:t>
            </a:r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맑은 고딕"/>
                <a:ea typeface="맑은 고딕"/>
              </a:rPr>
              <a:t>•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공유토지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보유현황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제출 거부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09154" y="2492896"/>
            <a:ext cx="330411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인사처는 공직자윤리위원회의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공개 여부 논의조차 없이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자료 제출 거부 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3280" y="3933056"/>
            <a:ext cx="364715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윤리위원회의 논의 여부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공개 불허 결정 여부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등을 질의하기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위한 위원장 증인출석도 거부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908" y="2492896"/>
            <a:ext cx="294343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최근 제주도에서 공무원이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공유재산을 특혜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취득한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사례가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확인됨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475" y="3966155"/>
            <a:ext cx="3435556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국유재산 및 전국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지자체의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공유재산에 대한 공무원의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특혜 취득 의혹을 확인하기 위해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재산등록대상자 토지 보유 현황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자료요구  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45259" y="1988840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인사처의 태도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488053" y="1988840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3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881683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식약처공무원</a:t>
            </a:r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관련회사 주식보유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제출 거부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2261" y="2586405"/>
            <a:ext cx="336662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식약처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공무원 줄기세포 치료제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개발사인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R&amp;L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바이오 등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관련회사 주식 보유 의혹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261" y="4050938"/>
            <a:ext cx="33105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식약처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공무원의 식품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의약품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회사 주식 보유 의혹 확인 위해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식약처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소속 등록대상자의 보유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주식 현황자료 요구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7633" y="2586405"/>
            <a:ext cx="330411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인사처는 공직자윤리위원회의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공개 여부 논의조차 없이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자료 제출 거부 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7632" y="4034388"/>
            <a:ext cx="367280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윤리위원회의 논의 여부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공개 불허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결정 여부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등을 질의하기 위한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위원장 증인출석도 거부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88840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63424" y="1988840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인사처의 태도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1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83888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공무원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시효만료로 징계 면한 자료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0668" y="2492896"/>
            <a:ext cx="286328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비위공무원에 대하여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징계시효를 넘기면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더 이상 징계를 할 수 없음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909" y="3930682"/>
            <a:ext cx="337303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이는 인사관리의 공백이자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비위공무원에게 면죄부를 주는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행위이므로 그 현황을 파악하기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위해 시효만료로 징계를 면한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공무원 현황 자료요구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3280" y="2503651"/>
            <a:ext cx="3498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인사처는 징계 통계를 관리하고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있지 않아 제출할 수 없다는 답변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3280" y="3573016"/>
            <a:ext cx="36407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시효만료로 징계를 면한다는 것은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징계권자의 직무유기이자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비위공무원을 비호하는 행위라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할 것이므로 반드시 관리가 필요함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88840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63424" y="1988840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인사처의 답변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27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83888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공직자윤리법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위반 과태료 납부 관리 부실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1733" y="2552956"/>
            <a:ext cx="288091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퇴직공직자 취업제한제도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실효성 강화를 위해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과태료 부과 규정 확대 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4681" y="2538770"/>
            <a:ext cx="398378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인사처는 과태료 부과 징수는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법원과 검찰의 업무이기 때문에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관련 자료를 관리하지 않는다는 답변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8164" y="4005064"/>
            <a:ext cx="35846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법원에 통보하면 그만이라는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인사처의 태도는 무책임하며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취업제한제도 실효성 강화를 위해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과태료 납부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징수 내역 관리 필요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734" y="4021321"/>
            <a:ext cx="3709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실효성 여부 확인을 위해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과태료납부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및 징수내역 자료요구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88840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54483" y="1988840"/>
            <a:ext cx="3930572" cy="434422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인사처의 답변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34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wsho\Desktop\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80" y="5885356"/>
            <a:ext cx="7850568" cy="504762"/>
          </a:xfrm>
          <a:prstGeom prst="rect">
            <a:avLst/>
          </a:prstGeom>
          <a:noFill/>
        </p:spPr>
      </p:pic>
      <p:grpSp>
        <p:nvGrpSpPr>
          <p:cNvPr id="7" name="그룹 6"/>
          <p:cNvGrpSpPr/>
          <p:nvPr/>
        </p:nvGrpSpPr>
        <p:grpSpPr>
          <a:xfrm>
            <a:off x="753880" y="1844824"/>
            <a:ext cx="7850568" cy="507629"/>
            <a:chOff x="753880" y="1844824"/>
            <a:chExt cx="7850568" cy="507629"/>
          </a:xfrm>
        </p:grpSpPr>
        <p:pic>
          <p:nvPicPr>
            <p:cNvPr id="5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1847691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043608" y="1844824"/>
              <a:ext cx="4823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1.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서훈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내역 제출거부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53880" y="2517768"/>
            <a:ext cx="7850568" cy="507629"/>
            <a:chOff x="753880" y="2634045"/>
            <a:chExt cx="7850568" cy="507629"/>
          </a:xfrm>
        </p:grpSpPr>
        <p:pic>
          <p:nvPicPr>
            <p:cNvPr id="8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2636912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3608" y="2634045"/>
              <a:ext cx="3966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2.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개인정보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영향평가 결과 제출거부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pic>
        <p:nvPicPr>
          <p:cNvPr id="13" name="Picture 2" descr="C:\Users\wsho\Desktop\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80" y="3193579"/>
            <a:ext cx="7850568" cy="504762"/>
          </a:xfrm>
          <a:prstGeom prst="rect">
            <a:avLst/>
          </a:prstGeom>
          <a:noFill/>
        </p:spPr>
      </p:pic>
      <p:grpSp>
        <p:nvGrpSpPr>
          <p:cNvPr id="15" name="그룹 14"/>
          <p:cNvGrpSpPr/>
          <p:nvPr/>
        </p:nvGrpSpPr>
        <p:grpSpPr>
          <a:xfrm>
            <a:off x="753880" y="3863656"/>
            <a:ext cx="7850568" cy="507629"/>
            <a:chOff x="753880" y="2634045"/>
            <a:chExt cx="7850568" cy="507629"/>
          </a:xfrm>
        </p:grpSpPr>
        <p:pic>
          <p:nvPicPr>
            <p:cNvPr id="16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2636912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043608" y="2634045"/>
              <a:ext cx="4960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4.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개인정보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목적 외 이용 및 제공 제도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미관리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53880" y="4536600"/>
            <a:ext cx="7850568" cy="507629"/>
            <a:chOff x="753880" y="2634045"/>
            <a:chExt cx="7850568" cy="507629"/>
          </a:xfrm>
        </p:grpSpPr>
        <p:pic>
          <p:nvPicPr>
            <p:cNvPr id="19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2636912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043608" y="2634045"/>
              <a:ext cx="48189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5.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개인정보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유출 관련 형사처벌 현황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미관리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53880" y="5209544"/>
            <a:ext cx="7850568" cy="507629"/>
            <a:chOff x="753880" y="1844824"/>
            <a:chExt cx="7850568" cy="507629"/>
          </a:xfrm>
        </p:grpSpPr>
        <p:pic>
          <p:nvPicPr>
            <p:cNvPr id="22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1847691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043608" y="1844824"/>
              <a:ext cx="6622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6.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개인정보취급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위반 징계 현황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미관리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43608" y="3172906"/>
            <a:ext cx="342112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3.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개인정보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유출기관 제출거부</a:t>
            </a:r>
            <a:endParaRPr lang="ko-KR" altLang="en-US" sz="2000" b="1" spc="-15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608" y="5877272"/>
            <a:ext cx="48230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7.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행정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관</a:t>
            </a:r>
            <a:r>
              <a: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리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역량평가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평가결과 제출거부</a:t>
            </a:r>
            <a:endParaRPr lang="ko-KR" altLang="en-US" sz="2000" b="1" spc="-15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0694" y="559438"/>
            <a:ext cx="34339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400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en-US" altLang="ko-KR" sz="40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행정자치부</a:t>
            </a:r>
            <a:endParaRPr lang="ko-KR" altLang="en-US" sz="40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26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729558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무기중개상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취업제한기관 관리 공백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2312" y="4005064"/>
            <a:ext cx="35782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인사처에서 방산비리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예방을 위해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국방부 퇴직공직자의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취업제한기관에 무기중개업체가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포함되는지에 관한 자료요구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7684" y="4482986"/>
            <a:ext cx="36407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인사혁신처는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무기중개상에 의한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방산비리를 막기 위해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무기중개업의 특수성을 반영한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취업제한 기준을 만들어야 함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312" y="2564856"/>
            <a:ext cx="357822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방산비리는 무기중개상에 고용된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전직 군인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군무원에 의해서 주로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저질러짐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7683" y="2574904"/>
            <a:ext cx="35846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인사처는 공직자윤리법에 따른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취업제한기관 중 무기중개업체의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포함여부만을 별도로 관리하지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않는다고 답변함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88840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63424" y="1988840"/>
            <a:ext cx="3930572" cy="434422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인사처 답변 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87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83888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6.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재산등록절차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위반 징계 요구 의무 불이행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7996" y="2503358"/>
            <a:ext cx="345318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공직자윤리법은 재산등록위반에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대해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17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개의 다양한 징계 사유를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규정함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7886" y="2500984"/>
            <a:ext cx="3817071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윤리위원회는 지금까지 재산등록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과정만을 형식적으로 심사한다는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지적을 받았으나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징계요구가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단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건이라는 점은 형식적 심사마저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부실했다는 반증임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876" y="4826476"/>
            <a:ext cx="364074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윤리위는 공직자 재산등록에 관한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법률상 권한을 적극 활용해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재산등록업무를 강화해야 함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297" y="4020172"/>
            <a:ext cx="337303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최근 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년간 윤리위원회가 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재산등록과 관련해 </a:t>
            </a:r>
            <a:r>
              <a:rPr lang="ko-KR" altLang="en-US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징계요구한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건수는 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진경준 검사장 단 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88840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현황 및 문제점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49456" y="1988840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개선 방향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75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797846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7.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부정한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재산 형성 혐의 통보의무 불이행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2834" y="2420888"/>
            <a:ext cx="35782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공직자윤리법은 부정한 방법으로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재산을 형성한 혐의를 발견 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법무부장관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국세청장 등에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통보할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의무가 있음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7684" y="2420888"/>
            <a:ext cx="36824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언론에 보도된 수많은 비리사건을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고려하면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지난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10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년간 부정한 재산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형성 건수가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건인 사실은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납득하기 어려움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7683" y="4280766"/>
            <a:ext cx="36407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윤리위는 공직자의 현 재산의 등록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뿐만 아니라 재산의 형성과정까지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실질적으로 검증할 수 있는 만큼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그 권한과 의무를 다해야 함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312" y="4331046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최근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10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년간 윤리위원회는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약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3000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명에게 시정조치를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하면서도 부정한 재산형성 혐의로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통보한 사례는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건임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88840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현황 및 문제점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63424" y="1988840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개선 방향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68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743184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8.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뇌물혐의에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대한 조사의뢰 법적 공백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3606" y="2479891"/>
            <a:ext cx="34980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공직자윤리법은 거짓 재산등록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또는 직무상 비밀을 이용한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재산 취득 혐의자를 법무부 등에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조사의뢰할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수 있음 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3280" y="2510755"/>
            <a:ext cx="37096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윤리위원회는 조사의뢰 사유가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거짓 등록과 직무상 비밀을 이용한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재산 형성으로 제한되기 때문에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뇌물혐의 등은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조사의뢰하지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않음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8977" y="4338970"/>
            <a:ext cx="3679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가장 악질적인 부정재산은 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뇌물인 만큼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뇌물 혐의에 대해서도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법무부 등에 조사의뢰를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할 수 있도록 법률 개정 필요 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716" y="4338970"/>
            <a:ext cx="33730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진경준 검사장은 뇌물 혐의가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발견되었음에도 직무상 비밀을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이용한 것이 아니라는 이유로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조사의뢰 하지 않음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63424" y="1991262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개선 방향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88840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현황 및 문제점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68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694" y="559438"/>
            <a:ext cx="34339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400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sz="40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국민안전처</a:t>
            </a:r>
            <a:endParaRPr lang="ko-KR" altLang="en-US" sz="40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753880" y="1844824"/>
            <a:ext cx="7850568" cy="507629"/>
            <a:chOff x="753880" y="1844824"/>
            <a:chExt cx="7850568" cy="507629"/>
          </a:xfrm>
        </p:grpSpPr>
        <p:pic>
          <p:nvPicPr>
            <p:cNvPr id="5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1847691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043608" y="1844824"/>
              <a:ext cx="4823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1.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재해경감활동 </a:t>
              </a:r>
              <a:r>
                <a:rPr lang="ko-KR" altLang="en-US" sz="2000" b="1" spc="-150" dirty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우수기업 현황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전무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53880" y="2517768"/>
            <a:ext cx="7850568" cy="507629"/>
            <a:chOff x="753880" y="2634045"/>
            <a:chExt cx="7850568" cy="507629"/>
          </a:xfrm>
        </p:grpSpPr>
        <p:pic>
          <p:nvPicPr>
            <p:cNvPr id="8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2636912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3608" y="2634045"/>
              <a:ext cx="4889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2.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지진 </a:t>
              </a:r>
              <a:r>
                <a:rPr lang="ko-KR" altLang="en-US" sz="2000" b="1" spc="-150" dirty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대비 원자력 안전회의 개최 현황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전무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pic>
        <p:nvPicPr>
          <p:cNvPr id="13" name="Picture 2" descr="C:\Users\wsho\Desktop\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80" y="3193579"/>
            <a:ext cx="7850568" cy="504762"/>
          </a:xfrm>
          <a:prstGeom prst="rect">
            <a:avLst/>
          </a:prstGeom>
          <a:noFill/>
        </p:spPr>
      </p:pic>
      <p:grpSp>
        <p:nvGrpSpPr>
          <p:cNvPr id="15" name="그룹 14"/>
          <p:cNvGrpSpPr/>
          <p:nvPr/>
        </p:nvGrpSpPr>
        <p:grpSpPr>
          <a:xfrm>
            <a:off x="753880" y="3863656"/>
            <a:ext cx="7850568" cy="507629"/>
            <a:chOff x="753880" y="2634045"/>
            <a:chExt cx="7850568" cy="507629"/>
          </a:xfrm>
        </p:grpSpPr>
        <p:pic>
          <p:nvPicPr>
            <p:cNvPr id="16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2636912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043608" y="2634045"/>
              <a:ext cx="3728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4.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안전과 </a:t>
              </a:r>
              <a:r>
                <a:rPr lang="ko-KR" altLang="en-US" sz="2000" b="1" spc="-150" dirty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연계된 취합자료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미관리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53880" y="4536600"/>
            <a:ext cx="7850568" cy="507629"/>
            <a:chOff x="753880" y="2634045"/>
            <a:chExt cx="7850568" cy="507629"/>
          </a:xfrm>
        </p:grpSpPr>
        <p:pic>
          <p:nvPicPr>
            <p:cNvPr id="19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2636912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043608" y="2634045"/>
              <a:ext cx="42739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5.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소방관 </a:t>
              </a:r>
              <a:r>
                <a:rPr lang="ko-KR" altLang="en-US" sz="2000" b="1" spc="-150" dirty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등급별 장애판정 현황 </a:t>
              </a:r>
              <a:r>
                <a:rPr lang="ko-KR" altLang="en-US" sz="2000" b="1" spc="-150" dirty="0" err="1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미관리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53880" y="5209544"/>
            <a:ext cx="7850568" cy="507629"/>
            <a:chOff x="753880" y="1844824"/>
            <a:chExt cx="7850568" cy="507629"/>
          </a:xfrm>
        </p:grpSpPr>
        <p:pic>
          <p:nvPicPr>
            <p:cNvPr id="22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1847691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043608" y="1844824"/>
              <a:ext cx="4823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6.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소방공무원 </a:t>
              </a:r>
              <a:r>
                <a:rPr lang="ko-KR" altLang="en-US" sz="2000" b="1" spc="-150" dirty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업무에 따른 질병분류 </a:t>
              </a:r>
              <a:r>
                <a:rPr lang="ko-KR" altLang="en-US" sz="2000" b="1" spc="-150" dirty="0" err="1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미관리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43608" y="3172906"/>
            <a:ext cx="441338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3.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재난방송 </a:t>
            </a:r>
            <a:r>
              <a:rPr lang="en-US" altLang="ko-KR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DMB </a:t>
            </a:r>
            <a:r>
              <a:rPr lang="ko-KR" altLang="en-US" sz="2000" b="1" spc="-150" dirty="0" err="1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수신율</a:t>
            </a:r>
            <a:r>
              <a: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 제고 노력 </a:t>
            </a:r>
            <a:r>
              <a:rPr lang="ko-KR" altLang="en-US" sz="2000" b="1" spc="-15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rPr>
              <a:t>미흡</a:t>
            </a:r>
            <a:endParaRPr lang="ko-KR" altLang="en-US" sz="2000" b="1" spc="-15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8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68852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재해경감활동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우수기업 현황 전무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4180" y="2544919"/>
            <a:ext cx="33730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재난으로 인해 기업이 폐업할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경우 국민과 국가경제에 막대한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피해를 주기 때문에 기업의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업무연속성 유지대책이 필요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94933" y="2544919"/>
            <a:ext cx="34355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안전혁신 마스터플랜을 통해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재해경감활동 우수기업을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선정하겠다고 선언했으나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현재까지 신청 기업 현황이 전무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3953" y="4342745"/>
            <a:ext cx="294984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기업이 재해경감활동에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참여할 수 있도록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유인책을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제고해야 함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91262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취지 및 관리필요성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42551" y="1991262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현황 및 실태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23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852509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지진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대비 원자력 안전회의 개최 현황 전무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9917" y="2570340"/>
            <a:ext cx="3373039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원전시설이 밀집해있는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경북지역의 지진활동 빈도가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증가함에 따라 지진으로 인한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원자력 피해가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발생하지 않도록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안전처와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원안위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간 협의를 통한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철저한 점검과 대책 강구가 필요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9870" y="2571492"/>
            <a:ext cx="33105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현재 특수재난으로서 원자력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분야에 대한 협력협의회는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개최되고 있으나 지진과 연계한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원자력 안전회의개최는 전무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9870" y="4390072"/>
            <a:ext cx="32688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원안위와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밀접한 협의체계를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구축하여 지진은 물론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</a:t>
            </a: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그 외 재난으로 인한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2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차 원자력 피해를 방지해야 함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91262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취지 및 관리필요성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63424" y="1991262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현황 및 실태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28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775725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재난방송 </a:t>
            </a:r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DMB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수신율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제고 노력 미흡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5974" y="2567278"/>
            <a:ext cx="3143809" cy="1585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방통위의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재난방송 수신환경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조사결과에 따르면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</a:t>
            </a: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DMB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와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FM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라디오의 수신불량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비율이 각각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85%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내외로 파악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974" y="4363910"/>
            <a:ext cx="3310522" cy="1585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재난으로 인한 고립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자택 내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유선망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파손 등의 경우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DMB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나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라디오를 통해 재난정보를 얻고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대비하기 위한 인프라 구축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1345" y="2567278"/>
            <a:ext cx="3155031" cy="1200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안전처는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방통위에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재난방송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수신율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제고사업과 관련하여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협의를 요청한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사항이 없음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1346" y="4003870"/>
            <a:ext cx="32480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재난방송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수신율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제고 관련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관련부처와 긴밀이 협력하여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상당비율이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수신불량한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실태를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조속히 개선해야 함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91262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취지 및 관리필요성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63424" y="1991262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현황 및 실태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96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647484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안전과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연계된 취합자료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9309" y="2467054"/>
            <a:ext cx="359265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국민안전 업무와 연계된 자료를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취합하여 관리할 경우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실태 및 문제점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파악이 용이하며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집중 보완해야 할 부분을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사전에 확인할 수 있음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74680" y="2450212"/>
            <a:ext cx="343555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안전과 연계된 자료임에도 불구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안전처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소관이 아닌 자료에 대한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취합자료 관리가 미흡함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3048" y="3723997"/>
            <a:ext cx="34115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현황자료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미취합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사례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음주운항 사상자수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메르스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등 전염병으로 인한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사상자에 대한 세부사항</a:t>
            </a:r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안전처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홈페이지 기본운영 현황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어린이 교통사고 관련 현황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91262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취지 및 관리필요성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38895" y="1991262"/>
            <a:ext cx="3930572" cy="407267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현황 및 실태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65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743184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소방관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등급별 장애판정 현황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9044" y="2543139"/>
            <a:ext cx="32175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소방관이 업무상 재해 등으로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장애를 판정 받은 현황을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관리함으로써 국가적 차원의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지원과 생활보장 확대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140" y="4318064"/>
            <a:ext cx="352211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장애 등급 정도에 따라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가능한 공무수행을 유지토록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해줌으로써 소방관의 명예를 보장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9870" y="2520238"/>
            <a:ext cx="33041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안전처에서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소방관 순직현황은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파악하고 있으나 장애등급별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판정자수 현황은 보유하고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있지 않다는 답변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9870" y="4318064"/>
            <a:ext cx="33105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업무상 재해 등으로 인한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장애를 얻은 소방관을 파악하여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그 삶이 유지될 수 있도록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대책 및 방안 강구 필요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7182" y="1960060"/>
            <a:ext cx="3651899" cy="442084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취지 및 관리필요성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41634" y="1960060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현황 및 실태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18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42867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서훈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내역 제출거부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00488" y="1966231"/>
            <a:ext cx="8116395" cy="4248472"/>
            <a:chOff x="488053" y="1988840"/>
            <a:chExt cx="8116395" cy="4248472"/>
          </a:xfrm>
        </p:grpSpPr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488053" y="1988840"/>
              <a:ext cx="3651899" cy="432000"/>
            </a:xfrm>
            <a:prstGeom prst="roundRect">
              <a:avLst>
                <a:gd name="adj" fmla="val 597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anchor="t">
              <a:scene3d>
                <a:camera prst="orthographicFront"/>
                <a:lightRig rig="threePt" dir="t"/>
              </a:scene3d>
              <a:sp3d contourW="25400">
                <a:bevelT w="0" h="38100"/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spcBef>
                  <a:spcPct val="20000"/>
                </a:spcBef>
                <a:buClr>
                  <a:srgbClr val="5F5F5F"/>
                </a:buClr>
                <a:buSzPct val="90000"/>
                <a:defRPr/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자료요구 취지 및 배경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488053" y="2286907"/>
              <a:ext cx="8115757" cy="3950405"/>
              <a:chOff x="488053" y="2286907"/>
              <a:chExt cx="8115757" cy="3518357"/>
            </a:xfrm>
          </p:grpSpPr>
          <p:pic>
            <p:nvPicPr>
              <p:cNvPr id="10" name="그림 125" descr="11_4.png"/>
              <p:cNvPicPr>
                <a:picLocks noChangeAspect="1"/>
              </p:cNvPicPr>
              <p:nvPr/>
            </p:nvPicPr>
            <p:blipFill>
              <a:blip r:embed="rId2">
                <a:lum bright="-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81"/>
              <a:stretch>
                <a:fillRect/>
              </a:stretch>
            </p:blipFill>
            <p:spPr bwMode="auto">
              <a:xfrm>
                <a:off x="3371712" y="2286908"/>
                <a:ext cx="1293812" cy="3518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4663425" y="2286907"/>
                <a:ext cx="3940385" cy="351835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2" name="한쪽 모서리가 둥근 사각형 11"/>
              <p:cNvSpPr/>
              <p:nvPr/>
            </p:nvSpPr>
            <p:spPr>
              <a:xfrm>
                <a:off x="488053" y="2408349"/>
                <a:ext cx="3651899" cy="3261446"/>
              </a:xfrm>
              <a:prstGeom prst="round1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99125" y="2528279"/>
              <a:ext cx="34980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행정자치부 소관 업무인 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서훈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관련 업무에 대한 감사 목적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76596" y="2528279"/>
              <a:ext cx="336662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생년월일 및 </a:t>
              </a:r>
              <a:r>
                <a:rPr lang="ko-KR" altLang="en-US" spc="-1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공적자료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제출거부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9125" y="3608399"/>
              <a:ext cx="2933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서훈의 취소 사유 중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하나인 허위공적 확인 필요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8416" y="4633061"/>
              <a:ext cx="333617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친일파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군사반란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·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내란 가담자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등에 대한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공적 확인을 통하여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b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허위공적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여부 확인 필요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76596" y="3204849"/>
              <a:ext cx="346120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친일 인사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군사반란 및 내란사건</a:t>
              </a:r>
              <a:endPara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가담자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전범 피의자에 대한 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자료도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제출거부</a:t>
              </a:r>
              <a:endPara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74497" y="4692294"/>
              <a:ext cx="34291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인터넷에 이미 공개된 자료 외</a:t>
              </a:r>
              <a:r>
                <a:rPr lang="ko-KR" altLang="en-US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의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자료 제출거부</a:t>
              </a:r>
              <a:endPara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>
              <a:off x="4673876" y="1988841"/>
              <a:ext cx="3930572" cy="432000"/>
            </a:xfrm>
            <a:prstGeom prst="roundRect">
              <a:avLst>
                <a:gd name="adj" fmla="val 597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anchor="t">
              <a:scene3d>
                <a:camera prst="orthographicFront"/>
                <a:lightRig rig="threePt" dir="t"/>
              </a:scene3d>
              <a:sp3d contourW="25400">
                <a:bevelT w="0" h="38100"/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spcBef>
                  <a:spcPct val="20000"/>
                </a:spcBef>
                <a:buClr>
                  <a:srgbClr val="5F5F5F"/>
                </a:buClr>
                <a:buSzPct val="90000"/>
                <a:defRPr/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자료요구에 대한 대응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6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82525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6.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소방공무원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업무에 따른 질병분류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3892" y="2540790"/>
            <a:ext cx="361188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소방공무원의 질병치료를 위한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전문치료센터를 실효적으로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마련하고 확충하기 위한 지표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385" y="3958025"/>
            <a:ext cx="329609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소방공무원의 업무 관련성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의심 질환에 대한 연구를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계획 및 집행하기 위한 지표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94170" y="2544038"/>
            <a:ext cx="3445174" cy="815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현재 소방공무원의 질병을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구분하여 관리하고 있지 않음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4170" y="3573304"/>
            <a:ext cx="359425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소방공무원의 업무에 따른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질병현황을 관리함으로써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향후 소방공무원에게 지원되고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확충되어야 할 질병대책이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무엇인지 강구해야 함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91262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취지 및 관리필요성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68331" y="1988080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현황 및 실태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18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753880" y="1844824"/>
            <a:ext cx="7850568" cy="507629"/>
            <a:chOff x="753880" y="1844824"/>
            <a:chExt cx="7850568" cy="507629"/>
          </a:xfrm>
        </p:grpSpPr>
        <p:pic>
          <p:nvPicPr>
            <p:cNvPr id="5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1847691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043608" y="1844824"/>
              <a:ext cx="5160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1.</a:t>
              </a:r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공정선거지원단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본인승낙 및 </a:t>
              </a:r>
              <a:r>
                <a:rPr lang="ko-KR" altLang="en-US" sz="2000" b="1" spc="-150" dirty="0" err="1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비당원확인서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53880" y="2517768"/>
            <a:ext cx="7850568" cy="507629"/>
            <a:chOff x="753880" y="2634045"/>
            <a:chExt cx="7850568" cy="507629"/>
          </a:xfrm>
        </p:grpSpPr>
        <p:pic>
          <p:nvPicPr>
            <p:cNvPr id="8" name="Picture 2" descr="C:\Users\wsho\Desktop\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880" y="2636912"/>
              <a:ext cx="7850568" cy="50476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3608" y="2634045"/>
              <a:ext cx="1927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r>
                <a:rPr lang="en-US" altLang="ko-KR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2.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유권해석 </a:t>
              </a:r>
              <a:r>
                <a:rPr lang="ko-KR" altLang="en-US" sz="2000" b="1" spc="-150" dirty="0" smtClean="0">
                  <a:gradFill flip="none" rotWithShape="1">
                    <a:gsLst>
                      <a:gs pos="0">
                        <a:prstClr val="white"/>
                      </a:gs>
                      <a:gs pos="83000">
                        <a:prstClr val="white">
                          <a:lumMod val="75000"/>
                        </a:prstClr>
                      </a:gs>
                      <a:gs pos="100000">
                        <a:prstClr val="white"/>
                      </a:gs>
                    </a:gsLst>
                    <a:lin ang="5400000" scaled="1"/>
                    <a:tileRect/>
                  </a:gra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</a:rPr>
                <a:t>문제</a:t>
              </a:r>
              <a:endParaRPr lang="ko-KR" altLang="en-US" sz="2000" b="1" spc="-15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9552" y="548680"/>
            <a:ext cx="548579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4000" dirty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en-US" altLang="ko-KR" sz="40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중앙선거관리위원회</a:t>
            </a:r>
            <a:endParaRPr lang="ko-KR" altLang="en-US" sz="40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4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715933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공정선거지원단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비당원확인서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관련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03788" y="3678294"/>
            <a:ext cx="36471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선관위 답변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본인승낙 및 </a:t>
            </a:r>
            <a:r>
              <a:rPr lang="ko-KR" altLang="en-US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비당원확인서를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제출하도록 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되어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있으나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이를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제출받은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위원회가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별도 서류를 통하여 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정당에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비당원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확인을 요청하지 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않고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있음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989" y="2636912"/>
            <a:ext cx="330411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공직선거지원단의 중립적이고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공정한 인력 선발 확인을 위한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자료요청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8761" y="2636912"/>
            <a:ext cx="3584636" cy="86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공정선거지원단에 대한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비당원확인요청을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하지 않고 있음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2070140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56560" y="2073670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문제점 및 선관위 답변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37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42867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유권해석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번복 관련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86230" y="2567278"/>
            <a:ext cx="3366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선거 때마다 선관위 유권해석의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논란이 가중 되고 있음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1602" y="2636912"/>
            <a:ext cx="391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선관위 별로 유권해석이 제 각각으로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후보자들간 형평성 문제 발생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504" y="3618890"/>
            <a:ext cx="29498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구 선관위와 도 선관위의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유권해석이 달라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후보자는 어느 유권해석에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따라야 할지 난감함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8532" y="4737918"/>
            <a:ext cx="3852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중앙선관위가 보다 규정을 세세하게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정리하여 통일된 유권해석 제시필요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8476" y="3717032"/>
            <a:ext cx="3310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같은 사안임에도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선관위별로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해석이 자의적이라는 문제제기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97996" y="2070140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50357" y="2060896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문제점 및 선관위 현황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7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3-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그림 13" descr="3-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12160" y="3786190"/>
            <a:ext cx="3328987" cy="28257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" name="직사각형 14"/>
          <p:cNvSpPr/>
          <p:nvPr/>
        </p:nvSpPr>
        <p:spPr>
          <a:xfrm>
            <a:off x="0" y="3786190"/>
            <a:ext cx="9144000" cy="307181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6070" y="3044280"/>
            <a:ext cx="403187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kern="0" dirty="0" smtClean="0">
                <a:ln w="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03200">
                    <a:srgbClr val="002060">
                      <a:alpha val="72000"/>
                    </a:srgbClr>
                  </a:glow>
                </a:effectLst>
                <a:latin typeface="HY견고딕" pitchFamily="18" charset="-127"/>
                <a:ea typeface="HY견고딕" pitchFamily="18" charset="-127"/>
              </a:rPr>
              <a:t>감사합니다</a:t>
            </a:r>
            <a:endParaRPr kumimoji="1" lang="en-US" altLang="ko-KR" sz="6000" kern="0" dirty="0">
              <a:ln w="0" cmpd="sng">
                <a:noFill/>
                <a:prstDash val="solid"/>
              </a:ln>
              <a:solidFill>
                <a:srgbClr val="FFFFFF"/>
              </a:solidFill>
              <a:effectLst>
                <a:glow rad="203200">
                  <a:srgbClr val="002060">
                    <a:alpha val="72000"/>
                  </a:srgb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14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688521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개인정보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영향평가 결과 제출거부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88053" y="1974415"/>
            <a:ext cx="8116395" cy="4248472"/>
            <a:chOff x="488053" y="1988840"/>
            <a:chExt cx="8116395" cy="4248472"/>
          </a:xfrm>
        </p:grpSpPr>
        <p:grpSp>
          <p:nvGrpSpPr>
            <p:cNvPr id="22" name="그룹 21"/>
            <p:cNvGrpSpPr/>
            <p:nvPr/>
          </p:nvGrpSpPr>
          <p:grpSpPr>
            <a:xfrm>
              <a:off x="488053" y="2286907"/>
              <a:ext cx="8115757" cy="3950405"/>
              <a:chOff x="488053" y="2286907"/>
              <a:chExt cx="8115757" cy="3518357"/>
            </a:xfrm>
          </p:grpSpPr>
          <p:pic>
            <p:nvPicPr>
              <p:cNvPr id="10" name="그림 125" descr="11_4.png"/>
              <p:cNvPicPr>
                <a:picLocks noChangeAspect="1"/>
              </p:cNvPicPr>
              <p:nvPr/>
            </p:nvPicPr>
            <p:blipFill>
              <a:blip r:embed="rId2">
                <a:lum bright="-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81"/>
              <a:stretch>
                <a:fillRect/>
              </a:stretch>
            </p:blipFill>
            <p:spPr bwMode="auto">
              <a:xfrm>
                <a:off x="3369612" y="2286908"/>
                <a:ext cx="1293812" cy="3518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4663425" y="2286907"/>
                <a:ext cx="3940385" cy="351835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2" name="한쪽 모서리가 둥근 사각형 11"/>
              <p:cNvSpPr/>
              <p:nvPr/>
            </p:nvSpPr>
            <p:spPr>
              <a:xfrm>
                <a:off x="488053" y="2408349"/>
                <a:ext cx="3651899" cy="3261446"/>
              </a:xfrm>
              <a:prstGeom prst="round1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00784" y="2579329"/>
              <a:ext cx="3241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개인정보보호법은 행정자치부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소관 법률로 감사 대상의 일부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74896" y="2579329"/>
              <a:ext cx="218361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평가결과 제출거부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0784" y="3672223"/>
              <a:ext cx="35157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개인정보보호법에 따라 공공기관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개인정보 영향평가 실시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0784" y="4752343"/>
              <a:ext cx="31550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국민의 개인정보 침해 방지를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위한 정부의 업무수행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86607" y="4307521"/>
              <a:ext cx="33666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영향평가 미흡 공공기관에 대한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행자부의 관리감독 감사 불가능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76156" y="3240175"/>
              <a:ext cx="32800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각 기관의 동의 없이는 제출을</a:t>
              </a: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할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수 없다는 입장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>
              <a:off x="4673876" y="1988840"/>
              <a:ext cx="3930572" cy="432000"/>
            </a:xfrm>
            <a:prstGeom prst="roundRect">
              <a:avLst>
                <a:gd name="adj" fmla="val 597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anchor="t">
              <a:scene3d>
                <a:camera prst="orthographicFront"/>
                <a:lightRig rig="threePt" dir="t"/>
              </a:scene3d>
              <a:sp3d contourW="25400">
                <a:bevelT w="0" h="38100"/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spcBef>
                  <a:spcPct val="20000"/>
                </a:spcBef>
                <a:buClr>
                  <a:srgbClr val="5F5F5F"/>
                </a:buClr>
                <a:buSzPct val="90000"/>
                <a:defRPr/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자료요구에 대한 대응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488053" y="1988840"/>
              <a:ext cx="3651899" cy="432000"/>
            </a:xfrm>
            <a:prstGeom prst="roundRect">
              <a:avLst>
                <a:gd name="adj" fmla="val 597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anchor="t">
              <a:scene3d>
                <a:camera prst="orthographicFront"/>
                <a:lightRig rig="threePt" dir="t"/>
              </a:scene3d>
              <a:sp3d contourW="25400">
                <a:bevelT w="0" h="38100"/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spcBef>
                  <a:spcPct val="20000"/>
                </a:spcBef>
                <a:buClr>
                  <a:srgbClr val="5F5F5F"/>
                </a:buClr>
                <a:buSzPct val="90000"/>
                <a:defRPr/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자료요구 취지 및 배경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4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592822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개인정보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유출기관 제출거부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15842" y="1928621"/>
            <a:ext cx="8115757" cy="4257964"/>
            <a:chOff x="488053" y="1979348"/>
            <a:chExt cx="8115757" cy="4257964"/>
          </a:xfrm>
        </p:grpSpPr>
        <p:grpSp>
          <p:nvGrpSpPr>
            <p:cNvPr id="22" name="그룹 21"/>
            <p:cNvGrpSpPr/>
            <p:nvPr/>
          </p:nvGrpSpPr>
          <p:grpSpPr>
            <a:xfrm>
              <a:off x="488053" y="2286907"/>
              <a:ext cx="8115757" cy="3950405"/>
              <a:chOff x="488053" y="2286907"/>
              <a:chExt cx="8115757" cy="3518357"/>
            </a:xfrm>
          </p:grpSpPr>
          <p:pic>
            <p:nvPicPr>
              <p:cNvPr id="10" name="그림 125" descr="11_4.png"/>
              <p:cNvPicPr>
                <a:picLocks noChangeAspect="1"/>
              </p:cNvPicPr>
              <p:nvPr/>
            </p:nvPicPr>
            <p:blipFill>
              <a:blip r:embed="rId2">
                <a:lum bright="-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81"/>
              <a:stretch>
                <a:fillRect/>
              </a:stretch>
            </p:blipFill>
            <p:spPr bwMode="auto">
              <a:xfrm>
                <a:off x="3369612" y="2286908"/>
                <a:ext cx="1293812" cy="3518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4663425" y="2286907"/>
                <a:ext cx="3940385" cy="351835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2" name="한쪽 모서리가 둥근 사각형 11"/>
              <p:cNvSpPr/>
              <p:nvPr/>
            </p:nvSpPr>
            <p:spPr>
              <a:xfrm>
                <a:off x="488053" y="2408349"/>
                <a:ext cx="3651899" cy="3261446"/>
              </a:xfrm>
              <a:prstGeom prst="round1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69860" y="2543623"/>
              <a:ext cx="3241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개인정보보호법은 </a:t>
              </a:r>
              <a:r>
                <a:rPr lang="ko-KR" altLang="en-US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행정자치부</a:t>
              </a: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소관 </a:t>
              </a:r>
              <a:r>
                <a:rPr lang="ko-KR" altLang="en-US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법률로 감사 대상의 일부</a:t>
              </a:r>
              <a:endPara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45233" y="2539848"/>
              <a:ext cx="303801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유출 회사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· </a:t>
              </a:r>
              <a:r>
                <a:rPr lang="ko-KR" altLang="en-US" spc="-1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기관명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제출거부</a:t>
              </a:r>
              <a:endPara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9861" y="3636517"/>
              <a:ext cx="30123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일정 규모 이상의 개인정보 </a:t>
              </a:r>
              <a:endPara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유출발생 시 </a:t>
              </a:r>
              <a:r>
                <a:rPr lang="ko-KR" altLang="en-US" spc="-1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행자부에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신고</a:t>
              </a:r>
              <a:endPara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9861" y="4733187"/>
              <a:ext cx="3419526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유출기관 확인을 통해 개인정보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반복유출 기관 확인 및 행자부의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ko-KR" altLang="en-US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관리감독 적정성 확인</a:t>
              </a:r>
              <a:endPara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19895" y="3259928"/>
              <a:ext cx="35157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ko-KR" altLang="en-US" spc="-1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행자부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보호위원회가 공표하기로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결정한 자료 외에 공개 거부</a:t>
              </a:r>
              <a:endPara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19895" y="4352822"/>
              <a:ext cx="36407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8000" indent="-1080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특정기관의 유출 반복 및 행자부의</a:t>
              </a: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관리감독 적정성 감사 불가능</a:t>
              </a:r>
              <a:endPara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488053" y="1988840"/>
              <a:ext cx="3651899" cy="432000"/>
            </a:xfrm>
            <a:prstGeom prst="roundRect">
              <a:avLst>
                <a:gd name="adj" fmla="val 597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anchor="t">
              <a:scene3d>
                <a:camera prst="orthographicFront"/>
                <a:lightRig rig="threePt" dir="t"/>
              </a:scene3d>
              <a:sp3d contourW="25400">
                <a:bevelT w="0" h="38100"/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spcBef>
                  <a:spcPct val="20000"/>
                </a:spcBef>
                <a:buClr>
                  <a:srgbClr val="5F5F5F"/>
                </a:buClr>
                <a:buSzPct val="90000"/>
                <a:defRPr/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자료요구 취지 및 배경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>
              <a:off x="4673238" y="1979348"/>
              <a:ext cx="3930572" cy="432000"/>
            </a:xfrm>
            <a:prstGeom prst="roundRect">
              <a:avLst>
                <a:gd name="adj" fmla="val 597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anchor="t">
              <a:scene3d>
                <a:camera prst="orthographicFront"/>
                <a:lightRig rig="threePt" dir="t"/>
              </a:scene3d>
              <a:sp3d contourW="25400">
                <a:bevelT w="0" h="38100"/>
                <a:contourClr>
                  <a:schemeClr val="tx1">
                    <a:lumMod val="95000"/>
                    <a:lumOff val="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spcBef>
                  <a:spcPct val="20000"/>
                </a:spcBef>
                <a:buClr>
                  <a:srgbClr val="5F5F5F"/>
                </a:buClr>
                <a:buSzPct val="90000"/>
                <a:defRPr/>
              </a:pPr>
              <a:r>
                <a:rPr lang="ko-KR" alt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자료요구에 대한 대응</a:t>
              </a:r>
              <a:endParaRPr lang="ko-KR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5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866134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개인정보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목적 외 이용 및 제공 제도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7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5338" y="2590891"/>
            <a:ext cx="339868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금융사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홈쇼핑 등이 정보주체의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동의 없이 개인정보를 목적 외의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용도로 사용하는 사례 발생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6914" y="2590891"/>
            <a:ext cx="285687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개인정보 목적 외 이용 및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자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제공에 관한 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제도 및 법적 현황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미관리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338" y="4106396"/>
            <a:ext cx="320792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개인정보보호법 소관 부처인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행자부의 제도개선 등에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대한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진행 상황 감사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710" y="4106396"/>
            <a:ext cx="357822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개인정보를 목적 외로 이용하거나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제공할 수 있는 법률 현황을 별도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조사를 통해 관리하지 않고 있음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88840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 및 배경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63424" y="1988840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자료요구에 대한 대응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4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83888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개인정보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유출 관련 형사처벌 현황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86908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39501" y="2584601"/>
            <a:ext cx="350608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행자부는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개인정보처리자에게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개인정보보호 관련법 위반행위가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의심될 경우 고발할 수 있음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0200" y="2584601"/>
            <a:ext cx="3640740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유출 관련 형사처벌의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현황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미관리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0200" y="3284984"/>
            <a:ext cx="341952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개인정보 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유출 관련 형사처벌의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현황 </a:t>
            </a:r>
            <a:r>
              <a:rPr lang="ko-KR" altLang="en-US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미관리로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유출방지 제도 및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처벌규정의 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실효성 평가 불가능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501" y="4106396"/>
            <a:ext cx="335700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개인정보처리자는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권고를 받고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조치한 결과를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행자부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장관에게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의무적으로 통보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88840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 및 배경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63424" y="1988840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자료요구에 대한 대응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0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242" y="548680"/>
            <a:ext cx="743184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6.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개인정보취급 </a:t>
            </a:r>
            <a:r>
              <a:rPr lang="ko-KR" altLang="en-US" sz="3200" dirty="0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위반 징계 현황 </a:t>
            </a:r>
            <a:r>
              <a:rPr lang="ko-KR" altLang="en-US" sz="3200" dirty="0" err="1" smtClean="0">
                <a:gradFill flip="none" rotWithShape="1">
                  <a:gsLst>
                    <a:gs pos="0">
                      <a:prstClr val="white"/>
                    </a:gs>
                    <a:gs pos="83000">
                      <a:prstClr val="white">
                        <a:lumMod val="75000"/>
                      </a:prstClr>
                    </a:gs>
                    <a:gs pos="100000">
                      <a:prstClr val="white"/>
                    </a:gs>
                  </a:gsLst>
                  <a:lin ang="5400000" scaled="1"/>
                  <a:tileRect/>
                </a:gra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미관리</a:t>
            </a:r>
            <a:endParaRPr lang="ko-KR" altLang="en-US" sz="3200" dirty="0">
              <a:gradFill flip="none" rotWithShape="1">
                <a:gsLst>
                  <a:gs pos="0">
                    <a:prstClr val="white"/>
                  </a:gs>
                  <a:gs pos="83000">
                    <a:prstClr val="white">
                      <a:lumMod val="75000"/>
                    </a:prstClr>
                  </a:gs>
                  <a:gs pos="100000">
                    <a:prstClr val="white"/>
                  </a:gs>
                </a:gsLst>
                <a:lin ang="5400000" scaled="1"/>
                <a:tileRect/>
              </a:gra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88053" y="2276872"/>
            <a:ext cx="8115757" cy="3950405"/>
            <a:chOff x="488053" y="2286907"/>
            <a:chExt cx="8115757" cy="3518357"/>
          </a:xfrm>
        </p:grpSpPr>
        <p:pic>
          <p:nvPicPr>
            <p:cNvPr id="10" name="그림 125" descr="11_4.png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/>
            <a:stretch>
              <a:fillRect/>
            </a:stretch>
          </p:blipFill>
          <p:spPr bwMode="auto">
            <a:xfrm>
              <a:off x="3369612" y="2286908"/>
              <a:ext cx="1293812" cy="351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663425" y="2286907"/>
              <a:ext cx="3940385" cy="351835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한쪽 모서리가 둥근 사각형 11"/>
            <p:cNvSpPr/>
            <p:nvPr/>
          </p:nvSpPr>
          <p:spPr>
            <a:xfrm>
              <a:off x="488053" y="2408349"/>
              <a:ext cx="3651899" cy="3261446"/>
            </a:xfrm>
            <a:prstGeom prst="round1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6628" y="2605697"/>
            <a:ext cx="335700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개인정보보호 관련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위반행위가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있다고 인정될 때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행자부장관은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징계를 권고할 수 있음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9240" y="2564856"/>
            <a:ext cx="3451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개인정보보호 위반을 이유로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한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징계 현황을 관리하고 있지 않음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9692" y="3616926"/>
            <a:ext cx="3640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행자부의 징계 권고 및 관리감독의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적정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부적정에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대한 감사 불가능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1832" y="4682460"/>
            <a:ext cx="357822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개인정보보호법 위반을 이유로 한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징계 현황을 관리하고 있지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않아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제출하지 못함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628" y="4078591"/>
            <a:ext cx="345158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징계 책임자는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행자부장관에게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결과를 통보해야 하므로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행자부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장관은 이를 관리하고 있어야 함</a:t>
            </a:r>
            <a:endParaRPr lang="en-US" altLang="ko-KR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88053" y="1988840"/>
            <a:ext cx="3651899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 취지 및 배경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73876" y="1988840"/>
            <a:ext cx="3930572" cy="432000"/>
          </a:xfrm>
          <a:prstGeom prst="roundRect">
            <a:avLst>
              <a:gd name="adj" fmla="val 5977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 anchor="t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자료요구에 대한 대응</a:t>
            </a:r>
            <a:endParaRPr lang="ko-KR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98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2492</Words>
  <Application>Microsoft Office PowerPoint</Application>
  <PresentationFormat>화면 슬라이드 쇼(4:3)</PresentationFormat>
  <Paragraphs>558</Paragraphs>
  <Slides>44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assembly</cp:lastModifiedBy>
  <cp:revision>112</cp:revision>
  <cp:lastPrinted>2016-10-13T21:47:19Z</cp:lastPrinted>
  <dcterms:created xsi:type="dcterms:W3CDTF">2006-10-05T04:04:58Z</dcterms:created>
  <dcterms:modified xsi:type="dcterms:W3CDTF">2016-10-13T21:47:22Z</dcterms:modified>
</cp:coreProperties>
</file>