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0" r:id="rId2"/>
    <p:sldId id="361" r:id="rId3"/>
    <p:sldId id="357" r:id="rId4"/>
    <p:sldId id="362" r:id="rId5"/>
    <p:sldId id="358" r:id="rId6"/>
    <p:sldId id="359" r:id="rId7"/>
    <p:sldId id="360" r:id="rId8"/>
    <p:sldId id="352" r:id="rId9"/>
    <p:sldId id="353" r:id="rId10"/>
    <p:sldId id="363" r:id="rId11"/>
    <p:sldId id="350" r:id="rId12"/>
    <p:sldId id="351" r:id="rId13"/>
    <p:sldId id="356" r:id="rId14"/>
    <p:sldId id="355" r:id="rId15"/>
    <p:sldId id="371" r:id="rId16"/>
    <p:sldId id="372" r:id="rId17"/>
    <p:sldId id="373" r:id="rId18"/>
    <p:sldId id="374" r:id="rId19"/>
    <p:sldId id="366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75" r:id="rId28"/>
    <p:sldId id="367" r:id="rId29"/>
    <p:sldId id="364" r:id="rId30"/>
    <p:sldId id="368" r:id="rId31"/>
    <p:sldId id="369" r:id="rId32"/>
    <p:sldId id="365" r:id="rId33"/>
    <p:sldId id="370" r:id="rId3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FF9"/>
    <a:srgbClr val="0066FF"/>
    <a:srgbClr val="0E05BB"/>
    <a:srgbClr val="4138FA"/>
    <a:srgbClr val="5B53FB"/>
    <a:srgbClr val="E82606"/>
    <a:srgbClr val="E6085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94660"/>
  </p:normalViewPr>
  <p:slideViewPr>
    <p:cSldViewPr>
      <p:cViewPr>
        <p:scale>
          <a:sx n="100" d="100"/>
          <a:sy n="100" d="100"/>
        </p:scale>
        <p:origin x="-1968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Sheet1!$B$1:$F$1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2016.6.30.</c:v>
                </c:pt>
              </c:strCache>
            </c:strRef>
          </c:cat>
          <c:val>
            <c:numRef>
              <c:f>Sheet1!$B$14:$F$14</c:f>
              <c:numCache>
                <c:formatCode>General</c:formatCode>
                <c:ptCount val="5"/>
                <c:pt idx="0">
                  <c:v>41</c:v>
                </c:pt>
                <c:pt idx="1">
                  <c:v>48</c:v>
                </c:pt>
                <c:pt idx="2">
                  <c:v>83</c:v>
                </c:pt>
                <c:pt idx="3">
                  <c:v>105</c:v>
                </c:pt>
                <c:pt idx="4">
                  <c:v>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66592"/>
        <c:axId val="30768128"/>
      </c:lineChart>
      <c:catAx>
        <c:axId val="30766592"/>
        <c:scaling>
          <c:orientation val="minMax"/>
        </c:scaling>
        <c:delete val="0"/>
        <c:axPos val="b"/>
        <c:majorTickMark val="out"/>
        <c:minorTickMark val="none"/>
        <c:tickLblPos val="nextTo"/>
        <c:crossAx val="30768128"/>
        <c:crosses val="autoZero"/>
        <c:auto val="1"/>
        <c:lblAlgn val="ctr"/>
        <c:lblOffset val="100"/>
        <c:noMultiLvlLbl val="0"/>
      </c:catAx>
      <c:valAx>
        <c:axId val="3076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76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HY강B" panose="02030600000101010101" pitchFamily="18" charset="-127"/>
          <a:ea typeface="HY강B" panose="02030600000101010101" pitchFamily="18" charset="-127"/>
        </a:defRPr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4A5BB-CB72-441B-BADF-32C46FA0DB5D}" type="doc">
      <dgm:prSet loTypeId="urn:microsoft.com/office/officeart/2005/8/layout/default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pPr latinLnBrk="1"/>
          <a:endParaRPr lang="ko-KR" altLang="en-US"/>
        </a:p>
      </dgm:t>
    </dgm:pt>
    <dgm:pt modelId="{1039B40A-99F8-4ED8-9FB8-C50393815B3A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군 수도군단</a:t>
          </a:r>
          <a:endParaRPr lang="ko-KR" altLang="en-US" dirty="0"/>
        </a:p>
      </dgm:t>
    </dgm:pt>
    <dgm:pt modelId="{6D13DF4E-E90A-45D3-9C9F-9F0D3FD13A48}" type="parTrans" cxnId="{96AF5F00-BD49-4E9B-82CC-F77C9C8A31B1}">
      <dgm:prSet/>
      <dgm:spPr/>
      <dgm:t>
        <a:bodyPr/>
        <a:lstStyle/>
        <a:p>
          <a:pPr latinLnBrk="1"/>
          <a:endParaRPr lang="ko-KR" altLang="en-US"/>
        </a:p>
      </dgm:t>
    </dgm:pt>
    <dgm:pt modelId="{CE80D6AE-F4A4-4EB5-837F-48C1998677E2}" type="sibTrans" cxnId="{96AF5F00-BD49-4E9B-82CC-F77C9C8A31B1}">
      <dgm:prSet/>
      <dgm:spPr/>
      <dgm:t>
        <a:bodyPr/>
        <a:lstStyle/>
        <a:p>
          <a:pPr latinLnBrk="1"/>
          <a:endParaRPr lang="ko-KR" altLang="en-US"/>
        </a:p>
      </dgm:t>
    </dgm:pt>
    <dgm:pt modelId="{E8321DFA-1B68-435F-BA21-B445D187A08C}">
      <dgm:prSet phldrT="[텍스트]"/>
      <dgm:spPr/>
      <dgm:t>
        <a:bodyPr/>
        <a:lstStyle/>
        <a:p>
          <a:pPr latinLnBrk="1"/>
          <a:r>
            <a:rPr lang="en-US" altLang="ko-KR" b="1" dirty="0" smtClean="0"/>
            <a:t>400</a:t>
          </a:r>
          <a:r>
            <a:rPr lang="ko-KR" altLang="en-US" b="1" dirty="0" smtClean="0"/>
            <a:t>원</a:t>
          </a:r>
          <a:endParaRPr lang="ko-KR" altLang="en-US" b="1" dirty="0"/>
        </a:p>
      </dgm:t>
    </dgm:pt>
    <dgm:pt modelId="{EE12026A-53AC-4074-B07D-9FFE9AEB7741}" type="parTrans" cxnId="{77BD0A24-89E4-46B6-9E10-AFDD36C8CBA3}">
      <dgm:prSet/>
      <dgm:spPr/>
      <dgm:t>
        <a:bodyPr/>
        <a:lstStyle/>
        <a:p>
          <a:pPr latinLnBrk="1"/>
          <a:endParaRPr lang="ko-KR" altLang="en-US"/>
        </a:p>
      </dgm:t>
    </dgm:pt>
    <dgm:pt modelId="{59311038-9382-4BD3-85F0-F01D3EA03315}" type="sibTrans" cxnId="{77BD0A24-89E4-46B6-9E10-AFDD36C8CBA3}">
      <dgm:prSet/>
      <dgm:spPr/>
      <dgm:t>
        <a:bodyPr/>
        <a:lstStyle/>
        <a:p>
          <a:pPr latinLnBrk="1"/>
          <a:endParaRPr lang="ko-KR" altLang="en-US"/>
        </a:p>
      </dgm:t>
    </dgm:pt>
    <dgm:pt modelId="{58ECAD8B-35F1-4EBE-807A-A8E049B22688}">
      <dgm:prSet phldrT="[텍스트]"/>
      <dgm:spPr/>
      <dgm:t>
        <a:bodyPr/>
        <a:lstStyle/>
        <a:p>
          <a:pPr latinLnBrk="1"/>
          <a:r>
            <a:rPr lang="en-US" altLang="ko-KR" dirty="0" smtClean="0"/>
            <a:t>2</a:t>
          </a:r>
          <a:r>
            <a:rPr lang="ko-KR" altLang="en-US" dirty="0" smtClean="0"/>
            <a:t>작사 </a:t>
          </a:r>
          <a:r>
            <a:rPr lang="en-US" altLang="ko-KR" dirty="0" smtClean="0"/>
            <a:t>31</a:t>
          </a:r>
          <a:r>
            <a:rPr lang="ko-KR" altLang="en-US" dirty="0" smtClean="0"/>
            <a:t>사단</a:t>
          </a:r>
          <a:endParaRPr lang="ko-KR" altLang="en-US" dirty="0"/>
        </a:p>
      </dgm:t>
    </dgm:pt>
    <dgm:pt modelId="{7953FC50-596A-4374-A448-3C143B68339D}" type="parTrans" cxnId="{95C2E980-979C-4291-9498-7988C424DF47}">
      <dgm:prSet/>
      <dgm:spPr/>
      <dgm:t>
        <a:bodyPr/>
        <a:lstStyle/>
        <a:p>
          <a:pPr latinLnBrk="1"/>
          <a:endParaRPr lang="ko-KR" altLang="en-US"/>
        </a:p>
      </dgm:t>
    </dgm:pt>
    <dgm:pt modelId="{D396B3C4-2B25-4AA6-B319-3C3C81437632}" type="sibTrans" cxnId="{95C2E980-979C-4291-9498-7988C424DF47}">
      <dgm:prSet/>
      <dgm:spPr/>
      <dgm:t>
        <a:bodyPr/>
        <a:lstStyle/>
        <a:p>
          <a:pPr latinLnBrk="1"/>
          <a:endParaRPr lang="ko-KR" altLang="en-US"/>
        </a:p>
      </dgm:t>
    </dgm:pt>
    <dgm:pt modelId="{31C9364B-26C3-47F7-982B-ADD712A04212}">
      <dgm:prSet phldrT="[텍스트]"/>
      <dgm:spPr/>
      <dgm:t>
        <a:bodyPr/>
        <a:lstStyle/>
        <a:p>
          <a:pPr latinLnBrk="1"/>
          <a:r>
            <a:rPr lang="en-US" altLang="ko-KR" b="1" dirty="0" smtClean="0"/>
            <a:t>3400</a:t>
          </a:r>
          <a:r>
            <a:rPr lang="ko-KR" altLang="en-US" b="1" dirty="0" smtClean="0"/>
            <a:t>원</a:t>
          </a:r>
          <a:endParaRPr lang="ko-KR" altLang="en-US" b="1" dirty="0"/>
        </a:p>
      </dgm:t>
    </dgm:pt>
    <dgm:pt modelId="{1B2FCC89-09C9-4A3E-A66F-5407D753CB55}" type="parTrans" cxnId="{D9E55EC9-41F6-40D2-9753-54AAE0351DBA}">
      <dgm:prSet/>
      <dgm:spPr/>
      <dgm:t>
        <a:bodyPr/>
        <a:lstStyle/>
        <a:p>
          <a:pPr latinLnBrk="1"/>
          <a:endParaRPr lang="ko-KR" altLang="en-US"/>
        </a:p>
      </dgm:t>
    </dgm:pt>
    <dgm:pt modelId="{2BED8656-D4EF-47D1-A799-83253B5BB463}" type="sibTrans" cxnId="{D9E55EC9-41F6-40D2-9753-54AAE0351DBA}">
      <dgm:prSet/>
      <dgm:spPr/>
      <dgm:t>
        <a:bodyPr/>
        <a:lstStyle/>
        <a:p>
          <a:pPr latinLnBrk="1"/>
          <a:endParaRPr lang="ko-KR" altLang="en-US"/>
        </a:p>
      </dgm:t>
    </dgm:pt>
    <dgm:pt modelId="{1C7BF66D-9313-45E3-95BE-24C4D91DEAF7}">
      <dgm:prSet phldrT="[텍스트]" custT="1"/>
      <dgm:spPr/>
      <dgm:t>
        <a:bodyPr/>
        <a:lstStyle/>
        <a:p>
          <a:pPr latinLnBrk="1"/>
          <a:r>
            <a:rPr lang="en-US" altLang="ko-K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8.5</a:t>
          </a:r>
          <a:r>
            <a:rPr lang="ko-KR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배</a:t>
          </a:r>
          <a:r>
            <a:rPr lang="en-US" altLang="ko-K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!</a:t>
          </a:r>
          <a:endParaRPr lang="ko-KR" alt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BB2E28-1458-4591-8356-3D9535192D16}" type="parTrans" cxnId="{7E259E1C-9FA5-496A-8F70-2EEC68F49367}">
      <dgm:prSet/>
      <dgm:spPr/>
      <dgm:t>
        <a:bodyPr/>
        <a:lstStyle/>
        <a:p>
          <a:pPr latinLnBrk="1"/>
          <a:endParaRPr lang="ko-KR" altLang="en-US"/>
        </a:p>
      </dgm:t>
    </dgm:pt>
    <dgm:pt modelId="{262423CB-6CDC-4357-9880-8A59E1B99B21}" type="sibTrans" cxnId="{7E259E1C-9FA5-496A-8F70-2EEC68F49367}">
      <dgm:prSet/>
      <dgm:spPr/>
      <dgm:t>
        <a:bodyPr/>
        <a:lstStyle/>
        <a:p>
          <a:pPr latinLnBrk="1"/>
          <a:endParaRPr lang="ko-KR" altLang="en-US"/>
        </a:p>
      </dgm:t>
    </dgm:pt>
    <dgm:pt modelId="{4760AB72-CFDD-4D81-81E7-99BD31E3C3BD}" type="pres">
      <dgm:prSet presAssocID="{5724A5BB-CB72-441B-BADF-32C46FA0DB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8785C3-E394-4E39-9195-80A0DCA99E8F}" type="pres">
      <dgm:prSet presAssocID="{1039B40A-99F8-4ED8-9FB8-C50393815B3A}" presName="node" presStyleLbl="node1" presStyleIdx="0" presStyleCnt="5" custScaleX="126286" custScaleY="783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04FDEC-FA2F-44F7-9DEE-3E2B49B46F47}" type="pres">
      <dgm:prSet presAssocID="{CE80D6AE-F4A4-4EB5-837F-48C1998677E2}" presName="sibTrans" presStyleCnt="0"/>
      <dgm:spPr/>
    </dgm:pt>
    <dgm:pt modelId="{2CDEBE3A-3C32-4D6B-9131-BCB5A3D57276}" type="pres">
      <dgm:prSet presAssocID="{E8321DFA-1B68-435F-BA21-B445D187A08C}" presName="node" presStyleLbl="node1" presStyleIdx="1" presStyleCnt="5" custScaleX="70212" custScaleY="783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5E2FA8-735A-4ACF-8E87-E5237B9578B3}" type="pres">
      <dgm:prSet presAssocID="{59311038-9382-4BD3-85F0-F01D3EA03315}" presName="sibTrans" presStyleCnt="0"/>
      <dgm:spPr/>
    </dgm:pt>
    <dgm:pt modelId="{D68FCB7F-E4DA-4384-9ECE-F1B1D35E68B1}" type="pres">
      <dgm:prSet presAssocID="{58ECAD8B-35F1-4EBE-807A-A8E049B22688}" presName="node" presStyleLbl="node1" presStyleIdx="2" presStyleCnt="5" custScaleX="125118" custScaleY="733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B3B0F2-F5E5-42FD-9D00-52CE8CA1E58C}" type="pres">
      <dgm:prSet presAssocID="{D396B3C4-2B25-4AA6-B319-3C3C81437632}" presName="sibTrans" presStyleCnt="0"/>
      <dgm:spPr/>
    </dgm:pt>
    <dgm:pt modelId="{E3D2D703-2B88-44DA-A4AE-EDA8C49F2DAE}" type="pres">
      <dgm:prSet presAssocID="{31C9364B-26C3-47F7-982B-ADD712A04212}" presName="node" presStyleLbl="node1" presStyleIdx="3" presStyleCnt="5" custScaleX="68668" custScaleY="733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CB3A8C-4F27-4EAB-8862-C03CDD145CF8}" type="pres">
      <dgm:prSet presAssocID="{2BED8656-D4EF-47D1-A799-83253B5BB463}" presName="sibTrans" presStyleCnt="0"/>
      <dgm:spPr/>
    </dgm:pt>
    <dgm:pt modelId="{EF005F6F-5948-421F-A653-12C9AF2E621D}" type="pres">
      <dgm:prSet presAssocID="{1C7BF66D-9313-45E3-95BE-24C4D91DEAF7}" presName="node" presStyleLbl="node1" presStyleIdx="4" presStyleCnt="5" custLinFactNeighborX="50000" custLinFactNeighborY="55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0C62530-E4AF-4478-A047-9BE4304EDBF0}" type="presOf" srcId="{58ECAD8B-35F1-4EBE-807A-A8E049B22688}" destId="{D68FCB7F-E4DA-4384-9ECE-F1B1D35E68B1}" srcOrd="0" destOrd="0" presId="urn:microsoft.com/office/officeart/2005/8/layout/default"/>
    <dgm:cxn modelId="{D9E55EC9-41F6-40D2-9753-54AAE0351DBA}" srcId="{5724A5BB-CB72-441B-BADF-32C46FA0DB5D}" destId="{31C9364B-26C3-47F7-982B-ADD712A04212}" srcOrd="3" destOrd="0" parTransId="{1B2FCC89-09C9-4A3E-A66F-5407D753CB55}" sibTransId="{2BED8656-D4EF-47D1-A799-83253B5BB463}"/>
    <dgm:cxn modelId="{96B4120B-8AE7-4F1A-BBC3-3AEDD349C192}" type="presOf" srcId="{1C7BF66D-9313-45E3-95BE-24C4D91DEAF7}" destId="{EF005F6F-5948-421F-A653-12C9AF2E621D}" srcOrd="0" destOrd="0" presId="urn:microsoft.com/office/officeart/2005/8/layout/default"/>
    <dgm:cxn modelId="{7E259E1C-9FA5-496A-8F70-2EEC68F49367}" srcId="{5724A5BB-CB72-441B-BADF-32C46FA0DB5D}" destId="{1C7BF66D-9313-45E3-95BE-24C4D91DEAF7}" srcOrd="4" destOrd="0" parTransId="{D5BB2E28-1458-4591-8356-3D9535192D16}" sibTransId="{262423CB-6CDC-4357-9880-8A59E1B99B21}"/>
    <dgm:cxn modelId="{95C2E980-979C-4291-9498-7988C424DF47}" srcId="{5724A5BB-CB72-441B-BADF-32C46FA0DB5D}" destId="{58ECAD8B-35F1-4EBE-807A-A8E049B22688}" srcOrd="2" destOrd="0" parTransId="{7953FC50-596A-4374-A448-3C143B68339D}" sibTransId="{D396B3C4-2B25-4AA6-B319-3C3C81437632}"/>
    <dgm:cxn modelId="{C1FFDE87-D0C9-47A0-BE25-3A063BC5BF34}" type="presOf" srcId="{31C9364B-26C3-47F7-982B-ADD712A04212}" destId="{E3D2D703-2B88-44DA-A4AE-EDA8C49F2DAE}" srcOrd="0" destOrd="0" presId="urn:microsoft.com/office/officeart/2005/8/layout/default"/>
    <dgm:cxn modelId="{F1133A69-3FB7-4AAF-836F-88AD705165ED}" type="presOf" srcId="{5724A5BB-CB72-441B-BADF-32C46FA0DB5D}" destId="{4760AB72-CFDD-4D81-81E7-99BD31E3C3BD}" srcOrd="0" destOrd="0" presId="urn:microsoft.com/office/officeart/2005/8/layout/default"/>
    <dgm:cxn modelId="{8F122798-E6AE-44F2-AF4C-2275E8586597}" type="presOf" srcId="{E8321DFA-1B68-435F-BA21-B445D187A08C}" destId="{2CDEBE3A-3C32-4D6B-9131-BCB5A3D57276}" srcOrd="0" destOrd="0" presId="urn:microsoft.com/office/officeart/2005/8/layout/default"/>
    <dgm:cxn modelId="{77BD0A24-89E4-46B6-9E10-AFDD36C8CBA3}" srcId="{5724A5BB-CB72-441B-BADF-32C46FA0DB5D}" destId="{E8321DFA-1B68-435F-BA21-B445D187A08C}" srcOrd="1" destOrd="0" parTransId="{EE12026A-53AC-4074-B07D-9FFE9AEB7741}" sibTransId="{59311038-9382-4BD3-85F0-F01D3EA03315}"/>
    <dgm:cxn modelId="{B0DD4E9F-A7BB-42AA-957C-CBD468FA5F75}" type="presOf" srcId="{1039B40A-99F8-4ED8-9FB8-C50393815B3A}" destId="{E58785C3-E394-4E39-9195-80A0DCA99E8F}" srcOrd="0" destOrd="0" presId="urn:microsoft.com/office/officeart/2005/8/layout/default"/>
    <dgm:cxn modelId="{96AF5F00-BD49-4E9B-82CC-F77C9C8A31B1}" srcId="{5724A5BB-CB72-441B-BADF-32C46FA0DB5D}" destId="{1039B40A-99F8-4ED8-9FB8-C50393815B3A}" srcOrd="0" destOrd="0" parTransId="{6D13DF4E-E90A-45D3-9C9F-9F0D3FD13A48}" sibTransId="{CE80D6AE-F4A4-4EB5-837F-48C1998677E2}"/>
    <dgm:cxn modelId="{E3A75BF4-2D77-4E6F-8C09-B7A3C1BC949B}" type="presParOf" srcId="{4760AB72-CFDD-4D81-81E7-99BD31E3C3BD}" destId="{E58785C3-E394-4E39-9195-80A0DCA99E8F}" srcOrd="0" destOrd="0" presId="urn:microsoft.com/office/officeart/2005/8/layout/default"/>
    <dgm:cxn modelId="{FB8E88C3-4244-490D-87F3-FF534AFB4154}" type="presParOf" srcId="{4760AB72-CFDD-4D81-81E7-99BD31E3C3BD}" destId="{CF04FDEC-FA2F-44F7-9DEE-3E2B49B46F47}" srcOrd="1" destOrd="0" presId="urn:microsoft.com/office/officeart/2005/8/layout/default"/>
    <dgm:cxn modelId="{86E9B08B-0ECB-4F80-973F-3DF46D00D84A}" type="presParOf" srcId="{4760AB72-CFDD-4D81-81E7-99BD31E3C3BD}" destId="{2CDEBE3A-3C32-4D6B-9131-BCB5A3D57276}" srcOrd="2" destOrd="0" presId="urn:microsoft.com/office/officeart/2005/8/layout/default"/>
    <dgm:cxn modelId="{8E38F856-4965-434B-8973-62F638024F0C}" type="presParOf" srcId="{4760AB72-CFDD-4D81-81E7-99BD31E3C3BD}" destId="{015E2FA8-735A-4ACF-8E87-E5237B9578B3}" srcOrd="3" destOrd="0" presId="urn:microsoft.com/office/officeart/2005/8/layout/default"/>
    <dgm:cxn modelId="{76421A00-F909-43CD-BAE3-E7E8E66B1B49}" type="presParOf" srcId="{4760AB72-CFDD-4D81-81E7-99BD31E3C3BD}" destId="{D68FCB7F-E4DA-4384-9ECE-F1B1D35E68B1}" srcOrd="4" destOrd="0" presId="urn:microsoft.com/office/officeart/2005/8/layout/default"/>
    <dgm:cxn modelId="{B116FDD6-0A5F-4133-8808-16B415BB781B}" type="presParOf" srcId="{4760AB72-CFDD-4D81-81E7-99BD31E3C3BD}" destId="{B4B3B0F2-F5E5-42FD-9D00-52CE8CA1E58C}" srcOrd="5" destOrd="0" presId="urn:microsoft.com/office/officeart/2005/8/layout/default"/>
    <dgm:cxn modelId="{77DD8005-7B9C-402B-8E2A-95705B57D232}" type="presParOf" srcId="{4760AB72-CFDD-4D81-81E7-99BD31E3C3BD}" destId="{E3D2D703-2B88-44DA-A4AE-EDA8C49F2DAE}" srcOrd="6" destOrd="0" presId="urn:microsoft.com/office/officeart/2005/8/layout/default"/>
    <dgm:cxn modelId="{3BA08C23-0B8D-4CB1-8917-679E2CCEAC5F}" type="presParOf" srcId="{4760AB72-CFDD-4D81-81E7-99BD31E3C3BD}" destId="{A9CB3A8C-4F27-4EAB-8862-C03CDD145CF8}" srcOrd="7" destOrd="0" presId="urn:microsoft.com/office/officeart/2005/8/layout/default"/>
    <dgm:cxn modelId="{F674C876-32F1-41E7-B79C-2B036B949F54}" type="presParOf" srcId="{4760AB72-CFDD-4D81-81E7-99BD31E3C3BD}" destId="{EF005F6F-5948-421F-A653-12C9AF2E621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4A5BB-CB72-441B-BADF-32C46FA0DB5D}" type="doc">
      <dgm:prSet loTypeId="urn:microsoft.com/office/officeart/2005/8/layout/defaul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pPr latinLnBrk="1"/>
          <a:endParaRPr lang="ko-KR" altLang="en-US"/>
        </a:p>
      </dgm:t>
    </dgm:pt>
    <dgm:pt modelId="{1039B40A-99F8-4ED8-9FB8-C50393815B3A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군 수도군단</a:t>
          </a:r>
          <a:endParaRPr lang="ko-KR" altLang="en-US" dirty="0"/>
        </a:p>
      </dgm:t>
    </dgm:pt>
    <dgm:pt modelId="{6D13DF4E-E90A-45D3-9C9F-9F0D3FD13A48}" type="parTrans" cxnId="{96AF5F00-BD49-4E9B-82CC-F77C9C8A31B1}">
      <dgm:prSet/>
      <dgm:spPr/>
      <dgm:t>
        <a:bodyPr/>
        <a:lstStyle/>
        <a:p>
          <a:pPr latinLnBrk="1"/>
          <a:endParaRPr lang="ko-KR" altLang="en-US"/>
        </a:p>
      </dgm:t>
    </dgm:pt>
    <dgm:pt modelId="{CE80D6AE-F4A4-4EB5-837F-48C1998677E2}" type="sibTrans" cxnId="{96AF5F00-BD49-4E9B-82CC-F77C9C8A31B1}">
      <dgm:prSet/>
      <dgm:spPr/>
      <dgm:t>
        <a:bodyPr/>
        <a:lstStyle/>
        <a:p>
          <a:pPr latinLnBrk="1"/>
          <a:endParaRPr lang="ko-KR" altLang="en-US"/>
        </a:p>
      </dgm:t>
    </dgm:pt>
    <dgm:pt modelId="{E8321DFA-1B68-435F-BA21-B445D187A08C}">
      <dgm:prSet phldrT="[텍스트]"/>
      <dgm:spPr/>
      <dgm:t>
        <a:bodyPr/>
        <a:lstStyle/>
        <a:p>
          <a:pPr latinLnBrk="1"/>
          <a:r>
            <a:rPr lang="en-US" altLang="ko-KR" b="1" dirty="0" smtClean="0"/>
            <a:t>2710</a:t>
          </a:r>
          <a:r>
            <a:rPr lang="ko-KR" altLang="en-US" b="1" dirty="0" smtClean="0"/>
            <a:t>원</a:t>
          </a:r>
          <a:endParaRPr lang="ko-KR" altLang="en-US" b="1" dirty="0"/>
        </a:p>
      </dgm:t>
    </dgm:pt>
    <dgm:pt modelId="{EE12026A-53AC-4074-B07D-9FFE9AEB7741}" type="parTrans" cxnId="{77BD0A24-89E4-46B6-9E10-AFDD36C8CBA3}">
      <dgm:prSet/>
      <dgm:spPr/>
      <dgm:t>
        <a:bodyPr/>
        <a:lstStyle/>
        <a:p>
          <a:pPr latinLnBrk="1"/>
          <a:endParaRPr lang="ko-KR" altLang="en-US"/>
        </a:p>
      </dgm:t>
    </dgm:pt>
    <dgm:pt modelId="{59311038-9382-4BD3-85F0-F01D3EA03315}" type="sibTrans" cxnId="{77BD0A24-89E4-46B6-9E10-AFDD36C8CBA3}">
      <dgm:prSet/>
      <dgm:spPr/>
      <dgm:t>
        <a:bodyPr/>
        <a:lstStyle/>
        <a:p>
          <a:pPr latinLnBrk="1"/>
          <a:endParaRPr lang="ko-KR" altLang="en-US"/>
        </a:p>
      </dgm:t>
    </dgm:pt>
    <dgm:pt modelId="{58ECAD8B-35F1-4EBE-807A-A8E049B22688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군 </a:t>
          </a:r>
          <a:r>
            <a:rPr lang="en-US" altLang="ko-KR" dirty="0" smtClean="0"/>
            <a:t>7</a:t>
          </a:r>
          <a:r>
            <a:rPr lang="ko-KR" altLang="en-US" dirty="0" smtClean="0"/>
            <a:t>군단</a:t>
          </a:r>
          <a:endParaRPr lang="ko-KR" altLang="en-US" dirty="0"/>
        </a:p>
      </dgm:t>
    </dgm:pt>
    <dgm:pt modelId="{7953FC50-596A-4374-A448-3C143B68339D}" type="parTrans" cxnId="{95C2E980-979C-4291-9498-7988C424DF47}">
      <dgm:prSet/>
      <dgm:spPr/>
      <dgm:t>
        <a:bodyPr/>
        <a:lstStyle/>
        <a:p>
          <a:pPr latinLnBrk="1"/>
          <a:endParaRPr lang="ko-KR" altLang="en-US"/>
        </a:p>
      </dgm:t>
    </dgm:pt>
    <dgm:pt modelId="{D396B3C4-2B25-4AA6-B319-3C3C81437632}" type="sibTrans" cxnId="{95C2E980-979C-4291-9498-7988C424DF47}">
      <dgm:prSet/>
      <dgm:spPr/>
      <dgm:t>
        <a:bodyPr/>
        <a:lstStyle/>
        <a:p>
          <a:pPr latinLnBrk="1"/>
          <a:endParaRPr lang="ko-KR" altLang="en-US"/>
        </a:p>
      </dgm:t>
    </dgm:pt>
    <dgm:pt modelId="{1C7BF66D-9313-45E3-95BE-24C4D91DEAF7}">
      <dgm:prSet phldrT="[텍스트]" custT="1"/>
      <dgm:spPr/>
      <dgm:t>
        <a:bodyPr/>
        <a:lstStyle/>
        <a:p>
          <a:pPr latinLnBrk="1"/>
          <a:r>
            <a:rPr lang="en-US" altLang="ko-K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2.3</a:t>
          </a:r>
          <a:r>
            <a:rPr lang="ko-KR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배</a:t>
          </a:r>
          <a:r>
            <a:rPr lang="en-US" altLang="ko-K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!</a:t>
          </a:r>
          <a:endParaRPr lang="ko-KR" alt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BB2E28-1458-4591-8356-3D9535192D16}" type="parTrans" cxnId="{7E259E1C-9FA5-496A-8F70-2EEC68F49367}">
      <dgm:prSet/>
      <dgm:spPr/>
      <dgm:t>
        <a:bodyPr/>
        <a:lstStyle/>
        <a:p>
          <a:pPr latinLnBrk="1"/>
          <a:endParaRPr lang="ko-KR" altLang="en-US"/>
        </a:p>
      </dgm:t>
    </dgm:pt>
    <dgm:pt modelId="{262423CB-6CDC-4357-9880-8A59E1B99B21}" type="sibTrans" cxnId="{7E259E1C-9FA5-496A-8F70-2EEC68F49367}">
      <dgm:prSet/>
      <dgm:spPr/>
      <dgm:t>
        <a:bodyPr/>
        <a:lstStyle/>
        <a:p>
          <a:pPr latinLnBrk="1"/>
          <a:endParaRPr lang="ko-KR" altLang="en-US"/>
        </a:p>
      </dgm:t>
    </dgm:pt>
    <dgm:pt modelId="{31C9364B-26C3-47F7-982B-ADD712A04212}">
      <dgm:prSet phldrT="[텍스트]"/>
      <dgm:spPr/>
      <dgm:t>
        <a:bodyPr/>
        <a:lstStyle/>
        <a:p>
          <a:pPr latinLnBrk="1"/>
          <a:r>
            <a:rPr lang="en-US" altLang="ko-KR" b="1" dirty="0" smtClean="0"/>
            <a:t>6280</a:t>
          </a:r>
          <a:r>
            <a:rPr lang="ko-KR" altLang="en-US" b="1" dirty="0" smtClean="0"/>
            <a:t>원</a:t>
          </a:r>
          <a:endParaRPr lang="ko-KR" altLang="en-US" b="1" dirty="0"/>
        </a:p>
      </dgm:t>
    </dgm:pt>
    <dgm:pt modelId="{2BED8656-D4EF-47D1-A799-83253B5BB463}" type="sibTrans" cxnId="{D9E55EC9-41F6-40D2-9753-54AAE0351DBA}">
      <dgm:prSet/>
      <dgm:spPr/>
      <dgm:t>
        <a:bodyPr/>
        <a:lstStyle/>
        <a:p>
          <a:pPr latinLnBrk="1"/>
          <a:endParaRPr lang="ko-KR" altLang="en-US"/>
        </a:p>
      </dgm:t>
    </dgm:pt>
    <dgm:pt modelId="{1B2FCC89-09C9-4A3E-A66F-5407D753CB55}" type="parTrans" cxnId="{D9E55EC9-41F6-40D2-9753-54AAE0351DBA}">
      <dgm:prSet/>
      <dgm:spPr/>
      <dgm:t>
        <a:bodyPr/>
        <a:lstStyle/>
        <a:p>
          <a:pPr latinLnBrk="1"/>
          <a:endParaRPr lang="ko-KR" altLang="en-US"/>
        </a:p>
      </dgm:t>
    </dgm:pt>
    <dgm:pt modelId="{4760AB72-CFDD-4D81-81E7-99BD31E3C3BD}" type="pres">
      <dgm:prSet presAssocID="{5724A5BB-CB72-441B-BADF-32C46FA0DB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8785C3-E394-4E39-9195-80A0DCA99E8F}" type="pres">
      <dgm:prSet presAssocID="{1039B40A-99F8-4ED8-9FB8-C50393815B3A}" presName="node" presStyleLbl="node1" presStyleIdx="0" presStyleCnt="5" custScaleX="126286" custScaleY="783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04FDEC-FA2F-44F7-9DEE-3E2B49B46F47}" type="pres">
      <dgm:prSet presAssocID="{CE80D6AE-F4A4-4EB5-837F-48C1998677E2}" presName="sibTrans" presStyleCnt="0"/>
      <dgm:spPr/>
    </dgm:pt>
    <dgm:pt modelId="{2CDEBE3A-3C32-4D6B-9131-BCB5A3D57276}" type="pres">
      <dgm:prSet presAssocID="{E8321DFA-1B68-435F-BA21-B445D187A08C}" presName="node" presStyleLbl="node1" presStyleIdx="1" presStyleCnt="5" custScaleX="70212" custScaleY="783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5E2FA8-735A-4ACF-8E87-E5237B9578B3}" type="pres">
      <dgm:prSet presAssocID="{59311038-9382-4BD3-85F0-F01D3EA03315}" presName="sibTrans" presStyleCnt="0"/>
      <dgm:spPr/>
    </dgm:pt>
    <dgm:pt modelId="{D68FCB7F-E4DA-4384-9ECE-F1B1D35E68B1}" type="pres">
      <dgm:prSet presAssocID="{58ECAD8B-35F1-4EBE-807A-A8E049B22688}" presName="node" presStyleLbl="node1" presStyleIdx="2" presStyleCnt="5" custScaleX="125118" custScaleY="733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B3B0F2-F5E5-42FD-9D00-52CE8CA1E58C}" type="pres">
      <dgm:prSet presAssocID="{D396B3C4-2B25-4AA6-B319-3C3C81437632}" presName="sibTrans" presStyleCnt="0"/>
      <dgm:spPr/>
    </dgm:pt>
    <dgm:pt modelId="{E3D2D703-2B88-44DA-A4AE-EDA8C49F2DAE}" type="pres">
      <dgm:prSet presAssocID="{31C9364B-26C3-47F7-982B-ADD712A04212}" presName="node" presStyleLbl="node1" presStyleIdx="3" presStyleCnt="5" custScaleX="68668" custScaleY="733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CB3A8C-4F27-4EAB-8862-C03CDD145CF8}" type="pres">
      <dgm:prSet presAssocID="{2BED8656-D4EF-47D1-A799-83253B5BB463}" presName="sibTrans" presStyleCnt="0"/>
      <dgm:spPr/>
    </dgm:pt>
    <dgm:pt modelId="{EF005F6F-5948-421F-A653-12C9AF2E621D}" type="pres">
      <dgm:prSet presAssocID="{1C7BF66D-9313-45E3-95BE-24C4D91DEAF7}" presName="node" presStyleLbl="node1" presStyleIdx="4" presStyleCnt="5" custLinFactNeighborX="50000" custLinFactNeighborY="55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ED49B5B-3B50-462D-835A-1A4266A9192D}" type="presOf" srcId="{1C7BF66D-9313-45E3-95BE-24C4D91DEAF7}" destId="{EF005F6F-5948-421F-A653-12C9AF2E621D}" srcOrd="0" destOrd="0" presId="urn:microsoft.com/office/officeart/2005/8/layout/default"/>
    <dgm:cxn modelId="{522CE77F-161F-4490-A932-835300379CBE}" type="presOf" srcId="{58ECAD8B-35F1-4EBE-807A-A8E049B22688}" destId="{D68FCB7F-E4DA-4384-9ECE-F1B1D35E68B1}" srcOrd="0" destOrd="0" presId="urn:microsoft.com/office/officeart/2005/8/layout/default"/>
    <dgm:cxn modelId="{D9E55EC9-41F6-40D2-9753-54AAE0351DBA}" srcId="{5724A5BB-CB72-441B-BADF-32C46FA0DB5D}" destId="{31C9364B-26C3-47F7-982B-ADD712A04212}" srcOrd="3" destOrd="0" parTransId="{1B2FCC89-09C9-4A3E-A66F-5407D753CB55}" sibTransId="{2BED8656-D4EF-47D1-A799-83253B5BB463}"/>
    <dgm:cxn modelId="{7E259E1C-9FA5-496A-8F70-2EEC68F49367}" srcId="{5724A5BB-CB72-441B-BADF-32C46FA0DB5D}" destId="{1C7BF66D-9313-45E3-95BE-24C4D91DEAF7}" srcOrd="4" destOrd="0" parTransId="{D5BB2E28-1458-4591-8356-3D9535192D16}" sibTransId="{262423CB-6CDC-4357-9880-8A59E1B99B21}"/>
    <dgm:cxn modelId="{95C2E980-979C-4291-9498-7988C424DF47}" srcId="{5724A5BB-CB72-441B-BADF-32C46FA0DB5D}" destId="{58ECAD8B-35F1-4EBE-807A-A8E049B22688}" srcOrd="2" destOrd="0" parTransId="{7953FC50-596A-4374-A448-3C143B68339D}" sibTransId="{D396B3C4-2B25-4AA6-B319-3C3C81437632}"/>
    <dgm:cxn modelId="{AA577DA7-DAAA-4363-B68F-959D2C61B440}" type="presOf" srcId="{1039B40A-99F8-4ED8-9FB8-C50393815B3A}" destId="{E58785C3-E394-4E39-9195-80A0DCA99E8F}" srcOrd="0" destOrd="0" presId="urn:microsoft.com/office/officeart/2005/8/layout/default"/>
    <dgm:cxn modelId="{F24152E6-1111-476F-B13A-9A1CBCF668B4}" type="presOf" srcId="{31C9364B-26C3-47F7-982B-ADD712A04212}" destId="{E3D2D703-2B88-44DA-A4AE-EDA8C49F2DAE}" srcOrd="0" destOrd="0" presId="urn:microsoft.com/office/officeart/2005/8/layout/default"/>
    <dgm:cxn modelId="{78DB5B23-47D4-4067-BCD7-439AEA4CAFAA}" type="presOf" srcId="{5724A5BB-CB72-441B-BADF-32C46FA0DB5D}" destId="{4760AB72-CFDD-4D81-81E7-99BD31E3C3BD}" srcOrd="0" destOrd="0" presId="urn:microsoft.com/office/officeart/2005/8/layout/default"/>
    <dgm:cxn modelId="{77BD0A24-89E4-46B6-9E10-AFDD36C8CBA3}" srcId="{5724A5BB-CB72-441B-BADF-32C46FA0DB5D}" destId="{E8321DFA-1B68-435F-BA21-B445D187A08C}" srcOrd="1" destOrd="0" parTransId="{EE12026A-53AC-4074-B07D-9FFE9AEB7741}" sibTransId="{59311038-9382-4BD3-85F0-F01D3EA03315}"/>
    <dgm:cxn modelId="{4D523A60-6C91-4656-9BB6-765D9C56ED0F}" type="presOf" srcId="{E8321DFA-1B68-435F-BA21-B445D187A08C}" destId="{2CDEBE3A-3C32-4D6B-9131-BCB5A3D57276}" srcOrd="0" destOrd="0" presId="urn:microsoft.com/office/officeart/2005/8/layout/default"/>
    <dgm:cxn modelId="{96AF5F00-BD49-4E9B-82CC-F77C9C8A31B1}" srcId="{5724A5BB-CB72-441B-BADF-32C46FA0DB5D}" destId="{1039B40A-99F8-4ED8-9FB8-C50393815B3A}" srcOrd="0" destOrd="0" parTransId="{6D13DF4E-E90A-45D3-9C9F-9F0D3FD13A48}" sibTransId="{CE80D6AE-F4A4-4EB5-837F-48C1998677E2}"/>
    <dgm:cxn modelId="{BC71D6C9-C12F-43FE-A000-36936A03F460}" type="presParOf" srcId="{4760AB72-CFDD-4D81-81E7-99BD31E3C3BD}" destId="{E58785C3-E394-4E39-9195-80A0DCA99E8F}" srcOrd="0" destOrd="0" presId="urn:microsoft.com/office/officeart/2005/8/layout/default"/>
    <dgm:cxn modelId="{0676FBF0-1974-4D99-9B94-1B8E0619B37B}" type="presParOf" srcId="{4760AB72-CFDD-4D81-81E7-99BD31E3C3BD}" destId="{CF04FDEC-FA2F-44F7-9DEE-3E2B49B46F47}" srcOrd="1" destOrd="0" presId="urn:microsoft.com/office/officeart/2005/8/layout/default"/>
    <dgm:cxn modelId="{7A5318B0-AFE7-4D39-B16A-52A967EE2198}" type="presParOf" srcId="{4760AB72-CFDD-4D81-81E7-99BD31E3C3BD}" destId="{2CDEBE3A-3C32-4D6B-9131-BCB5A3D57276}" srcOrd="2" destOrd="0" presId="urn:microsoft.com/office/officeart/2005/8/layout/default"/>
    <dgm:cxn modelId="{470A3BD0-2FFF-48F6-B434-C76BE105C4F2}" type="presParOf" srcId="{4760AB72-CFDD-4D81-81E7-99BD31E3C3BD}" destId="{015E2FA8-735A-4ACF-8E87-E5237B9578B3}" srcOrd="3" destOrd="0" presId="urn:microsoft.com/office/officeart/2005/8/layout/default"/>
    <dgm:cxn modelId="{59C3F98E-5004-42BB-AFCC-846F1ECD86B7}" type="presParOf" srcId="{4760AB72-CFDD-4D81-81E7-99BD31E3C3BD}" destId="{D68FCB7F-E4DA-4384-9ECE-F1B1D35E68B1}" srcOrd="4" destOrd="0" presId="urn:microsoft.com/office/officeart/2005/8/layout/default"/>
    <dgm:cxn modelId="{66E12296-4F63-4777-8498-238BE2AEBA53}" type="presParOf" srcId="{4760AB72-CFDD-4D81-81E7-99BD31E3C3BD}" destId="{B4B3B0F2-F5E5-42FD-9D00-52CE8CA1E58C}" srcOrd="5" destOrd="0" presId="urn:microsoft.com/office/officeart/2005/8/layout/default"/>
    <dgm:cxn modelId="{BDFD26C4-D18F-483B-B4AF-9BEB60CD287B}" type="presParOf" srcId="{4760AB72-CFDD-4D81-81E7-99BD31E3C3BD}" destId="{E3D2D703-2B88-44DA-A4AE-EDA8C49F2DAE}" srcOrd="6" destOrd="0" presId="urn:microsoft.com/office/officeart/2005/8/layout/default"/>
    <dgm:cxn modelId="{08B8CE68-89AB-472E-A1D0-04450AC3FE32}" type="presParOf" srcId="{4760AB72-CFDD-4D81-81E7-99BD31E3C3BD}" destId="{A9CB3A8C-4F27-4EAB-8862-C03CDD145CF8}" srcOrd="7" destOrd="0" presId="urn:microsoft.com/office/officeart/2005/8/layout/default"/>
    <dgm:cxn modelId="{51C65AC0-3CB2-4E8D-8F89-3B82715D3C3A}" type="presParOf" srcId="{4760AB72-CFDD-4D81-81E7-99BD31E3C3BD}" destId="{EF005F6F-5948-421F-A653-12C9AF2E621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785C3-E394-4E39-9195-80A0DCA99E8F}">
      <dsp:nvSpPr>
        <dsp:cNvPr id="0" name=""/>
        <dsp:cNvSpPr/>
      </dsp:nvSpPr>
      <dsp:spPr>
        <a:xfrm>
          <a:off x="1579" y="419924"/>
          <a:ext cx="2464153" cy="91715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3</a:t>
          </a:r>
          <a:r>
            <a:rPr lang="ko-KR" altLang="en-US" sz="2600" kern="1200" dirty="0" smtClean="0"/>
            <a:t>군 수도군단</a:t>
          </a:r>
          <a:endParaRPr lang="ko-KR" altLang="en-US" sz="2600" kern="1200" dirty="0"/>
        </a:p>
      </dsp:txBody>
      <dsp:txXfrm>
        <a:off x="1579" y="419924"/>
        <a:ext cx="2464153" cy="917152"/>
      </dsp:txXfrm>
    </dsp:sp>
    <dsp:sp modelId="{2CDEBE3A-3C32-4D6B-9131-BCB5A3D57276}">
      <dsp:nvSpPr>
        <dsp:cNvPr id="0" name=""/>
        <dsp:cNvSpPr/>
      </dsp:nvSpPr>
      <dsp:spPr>
        <a:xfrm>
          <a:off x="2660857" y="419924"/>
          <a:ext cx="1370010" cy="91715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54727"/>
                <a:satOff val="-358"/>
                <a:lumOff val="613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54727"/>
                <a:satOff val="-358"/>
                <a:lumOff val="613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54727"/>
                <a:satOff val="-358"/>
                <a:lumOff val="61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b="1" kern="1200" dirty="0" smtClean="0"/>
            <a:t>400</a:t>
          </a:r>
          <a:r>
            <a:rPr lang="ko-KR" altLang="en-US" sz="2600" b="1" kern="1200" dirty="0" smtClean="0"/>
            <a:t>원</a:t>
          </a:r>
          <a:endParaRPr lang="ko-KR" altLang="en-US" sz="2600" b="1" kern="1200" dirty="0"/>
        </a:p>
      </dsp:txBody>
      <dsp:txXfrm>
        <a:off x="2660857" y="419924"/>
        <a:ext cx="1370010" cy="917152"/>
      </dsp:txXfrm>
    </dsp:sp>
    <dsp:sp modelId="{D68FCB7F-E4DA-4384-9ECE-F1B1D35E68B1}">
      <dsp:nvSpPr>
        <dsp:cNvPr id="0" name=""/>
        <dsp:cNvSpPr/>
      </dsp:nvSpPr>
      <dsp:spPr>
        <a:xfrm>
          <a:off x="28038" y="1532202"/>
          <a:ext cx="2441362" cy="85846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2</a:t>
          </a:r>
          <a:r>
            <a:rPr lang="ko-KR" altLang="en-US" sz="2600" kern="1200" dirty="0" smtClean="0"/>
            <a:t>작사 </a:t>
          </a:r>
          <a:r>
            <a:rPr lang="en-US" altLang="ko-KR" sz="2600" kern="1200" dirty="0" smtClean="0"/>
            <a:t>31</a:t>
          </a:r>
          <a:r>
            <a:rPr lang="ko-KR" altLang="en-US" sz="2600" kern="1200" dirty="0" smtClean="0"/>
            <a:t>사단</a:t>
          </a:r>
          <a:endParaRPr lang="ko-KR" altLang="en-US" sz="2600" kern="1200" dirty="0"/>
        </a:p>
      </dsp:txBody>
      <dsp:txXfrm>
        <a:off x="28038" y="1532202"/>
        <a:ext cx="2441362" cy="858463"/>
      </dsp:txXfrm>
    </dsp:sp>
    <dsp:sp modelId="{E3D2D703-2B88-44DA-A4AE-EDA8C49F2DAE}">
      <dsp:nvSpPr>
        <dsp:cNvPr id="0" name=""/>
        <dsp:cNvSpPr/>
      </dsp:nvSpPr>
      <dsp:spPr>
        <a:xfrm>
          <a:off x="2664526" y="1532202"/>
          <a:ext cx="1339882" cy="85846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64182"/>
                <a:satOff val="-1073"/>
                <a:lumOff val="18416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64182"/>
                <a:satOff val="-1073"/>
                <a:lumOff val="18416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64182"/>
                <a:satOff val="-1073"/>
                <a:lumOff val="184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b="1" kern="1200" dirty="0" smtClean="0"/>
            <a:t>3400</a:t>
          </a:r>
          <a:r>
            <a:rPr lang="ko-KR" altLang="en-US" sz="2600" b="1" kern="1200" dirty="0" smtClean="0"/>
            <a:t>원</a:t>
          </a:r>
          <a:endParaRPr lang="ko-KR" altLang="en-US" sz="2600" b="1" kern="1200" dirty="0"/>
        </a:p>
      </dsp:txBody>
      <dsp:txXfrm>
        <a:off x="2664526" y="1532202"/>
        <a:ext cx="1339882" cy="858463"/>
      </dsp:txXfrm>
    </dsp:sp>
    <dsp:sp modelId="{EF005F6F-5948-421F-A653-12C9AF2E621D}">
      <dsp:nvSpPr>
        <dsp:cNvPr id="0" name=""/>
        <dsp:cNvSpPr/>
      </dsp:nvSpPr>
      <dsp:spPr>
        <a:xfrm>
          <a:off x="2016223" y="2592288"/>
          <a:ext cx="1951248" cy="1170748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8.5</a:t>
          </a:r>
          <a:r>
            <a:rPr lang="ko-KR" altLang="en-US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배</a:t>
          </a:r>
          <a:r>
            <a:rPr lang="en-US" altLang="ko-KR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!</a:t>
          </a:r>
          <a:endParaRPr lang="ko-KR" altLang="en-US" sz="3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6223" y="2592288"/>
        <a:ext cx="1951248" cy="1170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785C3-E394-4E39-9195-80A0DCA99E8F}">
      <dsp:nvSpPr>
        <dsp:cNvPr id="0" name=""/>
        <dsp:cNvSpPr/>
      </dsp:nvSpPr>
      <dsp:spPr>
        <a:xfrm>
          <a:off x="1579" y="419924"/>
          <a:ext cx="2464153" cy="91715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3</a:t>
          </a:r>
          <a:r>
            <a:rPr lang="ko-KR" altLang="en-US" sz="2600" kern="1200" dirty="0" smtClean="0"/>
            <a:t>군 수도군단</a:t>
          </a:r>
          <a:endParaRPr lang="ko-KR" altLang="en-US" sz="2600" kern="1200" dirty="0"/>
        </a:p>
      </dsp:txBody>
      <dsp:txXfrm>
        <a:off x="1579" y="419924"/>
        <a:ext cx="2464153" cy="917152"/>
      </dsp:txXfrm>
    </dsp:sp>
    <dsp:sp modelId="{2CDEBE3A-3C32-4D6B-9131-BCB5A3D57276}">
      <dsp:nvSpPr>
        <dsp:cNvPr id="0" name=""/>
        <dsp:cNvSpPr/>
      </dsp:nvSpPr>
      <dsp:spPr>
        <a:xfrm>
          <a:off x="2660857" y="419924"/>
          <a:ext cx="1370010" cy="91715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6561"/>
                <a:satOff val="-1098"/>
                <a:lumOff val="64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b="1" kern="1200" dirty="0" smtClean="0"/>
            <a:t>2710</a:t>
          </a:r>
          <a:r>
            <a:rPr lang="ko-KR" altLang="en-US" sz="2600" b="1" kern="1200" dirty="0" smtClean="0"/>
            <a:t>원</a:t>
          </a:r>
          <a:endParaRPr lang="ko-KR" altLang="en-US" sz="2600" b="1" kern="1200" dirty="0"/>
        </a:p>
      </dsp:txBody>
      <dsp:txXfrm>
        <a:off x="2660857" y="419924"/>
        <a:ext cx="1370010" cy="917152"/>
      </dsp:txXfrm>
    </dsp:sp>
    <dsp:sp modelId="{D68FCB7F-E4DA-4384-9ECE-F1B1D35E68B1}">
      <dsp:nvSpPr>
        <dsp:cNvPr id="0" name=""/>
        <dsp:cNvSpPr/>
      </dsp:nvSpPr>
      <dsp:spPr>
        <a:xfrm>
          <a:off x="28038" y="1532202"/>
          <a:ext cx="2441362" cy="85846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kern="1200" dirty="0" smtClean="0"/>
            <a:t>3</a:t>
          </a:r>
          <a:r>
            <a:rPr lang="ko-KR" altLang="en-US" sz="2600" kern="1200" dirty="0" smtClean="0"/>
            <a:t>군 </a:t>
          </a:r>
          <a:r>
            <a:rPr lang="en-US" altLang="ko-KR" sz="2600" kern="1200" dirty="0" smtClean="0"/>
            <a:t>7</a:t>
          </a:r>
          <a:r>
            <a:rPr lang="ko-KR" altLang="en-US" sz="2600" kern="1200" dirty="0" smtClean="0"/>
            <a:t>군단</a:t>
          </a:r>
          <a:endParaRPr lang="ko-KR" altLang="en-US" sz="2600" kern="1200" dirty="0"/>
        </a:p>
      </dsp:txBody>
      <dsp:txXfrm>
        <a:off x="28038" y="1532202"/>
        <a:ext cx="2441362" cy="858463"/>
      </dsp:txXfrm>
    </dsp:sp>
    <dsp:sp modelId="{E3D2D703-2B88-44DA-A4AE-EDA8C49F2DAE}">
      <dsp:nvSpPr>
        <dsp:cNvPr id="0" name=""/>
        <dsp:cNvSpPr/>
      </dsp:nvSpPr>
      <dsp:spPr>
        <a:xfrm>
          <a:off x="2664526" y="1532202"/>
          <a:ext cx="1339882" cy="85846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9684"/>
                <a:satOff val="-3294"/>
                <a:lumOff val="1921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b="1" kern="1200" dirty="0" smtClean="0"/>
            <a:t>6280</a:t>
          </a:r>
          <a:r>
            <a:rPr lang="ko-KR" altLang="en-US" sz="2600" b="1" kern="1200" dirty="0" smtClean="0"/>
            <a:t>원</a:t>
          </a:r>
          <a:endParaRPr lang="ko-KR" altLang="en-US" sz="2600" b="1" kern="1200" dirty="0"/>
        </a:p>
      </dsp:txBody>
      <dsp:txXfrm>
        <a:off x="2664526" y="1532202"/>
        <a:ext cx="1339882" cy="858463"/>
      </dsp:txXfrm>
    </dsp:sp>
    <dsp:sp modelId="{EF005F6F-5948-421F-A653-12C9AF2E621D}">
      <dsp:nvSpPr>
        <dsp:cNvPr id="0" name=""/>
        <dsp:cNvSpPr/>
      </dsp:nvSpPr>
      <dsp:spPr>
        <a:xfrm>
          <a:off x="2016223" y="2592288"/>
          <a:ext cx="1951248" cy="117074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2.3</a:t>
          </a:r>
          <a:r>
            <a:rPr lang="ko-KR" altLang="en-US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배</a:t>
          </a:r>
          <a:r>
            <a:rPr lang="en-US" altLang="ko-KR" sz="3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!</a:t>
          </a:r>
          <a:endParaRPr lang="ko-KR" altLang="en-US" sz="3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6223" y="2592288"/>
        <a:ext cx="1951248" cy="1170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pPr>
              <a:defRPr/>
            </a:pPr>
            <a:fld id="{C2FC5DFC-D3E2-44FE-99CC-F0A7669C0B74}" type="datetimeFigureOut">
              <a:rPr lang="ko-KR" altLang="en-US"/>
              <a:pPr>
                <a:defRPr/>
              </a:pPr>
              <a:t>2016-10-05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BECBA429-AB44-4C13-871F-C4318A8F93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9974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579FF7A-07E5-4837-A77A-41B312DAA0E8}" type="datetimeFigureOut">
              <a:rPr lang="ko-KR" altLang="en-US"/>
              <a:pPr>
                <a:defRPr/>
              </a:pPr>
              <a:t>2016-10-05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41" y="4721225"/>
            <a:ext cx="5445125" cy="4471988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88C02FE-6E5E-4D25-91DC-D6D8956EA1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0018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73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6934-80E3-4705-A826-49F5B3CF28AD}" type="datetime1">
              <a:rPr lang="ko-KR" altLang="en-US"/>
              <a:pPr>
                <a:defRPr/>
              </a:pPr>
              <a:t>2016-10-05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4AD4-4194-4D6D-A671-E6ED82874D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A306-F5EF-4A94-8B6B-79E5CDF16845}" type="datetime1">
              <a:rPr lang="ko-KR" altLang="en-US"/>
              <a:pPr>
                <a:defRPr/>
              </a:pPr>
              <a:t>2016-10-05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26D8-0FA5-4616-9D97-CE197A4702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DC1A-BE6F-428D-A607-E90B09C2865D}" type="datetime1">
              <a:rPr lang="ko-KR" altLang="en-US"/>
              <a:pPr>
                <a:defRPr/>
              </a:pPr>
              <a:t>2016-10-05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ABE3-83C8-4DA7-9DE3-717F4867B8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2407-9483-4021-8A7E-984D221E64F8}" type="datetime1">
              <a:rPr lang="ko-KR" altLang="en-US"/>
              <a:pPr>
                <a:defRPr/>
              </a:pPr>
              <a:t>2016-10-05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DE67-9D7D-4371-8CD3-A0EF5803E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1A82-FC02-48C9-BA6C-F725F534ED4C}" type="datetime1">
              <a:rPr lang="ko-KR" altLang="en-US"/>
              <a:pPr>
                <a:defRPr/>
              </a:pPr>
              <a:t>2016-10-05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79D6-41BE-48F3-83FA-A61A007F76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510-ECA8-4F81-9FCC-D54918CE26C7}" type="datetime1">
              <a:rPr lang="ko-KR" altLang="en-US"/>
              <a:pPr>
                <a:defRPr/>
              </a:pPr>
              <a:t>2016-10-05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A022-3B1E-4E95-8828-783B5861D9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B13-F47B-469A-8193-0B34F64F7FD1}" type="datetime1">
              <a:rPr lang="ko-KR" altLang="en-US"/>
              <a:pPr>
                <a:defRPr/>
              </a:pPr>
              <a:t>2016-10-05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890F-FA1F-4A35-BBF5-EECB70CE80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3477-082D-4FC8-AA90-3E1FF8135AD0}" type="datetime1">
              <a:rPr lang="ko-KR" altLang="en-US"/>
              <a:pPr>
                <a:defRPr/>
              </a:pPr>
              <a:t>2016-10-05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4A0E-86BA-4AD6-BD05-5D86930738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67C4-B99E-412C-AC05-22A7A0DFACE2}" type="datetime1">
              <a:rPr lang="ko-KR" altLang="en-US"/>
              <a:pPr>
                <a:defRPr/>
              </a:pPr>
              <a:t>2016-10-05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50CE-90AB-4AF4-9CA6-63AAA7764C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7AAF-37FC-43F6-B481-9FD62F866025}" type="datetime1">
              <a:rPr lang="ko-KR" altLang="en-US"/>
              <a:pPr>
                <a:defRPr/>
              </a:pPr>
              <a:t>2016-10-05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0FD1-D4F3-4149-BF0F-3A853D75E3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B260-F4C4-49F7-9D2C-F6AD82F88CD6}" type="datetime1">
              <a:rPr lang="ko-KR" altLang="en-US"/>
              <a:pPr>
                <a:defRPr/>
              </a:pPr>
              <a:t>2016-10-05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F56B-95F7-45FC-B626-B7B8AA5E14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9E842A-5DCA-4AE4-9B45-4C851A4E9FC3}" type="datetime1">
              <a:rPr lang="ko-KR" altLang="en-US"/>
              <a:pPr>
                <a:defRPr/>
              </a:pPr>
              <a:t>2016-10-05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새정치민주연합 중랑</a:t>
            </a:r>
            <a:r>
              <a:rPr lang="en-US" altLang="ko-KR"/>
              <a:t>(</a:t>
            </a:r>
            <a:r>
              <a:rPr lang="ko-KR" altLang="en-US"/>
              <a:t>갑</a:t>
            </a:r>
            <a:r>
              <a:rPr lang="en-US" altLang="ko-KR"/>
              <a:t>)</a:t>
            </a:r>
            <a:r>
              <a:rPr lang="ko-KR" altLang="en-US"/>
              <a:t>국회의원 서영교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C9BFB4-16B4-4B78-99D9-25002553D5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bai\바탕 화면\서영교 의원 사진.jpg"/>
          <p:cNvPicPr>
            <a:picLocks noChangeAspect="1" noChangeArrowheads="1"/>
          </p:cNvPicPr>
          <p:nvPr/>
        </p:nvPicPr>
        <p:blipFill>
          <a:blip r:embed="rId2"/>
          <a:srcRect l="4413" r="5310"/>
          <a:stretch>
            <a:fillRect/>
          </a:stretch>
        </p:blipFill>
        <p:spPr bwMode="auto">
          <a:xfrm>
            <a:off x="539750" y="476250"/>
            <a:ext cx="3775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019550"/>
            <a:ext cx="9144000" cy="28527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52" name="Rectangle 1037"/>
          <p:cNvSpPr>
            <a:spLocks noChangeArrowheads="1"/>
          </p:cNvSpPr>
          <p:nvPr/>
        </p:nvSpPr>
        <p:spPr bwMode="auto">
          <a:xfrm>
            <a:off x="0" y="4365104"/>
            <a:ext cx="9144000" cy="8639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kumimoji="0" lang="en-US" altLang="ko-KR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2016 </a:t>
            </a:r>
            <a:r>
              <a:rPr kumimoji="0" lang="ko-KR" altLang="en-US" sz="5000" b="1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국방부 국정감사</a:t>
            </a:r>
            <a:endParaRPr kumimoji="0" lang="ko-KR" altLang="en-US" sz="50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2053" name="Text Box 1038"/>
          <p:cNvSpPr txBox="1">
            <a:spLocks noChangeArrowheads="1"/>
          </p:cNvSpPr>
          <p:nvPr/>
        </p:nvSpPr>
        <p:spPr bwMode="auto">
          <a:xfrm>
            <a:off x="0" y="566102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2016. 09. 26(</a:t>
            </a:r>
            <a:r>
              <a:rPr kumimoji="0" lang="ko-KR" altLang="en-US" sz="2000" b="1" dirty="0" smtClean="0">
                <a:solidFill>
                  <a:schemeClr val="bg1"/>
                </a:solidFill>
                <a:ea typeface="맑은 고딕" pitchFamily="50" charset="-127"/>
              </a:rPr>
              <a:t>월</a:t>
            </a:r>
            <a:r>
              <a:rPr kumimoji="0" lang="en-US" altLang="ko-KR" sz="2000" b="1" dirty="0" smtClean="0">
                <a:solidFill>
                  <a:schemeClr val="bg1"/>
                </a:solidFill>
                <a:ea typeface="맑은 고딕" pitchFamily="50" charset="-127"/>
              </a:rPr>
              <a:t>)</a:t>
            </a:r>
            <a:endParaRPr kumimoji="0" lang="en-US" altLang="ko-KR" sz="20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268760"/>
            <a:ext cx="4144962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kumimoji="0" lang="ko-KR" altLang="en-US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중랑 </a:t>
            </a:r>
            <a:r>
              <a:rPr kumimoji="0" lang="en-US" altLang="ko-KR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(</a:t>
            </a:r>
            <a:r>
              <a:rPr kumimoji="0" lang="ko-KR" altLang="en-US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갑</a:t>
            </a:r>
            <a:r>
              <a:rPr kumimoji="0" lang="en-US" altLang="ko-KR" sz="4000" spc="-30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)</a:t>
            </a:r>
            <a:r>
              <a:rPr kumimoji="0" lang="en-US" altLang="ko-KR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국회의원 </a:t>
            </a:r>
            <a:r>
              <a:rPr kumimoji="0" lang="ko-KR" altLang="en-US" sz="5000" spc="-150" dirty="0">
                <a:solidFill>
                  <a:srgbClr val="055AAB"/>
                </a:solidFill>
                <a:latin typeface="HY울릉도B" pitchFamily="18" charset="-127"/>
                <a:ea typeface="HY울릉도B" pitchFamily="18" charset="-127"/>
              </a:rPr>
              <a:t>서영교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 bwMode="auto">
          <a:xfrm>
            <a:off x="-20216" y="3789040"/>
            <a:ext cx="91090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조지 </a:t>
            </a:r>
            <a:r>
              <a:rPr lang="ko-KR" altLang="en-US" sz="280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루이스</a:t>
            </a:r>
            <a:r>
              <a:rPr lang="ko-KR" altLang="en-US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코넬대학교</a:t>
            </a:r>
            <a:r>
              <a:rPr lang="ko-KR" altLang="en-US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연구원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pPr marL="0" indent="0" algn="ctr">
              <a:buNone/>
            </a:pP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사드가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성주에 배치될 경우 방어 범위가 남부 지방을 포함할 수는 있지만 수도권에는 미치지 못한다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endParaRPr lang="en-US" altLang="ko-KR" sz="2800" dirty="0" err="1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“방어 범위에 포함된다고 해서 적 미사일을 성공적으로 요격한다는 것은 아니다”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7218" y="-27384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48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사드로</a:t>
            </a:r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한국이 얻는 것은 </a:t>
            </a:r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없고</a:t>
            </a:r>
            <a:r>
              <a:rPr lang="en-US" altLang="ko-KR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48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잃을 </a:t>
            </a:r>
            <a:r>
              <a:rPr lang="ko-KR" altLang="en-US" sz="4800" dirty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건 너무 </a:t>
            </a:r>
            <a:r>
              <a:rPr lang="ko-KR" altLang="en-US" sz="48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많다</a:t>
            </a:r>
            <a:endParaRPr lang="ko-KR" altLang="en-US" sz="4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0216" y="1844824"/>
            <a:ext cx="9120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240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테드</a:t>
            </a:r>
            <a:r>
              <a:rPr lang="ko-KR" altLang="en-US" sz="24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포스톨</a:t>
            </a:r>
            <a:r>
              <a:rPr lang="ko-KR" altLang="en-US" sz="24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매사추세츠공과대학교</a:t>
            </a:r>
            <a:r>
              <a:rPr lang="en-US" altLang="ko-KR" sz="24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(MIT) </a:t>
            </a:r>
            <a:r>
              <a:rPr lang="ko-KR" altLang="en-US" sz="24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석좌교수</a:t>
            </a:r>
            <a:r>
              <a:rPr lang="en-US" altLang="ko-KR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pPr algn="ctr"/>
            <a:endParaRPr lang="en-US" altLang="ko-KR" sz="24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한국에 배치할 </a:t>
            </a:r>
            <a:r>
              <a:rPr lang="ko-KR" altLang="en-US" sz="24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사드가</a:t>
            </a:r>
            <a:r>
              <a:rPr lang="ko-KR" altLang="en-US" sz="24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북한 탄도미사일을 막는 데 효과가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없다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pPr algn="ctr"/>
            <a:r>
              <a:rPr lang="ko-KR" altLang="en-US" sz="2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미사일에서 </a:t>
            </a:r>
            <a:r>
              <a:rPr lang="ko-KR" altLang="en-US" sz="24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분리될 진짜 탄두와 유인용 탄두를 구별해낼 능력이 </a:t>
            </a:r>
            <a:r>
              <a:rPr lang="ko-KR" altLang="en-US" sz="2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없다</a:t>
            </a:r>
            <a:r>
              <a:rPr lang="en-US" altLang="ko-KR" sz="24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24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86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4624"/>
            <a:ext cx="9109074" cy="936104"/>
          </a:xfrm>
        </p:spPr>
        <p:txBody>
          <a:bodyPr/>
          <a:lstStyle/>
          <a:p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국방부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공공기관 대상으로 </a:t>
            </a:r>
            <a:r>
              <a:rPr lang="ko-KR" altLang="en-US" spc="-15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사드</a:t>
            </a:r>
            <a:r>
              <a:rPr lang="ko-KR" altLang="en-US" spc="-15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홍보</a:t>
            </a:r>
            <a:endParaRPr lang="ko-KR" altLang="en-US" spc="-15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1026" name="Picture 2" descr="C:\Users\aasembly\Desktop\IE002011037_STD_99_2016082600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124744"/>
            <a:ext cx="6984776" cy="44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0" y="571409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25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한국전력기술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에서 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열린 홍보교육</a:t>
            </a:r>
          </a:p>
        </p:txBody>
      </p:sp>
    </p:spTree>
    <p:extLst>
      <p:ext uri="{BB962C8B-B14F-4D97-AF65-F5344CB8AC3E}">
        <p14:creationId xmlns:p14="http://schemas.microsoft.com/office/powerpoint/2010/main" val="23958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4624"/>
            <a:ext cx="9109074" cy="936104"/>
          </a:xfrm>
        </p:spPr>
        <p:txBody>
          <a:bodyPr/>
          <a:lstStyle/>
          <a:p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국방부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공공기관 대상으로 </a:t>
            </a:r>
            <a:r>
              <a:rPr lang="ko-KR" altLang="en-US" spc="-15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사드</a:t>
            </a:r>
            <a:r>
              <a:rPr lang="ko-KR" altLang="en-US" spc="-15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홍보</a:t>
            </a:r>
            <a:endParaRPr lang="ko-KR" altLang="en-US" spc="-15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0" y="263691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HY견명조" panose="02030600000101010101" pitchFamily="18" charset="-127"/>
                <a:ea typeface="HY견명조" panose="02030600000101010101" pitchFamily="18" charset="-127"/>
              </a:rPr>
              <a:t>"</a:t>
            </a:r>
            <a:r>
              <a:rPr lang="ko-KR" altLang="en-US" sz="4000" dirty="0">
                <a:latin typeface="HY견명조" panose="02030600000101010101" pitchFamily="18" charset="-127"/>
                <a:ea typeface="HY견명조" panose="02030600000101010101" pitchFamily="18" charset="-127"/>
              </a:rPr>
              <a:t>집으로 돌아가시면 가족들에게 </a:t>
            </a:r>
            <a:endParaRPr lang="en-US" altLang="ko-KR" sz="4000" dirty="0" smtClean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40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바르게 </a:t>
            </a:r>
            <a:r>
              <a:rPr lang="ko-KR" altLang="en-US" sz="4000" dirty="0">
                <a:latin typeface="HY견명조" panose="02030600000101010101" pitchFamily="18" charset="-127"/>
                <a:ea typeface="HY견명조" panose="02030600000101010101" pitchFamily="18" charset="-127"/>
              </a:rPr>
              <a:t>말씀해 달라</a:t>
            </a:r>
            <a:r>
              <a:rPr lang="en-US" altLang="ko-KR" sz="4000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endParaRPr lang="en-US" altLang="ko-KR" sz="4000" dirty="0" smtClean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algn="ctr"/>
            <a:r>
              <a:rPr lang="ko-KR" altLang="en-US" sz="40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정보가 </a:t>
            </a:r>
            <a:r>
              <a:rPr lang="ko-KR" altLang="en-US" sz="4000" dirty="0">
                <a:latin typeface="HY견명조" panose="02030600000101010101" pitchFamily="18" charset="-127"/>
                <a:ea typeface="HY견명조" panose="02030600000101010101" pitchFamily="18" charset="-127"/>
              </a:rPr>
              <a:t>잘못 전달되면 </a:t>
            </a:r>
            <a:r>
              <a:rPr lang="en-US" altLang="ko-KR" sz="4000" dirty="0"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ko-KR" altLang="en-US" sz="4000" dirty="0">
                <a:latin typeface="HY견명조" panose="02030600000101010101" pitchFamily="18" charset="-127"/>
                <a:ea typeface="HY견명조" panose="02030600000101010101" pitchFamily="18" charset="-127"/>
              </a:rPr>
              <a:t>개월은 </a:t>
            </a:r>
            <a:r>
              <a:rPr lang="ko-KR" altLang="en-US" sz="40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걸린다</a:t>
            </a:r>
            <a:r>
              <a:rPr lang="en-US" altLang="ko-KR" sz="40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”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42186" y="1268760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황희종 </a:t>
            </a:r>
            <a:r>
              <a:rPr lang="ko-KR" altLang="en-US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국방부 </a:t>
            </a:r>
            <a:r>
              <a:rPr lang="ko-KR" altLang="en-US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기조실장</a:t>
            </a:r>
            <a:endParaRPr kumimoji="0" lang="ko-KR" altLang="en-US" spc="-15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 bwMode="auto">
          <a:xfrm>
            <a:off x="1" y="4941168"/>
            <a:ext cx="910907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직원부터 가족까지 </a:t>
            </a:r>
            <a:r>
              <a:rPr kumimoji="0" lang="ko-KR" altLang="en-US" spc="-15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세뇌교육</a:t>
            </a:r>
            <a:endParaRPr kumimoji="0" lang="ko-KR" altLang="en-US" spc="-150" dirty="0">
              <a:solidFill>
                <a:srgbClr val="C0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9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4624"/>
            <a:ext cx="9109074" cy="936104"/>
          </a:xfrm>
        </p:spPr>
        <p:txBody>
          <a:bodyPr/>
          <a:lstStyle/>
          <a:p>
            <a:r>
              <a:rPr lang="ko-KR" altLang="en-US" spc="-15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새누리당</a:t>
            </a:r>
            <a:r>
              <a:rPr lang="ko-KR" altLang="en-US" spc="-15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의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핵잠수함 도입 주장</a:t>
            </a:r>
            <a:endParaRPr lang="ko-KR" altLang="en-US" spc="-15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23242" y="908720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정진석 원내대표</a:t>
            </a:r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군 당국은 핵 추진 잠수함 도입 등 북한 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SLBM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을 근본적으로 봉쇄할 수 있는 특단의 대책을 검토해 줄 것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endParaRPr lang="ko-KR" altLang="en-US" sz="2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34926" y="2492896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원유철 전 원내대표</a:t>
            </a:r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800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항시적으로 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북한의 도발을 감시하고 제어할 수 있는 핵잠수함을 배치해 북한의 </a:t>
            </a:r>
            <a:r>
              <a:rPr lang="en-US" altLang="ko-KR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SLBM 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도발을 원천적으로 봉쇄해야 한다”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-8756" y="4293096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여의도연구소</a:t>
            </a:r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800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북한 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잠수함에 대한 감시는 현재까지 주로 정찰위성을 통해 이뤄졌으나 실시간 추적이 어려우므로 감시 및 추적</a:t>
            </a:r>
            <a:r>
              <a:rPr lang="en-US" altLang="ko-KR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·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파괴를 위해서는 </a:t>
            </a:r>
            <a:r>
              <a:rPr lang="ko-KR" altLang="en-US" sz="2800" spc="-3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핵추진</a:t>
            </a:r>
            <a:r>
              <a:rPr lang="ko-KR" altLang="en-US" sz="2800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잠수함 보유에 대한 신중한 검토가 필요하다”</a:t>
            </a:r>
          </a:p>
        </p:txBody>
      </p:sp>
    </p:spTree>
    <p:extLst>
      <p:ext uri="{BB962C8B-B14F-4D97-AF65-F5344CB8AC3E}">
        <p14:creationId xmlns:p14="http://schemas.microsoft.com/office/powerpoint/2010/main" val="24008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4624"/>
            <a:ext cx="9109074" cy="936104"/>
          </a:xfrm>
        </p:spPr>
        <p:txBody>
          <a:bodyPr/>
          <a:lstStyle/>
          <a:p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핵잠수함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우리나라에 필요한가</a:t>
            </a:r>
            <a:r>
              <a:rPr lang="en-US" altLang="ko-KR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pc="-150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23242" y="692696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32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최일 예비역 </a:t>
            </a:r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해군대령</a:t>
            </a:r>
            <a:r>
              <a:rPr kumimoji="0" lang="en-US" altLang="ko-KR" sz="3200" spc="-15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건조‧운용‧유지‧정비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뿐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아니라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시설투자‧교육훈련을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위한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천문학적인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경비부담을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각오해야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한다</a:t>
            </a:r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-21331" y="2348880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2800" spc="-30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브라이언</a:t>
            </a:r>
            <a:r>
              <a:rPr lang="ko-KR" altLang="en-US" sz="2800" spc="-3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spc="-30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클라크</a:t>
            </a:r>
            <a:r>
              <a:rPr lang="ko-KR" altLang="en-US" sz="2800" spc="-3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전략예산평가센터</a:t>
            </a:r>
            <a:r>
              <a:rPr lang="en-US" altLang="ko-KR" sz="2800" spc="-3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(CSBA) </a:t>
            </a:r>
            <a:r>
              <a:rPr lang="ko-KR" altLang="en-US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선임연구원</a:t>
            </a:r>
            <a:r>
              <a:rPr kumimoji="0" lang="en-US" altLang="ko-KR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  <a:r>
              <a:rPr lang="ko-KR" altLang="en-US" sz="28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한반도 주변 해역이 넓지 않기 때문에 몇 주 간의 잠항이 </a:t>
            </a:r>
            <a:endParaRPr lang="en-US" altLang="ko-KR" sz="2800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가능하고 </a:t>
            </a:r>
            <a:r>
              <a:rPr lang="ko-KR" altLang="en-US" sz="28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소음도 핵 추진 잠수함에 비해 훨씬 적은 </a:t>
            </a:r>
            <a:endParaRPr lang="en-US" altLang="ko-KR" sz="2800" spc="-15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디젤 </a:t>
            </a:r>
            <a:r>
              <a:rPr lang="ko-KR" altLang="en-US" sz="28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추진 잠수함이 대응에 더 </a:t>
            </a:r>
            <a:r>
              <a:rPr lang="ko-KR" altLang="en-US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적합</a:t>
            </a:r>
            <a:r>
              <a:rPr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  <a:endParaRPr lang="en-US" altLang="ko-KR" sz="28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 bwMode="auto">
          <a:xfrm>
            <a:off x="-21331" y="4635203"/>
            <a:ext cx="9109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lang="ko-KR" altLang="en-US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‘세계의 전투함대’ 등을 펴낸 </a:t>
            </a:r>
            <a:r>
              <a:rPr lang="ko-KR" altLang="en-US" sz="2800" dirty="0" err="1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에릭</a:t>
            </a:r>
            <a:r>
              <a:rPr lang="ko-KR" altLang="en-US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워타임</a:t>
            </a:r>
            <a:r>
              <a:rPr kumimoji="0" lang="en-US" altLang="ko-KR" sz="2800" spc="-3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  <a:p>
            <a:r>
              <a:rPr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"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대양이 아닌 연안 방어는 소음이 적고 </a:t>
            </a:r>
            <a:r>
              <a:rPr lang="ko-KR" altLang="en-US" sz="28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은밀성을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2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더 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확보할 수 있는 디젤잠수함이 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효과적</a:t>
            </a:r>
            <a:r>
              <a:rPr lang="en-US" altLang="ko-KR" sz="28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</a:p>
          <a:p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핵 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추진 잠수함은 가격이 매우 비싸고 관리도 </a:t>
            </a:r>
            <a:endParaRPr lang="en-US" altLang="ko-KR" sz="2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힘들어 </a:t>
            </a:r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한국에 효용성이 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낮다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endParaRPr lang="ko-KR" altLang="en-US" sz="2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800" spc="-15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04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GSOMIA</a:t>
            </a:r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재추진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국민분열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만 자초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34" y="1196752"/>
            <a:ext cx="4969073" cy="5081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75436" y="2276872"/>
            <a:ext cx="3240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2012</a:t>
            </a:r>
            <a:r>
              <a:rPr lang="ko-KR" altLang="en-US" sz="4400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년</a:t>
            </a:r>
            <a:r>
              <a:rPr lang="en-US" altLang="ko-KR" sz="4400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4400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밀실처리</a:t>
            </a:r>
            <a:endParaRPr lang="en-US" altLang="ko-KR" sz="44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en-US" altLang="ko-KR" sz="4400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400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꼼수처리로 </a:t>
            </a:r>
            <a:r>
              <a:rPr lang="ko-KR" altLang="en-US" sz="4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무산</a:t>
            </a:r>
            <a:endParaRPr lang="en-US" altLang="ko-KR" sz="44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4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GSOMIA</a:t>
            </a:r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재추진</a:t>
            </a:r>
            <a:r>
              <a:rPr lang="en-US" altLang="ko-KR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국민분열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만 자초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412776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9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월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7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한일정상회담 논의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8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논의사실 정부 공식 확인</a:t>
            </a:r>
            <a:endParaRPr lang="en-US" altLang="ko-KR" sz="2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12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,“GSOMIA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가 안보적 측면에서는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필요한 측면이 있다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”(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국방부 대변인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18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필요성 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완전히 동감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”(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윤병세 외교부장관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한일 외교장관회담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556" y="4509120"/>
            <a:ext cx="79928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ko-KR" altLang="en-US" sz="2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국민에게 합의를 구하지도 않고</a:t>
            </a:r>
            <a:r>
              <a:rPr lang="en-US" altLang="ko-KR" sz="2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2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공개도 하지 않은 채 처리하려는 것은 문제</a:t>
            </a:r>
            <a:r>
              <a:rPr lang="en-US" altLang="ko-KR" sz="2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”, “</a:t>
            </a:r>
            <a:r>
              <a:rPr lang="ko-KR" altLang="en-US" sz="2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절차와 과정이 제대로 되지 않은 것은 매우 유감스러운 일</a:t>
            </a:r>
            <a:r>
              <a:rPr lang="en-US" altLang="ko-KR" sz="2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</a:t>
            </a:r>
          </a:p>
          <a:p>
            <a:endParaRPr lang="en-US" altLang="ko-KR" sz="1400" dirty="0">
              <a:solidFill>
                <a:srgbClr val="FF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algn="r"/>
            <a:r>
              <a:rPr lang="en-US" altLang="ko-KR" dirty="0" smtClean="0"/>
              <a:t>- </a:t>
            </a:r>
            <a:r>
              <a:rPr lang="ko-KR" altLang="en-US" dirty="0" smtClean="0"/>
              <a:t>박근혜 대통령</a:t>
            </a:r>
            <a:r>
              <a:rPr lang="en-US" altLang="ko-KR" dirty="0" smtClean="0"/>
              <a:t>, 2012</a:t>
            </a:r>
            <a:r>
              <a:rPr lang="ko-KR" altLang="en-US" dirty="0" smtClean="0"/>
              <a:t>년 대선후보 시절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24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 탄도탄요격체계 도입 서둘러야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192688" cy="2901377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899609"/>
              </p:ext>
            </p:extLst>
          </p:nvPr>
        </p:nvGraphicFramePr>
        <p:xfrm>
          <a:off x="1111418" y="4221088"/>
          <a:ext cx="6921164" cy="2160240"/>
        </p:xfrm>
        <a:graphic>
          <a:graphicData uri="http://schemas.openxmlformats.org/drawingml/2006/table">
            <a:tbl>
              <a:tblPr/>
              <a:tblGrid>
                <a:gridCol w="829417"/>
                <a:gridCol w="994920"/>
                <a:gridCol w="994920"/>
                <a:gridCol w="1159400"/>
                <a:gridCol w="994043"/>
                <a:gridCol w="994920"/>
                <a:gridCol w="953544"/>
              </a:tblGrid>
              <a:tr h="6010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패트리어트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/</a:t>
                      </a: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M-SAM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사드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SM-3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GBI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SM-6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L-SAM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분류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종말단계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하층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종말단계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중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․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상층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중간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,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종말단계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상층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중간단계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상층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종말단계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하층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종말단계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하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․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중층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고도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3~22km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40~150km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90~360km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2000km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10~33km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50km </a:t>
                      </a:r>
                      <a:r>
                        <a:rPr lang="ko-KR" altLang="en-US" sz="1100" kern="0" spc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이상</a:t>
                      </a:r>
                      <a:r>
                        <a:rPr lang="en-US" altLang="ko-KR" sz="1100" kern="0" spc="0" dirty="0" smtClean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?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사거리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35km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200km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700km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5000km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100km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미정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발사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․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탄두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지상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․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직격탄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지상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․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직격탄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해상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․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직격탄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지상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․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직격탄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해상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․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파편탄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미정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7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33650"/>
            <a:ext cx="4067944" cy="2413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315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해상 탄도탄요격체계 도입 서둘러야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5" y="1052736"/>
            <a:ext cx="82089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◎ 해상기반 탄도탄요격체계 장점</a:t>
            </a:r>
            <a:endParaRPr lang="en-US" altLang="ko-KR" sz="32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이지스구축함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탑재로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기동성</a:t>
            </a:r>
            <a:r>
              <a:rPr lang="en-US" altLang="ko-KR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생존성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높음</a:t>
            </a:r>
            <a:endParaRPr lang="en-US" altLang="ko-KR" sz="2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부지매입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신규 부대창설 없어 상대적으로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적은 배치비용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기존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이지스함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성능개량비 척당 약 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천억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2~4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소요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/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사드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1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조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천억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360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도 </a:t>
            </a:r>
            <a:r>
              <a:rPr lang="ko-KR" altLang="en-US" sz="2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전방위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탐지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가능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1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차기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이지스함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전투체계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베이스라인</a:t>
            </a:r>
            <a:r>
              <a:rPr lang="en-US" altLang="ko-KR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9)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탄도탄요격체계 장착 가능</a:t>
            </a:r>
            <a:endParaRPr lang="en-US" altLang="ko-KR" sz="2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이지스함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독자적 탄도탄 탐지 추적</a:t>
            </a:r>
            <a:r>
              <a:rPr lang="en-US" altLang="ko-KR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작전통제권 보유로 </a:t>
            </a:r>
            <a:r>
              <a:rPr lang="ko-KR" altLang="en-US" sz="2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미 </a:t>
            </a:r>
            <a:r>
              <a:rPr lang="en-US" altLang="ko-KR" sz="2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MD </a:t>
            </a:r>
            <a:r>
              <a:rPr lang="ko-KR" altLang="en-US" sz="20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편입 가능성 </a:t>
            </a:r>
            <a:r>
              <a:rPr lang="ko-KR" altLang="en-US" sz="2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낮음</a:t>
            </a:r>
            <a:endParaRPr lang="en-US" altLang="ko-KR" sz="20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33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186" y="404664"/>
            <a:ext cx="8393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현역복무부적합자 전역 나날이 증가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68260"/>
              </p:ext>
            </p:extLst>
          </p:nvPr>
        </p:nvGraphicFramePr>
        <p:xfrm>
          <a:off x="251520" y="1268760"/>
          <a:ext cx="4968553" cy="2529462"/>
        </p:xfrm>
        <a:graphic>
          <a:graphicData uri="http://schemas.openxmlformats.org/drawingml/2006/table">
            <a:tbl>
              <a:tblPr/>
              <a:tblGrid>
                <a:gridCol w="818261"/>
                <a:gridCol w="991538"/>
                <a:gridCol w="1053026"/>
                <a:gridCol w="1053026"/>
                <a:gridCol w="1052702"/>
              </a:tblGrid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 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총 입소인원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치유후 자대복귀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재입소 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자대복귀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2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병역심사대</a:t>
                      </a:r>
                      <a:endParaRPr lang="ko-KR" altLang="en-US" sz="1200" kern="0" spc="-12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-12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입소</a:t>
                      </a:r>
                      <a:endParaRPr lang="ko-KR" altLang="en-US" sz="1200" kern="0" spc="-12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2,582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1,822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(70.6%)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343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(13.3%)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417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(16.2%)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2,657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1,675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(63.1%)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467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(17.6%)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515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(19.4%)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3,132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1,511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(48.3%)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795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(25.4%)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826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(26.4%)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3,371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1,536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(45.6%)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911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(27.0%)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924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(27.4%)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‘</a:t>
                      </a:r>
                      <a:r>
                        <a:rPr lang="en-US" altLang="ko-KR" sz="1200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16</a:t>
                      </a: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년 </a:t>
                      </a:r>
                      <a:endParaRPr lang="ko-KR" altLang="en-US" sz="1200" kern="0" spc="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(6.30.</a:t>
                      </a:r>
                      <a:r>
                        <a:rPr lang="ko-KR" altLang="en-US" sz="1200" kern="0" spc="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기준</a:t>
                      </a:r>
                      <a:r>
                        <a:rPr lang="en-US" altLang="ko-KR" sz="1200" kern="0" spc="0" dirty="0">
                          <a:solidFill>
                            <a:srgbClr val="0000FF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1,749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703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(40.2%)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429</a:t>
                      </a:r>
                      <a:r>
                        <a:rPr lang="ko-KR" altLang="en-US" sz="1200" kern="0" spc="-1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(24.5%)</a:t>
                      </a:r>
                      <a:endParaRPr lang="ko-KR" altLang="en-US" sz="1200" kern="0" spc="-1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617</a:t>
                      </a:r>
                      <a:r>
                        <a:rPr lang="ko-KR" altLang="en-US" sz="1200" kern="0" spc="-1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endParaRPr lang="ko-KR" altLang="en-US" sz="12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(35.3%)</a:t>
                      </a:r>
                      <a:endParaRPr lang="ko-KR" altLang="en-US" sz="1200" kern="0" spc="-1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85163"/>
              </p:ext>
            </p:extLst>
          </p:nvPr>
        </p:nvGraphicFramePr>
        <p:xfrm>
          <a:off x="3676253" y="4077072"/>
          <a:ext cx="5401171" cy="2171894"/>
        </p:xfrm>
        <a:graphic>
          <a:graphicData uri="http://schemas.openxmlformats.org/drawingml/2006/table">
            <a:tbl>
              <a:tblPr/>
              <a:tblGrid>
                <a:gridCol w="1151184"/>
                <a:gridCol w="1126698"/>
                <a:gridCol w="1479079"/>
                <a:gridCol w="1644210"/>
              </a:tblGrid>
              <a:tr h="44358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 분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정신질환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/</a:t>
                      </a: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군복무적응 곤란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군복무곤란질환자</a:t>
                      </a:r>
                      <a:endParaRPr lang="ko-KR" altLang="en-US" sz="13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뇌전증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, </a:t>
                      </a:r>
                      <a:r>
                        <a:rPr lang="ko-KR" altLang="en-US" sz="1100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야맹증 등</a:t>
                      </a:r>
                      <a:r>
                        <a:rPr lang="en-US" altLang="ko-KR" sz="1100" kern="0" spc="-5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'16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</a:t>
                      </a: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3,430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2,611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819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'15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4,572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3,570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1,002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'14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3,328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2,776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'13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1,419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1,192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227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'12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1,057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835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'11</a:t>
                      </a: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1,171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972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199</a:t>
                      </a:r>
                      <a:endParaRPr lang="en-US" sz="13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24128" y="191683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그린캠프 입소자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30.5%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증가</a:t>
            </a:r>
            <a:endParaRPr lang="ko-KR" altLang="en-US" sz="28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083" y="4851156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현역복무부적합 전역자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배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껑충</a:t>
            </a:r>
            <a:endParaRPr lang="ko-KR" altLang="en-US" sz="28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42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260648"/>
            <a:ext cx="9109074" cy="936104"/>
          </a:xfrm>
        </p:spPr>
        <p:txBody>
          <a:bodyPr/>
          <a:lstStyle/>
          <a:p>
            <a:r>
              <a:rPr lang="ko-KR" altLang="en-US" spc="-3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사드</a:t>
            </a:r>
            <a:r>
              <a:rPr lang="ko-KR" altLang="en-US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배치 장소</a:t>
            </a:r>
            <a:r>
              <a:rPr lang="en-US" altLang="ko-KR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성주골프장</a:t>
            </a:r>
            <a:r>
              <a:rPr lang="en-US" altLang="ko-KR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’</a:t>
            </a:r>
            <a:r>
              <a:rPr lang="ko-KR" altLang="en-US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선</a:t>
            </a:r>
            <a:r>
              <a:rPr lang="ko-KR" altLang="en-US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정</a:t>
            </a:r>
            <a:endParaRPr lang="ko-KR" altLang="en-US" spc="-300" dirty="0"/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1027" name="Picture 3" descr="C:\Users\aasembly\Desktop\GYH2016093000060004400_P2_99_201609301402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" b="47174"/>
          <a:stretch/>
        </p:blipFill>
        <p:spPr bwMode="auto">
          <a:xfrm>
            <a:off x="107504" y="1268760"/>
            <a:ext cx="4320480" cy="50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asembly\Desktop\GYH2016093000060004400_P2_99_201609301402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16" b="3988"/>
          <a:stretch/>
        </p:blipFill>
        <p:spPr bwMode="auto">
          <a:xfrm>
            <a:off x="4499992" y="1268759"/>
            <a:ext cx="4608512" cy="483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0312" y="610432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smtClean="0"/>
              <a:t>출처</a:t>
            </a:r>
            <a:r>
              <a:rPr lang="en-US" altLang="ko-KR" sz="1200" dirty="0" smtClean="0"/>
              <a:t>:</a:t>
            </a:r>
            <a:r>
              <a:rPr lang="ko-KR" altLang="en-US" sz="1200" dirty="0" smtClean="0"/>
              <a:t>연합뉴</a:t>
            </a:r>
            <a:r>
              <a:rPr lang="ko-KR" altLang="en-US" sz="1200" dirty="0"/>
              <a:t>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79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0246" y="404664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복무부적응자 사전 선별 기준 강화</a:t>
            </a:r>
            <a:endParaRPr lang="ko-KR" altLang="en-US" sz="3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537321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현역 판정인원 지속적 감소</a:t>
            </a:r>
            <a:endParaRPr lang="ko-KR" altLang="en-US" sz="36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714564"/>
              </p:ext>
            </p:extLst>
          </p:nvPr>
        </p:nvGraphicFramePr>
        <p:xfrm>
          <a:off x="1043608" y="1484789"/>
          <a:ext cx="6696744" cy="3707213"/>
        </p:xfrm>
        <a:graphic>
          <a:graphicData uri="http://schemas.openxmlformats.org/drawingml/2006/table">
            <a:tbl>
              <a:tblPr/>
              <a:tblGrid>
                <a:gridCol w="939146"/>
                <a:gridCol w="939146"/>
                <a:gridCol w="898238"/>
                <a:gridCol w="939146"/>
                <a:gridCol w="939146"/>
                <a:gridCol w="1020961"/>
                <a:gridCol w="1020961"/>
              </a:tblGrid>
              <a:tr h="529603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수검인원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현역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보충역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제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국민역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병역면제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재신체검사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16. 8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259,020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218,890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27,954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5,050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678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6,448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84.5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10.8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350,828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304,473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31,597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7,213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1,045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6,500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86.8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9.0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2.1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0.3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1.8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363,827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328,974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19,752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6,999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960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7,142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90.4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5.4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1.9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0.3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2.0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364,148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333,227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18,064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5,938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871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6,048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91.5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5.0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1.6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0.2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1.7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361,202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329,751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18,681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6,134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879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5,757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%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91.3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5.2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1.7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0.2 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1.6 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타원 11"/>
          <p:cNvSpPr/>
          <p:nvPr/>
        </p:nvSpPr>
        <p:spPr>
          <a:xfrm>
            <a:off x="3040063" y="2333153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3084612" y="4909120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/>
          <p:nvPr/>
        </p:nvCxnSpPr>
        <p:spPr>
          <a:xfrm flipV="1">
            <a:off x="3040063" y="2621185"/>
            <a:ext cx="0" cy="228793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4026768" y="2320230"/>
            <a:ext cx="576064" cy="288032"/>
          </a:xfrm>
          <a:prstGeom prst="ellipse">
            <a:avLst/>
          </a:prstGeom>
          <a:noFill/>
          <a:ln>
            <a:solidFill>
              <a:srgbClr val="291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4026768" y="4909120"/>
            <a:ext cx="576064" cy="288032"/>
          </a:xfrm>
          <a:prstGeom prst="ellipse">
            <a:avLst/>
          </a:prstGeom>
          <a:noFill/>
          <a:ln>
            <a:solidFill>
              <a:srgbClr val="291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4602832" y="2621185"/>
            <a:ext cx="0" cy="2287935"/>
          </a:xfrm>
          <a:prstGeom prst="straightConnector1">
            <a:avLst/>
          </a:prstGeom>
          <a:ln w="38100" cmpd="sng">
            <a:solidFill>
              <a:srgbClr val="0E05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7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414" y="404664"/>
            <a:ext cx="7725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입영후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귀가자 증가 속 재검은 현역</a:t>
            </a:r>
            <a:r>
              <a:rPr lang="en-US" altLang="ko-KR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  <a:endParaRPr lang="ko-KR" altLang="en-US" sz="3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594983"/>
              </p:ext>
            </p:extLst>
          </p:nvPr>
        </p:nvGraphicFramePr>
        <p:xfrm>
          <a:off x="1187624" y="1196752"/>
          <a:ext cx="6498590" cy="4049969"/>
        </p:xfrm>
        <a:graphic>
          <a:graphicData uri="http://schemas.openxmlformats.org/drawingml/2006/table">
            <a:tbl>
              <a:tblPr/>
              <a:tblGrid>
                <a:gridCol w="649859"/>
                <a:gridCol w="649859"/>
                <a:gridCol w="613918"/>
                <a:gridCol w="613918"/>
                <a:gridCol w="613918"/>
                <a:gridCol w="613918"/>
                <a:gridCol w="613918"/>
                <a:gridCol w="757682"/>
                <a:gridCol w="757682"/>
                <a:gridCol w="613918"/>
              </a:tblGrid>
              <a:tr h="296037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 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귀가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인원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재신체검사 결과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재신체검사 비대상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84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현역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(1~3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급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보충역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(4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급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면제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(5~6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급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진행중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치유기간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(1~2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원신분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복귀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4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8,457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7,559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2,731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2,200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2,538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898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885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5.2%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89.4%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1.1%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10.5%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11,191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9,866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4,716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3,512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1,369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1,325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1,295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4.3%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88.2%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42.1%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11.8%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7,358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6,128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4,110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1,622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1,230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1,196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2.6%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83.3%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55.9%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1.8%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16.7%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0.5%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7,093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6,003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4,524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1,269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210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1,090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1,046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2.7%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63.8%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17.9%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15.4%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14.7%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11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8,947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7,250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5,740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1,306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1,697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1,585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112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3.2%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81.0%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64.2%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14.6%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2.3%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0.0%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19.0%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17.7%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1.3%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0877" y="5589239"/>
            <a:ext cx="774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재검 </a:t>
            </a:r>
            <a:r>
              <a:rPr lang="en-US" altLang="ko-KR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10</a:t>
            </a:r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명중 </a:t>
            </a:r>
            <a:r>
              <a:rPr lang="en-US" altLang="ko-KR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현역판정</a:t>
            </a:r>
            <a:r>
              <a:rPr lang="en-US" altLang="ko-KR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6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재입대</a:t>
            </a:r>
            <a:endParaRPr lang="ko-KR" altLang="en-US" sz="36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49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132" y="404664"/>
            <a:ext cx="866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유급지원병</a:t>
            </a:r>
            <a:r>
              <a:rPr lang="en-US" altLang="ko-KR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변칙적 복무연장 재검토해야</a:t>
            </a:r>
            <a:endParaRPr lang="ko-KR" altLang="en-US" sz="36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4005064"/>
            <a:ext cx="33843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병사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복무기간중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부사관지원</a:t>
            </a:r>
            <a:endParaRPr lang="en-US" altLang="ko-KR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1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입영 대기 회피 위해 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이용 입영 후 지원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포기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1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개인심경변화로 중도포기</a:t>
            </a:r>
            <a:endParaRPr lang="en-US" altLang="ko-KR" sz="2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1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자질 </a:t>
            </a:r>
            <a:r>
              <a:rPr lang="ko-KR" altLang="en-US" sz="20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부족자</a:t>
            </a:r>
            <a:r>
              <a:rPr lang="ko-KR" altLang="en-US" sz="2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대상 </a:t>
            </a:r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탈락</a:t>
            </a:r>
            <a:endParaRPr lang="ko-KR" altLang="en-US" sz="2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826" y="4005064"/>
            <a:ext cx="3023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유형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Ⅱ</a:t>
            </a:r>
          </a:p>
          <a:p>
            <a:r>
              <a:rPr lang="ko-KR" altLang="en-US" sz="2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정원대비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35</a:t>
            </a:r>
            <a:r>
              <a:rPr lang="en-US" altLang="ko-KR" sz="2800" dirty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%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불과</a:t>
            </a:r>
            <a:endParaRPr lang="ko-KR" altLang="en-US" sz="28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596144" y="5536396"/>
            <a:ext cx="545232" cy="296742"/>
          </a:xfrm>
          <a:prstGeom prst="rightArrow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31640" y="5423157"/>
            <a:ext cx="282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제도 자체 한계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!!</a:t>
            </a:r>
            <a:endParaRPr lang="ko-KR" altLang="en-US" sz="28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77833"/>
              </p:ext>
            </p:extLst>
          </p:nvPr>
        </p:nvGraphicFramePr>
        <p:xfrm>
          <a:off x="763826" y="1340768"/>
          <a:ext cx="7560841" cy="2254063"/>
        </p:xfrm>
        <a:graphic>
          <a:graphicData uri="http://schemas.openxmlformats.org/drawingml/2006/table">
            <a:tbl>
              <a:tblPr/>
              <a:tblGrid>
                <a:gridCol w="985529"/>
                <a:gridCol w="985529"/>
                <a:gridCol w="985529"/>
                <a:gridCol w="1077853"/>
                <a:gridCol w="1270863"/>
                <a:gridCol w="1270863"/>
                <a:gridCol w="984675"/>
              </a:tblGrid>
              <a:tr h="28828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 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획득현황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운영현황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2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계획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획 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획득률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정원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8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운영</a:t>
                      </a:r>
                      <a:r>
                        <a:rPr lang="en-US" altLang="ko-KR" sz="1400" kern="0" spc="-8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400" kern="0" spc="-8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연평균</a:t>
                      </a:r>
                      <a:r>
                        <a:rPr lang="en-US" altLang="ko-KR" sz="1400" kern="0" spc="-8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kern="0" spc="-8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운영률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11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2,045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1,703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83%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2,362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827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35%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2,033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1,837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92%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2,530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880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34.8%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13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1,924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1,939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101%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2,466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815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33%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14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2,396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2,354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98%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2,442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870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35.6%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15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2,341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2,178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93%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2,442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945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FF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38.7%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421" y="404664"/>
            <a:ext cx="8565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잠수함 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승조원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손실인원 갈수록 심각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482" y="3750407"/>
            <a:ext cx="8387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양성인원 대비 </a:t>
            </a:r>
            <a:r>
              <a:rPr lang="en-US" altLang="ko-KR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50% </a:t>
            </a: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전역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승조자격해지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12%</a:t>
            </a:r>
          </a:p>
          <a:p>
            <a:endParaRPr lang="en-US" altLang="ko-KR" sz="1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2021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0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숙련승조원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(11~20</a:t>
            </a:r>
            <a:r>
              <a:rPr lang="ko-KR" altLang="en-US" sz="2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년차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lang="en-US" altLang="ko-KR" sz="30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64%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예상</a:t>
            </a:r>
            <a:endParaRPr lang="en-US" altLang="ko-KR" sz="2400" b="1" dirty="0" smtClean="0">
              <a:solidFill>
                <a:srgbClr val="E826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95134"/>
              </p:ext>
            </p:extLst>
          </p:nvPr>
        </p:nvGraphicFramePr>
        <p:xfrm>
          <a:off x="1074546" y="1268761"/>
          <a:ext cx="6994915" cy="2313688"/>
        </p:xfrm>
        <a:graphic>
          <a:graphicData uri="http://schemas.openxmlformats.org/drawingml/2006/table">
            <a:tbl>
              <a:tblPr/>
              <a:tblGrid>
                <a:gridCol w="948001"/>
                <a:gridCol w="532628"/>
                <a:gridCol w="532628"/>
                <a:gridCol w="532628"/>
                <a:gridCol w="532628"/>
                <a:gridCol w="532628"/>
                <a:gridCol w="532628"/>
                <a:gridCol w="532628"/>
                <a:gridCol w="532628"/>
                <a:gridCol w="532628"/>
                <a:gridCol w="532628"/>
                <a:gridCol w="720634"/>
              </a:tblGrid>
              <a:tr h="393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구 분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’06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’07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’08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’09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’10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’11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’12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’13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’14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’14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계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평균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FFF"/>
                    </a:solidFill>
                  </a:tcPr>
                </a:tc>
              </a:tr>
              <a:tr h="3872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양성인원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40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50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43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19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34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21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48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64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146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104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569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(57)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전역인원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51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22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9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19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15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31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27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25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49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32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284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(28)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승조자격해지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11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12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8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휴먼고딕" panose="02010504000101010101" pitchFamily="2" charset="-127"/>
                        <a:ea typeface="휴먼고딕" panose="02010504000101010101" pitchFamily="2" charset="-127"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17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69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(7)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계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51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33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14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23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27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35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35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29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49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49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345</a:t>
                      </a:r>
                    </a:p>
                    <a:p>
                      <a:pPr marL="0" marR="0" indent="0" algn="ctr" fontAlgn="base" latinLnBrk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고딕" panose="02010504000101010101" pitchFamily="2" charset="-127"/>
                          <a:ea typeface="휴먼고딕" panose="02010504000101010101" pitchFamily="2" charset="-127"/>
                        </a:rPr>
                        <a:t>(35)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65716"/>
              </p:ext>
            </p:extLst>
          </p:nvPr>
        </p:nvGraphicFramePr>
        <p:xfrm>
          <a:off x="1984569" y="5517232"/>
          <a:ext cx="5174869" cy="786765"/>
        </p:xfrm>
        <a:graphic>
          <a:graphicData uri="http://schemas.openxmlformats.org/drawingml/2006/table">
            <a:tbl>
              <a:tblPr/>
              <a:tblGrid>
                <a:gridCol w="664718"/>
                <a:gridCol w="1662049"/>
                <a:gridCol w="2848102"/>
              </a:tblGrid>
              <a:tr h="2402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피로도</a:t>
                      </a:r>
                      <a:r>
                        <a:rPr lang="en-US" altLang="ko-KR" sz="1300" b="1" kern="0" spc="-5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/</a:t>
                      </a:r>
                      <a:r>
                        <a:rPr lang="ko-KR" altLang="en-US" sz="1300" b="1" kern="0" spc="-5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스트레스 지수</a:t>
                      </a:r>
                      <a:endParaRPr lang="ko-KR" altLang="en-US" sz="1300" b="1" kern="0" spc="-5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비 고</a:t>
                      </a:r>
                      <a:endParaRPr lang="ko-KR" altLang="en-US" sz="13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피로도</a:t>
                      </a:r>
                      <a:endParaRPr lang="ko-KR" alt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83.9(±21.9)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 일반직장인 </a:t>
                      </a:r>
                      <a:r>
                        <a:rPr lang="en-US" altLang="ko-KR" sz="13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78 / </a:t>
                      </a:r>
                      <a:r>
                        <a:rPr lang="ko-KR" altLang="en-US" sz="13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소방공무원 </a:t>
                      </a:r>
                      <a:r>
                        <a:rPr lang="en-US" altLang="ko-KR" sz="1300" kern="0" spc="-1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82.3</a:t>
                      </a: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9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스트레스</a:t>
                      </a:r>
                      <a:endParaRPr lang="ko-KR" altLang="en-US" sz="1300" kern="0" spc="-9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31.5(±5.47)</a:t>
                      </a:r>
                      <a:endParaRPr lang="en-US" sz="13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kern="0" spc="-14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 </a:t>
                      </a:r>
                      <a:r>
                        <a:rPr lang="ko-KR" altLang="en-US" sz="1300" kern="0" spc="-21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생산직</a:t>
                      </a:r>
                      <a:r>
                        <a:rPr lang="en-US" altLang="ko-KR" sz="1300" kern="0" spc="-21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/</a:t>
                      </a:r>
                      <a:r>
                        <a:rPr lang="ko-KR" altLang="en-US" sz="1300" kern="0" spc="-21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서비스직 </a:t>
                      </a:r>
                      <a:r>
                        <a:rPr lang="en-US" altLang="ko-KR" sz="1300" kern="0" spc="-21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24 / </a:t>
                      </a:r>
                      <a:r>
                        <a:rPr lang="ko-KR" altLang="en-US" sz="1300" kern="0" spc="-210" dirty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소방공무원 </a:t>
                      </a:r>
                      <a:r>
                        <a:rPr lang="en-US" altLang="ko-KR" sz="1300" kern="0" spc="-21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 22.4</a:t>
                      </a:r>
                      <a:endParaRPr lang="ko-KR" altLang="en-US" sz="1300" kern="0" spc="-14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17907" marR="10795" marT="10795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501317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※ </a:t>
            </a:r>
            <a:r>
              <a:rPr lang="ko-KR" altLang="en-US" dirty="0" smtClean="0"/>
              <a:t>잠수함 </a:t>
            </a:r>
            <a:r>
              <a:rPr lang="ko-KR" altLang="en-US" dirty="0" err="1" smtClean="0"/>
              <a:t>근무시</a:t>
            </a:r>
            <a:r>
              <a:rPr lang="ko-KR" altLang="en-US" dirty="0" smtClean="0"/>
              <a:t> 피로도</a:t>
            </a:r>
            <a:r>
              <a:rPr lang="en-US" altLang="ko-KR" dirty="0" smtClean="0"/>
              <a:t>/</a:t>
            </a:r>
            <a:r>
              <a:rPr lang="ko-KR" altLang="en-US" dirty="0" smtClean="0"/>
              <a:t>스트레스 지수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9791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421" y="404664"/>
            <a:ext cx="8565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잠수함 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승조원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손실인원 갈수록 심각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333" y="1340768"/>
            <a:ext cx="83870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◎ </a:t>
            </a: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잠수함 </a:t>
            </a:r>
            <a:r>
              <a:rPr lang="ko-KR" altLang="en-US" sz="24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승조원</a:t>
            </a:r>
            <a:r>
              <a:rPr lang="ko-KR" altLang="en-US" sz="2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대우 외국사례</a:t>
            </a:r>
            <a:endParaRPr lang="en-US" altLang="ko-KR" sz="2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sz="2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미국</a:t>
            </a:r>
            <a:endParaRPr lang="en-US" altLang="ko-KR" sz="2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/>
              <a:t>연간 약 </a:t>
            </a:r>
            <a:r>
              <a:rPr lang="en-US" altLang="ko-KR" sz="2000" dirty="0"/>
              <a:t>1</a:t>
            </a:r>
            <a:r>
              <a:rPr lang="ko-KR" altLang="en-US" sz="2000" dirty="0" err="1"/>
              <a:t>억원의</a:t>
            </a:r>
            <a:r>
              <a:rPr lang="ko-KR" altLang="en-US" sz="2000" dirty="0"/>
              <a:t> 수당 및 인센티브 지급 </a:t>
            </a:r>
            <a:r>
              <a:rPr lang="en-US" altLang="ko-KR" sz="2000" dirty="0"/>
              <a:t>(</a:t>
            </a:r>
            <a:r>
              <a:rPr lang="ko-KR" altLang="en-US" sz="2000" dirty="0"/>
              <a:t>기준 </a:t>
            </a:r>
            <a:r>
              <a:rPr lang="en-US" altLang="ko-KR" sz="2000" dirty="0"/>
              <a:t>: </a:t>
            </a:r>
            <a:r>
              <a:rPr lang="ko-KR" altLang="en-US" sz="2000" dirty="0"/>
              <a:t>군복무 </a:t>
            </a:r>
            <a:r>
              <a:rPr lang="en-US" altLang="ko-KR" sz="2000" dirty="0"/>
              <a:t>10</a:t>
            </a:r>
            <a:r>
              <a:rPr lang="ko-KR" altLang="en-US" sz="2000" dirty="0"/>
              <a:t>년 이상 경과한 </a:t>
            </a:r>
            <a:r>
              <a:rPr lang="ko-KR" altLang="en-US" sz="2000" dirty="0" err="1"/>
              <a:t>영관급</a:t>
            </a:r>
            <a:r>
              <a:rPr lang="ko-KR" altLang="en-US" sz="2000" dirty="0"/>
              <a:t> 장교</a:t>
            </a:r>
            <a:r>
              <a:rPr lang="en-US" altLang="ko-KR" sz="2000" dirty="0"/>
              <a:t>)</a:t>
            </a:r>
            <a:endParaRPr lang="ko-KR" alt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/>
              <a:t>잠수함 </a:t>
            </a:r>
            <a:r>
              <a:rPr lang="ko-KR" altLang="en-US" sz="2000" dirty="0"/>
              <a:t>복무 유도 및 사기진작을 위한 장려금 지급 활성화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/>
              <a:t>육상 </a:t>
            </a:r>
            <a:r>
              <a:rPr lang="ko-KR" altLang="en-US" sz="2000" dirty="0" err="1"/>
              <a:t>근무시에도</a:t>
            </a:r>
            <a:r>
              <a:rPr lang="ko-KR" altLang="en-US" sz="2000" dirty="0"/>
              <a:t> 잠수함 근무수당 지급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/>
              <a:t>잠수함 </a:t>
            </a:r>
            <a:r>
              <a:rPr lang="ko-KR" altLang="en-US" sz="2000" dirty="0" err="1"/>
              <a:t>예비승조원</a:t>
            </a:r>
            <a:r>
              <a:rPr lang="ko-KR" altLang="en-US" sz="2000" dirty="0"/>
              <a:t> 운영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ko-KR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호주</a:t>
            </a:r>
            <a:endParaRPr lang="en-US" altLang="ko-KR" sz="2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</a:rPr>
              <a:t>잠수함 </a:t>
            </a:r>
            <a:r>
              <a:rPr lang="ko-KR" altLang="en-US" sz="2000" dirty="0" err="1">
                <a:latin typeface="굴림" panose="020B0600000101010101" pitchFamily="50" charset="-127"/>
              </a:rPr>
              <a:t>승조자격</a:t>
            </a:r>
            <a:r>
              <a:rPr lang="ko-KR" altLang="en-US" sz="2000" dirty="0">
                <a:latin typeface="굴림" panose="020B0600000101010101" pitchFamily="50" charset="-127"/>
              </a:rPr>
              <a:t> 획득 시 계급과 상관없이 약 </a:t>
            </a:r>
            <a:r>
              <a:rPr lang="en-US" altLang="ko-KR" sz="2000" dirty="0">
                <a:latin typeface="굴림" panose="020B0600000101010101" pitchFamily="50" charset="-127"/>
              </a:rPr>
              <a:t>1,500</a:t>
            </a:r>
            <a:r>
              <a:rPr lang="ko-KR" altLang="en-US" sz="2000" dirty="0">
                <a:latin typeface="굴림" panose="020B0600000101010101" pitchFamily="50" charset="-127"/>
              </a:rPr>
              <a:t>만원 </a:t>
            </a:r>
            <a:r>
              <a:rPr lang="ko-KR" altLang="en-US" sz="2000" dirty="0" err="1">
                <a:latin typeface="굴림" panose="020B0600000101010101" pitchFamily="50" charset="-127"/>
              </a:rPr>
              <a:t>직브</a:t>
            </a:r>
            <a:endParaRPr lang="ko-KR" altLang="en-US" sz="2000" dirty="0">
              <a:latin typeface="굴림" panose="020B060000010101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err="1" smtClean="0">
                <a:latin typeface="굴림" panose="020B0600000101010101" pitchFamily="50" charset="-127"/>
              </a:rPr>
              <a:t>승조자격</a:t>
            </a:r>
            <a:r>
              <a:rPr lang="ko-KR" altLang="en-US" sz="2000" dirty="0" smtClean="0">
                <a:latin typeface="굴림" panose="020B0600000101010101" pitchFamily="50" charset="-127"/>
              </a:rPr>
              <a:t> </a:t>
            </a:r>
            <a:r>
              <a:rPr lang="ko-KR" altLang="en-US" sz="2000" dirty="0">
                <a:latin typeface="굴림" panose="020B0600000101010101" pitchFamily="50" charset="-127"/>
              </a:rPr>
              <a:t>획득 후 해상경력에 따라 매년 잠수함 </a:t>
            </a:r>
            <a:r>
              <a:rPr lang="ko-KR" altLang="en-US" sz="2000" dirty="0" err="1">
                <a:latin typeface="굴림" panose="020B0600000101010101" pitchFamily="50" charset="-127"/>
              </a:rPr>
              <a:t>승조원</a:t>
            </a:r>
            <a:r>
              <a:rPr lang="ko-KR" altLang="en-US" sz="2000" dirty="0">
                <a:latin typeface="굴림" panose="020B0600000101010101" pitchFamily="50" charset="-127"/>
              </a:rPr>
              <a:t> 장려금 지급 </a:t>
            </a:r>
            <a:r>
              <a:rPr lang="en-US" altLang="ko-KR" sz="2000" dirty="0">
                <a:latin typeface="굴림" panose="020B0600000101010101" pitchFamily="50" charset="-127"/>
              </a:rPr>
              <a:t>(3</a:t>
            </a:r>
            <a:r>
              <a:rPr lang="ko-KR" altLang="en-US" sz="2000" dirty="0">
                <a:latin typeface="굴림" panose="020B0600000101010101" pitchFamily="50" charset="-127"/>
              </a:rPr>
              <a:t>년 미만 </a:t>
            </a:r>
            <a:r>
              <a:rPr lang="en-US" altLang="ko-KR" sz="2000" dirty="0">
                <a:latin typeface="굴림" panose="020B0600000101010101" pitchFamily="50" charset="-127"/>
              </a:rPr>
              <a:t>: 1,282</a:t>
            </a:r>
            <a:r>
              <a:rPr lang="ko-KR" altLang="en-US" sz="2000" dirty="0">
                <a:latin typeface="굴림" panose="020B0600000101010101" pitchFamily="50" charset="-127"/>
              </a:rPr>
              <a:t>만원 </a:t>
            </a:r>
            <a:r>
              <a:rPr lang="en-US" altLang="ko-KR" sz="2000" dirty="0">
                <a:latin typeface="굴림" panose="020B0600000101010101" pitchFamily="50" charset="-127"/>
              </a:rPr>
              <a:t>/ 3</a:t>
            </a:r>
            <a:r>
              <a:rPr lang="ko-KR" altLang="en-US" sz="2000" dirty="0">
                <a:latin typeface="굴림" panose="020B0600000101010101" pitchFamily="50" charset="-127"/>
              </a:rPr>
              <a:t>년 이상 </a:t>
            </a:r>
            <a:r>
              <a:rPr lang="en-US" altLang="ko-KR" sz="2000" dirty="0">
                <a:latin typeface="굴림" panose="020B0600000101010101" pitchFamily="50" charset="-127"/>
              </a:rPr>
              <a:t>6</a:t>
            </a:r>
            <a:r>
              <a:rPr lang="ko-KR" altLang="en-US" sz="2000" dirty="0">
                <a:latin typeface="굴림" panose="020B0600000101010101" pitchFamily="50" charset="-127"/>
              </a:rPr>
              <a:t>년 미만 </a:t>
            </a:r>
            <a:r>
              <a:rPr lang="en-US" altLang="ko-KR" sz="2000" dirty="0">
                <a:latin typeface="굴림" panose="020B0600000101010101" pitchFamily="50" charset="-127"/>
              </a:rPr>
              <a:t>: 2,138</a:t>
            </a:r>
            <a:r>
              <a:rPr lang="ko-KR" altLang="en-US" sz="2000" dirty="0">
                <a:latin typeface="굴림" panose="020B0600000101010101" pitchFamily="50" charset="-127"/>
              </a:rPr>
              <a:t>만원 </a:t>
            </a:r>
            <a:r>
              <a:rPr lang="en-US" altLang="ko-KR" sz="2000" dirty="0">
                <a:latin typeface="굴림" panose="020B0600000101010101" pitchFamily="50" charset="-127"/>
              </a:rPr>
              <a:t>/ 6</a:t>
            </a:r>
            <a:r>
              <a:rPr lang="ko-KR" altLang="en-US" sz="2000" dirty="0">
                <a:latin typeface="굴림" panose="020B0600000101010101" pitchFamily="50" charset="-127"/>
              </a:rPr>
              <a:t>년 이상 </a:t>
            </a:r>
            <a:r>
              <a:rPr lang="en-US" altLang="ko-KR" sz="2000" dirty="0">
                <a:latin typeface="굴림" panose="020B0600000101010101" pitchFamily="50" charset="-127"/>
              </a:rPr>
              <a:t>9</a:t>
            </a:r>
            <a:r>
              <a:rPr lang="ko-KR" altLang="en-US" sz="2000" dirty="0">
                <a:latin typeface="굴림" panose="020B0600000101010101" pitchFamily="50" charset="-127"/>
              </a:rPr>
              <a:t>년 미만 </a:t>
            </a:r>
            <a:r>
              <a:rPr lang="en-US" altLang="ko-KR" sz="2000" dirty="0">
                <a:latin typeface="굴림" panose="020B0600000101010101" pitchFamily="50" charset="-127"/>
              </a:rPr>
              <a:t>: 3,421</a:t>
            </a:r>
            <a:r>
              <a:rPr lang="ko-KR" altLang="en-US" sz="2000" dirty="0">
                <a:latin typeface="굴림" panose="020B0600000101010101" pitchFamily="50" charset="-127"/>
              </a:rPr>
              <a:t>만원 </a:t>
            </a:r>
            <a:r>
              <a:rPr lang="en-US" altLang="ko-KR" sz="2000" dirty="0">
                <a:latin typeface="굴림" panose="020B0600000101010101" pitchFamily="50" charset="-127"/>
              </a:rPr>
              <a:t>/ 9</a:t>
            </a:r>
            <a:r>
              <a:rPr lang="ko-KR" altLang="en-US" sz="2000" dirty="0">
                <a:latin typeface="굴림" panose="020B0600000101010101" pitchFamily="50" charset="-127"/>
              </a:rPr>
              <a:t>년 이상 </a:t>
            </a:r>
            <a:r>
              <a:rPr lang="en-US" altLang="ko-KR" sz="2000" dirty="0">
                <a:latin typeface="굴림" panose="020B0600000101010101" pitchFamily="50" charset="-127"/>
              </a:rPr>
              <a:t>: 4,276</a:t>
            </a:r>
            <a:r>
              <a:rPr lang="ko-KR" altLang="en-US" sz="2000" dirty="0">
                <a:latin typeface="굴림" panose="020B0600000101010101" pitchFamily="50" charset="-127"/>
              </a:rPr>
              <a:t>만원</a:t>
            </a:r>
            <a:r>
              <a:rPr lang="en-US" altLang="ko-KR" sz="2000" dirty="0">
                <a:latin typeface="굴림" panose="020B0600000101010101" pitchFamily="50" charset="-127"/>
              </a:rPr>
              <a:t>)</a:t>
            </a:r>
            <a:endParaRPr lang="ko-KR" altLang="en-US" sz="2000" dirty="0">
              <a:latin typeface="굴림" panose="020B0600000101010101" pitchFamily="50" charset="-12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sz="2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00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721" y="404664"/>
            <a:ext cx="824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군장비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수리 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못받고</a:t>
            </a:r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부품 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돌려막기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57223"/>
              </p:ext>
            </p:extLst>
          </p:nvPr>
        </p:nvGraphicFramePr>
        <p:xfrm>
          <a:off x="393714" y="1112550"/>
          <a:ext cx="5097796" cy="4506206"/>
        </p:xfrm>
        <a:graphic>
          <a:graphicData uri="http://schemas.openxmlformats.org/drawingml/2006/table">
            <a:tbl>
              <a:tblPr/>
              <a:tblGrid>
                <a:gridCol w="693881"/>
                <a:gridCol w="693881"/>
                <a:gridCol w="631799"/>
                <a:gridCol w="615647"/>
                <a:gridCol w="615647"/>
                <a:gridCol w="615647"/>
                <a:gridCol w="615647"/>
                <a:gridCol w="615647"/>
              </a:tblGrid>
              <a:tr h="28578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 분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40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9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</a:t>
                      </a:r>
                      <a:r>
                        <a:rPr lang="ko-KR" altLang="en-US" sz="9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전반기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</a:tr>
              <a:tr h="198919">
                <a:tc rowSpan="3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총 계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2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정비대상</a:t>
                      </a:r>
                      <a:endParaRPr lang="ko-KR" altLang="en-US" sz="900" kern="0" spc="-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786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780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778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760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732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적 체</a:t>
                      </a:r>
                      <a:endParaRPr lang="ko-KR" altLang="en-US" sz="900" kern="0" spc="-3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317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360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309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275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281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적체율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40.3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46.2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39.7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36.2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38.4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rowSpan="1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육 군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 계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2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정비대상</a:t>
                      </a:r>
                      <a:endParaRPr lang="ko-KR" altLang="en-US" sz="900" kern="0" spc="-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744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736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739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724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707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적 체</a:t>
                      </a:r>
                      <a:endParaRPr lang="ko-KR" altLang="en-US" sz="9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288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336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288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257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268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적체율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38.7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45.7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39.0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35.5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37.9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전 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20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정비대상</a:t>
                      </a:r>
                      <a:endParaRPr lang="ko-KR" altLang="en-US" sz="900" kern="0" spc="-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192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206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203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189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188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적 체</a:t>
                      </a:r>
                      <a:endParaRPr lang="ko-KR" altLang="en-US" sz="9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91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87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58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44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적체율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47.4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49.5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42.9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30.7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23.4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장갑차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2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정비대상</a:t>
                      </a:r>
                      <a:endParaRPr lang="ko-KR" altLang="en-US" sz="900" kern="0" spc="-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296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266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294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330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적 체</a:t>
                      </a:r>
                      <a:endParaRPr lang="ko-KR" altLang="en-US" sz="9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100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117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129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143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적체율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33.8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45.1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39.8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40.3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43.3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자주포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20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정비대상</a:t>
                      </a:r>
                      <a:endParaRPr lang="ko-KR" altLang="en-US" sz="900" kern="0" spc="-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256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242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215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189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적 체</a:t>
                      </a:r>
                      <a:endParaRPr lang="ko-KR" altLang="en-US" sz="9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97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81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적체율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37.9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43.2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34.7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32.6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42.9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해병대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상륙돌격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장갑차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20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정비대상</a:t>
                      </a:r>
                      <a:endParaRPr lang="ko-KR" altLang="en-US" sz="900" kern="0" spc="-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39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36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25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3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적 체</a:t>
                      </a:r>
                      <a:endParaRPr lang="ko-KR" altLang="en-US" sz="9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29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21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적체율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69.0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54.5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53.8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50.0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52.0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2006" marR="42006" marT="21003" marB="2100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49888" y="1628800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궤도장비</a:t>
            </a:r>
            <a:endParaRPr lang="en-US" altLang="ko-KR" sz="28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lang="ko-KR" altLang="en-US" sz="28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창정비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err="1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적체율</a:t>
            </a:r>
            <a:endParaRPr lang="en-US" altLang="ko-KR" sz="28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800" dirty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40%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넘어</a:t>
            </a:r>
            <a:endParaRPr lang="ko-KR" altLang="en-US" sz="2800" dirty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3483005"/>
            <a:ext cx="3419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해병대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상륙돌격장갑차</a:t>
            </a:r>
            <a:endParaRPr lang="en-US" altLang="ko-KR" sz="28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lang="ko-KR" altLang="en-US" sz="28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적체율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60%</a:t>
            </a:r>
          </a:p>
          <a:p>
            <a:r>
              <a:rPr lang="en-US" altLang="ko-KR" sz="2800" dirty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심각</a:t>
            </a:r>
            <a:endParaRPr lang="ko-KR" altLang="en-US" sz="28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34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717" y="0"/>
            <a:ext cx="824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군장비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수리 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못받고</a:t>
            </a:r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부품 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돌려막기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79992"/>
              </p:ext>
            </p:extLst>
          </p:nvPr>
        </p:nvGraphicFramePr>
        <p:xfrm>
          <a:off x="449717" y="620688"/>
          <a:ext cx="4897066" cy="4978080"/>
        </p:xfrm>
        <a:graphic>
          <a:graphicData uri="http://schemas.openxmlformats.org/drawingml/2006/table">
            <a:tbl>
              <a:tblPr/>
              <a:tblGrid>
                <a:gridCol w="703770"/>
                <a:gridCol w="1348893"/>
                <a:gridCol w="469180"/>
                <a:gridCol w="469180"/>
                <a:gridCol w="469180"/>
                <a:gridCol w="469180"/>
                <a:gridCol w="967683"/>
              </a:tblGrid>
              <a:tr h="1839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5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구분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5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 비 명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5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85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</a:t>
                      </a:r>
                      <a:r>
                        <a:rPr lang="ko-KR" altLang="en-US" sz="85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85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13</a:t>
                      </a: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85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14</a:t>
                      </a:r>
                      <a:r>
                        <a:rPr lang="ko-KR" altLang="en-US" sz="850" b="1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5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85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15</a:t>
                      </a:r>
                      <a:r>
                        <a:rPr lang="ko-KR" altLang="en-US" sz="85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5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’</a:t>
                      </a:r>
                      <a:r>
                        <a:rPr lang="en-US" altLang="ko-KR" sz="85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16</a:t>
                      </a:r>
                      <a:r>
                        <a:rPr lang="ko-KR" altLang="en-US" sz="850" b="1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년 전반기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</a:tr>
              <a:tr h="183927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5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총 계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582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511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344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310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124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27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5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육군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5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 계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247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222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99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76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 dirty="0">
                          <a:solidFill>
                            <a:schemeClr val="tx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47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K-1(</a:t>
                      </a:r>
                      <a:r>
                        <a:rPr lang="ko-KR" alt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전차</a:t>
                      </a:r>
                      <a:r>
                        <a:rPr lang="en-US" altLang="ko-KR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-3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36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K-9(</a:t>
                      </a:r>
                      <a:r>
                        <a:rPr lang="ko-KR" altLang="en-US" sz="800" kern="0" spc="-3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자주포</a:t>
                      </a:r>
                      <a:r>
                        <a:rPr lang="en-US" altLang="ko-KR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-3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UH-60(</a:t>
                      </a:r>
                      <a:r>
                        <a:rPr lang="ko-KR" alt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헬기</a:t>
                      </a:r>
                      <a:r>
                        <a:rPr lang="en-US" altLang="ko-KR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-3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89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23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19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AH-1S(</a:t>
                      </a:r>
                      <a:r>
                        <a:rPr lang="ko-KR" alt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헬기</a:t>
                      </a:r>
                      <a:r>
                        <a:rPr lang="en-US" altLang="ko-KR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-3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150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126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73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48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27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27">
                <a:tc rowSpan="9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5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해군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5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 계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35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15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34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45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DDH(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구축함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9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PCC(</a:t>
                      </a: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초계함</a:t>
                      </a:r>
                      <a:r>
                        <a:rPr lang="en-US" altLang="ko-KR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-17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PKG(</a:t>
                      </a:r>
                      <a:r>
                        <a:rPr lang="ko-KR" altLang="en-US" sz="800" kern="0" spc="-17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유도탄고속함</a:t>
                      </a:r>
                      <a:r>
                        <a:rPr lang="en-US" altLang="ko-KR" sz="800" kern="0" spc="-17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-17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SS(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잠수함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9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LYNX(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헬기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P-3(</a:t>
                      </a: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해상초계기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26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CARV-II(</a:t>
                      </a:r>
                      <a:r>
                        <a:rPr lang="ko-KR" altLang="en-US" sz="800" kern="0" spc="-26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대공표적기</a:t>
                      </a:r>
                      <a:r>
                        <a:rPr lang="en-US" altLang="ko-KR" sz="800" kern="0" spc="-26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-26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기 타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27"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5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공군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50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 계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300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274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211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189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5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67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F-15K(</a:t>
                      </a:r>
                      <a:r>
                        <a:rPr lang="ko-KR" alt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전투기</a:t>
                      </a:r>
                      <a:r>
                        <a:rPr lang="en-US" altLang="ko-KR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-3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93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119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76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16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F-16(</a:t>
                      </a:r>
                      <a:r>
                        <a:rPr lang="ko-KR" alt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전투기</a:t>
                      </a:r>
                      <a:r>
                        <a:rPr lang="en-US" altLang="ko-KR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-3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112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94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155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36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F-4E(</a:t>
                      </a:r>
                      <a:r>
                        <a:rPr lang="ko-KR" altLang="en-US" sz="800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전투기</a:t>
                      </a:r>
                      <a:r>
                        <a:rPr lang="en-US" altLang="ko-KR" sz="800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-3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F-5(</a:t>
                      </a:r>
                      <a:r>
                        <a:rPr lang="ko-KR" altLang="en-US" sz="800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전투기</a:t>
                      </a:r>
                      <a:r>
                        <a:rPr lang="en-US" altLang="ko-KR" sz="800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-3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68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33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KA-1(</a:t>
                      </a:r>
                      <a:r>
                        <a:rPr lang="ko-KR" altLang="en-US" sz="800" kern="0" spc="-3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경공격기</a:t>
                      </a:r>
                      <a:r>
                        <a:rPr lang="en-US" altLang="ko-KR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-3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C-130(</a:t>
                      </a:r>
                      <a:r>
                        <a:rPr lang="ko-KR" alt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수송기</a:t>
                      </a:r>
                      <a:r>
                        <a:rPr lang="en-US" altLang="ko-KR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-30" dirty="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16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T-50(</a:t>
                      </a:r>
                      <a:r>
                        <a:rPr lang="ko-KR" altLang="en-US" sz="800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훈련기</a:t>
                      </a:r>
                      <a:r>
                        <a:rPr lang="en-US" altLang="ko-KR" sz="800" kern="0" spc="-3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800" kern="0" spc="-30">
                        <a:solidFill>
                          <a:srgbClr val="000000"/>
                        </a:solidFill>
                        <a:effectLst/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11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28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14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-3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41714" marR="41714" marT="20857" marB="2085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25934" y="2130624"/>
            <a:ext cx="28083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장비노후화로 동류전용</a:t>
            </a:r>
            <a:endParaRPr lang="en-US" altLang="ko-KR" sz="2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altLang="ko-KR" sz="2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예산편성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</a:p>
          <a:p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부품국내개발</a:t>
            </a:r>
            <a:endParaRPr lang="en-US" altLang="ko-KR" sz="2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lang="ko-KR" altLang="en-US" sz="2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성능개량</a:t>
            </a:r>
            <a:endParaRPr lang="en-US" altLang="ko-KR" sz="2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적극 검토해야</a:t>
            </a:r>
            <a:endParaRPr lang="ko-KR" altLang="en-US" sz="28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37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000" y="404664"/>
            <a:ext cx="8586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여전한 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군피아</a:t>
            </a:r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취업심사는 무용지물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09935"/>
              </p:ext>
            </p:extLst>
          </p:nvPr>
        </p:nvGraphicFramePr>
        <p:xfrm>
          <a:off x="1115616" y="1663086"/>
          <a:ext cx="6648401" cy="21259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8272"/>
                <a:gridCol w="1400043"/>
                <a:gridCol w="1400043"/>
                <a:gridCol w="1400043"/>
              </a:tblGrid>
              <a:tr h="526002">
                <a:tc>
                  <a:txBody>
                    <a:bodyPr/>
                    <a:lstStyle/>
                    <a:p>
                      <a:pPr algn="l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2014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2016.8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</a:tr>
              <a:tr h="5260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심사대상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54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70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71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</a:tr>
              <a:tr h="54794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취업제한</a:t>
                      </a:r>
                      <a:r>
                        <a:rPr lang="en-US" altLang="ko-KR" sz="1800" u="none" strike="noStrike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,</a:t>
                      </a:r>
                      <a:r>
                        <a:rPr lang="ko-KR" altLang="en-US" sz="1800" u="none" strike="noStrike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불승인판정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4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4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5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</a:tr>
              <a:tr h="526002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u="none" strike="noStrike" dirty="0">
                          <a:solidFill>
                            <a:srgbClr val="E826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7.4%</a:t>
                      </a:r>
                      <a:endParaRPr lang="en-US" altLang="ko-KR" sz="2400" b="1" i="0" u="none" strike="noStrike" dirty="0">
                        <a:solidFill>
                          <a:srgbClr val="E8260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u="none" strike="noStrike" dirty="0">
                          <a:solidFill>
                            <a:srgbClr val="E826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5.7%</a:t>
                      </a:r>
                      <a:endParaRPr lang="en-US" altLang="ko-KR" sz="2400" b="1" i="0" u="none" strike="noStrike" dirty="0">
                        <a:solidFill>
                          <a:srgbClr val="E8260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400" u="none" strike="noStrike" dirty="0">
                          <a:solidFill>
                            <a:srgbClr val="E8260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7.0%</a:t>
                      </a:r>
                      <a:endParaRPr lang="en-US" altLang="ko-KR" sz="2400" b="1" i="0" u="none" strike="noStrike" dirty="0">
                        <a:solidFill>
                          <a:srgbClr val="E8260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432793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인사혁신처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전체 공무원 </a:t>
            </a:r>
            <a:r>
              <a:rPr lang="ko-KR" altLang="en-US" sz="3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취업제한율은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20%</a:t>
            </a:r>
            <a:r>
              <a:rPr lang="ko-KR" altLang="en-US" sz="3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!</a:t>
            </a:r>
          </a:p>
          <a:p>
            <a:pPr algn="ctr"/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85750" indent="-285750" algn="ctr">
              <a:buFontTx/>
              <a:buChar char="-"/>
            </a:pP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국방부 </a:t>
            </a:r>
            <a:r>
              <a:rPr lang="ko-KR" altLang="en-US" sz="3000" b="1" dirty="0" smtClean="0">
                <a:solidFill>
                  <a:srgbClr val="E82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취업심사 기준 느슨해</a:t>
            </a:r>
            <a:endParaRPr lang="en-US" altLang="ko-KR" sz="3000" b="1" dirty="0" smtClean="0">
              <a:solidFill>
                <a:srgbClr val="E826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31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960" y="404664"/>
            <a:ext cx="7560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여전한 </a:t>
            </a:r>
            <a:r>
              <a:rPr lang="ko-KR" altLang="en-US" sz="4000" dirty="0" err="1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군피아</a:t>
            </a:r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임의취업자 증가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3" y="1356097"/>
            <a:ext cx="78844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취업심사 받지 않은 채 취업 적발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3000" b="1" dirty="0" smtClean="0">
                <a:solidFill>
                  <a:srgbClr val="E82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국방부 </a:t>
            </a:r>
            <a:r>
              <a:rPr lang="en-US" altLang="ko-KR" sz="3000" b="1" dirty="0" smtClean="0">
                <a:solidFill>
                  <a:srgbClr val="E82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lang="ko-KR" altLang="en-US" sz="3000" b="1" dirty="0" smtClean="0">
                <a:solidFill>
                  <a:srgbClr val="E82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위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(`15.</a:t>
            </a: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상반기 </a:t>
            </a:r>
            <a:r>
              <a:rPr lang="en-US" altLang="ko-KR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82</a:t>
            </a: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명중 </a:t>
            </a:r>
            <a:r>
              <a:rPr lang="en-US" altLang="ko-KR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10</a:t>
            </a: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명</a:t>
            </a:r>
            <a:r>
              <a:rPr lang="en-US" altLang="ko-KR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하반기 </a:t>
            </a:r>
            <a:r>
              <a:rPr lang="en-US" altLang="ko-KR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77</a:t>
            </a: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명 중 </a:t>
            </a:r>
            <a:r>
              <a:rPr lang="en-US" altLang="ko-KR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7</a:t>
            </a:r>
            <a:r>
              <a:rPr lang="ko-KR" altLang="en-US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명</a:t>
            </a:r>
            <a:r>
              <a:rPr lang="en-US" altLang="ko-KR" sz="2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en-US" altLang="ko-KR" sz="2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16.3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월 감사원 감사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: 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퇴직자 영리 사기업 취업 등 관리 </a:t>
            </a:r>
            <a:r>
              <a:rPr lang="ko-KR" altLang="en-US" sz="3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부적정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지적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최근 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년간 임의취업자 </a:t>
            </a:r>
            <a:r>
              <a:rPr lang="ko-KR" altLang="en-US" sz="3000" b="1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취업해제 </a:t>
            </a:r>
            <a:r>
              <a:rPr lang="en-US" altLang="ko-KR" sz="3000" b="1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lang="ko-KR" altLang="en-US" sz="3000" b="1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건</a:t>
            </a:r>
            <a:r>
              <a:rPr lang="en-US" altLang="ko-KR" sz="3000" b="1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ko-KR" sz="3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3000" b="1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과태료 처분 </a:t>
            </a:r>
            <a:r>
              <a:rPr lang="en-US" altLang="ko-KR" sz="3000" b="1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22</a:t>
            </a:r>
            <a:r>
              <a:rPr lang="ko-KR" altLang="en-US" sz="3000" b="1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건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에 불과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3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☞ </a:t>
            </a:r>
            <a:r>
              <a:rPr lang="ko-KR" altLang="en-US" sz="3000" b="1" dirty="0" err="1" smtClean="0">
                <a:solidFill>
                  <a:srgbClr val="E82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군피아</a:t>
            </a:r>
            <a:r>
              <a:rPr lang="ko-KR" altLang="en-US" sz="3000" b="1" dirty="0" smtClean="0">
                <a:solidFill>
                  <a:srgbClr val="E82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근절 위한</a:t>
            </a:r>
            <a:endParaRPr lang="en-US" altLang="ko-KR" sz="3000" b="1" dirty="0" smtClean="0">
              <a:solidFill>
                <a:srgbClr val="E826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3000" b="1" dirty="0" smtClean="0">
                <a:solidFill>
                  <a:srgbClr val="E82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   국방부 관리감독 강화 필요</a:t>
            </a:r>
            <a:r>
              <a:rPr lang="en-US" altLang="ko-KR" sz="3000" b="1" dirty="0" smtClean="0">
                <a:solidFill>
                  <a:srgbClr val="E82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!</a:t>
            </a:r>
            <a:endParaRPr lang="en-US" altLang="ko-KR" sz="3000" b="1" dirty="0">
              <a:solidFill>
                <a:srgbClr val="E826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867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0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6618" y="404664"/>
            <a:ext cx="771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군대 내 여군 및 여군무원 피해자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10" name="차트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275302"/>
              </p:ext>
            </p:extLst>
          </p:nvPr>
        </p:nvGraphicFramePr>
        <p:xfrm>
          <a:off x="413792" y="1556792"/>
          <a:ext cx="45720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1415" y="5792588"/>
            <a:ext cx="4320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ea typeface="맑은 고딕" panose="020B0503020000020004" pitchFamily="50" charset="-127"/>
              </a:rPr>
              <a:t>*</a:t>
            </a:r>
            <a:r>
              <a:rPr lang="ko-KR" altLang="en-US" sz="1400" dirty="0" smtClean="0">
                <a:ea typeface="맑은 고딕" panose="020B0503020000020004" pitchFamily="50" charset="-127"/>
              </a:rPr>
              <a:t>자료</a:t>
            </a:r>
            <a:r>
              <a:rPr lang="en-US" altLang="ko-KR" sz="1400" dirty="0" smtClean="0"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ea typeface="맑은 고딕" panose="020B0503020000020004" pitchFamily="50" charset="-127"/>
              </a:rPr>
              <a:t>국방부 제출자료 </a:t>
            </a:r>
            <a:r>
              <a:rPr lang="ko-KR" altLang="en-US" sz="1400" dirty="0" err="1" smtClean="0">
                <a:ea typeface="맑은 고딕" panose="020B0503020000020004" pitchFamily="50" charset="-127"/>
              </a:rPr>
              <a:t>서영교의원실</a:t>
            </a:r>
            <a:r>
              <a:rPr lang="ko-KR" altLang="en-US" sz="1400" dirty="0" smtClean="0">
                <a:ea typeface="맑은 고딕" panose="020B0503020000020004" pitchFamily="50" charset="-127"/>
              </a:rPr>
              <a:t> 재구성</a:t>
            </a:r>
            <a:endParaRPr lang="ko-KR" altLang="en-US" sz="1400" dirty="0">
              <a:ea typeface="맑은 고딕" panose="020B0503020000020004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7181" y="1368526"/>
            <a:ext cx="37373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여군대상 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범죄 </a:t>
            </a: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2.5</a:t>
            </a:r>
            <a:r>
              <a:rPr lang="ko-KR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배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급증</a:t>
            </a:r>
            <a:endParaRPr lang="en-US" altLang="ko-KR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범죄 유형 또한 </a:t>
            </a:r>
            <a:endParaRPr lang="en-US" altLang="ko-KR" sz="32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성범죄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폭행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협박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모욕</a:t>
            </a:r>
            <a:r>
              <a:rPr lang="en-US" altLang="ko-KR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절도 등 </a:t>
            </a:r>
            <a:endParaRPr lang="en-US" altLang="ko-KR" sz="32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rgbClr val="291F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다양</a:t>
            </a:r>
            <a:r>
              <a:rPr lang="ko-KR" altLang="en-US" sz="3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해져</a:t>
            </a:r>
            <a:endParaRPr lang="en-US" altLang="ko-KR" sz="32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endParaRPr lang="en-US" altLang="ko-KR" sz="2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18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260648"/>
            <a:ext cx="9109074" cy="936104"/>
          </a:xfrm>
        </p:spPr>
        <p:txBody>
          <a:bodyPr/>
          <a:lstStyle/>
          <a:p>
            <a:r>
              <a:rPr lang="ko-KR" altLang="en-US" spc="-3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사드</a:t>
            </a:r>
            <a:r>
              <a:rPr lang="ko-KR" altLang="en-US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배치 장소</a:t>
            </a:r>
            <a:r>
              <a:rPr lang="en-US" altLang="ko-KR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성주골프장</a:t>
            </a:r>
            <a:r>
              <a:rPr lang="en-US" altLang="ko-KR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’</a:t>
            </a:r>
            <a:r>
              <a:rPr lang="ko-KR" altLang="en-US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선</a:t>
            </a:r>
            <a:r>
              <a:rPr lang="ko-KR" altLang="en-US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정</a:t>
            </a:r>
            <a:endParaRPr lang="ko-KR" altLang="en-US" spc="-3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4360" y="1340768"/>
            <a:ext cx="843528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5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79</a:t>
            </a:r>
            <a:r>
              <a:rPr lang="ko-KR" altLang="en-US" sz="5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r>
              <a:rPr lang="ko-KR" altLang="en-US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만에 </a:t>
            </a:r>
            <a:endParaRPr lang="en-US" altLang="ko-KR" sz="5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사드배치</a:t>
            </a:r>
            <a:r>
              <a:rPr lang="ko-KR" altLang="en-US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최적지</a:t>
            </a:r>
            <a:r>
              <a:rPr lang="en-US" altLang="ko-KR" sz="5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’</a:t>
            </a:r>
            <a:endParaRPr lang="en-US" altLang="ko-KR" sz="54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8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성산포대에서 성주골프장으로 </a:t>
            </a:r>
            <a:endParaRPr lang="en-US" altLang="ko-KR" sz="48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105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4625841"/>
            <a:ext cx="90881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발사대 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대도 배치 못하는 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‘</a:t>
            </a:r>
            <a:r>
              <a:rPr lang="ko-KR" altLang="en-US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성산포대</a:t>
            </a:r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’</a:t>
            </a:r>
          </a:p>
          <a:p>
            <a:pPr algn="ctr"/>
            <a:endParaRPr lang="en-US" altLang="ko-KR" sz="1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4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4800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성급한 결정으로 혼란 초래</a:t>
            </a:r>
            <a:endParaRPr lang="ko-KR" altLang="en-US" sz="4800" dirty="0">
              <a:solidFill>
                <a:srgbClr val="C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11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6001" y="332656"/>
            <a:ext cx="7092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군사망자 </a:t>
            </a:r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10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 중 </a:t>
            </a:r>
            <a:r>
              <a:rPr lang="en-US" altLang="ko-KR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r>
              <a:rPr lang="ko-KR" altLang="en-US" sz="4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명은 자살</a:t>
            </a:r>
            <a:endParaRPr lang="ko-KR" altLang="en-US" sz="40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2" y="5328844"/>
            <a:ext cx="88569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사망자에 대한 국가배상금 </a:t>
            </a:r>
            <a:r>
              <a:rPr lang="ko-KR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급감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- `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11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39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건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`12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30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건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13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9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건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14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7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건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15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년 </a:t>
            </a:r>
            <a:r>
              <a:rPr lang="en-US" altLang="ko-KR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6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건</a:t>
            </a:r>
            <a:endParaRPr lang="en-US" altLang="ko-KR" sz="24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161137"/>
              </p:ext>
            </p:extLst>
          </p:nvPr>
        </p:nvGraphicFramePr>
        <p:xfrm>
          <a:off x="1026001" y="1196752"/>
          <a:ext cx="6855342" cy="410914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78735"/>
                <a:gridCol w="1070201"/>
                <a:gridCol w="1178735"/>
                <a:gridCol w="1178735"/>
                <a:gridCol w="1124468"/>
                <a:gridCol w="1124468"/>
              </a:tblGrid>
              <a:tr h="24448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구 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군기사고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안전사고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</a:tr>
              <a:tr h="2583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소계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자살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그외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5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소계</a:t>
                      </a:r>
                      <a:endParaRPr lang="ko-KR" altLang="en-US" sz="1400" b="1" kern="0" spc="-5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</a:tr>
              <a:tr h="36016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2012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111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73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72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38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</a:tr>
              <a:tr h="3601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E82606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64.9%</a:t>
                      </a:r>
                    </a:p>
                  </a:txBody>
                  <a:tcPr marL="17907" marR="17907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016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2013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117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80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79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37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</a:tr>
              <a:tr h="3601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E82606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67.5%</a:t>
                      </a:r>
                    </a:p>
                  </a:txBody>
                  <a:tcPr marL="17907" marR="17907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016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2014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101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76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67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9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</a:tr>
              <a:tr h="3601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E82606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66.3%</a:t>
                      </a:r>
                    </a:p>
                  </a:txBody>
                  <a:tcPr marL="17907" marR="17907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016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2015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93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65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57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8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28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</a:tr>
              <a:tr h="3601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E82606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61.3%</a:t>
                      </a:r>
                    </a:p>
                  </a:txBody>
                  <a:tcPr marL="17907" marR="17907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016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2016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39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28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27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11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HY목각파임B" panose="02030600000101010101" pitchFamily="18" charset="-127"/>
                        <a:ea typeface="HY목각파임B" panose="02030600000101010101" pitchFamily="18" charset="-127"/>
                      </a:endParaRPr>
                    </a:p>
                  </a:txBody>
                  <a:tcPr marL="17907" marR="17907" marT="17907" marB="17907" anchor="ctr"/>
                </a:tc>
              </a:tr>
              <a:tr h="3601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E82606"/>
                          </a:solidFill>
                          <a:effectLst/>
                          <a:latin typeface="HY목각파임B" panose="02030600000101010101" pitchFamily="18" charset="-127"/>
                          <a:ea typeface="HY목각파임B" panose="02030600000101010101" pitchFamily="18" charset="-127"/>
                        </a:rPr>
                        <a:t>69.2%</a:t>
                      </a:r>
                    </a:p>
                  </a:txBody>
                  <a:tcPr marL="17907" marR="17907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3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1042" y="655821"/>
            <a:ext cx="822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군내 </a:t>
            </a:r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폭언</a:t>
            </a:r>
            <a:r>
              <a:rPr lang="en-US" altLang="ko-KR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폭력</a:t>
            </a:r>
            <a:r>
              <a:rPr lang="en-US" altLang="ko-KR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가혹행위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여전히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증가</a:t>
            </a:r>
            <a:endParaRPr lang="en-US" altLang="ko-KR" sz="36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55173"/>
              </p:ext>
            </p:extLst>
          </p:nvPr>
        </p:nvGraphicFramePr>
        <p:xfrm>
          <a:off x="899592" y="1700808"/>
          <a:ext cx="7020794" cy="2880320"/>
        </p:xfrm>
        <a:graphic>
          <a:graphicData uri="http://schemas.openxmlformats.org/drawingml/2006/table">
            <a:tbl>
              <a:tblPr/>
              <a:tblGrid>
                <a:gridCol w="1767639"/>
                <a:gridCol w="1050631"/>
                <a:gridCol w="1050631"/>
                <a:gridCol w="1050631"/>
                <a:gridCol w="1050631"/>
                <a:gridCol w="1050631"/>
              </a:tblGrid>
              <a:tr h="720080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ea typeface="HY그래픽M"/>
                        </a:rPr>
                        <a:t>　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2012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2013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2014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2015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2016.6.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HY그래픽M"/>
                        </a:rPr>
                        <a:t>군대내 폭행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649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569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947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800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349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HY그래픽M"/>
                        </a:rPr>
                        <a:t>폭언 및 욕설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20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31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53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75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37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ea typeface="HY그래픽M"/>
                        </a:rPr>
                        <a:t>가혹행위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83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40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65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88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그래픽M"/>
                        </a:rPr>
                        <a:t>40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5169" y="508518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555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건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14%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만 </a:t>
            </a: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처벌</a:t>
            </a:r>
            <a:endParaRPr lang="en-US" altLang="ko-KR" sz="28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altLang="ko-KR" sz="1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ko-KR" altLang="en-US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실형은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55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건으로 </a:t>
            </a:r>
            <a:r>
              <a:rPr lang="en-US" altLang="ko-KR" sz="28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1.4%</a:t>
            </a:r>
            <a:r>
              <a:rPr lang="en-US" altLang="ko-KR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2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불과</a:t>
            </a:r>
            <a:endParaRPr lang="en-US" altLang="ko-KR" sz="2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1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</p:spTree>
    <p:extLst>
      <p:ext uri="{BB962C8B-B14F-4D97-AF65-F5344CB8AC3E}">
        <p14:creationId xmlns:p14="http://schemas.microsoft.com/office/powerpoint/2010/main" val="4644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3893" y="404664"/>
            <a:ext cx="6776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입영신체검사</a:t>
            </a:r>
            <a:r>
              <a:rPr lang="en-US" altLang="ko-KR" sz="4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8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검진단가</a:t>
            </a:r>
            <a:endParaRPr lang="ko-KR" altLang="en-US" sz="48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1922686179"/>
              </p:ext>
            </p:extLst>
          </p:nvPr>
        </p:nvGraphicFramePr>
        <p:xfrm>
          <a:off x="512569" y="1988840"/>
          <a:ext cx="403244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363299149"/>
              </p:ext>
            </p:extLst>
          </p:nvPr>
        </p:nvGraphicFramePr>
        <p:xfrm>
          <a:off x="4860032" y="1988840"/>
          <a:ext cx="403244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1" name="직선 연결선 10"/>
          <p:cNvCxnSpPr/>
          <p:nvPr/>
        </p:nvCxnSpPr>
        <p:spPr>
          <a:xfrm>
            <a:off x="4716016" y="1988840"/>
            <a:ext cx="0" cy="3888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3059" y="166567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소변검사</a:t>
            </a:r>
            <a:endParaRPr lang="ko-KR" altLang="en-US" sz="3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166567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흉부검사</a:t>
            </a:r>
            <a:endParaRPr lang="ko-KR" altLang="en-US" sz="3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414" y="5946476"/>
            <a:ext cx="4320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ea typeface="맑은 고딕" panose="020B0503020000020004" pitchFamily="50" charset="-127"/>
              </a:rPr>
              <a:t>*</a:t>
            </a:r>
            <a:r>
              <a:rPr lang="ko-KR" altLang="en-US" sz="1400" dirty="0" smtClean="0">
                <a:ea typeface="맑은 고딕" panose="020B0503020000020004" pitchFamily="50" charset="-127"/>
              </a:rPr>
              <a:t>자료</a:t>
            </a:r>
            <a:r>
              <a:rPr lang="en-US" altLang="ko-KR" sz="1400" dirty="0" smtClean="0">
                <a:ea typeface="맑은 고딕" panose="020B0503020000020004" pitchFamily="50" charset="-127"/>
              </a:rPr>
              <a:t>: </a:t>
            </a:r>
            <a:r>
              <a:rPr lang="ko-KR" altLang="en-US" sz="1400" dirty="0" smtClean="0">
                <a:ea typeface="맑은 고딕" panose="020B0503020000020004" pitchFamily="50" charset="-127"/>
              </a:rPr>
              <a:t>국방부 제출자료 </a:t>
            </a:r>
            <a:r>
              <a:rPr lang="ko-KR" altLang="en-US" sz="1400" dirty="0" err="1" smtClean="0">
                <a:ea typeface="맑은 고딕" panose="020B0503020000020004" pitchFamily="50" charset="-127"/>
              </a:rPr>
              <a:t>서영교의원실</a:t>
            </a:r>
            <a:r>
              <a:rPr lang="ko-KR" altLang="en-US" sz="1400" dirty="0" smtClean="0">
                <a:ea typeface="맑은 고딕" panose="020B0503020000020004" pitchFamily="50" charset="-127"/>
              </a:rPr>
              <a:t> 재구성</a:t>
            </a:r>
            <a:endParaRPr lang="ko-KR" altLang="en-US" sz="1400" dirty="0"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01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04197"/>
              </p:ext>
            </p:extLst>
          </p:nvPr>
        </p:nvGraphicFramePr>
        <p:xfrm>
          <a:off x="1691680" y="2492896"/>
          <a:ext cx="5436616" cy="2664333"/>
        </p:xfrm>
        <a:graphic>
          <a:graphicData uri="http://schemas.openxmlformats.org/drawingml/2006/table">
            <a:tbl>
              <a:tblPr/>
              <a:tblGrid>
                <a:gridCol w="671957"/>
                <a:gridCol w="564134"/>
                <a:gridCol w="671957"/>
                <a:gridCol w="564134"/>
                <a:gridCol w="564134"/>
                <a:gridCol w="564134"/>
                <a:gridCol w="564134"/>
                <a:gridCol w="636016"/>
                <a:gridCol w="636016"/>
              </a:tblGrid>
              <a:tr h="296037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’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296037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장교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조종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숙련급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기타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814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1,053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1,063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1,112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1,070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1,206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5,504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준사관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257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299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1,221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부사관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항공무기정비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292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234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278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1,218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889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811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847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706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865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4,118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7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합계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2,189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2,118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2,133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2,033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2,370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10,843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40466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민간유출</a:t>
            </a:r>
            <a:r>
              <a:rPr lang="en-US" altLang="ko-KR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6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전력증강</a:t>
            </a:r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대비</a:t>
            </a:r>
            <a:endParaRPr lang="en-US" altLang="ko-KR" sz="36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r"/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공군 간부 비율 상향 필요</a:t>
            </a:r>
            <a:endParaRPr lang="ko-KR" altLang="en-US" sz="3600" dirty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31640"/>
            <a:ext cx="397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공군 전력 민간유출 현황</a:t>
            </a: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8052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전력증강 대비 간부인력 </a:t>
            </a:r>
            <a:r>
              <a:rPr lang="en-US" altLang="ko-KR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2,200</a:t>
            </a:r>
            <a:r>
              <a:rPr lang="ko-KR" altLang="en-US" sz="2400" dirty="0" smtClean="0">
                <a:solidFill>
                  <a:srgbClr val="FF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여명 증원 </a:t>
            </a:r>
            <a:r>
              <a:rPr lang="ko-KR" altLang="en-US" sz="24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필요</a:t>
            </a:r>
            <a:endParaRPr lang="ko-KR" altLang="en-US" sz="24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446837"/>
            <a:ext cx="9144000" cy="4111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9" name="Rectangle 1037"/>
          <p:cNvSpPr>
            <a:spLocks noChangeArrowheads="1"/>
          </p:cNvSpPr>
          <p:nvPr/>
        </p:nvSpPr>
        <p:spPr bwMode="auto">
          <a:xfrm>
            <a:off x="5508625" y="6446839"/>
            <a:ext cx="360045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</p:spTree>
    <p:extLst>
      <p:ext uri="{BB962C8B-B14F-4D97-AF65-F5344CB8AC3E}">
        <p14:creationId xmlns:p14="http://schemas.microsoft.com/office/powerpoint/2010/main" val="7771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-27384"/>
            <a:ext cx="9109074" cy="936104"/>
          </a:xfrm>
        </p:spPr>
        <p:txBody>
          <a:bodyPr/>
          <a:lstStyle/>
          <a:p>
            <a:r>
              <a:rPr lang="ko-KR" altLang="en-US" spc="-3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사드</a:t>
            </a:r>
            <a:r>
              <a:rPr lang="ko-KR" altLang="en-US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배치 장소</a:t>
            </a:r>
            <a:r>
              <a:rPr lang="en-US" altLang="ko-KR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성주골프장</a:t>
            </a:r>
            <a:r>
              <a:rPr lang="en-US" altLang="ko-KR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’</a:t>
            </a:r>
            <a:r>
              <a:rPr lang="ko-KR" altLang="en-US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선</a:t>
            </a:r>
            <a:r>
              <a:rPr lang="ko-KR" altLang="en-US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정</a:t>
            </a:r>
            <a:endParaRPr lang="ko-KR" altLang="en-US" spc="-3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" y="5085184"/>
            <a:ext cx="9109075" cy="1145630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성주 골프장을 막지 못해 죄송하다</a:t>
            </a:r>
            <a:r>
              <a:rPr lang="en-US" altLang="ko-KR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endParaRPr lang="en-US" altLang="ko-KR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하지만 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절대 포기 </a:t>
            </a:r>
            <a:r>
              <a:rPr lang="ko-KR" altLang="en-US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안한다</a:t>
            </a:r>
            <a:r>
              <a:rPr lang="en-US" altLang="ko-KR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계속 투쟁하겠다</a:t>
            </a:r>
            <a:r>
              <a:rPr lang="ko-KR" altLang="en-US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  <a:endParaRPr lang="ko-KR" altLang="en-US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2050" name="Picture 2" descr="C:\Users\aasembly\Desktop\1974d2c64eed4ef2be574703f80988d8_99_201609301935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7" b="11914"/>
          <a:stretch/>
        </p:blipFill>
        <p:spPr bwMode="auto">
          <a:xfrm>
            <a:off x="1619672" y="1124744"/>
            <a:ext cx="5904656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2930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rgbClr val="291FF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&lt;</a:t>
            </a:r>
            <a:r>
              <a:rPr lang="ko-KR" altLang="en-US" sz="3600" dirty="0" err="1" smtClean="0">
                <a:solidFill>
                  <a:srgbClr val="291FF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박보생</a:t>
            </a:r>
            <a:r>
              <a:rPr lang="ko-KR" altLang="en-US" sz="3600" dirty="0" smtClean="0">
                <a:solidFill>
                  <a:srgbClr val="291FF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김천시장</a:t>
            </a:r>
            <a:r>
              <a:rPr lang="en-US" altLang="ko-KR" sz="3600" dirty="0" smtClean="0">
                <a:solidFill>
                  <a:srgbClr val="291FF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&gt;</a:t>
            </a:r>
            <a:endParaRPr lang="ko-KR" altLang="en-US" sz="3600" dirty="0">
              <a:solidFill>
                <a:srgbClr val="291FF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86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-27384"/>
            <a:ext cx="9109074" cy="936104"/>
          </a:xfrm>
        </p:spPr>
        <p:txBody>
          <a:bodyPr/>
          <a:lstStyle/>
          <a:p>
            <a:r>
              <a:rPr lang="ko-KR" altLang="en-US" spc="-3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사드</a:t>
            </a:r>
            <a:r>
              <a:rPr lang="ko-KR" altLang="en-US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배치 장소</a:t>
            </a:r>
            <a:r>
              <a:rPr lang="en-US" altLang="ko-KR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성주골프장</a:t>
            </a:r>
            <a:r>
              <a:rPr lang="en-US" altLang="ko-KR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’</a:t>
            </a:r>
            <a:r>
              <a:rPr lang="ko-KR" altLang="en-US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선</a:t>
            </a:r>
            <a:r>
              <a:rPr lang="ko-KR" altLang="en-US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정</a:t>
            </a:r>
            <a:endParaRPr lang="ko-KR" altLang="en-US" spc="-3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" y="1340768"/>
            <a:ext cx="9109075" cy="468052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&lt;</a:t>
            </a:r>
            <a:r>
              <a:rPr lang="ko-KR" altLang="en-US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김천시민대책위원회</a:t>
            </a:r>
            <a:r>
              <a:rPr lang="en-US" altLang="ko-KR" sz="36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&gt;</a:t>
            </a:r>
          </a:p>
          <a:p>
            <a:pPr marL="0" indent="0" algn="ctr">
              <a:buNone/>
            </a:pP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“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오늘부터 </a:t>
            </a:r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14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만 김천시민은 결사항전과 불퇴전의 각오로 박근혜 정권의 퇴진과 </a:t>
            </a: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36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새누리당</a:t>
            </a: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반대 운동에 나서겠습니다</a:t>
            </a:r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불통과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독선과 오만으로 </a:t>
            </a:r>
            <a:r>
              <a:rPr lang="ko-KR" altLang="en-US" sz="360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가득찬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박근혜 </a:t>
            </a: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정권을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끝장내고 진정한 민주주의를 </a:t>
            </a:r>
            <a:endParaRPr lang="en-US" altLang="ko-KR" sz="3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3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이루어 </a:t>
            </a:r>
            <a:r>
              <a:rPr lang="ko-KR" altLang="en-US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나가겠습니다</a:t>
            </a:r>
            <a:r>
              <a:rPr lang="en-US" altLang="ko-KR" sz="36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.”</a:t>
            </a:r>
            <a:endParaRPr lang="ko-KR" altLang="en-US" sz="3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endParaRPr lang="en-US" altLang="ko-KR" sz="1200" dirty="0" smtClean="0">
              <a:solidFill>
                <a:srgbClr val="FF00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</p:spTree>
    <p:extLst>
      <p:ext uri="{BB962C8B-B14F-4D97-AF65-F5344CB8AC3E}">
        <p14:creationId xmlns:p14="http://schemas.microsoft.com/office/powerpoint/2010/main" val="25494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4624"/>
            <a:ext cx="9109074" cy="936104"/>
          </a:xfrm>
        </p:spPr>
        <p:txBody>
          <a:bodyPr/>
          <a:lstStyle/>
          <a:p>
            <a:r>
              <a:rPr lang="ko-KR" altLang="en-US" spc="-3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사드</a:t>
            </a:r>
            <a:r>
              <a:rPr lang="ko-KR" altLang="en-US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배치 장소</a:t>
            </a:r>
            <a:r>
              <a:rPr lang="en-US" altLang="ko-KR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성주골프장</a:t>
            </a:r>
            <a:r>
              <a:rPr lang="en-US" altLang="ko-KR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’</a:t>
            </a:r>
            <a:r>
              <a:rPr lang="ko-KR" altLang="en-US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선</a:t>
            </a:r>
            <a:r>
              <a:rPr lang="ko-KR" altLang="en-US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정</a:t>
            </a:r>
            <a:endParaRPr lang="ko-KR" altLang="en-US" spc="-3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-1" y="1772816"/>
            <a:ext cx="9109075" cy="1728192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김천시장과 김천시민</a:t>
            </a:r>
            <a:endParaRPr lang="en-US" altLang="ko-KR" sz="48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성주성지 </a:t>
            </a:r>
            <a:r>
              <a:rPr lang="en-US" altLang="ko-KR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원불교</a:t>
            </a:r>
            <a:r>
              <a:rPr lang="en-US" altLang="ko-KR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’ </a:t>
            </a:r>
          </a:p>
          <a:p>
            <a:pPr marL="0" indent="0" algn="ctr">
              <a:buNone/>
            </a:pPr>
            <a:r>
              <a:rPr lang="ko-KR" altLang="en-US" sz="6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그리고 중국의 반대</a:t>
            </a:r>
            <a:endParaRPr lang="en-US" altLang="ko-KR" sz="6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 bwMode="auto">
          <a:xfrm>
            <a:off x="28079" y="5085184"/>
            <a:ext cx="91090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kumimoji="0" lang="ko-KR" altLang="en-US" sz="6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국방부의 대책은</a:t>
            </a:r>
            <a:r>
              <a:rPr kumimoji="0" lang="en-US" altLang="ko-KR" sz="60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01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4624"/>
            <a:ext cx="9109074" cy="936104"/>
          </a:xfrm>
        </p:spPr>
        <p:txBody>
          <a:bodyPr/>
          <a:lstStyle/>
          <a:p>
            <a:r>
              <a:rPr lang="ko-KR" altLang="en-US" spc="-3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사드</a:t>
            </a:r>
            <a:r>
              <a:rPr lang="ko-KR" altLang="en-US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배치 장소</a:t>
            </a:r>
            <a:r>
              <a:rPr lang="en-US" altLang="ko-KR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‘</a:t>
            </a:r>
            <a:r>
              <a:rPr lang="ko-KR" altLang="en-US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성주골프장</a:t>
            </a:r>
            <a:r>
              <a:rPr lang="en-US" altLang="ko-KR" spc="-3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’</a:t>
            </a:r>
            <a:r>
              <a:rPr lang="ko-KR" altLang="en-US" spc="-3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선</a:t>
            </a:r>
            <a:r>
              <a:rPr lang="ko-KR" altLang="en-US" spc="-3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정</a:t>
            </a:r>
            <a:endParaRPr lang="ko-KR" altLang="en-US" spc="-3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462" y="1340768"/>
            <a:ext cx="9109075" cy="936104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sz="4800" dirty="0" err="1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롯데</a:t>
            </a:r>
            <a:r>
              <a:rPr lang="ko-KR" altLang="en-US" sz="4800" dirty="0" smtClean="0">
                <a:solidFill>
                  <a:srgbClr val="C000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사유지</a:t>
            </a:r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인 </a:t>
            </a:r>
            <a:r>
              <a:rPr lang="en-US" altLang="ko-KR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“</a:t>
            </a:r>
            <a:r>
              <a:rPr lang="ko-KR" altLang="en-US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성주골프장</a:t>
            </a:r>
            <a:r>
              <a:rPr lang="en-US" altLang="ko-KR" sz="48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”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 bwMode="auto">
          <a:xfrm>
            <a:off x="8682" y="2420888"/>
            <a:ext cx="91090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0" lang="en-US" altLang="ko-KR" sz="6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-1,200</a:t>
            </a:r>
            <a:r>
              <a:rPr kumimoji="0" lang="ko-KR" altLang="en-US" sz="6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억 부지 매입</a:t>
            </a:r>
            <a:r>
              <a:rPr kumimoji="0" lang="en-US" altLang="ko-KR" sz="6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en-US" altLang="ko-KR" sz="6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0" indent="0" algn="ctr">
              <a:buNone/>
            </a:pPr>
            <a:r>
              <a:rPr kumimoji="0" lang="en-US" altLang="ko-KR" sz="6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6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국방부 토지와 대토</a:t>
            </a:r>
            <a:r>
              <a:rPr kumimoji="0" lang="en-US" altLang="ko-KR" sz="6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0" y="4941168"/>
            <a:ext cx="91090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0" lang="ko-KR" altLang="en-US" sz="5400" dirty="0" smtClean="0">
                <a:solidFill>
                  <a:srgbClr val="291FF9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국회 동의 및 예산심의 필수</a:t>
            </a:r>
            <a:endParaRPr kumimoji="0" lang="en-US" altLang="ko-KR" sz="5400" dirty="0" smtClean="0">
              <a:solidFill>
                <a:srgbClr val="291FF9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8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0"/>
            <a:ext cx="9109074" cy="936104"/>
          </a:xfrm>
        </p:spPr>
        <p:txBody>
          <a:bodyPr/>
          <a:lstStyle/>
          <a:p>
            <a:r>
              <a:rPr lang="ko-KR" altLang="en-US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미 상원 군사위원회 청문회 공개자료</a:t>
            </a:r>
            <a:endParaRPr lang="ko-KR" altLang="en-US" spc="-150" dirty="0"/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1026" name="Picture 2" descr="C:\Users\aasembly\Desktop\20160923_114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16584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557480" y="2780929"/>
            <a:ext cx="3803834" cy="1872208"/>
            <a:chOff x="2699792" y="1087664"/>
            <a:chExt cx="5276851" cy="3095451"/>
          </a:xfrm>
        </p:grpSpPr>
        <p:pic>
          <p:nvPicPr>
            <p:cNvPr id="1027" name="Picture 3" descr="C:\Users\aasembly\Desktop\20160923_11384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087664"/>
              <a:ext cx="5276850" cy="1403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aasembly\Desktop\20160923_11385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3" y="2478140"/>
              <a:ext cx="5276850" cy="170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539552" y="3517148"/>
            <a:ext cx="8136903" cy="29361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“지금까지 비행실험과 신뢰성 실험 데이터를 분석해보면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사드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시스템의 구성요소들은 지속적이고 꾸준한 신뢰성 향상을 보여주지 못하고 있다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극한 온도와 온도충격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습기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얼음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눈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모래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먼지 등을 견뎌내는지 등 시스템 성능을 시험하는 자연환경 실험에서도 결함을 보였다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이는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사드가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언제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어디에 배치되든 적절하게 운용될 수 있음을 분명하게 하기 위해 꼭 해결돼야 한다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—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마이클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길모어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/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미 국방부 미사일운용시험평가국장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서변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답변서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27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61111E-6 3.7037E-7 L 0.35712 -0.20556 " pathEditMode="relative" rAng="0" ptsTypes="AA">
                                      <p:cBhvr>
                                        <p:cTn id="8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" y="44624"/>
            <a:ext cx="9109074" cy="936104"/>
          </a:xfrm>
        </p:spPr>
        <p:txBody>
          <a:bodyPr/>
          <a:lstStyle/>
          <a:p>
            <a:r>
              <a:rPr lang="ko-KR" altLang="en-US" sz="3200" spc="-15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미 </a:t>
            </a:r>
            <a:r>
              <a:rPr lang="ko-KR" altLang="en-US" sz="32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국방부 </a:t>
            </a:r>
            <a:r>
              <a:rPr lang="ko-KR" altLang="en-US" sz="3200" spc="-150" dirty="0" err="1">
                <a:latin typeface="HY목각파임B" panose="02030600000101010101" pitchFamily="18" charset="-127"/>
                <a:ea typeface="HY목각파임B" panose="02030600000101010101" pitchFamily="18" charset="-127"/>
              </a:rPr>
              <a:t>작전시험평가국</a:t>
            </a:r>
            <a:r>
              <a:rPr lang="en-US" altLang="ko-KR" sz="32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(DOT&amp;E), </a:t>
            </a:r>
            <a:r>
              <a:rPr lang="ko-KR" altLang="en-US" sz="3200" spc="-15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연례 보고서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0" y="6446838"/>
            <a:ext cx="9144000" cy="4111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5508625" y="6446838"/>
            <a:ext cx="3600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서울 </a:t>
            </a:r>
            <a:r>
              <a:rPr lang="ko-KR" altLang="en-US" sz="1800" dirty="0" err="1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중랑갑</a:t>
            </a:r>
            <a:r>
              <a:rPr lang="en-US" altLang="ko-KR" sz="1800" dirty="0" smtClean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HY울릉도B" pitchFamily="18" charset="-127"/>
                <a:ea typeface="HY울릉도B" pitchFamily="18" charset="-127"/>
              </a:rPr>
              <a:t>국회의원 서영교</a:t>
            </a:r>
          </a:p>
        </p:txBody>
      </p:sp>
      <p:pic>
        <p:nvPicPr>
          <p:cNvPr id="2050" name="Picture 2" descr="C:\Users\aasembly\Desktop\20160923_1152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3055"/>
            <a:ext cx="6201794" cy="55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asembly\Desktop\사본 -20160923_1152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924944"/>
            <a:ext cx="3096344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6985" y="3933056"/>
            <a:ext cx="813690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"</a:t>
            </a:r>
            <a:r>
              <a:rPr lang="ko-KR" altLang="en-US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미사일 발사대 결함</a:t>
            </a:r>
            <a:r>
              <a:rPr lang="en-US" altLang="ko-KR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레이더와 운영자 간 인터페이스 결함이 드러났다</a:t>
            </a:r>
            <a:r>
              <a:rPr lang="en-US" altLang="ko-KR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  <a:endParaRPr lang="en-US" altLang="ko-KR" sz="360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3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특히 </a:t>
            </a:r>
            <a:r>
              <a:rPr lang="ko-KR" altLang="en-US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발사대 문제가 지속될 경우 천문학적인 비용 부담을 유발할 것이다</a:t>
            </a:r>
            <a:r>
              <a:rPr lang="en-US" altLang="ko-KR" sz="3600" dirty="0">
                <a:latin typeface="HY울릉도M" panose="02030600000101010101" pitchFamily="18" charset="-127"/>
                <a:ea typeface="HY울릉도M" panose="02030600000101010101" pitchFamily="18" charset="-127"/>
              </a:rPr>
              <a:t>.”</a:t>
            </a:r>
            <a:endParaRPr lang="ko-KR" altLang="en-US" sz="3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386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27969 -0.165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2557</Words>
  <Application>Microsoft Office PowerPoint</Application>
  <PresentationFormat>화면 슬라이드 쇼(4:3)</PresentationFormat>
  <Paragraphs>1067</Paragraphs>
  <Slides>33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Office 테마</vt:lpstr>
      <vt:lpstr>PowerPoint 프레젠테이션</vt:lpstr>
      <vt:lpstr>사드 배치 장소‘성주골프장’선정</vt:lpstr>
      <vt:lpstr>사드 배치 장소‘성주골프장’선정</vt:lpstr>
      <vt:lpstr>사드 배치 장소‘성주골프장’선정</vt:lpstr>
      <vt:lpstr>사드 배치 장소‘성주골프장’선정</vt:lpstr>
      <vt:lpstr>사드 배치 장소‘성주골프장’선정</vt:lpstr>
      <vt:lpstr>사드 배치 장소‘성주골프장’선정</vt:lpstr>
      <vt:lpstr>미 상원 군사위원회 청문회 공개자료</vt:lpstr>
      <vt:lpstr>미 국방부 작전시험평가국(DOT&amp;E), 연례 보고서</vt:lpstr>
      <vt:lpstr>PowerPoint 프레젠테이션</vt:lpstr>
      <vt:lpstr>국방부,공공기관 대상으로 사드 홍보</vt:lpstr>
      <vt:lpstr>국방부,공공기관 대상으로 사드 홍보</vt:lpstr>
      <vt:lpstr>새누리당의 핵잠수함 도입 주장</vt:lpstr>
      <vt:lpstr>핵잠수함, 우리나라에 필요한가?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aasembly</cp:lastModifiedBy>
  <cp:revision>268</cp:revision>
  <cp:lastPrinted>2016-10-04T20:15:12Z</cp:lastPrinted>
  <dcterms:created xsi:type="dcterms:W3CDTF">2013-11-04T09:25:35Z</dcterms:created>
  <dcterms:modified xsi:type="dcterms:W3CDTF">2016-10-04T20:17:17Z</dcterms:modified>
</cp:coreProperties>
</file>