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21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51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06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7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17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05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96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46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35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05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269B-3385-41D3-92BB-B06E10AD2DC0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BBDD-D860-4CEA-B924-87140B4691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37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294894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4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금융위원회</a:t>
            </a:r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99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3" y="-20751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068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 </a:t>
            </a:r>
            <a:r>
              <a:rPr lang="ko-KR" altLang="en-US" sz="2000" b="1" dirty="0" err="1"/>
              <a:t>대부업</a:t>
            </a:r>
            <a:r>
              <a:rPr lang="ko-KR" altLang="en-US" sz="2000" b="1" dirty="0"/>
              <a:t> 이용자 실태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51456"/>
            <a:ext cx="86409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○ 실제로 법정이자율이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24%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 인하 </a:t>
            </a:r>
            <a:r>
              <a:rPr lang="ko-KR" altLang="en-US" dirty="0"/>
              <a:t>된지</a:t>
            </a:r>
            <a:r>
              <a:rPr lang="en-US" altLang="ko-KR" dirty="0"/>
              <a:t>(18.2) 5</a:t>
            </a:r>
            <a:r>
              <a:rPr lang="ko-KR" altLang="en-US" dirty="0"/>
              <a:t>개월 만에 전년</a:t>
            </a:r>
            <a:r>
              <a:rPr lang="en-US" altLang="ko-KR" dirty="0"/>
              <a:t>(17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dirty="0"/>
              <a:t>동기 대비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 </a:t>
            </a:r>
            <a:r>
              <a:rPr lang="en-US" altLang="ko-KR" spc="-150" dirty="0"/>
              <a:t>→ </a:t>
            </a:r>
            <a:r>
              <a:rPr lang="ko-KR" altLang="en-US" spc="-150" dirty="0"/>
              <a:t>대부업체 </a:t>
            </a:r>
            <a:r>
              <a:rPr lang="ko-KR" altLang="en-US" spc="-150" dirty="0" err="1"/>
              <a:t>고신용자</a:t>
            </a:r>
            <a:r>
              <a:rPr lang="en-US" altLang="ko-KR" spc="-150" dirty="0"/>
              <a:t>(1~6</a:t>
            </a:r>
            <a:r>
              <a:rPr lang="ko-KR" altLang="en-US" spc="-150" dirty="0"/>
              <a:t>등급</a:t>
            </a:r>
            <a:r>
              <a:rPr lang="en-US" altLang="ko-KR" spc="-150" dirty="0"/>
              <a:t>) </a:t>
            </a:r>
            <a:r>
              <a:rPr lang="ko-KR" altLang="en-US" spc="-150" dirty="0"/>
              <a:t>신규 신용대출자는 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12.0%(26,551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감소 </a:t>
            </a:r>
            <a:r>
              <a:rPr lang="ko-KR" altLang="en-US" spc="-150" dirty="0"/>
              <a:t>에 그친 반면</a:t>
            </a:r>
            <a:r>
              <a:rPr lang="en-US" altLang="ko-KR" spc="-150" dirty="0"/>
              <a:t>, </a:t>
            </a:r>
            <a:endParaRPr lang="ko-KR" altLang="en-US" spc="-150" dirty="0"/>
          </a:p>
          <a:p>
            <a:pPr fontAlgn="base">
              <a:lnSpc>
                <a:spcPct val="150000"/>
              </a:lnSpc>
            </a:pPr>
            <a:r>
              <a:rPr lang="en-US" altLang="ko-KR" spc="-150" dirty="0"/>
              <a:t> →</a:t>
            </a:r>
            <a:r>
              <a:rPr lang="en-US" altLang="ko-KR" dirty="0"/>
              <a:t> </a:t>
            </a:r>
            <a:r>
              <a:rPr lang="ko-KR" altLang="en-US" dirty="0" err="1"/>
              <a:t>저신용자</a:t>
            </a:r>
            <a:r>
              <a:rPr lang="en-US" altLang="ko-KR" dirty="0"/>
              <a:t>(7~10</a:t>
            </a:r>
            <a:r>
              <a:rPr lang="ko-KR" altLang="en-US" dirty="0"/>
              <a:t>등급</a:t>
            </a:r>
            <a:r>
              <a:rPr lang="en-US" altLang="ko-KR" dirty="0"/>
              <a:t>)</a:t>
            </a:r>
            <a:r>
              <a:rPr lang="ko-KR" altLang="en-US" dirty="0"/>
              <a:t>의 경우에는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22.7%(70.808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감소</a:t>
            </a:r>
            <a:endParaRPr lang="en-US" altLang="ko-KR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아래쪽 화살표 4"/>
          <p:cNvSpPr/>
          <p:nvPr/>
        </p:nvSpPr>
        <p:spPr>
          <a:xfrm rot="17415710">
            <a:off x="4611018" y="1326128"/>
            <a:ext cx="300403" cy="11368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71600" y="325533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고신용자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보다 </a:t>
            </a:r>
            <a:r>
              <a:rPr lang="en-US" altLang="ko-K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 가까이 급감”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932467"/>
            <a:ext cx="8640960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Q5.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이는 상반기 규모로 하반기까지 감안하면 연간 </a:t>
            </a:r>
            <a:r>
              <a:rPr lang="en-US" altLang="ko-KR" b="1" dirty="0"/>
              <a:t>14</a:t>
            </a:r>
            <a:r>
              <a:rPr lang="ko-KR" altLang="en-US" b="1" dirty="0"/>
              <a:t>만 명 이상이 대출 이용에 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어려움을 겪을 것으로 보여 짐</a:t>
            </a:r>
            <a:r>
              <a:rPr lang="en-US" altLang="ko-KR" b="1" dirty="0"/>
              <a:t>.</a:t>
            </a:r>
            <a:r>
              <a:rPr lang="ko-KR" altLang="en-US" b="1" dirty="0"/>
              <a:t> </a:t>
            </a:r>
            <a:endParaRPr lang="en-US" altLang="ko-KR" b="1" dirty="0"/>
          </a:p>
          <a:p>
            <a:pPr fontAlgn="base"/>
            <a:endParaRPr lang="ko-KR" altLang="en-US" b="1" dirty="0"/>
          </a:p>
          <a:p>
            <a:pPr fontAlgn="base"/>
            <a:r>
              <a:rPr lang="en-US" altLang="ko-KR" b="1" spc="-150" dirty="0"/>
              <a:t>☞ </a:t>
            </a:r>
            <a:r>
              <a:rPr lang="ko-KR" altLang="en-US" b="1" dirty="0"/>
              <a:t>이는 최고금리인하가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저신용자의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대출의 장애로 작용 </a:t>
            </a:r>
            <a:r>
              <a:rPr lang="ko-KR" altLang="en-US" b="1" dirty="0"/>
              <a:t>하고 있다는 것인데</a:t>
            </a:r>
            <a:r>
              <a:rPr lang="en-US" altLang="ko-KR" b="1" dirty="0"/>
              <a:t>, </a:t>
            </a:r>
          </a:p>
          <a:p>
            <a:pPr fontAlgn="base"/>
            <a:endParaRPr lang="en-US" altLang="ko-KR" sz="600" b="1" spc="-150" dirty="0"/>
          </a:p>
          <a:p>
            <a:pPr fontAlgn="base"/>
            <a:r>
              <a:rPr lang="en-US" altLang="ko-KR" b="1" spc="-150" dirty="0"/>
              <a:t>     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동의하는가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2A61FF2B-BB3D-4B24-AEB1-6F3F9A0A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989" y="315275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 err="1"/>
              <a:t>대부업</a:t>
            </a:r>
            <a:r>
              <a:rPr lang="ko-KR" altLang="en-US" sz="2400" b="1" spc="-150" dirty="0"/>
              <a:t> 신규 신용대출자 추이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59849"/>
              </p:ext>
            </p:extLst>
          </p:nvPr>
        </p:nvGraphicFramePr>
        <p:xfrm>
          <a:off x="237988" y="1124744"/>
          <a:ext cx="8640961" cy="1983842"/>
        </p:xfrm>
        <a:graphic>
          <a:graphicData uri="http://schemas.openxmlformats.org/drawingml/2006/table">
            <a:tbl>
              <a:tblPr/>
              <a:tblGrid>
                <a:gridCol w="1234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6437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단위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上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(1~6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비중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上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(1~6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비중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증감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증감율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135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1~6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220,536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41.4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193,985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44.6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-26,551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-12.0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35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7~10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312,007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58.6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241,199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55.4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-70,808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-22.7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135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합계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532,545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100.0</a:t>
                      </a:r>
                      <a:endParaRPr lang="en-US" sz="18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435,184</a:t>
                      </a:r>
                      <a:endParaRPr lang="en-US" sz="18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100.0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-97,361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-18.3%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37989" y="3152402"/>
            <a:ext cx="3366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100" dirty="0"/>
              <a:t>*자료</a:t>
            </a:r>
            <a:r>
              <a:rPr lang="en-US" altLang="ko-KR" sz="1100" dirty="0"/>
              <a:t>: NICE </a:t>
            </a:r>
            <a:r>
              <a:rPr lang="ko-KR" altLang="en-US" sz="1100" dirty="0"/>
              <a:t>평가정보</a:t>
            </a:r>
            <a:r>
              <a:rPr lang="en-US" altLang="ko-KR" sz="1100" dirty="0"/>
              <a:t>, </a:t>
            </a:r>
            <a:r>
              <a:rPr lang="ko-KR" altLang="en-US" sz="1100" dirty="0"/>
              <a:t>한국대부금융협회 제출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988" y="3573016"/>
            <a:ext cx="86409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/>
              <a:t>Q6. </a:t>
            </a:r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2018</a:t>
            </a:r>
            <a:r>
              <a:rPr lang="ko-KR" altLang="en-US" b="1" dirty="0"/>
              <a:t>년 상반기 </a:t>
            </a:r>
            <a:r>
              <a:rPr lang="ko-KR" altLang="en-US" b="1" dirty="0" err="1"/>
              <a:t>대부업</a:t>
            </a:r>
            <a:r>
              <a:rPr lang="ko-KR" altLang="en-US" b="1" dirty="0"/>
              <a:t> </a:t>
            </a:r>
            <a:r>
              <a:rPr lang="ko-KR" altLang="en-US" b="1" dirty="0" err="1"/>
              <a:t>저신용자</a:t>
            </a:r>
            <a:r>
              <a:rPr lang="ko-KR" altLang="en-US" b="1" dirty="0"/>
              <a:t> 신규대출자 수가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24.1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만명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/>
              <a:t>인데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18</a:t>
            </a:r>
            <a:r>
              <a:rPr lang="ko-KR" altLang="en-US" b="1" dirty="0"/>
              <a:t>년도 대출 </a:t>
            </a:r>
            <a:r>
              <a:rPr lang="ko-KR" altLang="en-US" b="1" dirty="0" err="1"/>
              <a:t>승인율</a:t>
            </a:r>
            <a:r>
              <a:rPr lang="en-US" altLang="ko-KR" b="1" dirty="0"/>
              <a:t>(</a:t>
            </a:r>
            <a:r>
              <a:rPr lang="ko-KR" altLang="en-US" b="1" dirty="0" err="1"/>
              <a:t>저신용자</a:t>
            </a:r>
            <a:r>
              <a:rPr lang="en-US" altLang="ko-KR" b="1" dirty="0"/>
              <a:t>) 12.8%</a:t>
            </a:r>
            <a:r>
              <a:rPr lang="ko-KR" altLang="en-US" b="1" dirty="0"/>
              <a:t>인 것을 감안하면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실제 신청자 수는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188.4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만명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/>
              <a:t>에 달하고 있는 것으로 확인되는데</a:t>
            </a:r>
            <a:r>
              <a:rPr lang="en-US" altLang="ko-KR" b="1" dirty="0"/>
              <a:t>,</a:t>
            </a:r>
          </a:p>
          <a:p>
            <a:pPr fontAlgn="base">
              <a:lnSpc>
                <a:spcPct val="150000"/>
              </a:lnSpc>
            </a:pP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</a:t>
            </a:r>
            <a:r>
              <a:rPr lang="ko-KR" altLang="en-US" sz="2000" b="1" i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대부업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대출도 거절된 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여명은 과연 어느 곳으로 가서 ‘돈’을 구했겠는가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0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7510947-AA6C-4AEB-8576-3018CA9C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2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9269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 </a:t>
            </a:r>
            <a:r>
              <a:rPr lang="ko-KR" altLang="en-US" sz="2000" b="1" dirty="0"/>
              <a:t>불법사채 피해 규모 증가세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문재인 정부 피해 최대</a:t>
            </a:r>
            <a:r>
              <a:rPr lang="en-US" altLang="ko-KR" sz="2000" b="1" dirty="0"/>
              <a:t>)</a:t>
            </a:r>
            <a:endParaRPr lang="ko-KR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6409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/>
              <a:t>정부의 불법사채 단절을 위한 노력에도 불구하고</a:t>
            </a:r>
            <a:r>
              <a:rPr lang="en-US" altLang="ko-KR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</a:t>
            </a:r>
            <a:r>
              <a:rPr lang="ko-KR" altLang="en-US" dirty="0"/>
              <a:t>협회</a:t>
            </a:r>
            <a:r>
              <a:rPr lang="en-US" altLang="ko-KR" dirty="0"/>
              <a:t>, </a:t>
            </a:r>
            <a:r>
              <a:rPr lang="ko-KR" altLang="en-US" dirty="0"/>
              <a:t>금융감독원</a:t>
            </a:r>
            <a:r>
              <a:rPr lang="en-US" altLang="ko-KR" dirty="0"/>
              <a:t>, </a:t>
            </a:r>
            <a:r>
              <a:rPr lang="ko-KR" altLang="en-US" dirty="0"/>
              <a:t>경찰청의 불법사채피해 민원 및 단속건수는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매년 증가 추세</a:t>
            </a:r>
            <a:endParaRPr lang="ko-KR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989" y="2924944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불법사채피해 민원건수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9551"/>
              </p:ext>
            </p:extLst>
          </p:nvPr>
        </p:nvGraphicFramePr>
        <p:xfrm>
          <a:off x="251520" y="3645024"/>
          <a:ext cx="7920880" cy="1593427"/>
        </p:xfrm>
        <a:graphic>
          <a:graphicData uri="http://schemas.openxmlformats.org/drawingml/2006/table">
            <a:tbl>
              <a:tblPr/>
              <a:tblGrid>
                <a:gridCol w="1965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8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8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8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716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00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구분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15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16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17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20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-20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18</a:t>
                      </a:r>
                      <a:r>
                        <a:rPr lang="ko-KR" altLang="en-US" sz="2000" b="1" kern="0" spc="-2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 </a:t>
                      </a:r>
                      <a:r>
                        <a:rPr lang="en-US" altLang="ko-KR" sz="2000" b="1" kern="0" spc="-20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1~8</a:t>
                      </a:r>
                      <a:r>
                        <a:rPr lang="ko-KR" altLang="en-US" sz="2000" b="1" kern="0" spc="-2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월</a:t>
                      </a:r>
                      <a:endParaRPr lang="ko-KR" altLang="en-US" sz="2000" b="1" kern="0" spc="-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4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사채업자 수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</a:t>
                      </a: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명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)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262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310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622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372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4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대출원금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</a:t>
                      </a: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억 원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)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147 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76 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521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202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37989" y="5301208"/>
            <a:ext cx="1217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000" dirty="0"/>
              <a:t>* </a:t>
            </a:r>
            <a:r>
              <a:rPr lang="en-US" altLang="ko-KR" sz="1000" dirty="0" err="1"/>
              <a:t>자료</a:t>
            </a:r>
            <a:r>
              <a:rPr lang="en-US" altLang="ko-KR" sz="1000" dirty="0"/>
              <a:t> : </a:t>
            </a:r>
            <a:r>
              <a:rPr lang="en-US" altLang="ko-KR" sz="1000" dirty="0" err="1"/>
              <a:t>대부협회</a:t>
            </a:r>
            <a:r>
              <a:rPr lang="en-US" altLang="ko-KR" sz="1000" dirty="0"/>
              <a:t> 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214388C0-1634-4676-A786-C3497A8E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4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989" y="3429903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불법사채피해 민원건수</a:t>
            </a:r>
            <a:r>
              <a:rPr lang="en-US" altLang="ko-KR" sz="2400" b="1" spc="-15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989" y="692696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미등록 </a:t>
            </a:r>
            <a:r>
              <a:rPr lang="ko-KR" altLang="en-US" sz="2400" b="1" spc="-150" dirty="0" err="1"/>
              <a:t>대부업</a:t>
            </a:r>
            <a:r>
              <a:rPr lang="ko-KR" altLang="en-US" sz="2400" b="1" spc="-150" dirty="0"/>
              <a:t> 신고 현황 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658707"/>
              </p:ext>
            </p:extLst>
          </p:nvPr>
        </p:nvGraphicFramePr>
        <p:xfrm>
          <a:off x="640798" y="1412776"/>
          <a:ext cx="7862403" cy="1907793"/>
        </p:xfrm>
        <a:graphic>
          <a:graphicData uri="http://schemas.openxmlformats.org/drawingml/2006/table">
            <a:tbl>
              <a:tblPr/>
              <a:tblGrid>
                <a:gridCol w="1896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42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36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구분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12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13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14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15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16</a:t>
                      </a: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17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86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미등록대부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불법사채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619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983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1152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1,220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2,306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2,818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전년比증감률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중고딕"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(58.8)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(17.2)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(5.9)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(89.0)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(22.2)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94585"/>
              </p:ext>
            </p:extLst>
          </p:nvPr>
        </p:nvGraphicFramePr>
        <p:xfrm>
          <a:off x="647564" y="4293096"/>
          <a:ext cx="7848871" cy="1841492"/>
        </p:xfrm>
        <a:graphic>
          <a:graphicData uri="http://schemas.openxmlformats.org/drawingml/2006/table">
            <a:tbl>
              <a:tblPr/>
              <a:tblGrid>
                <a:gridCol w="1176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32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6037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구분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2015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2016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HY중고딕"/>
                      </a:endParaRPr>
                    </a:p>
                  </a:txBody>
                  <a:tcPr marL="64770" marR="64770" marT="23876" marB="2387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2017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HY중고딕"/>
                      </a:endParaRPr>
                    </a:p>
                  </a:txBody>
                  <a:tcPr marL="64770" marR="64770" marT="23876" marB="23876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3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증감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증감률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증감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증감률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3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검거건수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979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1,038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59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6.0%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1,331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293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28.2%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3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검거인원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2,016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2,227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211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10.5%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2,931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704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31.6%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1079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F2EADAC8-FDB4-4902-AC16-6306ADFE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2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68760"/>
            <a:ext cx="864096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Q7.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진단을 잘 해야 처방도 잘 할 수 있는데</a:t>
            </a:r>
            <a:r>
              <a:rPr lang="en-US" altLang="ko-KR" sz="2000" b="1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진단도 없이 처방을 하는데 신통한 방법이 있겠는가</a:t>
            </a:r>
            <a:r>
              <a:rPr lang="en-US" altLang="ko-KR" sz="2000" b="1" dirty="0"/>
              <a:t>?</a:t>
            </a:r>
          </a:p>
          <a:p>
            <a:pPr fontAlgn="base">
              <a:lnSpc>
                <a:spcPct val="150000"/>
              </a:lnSpc>
            </a:pP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☞ </a:t>
            </a:r>
            <a:r>
              <a:rPr lang="ko-KR" altLang="en-US" sz="2000" b="1" dirty="0"/>
              <a:t>정부차원 </a:t>
            </a:r>
            <a:r>
              <a:rPr lang="ko-KR" altLang="en-US" sz="2000" b="1" dirty="0" err="1"/>
              <a:t>사금융피해방지대책의</a:t>
            </a:r>
            <a:r>
              <a:rPr lang="ko-KR" altLang="en-US" sz="2000" b="1" dirty="0"/>
              <a:t> 일환으로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검경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국세청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금융위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금감원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공정위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행자부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등 </a:t>
            </a:r>
            <a:r>
              <a:rPr lang="ko-KR" altLang="en-US" sz="2000" b="1" dirty="0"/>
              <a:t>이 참여하는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범 정부형태의 총리실에 특별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T/F </a:t>
            </a:r>
            <a:r>
              <a:rPr lang="ko-KR" altLang="en-US" sz="2000" b="1" dirty="0"/>
              <a:t>등을</a:t>
            </a:r>
            <a:endParaRPr lang="en-US" altLang="ko-KR" sz="2000" b="1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   상시 설치 운영 필요하다고 보는데</a:t>
            </a:r>
            <a:r>
              <a:rPr lang="en-US" altLang="ko-KR" sz="2000" b="1" dirty="0"/>
              <a:t>,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동의하는가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xmlns="" id="{E635386A-DC90-40C7-B1F6-5BC9A586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42705" y="620688"/>
            <a:ext cx="712879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50" dirty="0"/>
              <a:t>□ </a:t>
            </a:r>
            <a:r>
              <a:rPr lang="ko-KR" altLang="en-US" sz="2000" b="1" dirty="0" smtClean="0"/>
              <a:t>기업대출 </a:t>
            </a:r>
            <a:r>
              <a:rPr lang="ko-KR" altLang="en-US" sz="2000" b="1" dirty="0"/>
              <a:t>규모</a:t>
            </a:r>
            <a:r>
              <a:rPr lang="en-US" altLang="ko-KR" sz="2000" b="1" dirty="0"/>
              <a:t>(18.8 </a:t>
            </a:r>
            <a:r>
              <a:rPr lang="ko-KR" altLang="en-US" sz="2000" b="1" dirty="0"/>
              <a:t>기준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-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총 </a:t>
            </a:r>
            <a:r>
              <a:rPr lang="en-US" altLang="ko-K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849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대기업 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대출 </a:t>
            </a:r>
            <a:r>
              <a:rPr lang="en-US" altLang="ko-K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</a:t>
            </a:r>
            <a:r>
              <a:rPr lang="ko-KR" alt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</a:t>
            </a:r>
            <a:endParaRPr lang="ko-KR" alt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중소기업 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대출 </a:t>
            </a:r>
            <a:r>
              <a:rPr lang="en-US" altLang="ko-K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686</a:t>
            </a:r>
            <a:r>
              <a:rPr lang="ko-KR" alt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</a:t>
            </a:r>
            <a:endParaRPr lang="ko-KR" alt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ko-KR" altLang="en-US" dirty="0"/>
          </a:p>
          <a:p>
            <a:pPr>
              <a:lnSpc>
                <a:spcPct val="150000"/>
              </a:lnSpc>
            </a:pPr>
            <a:r>
              <a:rPr lang="ko-KR" altLang="en-US" sz="2000" b="1" dirty="0"/>
              <a:t>한계기업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좀비기업</a:t>
            </a:r>
            <a:r>
              <a:rPr lang="en-US" altLang="ko-KR" sz="2000" b="1" dirty="0"/>
              <a:t>) </a:t>
            </a:r>
            <a:r>
              <a:rPr lang="en-US" altLang="ko-K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3112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영업이익으로 대출금 이자도 갚지 못해</a:t>
            </a:r>
            <a:r>
              <a:rPr lang="en-US" altLang="ko-KR" dirty="0" smtClean="0"/>
              <a:t>...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6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8069" y="1988840"/>
            <a:ext cx="7200799" cy="2478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살인 부르는 불법사채시장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두고만 볼 것인가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금융위원회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7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6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989" y="83671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50" dirty="0"/>
              <a:t>□ 옥천 네 모녀 사건을 기억하는가</a:t>
            </a:r>
            <a:r>
              <a:rPr lang="en-US" altLang="ko-KR" sz="2000" b="1" spc="-15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989" y="1772816"/>
            <a:ext cx="7934411" cy="143116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사건 배경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- </a:t>
            </a:r>
            <a:r>
              <a:rPr lang="ko-KR" altLang="en-US" dirty="0"/>
              <a:t>수 억 원의 빚 때문에 사채를 끌어 쓰는 등 악순환의 연속으로 집에서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아내와 딸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 </a:t>
            </a:r>
            <a:r>
              <a:rPr lang="ko-KR" altLang="en-US" dirty="0"/>
              <a:t>에게 수면제를 먹인 뒤 목을 졸라 살해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989" y="4293096"/>
            <a:ext cx="79344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Q1. </a:t>
            </a:r>
          </a:p>
          <a:p>
            <a:pPr marL="342900" indent="-342900" fontAlgn="base">
              <a:lnSpc>
                <a:spcPct val="150000"/>
              </a:lnSpc>
              <a:buAutoNum type="arabicParenR"/>
            </a:pPr>
            <a:r>
              <a:rPr lang="ko-KR" altLang="en-US" sz="2000" b="1" dirty="0"/>
              <a:t>불법사채시장의 규모를 어느 정도로 추정하는가</a:t>
            </a:r>
            <a:r>
              <a:rPr lang="en-US" altLang="ko-KR" sz="2000" b="1" dirty="0"/>
              <a:t>?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2) </a:t>
            </a:r>
            <a:r>
              <a:rPr lang="ko-KR" altLang="en-US" sz="2000" b="1" dirty="0"/>
              <a:t>그리고 불법사채를 이용자의 금리는 어느 정도인지 아는가</a:t>
            </a:r>
            <a:r>
              <a:rPr lang="en-US" altLang="ko-KR" sz="2000" b="1" dirty="0"/>
              <a:t>?</a:t>
            </a:r>
            <a:endParaRPr lang="ko-KR" altLang="en-US" sz="2000" dirty="0"/>
          </a:p>
          <a:p>
            <a:endParaRPr lang="ko-KR" altLang="en-US" sz="2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92803"/>
            <a:ext cx="3586869" cy="1161127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E30D210-6B84-4BDA-847C-9AEB1182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978" y="583684"/>
            <a:ext cx="864096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50" dirty="0"/>
              <a:t>□ 불법사채시장의 규모</a:t>
            </a:r>
            <a:endParaRPr lang="en-US" altLang="ko-KR" sz="2000" b="1" spc="-150" dirty="0"/>
          </a:p>
        </p:txBody>
      </p:sp>
      <p:sp>
        <p:nvSpPr>
          <p:cNvPr id="2" name="TextBox 1"/>
          <p:cNvSpPr txBox="1"/>
          <p:nvPr/>
        </p:nvSpPr>
        <p:spPr>
          <a:xfrm>
            <a:off x="245525" y="1087481"/>
            <a:ext cx="79344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/>
              <a:t>한국갤럽이 ‘</a:t>
            </a:r>
            <a:r>
              <a:rPr lang="en-US" altLang="ko-KR" dirty="0"/>
              <a:t>16</a:t>
            </a:r>
            <a:r>
              <a:rPr lang="ko-KR" altLang="en-US" dirty="0"/>
              <a:t>년 실시한 설문조사에 의하면</a:t>
            </a:r>
            <a:r>
              <a:rPr lang="en-US" altLang="ko-KR" dirty="0"/>
              <a:t>, </a:t>
            </a:r>
            <a:r>
              <a:rPr lang="ko-KR" altLang="en-US" dirty="0"/>
              <a:t>불법사채 이용자는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110%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이상 고금리 </a:t>
            </a:r>
            <a:r>
              <a:rPr lang="ko-KR" altLang="en-US" dirty="0"/>
              <a:t>로 약 </a:t>
            </a:r>
            <a:r>
              <a:rPr lang="en-US" altLang="ko-KR" dirty="0"/>
              <a:t>3,000</a:t>
            </a:r>
            <a:r>
              <a:rPr lang="ko-KR" altLang="en-US" dirty="0"/>
              <a:t>만원 </a:t>
            </a:r>
            <a:r>
              <a:rPr lang="en-US" altLang="ko-KR" dirty="0"/>
              <a:t>~ 5,000</a:t>
            </a:r>
            <a:r>
              <a:rPr lang="ko-KR" altLang="en-US" dirty="0"/>
              <a:t>만원의 대출액을 이용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en-US" altLang="ko-KR" dirty="0"/>
              <a:t>(20</a:t>
            </a:r>
            <a:r>
              <a:rPr lang="ko-KR" altLang="en-US" dirty="0" err="1"/>
              <a:t>세이상</a:t>
            </a:r>
            <a:r>
              <a:rPr lang="ko-KR" altLang="en-US" dirty="0"/>
              <a:t> 성인인구로 환산</a:t>
            </a:r>
            <a:r>
              <a:rPr lang="en-US" altLang="ko-KR" dirty="0"/>
              <a:t>)</a:t>
            </a:r>
            <a:r>
              <a:rPr lang="ko-KR" altLang="en-US" dirty="0"/>
              <a:t>시 불법 </a:t>
            </a:r>
            <a:r>
              <a:rPr lang="ko-KR" altLang="en-US" dirty="0" err="1"/>
              <a:t>사금융</a:t>
            </a:r>
            <a:r>
              <a:rPr lang="ko-KR" altLang="en-US" dirty="0"/>
              <a:t> 이용 규모는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이용자 약 </a:t>
            </a:r>
            <a:r>
              <a:rPr lang="en-US" altLang="ko-KR" dirty="0"/>
              <a:t>30</a:t>
            </a:r>
            <a:r>
              <a:rPr lang="ko-KR" altLang="en-US" dirty="0"/>
              <a:t>～</a:t>
            </a:r>
            <a:r>
              <a:rPr lang="en-US" altLang="ko-KR" dirty="0"/>
              <a:t>40</a:t>
            </a:r>
            <a:r>
              <a:rPr lang="ko-KR" altLang="en-US" dirty="0" err="1"/>
              <a:t>만명</a:t>
            </a:r>
            <a:r>
              <a:rPr lang="en-US" altLang="ko-KR" dirty="0"/>
              <a:t>, </a:t>
            </a:r>
            <a:r>
              <a:rPr lang="ko-KR" altLang="en-US" dirty="0"/>
              <a:t>이용총액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조～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</a:t>
            </a:r>
            <a:r>
              <a:rPr lang="ko-KR" altLang="en-US" dirty="0"/>
              <a:t>로 추정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1" y="3140968"/>
            <a:ext cx="5616623" cy="3356992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3641BED-EA73-46DC-B939-DC268047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1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989" y="315275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불법사채 이용 규모 추정 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31179"/>
              </p:ext>
            </p:extLst>
          </p:nvPr>
        </p:nvGraphicFramePr>
        <p:xfrm>
          <a:off x="237991" y="1052736"/>
          <a:ext cx="8640956" cy="5096635"/>
        </p:xfrm>
        <a:graphic>
          <a:graphicData uri="http://schemas.openxmlformats.org/drawingml/2006/table">
            <a:tbl>
              <a:tblPr/>
              <a:tblGrid>
                <a:gridCol w="1803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3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9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2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2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614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구분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년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년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변동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률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145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조사결과 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인당 이용 총액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만원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3,209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5,608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2,399(74.8%)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인당 이용 금액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만원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2,162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3,159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997(46.1%)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연이자율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월이자율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114.58%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(9.54%)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110.88%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(9.24%)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Y중고딕"/>
                        </a:rPr>
                        <a:t>△</a:t>
                      </a: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3.70%p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Y중고딕"/>
                        </a:rPr>
                        <a:t>△</a:t>
                      </a: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0.30%p)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이용목적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사업자금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42.9%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48.8%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가계생활자금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35.9%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36.1%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타대출금상환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25.2%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Y중고딕"/>
                        </a:rPr>
                        <a:t>△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쇼핑 및 오락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기타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14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규모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추정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세 이상 성인인구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만 명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3,984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4,050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ko-KR" altLang="en-US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세 이상 성인 </a:t>
                      </a:r>
                      <a:endParaRPr lang="en-US" altLang="ko-KR" sz="1400" b="0" kern="0" spc="-150" dirty="0">
                        <a:solidFill>
                          <a:srgbClr val="000000"/>
                        </a:solidFill>
                        <a:effectLst/>
                        <a:latin typeface="+mn-lt"/>
                        <a:ea typeface="HY중고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인구 환산 시 </a:t>
                      </a:r>
                      <a:endParaRPr lang="ko-KR" altLang="en-US" sz="1400" b="0" kern="0" spc="-1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이용 규모 </a:t>
                      </a:r>
                      <a:endParaRPr lang="ko-KR" altLang="en-US" sz="1400" b="0" kern="0" spc="-1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이용자 수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만 명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 총액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억 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105,897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241,144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 금액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억 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86,196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135,837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7989" y="6211696"/>
            <a:ext cx="2893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*(</a:t>
            </a:r>
            <a:r>
              <a:rPr lang="ko-KR" altLang="en-US" sz="1200" dirty="0"/>
              <a:t>사</a:t>
            </a:r>
            <a:r>
              <a:rPr lang="en-US" altLang="ko-KR" sz="1200" dirty="0"/>
              <a:t>)</a:t>
            </a:r>
            <a:r>
              <a:rPr lang="ko-KR" altLang="en-US" sz="1200" dirty="0"/>
              <a:t>서민금융연구원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77DB547-92AD-4353-9664-B17B66E9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2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800" y="57817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/>
              <a:t>□  </a:t>
            </a:r>
            <a:r>
              <a:rPr lang="ko-KR" altLang="en-US" b="1" dirty="0"/>
              <a:t>법정최고금리 인하에 따른 </a:t>
            </a:r>
            <a:r>
              <a:rPr lang="ko-KR" altLang="en-US" b="1" dirty="0" err="1"/>
              <a:t>대부업</a:t>
            </a:r>
            <a:r>
              <a:rPr lang="ko-KR" altLang="en-US" b="1" dirty="0"/>
              <a:t> 이탈</a:t>
            </a:r>
            <a:r>
              <a:rPr lang="en-US" altLang="ko-KR" b="1" dirty="0"/>
              <a:t>(</a:t>
            </a:r>
            <a:r>
              <a:rPr lang="ko-KR" altLang="en-US" b="1" dirty="0"/>
              <a:t>배제</a:t>
            </a:r>
            <a:r>
              <a:rPr lang="en-US" altLang="ko-KR" b="1" dirty="0"/>
              <a:t>) </a:t>
            </a:r>
            <a:r>
              <a:rPr lang="ko-KR" altLang="en-US" b="1" dirty="0"/>
              <a:t>현황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784976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(</a:t>
            </a:r>
            <a:r>
              <a:rPr lang="ko-KR" altLang="en-US" b="1" dirty="0"/>
              <a:t>한성대 김상보 교수</a:t>
            </a:r>
            <a:r>
              <a:rPr lang="en-US" altLang="ko-KR" b="1" dirty="0"/>
              <a:t>) </a:t>
            </a:r>
            <a:r>
              <a:rPr lang="ko-KR" altLang="en-US" b="1" dirty="0"/>
              <a:t>연구자료</a:t>
            </a:r>
          </a:p>
          <a:p>
            <a:pPr fontAlgn="base">
              <a:lnSpc>
                <a:spcPct val="150000"/>
              </a:lnSpc>
            </a:pPr>
            <a:r>
              <a:rPr lang="en-US" altLang="ko-KR" spc="-150" dirty="0"/>
              <a:t> ☞ </a:t>
            </a:r>
            <a:r>
              <a:rPr lang="ko-KR" altLang="en-US" spc="-150" dirty="0"/>
              <a:t>최고금리가 </a:t>
            </a:r>
            <a:r>
              <a:rPr lang="en-US" altLang="ko-KR" spc="-150" dirty="0"/>
              <a:t>27.9% </a:t>
            </a:r>
            <a:r>
              <a:rPr lang="ko-KR" altLang="en-US" spc="-150" dirty="0"/>
              <a:t>에서  </a:t>
            </a:r>
            <a:r>
              <a:rPr lang="en-US" altLang="ko-KR" spc="-150" dirty="0"/>
              <a:t>20%</a:t>
            </a:r>
            <a:r>
              <a:rPr lang="ko-KR" altLang="en-US" spc="-150" dirty="0"/>
              <a:t>로 인하될 경우</a:t>
            </a:r>
            <a:r>
              <a:rPr lang="en-US" altLang="ko-KR" spc="-150" dirty="0"/>
              <a:t>, </a:t>
            </a:r>
            <a:r>
              <a:rPr lang="ko-KR" altLang="en-US" sz="2000" b="1" i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저신용자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52.3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 </a:t>
            </a:r>
            <a:r>
              <a:rPr lang="ko-KR" altLang="en-US" spc="-150" dirty="0"/>
              <a:t>이 금융권에서 배제</a:t>
            </a:r>
            <a:endParaRPr lang="en-US" altLang="ko-KR" spc="-150" dirty="0"/>
          </a:p>
          <a:p>
            <a:pPr fontAlgn="base"/>
            <a:endParaRPr lang="ko-KR" altLang="en-US" sz="105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(</a:t>
            </a:r>
            <a:r>
              <a:rPr lang="ko-KR" altLang="en-US" b="1" dirty="0"/>
              <a:t>금융연구원 이수진 연구위원</a:t>
            </a:r>
            <a:r>
              <a:rPr lang="en-US" altLang="ko-KR" b="1" dirty="0"/>
              <a:t>) </a:t>
            </a:r>
            <a:r>
              <a:rPr lang="ko-KR" altLang="en-US" b="1" dirty="0"/>
              <a:t>분석자료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☞ </a:t>
            </a:r>
            <a:r>
              <a:rPr lang="ko-KR" altLang="en-US" dirty="0"/>
              <a:t>최고금리 </a:t>
            </a:r>
            <a:r>
              <a:rPr lang="en-US" altLang="ko-KR" dirty="0"/>
              <a:t>20% </a:t>
            </a:r>
            <a:r>
              <a:rPr lang="ko-KR" altLang="en-US" dirty="0"/>
              <a:t>인하 시</a:t>
            </a:r>
            <a:r>
              <a:rPr lang="en-US" altLang="ko-KR" dirty="0"/>
              <a:t>,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최대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명의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저신용자가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dirty="0" err="1"/>
              <a:t>대부업에서</a:t>
            </a:r>
            <a:r>
              <a:rPr lang="ko-KR" altLang="en-US" sz="2000" dirty="0"/>
              <a:t> 배제 </a:t>
            </a:r>
            <a:r>
              <a:rPr lang="ko-KR" altLang="en-US" dirty="0"/>
              <a:t>추정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7519" y="5517232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Q2.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법정최고금리에 대한 대통령 공약이 있는가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계획이 무엇인가</a:t>
            </a:r>
            <a:r>
              <a:rPr lang="en-US" altLang="ko-KR" sz="2000" b="1" dirty="0"/>
              <a:t>?</a:t>
            </a:r>
            <a:endParaRPr lang="ko-KR" altLang="en-US" sz="20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9" y="3337977"/>
            <a:ext cx="6480720" cy="2421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B02F6E2-1748-490A-BB34-F2E02905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xmlns="" id="{6D4B6F0F-13A4-4794-A667-975787EDEA4C}"/>
              </a:ext>
            </a:extLst>
          </p:cNvPr>
          <p:cNvSpPr/>
          <p:nvPr/>
        </p:nvSpPr>
        <p:spPr>
          <a:xfrm>
            <a:off x="4139952" y="4149080"/>
            <a:ext cx="23762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7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  </a:t>
            </a:r>
            <a:r>
              <a:rPr lang="ko-KR" altLang="en-US" sz="2000" b="1" dirty="0"/>
              <a:t>법정최고금리 관련 대통령 공약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- ‘</a:t>
            </a:r>
            <a:r>
              <a:rPr lang="ko-KR" altLang="en-US" dirty="0"/>
              <a:t>임기 내 법정퇴고금리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</a:t>
            </a:r>
            <a:r>
              <a:rPr lang="ko-KR" altLang="en-US" dirty="0"/>
              <a:t>까지 인하’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6" y="3429000"/>
            <a:ext cx="656381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타원 5"/>
          <p:cNvSpPr/>
          <p:nvPr/>
        </p:nvSpPr>
        <p:spPr>
          <a:xfrm>
            <a:off x="3851920" y="3789040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40436" y="1772816"/>
            <a:ext cx="865204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Q3.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공약이행에 따라 </a:t>
            </a:r>
            <a:r>
              <a:rPr lang="en-US" altLang="ko-KR" b="1" dirty="0"/>
              <a:t>24%</a:t>
            </a:r>
            <a:r>
              <a:rPr lang="ko-KR" altLang="en-US" b="1" dirty="0"/>
              <a:t>였던 최고금리가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올해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월부터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24%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까지 인하 </a:t>
            </a:r>
            <a:r>
              <a:rPr lang="ko-KR" altLang="en-US" b="1" dirty="0"/>
              <a:t>되었는데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시행 이후 시장의 변화는 살펴보았는가</a:t>
            </a:r>
            <a:r>
              <a:rPr lang="en-US" altLang="ko-KR" b="1" dirty="0"/>
              <a:t>?  </a:t>
            </a:r>
            <a:r>
              <a:rPr lang="ko-KR" altLang="en-US" b="1" dirty="0"/>
              <a:t>평가한다면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3314537" y="407707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xmlns="" id="{7C7241CF-DD31-4820-ADDC-75C08541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1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3177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</a:t>
            </a:r>
            <a:r>
              <a:rPr lang="ko-KR" altLang="en-US" sz="2000" b="1" dirty="0"/>
              <a:t>금융위원회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최고금리 인하에 대한 평가</a:t>
            </a:r>
            <a:r>
              <a:rPr lang="ko-KR" altLang="en-US" sz="2000" b="1" spc="-150" dirty="0"/>
              <a:t> </a:t>
            </a:r>
            <a:endParaRPr lang="ko-KR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263078"/>
            <a:ext cx="86409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/>
              <a:t>- 17</a:t>
            </a:r>
            <a:r>
              <a:rPr lang="ko-KR" altLang="en-US" dirty="0"/>
              <a:t>년 하반기 </a:t>
            </a:r>
            <a:r>
              <a:rPr lang="ko-KR" altLang="en-US" dirty="0" err="1"/>
              <a:t>대부업</a:t>
            </a:r>
            <a:r>
              <a:rPr lang="ko-KR" altLang="en-US" dirty="0"/>
              <a:t> 실태조사 결과 발표</a:t>
            </a:r>
            <a:r>
              <a:rPr lang="en-US" altLang="ko-KR" dirty="0"/>
              <a:t>(2018. 06. 29)</a:t>
            </a:r>
            <a:endParaRPr lang="ko-KR" altLang="en-US" dirty="0"/>
          </a:p>
          <a:p>
            <a:pPr fontAlgn="base"/>
            <a:endParaRPr lang="en-US" altLang="ko-KR" sz="600" dirty="0"/>
          </a:p>
          <a:p>
            <a:pPr fontAlgn="base">
              <a:lnSpc>
                <a:spcPct val="150000"/>
              </a:lnSpc>
            </a:pP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“최고금리 인하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(‘16.3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~, 34.9% 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27.9%)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시장 전반적인 영업 위축으로는 </a:t>
            </a:r>
            <a:endParaRPr lang="en-US" altLang="ko-KR" sz="2000" b="1" i="1" spc="-1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이어지지 않고 있는 것으로 나타남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fontAlgn="base"/>
            <a:endParaRPr lang="ko-KR" altLang="en-US" sz="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701125"/>
            <a:ext cx="8640960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대부 잔액</a:t>
            </a:r>
            <a:r>
              <a:rPr lang="en-US" altLang="ko-KR" dirty="0"/>
              <a:t>(</a:t>
            </a:r>
            <a:r>
              <a:rPr lang="ko-KR" altLang="en-US" dirty="0"/>
              <a:t>조원</a:t>
            </a:r>
            <a:r>
              <a:rPr lang="en-US" altLang="ko-KR" dirty="0"/>
              <a:t>)          : (‘15.12</a:t>
            </a:r>
            <a:r>
              <a:rPr lang="ko-KR" altLang="en-US" dirty="0"/>
              <a:t>말</a:t>
            </a:r>
            <a:r>
              <a:rPr lang="en-US" altLang="ko-KR" dirty="0"/>
              <a:t>) 13.2 </a:t>
            </a:r>
            <a:r>
              <a:rPr lang="ko-KR" altLang="en-US" dirty="0"/>
              <a:t>→ </a:t>
            </a:r>
            <a:r>
              <a:rPr lang="en-US" altLang="ko-KR" dirty="0"/>
              <a:t>(’16.12</a:t>
            </a:r>
            <a:r>
              <a:rPr lang="ko-KR" altLang="en-US" dirty="0"/>
              <a:t>말</a:t>
            </a:r>
            <a:r>
              <a:rPr lang="en-US" altLang="ko-KR" dirty="0"/>
              <a:t>) 14.6  </a:t>
            </a:r>
            <a:r>
              <a:rPr lang="ko-KR" altLang="en-US" dirty="0"/>
              <a:t>→ </a:t>
            </a:r>
            <a:r>
              <a:rPr lang="en-US" altLang="ko-KR" dirty="0"/>
              <a:t>(‘17.12</a:t>
            </a:r>
            <a:r>
              <a:rPr lang="ko-KR" altLang="en-US" dirty="0"/>
              <a:t>말</a:t>
            </a:r>
            <a:r>
              <a:rPr lang="en-US" altLang="ko-KR" dirty="0"/>
              <a:t>) 16.5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자산 </a:t>
            </a:r>
            <a:r>
              <a:rPr lang="en-US" altLang="ko-KR" dirty="0"/>
              <a:t>100</a:t>
            </a:r>
            <a:r>
              <a:rPr lang="ko-KR" altLang="en-US" dirty="0" err="1"/>
              <a:t>억원이상</a:t>
            </a:r>
            <a:r>
              <a:rPr lang="ko-KR" altLang="en-US" dirty="0"/>
              <a:t> 법인 </a:t>
            </a:r>
            <a:r>
              <a:rPr lang="en-US" altLang="ko-KR" dirty="0"/>
              <a:t>: (‘15.12</a:t>
            </a:r>
            <a:r>
              <a:rPr lang="ko-KR" altLang="en-US" dirty="0"/>
              <a:t>말</a:t>
            </a:r>
            <a:r>
              <a:rPr lang="en-US" altLang="ko-KR" dirty="0"/>
              <a:t>) 11.7 </a:t>
            </a:r>
            <a:r>
              <a:rPr lang="ko-KR" altLang="en-US" dirty="0"/>
              <a:t>→ </a:t>
            </a:r>
            <a:r>
              <a:rPr lang="en-US" altLang="ko-KR" dirty="0"/>
              <a:t>(’16.12</a:t>
            </a:r>
            <a:r>
              <a:rPr lang="ko-KR" altLang="en-US" dirty="0"/>
              <a:t>말</a:t>
            </a:r>
            <a:r>
              <a:rPr lang="en-US" altLang="ko-KR" dirty="0"/>
              <a:t>) 12.8  </a:t>
            </a:r>
            <a:r>
              <a:rPr lang="ko-KR" altLang="en-US" dirty="0"/>
              <a:t>→ </a:t>
            </a:r>
            <a:r>
              <a:rPr lang="en-US" altLang="ko-KR" dirty="0"/>
              <a:t>(‘17.12</a:t>
            </a:r>
            <a:r>
              <a:rPr lang="ko-KR" altLang="en-US" dirty="0"/>
              <a:t>말</a:t>
            </a:r>
            <a:r>
              <a:rPr lang="en-US" altLang="ko-KR" dirty="0"/>
              <a:t>) 14.2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자산 </a:t>
            </a:r>
            <a:r>
              <a:rPr lang="en-US" altLang="ko-KR" dirty="0"/>
              <a:t>100</a:t>
            </a:r>
            <a:r>
              <a:rPr lang="ko-KR" altLang="en-US" dirty="0" err="1"/>
              <a:t>억원미만</a:t>
            </a:r>
            <a:r>
              <a:rPr lang="ko-KR" altLang="en-US" dirty="0"/>
              <a:t> 법인 </a:t>
            </a:r>
            <a:r>
              <a:rPr lang="en-US" altLang="ko-KR" dirty="0"/>
              <a:t>: (‘15.12</a:t>
            </a:r>
            <a:r>
              <a:rPr lang="ko-KR" altLang="en-US" dirty="0"/>
              <a:t>말</a:t>
            </a:r>
            <a:r>
              <a:rPr lang="en-US" altLang="ko-KR" dirty="0"/>
              <a:t>) 0.8  </a:t>
            </a:r>
            <a:r>
              <a:rPr lang="ko-KR" altLang="en-US" dirty="0"/>
              <a:t>→ </a:t>
            </a:r>
            <a:r>
              <a:rPr lang="en-US" altLang="ko-KR" dirty="0"/>
              <a:t>(’16.12</a:t>
            </a:r>
            <a:r>
              <a:rPr lang="ko-KR" altLang="en-US" dirty="0"/>
              <a:t>말</a:t>
            </a:r>
            <a:r>
              <a:rPr lang="en-US" altLang="ko-KR" dirty="0"/>
              <a:t>) 1.1    </a:t>
            </a:r>
            <a:r>
              <a:rPr lang="ko-KR" altLang="en-US" dirty="0"/>
              <a:t>→ </a:t>
            </a:r>
            <a:r>
              <a:rPr lang="en-US" altLang="ko-KR" dirty="0"/>
              <a:t>(‘17.12</a:t>
            </a:r>
            <a:r>
              <a:rPr lang="ko-KR" altLang="en-US" dirty="0"/>
              <a:t>말</a:t>
            </a:r>
            <a:r>
              <a:rPr lang="en-US" altLang="ko-KR" dirty="0"/>
              <a:t>) 1.5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개인                         </a:t>
            </a:r>
            <a:r>
              <a:rPr lang="en-US" altLang="ko-KR" dirty="0"/>
              <a:t>: (‘15.12</a:t>
            </a:r>
            <a:r>
              <a:rPr lang="ko-KR" altLang="en-US" dirty="0"/>
              <a:t>말</a:t>
            </a:r>
            <a:r>
              <a:rPr lang="en-US" altLang="ko-KR" dirty="0"/>
              <a:t>) 0.6  </a:t>
            </a:r>
            <a:r>
              <a:rPr lang="ko-KR" altLang="en-US" dirty="0"/>
              <a:t>→ </a:t>
            </a:r>
            <a:r>
              <a:rPr lang="en-US" altLang="ko-KR" dirty="0"/>
              <a:t>(’16.12</a:t>
            </a:r>
            <a:r>
              <a:rPr lang="ko-KR" altLang="en-US" dirty="0"/>
              <a:t>말</a:t>
            </a:r>
            <a:r>
              <a:rPr lang="en-US" altLang="ko-KR" dirty="0"/>
              <a:t>) 0.7    </a:t>
            </a:r>
            <a:r>
              <a:rPr lang="ko-KR" altLang="en-US" dirty="0"/>
              <a:t>→ </a:t>
            </a:r>
            <a:r>
              <a:rPr lang="en-US" altLang="ko-KR" dirty="0"/>
              <a:t>(‘17.12</a:t>
            </a:r>
            <a:r>
              <a:rPr lang="ko-KR" altLang="en-US" dirty="0"/>
              <a:t>말</a:t>
            </a:r>
            <a:r>
              <a:rPr lang="en-US" altLang="ko-KR" dirty="0"/>
              <a:t>) 0.7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5760640" cy="2533650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1835696" y="4653136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51520" y="6237312"/>
            <a:ext cx="4176464" cy="373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38180E1D-EF1C-4AA4-870B-E938D82C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2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0872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Q4.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금융당국은 오히려 총액 증가로 대출 증가세가 높아 수익성에 의존한 대부업체의 불건전한 대출 권유 실태를 문제로 인식</a:t>
            </a:r>
            <a:endParaRPr lang="en-US" altLang="ko-KR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780928"/>
            <a:ext cx="74168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sz="2000" b="1" dirty="0"/>
              <a:t>-</a:t>
            </a:r>
            <a:r>
              <a:rPr lang="ko-KR" altLang="en-US" sz="2000" b="1" dirty="0"/>
              <a:t> 본 의원이 판단하기에는 까다로워진 </a:t>
            </a:r>
            <a:r>
              <a:rPr lang="ko-KR" altLang="en-US" sz="2000" b="1" dirty="0" err="1"/>
              <a:t>대부업</a:t>
            </a:r>
            <a:r>
              <a:rPr lang="ko-KR" altLang="en-US" sz="2000" b="1" dirty="0"/>
              <a:t> 심사로 인해 </a:t>
            </a:r>
            <a:endParaRPr lang="en-US" altLang="ko-KR" sz="2000" b="1" dirty="0"/>
          </a:p>
          <a:p>
            <a:pPr fontAlgn="base">
              <a:lnSpc>
                <a:spcPct val="200000"/>
              </a:lnSpc>
            </a:pPr>
            <a:r>
              <a:rPr lang="en-US" altLang="ko-KR" sz="2000" b="1" dirty="0"/>
              <a:t>  </a:t>
            </a:r>
            <a:r>
              <a:rPr lang="ko-KR" altLang="en-US" sz="2000" b="1" dirty="0" err="1"/>
              <a:t>대부업에서</a:t>
            </a:r>
            <a:r>
              <a:rPr lang="ko-KR" altLang="en-US" sz="2000" b="1" dirty="0"/>
              <a:t> 조차 외면 받은 이용자들을 어느 곳으로 내몰고 </a:t>
            </a:r>
            <a:endParaRPr lang="en-US" altLang="ko-KR" sz="2000" b="1" dirty="0"/>
          </a:p>
          <a:p>
            <a:pPr fontAlgn="base">
              <a:lnSpc>
                <a:spcPct val="200000"/>
              </a:lnSpc>
            </a:pPr>
            <a:r>
              <a:rPr lang="en-US" altLang="ko-KR" sz="2000" b="1" dirty="0"/>
              <a:t>  </a:t>
            </a:r>
            <a:r>
              <a:rPr lang="ko-KR" altLang="en-US" sz="2000" b="1" dirty="0"/>
              <a:t>있는지를 파악하는 것이 우선이라고 보는데</a:t>
            </a:r>
            <a:r>
              <a:rPr lang="en-US" altLang="ko-KR" sz="2000" b="1" dirty="0"/>
              <a:t>,</a:t>
            </a:r>
          </a:p>
          <a:p>
            <a:pPr fontAlgn="base">
              <a:lnSpc>
                <a:spcPct val="20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이용자 실태조사는 해보았는가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1E5F3173-CEC9-4DA8-A4E6-76896D60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D7AD-A7C5-4E71-BC4B-93E56E2C80E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984</Words>
  <Application>Microsoft Office PowerPoint</Application>
  <PresentationFormat>화면 슬라이드 쇼(4:3)</PresentationFormat>
  <Paragraphs>252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2018-10-11T08:05:25Z</dcterms:created>
  <dcterms:modified xsi:type="dcterms:W3CDTF">2018-10-11T08:08:30Z</dcterms:modified>
</cp:coreProperties>
</file>