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8DBAC-816F-4D87-BC7B-9D15096C5F16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A0FFE-4AE5-4062-8717-359D7D519D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599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15875" y="398463"/>
            <a:ext cx="6889750" cy="516731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1" y="6360642"/>
            <a:ext cx="5486400" cy="2362543"/>
          </a:xfrm>
        </p:spPr>
        <p:txBody>
          <a:bodyPr/>
          <a:lstStyle/>
          <a:p>
            <a:endParaRPr lang="ko-KR" altLang="en-US" sz="2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DDDE-AA45-4365-BFEA-ADC9D88891D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88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15875" y="398463"/>
            <a:ext cx="6889750" cy="516731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1" y="6360642"/>
            <a:ext cx="5486400" cy="2362543"/>
          </a:xfrm>
        </p:spPr>
        <p:txBody>
          <a:bodyPr/>
          <a:lstStyle/>
          <a:p>
            <a:endParaRPr lang="ko-KR" altLang="en-US" sz="2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DDDE-AA45-4365-BFEA-ADC9D88891D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88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15875" y="398463"/>
            <a:ext cx="6889750" cy="516731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1" y="6360642"/>
            <a:ext cx="5486400" cy="2362543"/>
          </a:xfrm>
        </p:spPr>
        <p:txBody>
          <a:bodyPr/>
          <a:lstStyle/>
          <a:p>
            <a:endParaRPr lang="ko-KR" altLang="en-US" sz="2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DDDE-AA45-4365-BFEA-ADC9D88891D8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388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ABF6-B6BF-4936-B481-EB52F05A04A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617B-BC6A-408E-BC0E-6B6F8D07A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24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ABF6-B6BF-4936-B481-EB52F05A04A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617B-BC6A-408E-BC0E-6B6F8D07A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75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ABF6-B6BF-4936-B481-EB52F05A04A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617B-BC6A-408E-BC0E-6B6F8D07A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36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ABF6-B6BF-4936-B481-EB52F05A04A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617B-BC6A-408E-BC0E-6B6F8D07A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55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ABF6-B6BF-4936-B481-EB52F05A04A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617B-BC6A-408E-BC0E-6B6F8D07A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398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ABF6-B6BF-4936-B481-EB52F05A04A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617B-BC6A-408E-BC0E-6B6F8D07A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916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ABF6-B6BF-4936-B481-EB52F05A04A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617B-BC6A-408E-BC0E-6B6F8D07A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771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ABF6-B6BF-4936-B481-EB52F05A04A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617B-BC6A-408E-BC0E-6B6F8D07A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97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ABF6-B6BF-4936-B481-EB52F05A04A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617B-BC6A-408E-BC0E-6B6F8D07A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06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ABF6-B6BF-4936-B481-EB52F05A04A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617B-BC6A-408E-BC0E-6B6F8D07A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49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ABF6-B6BF-4936-B481-EB52F05A04A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617B-BC6A-408E-BC0E-6B6F8D07A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87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CABF6-B6BF-4936-B481-EB52F05A04A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5617B-BC6A-408E-BC0E-6B6F8D07A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70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636912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1" y="1844824"/>
            <a:ext cx="6487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54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종합감</a:t>
            </a:r>
            <a:r>
              <a:rPr lang="ko-KR" altLang="en-US" sz="36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사</a:t>
            </a:r>
            <a:r>
              <a:rPr lang="en-US" altLang="ko-KR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10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276872"/>
            <a:ext cx="712879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현대차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불공정하도급거래의 주소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공정거래위원회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548680"/>
            <a:ext cx="7848872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대기업집단 공정거래 위반 현황 </a:t>
            </a:r>
            <a:r>
              <a:rPr lang="en-US" altLang="ko-KR" sz="2000" b="1" dirty="0" smtClean="0"/>
              <a:t>(2017~2018.6)</a:t>
            </a:r>
            <a:endParaRPr lang="ko-KR" altLang="en-US" sz="2000" b="1" dirty="0"/>
          </a:p>
        </p:txBody>
      </p:sp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34076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총 </a:t>
            </a:r>
            <a:r>
              <a:rPr lang="en-US" altLang="ko-KR" dirty="0" smtClean="0"/>
              <a:t>91</a:t>
            </a:r>
            <a:r>
              <a:rPr lang="ko-KR" altLang="en-US" dirty="0" smtClean="0"/>
              <a:t>건 가운데 </a:t>
            </a:r>
            <a:r>
              <a:rPr lang="ko-KR" altLang="en-US" dirty="0" err="1" smtClean="0"/>
              <a:t>하도급법</a:t>
            </a:r>
            <a:r>
              <a:rPr lang="ko-KR" altLang="en-US" dirty="0" smtClean="0"/>
              <a:t> 위반 </a:t>
            </a:r>
            <a:r>
              <a:rPr lang="en-US" altLang="ko-KR" dirty="0" smtClean="0"/>
              <a:t>63.7%(58</a:t>
            </a:r>
            <a:r>
              <a:rPr lang="ko-KR" altLang="en-US" dirty="0" smtClean="0"/>
              <a:t>건</a:t>
            </a:r>
            <a:r>
              <a:rPr lang="en-US" altLang="ko-KR" dirty="0" smtClean="0"/>
              <a:t>) </a:t>
            </a:r>
            <a:r>
              <a:rPr lang="ko-KR" altLang="en-US" dirty="0" smtClean="0"/>
              <a:t>차지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060847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ko-KR" altLang="en-US" sz="2400" dirty="0" err="1" smtClean="0"/>
              <a:t>현대차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</a:t>
            </a:r>
            <a:r>
              <a:rPr lang="ko-KR" altLang="en-US" sz="2400" dirty="0" smtClean="0"/>
              <a:t>건 단연 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위</a:t>
            </a:r>
            <a:endParaRPr lang="en-US" altLang="ko-KR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ko-KR" sz="2400" dirty="0" smtClean="0"/>
              <a:t>SK (13</a:t>
            </a:r>
            <a:r>
              <a:rPr lang="ko-KR" altLang="en-US" sz="2400" dirty="0" smtClean="0"/>
              <a:t>건</a:t>
            </a:r>
            <a:r>
              <a:rPr lang="en-US" altLang="ko-KR" sz="24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ko-KR" altLang="en-US" sz="2400" dirty="0" err="1" smtClean="0"/>
              <a:t>롯데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(11</a:t>
            </a:r>
            <a:r>
              <a:rPr lang="ko-KR" altLang="en-US" sz="2400" dirty="0" smtClean="0"/>
              <a:t>건</a:t>
            </a:r>
            <a:r>
              <a:rPr lang="en-US" altLang="ko-KR" sz="24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ko-KR" sz="2400" dirty="0" smtClean="0"/>
              <a:t>LG (10</a:t>
            </a:r>
            <a:r>
              <a:rPr lang="ko-KR" altLang="en-US" sz="2400" dirty="0" smtClean="0"/>
              <a:t>건</a:t>
            </a:r>
            <a:r>
              <a:rPr lang="en-US" altLang="ko-KR" sz="2400" dirty="0" smtClean="0"/>
              <a:t>) </a:t>
            </a:r>
            <a:endParaRPr lang="ko-KR" altLang="en-US" sz="2400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6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3461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548680"/>
            <a:ext cx="7848872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2010</a:t>
            </a:r>
            <a:r>
              <a:rPr lang="ko-KR" altLang="en-US" sz="2000" b="1" dirty="0" smtClean="0"/>
              <a:t>년 주소</a:t>
            </a:r>
            <a:endParaRPr lang="ko-KR" altLang="en-US" sz="2000" b="1" dirty="0"/>
          </a:p>
        </p:txBody>
      </p:sp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416" y="108676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현대차</a:t>
            </a:r>
            <a:r>
              <a:rPr lang="ko-KR" altLang="en-US" dirty="0" smtClean="0"/>
              <a:t> 총괄 구매 본부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8416" y="205647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차 협력업체에 협조요청 보냄</a:t>
            </a:r>
            <a:endParaRPr lang="en-US" altLang="ko-KR" dirty="0" smtClean="0"/>
          </a:p>
        </p:txBody>
      </p:sp>
      <p:sp>
        <p:nvSpPr>
          <p:cNvPr id="4" name="오른쪽 화살표 3"/>
          <p:cNvSpPr/>
          <p:nvPr/>
        </p:nvSpPr>
        <p:spPr>
          <a:xfrm rot="5400000">
            <a:off x="1029306" y="1614263"/>
            <a:ext cx="607424" cy="2769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8416" y="309594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차 협력업체 사내 메일 공유</a:t>
            </a:r>
            <a:endParaRPr lang="en-US" altLang="ko-KR" dirty="0" smtClean="0"/>
          </a:p>
        </p:txBody>
      </p:sp>
      <p:sp>
        <p:nvSpPr>
          <p:cNvPr id="11" name="오른쪽 화살표 10"/>
          <p:cNvSpPr/>
          <p:nvPr/>
        </p:nvSpPr>
        <p:spPr>
          <a:xfrm rot="5400000">
            <a:off x="1029307" y="2639060"/>
            <a:ext cx="607424" cy="2769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51520" y="37890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내용</a:t>
            </a:r>
            <a:r>
              <a:rPr lang="en-US" altLang="ko-KR" dirty="0" smtClean="0"/>
              <a:t>) </a:t>
            </a:r>
          </a:p>
          <a:p>
            <a:r>
              <a:rPr lang="en-US" altLang="ko-KR" dirty="0" smtClean="0"/>
              <a:t>“</a:t>
            </a:r>
            <a:r>
              <a:rPr lang="ko-KR" altLang="en-US" dirty="0" smtClean="0"/>
              <a:t>상기 관련 과징금이 부여될 경우 책임과 연계된 </a:t>
            </a:r>
            <a:r>
              <a:rPr lang="ko-KR" altLang="en-US" dirty="0" err="1" smtClean="0"/>
              <a:t>협력사는</a:t>
            </a:r>
            <a:r>
              <a:rPr lang="ko-KR" altLang="en-US" dirty="0" smtClean="0"/>
              <a:t> 해당 금액만큼은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ko-KR" altLang="en-US" dirty="0" smtClean="0"/>
              <a:t>공제하라는 </a:t>
            </a:r>
            <a:r>
              <a:rPr lang="ko-KR" altLang="en-US" dirty="0" err="1" smtClean="0"/>
              <a:t>현대차</a:t>
            </a:r>
            <a:r>
              <a:rPr lang="ko-KR" altLang="en-US" dirty="0" smtClean="0"/>
              <a:t> 구매본부장 지시가 있었음</a:t>
            </a:r>
            <a:r>
              <a:rPr lang="en-US" altLang="ko-KR" dirty="0" smtClean="0"/>
              <a:t>”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50131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배</a:t>
            </a:r>
            <a:r>
              <a:rPr lang="ko-KR" altLang="en-US" dirty="0"/>
              <a:t>경</a:t>
            </a:r>
            <a:r>
              <a:rPr lang="en-US" altLang="ko-KR" dirty="0" smtClean="0"/>
              <a:t>) </a:t>
            </a:r>
          </a:p>
          <a:p>
            <a:r>
              <a:rPr lang="en-US" altLang="ko-KR" dirty="0" smtClean="0"/>
              <a:t>2,3</a:t>
            </a:r>
            <a:r>
              <a:rPr lang="ko-KR" altLang="en-US" dirty="0" smtClean="0"/>
              <a:t>차 </a:t>
            </a:r>
            <a:r>
              <a:rPr lang="ko-KR" altLang="en-US" dirty="0" err="1" smtClean="0"/>
              <a:t>협력사들이</a:t>
            </a:r>
            <a:r>
              <a:rPr lang="ko-KR" altLang="en-US" dirty="0" smtClean="0"/>
              <a:t> 납품대금</a:t>
            </a:r>
            <a:r>
              <a:rPr lang="en-US" altLang="ko-KR" dirty="0" smtClean="0"/>
              <a:t>, </a:t>
            </a:r>
            <a:r>
              <a:rPr lang="ko-KR" altLang="en-US" dirty="0" smtClean="0"/>
              <a:t>권위남용 같은 형평성과 대우를 이유로 </a:t>
            </a:r>
            <a:r>
              <a:rPr lang="ko-KR" altLang="en-US" dirty="0" err="1" smtClean="0"/>
              <a:t>공정위에</a:t>
            </a:r>
            <a:r>
              <a:rPr lang="ko-KR" altLang="en-US" dirty="0" smtClean="0"/>
              <a:t> 많이 투서했기 때문에 실태 조사 차원에서 규모가 큰 업체를 </a:t>
            </a:r>
            <a:r>
              <a:rPr lang="ko-KR" altLang="en-US" dirty="0" err="1" smtClean="0"/>
              <a:t>공정위가</a:t>
            </a:r>
            <a:r>
              <a:rPr lang="ko-KR" altLang="en-US" dirty="0" smtClean="0"/>
              <a:t> 조사할 계획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258416" y="1086762"/>
            <a:ext cx="3600400" cy="237851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61864" y="6021288"/>
            <a:ext cx="719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 </a:t>
            </a:r>
            <a:r>
              <a:rPr lang="ko-KR" altLang="en-US" dirty="0" err="1" smtClean="0"/>
              <a:t>현대차가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 협력업체 중 </a:t>
            </a:r>
            <a:r>
              <a:rPr lang="ko-KR" altLang="en-US" dirty="0" err="1" smtClean="0"/>
              <a:t>공정위에</a:t>
            </a:r>
            <a:r>
              <a:rPr lang="ko-KR" altLang="en-US" dirty="0" smtClean="0"/>
              <a:t> 규모가 큰 업체를 추천</a:t>
            </a:r>
            <a:endParaRPr lang="ko-KR" altLang="en-US" dirty="0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9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86748928" descr="EMB00003f3c4b4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268760"/>
            <a:ext cx="64807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1" y="62068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&lt;1</a:t>
            </a:r>
            <a:r>
              <a:rPr lang="ko-KR" altLang="en-US" sz="2400" b="1" dirty="0" smtClean="0"/>
              <a:t>차 협력업체 사내 메일</a:t>
            </a:r>
            <a:r>
              <a:rPr lang="en-US" altLang="ko-KR" sz="2400" b="1" dirty="0" smtClean="0"/>
              <a:t>&gt;</a:t>
            </a:r>
            <a:endParaRPr lang="ko-KR" altLang="en-US" sz="2400" b="1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64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" y="793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15516" y="1124744"/>
            <a:ext cx="8712968" cy="168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/>
              <a:t>Q2.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공정위원장</a:t>
            </a:r>
            <a:r>
              <a:rPr lang="en-US" altLang="ko-KR" sz="2400" b="1" dirty="0" smtClean="0"/>
              <a:t>) </a:t>
            </a:r>
            <a:r>
              <a:rPr lang="ko-KR" altLang="en-US" sz="2400" b="1" dirty="0" err="1" smtClean="0"/>
              <a:t>공정위</a:t>
            </a:r>
            <a:r>
              <a:rPr lang="ko-KR" altLang="en-US" sz="2400" b="1" dirty="0" smtClean="0"/>
              <a:t> 조사 기관이 사전에 유출된 것인데 </a:t>
            </a:r>
            <a:endParaRPr lang="en-US" altLang="ko-KR" sz="2400" b="1" dirty="0" smtClean="0"/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왜 협력업체 조사를 나가는데 </a:t>
            </a:r>
            <a:r>
              <a:rPr lang="ko-KR" altLang="en-US" sz="2400" b="1" dirty="0" err="1" smtClean="0"/>
              <a:t>현대차에</a:t>
            </a:r>
            <a:r>
              <a:rPr lang="ko-KR" altLang="en-US" sz="2400" b="1" dirty="0" smtClean="0"/>
              <a:t> 추천을 받는 것인가</a:t>
            </a:r>
            <a:r>
              <a:rPr lang="en-US" altLang="ko-KR" sz="2400" b="1" dirty="0" smtClean="0"/>
              <a:t>?</a:t>
            </a:r>
            <a:endParaRPr lang="ko-KR" altLang="en-US" sz="2400" b="1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93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0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960221" y="261074"/>
            <a:ext cx="7997199" cy="553998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spc="-150" dirty="0"/>
              <a:t>□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2018</a:t>
            </a:r>
            <a:r>
              <a:rPr lang="ko-KR" altLang="en-US" sz="2000" b="1" dirty="0"/>
              <a:t>년 현재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226" y="815072"/>
            <a:ext cx="4323456" cy="44407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ko-KR" altLang="en-US" sz="2300" b="1" i="1" spc="-15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현대차</a:t>
            </a:r>
            <a:r>
              <a:rPr lang="ko-KR" altLang="en-US" sz="23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총괄 구매 본부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226" y="1658521"/>
            <a:ext cx="4323456" cy="44407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altLang="ko-KR" sz="23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3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 협력업체 통해</a:t>
            </a:r>
            <a:endParaRPr lang="en-US" altLang="ko-KR" sz="23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오른쪽 화살표 7"/>
          <p:cNvSpPr/>
          <p:nvPr/>
        </p:nvSpPr>
        <p:spPr>
          <a:xfrm rot="5400000">
            <a:off x="2230833" y="1316926"/>
            <a:ext cx="424286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47333" y="2365617"/>
            <a:ext cx="4611488" cy="64193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ko-KR" altLang="en-US" dirty="0" smtClean="0"/>
              <a:t>특정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</a:t>
            </a:r>
            <a:endParaRPr lang="en-US" altLang="ko-KR" dirty="0" smtClean="0"/>
          </a:p>
          <a:p>
            <a:r>
              <a:rPr lang="en-US" altLang="ko-KR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협력업체 </a:t>
            </a:r>
            <a:r>
              <a:rPr lang="ko-KR" altLang="en-US" b="1" i="1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납품비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i="1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지급마라</a:t>
            </a:r>
            <a:r>
              <a:rPr lang="en-US" altLang="ko-KR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altLang="ko-KR" spc="-150" dirty="0"/>
              <a:t> </a:t>
            </a:r>
            <a:r>
              <a:rPr lang="ko-KR" altLang="en-US" spc="-150" dirty="0"/>
              <a:t>지시</a:t>
            </a:r>
            <a:endParaRPr lang="en-US" altLang="ko-KR" spc="-150" dirty="0"/>
          </a:p>
        </p:txBody>
      </p:sp>
      <p:sp>
        <p:nvSpPr>
          <p:cNvPr id="10" name="오른쪽 화살표 9"/>
          <p:cNvSpPr/>
          <p:nvPr/>
        </p:nvSpPr>
        <p:spPr>
          <a:xfrm rot="5400000">
            <a:off x="2230833" y="2188167"/>
            <a:ext cx="424286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44556" y="815072"/>
            <a:ext cx="4323456" cy="219247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815071"/>
            <a:ext cx="4032449" cy="21924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60232" y="559320"/>
            <a:ext cx="1967952" cy="264248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altLang="ko-KR" sz="1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ko-KR" altLang="en-US" sz="1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901" y="3081819"/>
            <a:ext cx="5751446" cy="40010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altLang="ko-KR" sz="2000" b="1" dirty="0"/>
              <a:t>[</a:t>
            </a:r>
            <a:r>
              <a:rPr lang="ko-KR" altLang="en-US" sz="2000" b="1" dirty="0" err="1"/>
              <a:t>녹취내용</a:t>
            </a:r>
            <a:r>
              <a:rPr lang="ko-KR" altLang="en-US" sz="2000" b="1" dirty="0"/>
              <a:t> 주요내용</a:t>
            </a:r>
            <a:r>
              <a:rPr lang="en-US" altLang="ko-KR" sz="2000" b="1" dirty="0"/>
              <a:t>]</a:t>
            </a:r>
            <a:endParaRPr lang="ko-KR" alt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5302" y="3446759"/>
            <a:ext cx="8657178" cy="140806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900" b="1" dirty="0"/>
              <a:t>(1</a:t>
            </a:r>
            <a:r>
              <a:rPr lang="ko-KR" altLang="en-US" sz="1900" b="1" dirty="0"/>
              <a:t>차 협력업체 및 피해</a:t>
            </a:r>
            <a:r>
              <a:rPr lang="en-US" altLang="ko-KR" sz="1900" b="1" dirty="0"/>
              <a:t> 2</a:t>
            </a:r>
            <a:r>
              <a:rPr lang="ko-KR" altLang="en-US" sz="1900" b="1" dirty="0"/>
              <a:t>차 협력업체</a:t>
            </a:r>
            <a:r>
              <a:rPr lang="en-US" altLang="ko-KR" sz="1900" b="1" dirty="0"/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sz="1900" dirty="0"/>
              <a:t>“</a:t>
            </a:r>
            <a:r>
              <a:rPr lang="ko-KR" altLang="en-US" sz="1900" dirty="0"/>
              <a:t>열심히 납품하고 있는데 </a:t>
            </a:r>
            <a:r>
              <a:rPr lang="ko-KR" altLang="en-US" sz="1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자금줄을</a:t>
            </a:r>
            <a:r>
              <a:rPr lang="ko-KR" altLang="en-US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묶으면 되겠나</a:t>
            </a:r>
            <a:r>
              <a:rPr lang="en-US" altLang="ko-KR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altLang="ko-KR" sz="1900" dirty="0"/>
              <a:t>”</a:t>
            </a:r>
          </a:p>
          <a:p>
            <a:pPr>
              <a:lnSpc>
                <a:spcPct val="150000"/>
              </a:lnSpc>
            </a:pPr>
            <a:r>
              <a:rPr lang="en-US" altLang="ko-KR" sz="1900" spc="-150" dirty="0"/>
              <a:t>“</a:t>
            </a:r>
            <a:r>
              <a:rPr lang="ko-KR" altLang="en-US" sz="1900" b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</a:t>
            </a:r>
            <a:r>
              <a:rPr lang="en-US" altLang="ko-KR" sz="1900" b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900" b="1" spc="-15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현대차</a:t>
            </a:r>
            <a:r>
              <a:rPr lang="ko-KR" altLang="en-US" sz="1900" b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총괄구매</a:t>
            </a:r>
            <a:r>
              <a:rPr lang="en-US" altLang="ko-KR" sz="1900" b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1900" b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들어가서 이광렬 이사</a:t>
            </a:r>
            <a:r>
              <a:rPr lang="ko-KR" altLang="en-US" sz="1900" spc="-150" dirty="0"/>
              <a:t>하고 만나고</a:t>
            </a:r>
            <a:r>
              <a:rPr lang="en-US" altLang="ko-KR" sz="1900" spc="-150" dirty="0"/>
              <a:t>…</a:t>
            </a:r>
            <a:r>
              <a:rPr lang="ko-KR" altLang="en-US" sz="19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갑자기 </a:t>
            </a:r>
            <a:r>
              <a:rPr lang="ko-KR" altLang="en-US" sz="19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돌변 </a:t>
            </a:r>
            <a:r>
              <a:rPr lang="ko-KR" altLang="en-US" sz="1900" spc="-150" dirty="0" smtClean="0"/>
              <a:t>이 </a:t>
            </a:r>
            <a:r>
              <a:rPr lang="ko-KR" altLang="en-US" sz="1900" spc="-150" dirty="0"/>
              <a:t>됐다</a:t>
            </a:r>
            <a:r>
              <a:rPr lang="en-US" altLang="ko-KR" sz="1900" spc="-150" dirty="0"/>
              <a:t>.”</a:t>
            </a:r>
            <a:endParaRPr lang="ko-KR" altLang="en-US" sz="1900" spc="-150" dirty="0"/>
          </a:p>
        </p:txBody>
      </p:sp>
      <p:sp>
        <p:nvSpPr>
          <p:cNvPr id="16" name="직사각형 15"/>
          <p:cNvSpPr/>
          <p:nvPr/>
        </p:nvSpPr>
        <p:spPr>
          <a:xfrm>
            <a:off x="235301" y="4854827"/>
            <a:ext cx="8865419" cy="1866437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r>
              <a:rPr lang="en-US" altLang="ko-KR" sz="1900" b="1" dirty="0"/>
              <a:t>“</a:t>
            </a:r>
            <a:r>
              <a:rPr lang="ko-KR" altLang="en-US" sz="1900" b="1" dirty="0"/>
              <a:t>협</a:t>
            </a:r>
            <a:r>
              <a:rPr lang="ko-KR" altLang="en-US" sz="1900" b="1" spc="-107" dirty="0"/>
              <a:t>력업체가 구매</a:t>
            </a:r>
            <a:r>
              <a:rPr lang="en-US" altLang="ko-KR" sz="1900" b="1" spc="-10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900" b="1" spc="-10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현대 구매 본부장</a:t>
            </a:r>
            <a:r>
              <a:rPr lang="en-US" altLang="ko-KR" sz="1900" b="1" spc="-107" dirty="0"/>
              <a:t>)</a:t>
            </a:r>
            <a:r>
              <a:rPr lang="ko-KR" altLang="en-US" sz="1900" b="1" spc="-107" dirty="0"/>
              <a:t>한테 해도 되나</a:t>
            </a:r>
            <a:r>
              <a:rPr lang="en-US" altLang="ko-KR" sz="1900" b="1" spc="-107" dirty="0"/>
              <a:t>?</a:t>
            </a:r>
            <a:r>
              <a:rPr lang="ko-KR" altLang="en-US" sz="1900" b="1" spc="-107" dirty="0"/>
              <a:t>고 물어보니</a:t>
            </a:r>
            <a:r>
              <a:rPr lang="en-US" altLang="ko-KR" sz="1900" b="1" dirty="0"/>
              <a:t> </a:t>
            </a:r>
            <a:r>
              <a:rPr lang="ko-KR" altLang="en-US" sz="1900" b="1" dirty="0"/>
              <a:t>하라고 그랬대요</a:t>
            </a:r>
            <a:r>
              <a:rPr lang="en-US" altLang="ko-KR" sz="1900" b="1" dirty="0"/>
              <a:t>”</a:t>
            </a:r>
            <a:endParaRPr lang="ko-KR" altLang="en-US" sz="1900" b="1" dirty="0"/>
          </a:p>
          <a:p>
            <a:endParaRPr lang="ko-KR" altLang="en-US" sz="400" b="1" dirty="0"/>
          </a:p>
          <a:p>
            <a:r>
              <a:rPr lang="ko-KR" altLang="en-US" sz="1900" b="1" dirty="0"/>
              <a:t>☞ 해도 된다는 것은 무엇을 의미</a:t>
            </a:r>
            <a:r>
              <a:rPr lang="en-US" altLang="ko-KR" sz="1900" b="1" dirty="0"/>
              <a:t>?</a:t>
            </a:r>
          </a:p>
          <a:p>
            <a:endParaRPr lang="en-US" altLang="ko-KR" sz="1100" b="1" dirty="0"/>
          </a:p>
          <a:p>
            <a:r>
              <a:rPr lang="ko-KR" altLang="en-US" sz="1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하도급법</a:t>
            </a:r>
            <a:r>
              <a:rPr lang="ko-KR" altLang="en-US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위반 소지</a:t>
            </a:r>
            <a:r>
              <a:rPr lang="en-US" altLang="ko-KR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1900" b="1" spc="-107" dirty="0"/>
              <a:t>기업정보노출</a:t>
            </a:r>
            <a:r>
              <a:rPr lang="en-US" altLang="ko-KR" sz="1900" b="1" spc="-107" dirty="0"/>
              <a:t>, </a:t>
            </a:r>
            <a:r>
              <a:rPr lang="ko-KR" altLang="en-US" sz="1900" b="1" spc="-107" dirty="0"/>
              <a:t>기술노출</a:t>
            </a:r>
            <a:r>
              <a:rPr lang="en-US" altLang="ko-KR" sz="1900" b="1" spc="-107" dirty="0"/>
              <a:t>, </a:t>
            </a:r>
            <a:r>
              <a:rPr lang="ko-KR" altLang="en-US" sz="1900" b="1" spc="-107" dirty="0"/>
              <a:t>초기가격결정 대비 </a:t>
            </a:r>
            <a:r>
              <a:rPr lang="en-US" altLang="ko-KR" sz="1900" b="1" spc="-107" dirty="0"/>
              <a:t>250</a:t>
            </a:r>
            <a:r>
              <a:rPr lang="ko-KR" altLang="en-US" sz="1900" b="1" spc="-107" dirty="0"/>
              <a:t>원 깎았다</a:t>
            </a:r>
            <a:r>
              <a:rPr lang="en-US" altLang="ko-KR" sz="1900" b="1" spc="-107" dirty="0"/>
              <a:t>.”</a:t>
            </a:r>
            <a:endParaRPr lang="en-US" altLang="ko-KR" sz="1900" b="1" dirty="0"/>
          </a:p>
          <a:p>
            <a:endParaRPr lang="en-US" altLang="ko-KR" sz="800" b="1" dirty="0"/>
          </a:p>
          <a:p>
            <a:r>
              <a:rPr lang="en-US" altLang="ko-KR" sz="1900" b="1" dirty="0"/>
              <a:t>☞ </a:t>
            </a:r>
            <a:r>
              <a:rPr lang="ko-KR" altLang="en-US" sz="1900" b="1" dirty="0"/>
              <a:t>현장에서 비일비재한 실정법 위반</a:t>
            </a:r>
            <a:r>
              <a:rPr lang="en-US" altLang="ko-KR" sz="1900" b="1" dirty="0"/>
              <a:t>?</a:t>
            </a:r>
            <a:endParaRPr lang="ko-KR" altLang="en-US" sz="1900" b="1" dirty="0"/>
          </a:p>
        </p:txBody>
      </p:sp>
      <p:pic>
        <p:nvPicPr>
          <p:cNvPr id="1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87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" y="0"/>
            <a:ext cx="9143999" cy="680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6698" y="264121"/>
            <a:ext cx="656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pc="-150" dirty="0"/>
              <a:t>□ </a:t>
            </a:r>
            <a:r>
              <a:rPr lang="ko-KR" altLang="en-US" sz="2400" b="1" dirty="0" smtClean="0"/>
              <a:t>사건배경</a:t>
            </a:r>
            <a:endParaRPr lang="ko-KR" altLang="en-US" sz="2400" b="1" dirty="0"/>
          </a:p>
        </p:txBody>
      </p:sp>
      <p:sp>
        <p:nvSpPr>
          <p:cNvPr id="4" name="직사각형 3"/>
          <p:cNvSpPr/>
          <p:nvPr/>
        </p:nvSpPr>
        <p:spPr>
          <a:xfrm>
            <a:off x="3131840" y="924358"/>
            <a:ext cx="2849903" cy="1200329"/>
          </a:xfrm>
          <a:prstGeom prst="rect">
            <a:avLst/>
          </a:prstGeom>
          <a:ln w="158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/>
              <a:t>현대차</a:t>
            </a:r>
          </a:p>
          <a:p>
            <a:pPr algn="ctr">
              <a:lnSpc>
                <a:spcPct val="150000"/>
              </a:lnSpc>
            </a:pPr>
            <a:r>
              <a:rPr lang="en-US" altLang="ko-KR" sz="2400" b="1" dirty="0"/>
              <a:t>(</a:t>
            </a:r>
            <a:r>
              <a:rPr lang="ko-KR" altLang="en-US" sz="2400" b="1" dirty="0"/>
              <a:t>구매 </a:t>
            </a:r>
            <a:r>
              <a:rPr lang="ko-KR" altLang="en-US" sz="2400" b="1" dirty="0" smtClean="0"/>
              <a:t>본부장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6698" y="2972123"/>
            <a:ext cx="2160240" cy="1128963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/>
              <a:t>1</a:t>
            </a:r>
            <a:r>
              <a:rPr lang="ko-KR" altLang="en-US" sz="2400" b="1" dirty="0" smtClean="0"/>
              <a:t>차</a:t>
            </a:r>
            <a:endParaRPr lang="en-US" altLang="ko-KR" sz="2400" b="1" dirty="0" smtClean="0"/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/>
              <a:t>A</a:t>
            </a:r>
            <a:r>
              <a:rPr lang="ko-KR" altLang="en-US" sz="2400" b="1" dirty="0" smtClean="0"/>
              <a:t>업체</a:t>
            </a:r>
            <a:endParaRPr lang="ko-KR" altLang="en-US" sz="2400" b="1" dirty="0"/>
          </a:p>
        </p:txBody>
      </p:sp>
      <p:cxnSp>
        <p:nvCxnSpPr>
          <p:cNvPr id="19" name="직선 화살표 연결선 18"/>
          <p:cNvCxnSpPr/>
          <p:nvPr/>
        </p:nvCxnSpPr>
        <p:spPr>
          <a:xfrm flipV="1">
            <a:off x="6102932" y="4197877"/>
            <a:ext cx="1246205" cy="1679395"/>
          </a:xfrm>
          <a:prstGeom prst="straightConnector1">
            <a:avLst/>
          </a:prstGeom>
          <a:ln w="1143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H="1" flipV="1">
            <a:off x="1907705" y="4197877"/>
            <a:ext cx="1095363" cy="1584688"/>
          </a:xfrm>
          <a:prstGeom prst="straightConnector1">
            <a:avLst/>
          </a:prstGeom>
          <a:ln w="1143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flipH="1">
            <a:off x="1907704" y="1331765"/>
            <a:ext cx="1095364" cy="1543660"/>
          </a:xfrm>
          <a:prstGeom prst="straightConnector1">
            <a:avLst/>
          </a:prstGeom>
          <a:ln w="1143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6102932" y="1331765"/>
            <a:ext cx="1179909" cy="1543660"/>
          </a:xfrm>
          <a:prstGeom prst="straightConnector1">
            <a:avLst/>
          </a:prstGeom>
          <a:ln w="1143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76698" y="5114221"/>
            <a:ext cx="118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납품</a:t>
            </a:r>
            <a:endParaRPr lang="ko-KR" alt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5626" y="2950565"/>
            <a:ext cx="2160240" cy="1200329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/>
              <a:t>1</a:t>
            </a:r>
            <a:r>
              <a:rPr lang="ko-KR" altLang="en-US" sz="2400" b="1" dirty="0" smtClean="0"/>
              <a:t>차</a:t>
            </a:r>
            <a:endParaRPr lang="en-US" altLang="ko-KR" sz="2400" b="1" dirty="0" smtClean="0"/>
          </a:p>
          <a:p>
            <a:pPr algn="ctr">
              <a:lnSpc>
                <a:spcPct val="150000"/>
              </a:lnSpc>
            </a:pPr>
            <a:r>
              <a:rPr lang="en-US" altLang="ko-KR" sz="2400" b="1" dirty="0"/>
              <a:t>B</a:t>
            </a:r>
            <a:r>
              <a:rPr lang="ko-KR" altLang="en-US" sz="2400" b="1" dirty="0" smtClean="0"/>
              <a:t>업체</a:t>
            </a:r>
            <a:endParaRPr lang="ko-KR" altLang="en-US" sz="2400" b="1" dirty="0"/>
          </a:p>
        </p:txBody>
      </p:sp>
      <p:sp>
        <p:nvSpPr>
          <p:cNvPr id="41" name="직사각형 40"/>
          <p:cNvSpPr/>
          <p:nvPr/>
        </p:nvSpPr>
        <p:spPr>
          <a:xfrm>
            <a:off x="3131840" y="4942132"/>
            <a:ext cx="2849903" cy="1200329"/>
          </a:xfrm>
          <a:prstGeom prst="rect">
            <a:avLst/>
          </a:prstGeom>
          <a:ln w="158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/>
              <a:t>2</a:t>
            </a:r>
            <a:r>
              <a:rPr lang="ko-KR" altLang="en-US" sz="2400" b="1" dirty="0" smtClean="0"/>
              <a:t>차 업체</a:t>
            </a:r>
            <a:endParaRPr lang="ko-KR" altLang="en-US" sz="2400" b="1" dirty="0"/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피해</a:t>
            </a:r>
            <a:r>
              <a:rPr lang="ko-KR" altLang="en-US" sz="2400" b="1" dirty="0"/>
              <a:t>측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692620" y="5114221"/>
            <a:ext cx="118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납품</a:t>
            </a:r>
            <a:endParaRPr lang="ko-KR" alt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6698" y="1601467"/>
            <a:ext cx="118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압</a:t>
            </a:r>
            <a:r>
              <a:rPr lang="ko-KR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력</a:t>
            </a:r>
            <a:endParaRPr lang="ko-KR" alt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6256" y="1601467"/>
            <a:ext cx="118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압</a:t>
            </a:r>
            <a:r>
              <a:rPr lang="ko-KR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력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45592" y="4365104"/>
            <a:ext cx="118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녹취</a:t>
            </a:r>
            <a:r>
              <a:rPr lang="en-US" altLang="ko-K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5386" y="4365104"/>
            <a:ext cx="118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소송</a:t>
            </a:r>
            <a:r>
              <a:rPr lang="en-US" altLang="ko-K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4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0198" y="457200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Q3.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녹취로 추정해보면 현대차 구매본부장이 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차 협력업체 한 곳에 대한 자금줄을 묶으라는 지시가 있었던 것으로 추정할 수 있음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9997" y="1969701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Q4.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아직도 현대차와 협력업체간의 구조는 전혀 나아지지 않고 있는데</a:t>
            </a:r>
            <a:r>
              <a:rPr lang="en-US" altLang="ko-KR" sz="2000" b="1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현대차 구매본부장 또는 공정거래위원장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은 협력업체와 현대차의 관계를 어떻게 생각하나</a:t>
            </a:r>
            <a:r>
              <a:rPr lang="en-US" altLang="ko-KR" sz="2000" b="1" dirty="0" smtClean="0"/>
              <a:t>?</a:t>
            </a:r>
            <a:endParaRPr lang="ko-KR" alt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9283" y="3908693"/>
            <a:ext cx="786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상생인가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옥죄이긴가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997" y="4377878"/>
            <a:ext cx="7850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Q5.</a:t>
            </a:r>
          </a:p>
          <a:p>
            <a:r>
              <a:rPr lang="ko-KR" altLang="en-US" b="1" dirty="0" smtClean="0"/>
              <a:t>이번 녹취를 들어 본 관계자들은 기업탈취의 의도까지 의심하고 있는데</a:t>
            </a:r>
            <a:r>
              <a:rPr lang="en-US" altLang="ko-KR" b="1" dirty="0" smtClean="0"/>
              <a:t>,</a:t>
            </a:r>
          </a:p>
          <a:p>
            <a:r>
              <a:rPr lang="ko-KR" altLang="en-US" b="1" dirty="0" smtClean="0"/>
              <a:t>어떻게 생각하는가</a:t>
            </a:r>
            <a:r>
              <a:rPr lang="en-US" altLang="ko-KR" b="1" dirty="0" smtClean="0"/>
              <a:t>?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9796" y="5530006"/>
            <a:ext cx="865248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- 1</a:t>
            </a:r>
            <a:r>
              <a:rPr lang="ko-KR" altLang="en-US" dirty="0" smtClean="0"/>
              <a:t>차 협력사 대표는 이유도 모른 채 자금줄을 묶여 어려움을 호소하고 있다</a:t>
            </a:r>
            <a:r>
              <a:rPr lang="en-US" altLang="ko-KR" dirty="0" smtClean="0"/>
              <a:t>.</a:t>
            </a:r>
          </a:p>
          <a:p>
            <a:endParaRPr lang="en-US" altLang="ko-KR" sz="300" dirty="0" smtClean="0"/>
          </a:p>
          <a:p>
            <a:r>
              <a:rPr lang="en-US" altLang="ko-KR" dirty="0" smtClean="0"/>
              <a:t> - </a:t>
            </a:r>
            <a:r>
              <a:rPr lang="ko-KR" altLang="en-US" dirty="0" smtClean="0"/>
              <a:t>들어가 정의선 회장에게 보고하고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종합국감 때 직접 국회에 와서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답변해야 한다고 전달 바람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40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390</Words>
  <Application>Microsoft Office PowerPoint</Application>
  <PresentationFormat>화면 슬라이드 쇼(4:3)</PresentationFormat>
  <Paragraphs>80</Paragraphs>
  <Slides>9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2018-10-25T11:15:09Z</dcterms:created>
  <dcterms:modified xsi:type="dcterms:W3CDTF">2018-10-25T11:23:12Z</dcterms:modified>
</cp:coreProperties>
</file>