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42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93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26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93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25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77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89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80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8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98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74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3B57-5853-45E5-B3D2-CD554BDB613C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9857-27E9-42E4-A95E-0ABD8915FA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68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9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199" y="877034"/>
            <a:ext cx="64875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KDB</a:t>
            </a:r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산업은행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중소기업은행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예금보험공사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0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39552" y="764704"/>
            <a:ext cx="79928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Q4.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매입채권 </a:t>
            </a:r>
            <a:r>
              <a:rPr lang="ko-KR" altLang="en-US" dirty="0"/>
              <a:t>뿐만 아니라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바꿔드림론</a:t>
            </a:r>
            <a:r>
              <a:rPr lang="en-US" altLang="ko-KR" dirty="0"/>
              <a:t>(</a:t>
            </a:r>
            <a:r>
              <a:rPr lang="ko-KR" altLang="en-US" dirty="0"/>
              <a:t>고금리 대출을 기금 보증을 통해 저금리대출로 전환</a:t>
            </a:r>
            <a:r>
              <a:rPr lang="en-US" altLang="ko-KR" dirty="0"/>
              <a:t>)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▲소액대출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▲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취업지원 </a:t>
            </a:r>
            <a:r>
              <a:rPr lang="ko-KR" altLang="en-US" dirty="0"/>
              <a:t>업무도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캠코에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위탁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운영 </a:t>
            </a:r>
            <a:r>
              <a:rPr lang="ko-KR" altLang="en-US" dirty="0" smtClean="0"/>
              <a:t>하고 </a:t>
            </a:r>
            <a:r>
              <a:rPr lang="ko-KR" altLang="en-US" dirty="0"/>
              <a:t>있는데</a:t>
            </a:r>
            <a:r>
              <a:rPr lang="en-US" altLang="ko-KR" dirty="0"/>
              <a:t>,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83568" y="285293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err="1" smtClean="0"/>
              <a:t>캠코는</a:t>
            </a:r>
            <a:r>
              <a:rPr lang="ko-KR" altLang="en-US" dirty="0" smtClean="0"/>
              <a:t> </a:t>
            </a:r>
            <a:r>
              <a:rPr lang="ko-KR" altLang="en-US" dirty="0"/>
              <a:t>현재 기업구조조정 등 본연의 업무 보다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진흥원에서 </a:t>
            </a:r>
            <a:r>
              <a:rPr lang="ko-KR" altLang="en-US" dirty="0" err="1"/>
              <a:t>위탁받은</a:t>
            </a:r>
            <a:r>
              <a:rPr lang="ko-KR" altLang="en-US" dirty="0"/>
              <a:t> 업무로 인해 조직이 비대해지고 있고</a:t>
            </a:r>
            <a:r>
              <a:rPr lang="en-US" altLang="ko-KR" dirty="0" smtClean="0"/>
              <a:t>,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en-US" altLang="ko-KR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특히 </a:t>
            </a:r>
            <a:r>
              <a:rPr lang="ko-KR" altLang="en-US" dirty="0"/>
              <a:t>매입채권 채무조정 수익</a:t>
            </a:r>
            <a:r>
              <a:rPr lang="en-US" altLang="ko-KR" dirty="0"/>
              <a:t>(</a:t>
            </a:r>
            <a:r>
              <a:rPr lang="ko-KR" altLang="en-US" dirty="0"/>
              <a:t>연 </a:t>
            </a:r>
            <a:r>
              <a:rPr lang="en-US" altLang="ko-KR" dirty="0"/>
              <a:t>1,200</a:t>
            </a:r>
            <a:r>
              <a:rPr lang="ko-KR" altLang="en-US" dirty="0" err="1"/>
              <a:t>억원</a:t>
            </a:r>
            <a:r>
              <a:rPr lang="ko-KR" altLang="en-US" dirty="0"/>
              <a:t> 상당</a:t>
            </a:r>
            <a:r>
              <a:rPr lang="en-US" altLang="ko-KR" dirty="0"/>
              <a:t>)</a:t>
            </a:r>
            <a:r>
              <a:rPr lang="ko-KR" altLang="en-US" dirty="0"/>
              <a:t>으로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기관을 </a:t>
            </a:r>
            <a:r>
              <a:rPr lang="ko-KR" altLang="en-US" dirty="0"/>
              <a:t>운영하고 있는 </a:t>
            </a:r>
            <a:r>
              <a:rPr lang="ko-KR" altLang="en-US" dirty="0" smtClean="0"/>
              <a:t>실정</a:t>
            </a: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en-US" altLang="ko-KR" dirty="0" smtClean="0"/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구조가 효율적이고 바람직한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방향 </a:t>
            </a:r>
            <a:r>
              <a:rPr lang="ko-KR" altLang="en-US" dirty="0" smtClean="0"/>
              <a:t>이라고 </a:t>
            </a:r>
            <a:r>
              <a:rPr lang="ko-KR" altLang="en-US" dirty="0"/>
              <a:t>생각하는가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76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908720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dirty="0" smtClean="0"/>
              <a:t>□ 중복 </a:t>
            </a:r>
            <a:r>
              <a:rPr lang="ko-KR" altLang="en-US" sz="2000" b="1" dirty="0"/>
              <a:t>업무 발생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51520" y="1444986"/>
            <a:ext cx="777686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/>
              <a:t>진흥원 워크숍 </a:t>
            </a:r>
            <a:r>
              <a:rPr lang="en-US" altLang="ko-KR" dirty="0"/>
              <a:t>18.10.19</a:t>
            </a:r>
            <a:r>
              <a:rPr lang="en-US" altLang="ko-KR" dirty="0" smtClean="0"/>
              <a:t>)</a:t>
            </a:r>
          </a:p>
          <a:p>
            <a:pPr fontAlgn="base">
              <a:lnSpc>
                <a:spcPct val="150000"/>
              </a:lnSpc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원장　“서민</a:t>
            </a:r>
            <a:r>
              <a:rPr lang="en-US" altLang="ko-KR" dirty="0"/>
              <a:t>‧</a:t>
            </a:r>
            <a:r>
              <a:rPr lang="ko-KR" altLang="en-US" dirty="0"/>
              <a:t>취약계층이 소득이 창출할 수 있도록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취업상담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알선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연계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등의 서비스를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제공 </a:t>
            </a:r>
            <a:r>
              <a:rPr lang="ko-KR" altLang="en-US" dirty="0" smtClean="0"/>
              <a:t>하는 </a:t>
            </a:r>
            <a:r>
              <a:rPr lang="ko-KR" altLang="en-US" dirty="0"/>
              <a:t>일이 무엇보다 중요하다” </a:t>
            </a:r>
            <a:r>
              <a:rPr lang="ko-KR" altLang="en-US" dirty="0" smtClean="0"/>
              <a:t>강조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/>
              <a:t>진흥원 역할</a:t>
            </a:r>
            <a:r>
              <a:rPr lang="en-US" altLang="ko-KR" dirty="0" smtClean="0"/>
              <a:t>) </a:t>
            </a:r>
            <a:r>
              <a:rPr lang="ko-KR" altLang="en-US" dirty="0" smtClean="0"/>
              <a:t>실직</a:t>
            </a:r>
            <a:r>
              <a:rPr lang="en-US" altLang="ko-KR" dirty="0"/>
              <a:t>, </a:t>
            </a:r>
            <a:r>
              <a:rPr lang="ko-KR" altLang="en-US" dirty="0"/>
              <a:t>폐업</a:t>
            </a:r>
            <a:r>
              <a:rPr lang="en-US" altLang="ko-KR" dirty="0"/>
              <a:t>, </a:t>
            </a:r>
            <a:r>
              <a:rPr lang="ko-KR" altLang="en-US" dirty="0"/>
              <a:t>소득 부족 문제로 구직을 원하는</a:t>
            </a:r>
            <a:r>
              <a:rPr lang="ko-KR" altLang="en-US" b="1" dirty="0"/>
              <a:t>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취약계층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취업연계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 지원</a:t>
            </a:r>
            <a:endParaRPr lang="ko-KR" alt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7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105273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Q5.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특히 </a:t>
            </a:r>
            <a:r>
              <a:rPr lang="ko-KR" altLang="en-US" b="1" dirty="0"/>
              <a:t>‘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취업지원 </a:t>
            </a:r>
            <a:r>
              <a:rPr lang="ko-KR" altLang="en-US" b="1" dirty="0" smtClean="0"/>
              <a:t>’</a:t>
            </a:r>
            <a:r>
              <a:rPr lang="ko-KR" altLang="en-US" dirty="0"/>
              <a:t>업무의 경우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진흥원과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캠코가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국민행복기금을 재원으로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중복업무 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</a:t>
            </a:r>
            <a:r>
              <a:rPr lang="ko-KR" altLang="en-US" dirty="0"/>
              <a:t>하고 있는데</a:t>
            </a:r>
            <a:r>
              <a:rPr lang="en-US" altLang="ko-KR" dirty="0" smtClean="0"/>
              <a:t>,</a:t>
            </a:r>
          </a:p>
          <a:p>
            <a:pPr fontAlgn="base">
              <a:lnSpc>
                <a:spcPct val="150000"/>
              </a:lnSpc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효율적이라고 보는가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8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7678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&lt;</a:t>
            </a:r>
            <a:r>
              <a:rPr lang="ko-KR" altLang="en-US" sz="2000" b="1" dirty="0"/>
              <a:t>제언</a:t>
            </a:r>
            <a:r>
              <a:rPr lang="en-US" altLang="ko-KR" sz="2000" b="1" dirty="0"/>
              <a:t>&gt;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340768"/>
            <a:ext cx="784887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b="1" dirty="0"/>
              <a:t>☞</a:t>
            </a:r>
            <a:r>
              <a:rPr lang="ko-KR" altLang="en-US" dirty="0"/>
              <a:t> 현재 국민행복기금은 진흥원의 자회사인데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진흥원은 사업계획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예산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 총괄기획 기능만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수행 </a:t>
            </a:r>
            <a:r>
              <a:rPr lang="ko-KR" altLang="en-US" dirty="0" smtClean="0"/>
              <a:t>하고</a:t>
            </a:r>
            <a:r>
              <a:rPr lang="en-US" altLang="ko-KR" dirty="0"/>
              <a:t>, 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pc="-150" dirty="0" smtClean="0"/>
              <a:t>채무조정</a:t>
            </a:r>
            <a:r>
              <a:rPr lang="en-US" altLang="ko-KR" spc="-150" dirty="0"/>
              <a:t>, </a:t>
            </a:r>
            <a:r>
              <a:rPr lang="ko-KR" altLang="en-US" spc="-150" dirty="0" err="1"/>
              <a:t>바꿔드림론</a:t>
            </a:r>
            <a:r>
              <a:rPr lang="en-US" altLang="ko-KR" spc="-150" dirty="0"/>
              <a:t>, </a:t>
            </a:r>
            <a:r>
              <a:rPr lang="ko-KR" altLang="en-US" spc="-150" dirty="0"/>
              <a:t>소액대출</a:t>
            </a:r>
            <a:r>
              <a:rPr lang="en-US" altLang="ko-KR" spc="-150" dirty="0"/>
              <a:t>, </a:t>
            </a:r>
            <a:r>
              <a:rPr lang="ko-KR" altLang="en-US" spc="-150" dirty="0"/>
              <a:t>취업지원 등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실제 집행업무는 </a:t>
            </a:r>
            <a:r>
              <a:rPr lang="ko-KR" altLang="en-US" sz="2000" b="1" i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</a:t>
            </a:r>
            <a:r>
              <a:rPr lang="ko-KR" altLang="en-US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pc="-150" dirty="0" smtClean="0"/>
              <a:t>가  </a:t>
            </a:r>
            <a:endParaRPr lang="en-US" altLang="ko-KR" spc="-150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국민행복기금의 </a:t>
            </a:r>
            <a:r>
              <a:rPr lang="ko-KR" altLang="en-US" dirty="0"/>
              <a:t>자산관리자로서 업무를 </a:t>
            </a:r>
            <a:r>
              <a:rPr lang="ko-KR" altLang="en-US" dirty="0" err="1"/>
              <a:t>위탁받아</a:t>
            </a:r>
            <a:r>
              <a:rPr lang="ko-KR" altLang="en-US" dirty="0"/>
              <a:t> 수행하는 형태인데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/>
              <a:t>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부실채권을 매입 정리하는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기관 </a:t>
            </a:r>
            <a:r>
              <a:rPr lang="ko-KR" altLang="en-US" dirty="0" smtClean="0"/>
              <a:t>이지 </a:t>
            </a:r>
            <a:r>
              <a:rPr lang="ko-KR" altLang="en-US" dirty="0"/>
              <a:t>서민금융을 </a:t>
            </a:r>
            <a:r>
              <a:rPr lang="ko-KR" altLang="en-US" dirty="0" smtClean="0"/>
              <a:t>수행하는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전문기관이 </a:t>
            </a:r>
            <a:r>
              <a:rPr lang="ko-KR" altLang="en-US" dirty="0"/>
              <a:t>아니므로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서민금융 관리에 대한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비효율 </a:t>
            </a:r>
            <a:r>
              <a:rPr lang="ko-KR" altLang="en-US" dirty="0" smtClean="0"/>
              <a:t>이 </a:t>
            </a:r>
            <a:r>
              <a:rPr lang="ko-KR" altLang="en-US" dirty="0"/>
              <a:t>발생함</a:t>
            </a:r>
          </a:p>
        </p:txBody>
      </p:sp>
    </p:spTree>
    <p:extLst>
      <p:ext uri="{BB962C8B-B14F-4D97-AF65-F5344CB8AC3E}">
        <p14:creationId xmlns:p14="http://schemas.microsoft.com/office/powerpoint/2010/main" val="3255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5536" y="1916832"/>
            <a:ext cx="86044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/>
              <a:t>☞</a:t>
            </a:r>
            <a:r>
              <a:rPr lang="ko-KR" altLang="en-US" dirty="0"/>
              <a:t> </a:t>
            </a:r>
            <a:r>
              <a:rPr lang="ko-KR" altLang="en-US" dirty="0" err="1"/>
              <a:t>캠코의</a:t>
            </a:r>
            <a:r>
              <a:rPr lang="ko-KR" altLang="en-US" dirty="0"/>
              <a:t> 국민행복기금 지분을 진흥원으로 이관한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근본 취지 </a:t>
            </a:r>
            <a:r>
              <a:rPr lang="ko-KR" altLang="en-US" dirty="0" smtClean="0"/>
              <a:t>에 </a:t>
            </a:r>
            <a:r>
              <a:rPr lang="ko-KR" altLang="en-US" dirty="0"/>
              <a:t>맞게 </a:t>
            </a:r>
            <a:r>
              <a:rPr lang="ko-KR" altLang="en-US" dirty="0" err="1"/>
              <a:t>캠코가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수행하는</a:t>
            </a:r>
            <a:r>
              <a:rPr lang="ko-KR" altLang="en-US" b="1" dirty="0" smtClean="0"/>
              <a:t>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국민행복기금 업무 전체를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진흥원 </a:t>
            </a:r>
            <a:r>
              <a:rPr lang="ko-KR" altLang="en-US" dirty="0" smtClean="0"/>
              <a:t>으로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일원화 </a:t>
            </a:r>
            <a:r>
              <a:rPr lang="ko-KR" altLang="en-US" dirty="0" smtClean="0"/>
              <a:t>하여 </a:t>
            </a:r>
            <a:r>
              <a:rPr lang="ko-KR" altLang="en-US" dirty="0"/>
              <a:t>관리의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효율성을 높이고</a:t>
            </a:r>
            <a:r>
              <a:rPr lang="en-US" altLang="ko-KR" dirty="0" smtClean="0"/>
              <a:t>, </a:t>
            </a:r>
          </a:p>
          <a:p>
            <a:pPr fontAlgn="base">
              <a:lnSpc>
                <a:spcPct val="150000"/>
              </a:lnSpc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수요자인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서민 </a:t>
            </a:r>
            <a:r>
              <a:rPr lang="ko-KR" altLang="en-US" dirty="0" smtClean="0"/>
              <a:t>들 </a:t>
            </a:r>
            <a:r>
              <a:rPr lang="ko-KR" altLang="en-US" dirty="0"/>
              <a:t>입장에서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종합적인 지원</a:t>
            </a:r>
            <a:r>
              <a:rPr lang="ko-KR" altLang="en-US" dirty="0"/>
              <a:t>을 할 수 있도록 하는 게 바람직함</a:t>
            </a:r>
          </a:p>
        </p:txBody>
      </p:sp>
    </p:spTree>
    <p:extLst>
      <p:ext uri="{BB962C8B-B14F-4D97-AF65-F5344CB8AC3E}">
        <p14:creationId xmlns:p14="http://schemas.microsoft.com/office/powerpoint/2010/main" val="18639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7544" y="83671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Q6.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국민행복기금 </a:t>
            </a:r>
            <a:r>
              <a:rPr lang="ko-KR" altLang="en-US" dirty="0"/>
              <a:t>관련 업무를 서민금융진흥원으로 일원화하는 것에 대한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진흥원의 </a:t>
            </a:r>
            <a:r>
              <a:rPr lang="ko-KR" altLang="en-US" dirty="0"/>
              <a:t>입장과 향후 계획은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11560" y="3284984"/>
            <a:ext cx="7920880" cy="2262158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/>
              <a:t>예상답변</a:t>
            </a:r>
            <a:r>
              <a:rPr lang="en-US" altLang="ko-KR" dirty="0"/>
              <a:t>) </a:t>
            </a:r>
            <a:r>
              <a:rPr lang="ko-KR" altLang="en-US" dirty="0"/>
              <a:t>전반적으로 공감하고 </a:t>
            </a:r>
            <a:r>
              <a:rPr lang="ko-KR" altLang="en-US" dirty="0" smtClean="0"/>
              <a:t>금융위원회와 협의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/>
              <a:t>다만</a:t>
            </a:r>
            <a:r>
              <a:rPr lang="en-US" altLang="ko-KR" dirty="0"/>
              <a:t>) </a:t>
            </a:r>
            <a:r>
              <a:rPr lang="ko-KR" altLang="en-US" dirty="0"/>
              <a:t>매입채권 채무조정은「서민의 금융생활 지원에 관한 법률」상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  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진흥원의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업무 범위에 해당하지 않으므로 현재와 같이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캠코에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위탁이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불가피</a:t>
            </a:r>
            <a:endParaRPr lang="ko-KR" alt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5536" y="548680"/>
            <a:ext cx="84969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Q7.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매입채권 </a:t>
            </a:r>
            <a:r>
              <a:rPr lang="ko-KR" altLang="en-US" dirty="0"/>
              <a:t>채무조정은 </a:t>
            </a:r>
            <a:r>
              <a:rPr lang="ko-KR" altLang="en-US" dirty="0" err="1"/>
              <a:t>캠코</a:t>
            </a:r>
            <a:r>
              <a:rPr lang="ko-KR" altLang="en-US" dirty="0"/>
              <a:t> 역시 업무 범위에 해당하지 않기 때문에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추심회사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같은 매입채권 채무조정 업무는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폐지 </a:t>
            </a:r>
            <a:r>
              <a:rPr lang="ko-KR" altLang="en-US" dirty="0" smtClean="0"/>
              <a:t>하고</a:t>
            </a:r>
            <a:r>
              <a:rPr lang="en-US" altLang="ko-KR" dirty="0" smtClean="0"/>
              <a:t>,</a:t>
            </a:r>
          </a:p>
          <a:p>
            <a:pPr fontAlgn="base">
              <a:lnSpc>
                <a:spcPct val="150000"/>
              </a:lnSpc>
            </a:pPr>
            <a:endParaRPr lang="ko-KR" altLang="en-US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개인 </a:t>
            </a:r>
            <a:r>
              <a:rPr lang="ko-KR" altLang="en-US" dirty="0"/>
              <a:t>채무조정 업무를 하고 있는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신용회복위원회를 통해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공적자금을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투입해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채무조정 울타리를 더욱 두텁게 해야</a:t>
            </a:r>
            <a:r>
              <a:rPr lang="ko-KR" altLang="en-US" dirty="0"/>
              <a:t> 한다고 보는데</a:t>
            </a:r>
            <a:r>
              <a:rPr lang="en-US" altLang="ko-KR" dirty="0"/>
              <a:t>, </a:t>
            </a:r>
            <a:r>
              <a:rPr lang="ko-KR" altLang="en-US" dirty="0" smtClean="0"/>
              <a:t>동의하는가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4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58102"/>
              </p:ext>
            </p:extLst>
          </p:nvPr>
        </p:nvGraphicFramePr>
        <p:xfrm>
          <a:off x="467544" y="116632"/>
          <a:ext cx="5435346" cy="708152"/>
        </p:xfrm>
        <a:graphic>
          <a:graphicData uri="http://schemas.openxmlformats.org/drawingml/2006/table">
            <a:tbl>
              <a:tblPr/>
              <a:tblGrid>
                <a:gridCol w="5435346"/>
              </a:tblGrid>
              <a:tr h="708152">
                <a:tc>
                  <a:txBody>
                    <a:bodyPr/>
                    <a:lstStyle/>
                    <a:p>
                      <a:pPr marL="316230" marR="0" indent="-31623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50" dirty="0">
                          <a:solidFill>
                            <a:srgbClr val="282828"/>
                          </a:solidFill>
                          <a:effectLst/>
                          <a:latin typeface="휴먼명조"/>
                        </a:rPr>
                        <a:t>1. </a:t>
                      </a:r>
                      <a:r>
                        <a:rPr lang="ko-KR" altLang="en-US" sz="1600" b="1" kern="0" spc="50" dirty="0">
                          <a:solidFill>
                            <a:srgbClr val="282828"/>
                          </a:solidFill>
                          <a:effectLst/>
                          <a:ea typeface="휴먼명조"/>
                        </a:rPr>
                        <a:t>국민행복기금 연혁</a:t>
                      </a:r>
                      <a:endParaRPr lang="ko-KR" altLang="en-US" sz="1600" b="1" kern="0" spc="50" dirty="0">
                        <a:solidFill>
                          <a:srgbClr val="282828"/>
                        </a:solidFill>
                        <a:effectLst/>
                      </a:endParaRPr>
                    </a:p>
                    <a:p>
                      <a:pPr marL="316230" marR="0" indent="-31623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50" dirty="0">
                          <a:solidFill>
                            <a:srgbClr val="282828"/>
                          </a:solidFill>
                          <a:effectLst/>
                          <a:latin typeface="휴먼명조"/>
                        </a:rPr>
                        <a:t>2. </a:t>
                      </a:r>
                      <a:r>
                        <a:rPr lang="ko-KR" altLang="en-US" sz="1600" b="1" kern="0" spc="50" dirty="0">
                          <a:solidFill>
                            <a:srgbClr val="282828"/>
                          </a:solidFill>
                          <a:effectLst/>
                          <a:ea typeface="휴먼명조"/>
                        </a:rPr>
                        <a:t>이사회 및 주주기관 구성 현황</a:t>
                      </a:r>
                      <a:endParaRPr lang="ko-KR" altLang="en-US" sz="1600" b="1" kern="0" spc="50" dirty="0">
                        <a:solidFill>
                          <a:srgbClr val="282828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0" y="894075"/>
            <a:ext cx="92170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□ ’</a:t>
            </a:r>
            <a:r>
              <a:rPr lang="en-US" altLang="ko-KR" b="1" dirty="0"/>
              <a:t>08.9</a:t>
            </a:r>
            <a:r>
              <a:rPr lang="ko-KR" altLang="en-US" b="1" dirty="0"/>
              <a:t>월 신용회복기금으로 설립되어</a:t>
            </a:r>
            <a:r>
              <a:rPr lang="en-US" altLang="ko-KR" b="1" dirty="0"/>
              <a:t>, </a:t>
            </a:r>
            <a:r>
              <a:rPr lang="en-US" altLang="ko-KR" b="1" dirty="0" smtClean="0"/>
              <a:t> ’13.3.23</a:t>
            </a:r>
            <a:r>
              <a:rPr lang="ko-KR" altLang="en-US" b="1" dirty="0"/>
              <a:t>일 국민행복기금으로 확대</a:t>
            </a:r>
            <a:r>
              <a:rPr lang="en-US" altLang="ko-KR" b="1" dirty="0"/>
              <a:t>․</a:t>
            </a:r>
            <a:r>
              <a:rPr lang="ko-KR" altLang="en-US" b="1" dirty="0"/>
              <a:t>전환 출범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3528" y="1340768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err="1"/>
              <a:t>ㅇ</a:t>
            </a:r>
            <a:r>
              <a:rPr lang="ko-KR" altLang="en-US" dirty="0"/>
              <a:t> 국민행복기금 연혁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9" t="30312" r="30426" b="7545"/>
          <a:stretch/>
        </p:blipFill>
        <p:spPr bwMode="auto">
          <a:xfrm>
            <a:off x="1043608" y="1988840"/>
            <a:ext cx="7056784" cy="47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6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98072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□ 현재 이사회는 </a:t>
            </a:r>
            <a:r>
              <a:rPr lang="en-US" altLang="ko-KR" dirty="0"/>
              <a:t>7</a:t>
            </a:r>
            <a:r>
              <a:rPr lang="ko-KR" altLang="en-US" dirty="0"/>
              <a:t>명의 이사</a:t>
            </a:r>
            <a:r>
              <a:rPr lang="en-US" altLang="ko-KR" dirty="0"/>
              <a:t>(</a:t>
            </a:r>
            <a:r>
              <a:rPr lang="ko-KR" altLang="en-US" dirty="0"/>
              <a:t>이사 </a:t>
            </a:r>
            <a:r>
              <a:rPr lang="en-US" altLang="ko-KR" dirty="0"/>
              <a:t>6</a:t>
            </a:r>
            <a:r>
              <a:rPr lang="ko-KR" altLang="en-US" dirty="0"/>
              <a:t>명</a:t>
            </a:r>
            <a:r>
              <a:rPr lang="en-US" altLang="ko-KR" dirty="0"/>
              <a:t>, </a:t>
            </a:r>
            <a:r>
              <a:rPr lang="ko-KR" altLang="en-US" dirty="0"/>
              <a:t>감사</a:t>
            </a:r>
            <a:r>
              <a:rPr lang="en-US" altLang="ko-KR" dirty="0"/>
              <a:t>1</a:t>
            </a:r>
            <a:r>
              <a:rPr lang="ko-KR" altLang="en-US" dirty="0"/>
              <a:t>명</a:t>
            </a:r>
            <a:r>
              <a:rPr lang="en-US" altLang="ko-KR" dirty="0"/>
              <a:t>)</a:t>
            </a:r>
            <a:r>
              <a:rPr lang="ko-KR" altLang="en-US" dirty="0"/>
              <a:t>으로 구성되어 있으며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 err="1"/>
              <a:t>ㅇ</a:t>
            </a:r>
            <a:r>
              <a:rPr lang="ko-KR" altLang="en-US" dirty="0"/>
              <a:t> 주주기관은 서민금융진흥원</a:t>
            </a:r>
            <a:r>
              <a:rPr lang="en-US" altLang="ko-KR" dirty="0"/>
              <a:t>(62.28%)</a:t>
            </a:r>
            <a:r>
              <a:rPr lang="ko-KR" altLang="en-US" dirty="0"/>
              <a:t>과 금융기관 </a:t>
            </a:r>
            <a:r>
              <a:rPr lang="en-US" altLang="ko-KR" dirty="0"/>
              <a:t>20</a:t>
            </a:r>
            <a:r>
              <a:rPr lang="ko-KR" altLang="en-US" dirty="0"/>
              <a:t>개사 등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21</a:t>
            </a:r>
            <a:r>
              <a:rPr lang="ko-KR" altLang="en-US" dirty="0"/>
              <a:t>개 주주로 </a:t>
            </a:r>
            <a:r>
              <a:rPr lang="ko-KR" altLang="en-US" dirty="0" smtClean="0"/>
              <a:t>구성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1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83197"/>
              </p:ext>
            </p:extLst>
          </p:nvPr>
        </p:nvGraphicFramePr>
        <p:xfrm>
          <a:off x="251520" y="188640"/>
          <a:ext cx="5393817" cy="425958"/>
        </p:xfrm>
        <a:graphic>
          <a:graphicData uri="http://schemas.openxmlformats.org/drawingml/2006/table">
            <a:tbl>
              <a:tblPr/>
              <a:tblGrid>
                <a:gridCol w="647954"/>
                <a:gridCol w="122428"/>
                <a:gridCol w="4623435"/>
              </a:tblGrid>
              <a:tr h="351155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HY헤드라인M"/>
                        </a:rPr>
                        <a:t>붙임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헤드라인M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헤드라인M"/>
                          <a:ea typeface="HY헤드라인M"/>
                        </a:rPr>
                        <a:t>국민행복기금 주주 현황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헤드라인M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15974"/>
              </p:ext>
            </p:extLst>
          </p:nvPr>
        </p:nvGraphicFramePr>
        <p:xfrm>
          <a:off x="359532" y="836712"/>
          <a:ext cx="8424935" cy="5426623"/>
        </p:xfrm>
        <a:graphic>
          <a:graphicData uri="http://schemas.openxmlformats.org/drawingml/2006/table">
            <a:tbl>
              <a:tblPr/>
              <a:tblGrid>
                <a:gridCol w="1260140"/>
                <a:gridCol w="3287949"/>
                <a:gridCol w="2553729"/>
                <a:gridCol w="1323117"/>
              </a:tblGrid>
              <a:tr h="9987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 smtClean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주주</a:t>
                      </a:r>
                      <a:r>
                        <a:rPr lang="ko-KR" altLang="en-US" sz="1800" b="1" kern="0" spc="-100" baseline="0" dirty="0" smtClean="0">
                          <a:solidFill>
                            <a:srgbClr val="000000"/>
                          </a:solidFill>
                          <a:effectLst/>
                          <a:ea typeface="+mn-ea"/>
                        </a:rPr>
                        <a:t> </a:t>
                      </a:r>
                      <a:r>
                        <a:rPr lang="ko-KR" altLang="en-US" sz="1800" b="1" kern="0" spc="-100" dirty="0" smtClean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번호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 err="1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주주명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주식수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비 율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F7"/>
                    </a:solidFill>
                  </a:tcPr>
                </a:tc>
              </a:tr>
              <a:tr h="442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3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서민금융진흥원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500,000</a:t>
                      </a:r>
                      <a:r>
                        <a:rPr lang="ko-KR" altLang="en-US" sz="1400" kern="0" spc="-10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68.28%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r>
                        <a:rPr lang="ko-KR" altLang="en-US" sz="1400" kern="0" spc="-13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식회사 경남은행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3,207</a:t>
                      </a:r>
                      <a:r>
                        <a:rPr lang="ko-KR" altLang="en-US" sz="1400" kern="0" spc="-10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0.44%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3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주식회사 광주은행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2,872</a:t>
                      </a:r>
                      <a:r>
                        <a:rPr lang="ko-KR" altLang="en-US" sz="1400" kern="0" spc="-10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0.39%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4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주식회사 국민은행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18,353</a:t>
                      </a:r>
                      <a:r>
                        <a:rPr lang="ko-KR" altLang="en-US" sz="1400" kern="0" spc="-10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2.51%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5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8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기업은행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13,539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1.85%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6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농협은행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11,353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1.55%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7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주식회사 대구은행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5,801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0.79%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8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주식회사 부산은행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4,700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0.64%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9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한</a:t>
                      </a:r>
                      <a:r>
                        <a:rPr lang="ko-KR" altLang="en-US" sz="1400" kern="0" spc="-9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국산업은행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34,066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4.65%</a:t>
                      </a:r>
                      <a:endParaRPr 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10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수협은행</a:t>
                      </a:r>
                      <a:r>
                        <a:rPr lang="en-US" altLang="ko-KR" sz="1400" kern="0" spc="-18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/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2,372</a:t>
                      </a:r>
                      <a:r>
                        <a:rPr lang="ko-KR" altLang="en-US" sz="1400" kern="0" spc="-10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0.32%</a:t>
                      </a:r>
                      <a:endParaRPr 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4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029" y="2276872"/>
            <a:ext cx="792088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캠코의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국민행복기금 업무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진흥원으로 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일원화 필요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서민금융진흥원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3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91560"/>
              </p:ext>
            </p:extLst>
          </p:nvPr>
        </p:nvGraphicFramePr>
        <p:xfrm>
          <a:off x="395536" y="1484784"/>
          <a:ext cx="8424936" cy="4850736"/>
        </p:xfrm>
        <a:graphic>
          <a:graphicData uri="http://schemas.openxmlformats.org/drawingml/2006/table">
            <a:tbl>
              <a:tblPr/>
              <a:tblGrid>
                <a:gridCol w="1245611"/>
                <a:gridCol w="3218885"/>
                <a:gridCol w="2592288"/>
                <a:gridCol w="1368152"/>
              </a:tblGrid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11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주식회사 </a:t>
                      </a: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신한은행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33,680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4.60%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12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r>
                        <a:rPr lang="ko-KR" altLang="en-US" sz="1400" kern="0" spc="-15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식회사 </a:t>
                      </a:r>
                      <a:r>
                        <a:rPr lang="ko-KR" altLang="en-US" sz="1400" kern="0" spc="-150" dirty="0" err="1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한국씨티은행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2,094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0.29%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13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주식회사 하나은행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60,105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8.20%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14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주식회사 우리은행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28,758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3.93%</a:t>
                      </a:r>
                      <a:endParaRPr 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15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r>
                        <a:rPr lang="ko-KR" altLang="en-US" sz="1400" kern="0" spc="-14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식회사 전북은행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1,776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0.24%</a:t>
                      </a:r>
                      <a:endParaRPr 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16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r>
                        <a:rPr lang="ko-KR" altLang="en-US" sz="1400" kern="0" spc="-9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식회사 제주은행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1,515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0.21%</a:t>
                      </a:r>
                      <a:endParaRPr 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17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4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우리종합금융 주식회사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749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0.10%</a:t>
                      </a:r>
                      <a:endParaRPr 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18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30" dirty="0" err="1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유안타</a:t>
                      </a:r>
                      <a:r>
                        <a:rPr lang="ko-KR" altLang="en-US" sz="1400" kern="0" spc="-13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 증권 주식회사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2,702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0.37%</a:t>
                      </a:r>
                      <a:endParaRPr 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19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메리츠종합금융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 주식회사</a:t>
                      </a:r>
                      <a:endParaRPr lang="ko-KR" altLang="en-US" sz="1400" kern="0" spc="-19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79</a:t>
                      </a:r>
                      <a:r>
                        <a:rPr lang="ko-KR" altLang="en-US" sz="1400" kern="0" spc="-10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0.01%</a:t>
                      </a:r>
                      <a:endParaRPr 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20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9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NH</a:t>
                      </a:r>
                      <a:r>
                        <a:rPr lang="ko-KR" altLang="en-US" sz="1400" kern="0" spc="-9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투자증권 주식회사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2,389</a:t>
                      </a:r>
                      <a:r>
                        <a:rPr lang="ko-KR" altLang="en-US" sz="1400" kern="0" spc="-10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0.33%</a:t>
                      </a:r>
                      <a:endParaRPr 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21</a:t>
                      </a:r>
                      <a:endParaRPr 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서울보증보험 주식회사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2,218</a:t>
                      </a:r>
                      <a:r>
                        <a:rPr lang="ko-KR" altLang="en-US" sz="1400" kern="0" spc="-10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kern="0" spc="-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0.30%</a:t>
                      </a:r>
                      <a:endParaRPr lang="en-US" sz="14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1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합 계</a:t>
                      </a:r>
                      <a:endParaRPr lang="ko-KR" altLang="en-US" sz="14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732,328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</a:t>
                      </a:r>
                      <a:endParaRPr lang="ko-KR" altLang="en-US" sz="14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100.00%</a:t>
                      </a:r>
                      <a:endParaRPr lang="en-US" sz="14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40453"/>
              </p:ext>
            </p:extLst>
          </p:nvPr>
        </p:nvGraphicFramePr>
        <p:xfrm>
          <a:off x="395536" y="476672"/>
          <a:ext cx="8424935" cy="998703"/>
        </p:xfrm>
        <a:graphic>
          <a:graphicData uri="http://schemas.openxmlformats.org/drawingml/2006/table">
            <a:tbl>
              <a:tblPr/>
              <a:tblGrid>
                <a:gridCol w="1260140"/>
                <a:gridCol w="3204356"/>
                <a:gridCol w="2592288"/>
                <a:gridCol w="1368151"/>
              </a:tblGrid>
              <a:tr h="9987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 smtClean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주주</a:t>
                      </a:r>
                      <a:r>
                        <a:rPr lang="ko-KR" altLang="en-US" sz="1800" b="1" kern="0" spc="-100" baseline="0" dirty="0" smtClean="0">
                          <a:solidFill>
                            <a:srgbClr val="000000"/>
                          </a:solidFill>
                          <a:effectLst/>
                          <a:ea typeface="+mn-ea"/>
                        </a:rPr>
                        <a:t> </a:t>
                      </a:r>
                      <a:r>
                        <a:rPr lang="ko-KR" altLang="en-US" sz="1800" b="1" kern="0" spc="-100" dirty="0" smtClean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번호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 err="1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주주명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주식수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비 율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74" marR="9074" marT="9074" marB="90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5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54542" y="1052736"/>
            <a:ext cx="4427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dirty="0" smtClean="0"/>
              <a:t>□ </a:t>
            </a:r>
            <a:r>
              <a:rPr lang="ko-KR" altLang="en-US" sz="2000" b="1" dirty="0" err="1" smtClean="0"/>
              <a:t>이계문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진흥원 원장 취임</a:t>
            </a:r>
            <a:r>
              <a:rPr lang="en-US" altLang="ko-KR" sz="2000" b="1" dirty="0"/>
              <a:t>(18.10.5)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647564" y="206084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취임사 생략하고 현장</a:t>
            </a:r>
            <a:r>
              <a:rPr lang="en-US" altLang="ko-KR" dirty="0"/>
              <a:t>(</a:t>
            </a:r>
            <a:r>
              <a:rPr lang="ko-KR" altLang="en-US" dirty="0"/>
              <a:t>관악 서민금융통합지원센터</a:t>
            </a:r>
            <a:r>
              <a:rPr lang="en-US" altLang="ko-KR" dirty="0"/>
              <a:t>) </a:t>
            </a:r>
            <a:r>
              <a:rPr lang="ko-KR" altLang="en-US" dirty="0"/>
              <a:t>방문 애로사항 청취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47564" y="3068960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서면취임사</a:t>
            </a:r>
            <a:r>
              <a:rPr lang="en-US" altLang="ko-KR" dirty="0"/>
              <a:t>)</a:t>
            </a:r>
            <a:r>
              <a:rPr lang="ko-KR" altLang="en-US" dirty="0"/>
              <a:t> “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취약계층 금융 애로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해소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를 </a:t>
            </a:r>
            <a:r>
              <a:rPr lang="ko-KR" altLang="en-US" dirty="0"/>
              <a:t>위해 최선을 다함으로써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           </a:t>
            </a:r>
            <a:r>
              <a:rPr lang="ko-KR" altLang="en-US" dirty="0" smtClean="0"/>
              <a:t>국정과제인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포용금융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정책 </a:t>
            </a:r>
            <a:r>
              <a:rPr lang="ko-KR" altLang="en-US" dirty="0" smtClean="0"/>
              <a:t>을 </a:t>
            </a:r>
            <a:r>
              <a:rPr lang="ko-KR" altLang="en-US" dirty="0"/>
              <a:t>적극적으로 뒷받침하겠다</a:t>
            </a:r>
            <a:r>
              <a:rPr lang="en-US" altLang="ko-KR" dirty="0"/>
              <a:t>.”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92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27584" y="1268760"/>
            <a:ext cx="43011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포용금융</a:t>
            </a:r>
            <a:r>
              <a:rPr lang="ko-KR" altLang="en-US" dirty="0" smtClean="0"/>
              <a:t>이란 </a:t>
            </a:r>
            <a:r>
              <a:rPr lang="ko-KR" altLang="en-US" sz="2000" b="1" dirty="0"/>
              <a:t>무엇</a:t>
            </a:r>
            <a:r>
              <a:rPr lang="ko-KR" altLang="en-US" dirty="0"/>
              <a:t>이라고 생각하는가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55576" y="2780928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서민들에게 희망의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사다리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/>
              <a:t>가 </a:t>
            </a:r>
            <a:r>
              <a:rPr lang="ko-KR" altLang="en-US" dirty="0"/>
              <a:t>되어주는 것 아닌가</a:t>
            </a:r>
            <a:r>
              <a:rPr lang="en-US" altLang="ko-KR" dirty="0"/>
              <a:t>?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그렇다면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자산관리공사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에서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시행 </a:t>
            </a:r>
            <a:r>
              <a:rPr lang="ko-KR" altLang="en-US" dirty="0" smtClean="0"/>
              <a:t>하고 </a:t>
            </a:r>
            <a:r>
              <a:rPr lang="ko-KR" altLang="en-US" dirty="0"/>
              <a:t>있는</a:t>
            </a:r>
            <a:r>
              <a:rPr lang="ko-KR" altLang="en-US" b="1" dirty="0"/>
              <a:t>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매입채권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채무조정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업무 </a:t>
            </a:r>
            <a:r>
              <a:rPr lang="ko-KR" altLang="en-US" dirty="0" smtClean="0"/>
              <a:t>에 </a:t>
            </a:r>
            <a:r>
              <a:rPr lang="ko-KR" altLang="en-US" dirty="0"/>
              <a:t>대해서 어떻게 생각하는가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1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5536" y="292006"/>
            <a:ext cx="2672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dirty="0" smtClean="0"/>
              <a:t>□ 국민행복기금 </a:t>
            </a:r>
            <a:r>
              <a:rPr lang="ko-KR" altLang="en-US" sz="2000" b="1" dirty="0"/>
              <a:t>주체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06123" y="836712"/>
            <a:ext cx="5753091" cy="90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dirty="0"/>
              <a:t>’</a:t>
            </a:r>
            <a:r>
              <a:rPr lang="en-US" altLang="ko-KR" dirty="0"/>
              <a:t>16.9.23 </a:t>
            </a:r>
            <a:r>
              <a:rPr lang="ko-KR" altLang="en-US" dirty="0"/>
              <a:t>서민금융진흥원 출범과 함께 </a:t>
            </a:r>
            <a:endParaRPr lang="en-US" altLang="ko-KR" dirty="0" smtClean="0"/>
          </a:p>
          <a:p>
            <a:pPr algn="ctr" fontAlgn="base" latinLnBrk="0">
              <a:lnSpc>
                <a:spcPct val="150000"/>
              </a:lnSpc>
            </a:pP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보유 지분 전량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(68.28%)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진흥원 양도</a:t>
            </a:r>
            <a:endParaRPr lang="ko-KR" alt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02722" y="2011176"/>
            <a:ext cx="7359895" cy="1417824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※ </a:t>
            </a:r>
            <a:r>
              <a:rPr lang="ko-KR" altLang="en-US" dirty="0"/>
              <a:t>기획</a:t>
            </a:r>
            <a:r>
              <a:rPr lang="en-US" altLang="ko-KR" dirty="0"/>
              <a:t>·</a:t>
            </a:r>
            <a:r>
              <a:rPr lang="ko-KR" altLang="en-US" dirty="0"/>
              <a:t>이사회</a:t>
            </a:r>
            <a:r>
              <a:rPr lang="en-US" altLang="ko-KR" dirty="0"/>
              <a:t>·</a:t>
            </a:r>
            <a:r>
              <a:rPr lang="ko-KR" altLang="en-US" dirty="0"/>
              <a:t>주주총회 등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운영 사무는 진흥원</a:t>
            </a:r>
            <a:r>
              <a:rPr lang="ko-KR" altLang="en-US" dirty="0"/>
              <a:t> 내 별도조직인 국민행복기금 운영사무국이 담당하고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사업 실행과 회계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자금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전산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계약</a:t>
            </a:r>
            <a:r>
              <a:rPr lang="ko-KR" altLang="en-US" dirty="0"/>
              <a:t> 등은 </a:t>
            </a:r>
            <a:r>
              <a:rPr lang="ko-KR" altLang="en-US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자산관리자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위탁하여 운영</a:t>
            </a:r>
            <a:endParaRPr lang="ko-KR" altLang="en-US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_x246048096"/>
          <p:cNvSpPr>
            <a:spLocks noChangeArrowheads="1"/>
          </p:cNvSpPr>
          <p:nvPr/>
        </p:nvSpPr>
        <p:spPr bwMode="auto">
          <a:xfrm>
            <a:off x="3293867" y="3645024"/>
            <a:ext cx="2577604" cy="504056"/>
          </a:xfrm>
          <a:prstGeom prst="rect">
            <a:avLst/>
          </a:prstGeom>
          <a:solidFill>
            <a:srgbClr val="E3F4E3"/>
          </a:solidFill>
          <a:ln w="1079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국민행복기금</a:t>
            </a:r>
            <a:endParaRPr kumimoji="1" 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_x246047616"/>
          <p:cNvSpPr>
            <a:spLocks noChangeArrowheads="1"/>
          </p:cNvSpPr>
          <p:nvPr/>
        </p:nvSpPr>
        <p:spPr bwMode="auto">
          <a:xfrm>
            <a:off x="3319202" y="4293096"/>
            <a:ext cx="2505596" cy="1152128"/>
          </a:xfrm>
          <a:prstGeom prst="rect">
            <a:avLst/>
          </a:prstGeom>
          <a:solidFill>
            <a:srgbClr val="E0E5FA"/>
          </a:solidFill>
          <a:ln w="1079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국민행복기금 이사회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(7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명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)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이사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6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명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감사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명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)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_x246046256"/>
          <p:cNvSpPr>
            <a:spLocks noChangeArrowheads="1"/>
          </p:cNvSpPr>
          <p:nvPr/>
        </p:nvSpPr>
        <p:spPr bwMode="auto">
          <a:xfrm>
            <a:off x="3319202" y="5604793"/>
            <a:ext cx="2505596" cy="344487"/>
          </a:xfrm>
          <a:prstGeom prst="rect">
            <a:avLst/>
          </a:prstGeom>
          <a:solidFill>
            <a:srgbClr val="ECD8EB"/>
          </a:solidFill>
          <a:ln w="1079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서민금융진흥원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사무국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)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_x246047776"/>
          <p:cNvSpPr>
            <a:spLocks noChangeArrowheads="1"/>
          </p:cNvSpPr>
          <p:nvPr/>
        </p:nvSpPr>
        <p:spPr bwMode="auto">
          <a:xfrm>
            <a:off x="3319202" y="6235189"/>
            <a:ext cx="2442808" cy="311150"/>
          </a:xfrm>
          <a:prstGeom prst="rect">
            <a:avLst/>
          </a:prstGeom>
          <a:solidFill>
            <a:srgbClr val="FFE1E1"/>
          </a:solidFill>
          <a:ln w="1079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한국자산관리공사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집행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양중고딕"/>
                <a:ea typeface="굴림" pitchFamily="50" charset="-127"/>
                <a:cs typeface="굴림" pitchFamily="50" charset="-127"/>
              </a:rPr>
              <a:t>)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_x246047056"/>
          <p:cNvSpPr>
            <a:spLocks noChangeArrowheads="1"/>
          </p:cNvSpPr>
          <p:nvPr/>
        </p:nvSpPr>
        <p:spPr bwMode="auto">
          <a:xfrm>
            <a:off x="2390385" y="5963925"/>
            <a:ext cx="135535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한양중고딕"/>
                <a:cs typeface="굴림" pitchFamily="50" charset="-127"/>
              </a:rPr>
              <a:t>집행업무 위탁</a:t>
            </a:r>
            <a:endParaRPr kumimoji="1" 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75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810199" y="908720"/>
            <a:ext cx="756084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사실상 </a:t>
            </a:r>
            <a:r>
              <a:rPr lang="ko-KR" altLang="en-US" dirty="0"/>
              <a:t>페이퍼컴퍼니로 운영되며 </a:t>
            </a:r>
            <a:r>
              <a:rPr lang="ko-KR" altLang="en-US" dirty="0" err="1"/>
              <a:t>캠코가</a:t>
            </a:r>
            <a:r>
              <a:rPr lang="ko-KR" altLang="en-US" dirty="0"/>
              <a:t> 위탁</a:t>
            </a:r>
            <a:r>
              <a:rPr lang="en-US" altLang="ko-KR" dirty="0"/>
              <a:t>‧</a:t>
            </a:r>
            <a:r>
              <a:rPr lang="ko-KR" altLang="en-US" dirty="0"/>
              <a:t>운영했던 국민행복기금이 지난 ‘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서민금융진흥원이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출범 </a:t>
            </a:r>
            <a:r>
              <a:rPr lang="ko-KR" altLang="en-US" dirty="0" smtClean="0"/>
              <a:t>하면서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진흥원 자회사로 주체가 명확하게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전환 </a:t>
            </a:r>
            <a:r>
              <a:rPr lang="ko-KR" altLang="en-US" dirty="0" smtClean="0"/>
              <a:t>되었는데</a:t>
            </a:r>
            <a:r>
              <a:rPr lang="en-US" altLang="ko-KR" dirty="0"/>
              <a:t>,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54215" y="350594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여전히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캠코에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위탁하여 운영하는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이유 </a:t>
            </a:r>
            <a:r>
              <a:rPr lang="ko-KR" altLang="en-US" dirty="0" smtClean="0"/>
              <a:t>가 </a:t>
            </a:r>
            <a:r>
              <a:rPr lang="ko-KR" altLang="en-US" dirty="0"/>
              <a:t>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971600" y="4797152"/>
            <a:ext cx="7416824" cy="869790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사유</a:t>
            </a:r>
            <a:r>
              <a:rPr lang="en-US" altLang="ko-KR" dirty="0"/>
              <a:t>) </a:t>
            </a:r>
            <a:r>
              <a:rPr lang="ko-KR" altLang="en-US" dirty="0"/>
              <a:t>진흥원 설립 당시 조직</a:t>
            </a:r>
            <a:r>
              <a:rPr lang="en-US" altLang="ko-KR" dirty="0"/>
              <a:t>․</a:t>
            </a:r>
            <a:r>
              <a:rPr lang="ko-KR" altLang="en-US" dirty="0"/>
              <a:t>인력이 확충되지 않아 기존과 같이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err="1" smtClean="0"/>
              <a:t>캠코에</a:t>
            </a:r>
            <a:r>
              <a:rPr lang="ko-KR" altLang="en-US" dirty="0" smtClean="0"/>
              <a:t> </a:t>
            </a:r>
            <a:r>
              <a:rPr lang="ko-KR" altLang="en-US" dirty="0"/>
              <a:t>자산관리 업무를 지속 위탁 </a:t>
            </a:r>
          </a:p>
        </p:txBody>
      </p:sp>
    </p:spTree>
    <p:extLst>
      <p:ext uri="{BB962C8B-B14F-4D97-AF65-F5344CB8AC3E}">
        <p14:creationId xmlns:p14="http://schemas.microsoft.com/office/powerpoint/2010/main" val="33526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13656" y="548680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dirty="0" smtClean="0"/>
              <a:t>□ </a:t>
            </a:r>
            <a:r>
              <a:rPr lang="ko-KR" altLang="en-US" sz="2000" b="1" dirty="0" err="1" smtClean="0"/>
              <a:t>캠코의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설립근거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5770" y="2014409"/>
            <a:ext cx="8712460" cy="2585323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b="1" dirty="0"/>
              <a:t>&lt;</a:t>
            </a:r>
            <a:r>
              <a:rPr lang="ko-KR" altLang="en-US" b="1" dirty="0"/>
              <a:t>금융회사부실자산 등의 효율적 처리 및 한국자산관리공사의 설립에 관한 법률</a:t>
            </a:r>
            <a:r>
              <a:rPr lang="en-US" altLang="ko-KR" b="1" dirty="0"/>
              <a:t>&gt;</a:t>
            </a:r>
            <a:endParaRPr lang="ko-KR" altLang="en-US" b="1" dirty="0"/>
          </a:p>
          <a:p>
            <a:pPr algn="r" fontAlgn="base" latinLnBrk="0"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/>
              <a:t>약칭</a:t>
            </a:r>
            <a:r>
              <a:rPr lang="en-US" altLang="ko-KR" dirty="0"/>
              <a:t>: </a:t>
            </a:r>
            <a:r>
              <a:rPr lang="ko-KR" altLang="en-US" dirty="0"/>
              <a:t>자산관리법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한국자산관리공사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설립</a:t>
            </a:r>
            <a:r>
              <a:rPr lang="en-US" altLang="ko-KR" dirty="0"/>
              <a:t>) </a:t>
            </a:r>
            <a:r>
              <a:rPr lang="ko-KR" altLang="en-US" dirty="0" err="1"/>
              <a:t>금융회사등이</a:t>
            </a:r>
            <a:r>
              <a:rPr lang="ko-KR" altLang="en-US" dirty="0"/>
              <a:t> 보유하는 부실자산의 정리 촉진과 부실징후기업의 경영정상화 등을 효율적으로 지원하기 위하여 한국자산관리공사를 설립한다</a:t>
            </a:r>
            <a:r>
              <a:rPr lang="en-US" altLang="ko-KR" dirty="0"/>
              <a:t>.(</a:t>
            </a:r>
            <a:r>
              <a:rPr lang="ko-KR" altLang="en-US" dirty="0"/>
              <a:t>전문개정 </a:t>
            </a:r>
            <a:r>
              <a:rPr lang="en-US" altLang="ko-KR" dirty="0"/>
              <a:t>2011.5.19)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26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2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47667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Q3.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err="1" smtClean="0"/>
              <a:t>잘아시겠지만</a:t>
            </a:r>
            <a:r>
              <a:rPr lang="ko-KR" altLang="en-US" dirty="0" smtClean="0"/>
              <a:t> </a:t>
            </a:r>
            <a:r>
              <a:rPr lang="ko-KR" altLang="en-US" dirty="0"/>
              <a:t>진흥원이 위탁한 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/>
              <a:t>의 </a:t>
            </a:r>
            <a:r>
              <a:rPr lang="ko-KR" altLang="en-US" dirty="0"/>
              <a:t>경우 설립법률 어디에도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매입채권에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 채무조정을 할 수 있는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근거 </a:t>
            </a:r>
            <a:r>
              <a:rPr lang="ko-KR" altLang="en-US" dirty="0" smtClean="0"/>
              <a:t>가 </a:t>
            </a:r>
            <a:r>
              <a:rPr lang="ko-KR" altLang="en-US" dirty="0"/>
              <a:t>없는데</a:t>
            </a:r>
            <a:r>
              <a:rPr lang="en-US" altLang="ko-KR" dirty="0"/>
              <a:t>,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5536" y="235568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어떠한 근거로 매입채권 채무조정을 위탁했는가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65411" y="3090210"/>
            <a:ext cx="7488832" cy="923330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근거</a:t>
            </a:r>
            <a:r>
              <a:rPr lang="en-US" altLang="ko-KR" dirty="0"/>
              <a:t>: </a:t>
            </a:r>
            <a:r>
              <a:rPr lang="ko-KR" altLang="en-US" dirty="0"/>
              <a:t>금융위원회</a:t>
            </a:r>
            <a:r>
              <a:rPr lang="en-US" altLang="ko-KR" dirty="0"/>
              <a:t>, </a:t>
            </a:r>
            <a:r>
              <a:rPr lang="ko-KR" altLang="en-US" dirty="0"/>
              <a:t>「국민행복기금 주요내용 및 추진계획」</a:t>
            </a:r>
            <a:r>
              <a:rPr lang="en-US" altLang="ko-KR" dirty="0"/>
              <a:t>, ’13.3.25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       - </a:t>
            </a:r>
            <a:r>
              <a:rPr lang="ko-KR" altLang="en-US" dirty="0"/>
              <a:t>기존 위탁업무 계속 위탁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93730" y="4437112"/>
            <a:ext cx="7704856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매입채권 </a:t>
            </a:r>
            <a:r>
              <a:rPr lang="ko-KR" altLang="en-US" dirty="0"/>
              <a:t>채무조정에 대한 법적인 명확한 근거도 없는데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err="1" smtClean="0"/>
              <a:t>금융위</a:t>
            </a:r>
            <a:r>
              <a:rPr lang="ko-KR" altLang="en-US" dirty="0" smtClean="0"/>
              <a:t> </a:t>
            </a:r>
            <a:r>
              <a:rPr lang="ko-KR" altLang="en-US" dirty="0"/>
              <a:t>대책에 따라 위탁한 관행을 따른 것은 잘못된 것 아닌가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2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23528" y="620688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dirty="0" smtClean="0"/>
              <a:t>□ </a:t>
            </a:r>
            <a:r>
              <a:rPr lang="ko-KR" altLang="en-US" sz="2000" b="1" dirty="0" err="1" smtClean="0"/>
              <a:t>캠코의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위탁업무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67544" y="127349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국민행복기금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재원 </a:t>
            </a:r>
            <a:r>
              <a:rPr lang="ko-KR" altLang="en-US" dirty="0" smtClean="0"/>
              <a:t>이 </a:t>
            </a:r>
            <a:r>
              <a:rPr lang="ko-KR" altLang="en-US" dirty="0"/>
              <a:t>활용되는 업무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전부가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캠코에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위탁 운영</a:t>
            </a:r>
            <a:endParaRPr lang="ko-KR" alt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57577"/>
              </p:ext>
            </p:extLst>
          </p:nvPr>
        </p:nvGraphicFramePr>
        <p:xfrm>
          <a:off x="467544" y="2132856"/>
          <a:ext cx="8208912" cy="3528392"/>
        </p:xfrm>
        <a:graphic>
          <a:graphicData uri="http://schemas.openxmlformats.org/drawingml/2006/table">
            <a:tbl>
              <a:tblPr/>
              <a:tblGrid>
                <a:gridCol w="2052228"/>
                <a:gridCol w="2052228"/>
                <a:gridCol w="2052228"/>
                <a:gridCol w="2052228"/>
              </a:tblGrid>
              <a:tr h="636296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업무</a:t>
                      </a:r>
                      <a:endParaRPr lang="ko-KR" altLang="en-US" sz="20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재원</a:t>
                      </a:r>
                      <a:endParaRPr lang="ko-KR" altLang="en-US" sz="20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직접운영</a:t>
                      </a:r>
                      <a:endParaRPr lang="ko-KR" altLang="en-US" sz="20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위탁</a:t>
                      </a:r>
                      <a:endParaRPr lang="ko-KR" altLang="en-US" sz="20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8654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바꿔드림론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국민행복기금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사무국 운영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◦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800" b="1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캠코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800" b="1" kern="0" spc="-1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54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소액대출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8654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취업지원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56134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매입채권 채무조정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4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870</Words>
  <Application>Microsoft Office PowerPoint</Application>
  <PresentationFormat>화면 슬라이드 쇼(4:3)</PresentationFormat>
  <Paragraphs>217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2018-10-23T09:29:08Z</dcterms:created>
  <dcterms:modified xsi:type="dcterms:W3CDTF">2018-10-23T09:32:00Z</dcterms:modified>
</cp:coreProperties>
</file>