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73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78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22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51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69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7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71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84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86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14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2286-1E6F-452B-BC26-047E2A76F191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A392-890A-4CC8-808A-03C10AF8E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66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140968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552" y="908720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spc="6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spc="600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4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77123" y="2132856"/>
            <a:ext cx="3600399" cy="181588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한국자산관리공사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한국주택금융공사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 err="1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한국예탁결제원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신용보증기금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74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548680"/>
            <a:ext cx="83529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Q5.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자산관리공사는 </a:t>
            </a:r>
            <a:r>
              <a:rPr lang="en-US" altLang="ko-KR" sz="2000" b="1" dirty="0"/>
              <a:t>97</a:t>
            </a:r>
            <a:r>
              <a:rPr lang="ko-KR" altLang="en-US" sz="2000" b="1" dirty="0"/>
              <a:t>년 </a:t>
            </a:r>
            <a:r>
              <a:rPr lang="en-US" altLang="ko-KR" sz="2000" b="1" dirty="0"/>
              <a:t>IMF, 2003</a:t>
            </a:r>
            <a:r>
              <a:rPr lang="ko-KR" altLang="en-US" sz="2000" b="1" dirty="0"/>
              <a:t>년 카드대란 등 굵직한 경제위기에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주어진 </a:t>
            </a:r>
            <a:r>
              <a:rPr lang="ko-KR" altLang="en-US" sz="2000" b="1" dirty="0"/>
              <a:t>역할을 충실하게 이행해왔고</a:t>
            </a:r>
            <a:r>
              <a:rPr lang="en-US" altLang="ko-KR" sz="2000" b="1" dirty="0"/>
              <a:t>, </a:t>
            </a:r>
            <a:endParaRPr lang="ko-KR" altLang="en-US" sz="2000" b="1" dirty="0"/>
          </a:p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dirty="0" smtClean="0"/>
              <a:t>이후 </a:t>
            </a:r>
            <a:r>
              <a:rPr lang="ko-KR" altLang="en-US" dirty="0"/>
              <a:t>국유재산 관리와 체납조세정리 등 국가자산에 대한 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관리 </a:t>
            </a:r>
            <a:r>
              <a:rPr lang="ko-KR" altLang="en-US" dirty="0"/>
              <a:t>업무에 집중해야 하는데</a:t>
            </a:r>
          </a:p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dirty="0" smtClean="0"/>
              <a:t>정권이 </a:t>
            </a:r>
            <a:r>
              <a:rPr lang="ko-KR" altLang="en-US" dirty="0"/>
              <a:t>바뀔 때마다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포퓰리즘적인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빚 탕감 공약</a:t>
            </a:r>
            <a:r>
              <a:rPr lang="ko-KR" altLang="en-US" dirty="0"/>
              <a:t>을 이행하고자 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법적근거가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부족</a:t>
            </a:r>
            <a:r>
              <a:rPr lang="ko-KR" altLang="en-US" dirty="0"/>
              <a:t>함에도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개인 채무조정 업무</a:t>
            </a:r>
            <a:r>
              <a:rPr lang="ko-KR" altLang="en-US" dirty="0" smtClean="0"/>
              <a:t>를 </a:t>
            </a:r>
            <a:r>
              <a:rPr lang="ko-KR" altLang="en-US" dirty="0"/>
              <a:t>지속적으로 맡고 </a:t>
            </a:r>
            <a:r>
              <a:rPr lang="ko-KR" altLang="en-US" dirty="0" smtClean="0"/>
              <a:t>있어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기관의 </a:t>
            </a:r>
            <a:r>
              <a:rPr lang="ko-KR" altLang="en-US" dirty="0"/>
              <a:t>성격이 주객이 전도된 것이 아닌가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012919" y="3244334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b="1" dirty="0"/>
              <a:t>주객이 전도된 자산관리공사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41682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주객이 전도된 자산관리공사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설립목적에도 없는 개인 채무조정 사업이 주된 임무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자산관리공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사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77891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spc="-150" dirty="0"/>
              <a:t>□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한국자산관리공사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37674"/>
              </p:ext>
            </p:extLst>
          </p:nvPr>
        </p:nvGraphicFramePr>
        <p:xfrm>
          <a:off x="251520" y="1484784"/>
          <a:ext cx="8136904" cy="3780420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780420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-15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&lt;</a:t>
                      </a:r>
                      <a:r>
                        <a:rPr lang="ko-KR" altLang="en-US" sz="2400" b="1" kern="0" spc="-15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금융회사부실자산 등의 효율적 처리 및 </a:t>
                      </a:r>
                      <a:endParaRPr lang="en-US" altLang="ko-KR" sz="2400" b="1" kern="0" spc="-150" dirty="0" smtClean="0">
                        <a:solidFill>
                          <a:srgbClr val="000000"/>
                        </a:solidFill>
                        <a:effectLst/>
                        <a:ea typeface="휴먼명조"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5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한국자산관리공사의 </a:t>
                      </a:r>
                      <a:r>
                        <a:rPr lang="ko-KR" altLang="en-US" sz="2400" b="1" kern="0" spc="-15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설립에 관한 법률</a:t>
                      </a:r>
                      <a:r>
                        <a:rPr lang="en-US" altLang="ko-KR" sz="2400" b="1" kern="0" spc="-15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&gt;</a:t>
                      </a:r>
                      <a:endParaRPr lang="ko-KR" altLang="en-US" sz="2400" b="1" kern="0" spc="-1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약칭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자산관리법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제</a:t>
                      </a:r>
                      <a:r>
                        <a:rPr lang="en-US" altLang="ko-KR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</a:t>
                      </a:r>
                      <a:r>
                        <a:rPr lang="ko-KR" altLang="en-US" sz="18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장 한국자산관리공사</a:t>
                      </a:r>
                      <a:endParaRPr lang="ko-KR" alt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897890" marR="0" indent="-8978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설립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금융회사등이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보유하는 부실자산의 정리 촉진과 부실징후기업의 경영정상화 등을 효율적으로 지원하기 위하여 한국자산관리공사를 설립한다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.(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전문개정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2011.5.19)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03548" y="404663"/>
            <a:ext cx="6948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spc="-150" dirty="0"/>
              <a:t>□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한국자산관리공사 주요 업무 </a:t>
            </a:r>
            <a:r>
              <a:rPr lang="ko-KR" altLang="en-US" sz="2400" b="1" dirty="0" smtClean="0"/>
              <a:t>현황</a:t>
            </a:r>
            <a:endParaRPr lang="ko-KR" altLang="en-US" sz="24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39023"/>
              </p:ext>
            </p:extLst>
          </p:nvPr>
        </p:nvGraphicFramePr>
        <p:xfrm>
          <a:off x="503548" y="947561"/>
          <a:ext cx="7668852" cy="5260086"/>
        </p:xfrm>
        <a:graphic>
          <a:graphicData uri="http://schemas.openxmlformats.org/drawingml/2006/table">
            <a:tbl>
              <a:tblPr/>
              <a:tblGrid>
                <a:gridCol w="1688634"/>
                <a:gridCol w="1688634"/>
                <a:gridCol w="1430528"/>
                <a:gridCol w="1430528"/>
                <a:gridCol w="1430528"/>
              </a:tblGrid>
              <a:tr h="631576">
                <a:tc gridSpan="3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주요사업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6380" marR="0" indent="-24638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계획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6380" marR="0" indent="-24638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단위 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</a:t>
                      </a:r>
                      <a:r>
                        <a:rPr lang="ko-KR" altLang="en-US" sz="1800" b="1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억 원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6380" marR="0" indent="-24638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실적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6380" marR="0" indent="-24638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단위 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</a:t>
                      </a:r>
                      <a:r>
                        <a:rPr lang="ko-KR" altLang="en-US" sz="1800" b="1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억 원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1408">
                <a:tc rowSpan="4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부실자산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인수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‧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정리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가계부실채권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인수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‧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정리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인수</a:t>
                      </a:r>
                      <a:r>
                        <a:rPr lang="ko-KR" alt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*</a:t>
                      </a:r>
                      <a:endParaRPr lang="ko-KR" alt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58,341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(3,581)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20,985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(725)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회수</a:t>
                      </a:r>
                      <a:endParaRPr lang="ko-KR" alt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4,794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1,714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기업구조조정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지원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인수</a:t>
                      </a:r>
                      <a:endParaRPr lang="ko-KR" alt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8,845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5,186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회수</a:t>
                      </a:r>
                      <a:endParaRPr lang="ko-KR" alt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1,699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433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40">
                <a:tc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국유재산관리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국유재산 수입 금액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**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부동산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증권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11,118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13,618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12">
                <a:tc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7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공공부동산개발</a:t>
                      </a:r>
                      <a:endParaRPr lang="ko-KR" altLang="en-US" sz="1800" b="1" kern="0" spc="-1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‧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공유지 개발 투자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2,561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1,765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12">
                <a:tc rowSpan="2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체납조세정리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체납정리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5,690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7,002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46380" marR="0" indent="-24638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국세체납 위탁징수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0" indent="-24638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378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03548" y="5877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/>
              <a:t>* </a:t>
            </a:r>
            <a:r>
              <a:rPr lang="ko-KR" altLang="en-US" sz="1200" dirty="0" err="1"/>
              <a:t>채권액</a:t>
            </a:r>
            <a:r>
              <a:rPr lang="ko-KR" altLang="en-US" sz="1200" dirty="0"/>
              <a:t> 기준</a:t>
            </a:r>
            <a:r>
              <a:rPr lang="en-US" altLang="ko-KR" sz="1200" dirty="0"/>
              <a:t>, ( )</a:t>
            </a:r>
            <a:r>
              <a:rPr lang="ko-KR" altLang="en-US" sz="1200" dirty="0"/>
              <a:t>는 매입액</a:t>
            </a:r>
            <a:r>
              <a:rPr lang="en-US" altLang="ko-KR" sz="1200" dirty="0"/>
              <a:t>, </a:t>
            </a:r>
            <a:r>
              <a:rPr lang="ko-KR" altLang="en-US" sz="1200" dirty="0"/>
              <a:t>경과이자 제외</a:t>
            </a:r>
          </a:p>
          <a:p>
            <a:pPr fontAlgn="base"/>
            <a:r>
              <a:rPr lang="ko-KR" altLang="en-US" sz="1200" dirty="0"/>
              <a:t>** 정부의 국유재산관리기금 조달 목표금액 반영</a:t>
            </a:r>
          </a:p>
          <a:p>
            <a:pPr fontAlgn="base"/>
            <a:r>
              <a:rPr lang="en-US" altLang="ko-KR" sz="1200" dirty="0"/>
              <a:t>※ </a:t>
            </a:r>
            <a:r>
              <a:rPr lang="ko-KR" altLang="en-US" sz="1200" dirty="0"/>
              <a:t>출처</a:t>
            </a:r>
            <a:r>
              <a:rPr lang="en-US" altLang="ko-KR" sz="1200" dirty="0"/>
              <a:t>: </a:t>
            </a:r>
            <a:r>
              <a:rPr lang="ko-KR" altLang="en-US" sz="1200" dirty="0"/>
              <a:t>한국자산관리공사</a:t>
            </a:r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36712"/>
            <a:ext cx="79208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Q1.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‘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기관 주요 업무 현황</a:t>
            </a:r>
            <a:r>
              <a:rPr lang="ko-KR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dirty="0" smtClean="0"/>
              <a:t>자료에 </a:t>
            </a:r>
            <a:r>
              <a:rPr lang="ko-KR" altLang="en-US" dirty="0"/>
              <a:t>따르면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지난 해</a:t>
            </a:r>
            <a:r>
              <a:rPr lang="en-US" altLang="ko-KR" dirty="0"/>
              <a:t>(17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주요 사업 실적 가운데 ‘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가계부실채권 인수</a:t>
            </a:r>
            <a:r>
              <a:rPr lang="ko-KR" altLang="en-US" dirty="0"/>
              <a:t>’가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985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</a:t>
            </a:r>
            <a:r>
              <a:rPr lang="ko-KR" altLang="en-US" dirty="0" smtClean="0"/>
              <a:t>원으로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가장 </a:t>
            </a:r>
            <a:r>
              <a:rPr lang="ko-KR" altLang="en-US" dirty="0"/>
              <a:t>많은 재원이 투입된 최대 규모의 사업으로 확인되었는데</a:t>
            </a:r>
            <a:r>
              <a:rPr lang="en-US" altLang="ko-KR" dirty="0" smtClean="0"/>
              <a:t>,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/>
              <a:t>명확한 </a:t>
            </a:r>
            <a:r>
              <a:rPr lang="ko-KR" altLang="en-US" dirty="0" smtClean="0"/>
              <a:t>법적 근거 </a:t>
            </a:r>
            <a:r>
              <a:rPr lang="ko-KR" altLang="en-US" dirty="0"/>
              <a:t>없이 개인 채무조정에 나서는 것이 바람직한가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5760640" cy="26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69860" y="842480"/>
            <a:ext cx="7182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-150" dirty="0"/>
              <a:t>□</a:t>
            </a:r>
            <a:r>
              <a:rPr lang="ko-KR" altLang="en-US" sz="2400" b="1" dirty="0" smtClean="0"/>
              <a:t> 올해</a:t>
            </a:r>
            <a:r>
              <a:rPr lang="en-US" altLang="ko-KR" sz="2400" b="1" dirty="0" smtClean="0"/>
              <a:t>(18</a:t>
            </a:r>
            <a:r>
              <a:rPr lang="ko-KR" altLang="en-US" sz="2400" b="1" dirty="0" smtClean="0"/>
              <a:t>년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사업 목표 中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269860" y="141277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dirty="0"/>
              <a:t>- </a:t>
            </a:r>
            <a:r>
              <a:rPr lang="ko-KR" altLang="en-US" sz="2000" dirty="0"/>
              <a:t>금융소외자 지원으로 ‘가계부실채권 인수’에 </a:t>
            </a:r>
            <a:r>
              <a:rPr lang="en-US" altLang="ko-KR" sz="2000" dirty="0"/>
              <a:t>2.8</a:t>
            </a:r>
            <a:r>
              <a:rPr lang="ko-KR" altLang="en-US" sz="2000" dirty="0"/>
              <a:t>배</a:t>
            </a:r>
            <a:r>
              <a:rPr lang="en-US" altLang="ko-KR" sz="2000" dirty="0"/>
              <a:t>(178%) </a:t>
            </a:r>
            <a:r>
              <a:rPr lang="ko-KR" altLang="en-US" sz="2000" dirty="0"/>
              <a:t>많은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/>
              <a:t>  5</a:t>
            </a:r>
            <a:r>
              <a:rPr lang="ko-KR" altLang="en-US" sz="2000" dirty="0"/>
              <a:t>조 </a:t>
            </a:r>
            <a:r>
              <a:rPr lang="en-US" altLang="ko-KR" sz="2000" dirty="0"/>
              <a:t>8,341</a:t>
            </a:r>
            <a:r>
              <a:rPr lang="ko-KR" altLang="en-US" sz="2000" dirty="0" smtClean="0"/>
              <a:t>억 원을 </a:t>
            </a:r>
            <a:r>
              <a:rPr lang="ko-KR" altLang="en-US" sz="2000" dirty="0"/>
              <a:t>지원</a:t>
            </a:r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860" y="2595919"/>
            <a:ext cx="7182460" cy="1754326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문재인 대통령 공약에 이은 국정과제 차원으로 추진하고 있는</a:t>
            </a: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‘장기소액 연체자 재기지원 방안</a:t>
            </a:r>
            <a:r>
              <a:rPr lang="ko-KR" altLang="en-US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’</a:t>
            </a:r>
            <a:r>
              <a:rPr lang="ko-KR" altLang="en-US" kern="0" dirty="0" smtClean="0">
                <a:solidFill>
                  <a:srgbClr val="000000"/>
                </a:solidFill>
                <a:latin typeface="+mn-ea"/>
              </a:rPr>
              <a:t> 에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따른 것으로 장기소액연체자 </a:t>
            </a: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약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159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만 명에 대한 지원에 소요되는 </a:t>
            </a:r>
            <a:r>
              <a:rPr lang="ko-KR" altLang="en-US" kern="0" dirty="0" smtClean="0">
                <a:solidFill>
                  <a:srgbClr val="000000"/>
                </a:solidFill>
                <a:latin typeface="+mn-ea"/>
              </a:rPr>
              <a:t>금액</a:t>
            </a:r>
            <a:endParaRPr lang="ko-KR" altLang="en-US" kern="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0" y="4581128"/>
            <a:ext cx="359123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46058" y="404664"/>
            <a:ext cx="8374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‘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장기소액 연체자 재기지원 방안</a:t>
            </a:r>
            <a:r>
              <a:rPr lang="ko-KR" altLang="en-US" dirty="0"/>
              <a:t>’에 따른 시행으로 당초 신청자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접수기간 </a:t>
            </a:r>
            <a:r>
              <a:rPr lang="ko-KR" altLang="en-US" dirty="0"/>
              <a:t>마감일</a:t>
            </a:r>
            <a:r>
              <a:rPr lang="en-US" altLang="ko-KR" dirty="0"/>
              <a:t>(8.31) </a:t>
            </a:r>
            <a:r>
              <a:rPr lang="ko-KR" altLang="en-US" dirty="0"/>
              <a:t>기준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5.5%</a:t>
            </a:r>
            <a:r>
              <a:rPr lang="ko-KR" altLang="en-US" dirty="0"/>
              <a:t>에 해당하는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만이 신청 </a:t>
            </a:r>
            <a:r>
              <a:rPr lang="ko-KR" altLang="en-US" dirty="0" smtClean="0"/>
              <a:t>했는데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재원이 과다 책정된 </a:t>
            </a:r>
            <a:r>
              <a:rPr lang="ko-KR" altLang="en-US" dirty="0"/>
              <a:t>것은 아닌가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03548" y="2394411"/>
            <a:ext cx="813690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Q3.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대책 발표</a:t>
            </a:r>
            <a:r>
              <a:rPr lang="en-US" altLang="ko-KR" dirty="0"/>
              <a:t>(17.11.29)</a:t>
            </a:r>
            <a:r>
              <a:rPr lang="ko-KR" altLang="en-US" dirty="0"/>
              <a:t>시에 대상자를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명으로 발표 </a:t>
            </a:r>
            <a:r>
              <a:rPr lang="ko-KR" altLang="en-US" dirty="0" smtClean="0"/>
              <a:t>한 </a:t>
            </a:r>
            <a:r>
              <a:rPr lang="ko-KR" altLang="en-US" dirty="0"/>
              <a:t>것은 맞지만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이후 지원 재단 출범</a:t>
            </a:r>
            <a:r>
              <a:rPr lang="en-US" altLang="ko-KR" dirty="0"/>
              <a:t>(18.2.22)</a:t>
            </a:r>
            <a:r>
              <a:rPr lang="ko-KR" altLang="en-US" dirty="0"/>
              <a:t>시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119.1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명으로 변경 </a:t>
            </a:r>
            <a:r>
              <a:rPr lang="ko-KR" altLang="en-US" dirty="0" smtClean="0"/>
              <a:t>되었고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김용범 </a:t>
            </a:r>
            <a:r>
              <a:rPr lang="ko-KR" altLang="en-US" dirty="0" err="1"/>
              <a:t>금융위</a:t>
            </a:r>
            <a:r>
              <a:rPr lang="ko-KR" altLang="en-US" dirty="0"/>
              <a:t> 부위원장 주재 지원대책회의</a:t>
            </a:r>
            <a:r>
              <a:rPr lang="en-US" altLang="ko-KR" dirty="0"/>
              <a:t>(18.8.22)</a:t>
            </a:r>
            <a:r>
              <a:rPr lang="ko-KR" altLang="en-US" dirty="0"/>
              <a:t>에서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3~40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</a:t>
            </a:r>
            <a:r>
              <a:rPr lang="ko-KR" altLang="en-US" dirty="0" smtClean="0"/>
              <a:t>으로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대상자를 </a:t>
            </a:r>
            <a:r>
              <a:rPr lang="ko-KR" altLang="en-US" dirty="0"/>
              <a:t>변경 발표했는데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집행기관으로써 대상자 수 변경 사유가 무엇이라고 생각하는가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04451" y="5118234"/>
            <a:ext cx="799288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그렇다면 </a:t>
            </a:r>
            <a:r>
              <a:rPr lang="ko-KR" altLang="en-US" dirty="0"/>
              <a:t>의원실에 제출한 업무보고 자료에서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대상자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</a:t>
            </a:r>
            <a:r>
              <a:rPr lang="ko-KR" altLang="en-US" dirty="0" smtClean="0"/>
              <a:t>에 대한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지원에 </a:t>
            </a:r>
            <a:r>
              <a:rPr lang="ko-KR" altLang="en-US" dirty="0"/>
              <a:t>소요되는 금액을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5.8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조원</a:t>
            </a:r>
            <a:r>
              <a:rPr lang="ko-KR" altLang="en-US" dirty="0"/>
              <a:t>이라고 표기했는데</a:t>
            </a:r>
            <a:r>
              <a:rPr lang="en-US" altLang="ko-KR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   </a:t>
            </a:r>
            <a:r>
              <a:rPr lang="ko-KR" altLang="en-US" dirty="0" smtClean="0"/>
              <a:t>실제 </a:t>
            </a:r>
            <a:r>
              <a:rPr lang="ko-KR" altLang="en-US" dirty="0"/>
              <a:t>소요되는 재원은 </a:t>
            </a:r>
            <a:r>
              <a:rPr lang="ko-KR" altLang="en-US" dirty="0" smtClean="0"/>
              <a:t>얼마인가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19" y="713891"/>
            <a:ext cx="7200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spc="-150" dirty="0"/>
              <a:t>□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신용회복위원회</a:t>
            </a:r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8" y="1340768"/>
            <a:ext cx="7920881" cy="231448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47650" marR="0" indent="-24765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kern="0" spc="-150" dirty="0">
                <a:solidFill>
                  <a:srgbClr val="000000"/>
                </a:solidFill>
                <a:latin typeface="휴먼명조"/>
              </a:rPr>
              <a:t>&lt;</a:t>
            </a:r>
            <a:r>
              <a:rPr lang="ko-KR" altLang="en-US" sz="2400" b="1" kern="0" spc="-150" dirty="0">
                <a:solidFill>
                  <a:srgbClr val="000000"/>
                </a:solidFill>
                <a:ea typeface="휴먼명조"/>
              </a:rPr>
              <a:t>서민의 금융생활 지원에 관한 법률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휴먼명조"/>
              </a:rPr>
              <a:t>&gt;</a:t>
            </a:r>
            <a:endParaRPr lang="ko-KR" altLang="en-US" sz="2400" b="1" kern="0" spc="-150" dirty="0">
              <a:solidFill>
                <a:srgbClr val="000000"/>
              </a:solidFill>
            </a:endParaRPr>
          </a:p>
          <a:p>
            <a:pPr marL="247650" marR="0" indent="-247650" algn="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-100" dirty="0">
                <a:solidFill>
                  <a:srgbClr val="000000"/>
                </a:solidFill>
                <a:latin typeface="휴먼명조"/>
              </a:rPr>
              <a:t>(</a:t>
            </a:r>
            <a:r>
              <a:rPr lang="ko-KR" altLang="en-US" sz="1400" kern="0" spc="-100" dirty="0">
                <a:solidFill>
                  <a:srgbClr val="000000"/>
                </a:solidFill>
                <a:ea typeface="휴먼명조"/>
              </a:rPr>
              <a:t>약칭</a:t>
            </a:r>
            <a:r>
              <a:rPr lang="en-US" altLang="ko-KR" sz="1400" kern="0" spc="-100" dirty="0">
                <a:solidFill>
                  <a:srgbClr val="000000"/>
                </a:solidFill>
                <a:latin typeface="휴먼명조"/>
              </a:rPr>
              <a:t>: </a:t>
            </a:r>
            <a:r>
              <a:rPr lang="ko-KR" altLang="en-US" sz="1400" kern="0" spc="-100" dirty="0" err="1">
                <a:solidFill>
                  <a:srgbClr val="000000"/>
                </a:solidFill>
                <a:ea typeface="휴먼명조"/>
              </a:rPr>
              <a:t>서민금융법</a:t>
            </a:r>
            <a:r>
              <a:rPr lang="en-US" altLang="ko-KR" sz="1400" kern="0" spc="-100" dirty="0" smtClean="0">
                <a:solidFill>
                  <a:srgbClr val="000000"/>
                </a:solidFill>
                <a:latin typeface="휴먼명조"/>
              </a:rPr>
              <a:t>)</a:t>
            </a:r>
          </a:p>
          <a:p>
            <a:pPr marL="247650" marR="0" indent="-247650" algn="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-100" dirty="0">
              <a:solidFill>
                <a:srgbClr val="000000"/>
              </a:solidFill>
            </a:endParaRPr>
          </a:p>
          <a:p>
            <a:pPr marL="247650" indent="-247650" algn="just" fontAlgn="base">
              <a:lnSpc>
                <a:spcPct val="170000"/>
              </a:lnSpc>
            </a:pPr>
            <a:r>
              <a:rPr lang="ko-KR" altLang="en-US" kern="0" spc="-100" dirty="0">
                <a:solidFill>
                  <a:srgbClr val="000000"/>
                </a:solidFill>
                <a:ea typeface="휴먼명조"/>
              </a:rPr>
              <a:t>제</a:t>
            </a:r>
            <a:r>
              <a:rPr lang="en-US" altLang="ko-KR" kern="0" spc="-100" dirty="0">
                <a:solidFill>
                  <a:srgbClr val="000000"/>
                </a:solidFill>
                <a:latin typeface="휴먼명조"/>
              </a:rPr>
              <a:t>3</a:t>
            </a:r>
            <a:r>
              <a:rPr lang="ko-KR" altLang="en-US" kern="0" spc="-100" dirty="0">
                <a:solidFill>
                  <a:srgbClr val="000000"/>
                </a:solidFill>
                <a:ea typeface="휴먼명조"/>
              </a:rPr>
              <a:t>장 신용회복위원회</a:t>
            </a:r>
            <a:endParaRPr lang="ko-KR" altLang="en-US" kern="0" spc="-100" dirty="0">
              <a:solidFill>
                <a:srgbClr val="000000"/>
              </a:solidFill>
            </a:endParaRPr>
          </a:p>
          <a:p>
            <a:pPr marL="247650" indent="-247650" algn="just" fontAlgn="base">
              <a:lnSpc>
                <a:spcPct val="170000"/>
              </a:lnSpc>
            </a:pPr>
            <a:r>
              <a:rPr lang="ko-KR" altLang="en-US" kern="0" spc="-100" dirty="0">
                <a:solidFill>
                  <a:srgbClr val="000000"/>
                </a:solidFill>
                <a:ea typeface="휴먼명조"/>
              </a:rPr>
              <a:t>제</a:t>
            </a:r>
            <a:r>
              <a:rPr lang="en-US" altLang="ko-KR" kern="0" spc="-100" dirty="0">
                <a:solidFill>
                  <a:srgbClr val="000000"/>
                </a:solidFill>
                <a:latin typeface="휴먼명조"/>
              </a:rPr>
              <a:t>56</a:t>
            </a:r>
            <a:r>
              <a:rPr lang="ko-KR" altLang="en-US" kern="0" spc="-100" dirty="0">
                <a:solidFill>
                  <a:srgbClr val="000000"/>
                </a:solidFill>
                <a:ea typeface="휴먼명조"/>
              </a:rPr>
              <a:t>조</a:t>
            </a:r>
            <a:r>
              <a:rPr lang="en-US" altLang="ko-KR" kern="0" spc="-100" dirty="0">
                <a:solidFill>
                  <a:srgbClr val="000000"/>
                </a:solidFill>
                <a:latin typeface="휴먼명조"/>
              </a:rPr>
              <a:t>(</a:t>
            </a:r>
            <a:r>
              <a:rPr lang="ko-KR" altLang="en-US" kern="0" spc="-100" dirty="0">
                <a:solidFill>
                  <a:srgbClr val="000000"/>
                </a:solidFill>
                <a:ea typeface="휴먼명조"/>
              </a:rPr>
              <a:t>설립</a:t>
            </a:r>
            <a:r>
              <a:rPr lang="en-US" altLang="ko-KR" kern="0" spc="-100" dirty="0">
                <a:solidFill>
                  <a:srgbClr val="000000"/>
                </a:solidFill>
                <a:latin typeface="휴먼명조"/>
              </a:rPr>
              <a:t>)</a:t>
            </a:r>
            <a:r>
              <a:rPr lang="ko-KR" altLang="en-US" kern="0" spc="-180" dirty="0">
                <a:solidFill>
                  <a:srgbClr val="000000"/>
                </a:solidFill>
                <a:latin typeface="휴먼명조"/>
              </a:rPr>
              <a:t> </a:t>
            </a:r>
            <a:r>
              <a:rPr lang="ko-KR" altLang="en-US" kern="0" spc="-160" dirty="0">
                <a:solidFill>
                  <a:srgbClr val="000000"/>
                </a:solidFill>
                <a:ea typeface="휴먼명조"/>
              </a:rPr>
              <a:t>개인채무자의 채무조정 지원 등을 위하여 신용회복위원회를 설립한다</a:t>
            </a:r>
            <a:r>
              <a:rPr lang="en-US" altLang="ko-KR" kern="0" spc="-160" dirty="0" smtClean="0">
                <a:solidFill>
                  <a:srgbClr val="000000"/>
                </a:solidFill>
                <a:latin typeface="휴먼명조"/>
              </a:rPr>
              <a:t>.</a:t>
            </a:r>
            <a:endParaRPr lang="ko-KR" altLang="en-US" kern="0" spc="-80" dirty="0">
              <a:solidFill>
                <a:srgbClr val="00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4" y="4005063"/>
            <a:ext cx="4253288" cy="180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3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31540" y="62068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Q4.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오히려 </a:t>
            </a:r>
            <a:r>
              <a:rPr lang="ko-KR" altLang="en-US" b="1" dirty="0"/>
              <a:t>서민금융 지원을 위한 법률</a:t>
            </a:r>
            <a:r>
              <a:rPr lang="en-US" altLang="ko-KR" b="1" dirty="0"/>
              <a:t>(</a:t>
            </a:r>
            <a:r>
              <a:rPr lang="ko-KR" altLang="en-US" b="1" dirty="0" err="1"/>
              <a:t>서민금융법</a:t>
            </a:r>
            <a:r>
              <a:rPr lang="en-US" altLang="ko-KR" b="1" dirty="0"/>
              <a:t>)</a:t>
            </a:r>
            <a:r>
              <a:rPr lang="ko-KR" altLang="en-US" b="1" dirty="0"/>
              <a:t>에 개인 채무조정에 대한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err="1" smtClean="0"/>
              <a:t>법적근거를</a:t>
            </a:r>
            <a:r>
              <a:rPr lang="ko-KR" altLang="en-US" b="1" dirty="0" smtClean="0"/>
              <a:t> </a:t>
            </a:r>
            <a:r>
              <a:rPr lang="ko-KR" altLang="en-US" b="1" dirty="0"/>
              <a:t>명확히 두고 있음</a:t>
            </a:r>
            <a:r>
              <a:rPr lang="en-US" altLang="ko-KR" b="1" dirty="0"/>
              <a:t>.</a:t>
            </a:r>
            <a:endParaRPr lang="ko-KR" altLang="en-US" b="1" dirty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en-US" altLang="ko-KR" dirty="0" smtClean="0"/>
              <a:t> </a:t>
            </a:r>
            <a:r>
              <a:rPr lang="ko-KR" altLang="en-US" dirty="0" smtClean="0"/>
              <a:t>신용회복위원회의 </a:t>
            </a:r>
            <a:r>
              <a:rPr lang="ko-KR" altLang="en-US" dirty="0"/>
              <a:t>상시 기능이 ‘장기소액연체자 재기지원</a:t>
            </a:r>
            <a:r>
              <a:rPr lang="en-US" altLang="ko-KR" dirty="0"/>
              <a:t>(</a:t>
            </a:r>
            <a:r>
              <a:rPr lang="ko-KR" altLang="en-US" dirty="0"/>
              <a:t>채무조정</a:t>
            </a:r>
            <a:r>
              <a:rPr lang="en-US" altLang="ko-KR" dirty="0"/>
              <a:t>)’</a:t>
            </a:r>
            <a:r>
              <a:rPr lang="ko-KR" altLang="en-US" dirty="0"/>
              <a:t>아닌가</a:t>
            </a:r>
            <a:r>
              <a:rPr lang="en-US" altLang="ko-KR" dirty="0"/>
              <a:t>?</a:t>
            </a:r>
            <a:endParaRPr lang="ko-KR" altLang="en-US" dirty="0"/>
          </a:p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dirty="0" err="1" smtClean="0"/>
              <a:t>법적근거도</a:t>
            </a:r>
            <a:r>
              <a:rPr lang="ko-KR" altLang="en-US" dirty="0" smtClean="0"/>
              <a:t> </a:t>
            </a:r>
            <a:r>
              <a:rPr lang="ko-KR" altLang="en-US" dirty="0"/>
              <a:t>부족한 사업을 주된 업무 보다 큰 규모의 사업으로 끌고 가는 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것이 </a:t>
            </a:r>
            <a:r>
              <a:rPr lang="ko-KR" altLang="en-US" dirty="0"/>
              <a:t>바람직한지에 대한 신중하게 검토할 필요가 있음</a:t>
            </a:r>
            <a:r>
              <a:rPr lang="en-US" altLang="ko-KR" dirty="0"/>
              <a:t>.</a:t>
            </a:r>
            <a:endParaRPr lang="ko-KR" altLang="en-US" dirty="0"/>
          </a:p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dirty="0" smtClean="0"/>
              <a:t>명확한 </a:t>
            </a:r>
            <a:r>
              <a:rPr lang="ko-KR" altLang="en-US" dirty="0" err="1"/>
              <a:t>법적근거로</a:t>
            </a:r>
            <a:r>
              <a:rPr lang="ko-KR" altLang="en-US" dirty="0"/>
              <a:t> 운영되고 신용회복위원회로 개인 채무조정 업무는 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일원화 </a:t>
            </a:r>
            <a:r>
              <a:rPr lang="ko-KR" altLang="en-US" dirty="0"/>
              <a:t>되어야 </a:t>
            </a:r>
            <a:r>
              <a:rPr lang="ko-KR" altLang="en-US" dirty="0" err="1"/>
              <a:t>하는거</a:t>
            </a:r>
            <a:r>
              <a:rPr lang="ko-KR" altLang="en-US" dirty="0"/>
              <a:t> 아닌가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555</Words>
  <Application>Microsoft Office PowerPoint</Application>
  <PresentationFormat>화면 슬라이드 쇼(4:3)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2018-10-19T09:33:20Z</dcterms:created>
  <dcterms:modified xsi:type="dcterms:W3CDTF">2018-10-19T09:38:57Z</dcterms:modified>
</cp:coreProperties>
</file>