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92E19-6BE2-43D4-B5EF-03112CE2282F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4919-2AC1-4F1C-94F0-F1DFA83E6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1066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92E19-6BE2-43D4-B5EF-03112CE2282F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4919-2AC1-4F1C-94F0-F1DFA83E6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8489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92E19-6BE2-43D4-B5EF-03112CE2282F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4919-2AC1-4F1C-94F0-F1DFA83E6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95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92E19-6BE2-43D4-B5EF-03112CE2282F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4919-2AC1-4F1C-94F0-F1DFA83E6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268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92E19-6BE2-43D4-B5EF-03112CE2282F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4919-2AC1-4F1C-94F0-F1DFA83E6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8842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92E19-6BE2-43D4-B5EF-03112CE2282F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4919-2AC1-4F1C-94F0-F1DFA83E6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5614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92E19-6BE2-43D4-B5EF-03112CE2282F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4919-2AC1-4F1C-94F0-F1DFA83E6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3579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92E19-6BE2-43D4-B5EF-03112CE2282F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4919-2AC1-4F1C-94F0-F1DFA83E6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2250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92E19-6BE2-43D4-B5EF-03112CE2282F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4919-2AC1-4F1C-94F0-F1DFA83E6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540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92E19-6BE2-43D4-B5EF-03112CE2282F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4919-2AC1-4F1C-94F0-F1DFA83E6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0099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92E19-6BE2-43D4-B5EF-03112CE2282F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4919-2AC1-4F1C-94F0-F1DFA83E6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557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92E19-6BE2-43D4-B5EF-03112CE2282F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4919-2AC1-4F1C-94F0-F1DFA83E6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1937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</a:t>
            </a:r>
            <a:r>
              <a:rPr lang="ko-KR" altLang="en-US" dirty="0" err="1"/>
              <a:t>스튜어드십코드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839" y="793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127" y="2324397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96822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8199" y="877034"/>
            <a:ext cx="648754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0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60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en-US" altLang="ko-KR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KDB</a:t>
            </a:r>
            <a:r>
              <a:rPr lang="ko-KR" altLang="en-US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산업은행</a:t>
            </a:r>
            <a:endParaRPr lang="en-US" altLang="ko-KR" sz="3200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latin typeface="나눔스퀘어 Bold" pitchFamily="50" charset="-127"/>
              <a:ea typeface="나눔스퀘어 Bold" pitchFamily="50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중소기업은행</a:t>
            </a:r>
            <a:endParaRPr lang="en-US" altLang="ko-KR" sz="3200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latin typeface="나눔스퀘어 Bold" pitchFamily="50" charset="-127"/>
              <a:ea typeface="나눔스퀘어 Bold" pitchFamily="50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예금보험공사</a:t>
            </a:r>
            <a:endParaRPr lang="en-US" altLang="ko-KR" sz="3200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latin typeface="나눔스퀘어 Bold" pitchFamily="50" charset="-127"/>
              <a:ea typeface="나눔스퀘어 Bold" pitchFamily="50" charset="-127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CDFF-4813-440B-A3D8-2C79B0D04FDB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34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스튜어드십코드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949280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85241" y="2285673"/>
            <a:ext cx="8173518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/>
            <a:r>
              <a:rPr lang="ko-KR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자화자찬 산업은행 회장</a:t>
            </a:r>
            <a:r>
              <a:rPr lang="en-US" altLang="ko-K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 </a:t>
            </a:r>
          </a:p>
          <a:p>
            <a:pPr algn="ctr" fontAlgn="base"/>
            <a:r>
              <a:rPr lang="ko-KR" alt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시</a:t>
            </a:r>
            <a:r>
              <a:rPr lang="ko-KR" alt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장탓</a:t>
            </a:r>
            <a:r>
              <a:rPr lang="ko-KR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하지 말고</a:t>
            </a:r>
            <a:r>
              <a:rPr lang="en-US" altLang="ko-K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재벌 흉내 </a:t>
            </a:r>
            <a:r>
              <a:rPr lang="ko-KR" alt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그만내라</a:t>
            </a:r>
            <a:r>
              <a:rPr lang="en-US" altLang="ko-K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ko-KR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altLang="ko-KR" sz="3600" dirty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[</a:t>
            </a:r>
            <a:r>
              <a:rPr lang="ko-KR" altLang="en-US" sz="3600" dirty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산업은행</a:t>
            </a:r>
            <a:r>
              <a:rPr lang="en-US" altLang="ko-KR" sz="3600" dirty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]</a:t>
            </a:r>
            <a:endParaRPr lang="ko-KR" altLang="en-US" sz="3600" dirty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CDFF-4813-440B-A3D8-2C79B0D04FDB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930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218346" y="836712"/>
            <a:ext cx="9017514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□ 현재 산업은행에 산적한 과제들이 많음</a:t>
            </a:r>
            <a:r>
              <a:rPr lang="en-US" altLang="ko-KR" dirty="0"/>
              <a:t>. </a:t>
            </a:r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GM </a:t>
            </a:r>
            <a:r>
              <a:rPr lang="ko-KR" altLang="en-US" dirty="0"/>
              <a:t>과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대우조선 </a:t>
            </a:r>
            <a:r>
              <a:rPr lang="ko-KR" altLang="en-US" dirty="0"/>
              <a:t>은 정상화해야 하고</a:t>
            </a:r>
            <a:r>
              <a:rPr lang="en-US" altLang="ko-KR" dirty="0"/>
              <a:t>,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대우건설 </a:t>
            </a:r>
            <a:r>
              <a:rPr lang="ko-KR" altLang="en-US" dirty="0"/>
              <a:t>과 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KDB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생명 </a:t>
            </a:r>
            <a:r>
              <a:rPr lang="ko-KR" altLang="en-US" dirty="0"/>
              <a:t>은 매각해야 하는데</a:t>
            </a:r>
            <a:r>
              <a:rPr lang="en-US" altLang="ko-KR" dirty="0"/>
              <a:t>, 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307014" y="4149080"/>
            <a:ext cx="8657474" cy="909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□ </a:t>
            </a:r>
            <a:r>
              <a:rPr lang="ko-KR" altLang="en-US" dirty="0" err="1"/>
              <a:t>눈먼사업</a:t>
            </a:r>
            <a:r>
              <a:rPr lang="ko-KR" altLang="en-US" dirty="0"/>
              <a:t> 투자하고 출자해서 사업 늘리고</a:t>
            </a:r>
            <a:r>
              <a:rPr lang="en-US" altLang="ko-KR" dirty="0"/>
              <a:t>, </a:t>
            </a:r>
            <a:r>
              <a:rPr lang="ko-KR" altLang="en-US" dirty="0" err="1"/>
              <a:t>부실나면</a:t>
            </a:r>
            <a:r>
              <a:rPr lang="ko-KR" altLang="en-US" dirty="0"/>
              <a:t> 부실기업 매각도 못하면서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산업은행 부실 발생 </a:t>
            </a:r>
            <a:r>
              <a:rPr lang="ko-KR" altLang="en-US" dirty="0"/>
              <a:t>하면 결국 국민의 혈세가 들어감</a:t>
            </a:r>
            <a:r>
              <a:rPr lang="en-US" altLang="ko-KR" dirty="0"/>
              <a:t>.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237709" y="2122347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200000"/>
              </a:lnSpc>
            </a:pPr>
            <a:r>
              <a:rPr lang="en-US" altLang="ko-KR" dirty="0"/>
              <a:t>- </a:t>
            </a:r>
            <a:r>
              <a:rPr lang="ko-KR" altLang="en-US" dirty="0" err="1"/>
              <a:t>깜깜이</a:t>
            </a:r>
            <a:r>
              <a:rPr lang="ko-KR" altLang="en-US" dirty="0"/>
              <a:t> </a:t>
            </a:r>
            <a:r>
              <a:rPr lang="en-US" altLang="ko-KR" dirty="0"/>
              <a:t>PF, PEF</a:t>
            </a:r>
            <a:r>
              <a:rPr lang="ko-KR" altLang="en-US" dirty="0"/>
              <a:t>에 투자해 낙하산 일자리 만들고</a:t>
            </a:r>
            <a:r>
              <a:rPr lang="en-US" altLang="ko-KR" dirty="0"/>
              <a:t>, </a:t>
            </a:r>
            <a:endParaRPr lang="ko-KR" altLang="en-US" dirty="0"/>
          </a:p>
          <a:p>
            <a:pPr fontAlgn="base">
              <a:lnSpc>
                <a:spcPct val="20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이번 달에 퇴직한 사람들 바로 취직시켜 인사적체 해소하고</a:t>
            </a:r>
            <a:r>
              <a:rPr lang="en-US" altLang="ko-KR" dirty="0"/>
              <a:t>, </a:t>
            </a:r>
            <a:endParaRPr lang="ko-KR" altLang="en-US" dirty="0"/>
          </a:p>
          <a:p>
            <a:pPr fontAlgn="base">
              <a:lnSpc>
                <a:spcPct val="20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이들 기업의 </a:t>
            </a:r>
            <a:r>
              <a:rPr lang="ko-KR" alt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수익률은 비밀조항이라고 공개 안하고 있음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379022" y="5425916"/>
            <a:ext cx="7632848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Q1.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이런 낙하산 계속 하실 겁니까</a:t>
            </a:r>
            <a:r>
              <a:rPr lang="en-US" altLang="ko-KR" dirty="0"/>
              <a:t>? </a:t>
            </a:r>
            <a:r>
              <a:rPr lang="ko-KR" altLang="en-US" dirty="0"/>
              <a:t>부실 발생하면 누가 책임질 것인가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pic>
        <p:nvPicPr>
          <p:cNvPr id="8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CE93B015-389F-45CE-B942-4B1BC11EDD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382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467544" y="692696"/>
            <a:ext cx="7848872" cy="869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□ 지난달 취임 </a:t>
            </a:r>
            <a:r>
              <a:rPr lang="en-US" altLang="ko-KR" dirty="0"/>
              <a:t>1</a:t>
            </a:r>
            <a:r>
              <a:rPr lang="ko-KR" altLang="en-US" dirty="0"/>
              <a:t>주년 기자간담회에서 금호타이어 매각</a:t>
            </a:r>
            <a:r>
              <a:rPr lang="en-US" altLang="ko-KR" dirty="0"/>
              <a:t>, GM </a:t>
            </a:r>
            <a:r>
              <a:rPr lang="ko-KR" altLang="en-US" dirty="0"/>
              <a:t>협상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</a:t>
            </a:r>
            <a:r>
              <a:rPr lang="ko-KR" altLang="en-US" dirty="0"/>
              <a:t>성공적으로 이끌었다는 </a:t>
            </a:r>
            <a:r>
              <a:rPr lang="ko-KR" altLang="en-US" dirty="0" err="1"/>
              <a:t>자평을</a:t>
            </a:r>
            <a:r>
              <a:rPr lang="ko-KR" altLang="en-US" dirty="0"/>
              <a:t> 한 바 있음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624262" y="2276872"/>
            <a:ext cx="740412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Q2.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자화자찬한 </a:t>
            </a:r>
            <a:r>
              <a:rPr lang="en-US" altLang="ko-KR" dirty="0"/>
              <a:t>GM</a:t>
            </a:r>
            <a:r>
              <a:rPr lang="ko-KR" altLang="en-US" dirty="0"/>
              <a:t>은 </a:t>
            </a:r>
            <a:r>
              <a:rPr lang="ko-KR" altLang="en-US" dirty="0" err="1"/>
              <a:t>기업분리해서</a:t>
            </a:r>
            <a:r>
              <a:rPr lang="ko-KR" altLang="en-US" dirty="0"/>
              <a:t> </a:t>
            </a:r>
            <a:r>
              <a:rPr lang="ko-KR" altLang="en-US" dirty="0" err="1"/>
              <a:t>먹튀하려</a:t>
            </a:r>
            <a:r>
              <a:rPr lang="ko-KR" altLang="en-US" dirty="0"/>
              <a:t> 하는데</a:t>
            </a:r>
            <a:r>
              <a:rPr lang="en-US" altLang="ko-KR" dirty="0"/>
              <a:t>, 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 err="1"/>
              <a:t>비토권</a:t>
            </a:r>
            <a:r>
              <a:rPr lang="ko-KR" altLang="en-US" dirty="0"/>
              <a:t> 있다고 괜찮다고 한 것은 국민 속인 겁니까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631448" y="4149080"/>
            <a:ext cx="72008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Q3.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가처분 신청은 기각됐는데</a:t>
            </a:r>
            <a:r>
              <a:rPr lang="en-US" altLang="ko-KR" dirty="0"/>
              <a:t>, </a:t>
            </a:r>
            <a:r>
              <a:rPr lang="ko-KR" altLang="en-US" dirty="0"/>
              <a:t>책임 면피하려고 요식행위 한 것 아닌가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pic>
        <p:nvPicPr>
          <p:cNvPr id="7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F7A48896-6974-451B-817A-4FED4C204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019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611560" y="961420"/>
            <a:ext cx="6912768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□ 또 대우건설과 </a:t>
            </a:r>
            <a:r>
              <a:rPr lang="en-US" altLang="ko-KR" dirty="0"/>
              <a:t>KDB</a:t>
            </a:r>
            <a:r>
              <a:rPr lang="ko-KR" altLang="en-US" dirty="0"/>
              <a:t>생명 매각이 지지부진한 것에 대해서는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</a:t>
            </a:r>
            <a:r>
              <a:rPr lang="ko-KR" altLang="en-US" dirty="0"/>
              <a:t>“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우리도 팔고 싶다 </a:t>
            </a:r>
            <a:r>
              <a:rPr lang="ko-KR" altLang="en-US" dirty="0"/>
              <a:t>”라고 한 있음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609201" y="2348880"/>
            <a:ext cx="78488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Q4.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대우건설과 생명이 안 팔리는 이유가 시장상황 때문인가</a:t>
            </a:r>
            <a:r>
              <a:rPr lang="en-US" altLang="ko-KR" dirty="0"/>
              <a:t>?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아니면 이들 기업이 매력적인 상품이 아니라 시장에서 </a:t>
            </a:r>
            <a:r>
              <a:rPr lang="ko-KR" altLang="en-US" dirty="0" err="1"/>
              <a:t>외면받는</a:t>
            </a:r>
            <a:r>
              <a:rPr lang="ko-KR" altLang="en-US" dirty="0"/>
              <a:t> 것인가</a:t>
            </a:r>
            <a:r>
              <a:rPr lang="en-US" altLang="ko-KR" dirty="0"/>
              <a:t>? 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611560" y="4365104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□ 대우건설의 경우 호반건설에 매각하려 하다가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</a:t>
            </a:r>
            <a:r>
              <a:rPr lang="ko-KR" altLang="en-US" dirty="0"/>
              <a:t>숨은 부실이 알려지면서 매각이 무산됨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675692" y="5373216"/>
            <a:ext cx="687404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이 회사도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산은 출신이 사장 </a:t>
            </a:r>
            <a:r>
              <a:rPr lang="ko-KR" altLang="en-US" sz="2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직대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dirty="0"/>
              <a:t>를 맡고 있었음</a:t>
            </a:r>
            <a:r>
              <a:rPr lang="en-US" altLang="ko-KR" dirty="0"/>
              <a:t>. </a:t>
            </a:r>
            <a:endParaRPr lang="ko-KR" altLang="en-US" dirty="0"/>
          </a:p>
        </p:txBody>
      </p:sp>
      <p:pic>
        <p:nvPicPr>
          <p:cNvPr id="9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83A6A6C9-4CF8-4B91-8F6B-8352486D1D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358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488378" y="764704"/>
            <a:ext cx="8188078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□ </a:t>
            </a:r>
            <a:r>
              <a:rPr lang="en-US" altLang="ko-KR" dirty="0"/>
              <a:t>KDB</a:t>
            </a:r>
            <a:r>
              <a:rPr lang="ko-KR" altLang="en-US" dirty="0"/>
              <a:t>생명의 경우도 시장상황이 </a:t>
            </a:r>
            <a:r>
              <a:rPr lang="ko-KR" altLang="en-US" dirty="0" err="1"/>
              <a:t>녹록치</a:t>
            </a:r>
            <a:r>
              <a:rPr lang="ko-KR" altLang="en-US" dirty="0"/>
              <a:t> 않다고 했는데</a:t>
            </a:r>
            <a:r>
              <a:rPr lang="en-US" altLang="ko-KR" dirty="0"/>
              <a:t>, 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-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현 사장 </a:t>
            </a:r>
            <a:r>
              <a:rPr lang="ko-KR" altLang="en-US" dirty="0"/>
              <a:t>은 보험업 경험 없는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교수출신의 회장님 측근 </a:t>
            </a:r>
            <a:r>
              <a:rPr lang="ko-KR" altLang="en-US" dirty="0"/>
              <a:t>이고</a:t>
            </a:r>
            <a:r>
              <a:rPr lang="en-US" altLang="ko-KR" dirty="0"/>
              <a:t>, 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-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전임 사장 </a:t>
            </a:r>
            <a:r>
              <a:rPr lang="ko-KR" altLang="en-US" dirty="0"/>
              <a:t>도 보험업 경험 전무한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산업은행 출신의 낙하산 </a:t>
            </a:r>
            <a:r>
              <a:rPr lang="ko-KR" altLang="en-US" dirty="0"/>
              <a:t>이었음</a:t>
            </a:r>
            <a:r>
              <a:rPr lang="en-US" altLang="ko-KR" dirty="0"/>
              <a:t>. </a:t>
            </a:r>
            <a:endParaRPr lang="ko-KR" altLang="en-US" dirty="0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142815"/>
              </p:ext>
            </p:extLst>
          </p:nvPr>
        </p:nvGraphicFramePr>
        <p:xfrm>
          <a:off x="481625" y="3287599"/>
          <a:ext cx="7628712" cy="2304256"/>
        </p:xfrm>
        <a:graphic>
          <a:graphicData uri="http://schemas.openxmlformats.org/drawingml/2006/table">
            <a:tbl>
              <a:tblPr/>
              <a:tblGrid>
                <a:gridCol w="12784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196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924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3810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5620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성 명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임 기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경 </a:t>
                      </a:r>
                      <a:r>
                        <a:rPr lang="ko-KR" altLang="en-US" sz="1800" b="1" kern="0" spc="0" dirty="0" err="1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력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비 고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8021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정재욱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‘18.02.21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~‘21.02.20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0" marR="2540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보험개발원 부연구위원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25400" marR="2540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한국금융연구원 연구위원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25400" marR="2540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세종대 경영학과 교수 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0" marR="2540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휴먼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6784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안양수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‘15.03.31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~‘18.02.21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0" marR="2540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KDB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산업은행 기업구조조정실 실장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25400" marR="2540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KDB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산업은행 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투자금융부문장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(</a:t>
                      </a: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부행장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0" marR="2540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경영책임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25400" marR="2540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사 임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9" name="직사각형 8"/>
          <p:cNvSpPr/>
          <p:nvPr/>
        </p:nvSpPr>
        <p:spPr>
          <a:xfrm>
            <a:off x="488378" y="2852936"/>
            <a:ext cx="32752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 latinLnBrk="0"/>
            <a:r>
              <a:rPr lang="en-US" altLang="ko-KR" sz="2000" b="1" dirty="0"/>
              <a:t>[KDB </a:t>
            </a:r>
            <a:r>
              <a:rPr lang="ko-KR" altLang="en-US" sz="2000" b="1" dirty="0"/>
              <a:t>현</a:t>
            </a:r>
            <a:r>
              <a:rPr lang="en-US" altLang="ko-KR" sz="2000" b="1" dirty="0"/>
              <a:t>·</a:t>
            </a:r>
            <a:r>
              <a:rPr lang="ko-KR" altLang="en-US" sz="2000" b="1" dirty="0"/>
              <a:t>전 대표이사 명단</a:t>
            </a:r>
            <a:r>
              <a:rPr lang="en-US" altLang="ko-KR" sz="2000" b="1" dirty="0"/>
              <a:t>]</a:t>
            </a:r>
            <a:endParaRPr lang="ko-KR" altLang="en-US" sz="2000" dirty="0"/>
          </a:p>
        </p:txBody>
      </p:sp>
      <p:pic>
        <p:nvPicPr>
          <p:cNvPr id="6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CD9041DC-31FF-4CE6-AAA4-5168C3EAE0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36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359532" y="548679"/>
            <a:ext cx="820891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□ 비전문가들이 사장으로 가서 경영을 하는데 경영정상화가 되겠는가</a:t>
            </a:r>
            <a:r>
              <a:rPr lang="en-US" altLang="ko-KR" dirty="0"/>
              <a:t>?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endParaRPr lang="en-US" altLang="ko-KR" dirty="0"/>
          </a:p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dirty="0"/>
              <a:t>지난달 </a:t>
            </a:r>
            <a:r>
              <a:rPr lang="ko-KR" altLang="en-US" dirty="0" err="1"/>
              <a:t>금감원이</a:t>
            </a:r>
            <a:r>
              <a:rPr lang="ko-KR" altLang="en-US" dirty="0"/>
              <a:t> 발표한 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년도 금융소비자보호 실태평가</a:t>
            </a:r>
            <a:r>
              <a:rPr lang="ko-KR" altLang="en-US" dirty="0"/>
              <a:t> 결과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</a:t>
            </a:r>
            <a:r>
              <a:rPr lang="ko-KR" altLang="en-US" dirty="0" err="1"/>
              <a:t>생보업계에서</a:t>
            </a:r>
            <a:r>
              <a:rPr lang="ko-KR" altLang="en-US" dirty="0"/>
              <a:t>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KDB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생명이 꼴지 </a:t>
            </a:r>
            <a:r>
              <a:rPr lang="ko-KR" altLang="en-US" dirty="0"/>
              <a:t>였음</a:t>
            </a:r>
            <a:r>
              <a:rPr lang="en-US" altLang="ko-KR" dirty="0"/>
              <a:t>. 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359532" y="2852936"/>
            <a:ext cx="86049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Q5.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당기순익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dirty="0"/>
              <a:t>이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–760</a:t>
            </a:r>
            <a:r>
              <a:rPr lang="ko-KR" altLang="en-US" sz="2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억원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dirty="0"/>
              <a:t>이고</a:t>
            </a:r>
            <a:r>
              <a:rPr lang="en-US" altLang="ko-KR" dirty="0"/>
              <a:t>, </a:t>
            </a:r>
            <a:r>
              <a:rPr lang="ko-KR" altLang="en-US" dirty="0"/>
              <a:t>최근 문제되고 있는 즉시연금을 </a:t>
            </a:r>
            <a:r>
              <a:rPr lang="ko-KR" altLang="en-US" dirty="0" err="1"/>
              <a:t>일괄구제할</a:t>
            </a:r>
            <a:r>
              <a:rPr lang="ko-KR" altLang="en-US" dirty="0"/>
              <a:t> 경우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미지급금 규모 </a:t>
            </a:r>
            <a:r>
              <a:rPr lang="ko-KR" altLang="en-US" dirty="0"/>
              <a:t>가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약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250</a:t>
            </a:r>
            <a:r>
              <a:rPr lang="ko-KR" altLang="en-US" sz="2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억원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dirty="0"/>
              <a:t>추정되는데</a:t>
            </a:r>
            <a:r>
              <a:rPr lang="en-US" altLang="ko-KR" dirty="0"/>
              <a:t>, </a:t>
            </a:r>
            <a:r>
              <a:rPr lang="ko-KR" altLang="en-US" dirty="0"/>
              <a:t>이런 불량 회사를 누가 사가겠나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370529" y="4653136"/>
            <a:ext cx="76285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400" b="1" dirty="0"/>
              <a:t>☞</a:t>
            </a:r>
            <a:r>
              <a:rPr lang="ko-KR" altLang="en-US" dirty="0"/>
              <a:t> 경영진이 무능해서인데</a:t>
            </a:r>
            <a:r>
              <a:rPr lang="en-US" altLang="ko-KR" dirty="0"/>
              <a:t>, </a:t>
            </a:r>
            <a:r>
              <a:rPr lang="ko-KR" altLang="en-US" dirty="0"/>
              <a:t>시장 탓 하지 말라</a:t>
            </a:r>
            <a:r>
              <a:rPr lang="en-US" altLang="ko-KR" dirty="0"/>
              <a:t>!</a:t>
            </a:r>
            <a:endParaRPr lang="ko-KR" altLang="en-US" dirty="0"/>
          </a:p>
        </p:txBody>
      </p:sp>
      <p:pic>
        <p:nvPicPr>
          <p:cNvPr id="7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E294B33C-C008-482E-8879-0356DE04E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802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702332" y="3573016"/>
            <a:ext cx="77768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Q7.</a:t>
            </a:r>
            <a:r>
              <a:rPr lang="ko-KR" altLang="en-US" sz="2000" b="1" dirty="0"/>
              <a:t> </a:t>
            </a:r>
            <a:endParaRPr lang="en-US" altLang="ko-KR" sz="2000" b="1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재벌개혁 하겠다는 분이 문어발</a:t>
            </a:r>
            <a:r>
              <a:rPr lang="en-US" altLang="ko-KR" dirty="0"/>
              <a:t>, </a:t>
            </a:r>
            <a:r>
              <a:rPr lang="ko-KR" altLang="en-US" dirty="0"/>
              <a:t>낙하산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재벌회장 흉내 </a:t>
            </a:r>
            <a:r>
              <a:rPr lang="ko-KR" altLang="en-US" dirty="0"/>
              <a:t>내는 것인가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666328" y="1484784"/>
            <a:ext cx="7848872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Q6.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상황이 이러한데 </a:t>
            </a:r>
            <a:r>
              <a:rPr lang="ko-KR" altLang="en-US" dirty="0" err="1"/>
              <a:t>금융지주사</a:t>
            </a:r>
            <a:r>
              <a:rPr lang="ko-KR" altLang="en-US" dirty="0"/>
              <a:t> 해소된 지가 언젠데 아직까지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행장 </a:t>
            </a:r>
            <a:r>
              <a:rPr lang="ko-KR" altLang="en-US" dirty="0"/>
              <a:t>이 아니라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회장 </a:t>
            </a:r>
            <a:r>
              <a:rPr lang="ko-KR" altLang="en-US" dirty="0"/>
              <a:t>이라고 불리는가</a:t>
            </a:r>
            <a:r>
              <a:rPr lang="en-US" altLang="ko-KR" dirty="0"/>
              <a:t>? </a:t>
            </a:r>
            <a:endParaRPr lang="ko-KR" altLang="en-US" dirty="0"/>
          </a:p>
        </p:txBody>
      </p:sp>
      <p:pic>
        <p:nvPicPr>
          <p:cNvPr id="6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18BBE90E-CBDD-4315-8381-69DD6EE094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403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398</Words>
  <Application>Microsoft Office PowerPoint</Application>
  <PresentationFormat>화면 슬라이드 쇼(4:3)</PresentationFormat>
  <Paragraphs>67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Office 테마</vt:lpstr>
      <vt:lpstr>국민연금 스튜어드십코드</vt:lpstr>
      <vt:lpstr>국민연금 스튜어드십코드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1</cp:revision>
  <dcterms:created xsi:type="dcterms:W3CDTF">2018-10-23T09:26:13Z</dcterms:created>
  <dcterms:modified xsi:type="dcterms:W3CDTF">2018-10-23T09:26:39Z</dcterms:modified>
</cp:coreProperties>
</file>