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39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185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19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8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48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13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79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617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030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086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04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48BA3-E565-483E-B404-0C2D2AE06318}" type="datetimeFigureOut">
              <a:rPr lang="ko-KR" altLang="en-US" smtClean="0"/>
              <a:t>2018-10-11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4C045-7E13-4939-8E9E-6637011AEF7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07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5" y="294894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508789"/>
            <a:ext cx="64875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48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(</a:t>
            </a:r>
            <a:r>
              <a:rPr lang="ko-KR" altLang="en-US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금융위원회</a:t>
            </a:r>
            <a:r>
              <a:rPr lang="en-US" altLang="ko-KR" sz="32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 Bold" pitchFamily="50" charset="-127"/>
                <a:ea typeface="나눔스퀘어 Bold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2890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989" y="315275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불법사채 이용 규모 추정 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893719"/>
              </p:ext>
            </p:extLst>
          </p:nvPr>
        </p:nvGraphicFramePr>
        <p:xfrm>
          <a:off x="237991" y="1052736"/>
          <a:ext cx="8640956" cy="5142388"/>
        </p:xfrm>
        <a:graphic>
          <a:graphicData uri="http://schemas.openxmlformats.org/drawingml/2006/table">
            <a:tbl>
              <a:tblPr/>
              <a:tblGrid>
                <a:gridCol w="1803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31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49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49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24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24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06145"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구분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년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년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변동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률</a:t>
                      </a:r>
                      <a:r>
                        <a:rPr lang="en-US" altLang="ko-KR" sz="1600" b="1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 </a:t>
                      </a:r>
                      <a:endParaRPr lang="ko-KR" altLang="en-US" sz="1600" b="1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6145"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조사결과 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인당 이용 총액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만원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3,209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5,608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2,399(74.8%)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인당 이용 금액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만원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2,162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3,159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997(46.1%)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연이자율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월이자율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114.58%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(9.54%)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110.88%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(9.24%)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Y중고딕"/>
                        </a:rPr>
                        <a:t>△</a:t>
                      </a: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3.70%p</a:t>
                      </a:r>
                    </a:p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Y중고딕"/>
                        </a:rPr>
                        <a:t>△</a:t>
                      </a: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0.30%p)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이용목적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사업자금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42.9%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48.8%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가계생활자금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35.9%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36.1%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타대출금상환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25.2%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HY중고딕"/>
                        </a:rPr>
                        <a:t>△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533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쇼핑 및 오락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5.9%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7.1%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기타 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7.0%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1.6%p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6145"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규모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1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추정</a:t>
                      </a:r>
                      <a:endParaRPr lang="ko-KR" altLang="en-US" sz="1400" b="1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세 이상 성인인구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만 명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3,984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4,050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  <a:r>
                        <a:rPr lang="ko-KR" altLang="en-US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세 이상 성인 </a:t>
                      </a:r>
                      <a:endParaRPr lang="en-US" altLang="ko-KR" sz="1400" b="0" kern="0" spc="-150" dirty="0">
                        <a:solidFill>
                          <a:srgbClr val="000000"/>
                        </a:solidFill>
                        <a:effectLst/>
                        <a:latin typeface="+mn-lt"/>
                        <a:ea typeface="HY중고딕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인구 환산 시 </a:t>
                      </a:r>
                      <a:endParaRPr lang="ko-KR" altLang="en-US" sz="1400" b="0" kern="0" spc="-1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-1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HY중고딕"/>
                        </a:rPr>
                        <a:t>이용 규모 </a:t>
                      </a:r>
                      <a:endParaRPr lang="ko-KR" altLang="en-US" sz="1400" b="0" kern="0" spc="-15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이용자 수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만 명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33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43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 총액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억 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105,897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241,144 </a:t>
                      </a: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61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이용 금액 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HY중고딕"/>
                        </a:rPr>
                        <a:t>억 원</a:t>
                      </a:r>
                      <a:r>
                        <a:rPr lang="en-US" altLang="ko-KR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R" altLang="en-US" sz="1400" b="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0" spc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86,196 </a:t>
                      </a:r>
                    </a:p>
                  </a:txBody>
                  <a:tcPr marL="58184" marR="58184" marT="38789" marB="38789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135,837</a:t>
                      </a:r>
                      <a:endParaRPr lang="en-US" sz="14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8184" marR="58184" marT="38789" marB="38789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7989" y="6211696"/>
            <a:ext cx="2893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*(</a:t>
            </a:r>
            <a:r>
              <a:rPr lang="ko-KR" altLang="en-US" sz="1200" dirty="0"/>
              <a:t>사</a:t>
            </a:r>
            <a:r>
              <a:rPr lang="en-US" altLang="ko-KR" sz="1200" dirty="0"/>
              <a:t>)</a:t>
            </a:r>
            <a:r>
              <a:rPr lang="ko-KR" altLang="en-US" sz="1200" dirty="0"/>
              <a:t>서민금융연구원</a:t>
            </a:r>
          </a:p>
        </p:txBody>
      </p:sp>
    </p:spTree>
    <p:extLst>
      <p:ext uri="{BB962C8B-B14F-4D97-AF65-F5344CB8AC3E}">
        <p14:creationId xmlns:p14="http://schemas.microsoft.com/office/powerpoint/2010/main" val="93510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908720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Q6.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앞서 설명한 바와 같이 </a:t>
            </a:r>
            <a:r>
              <a:rPr lang="en-US" altLang="ko-KR" sz="2000" b="1" dirty="0"/>
              <a:t>18</a:t>
            </a:r>
            <a:r>
              <a:rPr lang="ko-KR" altLang="en-US" sz="2000" b="1" dirty="0"/>
              <a:t>년 상반기에만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대부업을 찾았다가 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거절당한 신청자가 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여명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다중채무 감안 최소 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ko-KR" altLang="en-US" sz="2400" b="1" i="1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만명</a:t>
            </a:r>
            <a:r>
              <a:rPr lang="en-US" altLang="ko-KR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400" b="1" i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z="2000" b="1" spc="-150" dirty="0"/>
              <a:t>가운데 대부분이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spc="-150" dirty="0"/>
              <a:t>필요한 자금을 조달하기 위해 불법사채시장으로 흘러갔을 것으로 추정되는데</a:t>
            </a:r>
            <a:r>
              <a:rPr lang="en-US" altLang="ko-KR" sz="2000" b="1" spc="-150" dirty="0"/>
              <a:t>,</a:t>
            </a:r>
            <a:endParaRPr lang="ko-KR" altLang="en-US" sz="2000" b="1" spc="-150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동의하는가</a:t>
            </a:r>
            <a:r>
              <a:rPr lang="en-US" altLang="ko-KR" sz="2000" b="1" dirty="0"/>
              <a:t>?</a:t>
            </a:r>
            <a:endParaRPr lang="ko-KR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3717032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Q7.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이러한 흐름은 충분히 예상된 문제로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금융당국 차원에서는 관련 대책을 마련해야 한다고 보는데</a:t>
            </a:r>
            <a:r>
              <a:rPr lang="en-US" altLang="ko-KR" sz="2000" b="1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대책이 있는가</a:t>
            </a:r>
            <a:r>
              <a:rPr lang="en-US" altLang="ko-KR" sz="2000" b="1" dirty="0"/>
              <a:t>?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5951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6629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2800" b="1" dirty="0"/>
              <a:t>금융당국 대응</a:t>
            </a:r>
            <a:endParaRPr lang="ko-KR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484784"/>
            <a:ext cx="7920880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spc="-150" dirty="0"/>
              <a:t>□  </a:t>
            </a:r>
            <a:r>
              <a:rPr lang="ko-KR" altLang="en-US" b="1" dirty="0"/>
              <a:t>최고금리 인하에 따른 범부처 보완대책 발표</a:t>
            </a:r>
            <a:r>
              <a:rPr lang="en-US" altLang="ko-KR" b="1" dirty="0"/>
              <a:t>(18.1)</a:t>
            </a:r>
            <a:endParaRPr lang="ko-KR" alt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992615"/>
            <a:ext cx="8640960" cy="915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pc="-150" dirty="0"/>
              <a:t> - 18</a:t>
            </a:r>
            <a:r>
              <a:rPr lang="ko-KR" altLang="en-US" spc="-150" dirty="0"/>
              <a:t>년 </a:t>
            </a:r>
            <a:r>
              <a:rPr lang="en-US" altLang="ko-KR" spc="-150" dirty="0"/>
              <a:t>2</a:t>
            </a:r>
            <a:r>
              <a:rPr lang="ko-KR" altLang="en-US" spc="-150" dirty="0"/>
              <a:t>월 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법정최고금리 인하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(29%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24%) </a:t>
            </a:r>
            <a:r>
              <a:rPr lang="ko-KR" altLang="en-US" spc="-150" dirty="0"/>
              <a:t>시행을 앞두고 열린 범부처 대책 발표</a:t>
            </a:r>
            <a:endParaRPr lang="en-US" altLang="ko-KR" spc="-150" dirty="0"/>
          </a:p>
          <a:p>
            <a:pPr fontAlgn="base">
              <a:lnSpc>
                <a:spcPct val="150000"/>
              </a:lnSpc>
            </a:pPr>
            <a:r>
              <a:rPr lang="en-US" altLang="ko-KR" spc="-150" dirty="0"/>
              <a:t>  </a:t>
            </a:r>
            <a:r>
              <a:rPr lang="ko-KR" altLang="en-US" spc="-150" dirty="0"/>
              <a:t> 에서도 시행 시 뒤따르는 문제점을 인식하고 있었음</a:t>
            </a:r>
            <a:r>
              <a:rPr lang="en-US" altLang="ko-KR" spc="-150" dirty="0"/>
              <a:t>.</a:t>
            </a:r>
            <a:endParaRPr lang="ko-KR" altLang="en-US" spc="-15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962111"/>
            <a:ext cx="8928992" cy="2354491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▲ 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불법사금융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ko-KR" sz="2000" b="1" spc="-150" dirty="0">
                <a:solidFill>
                  <a:srgbClr val="FF0000"/>
                </a:solidFill>
              </a:rPr>
              <a:t> </a:t>
            </a:r>
            <a:r>
              <a:rPr lang="ko-KR" altLang="en-US" spc="-150" dirty="0"/>
              <a:t>취약계층의 제도권 자금 이용기회 감소에 따른 </a:t>
            </a:r>
            <a:endParaRPr lang="en-US" altLang="ko-KR" spc="-150" dirty="0"/>
          </a:p>
          <a:p>
            <a:pPr fontAlgn="base">
              <a:lnSpc>
                <a:spcPct val="150000"/>
              </a:lnSpc>
            </a:pPr>
            <a:r>
              <a:rPr lang="en-US" altLang="ko-KR" b="1" spc="-150" dirty="0">
                <a:solidFill>
                  <a:srgbClr val="FF0000"/>
                </a:solidFill>
              </a:rPr>
              <a:t>    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불법적인 사금융 시장 확대</a:t>
            </a:r>
            <a:r>
              <a:rPr lang="ko-KR" altLang="en-US" b="1" i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ko-KR" altLang="en-US" spc="-150" dirty="0"/>
              <a:t>가능성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차단</a:t>
            </a:r>
            <a:r>
              <a:rPr lang="ko-KR" altLang="en-US" spc="-150" dirty="0"/>
              <a:t> 필요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spc="-150" dirty="0">
                <a:solidFill>
                  <a:srgbClr val="FF0000"/>
                </a:solidFill>
              </a:rPr>
              <a:t>▲ 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정책서민금융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spc="-150" dirty="0"/>
              <a:t>대부업자 등의 신용평가 미흡으로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상환능력이 있는 차주의</a:t>
            </a:r>
            <a:r>
              <a:rPr lang="ko-KR" altLang="en-US" b="1" spc="-150" dirty="0">
                <a:solidFill>
                  <a:srgbClr val="FF0000"/>
                </a:solidFill>
              </a:rPr>
              <a:t> </a:t>
            </a:r>
            <a:endParaRPr lang="en-US" altLang="ko-KR" b="1" spc="-150" dirty="0">
              <a:solidFill>
                <a:srgbClr val="FF0000"/>
              </a:solidFill>
            </a:endParaRPr>
          </a:p>
          <a:p>
            <a:pPr fontAlgn="base">
              <a:lnSpc>
                <a:spcPct val="150000"/>
              </a:lnSpc>
            </a:pPr>
            <a:r>
              <a:rPr lang="en-US" altLang="ko-KR" b="1" spc="-150" dirty="0">
                <a:solidFill>
                  <a:srgbClr val="FF0000"/>
                </a:solidFill>
              </a:rPr>
              <a:t>    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자금이용 기회 </a:t>
            </a:r>
            <a:r>
              <a:rPr lang="ko-KR" altLang="en-US" spc="-150" dirty="0"/>
              <a:t>까지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감소할 가능성 </a:t>
            </a:r>
            <a:r>
              <a:rPr lang="ko-KR" altLang="en-US" spc="-150" dirty="0"/>
              <a:t>에 대비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spc="-300" dirty="0">
                <a:solidFill>
                  <a:srgbClr val="FF0000"/>
                </a:solidFill>
              </a:rPr>
              <a:t>▲ </a:t>
            </a:r>
            <a:r>
              <a:rPr lang="en-US" altLang="ko-KR" sz="2000" b="1" i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2000" b="1" i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복지지원</a:t>
            </a:r>
            <a:r>
              <a:rPr lang="en-US" altLang="ko-KR" sz="2000" b="1" i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2000" b="1" i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상환능력이 부족 </a:t>
            </a:r>
            <a:r>
              <a:rPr lang="ko-KR" altLang="en-US" spc="-300" dirty="0"/>
              <a:t>해 금융을 이용할 수 없는 취약계층에 대한</a:t>
            </a:r>
            <a:r>
              <a:rPr lang="ko-KR" altLang="en-US" b="1" spc="-300" dirty="0"/>
              <a:t> </a:t>
            </a:r>
            <a:r>
              <a:rPr lang="ko-KR" altLang="en-US" sz="2000" b="1" i="1" spc="-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복지차원의 지원  </a:t>
            </a:r>
            <a:r>
              <a:rPr lang="ko-KR" altLang="en-US" spc="-300" dirty="0"/>
              <a:t>도 모색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5445224"/>
            <a:ext cx="7200800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Q8.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발표 이후 실질적인 후속조치가 있었나요</a:t>
            </a:r>
            <a:r>
              <a:rPr lang="en-US" altLang="ko-KR" sz="2000" b="1" dirty="0"/>
              <a:t>?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6534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1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7989" y="1268760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불법사채피해 민원건수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69474"/>
              </p:ext>
            </p:extLst>
          </p:nvPr>
        </p:nvGraphicFramePr>
        <p:xfrm>
          <a:off x="598029" y="1988840"/>
          <a:ext cx="7920880" cy="1593427"/>
        </p:xfrm>
        <a:graphic>
          <a:graphicData uri="http://schemas.openxmlformats.org/drawingml/2006/table">
            <a:tbl>
              <a:tblPr/>
              <a:tblGrid>
                <a:gridCol w="19650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8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8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8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716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009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구분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15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16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17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20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‘</a:t>
                      </a:r>
                      <a:r>
                        <a:rPr lang="en-US" altLang="ko-KR" sz="2000" b="1" kern="0" spc="-20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18</a:t>
                      </a:r>
                      <a:r>
                        <a:rPr lang="ko-KR" altLang="en-US" sz="2000" b="1" kern="0" spc="-2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년 </a:t>
                      </a:r>
                      <a:r>
                        <a:rPr lang="en-US" altLang="ko-KR" sz="2000" b="1" kern="0" spc="-20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1~8</a:t>
                      </a:r>
                      <a:r>
                        <a:rPr lang="ko-KR" altLang="en-US" sz="2000" b="1" kern="0" spc="-20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월</a:t>
                      </a:r>
                      <a:endParaRPr lang="ko-KR" altLang="en-US" sz="2000" b="1" kern="0" spc="-2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4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사채업자 수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</a:t>
                      </a: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명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)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262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310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622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372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4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대출원금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(</a:t>
                      </a:r>
                      <a:r>
                        <a:rPr lang="ko-KR" altLang="en-US" sz="1700" b="1" kern="0" spc="0" dirty="0">
                          <a:solidFill>
                            <a:srgbClr val="000000"/>
                          </a:solidFill>
                          <a:effectLst/>
                          <a:ea typeface="HY중고딕"/>
                        </a:rPr>
                        <a:t>억 원</a:t>
                      </a:r>
                      <a:r>
                        <a:rPr lang="en-US" altLang="ko-KR" sz="1700" b="1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)</a:t>
                      </a:r>
                      <a:endParaRPr lang="ko-KR" altLang="en-US" sz="17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147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76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521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HY중고딕"/>
                        </a:rPr>
                        <a:t>202 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611560" y="3645024"/>
            <a:ext cx="1217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1000" dirty="0"/>
              <a:t>* 자료 : 대부협회 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12259" y="548680"/>
            <a:ext cx="6480720" cy="5620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2800" b="1" dirty="0"/>
              <a:t>불법사채 피해 규모 증가세</a:t>
            </a:r>
            <a:endParaRPr lang="ko-KR" alt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37989" y="422108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Q9.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불법사채피해 건수가 올해 들어서도 좀처럼 줄어들지 않고 있는데</a:t>
            </a:r>
            <a:r>
              <a:rPr lang="en-US" altLang="ko-KR" sz="2000" b="1" dirty="0"/>
              <a:t>,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금융당국은 우려가 있다고 문제점을 발표하고 개선대책을 마련하지</a:t>
            </a:r>
            <a:endParaRPr lang="en-US" altLang="ko-KR" sz="2000" b="1" dirty="0"/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못하고 있는 것은 문제 아닌가요</a:t>
            </a:r>
            <a:r>
              <a:rPr lang="en-US" altLang="ko-KR" sz="2000" b="1" dirty="0"/>
              <a:t>?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89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5809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o-KR" altLang="en-US" sz="2800" b="1" dirty="0"/>
              <a:t>서민금융상품 이용 현황</a:t>
            </a:r>
            <a:endParaRPr lang="ko-KR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412776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spc="-150" dirty="0"/>
              <a:t>□  </a:t>
            </a:r>
            <a:r>
              <a:rPr lang="ko-KR" altLang="en-US" dirty="0"/>
              <a:t>정부는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제도 금융기관 이용이 어렵거나</a:t>
            </a:r>
            <a:r>
              <a:rPr lang="ko-KR" altLang="en-US" dirty="0"/>
              <a:t>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고금리 대출 </a:t>
            </a:r>
            <a:r>
              <a:rPr lang="ko-KR" altLang="en-US" dirty="0"/>
              <a:t>을 받고 있는 서민을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</a:t>
            </a:r>
            <a:r>
              <a:rPr lang="ko-KR" altLang="en-US" dirty="0"/>
              <a:t>   위한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 서민금융상품’ </a:t>
            </a:r>
            <a:r>
              <a:rPr lang="ko-KR" altLang="en-US" dirty="0"/>
              <a:t>을 지원하고 있음</a:t>
            </a:r>
            <a:r>
              <a:rPr lang="en-US" altLang="ko-KR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564904"/>
            <a:ext cx="8640960" cy="13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8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그러나 이들을 위한 상품 역시 </a:t>
            </a:r>
            <a:endParaRPr lang="en-US" altLang="ko-KR" sz="28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lnSpc>
                <a:spcPct val="150000"/>
              </a:lnSpc>
            </a:pPr>
            <a:r>
              <a:rPr lang="ko-KR" altLang="en-US" sz="28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저신용자</a:t>
            </a:r>
            <a:r>
              <a:rPr lang="en-US" altLang="ko-KR" sz="28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(8~10</a:t>
            </a:r>
            <a:r>
              <a:rPr lang="ko-KR" altLang="en-US" sz="28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등급</a:t>
            </a:r>
            <a:r>
              <a:rPr lang="en-US" altLang="ko-KR" sz="28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28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지원 비중이 </a:t>
            </a:r>
            <a:r>
              <a:rPr lang="en-US" altLang="ko-KR" sz="28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9.2%</a:t>
            </a:r>
            <a:r>
              <a:rPr lang="ko-KR" altLang="en-US" sz="28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 불과</a:t>
            </a:r>
            <a:r>
              <a:rPr lang="en-US" altLang="ko-KR" sz="28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ko-KR" altLang="en-US" sz="28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7989" y="4149080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dirty="0"/>
              <a:t>신용등급별 서민금융상품 공급 비중 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932345"/>
              </p:ext>
            </p:extLst>
          </p:nvPr>
        </p:nvGraphicFramePr>
        <p:xfrm>
          <a:off x="1691678" y="4869160"/>
          <a:ext cx="5760644" cy="1133282"/>
        </p:xfrm>
        <a:graphic>
          <a:graphicData uri="http://schemas.openxmlformats.org/drawingml/2006/table">
            <a:tbl>
              <a:tblPr/>
              <a:tblGrid>
                <a:gridCol w="1440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6641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800" b="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1~6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8~10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6641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비중</a:t>
                      </a:r>
                      <a:endParaRPr lang="ko-KR" altLang="en-US" sz="24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60.4%</a:t>
                      </a:r>
                      <a:endParaRPr lang="en-US" sz="1800" b="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30.4%</a:t>
                      </a:r>
                      <a:endParaRPr lang="en-US" sz="1800" b="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9.2%</a:t>
                      </a:r>
                      <a:endParaRPr lang="en-US" sz="1800" b="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1691680" y="6113217"/>
            <a:ext cx="4896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000" dirty="0"/>
              <a:t>*자료</a:t>
            </a:r>
            <a:r>
              <a:rPr lang="en-US" altLang="ko-KR" sz="1000" dirty="0"/>
              <a:t>: (</a:t>
            </a:r>
            <a:r>
              <a:rPr lang="ko-KR" altLang="en-US" sz="1000" dirty="0"/>
              <a:t>사</a:t>
            </a:r>
            <a:r>
              <a:rPr lang="en-US" altLang="ko-KR" sz="1000" dirty="0"/>
              <a:t>)</a:t>
            </a:r>
            <a:r>
              <a:rPr lang="ko-KR" altLang="en-US" sz="1000" dirty="0"/>
              <a:t>서민금융연구원</a:t>
            </a:r>
            <a:r>
              <a:rPr lang="en-US" altLang="ko-KR" sz="1000" dirty="0"/>
              <a:t>, </a:t>
            </a:r>
            <a:r>
              <a:rPr lang="ko-KR" altLang="en-US" sz="1000" dirty="0"/>
              <a:t>서민금융연구원 출범 기념 포럼 자료집</a:t>
            </a:r>
          </a:p>
        </p:txBody>
      </p:sp>
    </p:spTree>
    <p:extLst>
      <p:ext uri="{BB962C8B-B14F-4D97-AF65-F5344CB8AC3E}">
        <p14:creationId xmlns:p14="http://schemas.microsoft.com/office/powerpoint/2010/main" val="288414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3992" y="1196752"/>
            <a:ext cx="884294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400" b="1" dirty="0"/>
              <a:t>Q10. 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b="1" dirty="0"/>
              <a:t>대부업을 찾는 이용자 중 절반 이상</a:t>
            </a:r>
            <a:r>
              <a:rPr lang="en-US" altLang="ko-KR" sz="2000" b="1" dirty="0"/>
              <a:t>(54.6%)</a:t>
            </a:r>
            <a:r>
              <a:rPr lang="ko-KR" altLang="en-US" sz="2000" b="1" dirty="0"/>
              <a:t>이 ‘생활비’를 마련하기 위해서임</a:t>
            </a:r>
            <a:r>
              <a:rPr lang="en-US" altLang="ko-KR" sz="2000" b="1" dirty="0"/>
              <a:t>.</a:t>
            </a:r>
            <a:endParaRPr lang="ko-KR" altLang="en-US" sz="2000" b="1" dirty="0"/>
          </a:p>
          <a:p>
            <a:pPr fontAlgn="base">
              <a:lnSpc>
                <a:spcPct val="150000"/>
              </a:lnSpc>
            </a:pP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대부업에서 외면 받은 서민들의 눈물은 누가 닦아줘야 하는가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992" y="3284984"/>
            <a:ext cx="8546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Q11.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이들이 불법사채시장으로 내몰리고 있는데 </a:t>
            </a:r>
            <a:r>
              <a:rPr lang="ko-KR" altLang="en-US" b="1" dirty="0" smtClean="0"/>
              <a:t>정부가 </a:t>
            </a:r>
            <a:r>
              <a:rPr lang="ko-KR" altLang="en-US" b="1" dirty="0"/>
              <a:t>이를 방치하고 있는 것은 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‘직무유기’ </a:t>
            </a:r>
            <a:r>
              <a:rPr lang="ko-KR" altLang="en-US" b="1" dirty="0"/>
              <a:t>임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이러한 구조를 파악하기 위한 실태조사를 한 적 있는가</a:t>
            </a:r>
            <a:r>
              <a:rPr lang="en-US" altLang="ko-K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393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50405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o-KR" altLang="en-US" sz="2800" b="1" dirty="0"/>
              <a:t>대부업 실태조사 결과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26971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2000" b="1" spc="-150" dirty="0"/>
              <a:t>□ 금융위</a:t>
            </a:r>
            <a:r>
              <a:rPr lang="en-US" altLang="ko-KR" sz="2000" dirty="0"/>
              <a:t> </a:t>
            </a:r>
            <a:r>
              <a:rPr lang="en-US" altLang="ko-KR" sz="2000" b="1" dirty="0"/>
              <a:t>17</a:t>
            </a:r>
            <a:r>
              <a:rPr lang="ko-KR" altLang="en-US" sz="2000" b="1" dirty="0"/>
              <a:t>년 하반기 대부업 실태조사 결과 발표</a:t>
            </a:r>
            <a:r>
              <a:rPr lang="en-US" altLang="ko-KR" sz="2000" b="1" dirty="0"/>
              <a:t>(2018. 06. 29)</a:t>
            </a:r>
            <a:endParaRPr lang="ko-KR" alt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7989" y="1834969"/>
            <a:ext cx="864096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대부업법 제</a:t>
            </a:r>
            <a:r>
              <a:rPr lang="en-US" altLang="ko-KR" dirty="0"/>
              <a:t>12</a:t>
            </a:r>
            <a:r>
              <a:rPr lang="ko-KR" altLang="en-US" dirty="0"/>
              <a:t>조제</a:t>
            </a:r>
            <a:r>
              <a:rPr lang="en-US" altLang="ko-KR" dirty="0"/>
              <a:t>9</a:t>
            </a:r>
            <a:r>
              <a:rPr lang="ko-KR" altLang="en-US" dirty="0"/>
              <a:t>항 및 제</a:t>
            </a:r>
            <a:r>
              <a:rPr lang="en-US" altLang="ko-KR" dirty="0"/>
              <a:t>16</a:t>
            </a:r>
            <a:r>
              <a:rPr lang="ko-KR" altLang="en-US" dirty="0"/>
              <a:t>조 등에 따라</a:t>
            </a:r>
          </a:p>
          <a:p>
            <a:pPr fontAlgn="base">
              <a:lnSpc>
                <a:spcPct val="150000"/>
              </a:lnSpc>
            </a:pPr>
            <a:r>
              <a:rPr lang="ko-KR" altLang="en-US" spc="-150" dirty="0"/>
              <a:t>   금융위원회 및 금융감독원은 반기 단위로 전국 등록 대부업자 대상 대부업 실태조사 실시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19" y="3068960"/>
            <a:ext cx="862742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Q12.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spc="-150" dirty="0"/>
              <a:t>법률에 의해 실태조사를 실시하고 있지만</a:t>
            </a:r>
            <a:r>
              <a:rPr lang="en-US" altLang="ko-KR" b="1" spc="-150" dirty="0"/>
              <a:t>, </a:t>
            </a:r>
            <a:r>
              <a:rPr lang="ko-KR" altLang="en-US" b="1" spc="-150" dirty="0"/>
              <a:t>이용자에 대한 조사는 포함되어 있지 않음</a:t>
            </a:r>
          </a:p>
          <a:p>
            <a:pPr fontAlgn="base">
              <a:lnSpc>
                <a:spcPct val="150000"/>
              </a:lnSpc>
            </a:pPr>
            <a:r>
              <a:rPr lang="en-US" altLang="ko-KR" b="1" spc="-150" dirty="0"/>
              <a:t>☞ </a:t>
            </a:r>
            <a:r>
              <a:rPr lang="ko-KR" altLang="en-US" b="1" spc="-150" dirty="0"/>
              <a:t>올해 </a:t>
            </a:r>
            <a:r>
              <a:rPr lang="en-US" altLang="ko-KR" b="1" spc="-150" dirty="0"/>
              <a:t>2</a:t>
            </a:r>
            <a:r>
              <a:rPr lang="ko-KR" altLang="en-US" b="1" spc="-150" dirty="0"/>
              <a:t>월부터 인하된 금리로 시행되고 있는 만큼 하반기에는 실태조사 항목에 이용자 </a:t>
            </a:r>
            <a:endParaRPr lang="en-US" altLang="ko-KR" b="1" spc="-150" dirty="0"/>
          </a:p>
          <a:p>
            <a:pPr fontAlgn="base">
              <a:lnSpc>
                <a:spcPct val="150000"/>
              </a:lnSpc>
            </a:pPr>
            <a:r>
              <a:rPr lang="en-US" altLang="ko-KR" b="1" spc="-150" dirty="0"/>
              <a:t>    </a:t>
            </a:r>
            <a:r>
              <a:rPr lang="ko-KR" altLang="en-US" b="1" spc="-150" dirty="0"/>
              <a:t>실태도 포함되어야 한다고 보는데</a:t>
            </a:r>
            <a:r>
              <a:rPr lang="en-US" altLang="ko-KR" b="1" spc="-150" dirty="0"/>
              <a:t>, </a:t>
            </a:r>
            <a:r>
              <a:rPr lang="ko-KR" altLang="en-US" b="1" spc="-150" dirty="0"/>
              <a:t>동의하는가</a:t>
            </a:r>
            <a:r>
              <a:rPr lang="en-US" altLang="ko-KR" b="1" spc="-150" dirty="0"/>
              <a:t>?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7989" y="4870732"/>
            <a:ext cx="8798507" cy="1371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Q13.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spc="-150" dirty="0"/>
              <a:t>또한 불법사채시장으로 흘러가지 않도록 저신용자 및 신용회복 대상자들의 금융관리를 위한 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‘금융주치의 제도’ </a:t>
            </a:r>
            <a:r>
              <a:rPr lang="ko-KR" altLang="en-US" b="1" spc="-150" dirty="0"/>
              <a:t>등 예방 프로그램을 신설해야 한다고 보는데</a:t>
            </a:r>
            <a:r>
              <a:rPr lang="en-US" altLang="ko-KR" b="1" spc="-150" dirty="0"/>
              <a:t>, </a:t>
            </a:r>
            <a:r>
              <a:rPr lang="ko-KR" altLang="en-US" b="1" spc="-150" dirty="0"/>
              <a:t>검토하겠나</a:t>
            </a:r>
            <a:r>
              <a:rPr lang="en-US" altLang="ko-KR" b="1" spc="-150" dirty="0"/>
              <a:t>?</a:t>
            </a:r>
            <a:endParaRPr lang="ko-KR" altLang="en-US" spc="-150" dirty="0"/>
          </a:p>
        </p:txBody>
      </p:sp>
    </p:spTree>
    <p:extLst>
      <p:ext uri="{BB962C8B-B14F-4D97-AF65-F5344CB8AC3E}">
        <p14:creationId xmlns:p14="http://schemas.microsoft.com/office/powerpoint/2010/main" val="18692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C35E79C3-F875-4F68-A548-BB268EDCE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AACA6F2A-8C43-4C3A-AD16-5CD712E191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2468" y="2276872"/>
            <a:ext cx="9144000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0"/>
            <a:r>
              <a:rPr lang="ko-KR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서민에게 희망의 </a:t>
            </a:r>
            <a:endParaRPr lang="en-US" altLang="ko-KR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 fontAlgn="base" latinLnBrk="0"/>
            <a:r>
              <a:rPr lang="ko-KR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금융사다리가 필요합니다</a:t>
            </a:r>
          </a:p>
          <a:p>
            <a:pPr algn="ctr"/>
            <a:r>
              <a:rPr lang="en-US" altLang="ko-K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금융위원회</a:t>
            </a:r>
            <a:r>
              <a:rPr lang="en-US" altLang="ko-KR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D223F-996D-4571-9496-8AA60F730D0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84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052736"/>
            <a:ext cx="856895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ko-KR" altLang="en-US" sz="2000" dirty="0"/>
              <a:t>경기 침체에 더해 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법정이자율이 인하 </a:t>
            </a:r>
            <a:r>
              <a:rPr lang="ko-KR" altLang="en-US" sz="2000" dirty="0"/>
              <a:t>되면서 </a:t>
            </a:r>
            <a:endParaRPr lang="en-US" altLang="ko-KR" sz="2000" dirty="0"/>
          </a:p>
          <a:p>
            <a:pPr fontAlgn="base">
              <a:lnSpc>
                <a:spcPct val="200000"/>
              </a:lnSpc>
            </a:pP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대부업체의 대출 거절이 높아 </a:t>
            </a:r>
            <a:r>
              <a:rPr lang="ko-KR" altLang="en-US" sz="2000" dirty="0"/>
              <a:t>지고 있는 가운데</a:t>
            </a:r>
            <a:r>
              <a:rPr lang="en-US" altLang="ko-KR" sz="2000" dirty="0"/>
              <a:t>,</a:t>
            </a:r>
            <a:r>
              <a:rPr lang="ko-KR" altLang="en-US" sz="2000" dirty="0"/>
              <a:t>  </a:t>
            </a:r>
            <a:endParaRPr lang="en-US" altLang="ko-KR" sz="2000" dirty="0"/>
          </a:p>
          <a:p>
            <a:pPr fontAlgn="base">
              <a:lnSpc>
                <a:spcPct val="200000"/>
              </a:lnSpc>
            </a:pPr>
            <a:r>
              <a:rPr lang="ko-KR" altLang="en-US" sz="2000" dirty="0"/>
              <a:t>개인 대부업체를 중심으로 </a:t>
            </a:r>
            <a:r>
              <a:rPr lang="ko-KR" altLang="en-US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대부업체 수가 급격하게 줄어 </a:t>
            </a:r>
            <a:r>
              <a:rPr lang="ko-KR" altLang="en-US" sz="2000" dirty="0"/>
              <a:t>들고 있음</a:t>
            </a:r>
            <a:endParaRPr lang="en-US" altLang="ko-KR" sz="2000" dirty="0"/>
          </a:p>
          <a:p>
            <a:pPr fontAlgn="base"/>
            <a:endParaRPr lang="ko-KR" altLang="en-US" sz="1000" dirty="0"/>
          </a:p>
          <a:p>
            <a:pPr fontAlgn="base">
              <a:lnSpc>
                <a:spcPct val="200000"/>
              </a:lnSpc>
            </a:pPr>
            <a:r>
              <a:rPr lang="ko-KR" altLang="en-US" sz="2000" dirty="0"/>
              <a:t>☞ 이는 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대부업체 음성화</a:t>
            </a:r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ko-KR" altLang="en-US" sz="2000" dirty="0"/>
              <a:t>가 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가속화 </a:t>
            </a:r>
            <a:r>
              <a:rPr lang="ko-KR" altLang="en-US" sz="2000" dirty="0"/>
              <a:t>되고 있는 것이 아니냐</a:t>
            </a:r>
            <a:r>
              <a:rPr lang="en-US" altLang="ko-KR" sz="2000" dirty="0"/>
              <a:t>?” </a:t>
            </a:r>
            <a:r>
              <a:rPr lang="ko-KR" altLang="en-US" sz="2000" dirty="0"/>
              <a:t>고</a:t>
            </a:r>
            <a:endParaRPr lang="en-US" altLang="ko-KR" sz="2000" dirty="0"/>
          </a:p>
          <a:p>
            <a:pPr fontAlgn="base">
              <a:lnSpc>
                <a:spcPct val="200000"/>
              </a:lnSpc>
            </a:pPr>
            <a:r>
              <a:rPr lang="en-US" altLang="ko-KR" sz="2000" dirty="0"/>
              <a:t>    </a:t>
            </a:r>
            <a:r>
              <a:rPr lang="ko-KR" altLang="en-US" sz="2000" dirty="0"/>
              <a:t>하는 우려를 낳고 있음</a:t>
            </a:r>
          </a:p>
        </p:txBody>
      </p:sp>
    </p:spTree>
    <p:extLst>
      <p:ext uri="{BB962C8B-B14F-4D97-AF65-F5344CB8AC3E}">
        <p14:creationId xmlns:p14="http://schemas.microsoft.com/office/powerpoint/2010/main" val="13962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200800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/>
            <a:r>
              <a:rPr lang="ko-KR" altLang="en-US" sz="2800" b="1" dirty="0"/>
              <a:t>법정최고금리 추이 및 저신용자 대부업 </a:t>
            </a:r>
            <a:r>
              <a:rPr lang="en-US" altLang="ko-KR" sz="2800" b="1" dirty="0"/>
              <a:t/>
            </a:r>
            <a:br>
              <a:rPr lang="en-US" altLang="ko-KR" sz="2800" b="1" dirty="0"/>
            </a:br>
            <a:r>
              <a:rPr lang="ko-KR" altLang="en-US" sz="2800" b="1" dirty="0"/>
              <a:t>대출 승인율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7989" y="1340768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우리나라 법정 최고금리 추이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623349"/>
              </p:ext>
            </p:extLst>
          </p:nvPr>
        </p:nvGraphicFramePr>
        <p:xfrm>
          <a:off x="251520" y="1988840"/>
          <a:ext cx="8640960" cy="1205484"/>
        </p:xfrm>
        <a:graphic>
          <a:graphicData uri="http://schemas.openxmlformats.org/drawingml/2006/table">
            <a:tbl>
              <a:tblPr/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1727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r>
                        <a:rPr lang="en-US" altLang="ko-KR" sz="14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/</a:t>
                      </a:r>
                      <a:r>
                        <a:rPr lang="ko-KR" altLang="en-US" sz="14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4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4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2002. 10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2007. 10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2010. 07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2011. 06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2014. 04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2016. 03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2018. 02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499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7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법정</a:t>
                      </a:r>
                      <a:endParaRPr lang="ko-KR" altLang="en-US" sz="1600" b="1" kern="0" spc="-17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7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최고금리</a:t>
                      </a:r>
                      <a:endParaRPr lang="ko-KR" altLang="en-US" sz="1600" b="1" kern="0" spc="-17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66.0%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49.0%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44.0%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39.0%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34.9%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27.9%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24.0%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3229934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저신용자</a:t>
            </a:r>
            <a:r>
              <a:rPr lang="en-US" altLang="ko-KR" sz="2400" b="1" spc="-150" dirty="0"/>
              <a:t>(7~10</a:t>
            </a:r>
            <a:r>
              <a:rPr lang="ko-KR" altLang="en-US" sz="2400" b="1" spc="-150" dirty="0"/>
              <a:t>등급</a:t>
            </a:r>
            <a:r>
              <a:rPr lang="en-US" altLang="ko-KR" sz="2400" b="1" spc="-150" dirty="0"/>
              <a:t>) </a:t>
            </a:r>
            <a:r>
              <a:rPr lang="ko-KR" altLang="en-US" sz="2400" b="1" spc="-150" dirty="0"/>
              <a:t>대부업 대출 승인율 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2122"/>
              </p:ext>
            </p:extLst>
          </p:nvPr>
        </p:nvGraphicFramePr>
        <p:xfrm>
          <a:off x="262052" y="3933056"/>
          <a:ext cx="8640962" cy="1238496"/>
        </p:xfrm>
        <a:graphic>
          <a:graphicData uri="http://schemas.openxmlformats.org/drawingml/2006/table">
            <a:tbl>
              <a:tblPr/>
              <a:tblGrid>
                <a:gridCol w="14884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4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47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7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472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936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22613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2014</a:t>
                      </a:r>
                      <a:r>
                        <a:rPr lang="ko-KR" altLang="en-US" sz="20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20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2015</a:t>
                      </a:r>
                      <a:r>
                        <a:rPr lang="ko-KR" altLang="en-US" sz="20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20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2016</a:t>
                      </a:r>
                      <a:r>
                        <a:rPr lang="ko-KR" altLang="en-US" sz="20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20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2017</a:t>
                      </a:r>
                      <a:r>
                        <a:rPr lang="ko-KR" altLang="en-US" sz="20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endParaRPr lang="ko-KR" altLang="en-US" sz="20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2018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2000" kern="0" spc="-15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상반기</a:t>
                      </a:r>
                      <a:r>
                        <a:rPr lang="en-US" altLang="ko-KR" sz="2000" kern="0" spc="-15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2000" kern="0" spc="-1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5883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7~10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26.9%</a:t>
                      </a:r>
                      <a:endParaRPr lang="en-US" sz="20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21.3%</a:t>
                      </a:r>
                      <a:endParaRPr lang="en-US" sz="20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16.4%</a:t>
                      </a:r>
                      <a:endParaRPr lang="en-US" sz="20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16.2%</a:t>
                      </a:r>
                      <a:endParaRPr lang="en-US" sz="20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12.8%</a:t>
                      </a:r>
                      <a:endParaRPr lang="en-US" sz="20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0543" y="5415367"/>
            <a:ext cx="8496944" cy="1331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법정최고금리가 인하될수록 저신용자에 대한 대부업 승인율이 떨어지는 것을 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알 수 있는데</a:t>
            </a:r>
            <a:r>
              <a:rPr lang="en-US" altLang="ko-KR" b="1" dirty="0"/>
              <a:t>, </a:t>
            </a:r>
            <a:r>
              <a:rPr lang="ko-KR" altLang="en-US" b="1" dirty="0"/>
              <a:t>이유가 무엇인가</a:t>
            </a:r>
            <a:r>
              <a:rPr lang="en-US" altLang="ko-KR" b="1" dirty="0"/>
              <a:t>?</a:t>
            </a:r>
            <a:endParaRPr lang="ko-KR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7989" y="5271140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000" dirty="0">
                <a:solidFill>
                  <a:srgbClr val="000000"/>
                </a:solidFill>
                <a:latin typeface="휴먼명조" pitchFamily="2" charset="-127"/>
                <a:ea typeface="굴림" pitchFamily="50" charset="-127"/>
                <a:cs typeface="굴림" pitchFamily="50" charset="-127"/>
              </a:rPr>
              <a:t>*</a:t>
            </a:r>
            <a:r>
              <a:rPr kumimoji="1" lang="ko-KR" altLang="en-US" sz="1000" dirty="0">
                <a:solidFill>
                  <a:srgbClr val="000000"/>
                </a:solidFill>
                <a:latin typeface="굴림" pitchFamily="50" charset="-127"/>
                <a:ea typeface="휴먼명조" pitchFamily="2" charset="-127"/>
                <a:cs typeface="굴림" pitchFamily="50" charset="-127"/>
              </a:rPr>
              <a:t>자료</a:t>
            </a:r>
            <a:r>
              <a:rPr kumimoji="1" lang="en-US" altLang="ko-KR" sz="1000" dirty="0">
                <a:solidFill>
                  <a:srgbClr val="000000"/>
                </a:solidFill>
                <a:latin typeface="휴먼명조" pitchFamily="2" charset="-127"/>
                <a:ea typeface="굴림" pitchFamily="50" charset="-127"/>
                <a:cs typeface="굴림" pitchFamily="50" charset="-127"/>
              </a:rPr>
              <a:t>: NICE </a:t>
            </a:r>
            <a:r>
              <a:rPr kumimoji="1" lang="ko-KR" altLang="en-US" sz="1000" dirty="0">
                <a:solidFill>
                  <a:srgbClr val="000000"/>
                </a:solidFill>
                <a:latin typeface="굴림" pitchFamily="50" charset="-127"/>
                <a:ea typeface="휴먼명조" pitchFamily="2" charset="-127"/>
                <a:cs typeface="굴림" pitchFamily="50" charset="-127"/>
              </a:rPr>
              <a:t>평가정보</a:t>
            </a:r>
            <a:r>
              <a:rPr kumimoji="1" lang="en-US" altLang="ko-KR" sz="1000" dirty="0">
                <a:solidFill>
                  <a:srgbClr val="000000"/>
                </a:solidFill>
                <a:latin typeface="휴먼명조" pitchFamily="2" charset="-127"/>
                <a:ea typeface="굴림" pitchFamily="50" charset="-127"/>
                <a:cs typeface="굴림" pitchFamily="50" charset="-127"/>
              </a:rPr>
              <a:t>, </a:t>
            </a:r>
            <a:r>
              <a:rPr kumimoji="1" lang="ko-KR" altLang="en-US" sz="1000" dirty="0">
                <a:solidFill>
                  <a:srgbClr val="000000"/>
                </a:solidFill>
                <a:latin typeface="굴림" pitchFamily="50" charset="-127"/>
                <a:ea typeface="휴먼명조" pitchFamily="2" charset="-127"/>
                <a:cs typeface="굴림" pitchFamily="50" charset="-127"/>
              </a:rPr>
              <a:t>한국대부금융협회 제출</a:t>
            </a:r>
            <a:endParaRPr kumimoji="1" lang="ko-KR" altLang="en-US" sz="1000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424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958069" y="548680"/>
            <a:ext cx="7200800" cy="5040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o-KR" altLang="en-US" sz="2800" b="1" dirty="0"/>
              <a:t>금리인하에 따른 금융 이용 현황</a:t>
            </a:r>
            <a:endParaRPr lang="ko-KR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87524" y="1412776"/>
            <a:ext cx="8568952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spc="-150" dirty="0"/>
              <a:t>□ </a:t>
            </a:r>
            <a:r>
              <a:rPr lang="ko-KR" altLang="en-US" dirty="0"/>
              <a:t>서민들의 경우 신용이 좋지 않을수록 대부업을 찾을 수밖에 없는데</a:t>
            </a:r>
            <a:r>
              <a:rPr lang="en-US" altLang="ko-KR" dirty="0"/>
              <a:t>,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   대부업체는 금리가 인하될수록 수익률 감소로 이어져 리스크가 큰 저신용자에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   대한 대출을 기피하고 있는 실정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7524" y="299695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/>
              <a:t>□ </a:t>
            </a:r>
            <a:r>
              <a:rPr lang="ko-KR" altLang="en-US" dirty="0"/>
              <a:t>대부업 주 이용자는 평균불량률이 높은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저신용자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(7~10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등급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b="1" spc="-150" dirty="0"/>
              <a:t>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7989" y="3573016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등급별 불량률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546183"/>
              </p:ext>
            </p:extLst>
          </p:nvPr>
        </p:nvGraphicFramePr>
        <p:xfrm>
          <a:off x="971601" y="4365104"/>
          <a:ext cx="7200798" cy="1376427"/>
        </p:xfrm>
        <a:graphic>
          <a:graphicData uri="http://schemas.openxmlformats.org/drawingml/2006/table">
            <a:tbl>
              <a:tblPr/>
              <a:tblGrid>
                <a:gridCol w="12001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00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12688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5</a:t>
                      </a:r>
                      <a:r>
                        <a:rPr lang="ko-KR" altLang="en-US" sz="20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20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6</a:t>
                      </a:r>
                      <a:r>
                        <a:rPr lang="ko-KR" altLang="en-US" sz="20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24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7</a:t>
                      </a:r>
                      <a:r>
                        <a:rPr lang="ko-KR" altLang="en-US" sz="20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24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8</a:t>
                      </a:r>
                      <a:r>
                        <a:rPr lang="ko-KR" altLang="en-US" sz="20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24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9</a:t>
                      </a:r>
                      <a:r>
                        <a:rPr lang="ko-KR" altLang="en-US" sz="20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24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10</a:t>
                      </a:r>
                      <a:r>
                        <a:rPr lang="ko-KR" altLang="en-US" sz="20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24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3739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0.67%</a:t>
                      </a:r>
                      <a:endParaRPr lang="en-US" sz="19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1.86%</a:t>
                      </a:r>
                      <a:endParaRPr lang="en-US" sz="19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6.34%</a:t>
                      </a:r>
                      <a:endParaRPr lang="en-US" sz="19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9.72%</a:t>
                      </a:r>
                      <a:endParaRPr lang="en-US" sz="19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11.89%</a:t>
                      </a:r>
                      <a:endParaRPr lang="en-US" sz="19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~ 34.60%</a:t>
                      </a:r>
                      <a:endParaRPr lang="en-US" sz="19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3" y="-20751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51456"/>
            <a:ext cx="864096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spc="-150" dirty="0"/>
              <a:t>□</a:t>
            </a:r>
            <a:r>
              <a:rPr lang="ko-KR" altLang="en-US" dirty="0"/>
              <a:t> 실제로 법정이자율이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24%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로 인하 </a:t>
            </a:r>
            <a:r>
              <a:rPr lang="ko-KR" altLang="en-US" dirty="0"/>
              <a:t>된지</a:t>
            </a:r>
            <a:r>
              <a:rPr lang="en-US" altLang="ko-KR" dirty="0"/>
              <a:t>(18.2) 5</a:t>
            </a:r>
            <a:r>
              <a:rPr lang="ko-KR" altLang="en-US" dirty="0"/>
              <a:t>개월 만에 전년</a:t>
            </a:r>
            <a:r>
              <a:rPr lang="en-US" altLang="ko-KR" dirty="0"/>
              <a:t>(17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dirty="0"/>
              <a:t>동기 대비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 </a:t>
            </a:r>
            <a:r>
              <a:rPr lang="en-US" altLang="ko-KR" spc="-150" dirty="0"/>
              <a:t>→ </a:t>
            </a:r>
            <a:r>
              <a:rPr lang="ko-KR" altLang="en-US" spc="-150" dirty="0"/>
              <a:t>대부업체 고신용자</a:t>
            </a:r>
            <a:r>
              <a:rPr lang="en-US" altLang="ko-KR" spc="-150" dirty="0"/>
              <a:t>(1~6</a:t>
            </a:r>
            <a:r>
              <a:rPr lang="ko-KR" altLang="en-US" spc="-150" dirty="0"/>
              <a:t>등급</a:t>
            </a:r>
            <a:r>
              <a:rPr lang="en-US" altLang="ko-KR" spc="-150" dirty="0"/>
              <a:t>) </a:t>
            </a:r>
            <a:r>
              <a:rPr lang="ko-KR" altLang="en-US" spc="-150" dirty="0"/>
              <a:t>신규 신용대출자는 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12.0%(26,551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en-US" altLang="ko-KR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sz="2000" b="1" i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감소 </a:t>
            </a:r>
            <a:r>
              <a:rPr lang="ko-KR" altLang="en-US" spc="-150" dirty="0"/>
              <a:t>에 그친 반면</a:t>
            </a:r>
            <a:r>
              <a:rPr lang="en-US" altLang="ko-KR" spc="-150" dirty="0"/>
              <a:t>, </a:t>
            </a:r>
            <a:endParaRPr lang="ko-KR" altLang="en-US" spc="-150" dirty="0"/>
          </a:p>
          <a:p>
            <a:pPr fontAlgn="base">
              <a:lnSpc>
                <a:spcPct val="150000"/>
              </a:lnSpc>
            </a:pPr>
            <a:r>
              <a:rPr lang="en-US" altLang="ko-KR" spc="-150" dirty="0"/>
              <a:t> →</a:t>
            </a:r>
            <a:r>
              <a:rPr lang="en-US" altLang="ko-KR" dirty="0"/>
              <a:t> </a:t>
            </a:r>
            <a:r>
              <a:rPr lang="ko-KR" altLang="en-US" dirty="0"/>
              <a:t>저신용자</a:t>
            </a:r>
            <a:r>
              <a:rPr lang="en-US" altLang="ko-KR" dirty="0"/>
              <a:t>(7~10</a:t>
            </a:r>
            <a:r>
              <a:rPr lang="ko-KR" altLang="en-US" dirty="0"/>
              <a:t>등급</a:t>
            </a:r>
            <a:r>
              <a:rPr lang="en-US" altLang="ko-KR" dirty="0"/>
              <a:t>)</a:t>
            </a:r>
            <a:r>
              <a:rPr lang="ko-KR" altLang="en-US" dirty="0"/>
              <a:t>의 경우에는 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22.7%(70.808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 감소</a:t>
            </a:r>
            <a:endParaRPr lang="en-US" altLang="ko-KR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아래쪽 화살표 4"/>
          <p:cNvSpPr/>
          <p:nvPr/>
        </p:nvSpPr>
        <p:spPr>
          <a:xfrm rot="17415710">
            <a:off x="4611018" y="1326128"/>
            <a:ext cx="300403" cy="1136844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255334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고신용자 보다 </a:t>
            </a:r>
            <a:r>
              <a:rPr lang="en-US" altLang="ko-K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ko-KR" alt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배 가까이 급감”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3932467"/>
            <a:ext cx="8640960" cy="2777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Q5.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이는 상반기 규모로 하반기까지 감안하면 연간 </a:t>
            </a:r>
            <a:r>
              <a:rPr lang="en-US" altLang="ko-KR" b="1" dirty="0"/>
              <a:t>14</a:t>
            </a:r>
            <a:r>
              <a:rPr lang="ko-KR" altLang="en-US" b="1" dirty="0"/>
              <a:t>만 명 이상이 대출 이용에 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어려움을 겪을 것으로 보여 짐</a:t>
            </a:r>
            <a:r>
              <a:rPr lang="en-US" altLang="ko-KR" b="1" dirty="0"/>
              <a:t>.</a:t>
            </a:r>
            <a:r>
              <a:rPr lang="ko-KR" altLang="en-US" b="1" dirty="0"/>
              <a:t> </a:t>
            </a:r>
            <a:endParaRPr lang="en-US" altLang="ko-KR" b="1" dirty="0"/>
          </a:p>
          <a:p>
            <a:pPr fontAlgn="base"/>
            <a:endParaRPr lang="ko-KR" altLang="en-US" b="1" dirty="0"/>
          </a:p>
          <a:p>
            <a:pPr fontAlgn="base"/>
            <a:r>
              <a:rPr lang="en-US" altLang="ko-KR" b="1" spc="-150" dirty="0"/>
              <a:t>☞ </a:t>
            </a:r>
            <a:r>
              <a:rPr lang="ko-KR" altLang="en-US" b="1" spc="-150" dirty="0"/>
              <a:t>이는 최고금리인하가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저신용자의 대출의 장애로 작용 </a:t>
            </a:r>
            <a:r>
              <a:rPr lang="ko-KR" altLang="en-US" b="1" spc="-150" dirty="0"/>
              <a:t>하고 있다는 것인데</a:t>
            </a:r>
            <a:r>
              <a:rPr lang="en-US" altLang="ko-KR" b="1" spc="-150" dirty="0"/>
              <a:t>, </a:t>
            </a:r>
          </a:p>
          <a:p>
            <a:pPr fontAlgn="base"/>
            <a:endParaRPr lang="en-US" altLang="ko-KR" sz="600" b="1" spc="-150" dirty="0"/>
          </a:p>
          <a:p>
            <a:pPr fontAlgn="base"/>
            <a:r>
              <a:rPr lang="en-US" altLang="ko-KR" b="1" spc="-150" dirty="0"/>
              <a:t>     </a:t>
            </a:r>
            <a:r>
              <a:rPr lang="ko-KR" altLang="en-US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동의하는가</a:t>
            </a:r>
            <a:r>
              <a:rPr lang="en-US" altLang="ko-KR" sz="24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4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5040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b="1" dirty="0"/>
              <a:t>대부업 이용 현황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044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7989" y="315275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대부업 신규 신용대출자 추이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65141"/>
              </p:ext>
            </p:extLst>
          </p:nvPr>
        </p:nvGraphicFramePr>
        <p:xfrm>
          <a:off x="237988" y="1124744"/>
          <a:ext cx="8640961" cy="1983842"/>
        </p:xfrm>
        <a:graphic>
          <a:graphicData uri="http://schemas.openxmlformats.org/drawingml/2006/table">
            <a:tbl>
              <a:tblPr/>
              <a:tblGrid>
                <a:gridCol w="1234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56437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단위 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: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명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17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上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(1~6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비중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18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년 上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(1~6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월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비중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증감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증감율</a:t>
                      </a: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(%)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135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1~6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220,536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41.4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193,985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44.6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-26,551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-12.0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9135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7~10</a:t>
                      </a: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등급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312,007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58.6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241,199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55.4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-70,808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-22.7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9135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합계</a:t>
                      </a:r>
                      <a:endParaRPr lang="ko-KR" altLang="en-US" sz="16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532,545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100.0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435,184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100.0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-97,361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-18.3%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237989" y="3152402"/>
            <a:ext cx="3366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100" dirty="0"/>
              <a:t>*자료</a:t>
            </a:r>
            <a:r>
              <a:rPr lang="en-US" altLang="ko-KR" sz="1100" dirty="0"/>
              <a:t>: NICE </a:t>
            </a:r>
            <a:r>
              <a:rPr lang="ko-KR" altLang="en-US" sz="1100" dirty="0"/>
              <a:t>평가정보</a:t>
            </a:r>
            <a:r>
              <a:rPr lang="en-US" altLang="ko-KR" sz="1100" dirty="0"/>
              <a:t>, </a:t>
            </a:r>
            <a:r>
              <a:rPr lang="ko-KR" altLang="en-US" sz="1100" dirty="0"/>
              <a:t>한국대부금융협회 제출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7988" y="3573016"/>
            <a:ext cx="864096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000" b="1" dirty="0"/>
              <a:t>Q3. </a:t>
            </a:r>
          </a:p>
          <a:p>
            <a:pPr fontAlgn="base"/>
            <a:r>
              <a:rPr lang="en-US" altLang="ko-KR" sz="2000" b="1" dirty="0"/>
              <a:t>2018</a:t>
            </a:r>
            <a:r>
              <a:rPr lang="ko-KR" altLang="en-US" sz="2000" b="1" dirty="0"/>
              <a:t>년도 대부업 대출 승인울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저신용자</a:t>
            </a:r>
            <a:r>
              <a:rPr lang="en-US" altLang="ko-KR" sz="2000" b="1" dirty="0"/>
              <a:t>)</a:t>
            </a:r>
            <a:r>
              <a:rPr lang="ko-KR" altLang="en-US" sz="2000" b="1" dirty="0"/>
              <a:t>은 </a:t>
            </a:r>
            <a:r>
              <a:rPr lang="en-US" altLang="ko-KR" sz="2000" b="1" dirty="0"/>
              <a:t>12.8%</a:t>
            </a:r>
            <a:r>
              <a:rPr lang="ko-KR" altLang="en-US" sz="2000" b="1" dirty="0"/>
              <a:t>이다</a:t>
            </a:r>
            <a:r>
              <a:rPr lang="en-US" altLang="ko-KR" sz="2000" b="1" dirty="0"/>
              <a:t>.</a:t>
            </a:r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18</a:t>
            </a:r>
            <a:r>
              <a:rPr lang="ko-KR" altLang="en-US" b="1" dirty="0"/>
              <a:t>년 상반기 대부업 저신용자 신규대출자 수가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24.1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 </a:t>
            </a:r>
            <a:r>
              <a:rPr lang="ko-KR" altLang="en-US" b="1" dirty="0"/>
              <a:t>감안하면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실제 신청자 수는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188.4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명 </a:t>
            </a:r>
            <a:r>
              <a:rPr lang="ko-KR" altLang="en-US" b="1" dirty="0"/>
              <a:t>에 달하고 있는 것으로 확인되는데</a:t>
            </a:r>
            <a:r>
              <a:rPr lang="en-US" altLang="ko-KR" b="1" dirty="0"/>
              <a:t>,</a:t>
            </a:r>
          </a:p>
          <a:p>
            <a:pPr fontAlgn="base">
              <a:lnSpc>
                <a:spcPct val="150000"/>
              </a:lnSpc>
            </a:pP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☞ 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대부업 대출도 거절된 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160</a:t>
            </a:r>
            <a:r>
              <a:rPr lang="ko-KR" altLang="en-US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만 여명은 과연 어느 곳으로 가서 ‘돈’을 구했겠는가</a:t>
            </a:r>
            <a:r>
              <a:rPr lang="en-US" altLang="ko-KR" sz="2000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ko-KR" altLang="en-US" sz="2000" b="1" i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09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5040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o-KR" altLang="en-US" sz="3100" b="1" dirty="0"/>
              <a:t>대부업체 등록 현황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1212721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spc="-150" dirty="0"/>
              <a:t>□ </a:t>
            </a:r>
            <a:r>
              <a:rPr lang="en-US" altLang="ko-KR" b="1" dirty="0"/>
              <a:t>8</a:t>
            </a:r>
            <a:r>
              <a:rPr lang="ko-KR" altLang="en-US" b="1" dirty="0"/>
              <a:t>년 만에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절반</a:t>
            </a:r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(45.3%)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급감 </a:t>
            </a:r>
            <a:r>
              <a:rPr lang="ko-KR" altLang="en-US" b="1" dirty="0"/>
              <a:t>한 등록 대부업체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640960" cy="574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b="1" spc="-150" dirty="0"/>
              <a:t>&lt; </a:t>
            </a:r>
            <a:r>
              <a:rPr lang="ko-KR" altLang="en-US" sz="2400" b="1" spc="-150" dirty="0"/>
              <a:t>등록 대부업체 수 추이 </a:t>
            </a:r>
            <a:r>
              <a:rPr lang="en-US" altLang="ko-KR" sz="2400" b="1" spc="-150" dirty="0"/>
              <a:t>&gt;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05488"/>
              </p:ext>
            </p:extLst>
          </p:nvPr>
        </p:nvGraphicFramePr>
        <p:xfrm>
          <a:off x="971598" y="2456203"/>
          <a:ext cx="7200800" cy="1130808"/>
        </p:xfrm>
        <a:graphic>
          <a:graphicData uri="http://schemas.openxmlformats.org/drawingml/2006/table">
            <a:tbl>
              <a:tblPr/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40360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구분</a:t>
                      </a:r>
                      <a:endParaRPr lang="ko-KR" alt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2009.12</a:t>
                      </a:r>
                      <a:endParaRPr 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2013.12</a:t>
                      </a:r>
                      <a:endParaRPr 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2017.12</a:t>
                      </a:r>
                      <a:endParaRPr 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등록업체수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14,783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9,326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8,084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360"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</a:t>
                      </a:r>
                      <a:r>
                        <a:rPr lang="ko-KR" altLang="en-US" sz="1800" b="1" kern="0" spc="-10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개인업체</a:t>
                      </a:r>
                      <a:r>
                        <a:rPr lang="en-US" altLang="ko-KR" sz="1800" b="1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)</a:t>
                      </a:r>
                      <a:endParaRPr lang="ko-KR" altLang="en-US" sz="1800" b="1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(13,432)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(7,620)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47650" marR="0" indent="-24765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10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(5,491)</a:t>
                      </a:r>
                      <a:endParaRPr lang="en-US" sz="1800" kern="0" spc="-1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23876" marB="23876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9958" y="3819237"/>
            <a:ext cx="792088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Q4.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저신용자에 대한 대부업체 승인율이 급격하게 떨어지고 있는 가운데</a:t>
            </a:r>
            <a:r>
              <a:rPr lang="en-US" altLang="ko-KR" b="1" dirty="0"/>
              <a:t>,</a:t>
            </a:r>
            <a:endParaRPr lang="ko-KR" altLang="en-US" b="1" dirty="0"/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개인 대부업체를 중심으로 대부업체 등록수가 급감하는 것은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 smtClean="0"/>
              <a:t>대부업체가 음성화되고 </a:t>
            </a:r>
            <a:r>
              <a:rPr lang="ko-KR" altLang="en-US" b="1" dirty="0"/>
              <a:t>있는 것이 아닌가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971600" y="3573016"/>
            <a:ext cx="17684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1000" dirty="0"/>
              <a:t>*자료</a:t>
            </a:r>
            <a:r>
              <a:rPr lang="en-US" altLang="ko-KR" sz="1000" dirty="0"/>
              <a:t>: </a:t>
            </a:r>
            <a:r>
              <a:rPr lang="ko-KR" altLang="en-US" sz="1000" dirty="0"/>
              <a:t>금융위원회 실태조사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958" y="5566190"/>
            <a:ext cx="79293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Q5. </a:t>
            </a:r>
          </a:p>
          <a:p>
            <a:pPr fontAlgn="base">
              <a:lnSpc>
                <a:spcPct val="150000"/>
              </a:lnSpc>
            </a:pPr>
            <a:r>
              <a:rPr lang="ko-KR" altLang="en-US" b="1" dirty="0"/>
              <a:t>결국 대부업에서 외면 받은 신청자들이 갈 곳은 불법사채시장 아닌가</a:t>
            </a:r>
            <a:r>
              <a:rPr lang="en-US" altLang="ko-KR" b="1" dirty="0"/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62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5525" y="1087481"/>
            <a:ext cx="793441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/>
              <a:t>한국갤럽이 ‘</a:t>
            </a:r>
            <a:r>
              <a:rPr lang="en-US" altLang="ko-KR" dirty="0"/>
              <a:t>16</a:t>
            </a:r>
            <a:r>
              <a:rPr lang="ko-KR" altLang="en-US" dirty="0"/>
              <a:t>년 실시한 설문조사에 의하면</a:t>
            </a:r>
            <a:r>
              <a:rPr lang="en-US" altLang="ko-KR" dirty="0"/>
              <a:t>, </a:t>
            </a:r>
            <a:r>
              <a:rPr lang="ko-KR" altLang="en-US" dirty="0"/>
              <a:t>불법사채 이용자는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110%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이상 고금리 </a:t>
            </a:r>
            <a:r>
              <a:rPr lang="ko-KR" altLang="en-US" dirty="0"/>
              <a:t>로 약 </a:t>
            </a:r>
            <a:r>
              <a:rPr lang="en-US" altLang="ko-KR" dirty="0"/>
              <a:t>3,000</a:t>
            </a:r>
            <a:r>
              <a:rPr lang="ko-KR" altLang="en-US" dirty="0"/>
              <a:t>만원 </a:t>
            </a:r>
            <a:r>
              <a:rPr lang="en-US" altLang="ko-KR" dirty="0"/>
              <a:t>~ 5,000</a:t>
            </a:r>
            <a:r>
              <a:rPr lang="ko-KR" altLang="en-US" dirty="0"/>
              <a:t>만원의 대출액 을 이용</a:t>
            </a:r>
          </a:p>
          <a:p>
            <a:pPr marL="285750" indent="-285750" fontAlgn="base">
              <a:lnSpc>
                <a:spcPct val="150000"/>
              </a:lnSpc>
              <a:buFontTx/>
              <a:buChar char="-"/>
            </a:pPr>
            <a:r>
              <a:rPr lang="en-US" altLang="ko-KR" dirty="0"/>
              <a:t>(20</a:t>
            </a:r>
            <a:r>
              <a:rPr lang="ko-KR" altLang="en-US" dirty="0"/>
              <a:t>세이상 성인인구로 환산</a:t>
            </a:r>
            <a:r>
              <a:rPr lang="en-US" altLang="ko-KR" dirty="0"/>
              <a:t>)</a:t>
            </a:r>
            <a:r>
              <a:rPr lang="ko-KR" altLang="en-US" dirty="0"/>
              <a:t>시 불법 사금융 이용 규모는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이용자 약 </a:t>
            </a:r>
            <a:r>
              <a:rPr lang="en-US" altLang="ko-KR" dirty="0"/>
              <a:t>30</a:t>
            </a:r>
            <a:r>
              <a:rPr lang="ko-KR" altLang="en-US" dirty="0"/>
              <a:t>～</a:t>
            </a:r>
            <a:r>
              <a:rPr lang="en-US" altLang="ko-KR" dirty="0"/>
              <a:t>40</a:t>
            </a:r>
            <a:r>
              <a:rPr lang="ko-KR" altLang="en-US" dirty="0"/>
              <a:t>만명</a:t>
            </a:r>
            <a:r>
              <a:rPr lang="en-US" altLang="ko-KR" dirty="0"/>
              <a:t>, </a:t>
            </a:r>
            <a:r>
              <a:rPr lang="ko-KR" altLang="en-US" dirty="0"/>
              <a:t>이용총액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조～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</a:t>
            </a:r>
            <a:r>
              <a:rPr lang="ko-KR" altLang="en-US" dirty="0"/>
              <a:t>로 추정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71" y="3140968"/>
            <a:ext cx="5616623" cy="3356992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200800" cy="5040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2800" b="1" dirty="0"/>
              <a:t>불법사채 이용 현황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xmlns="" id="{8B7FF757-7EAE-490D-871B-58EFE1E690C2}"/>
              </a:ext>
            </a:extLst>
          </p:cNvPr>
          <p:cNvSpPr/>
          <p:nvPr/>
        </p:nvSpPr>
        <p:spPr>
          <a:xfrm>
            <a:off x="4499992" y="3861048"/>
            <a:ext cx="2376264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화살표: 위쪽 6">
            <a:extLst>
              <a:ext uri="{FF2B5EF4-FFF2-40B4-BE49-F238E27FC236}">
                <a16:creationId xmlns:a16="http://schemas.microsoft.com/office/drawing/2014/main" xmlns="" id="{CE6A8364-E1C7-4995-8B39-D3B8AE92B1C6}"/>
              </a:ext>
            </a:extLst>
          </p:cNvPr>
          <p:cNvSpPr/>
          <p:nvPr/>
        </p:nvSpPr>
        <p:spPr>
          <a:xfrm>
            <a:off x="6876256" y="3861046"/>
            <a:ext cx="504056" cy="79208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873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1228</Words>
  <Application>Microsoft Office PowerPoint</Application>
  <PresentationFormat>화면 슬라이드 쇼(4:3)</PresentationFormat>
  <Paragraphs>283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국민연금 스튜어드십코드</vt:lpstr>
      <vt:lpstr>PowerPoint 프레젠테이션</vt:lpstr>
      <vt:lpstr>PowerPoint 프레젠테이션</vt:lpstr>
      <vt:lpstr>법정최고금리 추이 및 저신용자 대부업  대출 승인율</vt:lpstr>
      <vt:lpstr>금리인하에 따른 금융 이용 현황</vt:lpstr>
      <vt:lpstr>대부업 이용 현황</vt:lpstr>
      <vt:lpstr>PowerPoint 프레젠테이션</vt:lpstr>
      <vt:lpstr>대부업체 등록 현황</vt:lpstr>
      <vt:lpstr>불법사채 이용 현황</vt:lpstr>
      <vt:lpstr>PowerPoint 프레젠테이션</vt:lpstr>
      <vt:lpstr>PowerPoint 프레젠테이션</vt:lpstr>
      <vt:lpstr>금융당국 대응</vt:lpstr>
      <vt:lpstr>불법사채 피해 규모 증가세</vt:lpstr>
      <vt:lpstr>서민금융상품 이용 현황</vt:lpstr>
      <vt:lpstr>PowerPoint 프레젠테이션</vt:lpstr>
      <vt:lpstr>대부업 실태조사 결과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2018-10-11T07:57:03Z</dcterms:created>
  <dcterms:modified xsi:type="dcterms:W3CDTF">2018-10-11T07:59:08Z</dcterms:modified>
</cp:coreProperties>
</file>